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9" r:id="rId1"/>
  </p:sldMasterIdLst>
  <p:notesMasterIdLst>
    <p:notesMasterId r:id="rId33"/>
  </p:notesMasterIdLst>
  <p:handoutMasterIdLst>
    <p:handoutMasterId r:id="rId34"/>
  </p:handoutMasterIdLst>
  <p:sldIdLst>
    <p:sldId id="256" r:id="rId2"/>
    <p:sldId id="292" r:id="rId3"/>
    <p:sldId id="294" r:id="rId4"/>
    <p:sldId id="295" r:id="rId5"/>
    <p:sldId id="296" r:id="rId6"/>
    <p:sldId id="339" r:id="rId7"/>
    <p:sldId id="325" r:id="rId8"/>
    <p:sldId id="301" r:id="rId9"/>
    <p:sldId id="327" r:id="rId10"/>
    <p:sldId id="319" r:id="rId11"/>
    <p:sldId id="322" r:id="rId12"/>
    <p:sldId id="326" r:id="rId13"/>
    <p:sldId id="332" r:id="rId14"/>
    <p:sldId id="340" r:id="rId15"/>
    <p:sldId id="320" r:id="rId16"/>
    <p:sldId id="335" r:id="rId17"/>
    <p:sldId id="303" r:id="rId18"/>
    <p:sldId id="341" r:id="rId19"/>
    <p:sldId id="311" r:id="rId20"/>
    <p:sldId id="342" r:id="rId21"/>
    <p:sldId id="343" r:id="rId22"/>
    <p:sldId id="344" r:id="rId23"/>
    <p:sldId id="345" r:id="rId24"/>
    <p:sldId id="346" r:id="rId25"/>
    <p:sldId id="347" r:id="rId26"/>
    <p:sldId id="348" r:id="rId27"/>
    <p:sldId id="350" r:id="rId28"/>
    <p:sldId id="299" r:id="rId29"/>
    <p:sldId id="297" r:id="rId30"/>
    <p:sldId id="298" r:id="rId31"/>
    <p:sldId id="351" r:id="rId32"/>
  </p:sldIdLst>
  <p:sldSz cx="9144000" cy="6858000" type="screen4x3"/>
  <p:notesSz cx="6858000" cy="9180513"/>
  <p:defaultTextStyle>
    <a:defPPr>
      <a:defRPr lang="es-E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FFFF66"/>
    <a:srgbClr val="FF9900"/>
    <a:srgbClr val="FF3300"/>
    <a:srgbClr val="00FF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0" autoAdjust="0"/>
    <p:restoredTop sz="94664" autoAdjust="0"/>
  </p:normalViewPr>
  <p:slideViewPr>
    <p:cSldViewPr>
      <p:cViewPr varScale="1">
        <p:scale>
          <a:sx n="68" d="100"/>
          <a:sy n="68" d="100"/>
        </p:scale>
        <p:origin x="-396"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5299" name="Rectangle 3"/>
          <p:cNvSpPr>
            <a:spLocks noGrp="1" noChangeArrowheads="1"/>
          </p:cNvSpPr>
          <p:nvPr>
            <p:ph type="dt" sz="quarter" idx="1"/>
          </p:nvPr>
        </p:nvSpPr>
        <p:spPr bwMode="auto">
          <a:xfrm>
            <a:off x="388620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5300" name="Rectangle 4"/>
          <p:cNvSpPr>
            <a:spLocks noGrp="1" noChangeArrowheads="1"/>
          </p:cNvSpPr>
          <p:nvPr>
            <p:ph type="ftr" sz="quarter" idx="2"/>
          </p:nvPr>
        </p:nvSpPr>
        <p:spPr bwMode="auto">
          <a:xfrm>
            <a:off x="0" y="8721725"/>
            <a:ext cx="29718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5301" name="Rectangle 5"/>
          <p:cNvSpPr>
            <a:spLocks noGrp="1" noChangeArrowheads="1"/>
          </p:cNvSpPr>
          <p:nvPr>
            <p:ph type="sldNum" sz="quarter" idx="3"/>
          </p:nvPr>
        </p:nvSpPr>
        <p:spPr bwMode="auto">
          <a:xfrm>
            <a:off x="3886200" y="8721725"/>
            <a:ext cx="29718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C8875F3-6A37-45F9-84E1-8138E296EB8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33123" name="Rectangle 3"/>
          <p:cNvSpPr>
            <a:spLocks noGrp="1" noChangeArrowheads="1"/>
          </p:cNvSpPr>
          <p:nvPr>
            <p:ph type="dt" idx="1"/>
          </p:nvPr>
        </p:nvSpPr>
        <p:spPr bwMode="auto">
          <a:xfrm>
            <a:off x="3884613"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24" name="Rectangle 4"/>
          <p:cNvSpPr>
            <a:spLocks noRot="1" noChangeArrowheads="1" noTextEdit="1"/>
          </p:cNvSpPr>
          <p:nvPr>
            <p:ph type="sldImg" idx="2"/>
          </p:nvPr>
        </p:nvSpPr>
        <p:spPr bwMode="auto">
          <a:xfrm>
            <a:off x="1135063" y="688975"/>
            <a:ext cx="4587875" cy="3441700"/>
          </a:xfrm>
          <a:prstGeom prst="rect">
            <a:avLst/>
          </a:prstGeom>
          <a:noFill/>
          <a:ln w="9525">
            <a:solidFill>
              <a:srgbClr val="000000"/>
            </a:solidFill>
            <a:miter lim="800000"/>
            <a:headEnd/>
            <a:tailEnd/>
          </a:ln>
          <a:effectLst/>
        </p:spPr>
      </p:sp>
      <p:sp>
        <p:nvSpPr>
          <p:cNvPr id="133125" name="Rectangle 5"/>
          <p:cNvSpPr>
            <a:spLocks noGrp="1" noChangeArrowheads="1"/>
          </p:cNvSpPr>
          <p:nvPr>
            <p:ph type="body" sz="quarter" idx="3"/>
          </p:nvPr>
        </p:nvSpPr>
        <p:spPr bwMode="auto">
          <a:xfrm>
            <a:off x="685800" y="4360863"/>
            <a:ext cx="5486400" cy="413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26" name="Rectangle 6"/>
          <p:cNvSpPr>
            <a:spLocks noGrp="1" noChangeArrowheads="1"/>
          </p:cNvSpPr>
          <p:nvPr>
            <p:ph type="ftr" sz="quarter" idx="4"/>
          </p:nvPr>
        </p:nvSpPr>
        <p:spPr bwMode="auto">
          <a:xfrm>
            <a:off x="0"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33127" name="Rectangle 7"/>
          <p:cNvSpPr>
            <a:spLocks noGrp="1" noChangeArrowheads="1"/>
          </p:cNvSpPr>
          <p:nvPr>
            <p:ph type="sldNum" sz="quarter" idx="5"/>
          </p:nvPr>
        </p:nvSpPr>
        <p:spPr bwMode="auto">
          <a:xfrm>
            <a:off x="3884613"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891007C-695A-4499-B70C-2A6461A9664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C0DA5E-7218-4F92-8676-4A5D012143A9}" type="slidenum">
              <a:rPr lang="en-US"/>
              <a:pPr/>
              <a:t>4</a:t>
            </a:fld>
            <a:endParaRPr lang="en-US"/>
          </a:p>
        </p:txBody>
      </p:sp>
      <p:sp>
        <p:nvSpPr>
          <p:cNvPr id="134146" name="Rectangle 2"/>
          <p:cNvSpPr>
            <a:spLocks noRot="1" noChangeArrowheads="1" noTextEdit="1"/>
          </p:cNvSpPr>
          <p:nvPr>
            <p:ph type="sldImg"/>
          </p:nvPr>
        </p:nvSpPr>
        <p:spPr>
          <a:ln/>
        </p:spPr>
      </p:sp>
      <p:sp>
        <p:nvSpPr>
          <p:cNvPr id="134147" name="Rectangle 3"/>
          <p:cNvSpPr>
            <a:spLocks noGrp="1" noChangeArrowheads="1"/>
          </p:cNvSpPr>
          <p:nvPr>
            <p:ph type="body" idx="1"/>
          </p:nvPr>
        </p:nvSpPr>
        <p:spPr/>
        <p:txBody>
          <a:bodyPr/>
          <a:lstStyle/>
          <a:p>
            <a:r>
              <a:rPr lang="en-US"/>
              <a:t>Here I had to chose which posts provided by each country were comparable across countries (i.e. Guyana provided information for Chancellor of the Judiciary for the first hierarchical level and information for Chief Justice for the second.  I did not use the data for Chancellor and instead moved Chief Justice up to the first level in order to make a valid cross-country comparison.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A509A8-F0ED-4F3C-A489-C779DB5DD182}" type="slidenum">
              <a:rPr lang="en-US"/>
              <a:pPr/>
              <a:t>30</a:t>
            </a:fld>
            <a:endParaRPr lang="en-US"/>
          </a:p>
        </p:txBody>
      </p:sp>
      <p:sp>
        <p:nvSpPr>
          <p:cNvPr id="153602" name="Rectangle 2"/>
          <p:cNvSpPr>
            <a:spLocks noRot="1" noChangeArrowheads="1" noTextEdit="1"/>
          </p:cNvSpPr>
          <p:nvPr>
            <p:ph type="sldImg"/>
          </p:nvPr>
        </p:nvSpPr>
        <p:spPr>
          <a:ln/>
        </p:spPr>
      </p:sp>
      <p:sp>
        <p:nvSpPr>
          <p:cNvPr id="153603" name="Rectangle 3"/>
          <p:cNvSpPr>
            <a:spLocks noGrp="1" noChangeArrowheads="1"/>
          </p:cNvSpPr>
          <p:nvPr>
            <p:ph type="body" idx="1"/>
          </p:nvPr>
        </p:nvSpPr>
        <p:spPr/>
        <p:txBody>
          <a:bodyPr/>
          <a:lstStyle/>
          <a:p>
            <a:pPr lvl="2"/>
            <a:r>
              <a:rPr lang="en-US" sz="1400"/>
              <a:t>Includes data on the public sector as well as the private sector (private sector wage data supports the government in the development of tracking indices and benchmarks)</a:t>
            </a: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B545F3-8A44-491F-AC17-66DA898A602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AFFA07-1319-4146-BAA5-1C59FEDF903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9720FB-8881-4D2E-B0E7-905D4A61409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7239000" y="6400800"/>
            <a:ext cx="1905000" cy="457200"/>
          </a:xfrm>
        </p:spPr>
        <p:txBody>
          <a:bodyPr/>
          <a:lstStyle>
            <a:lvl1pPr>
              <a:defRPr/>
            </a:lvl1pPr>
          </a:lstStyle>
          <a:p>
            <a:fld id="{A90A6C4A-0904-4342-98F0-6DE53D5EF9D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239000" y="6400800"/>
            <a:ext cx="1905000" cy="457200"/>
          </a:xfrm>
        </p:spPr>
        <p:txBody>
          <a:bodyPr/>
          <a:lstStyle>
            <a:lvl1pPr>
              <a:defRPr/>
            </a:lvl1pPr>
          </a:lstStyle>
          <a:p>
            <a:fld id="{AA5220BD-9710-435E-8F0A-23ECECC7FE2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C906F1-2D8B-4682-A005-CFC57606FA0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CD12B5-7047-4E56-A4A8-BF95840F681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56CE36-9212-4E85-9EC9-20C31B45DDB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A886EA0-8A85-4F39-B144-58B4DCAB518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D1D23A4-4A1D-4370-A317-CA5A7CE890C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414BB29-4914-4D5D-AE94-C6074D17C5E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F6ABDB-38DE-46CD-9B3A-25DDEE4F7A8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D47627-FB62-4817-BD8B-017F4C92A4A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99"/>
        </a:solidFill>
        <a:effectLst/>
      </p:bgPr>
    </p:bg>
    <p:spTree>
      <p:nvGrpSpPr>
        <p:cNvPr id="1" name=""/>
        <p:cNvGrpSpPr/>
        <p:nvPr/>
      </p:nvGrpSpPr>
      <p:grpSpPr>
        <a:xfrm>
          <a:off x="0" y="0"/>
          <a:ext cx="0" cy="0"/>
          <a:chOff x="0" y="0"/>
          <a:chExt cx="0" cy="0"/>
        </a:xfrm>
      </p:grpSpPr>
      <p:pic>
        <p:nvPicPr>
          <p:cNvPr id="56322" name="Picture 2" descr="Jm 2 copy"/>
          <p:cNvPicPr>
            <a:picLocks noChangeAspect="1" noChangeArrowheads="1"/>
          </p:cNvPicPr>
          <p:nvPr/>
        </p:nvPicPr>
        <p:blipFill>
          <a:blip r:embed="rId15" cstate="print">
            <a:clrChange>
              <a:clrFrom>
                <a:srgbClr val="009ECA"/>
              </a:clrFrom>
              <a:clrTo>
                <a:srgbClr val="009ECA">
                  <a:alpha val="0"/>
                </a:srgbClr>
              </a:clrTo>
            </a:clrChange>
          </a:blip>
          <a:srcRect/>
          <a:stretch>
            <a:fillRect/>
          </a:stretch>
        </p:blipFill>
        <p:spPr bwMode="hidden">
          <a:xfrm>
            <a:off x="2209800" y="457200"/>
            <a:ext cx="4622800" cy="5981700"/>
          </a:xfrm>
          <a:prstGeom prst="rect">
            <a:avLst/>
          </a:prstGeom>
          <a:noFill/>
        </p:spPr>
      </p:pic>
      <p:sp>
        <p:nvSpPr>
          <p:cNvPr id="56323" name="Rectangle 3"/>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6324" name="Rectangle 4"/>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5"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endParaRPr lang="en-US"/>
          </a:p>
        </p:txBody>
      </p:sp>
      <p:sp>
        <p:nvSpPr>
          <p:cNvPr id="5632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endParaRPr lang="en-US"/>
          </a:p>
        </p:txBody>
      </p:sp>
      <p:sp>
        <p:nvSpPr>
          <p:cNvPr id="56327" name="Rectangle 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FFFF66"/>
                </a:solidFill>
              </a:defRPr>
            </a:lvl1pPr>
          </a:lstStyle>
          <a:p>
            <a:fld id="{FF27AB5E-FFEF-4277-B3E3-9206810CE69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ftr="0" dt="0"/>
  <p:txStyles>
    <p:titleStyle>
      <a:lvl1pPr algn="ctr" rtl="0" fontAlgn="base">
        <a:spcBef>
          <a:spcPct val="0"/>
        </a:spcBef>
        <a:spcAft>
          <a:spcPct val="0"/>
        </a:spcAft>
        <a:defRPr sz="3200">
          <a:solidFill>
            <a:srgbClr val="FFFF00"/>
          </a:solidFill>
          <a:latin typeface="+mj-lt"/>
          <a:ea typeface="+mj-ea"/>
          <a:cs typeface="+mj-cs"/>
        </a:defRPr>
      </a:lvl1pPr>
      <a:lvl2pPr algn="ctr" rtl="0" fontAlgn="base">
        <a:spcBef>
          <a:spcPct val="0"/>
        </a:spcBef>
        <a:spcAft>
          <a:spcPct val="0"/>
        </a:spcAft>
        <a:defRPr sz="3200">
          <a:solidFill>
            <a:srgbClr val="FFFF00"/>
          </a:solidFill>
          <a:latin typeface="Times New Roman" pitchFamily="18" charset="0"/>
        </a:defRPr>
      </a:lvl2pPr>
      <a:lvl3pPr algn="ctr" rtl="0" fontAlgn="base">
        <a:spcBef>
          <a:spcPct val="0"/>
        </a:spcBef>
        <a:spcAft>
          <a:spcPct val="0"/>
        </a:spcAft>
        <a:defRPr sz="3200">
          <a:solidFill>
            <a:srgbClr val="FFFF00"/>
          </a:solidFill>
          <a:latin typeface="Times New Roman" pitchFamily="18" charset="0"/>
        </a:defRPr>
      </a:lvl3pPr>
      <a:lvl4pPr algn="ctr" rtl="0" fontAlgn="base">
        <a:spcBef>
          <a:spcPct val="0"/>
        </a:spcBef>
        <a:spcAft>
          <a:spcPct val="0"/>
        </a:spcAft>
        <a:defRPr sz="3200">
          <a:solidFill>
            <a:srgbClr val="FFFF00"/>
          </a:solidFill>
          <a:latin typeface="Times New Roman" pitchFamily="18" charset="0"/>
        </a:defRPr>
      </a:lvl4pPr>
      <a:lvl5pPr algn="ctr" rtl="0" fontAlgn="base">
        <a:spcBef>
          <a:spcPct val="0"/>
        </a:spcBef>
        <a:spcAft>
          <a:spcPct val="0"/>
        </a:spcAft>
        <a:defRPr sz="3200">
          <a:solidFill>
            <a:srgbClr val="FFFF00"/>
          </a:solidFill>
          <a:latin typeface="Times New Roman" pitchFamily="18" charset="0"/>
        </a:defRPr>
      </a:lvl5pPr>
      <a:lvl6pPr marL="457200" algn="ctr" rtl="0" fontAlgn="base">
        <a:spcBef>
          <a:spcPct val="0"/>
        </a:spcBef>
        <a:spcAft>
          <a:spcPct val="0"/>
        </a:spcAft>
        <a:defRPr sz="3200">
          <a:solidFill>
            <a:srgbClr val="FFFF00"/>
          </a:solidFill>
          <a:latin typeface="Times New Roman" pitchFamily="18" charset="0"/>
        </a:defRPr>
      </a:lvl6pPr>
      <a:lvl7pPr marL="914400" algn="ctr" rtl="0" fontAlgn="base">
        <a:spcBef>
          <a:spcPct val="0"/>
        </a:spcBef>
        <a:spcAft>
          <a:spcPct val="0"/>
        </a:spcAft>
        <a:defRPr sz="3200">
          <a:solidFill>
            <a:srgbClr val="FFFF00"/>
          </a:solidFill>
          <a:latin typeface="Times New Roman" pitchFamily="18" charset="0"/>
        </a:defRPr>
      </a:lvl7pPr>
      <a:lvl8pPr marL="1371600" algn="ctr" rtl="0" fontAlgn="base">
        <a:spcBef>
          <a:spcPct val="0"/>
        </a:spcBef>
        <a:spcAft>
          <a:spcPct val="0"/>
        </a:spcAft>
        <a:defRPr sz="3200">
          <a:solidFill>
            <a:srgbClr val="FFFF00"/>
          </a:solidFill>
          <a:latin typeface="Times New Roman" pitchFamily="18" charset="0"/>
        </a:defRPr>
      </a:lvl8pPr>
      <a:lvl9pPr marL="1828800" algn="ctr" rtl="0" fontAlgn="base">
        <a:spcBef>
          <a:spcPct val="0"/>
        </a:spcBef>
        <a:spcAft>
          <a:spcPct val="0"/>
        </a:spcAft>
        <a:defRPr sz="3200">
          <a:solidFill>
            <a:srgbClr val="FFFF00"/>
          </a:solidFill>
          <a:latin typeface="Times New Roman" pitchFamily="18" charset="0"/>
        </a:defRPr>
      </a:lvl9pPr>
    </p:titleStyle>
    <p:bodyStyle>
      <a:lvl1pPr marL="342900" indent="-342900" algn="l" rtl="0" fontAlgn="base">
        <a:spcBef>
          <a:spcPct val="20000"/>
        </a:spcBef>
        <a:spcAft>
          <a:spcPct val="0"/>
        </a:spcAft>
        <a:buChar char="•"/>
        <a:defRPr sz="320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bg1"/>
          </a:solidFill>
          <a:latin typeface="+mn-lt"/>
        </a:defRPr>
      </a:lvl2pPr>
      <a:lvl3pPr marL="1143000" indent="-228600" algn="l" rtl="0" fontAlgn="base">
        <a:spcBef>
          <a:spcPct val="20000"/>
        </a:spcBef>
        <a:spcAft>
          <a:spcPct val="0"/>
        </a:spcAft>
        <a:buChar char="•"/>
        <a:defRPr sz="2400">
          <a:solidFill>
            <a:schemeClr val="bg1"/>
          </a:solidFill>
          <a:latin typeface="+mn-lt"/>
        </a:defRPr>
      </a:lvl3pPr>
      <a:lvl4pPr marL="1600200" indent="-228600" algn="l" rtl="0" fontAlgn="base">
        <a:spcBef>
          <a:spcPct val="20000"/>
        </a:spcBef>
        <a:spcAft>
          <a:spcPct val="0"/>
        </a:spcAft>
        <a:buChar char="–"/>
        <a:defRPr sz="2000">
          <a:solidFill>
            <a:schemeClr val="bg1"/>
          </a:solidFill>
          <a:latin typeface="+mn-lt"/>
        </a:defRPr>
      </a:lvl4pPr>
      <a:lvl5pPr marL="2057400" indent="-228600" algn="l" rtl="0" fontAlgn="base">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6.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7.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8.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9.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13.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3.xml"/><Relationship Id="rId1" Type="http://schemas.openxmlformats.org/officeDocument/2006/relationships/vmlDrawing" Target="../drawings/vmlDrawing14.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 name="Rectangle 23"/>
          <p:cNvSpPr>
            <a:spLocks noGrp="1" noChangeArrowheads="1"/>
          </p:cNvSpPr>
          <p:nvPr>
            <p:ph type="ctrTitle"/>
          </p:nvPr>
        </p:nvSpPr>
        <p:spPr/>
        <p:txBody>
          <a:bodyPr/>
          <a:lstStyle/>
          <a:p>
            <a:r>
              <a:rPr lang="en-US" b="1"/>
              <a:t>Comparative Study on Remuneration Levels of Senior Public Officials in Six Caribbean Countries</a:t>
            </a:r>
            <a:endParaRPr lang="en-US" sz="1400"/>
          </a:p>
        </p:txBody>
      </p:sp>
      <p:sp>
        <p:nvSpPr>
          <p:cNvPr id="2072" name="Rectangle 24"/>
          <p:cNvSpPr>
            <a:spLocks noGrp="1" noChangeArrowheads="1"/>
          </p:cNvSpPr>
          <p:nvPr>
            <p:ph type="subTitle" idx="1"/>
          </p:nvPr>
        </p:nvSpPr>
        <p:spPr>
          <a:xfrm>
            <a:off x="2133600" y="4800600"/>
            <a:ext cx="6400800" cy="1752600"/>
          </a:xfrm>
        </p:spPr>
        <p:txBody>
          <a:bodyPr/>
          <a:lstStyle/>
          <a:p>
            <a:pPr>
              <a:lnSpc>
                <a:spcPct val="80000"/>
              </a:lnSpc>
            </a:pPr>
            <a:r>
              <a:rPr lang="en-US" sz="2000">
                <a:solidFill>
                  <a:srgbClr val="FFFF66"/>
                </a:solidFill>
              </a:rPr>
              <a:t>Ingrid Carlson</a:t>
            </a:r>
          </a:p>
          <a:p>
            <a:pPr>
              <a:lnSpc>
                <a:spcPct val="80000"/>
              </a:lnSpc>
            </a:pPr>
            <a:r>
              <a:rPr lang="en-US" sz="2000">
                <a:solidFill>
                  <a:srgbClr val="FFFF66"/>
                </a:solidFill>
              </a:rPr>
              <a:t>Public Policy Management and Transparency Network</a:t>
            </a:r>
          </a:p>
          <a:p>
            <a:pPr>
              <a:lnSpc>
                <a:spcPct val="80000"/>
              </a:lnSpc>
            </a:pPr>
            <a:r>
              <a:rPr lang="en-US" sz="2000">
                <a:solidFill>
                  <a:srgbClr val="FFFF66"/>
                </a:solidFill>
              </a:rPr>
              <a:t>Regional Policy Dialogue</a:t>
            </a:r>
          </a:p>
          <a:p>
            <a:pPr>
              <a:lnSpc>
                <a:spcPct val="80000"/>
              </a:lnSpc>
            </a:pPr>
            <a:r>
              <a:rPr lang="en-US" sz="2000">
                <a:solidFill>
                  <a:srgbClr val="FFFF66"/>
                </a:solidFill>
              </a:rPr>
              <a:t>Inter-American Development Bank</a:t>
            </a:r>
          </a:p>
        </p:txBody>
      </p:sp>
      <p:pic>
        <p:nvPicPr>
          <p:cNvPr id="2070" name="Picture 22" descr="IDB logo COLOR ILLUST"/>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5800" y="4876800"/>
            <a:ext cx="1128713" cy="135096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1B134C0-0199-48D3-BA69-951DBA944F1F}" type="slidenum">
              <a:rPr lang="en-US"/>
              <a:pPr/>
              <a:t>10</a:t>
            </a:fld>
            <a:endParaRPr lang="en-US"/>
          </a:p>
        </p:txBody>
      </p:sp>
      <p:sp>
        <p:nvSpPr>
          <p:cNvPr id="107522" name="Rectangle 2"/>
          <p:cNvSpPr>
            <a:spLocks noGrp="1" noChangeArrowheads="1"/>
          </p:cNvSpPr>
          <p:nvPr>
            <p:ph type="title"/>
          </p:nvPr>
        </p:nvSpPr>
        <p:spPr>
          <a:xfrm>
            <a:off x="685800" y="381000"/>
            <a:ext cx="7772400" cy="1143000"/>
          </a:xfrm>
        </p:spPr>
        <p:txBody>
          <a:bodyPr/>
          <a:lstStyle/>
          <a:p>
            <a:r>
              <a:rPr lang="en-US"/>
              <a:t>POINTS TO CONSIDER WHEN COMPARING </a:t>
            </a:r>
            <a:r>
              <a:rPr lang="en-US" u="sng"/>
              <a:t>TOTAL</a:t>
            </a:r>
            <a:r>
              <a:rPr lang="en-US"/>
              <a:t> SALARY LEVELS</a:t>
            </a:r>
            <a:endParaRPr lang="en-US" sz="2000"/>
          </a:p>
        </p:txBody>
      </p:sp>
      <p:sp>
        <p:nvSpPr>
          <p:cNvPr id="107523" name="Rectangle 3"/>
          <p:cNvSpPr>
            <a:spLocks noGrp="1" noChangeArrowheads="1"/>
          </p:cNvSpPr>
          <p:nvPr>
            <p:ph type="body" idx="1"/>
          </p:nvPr>
        </p:nvSpPr>
        <p:spPr>
          <a:xfrm>
            <a:off x="762000" y="1600200"/>
            <a:ext cx="7696200" cy="4495800"/>
          </a:xfrm>
        </p:spPr>
        <p:txBody>
          <a:bodyPr/>
          <a:lstStyle/>
          <a:p>
            <a:pPr>
              <a:lnSpc>
                <a:spcPct val="80000"/>
              </a:lnSpc>
            </a:pPr>
            <a:r>
              <a:rPr lang="en-US" sz="2400"/>
              <a:t>Which benefits are quantifiable varies by country.</a:t>
            </a:r>
          </a:p>
          <a:p>
            <a:pPr lvl="1">
              <a:lnSpc>
                <a:spcPct val="80000"/>
              </a:lnSpc>
              <a:buFontTx/>
              <a:buChar char="•"/>
            </a:pPr>
            <a:r>
              <a:rPr lang="en-US" sz="2000"/>
              <a:t>Some countries may have established rules that make possible the quantification of particular benefits (retirement benefits, health benefits, etc.), while other countries may not.</a:t>
            </a:r>
          </a:p>
          <a:p>
            <a:pPr>
              <a:lnSpc>
                <a:spcPct val="80000"/>
              </a:lnSpc>
            </a:pPr>
            <a:r>
              <a:rPr lang="en-US" sz="2400"/>
              <a:t>Which benefits are included in this study, as in other studies, varies by country, according to the information provided by country representatives.</a:t>
            </a:r>
          </a:p>
          <a:p>
            <a:pPr lvl="1">
              <a:lnSpc>
                <a:spcPct val="80000"/>
              </a:lnSpc>
              <a:buFontTx/>
              <a:buChar char="•"/>
            </a:pPr>
            <a:r>
              <a:rPr lang="en-US" sz="2000"/>
              <a:t>For example, the value of constituency allowances—which are often sizable—were provided for Jamaica, but not for other countries.</a:t>
            </a:r>
          </a:p>
          <a:p>
            <a:pPr>
              <a:lnSpc>
                <a:spcPct val="80000"/>
              </a:lnSpc>
            </a:pPr>
            <a:r>
              <a:rPr lang="en-US" sz="2400" u="sng"/>
              <a:t>Non</a:t>
            </a:r>
            <a:r>
              <a:rPr lang="en-US" sz="2400"/>
              <a:t>-quantifiable benefits (e.g. use of official residence, use of motor vehicle and/or chauffeur) may be significant in some cases, while in others relatively insignificant.</a:t>
            </a:r>
          </a:p>
        </p:txBody>
      </p:sp>
      <p:sp>
        <p:nvSpPr>
          <p:cNvPr id="107525" name="Text Box 5"/>
          <p:cNvSpPr txBox="1">
            <a:spLocks noChangeArrowheads="1"/>
          </p:cNvSpPr>
          <p:nvPr/>
        </p:nvSpPr>
        <p:spPr bwMode="auto">
          <a:xfrm>
            <a:off x="152400" y="6172200"/>
            <a:ext cx="8610600" cy="454025"/>
          </a:xfrm>
          <a:prstGeom prst="rect">
            <a:avLst/>
          </a:prstGeom>
          <a:solidFill>
            <a:srgbClr val="FFFF00"/>
          </a:solidFill>
          <a:ln w="57150" cmpd="thinThick">
            <a:solidFill>
              <a:srgbClr val="336699"/>
            </a:solidFill>
            <a:miter lim="800000"/>
            <a:headEnd/>
            <a:tailEnd/>
          </a:ln>
          <a:effectLst/>
        </p:spPr>
        <p:txBody>
          <a:bodyPr>
            <a:spAutoFit/>
          </a:bodyPr>
          <a:lstStyle/>
          <a:p>
            <a:pPr>
              <a:spcBef>
                <a:spcPct val="50000"/>
              </a:spcBef>
            </a:pPr>
            <a:r>
              <a:rPr lang="en-US" sz="2000" b="1" i="1">
                <a:solidFill>
                  <a:srgbClr val="336699"/>
                </a:solidFill>
              </a:rPr>
              <a:t>TOTAL SALARY = DIRECT WAGE + (</a:t>
            </a:r>
            <a:r>
              <a:rPr lang="en-US" sz="2000" b="1" i="1" u="sng">
                <a:solidFill>
                  <a:srgbClr val="336699"/>
                </a:solidFill>
              </a:rPr>
              <a:t>QUANTIFIABLE</a:t>
            </a:r>
            <a:r>
              <a:rPr lang="en-US" sz="2000" b="1" i="1">
                <a:solidFill>
                  <a:srgbClr val="336699"/>
                </a:solidFill>
              </a:rPr>
              <a:t>) INDIRECT WAGE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2CB1FFA3-E76C-47B2-8EA1-5D7A119E4834}" type="slidenum">
              <a:rPr lang="en-US"/>
              <a:pPr/>
              <a:t>11</a:t>
            </a:fld>
            <a:endParaRPr lang="en-US"/>
          </a:p>
        </p:txBody>
      </p:sp>
      <p:sp>
        <p:nvSpPr>
          <p:cNvPr id="111618" name="Rectangle 2"/>
          <p:cNvSpPr>
            <a:spLocks noGrp="1" noChangeArrowheads="1"/>
          </p:cNvSpPr>
          <p:nvPr>
            <p:ph type="title"/>
          </p:nvPr>
        </p:nvSpPr>
        <p:spPr>
          <a:xfrm>
            <a:off x="304800" y="0"/>
            <a:ext cx="8382000" cy="1143000"/>
          </a:xfrm>
        </p:spPr>
        <p:txBody>
          <a:bodyPr/>
          <a:lstStyle/>
          <a:p>
            <a:r>
              <a:rPr lang="en-US" sz="2400"/>
              <a:t>RATIO OF MONTHLY DIRECT WAGE TO GDP PER CAPITA</a:t>
            </a:r>
            <a:r>
              <a:rPr lang="en-US" sz="2800"/>
              <a:t> </a:t>
            </a:r>
            <a:endParaRPr lang="en-US" sz="2800">
              <a:solidFill>
                <a:schemeClr val="bg1"/>
              </a:solidFill>
            </a:endParaRPr>
          </a:p>
        </p:txBody>
      </p:sp>
      <p:graphicFrame>
        <p:nvGraphicFramePr>
          <p:cNvPr id="111619" name="Object 3"/>
          <p:cNvGraphicFramePr>
            <a:graphicFrameLocks noChangeAspect="1"/>
          </p:cNvGraphicFramePr>
          <p:nvPr>
            <p:ph type="chart" sz="half" idx="2"/>
          </p:nvPr>
        </p:nvGraphicFramePr>
        <p:xfrm>
          <a:off x="-644525" y="1143000"/>
          <a:ext cx="9788525" cy="5251450"/>
        </p:xfrm>
        <a:graphic>
          <a:graphicData uri="http://schemas.openxmlformats.org/presentationml/2006/ole">
            <p:oleObj spid="_x0000_s111619" name="Chart" r:id="rId3" imgW="9782138" imgH="5248206" progId="MSGraph.Chart.8">
              <p:embed followColorScheme="full"/>
            </p:oleObj>
          </a:graphicData>
        </a:graphic>
      </p:graphicFrame>
      <p:sp>
        <p:nvSpPr>
          <p:cNvPr id="111620" name="Text Box 4"/>
          <p:cNvSpPr txBox="1">
            <a:spLocks noChangeArrowheads="1"/>
          </p:cNvSpPr>
          <p:nvPr/>
        </p:nvSpPr>
        <p:spPr bwMode="auto">
          <a:xfrm>
            <a:off x="1828800" y="1066800"/>
            <a:ext cx="6248400" cy="366713"/>
          </a:xfrm>
          <a:prstGeom prst="rect">
            <a:avLst/>
          </a:prstGeom>
          <a:noFill/>
          <a:ln w="9525">
            <a:noFill/>
            <a:miter lim="800000"/>
            <a:headEnd/>
            <a:tailEnd/>
          </a:ln>
          <a:effectLst/>
        </p:spPr>
        <p:txBody>
          <a:bodyPr>
            <a:spAutoFit/>
          </a:bodyPr>
          <a:lstStyle/>
          <a:p>
            <a:pPr algn="ctr">
              <a:spcBef>
                <a:spcPct val="50000"/>
              </a:spcBef>
            </a:pPr>
            <a:r>
              <a:rPr lang="en-US" sz="1800" b="1">
                <a:solidFill>
                  <a:srgbClr val="FFFF66"/>
                </a:solidFill>
              </a:rPr>
              <a:t>EXECUTIVE BRANCH</a:t>
            </a:r>
          </a:p>
        </p:txBody>
      </p:sp>
      <p:sp>
        <p:nvSpPr>
          <p:cNvPr id="111621" name="Text Box 5"/>
          <p:cNvSpPr txBox="1">
            <a:spLocks noChangeArrowheads="1"/>
          </p:cNvSpPr>
          <p:nvPr/>
        </p:nvSpPr>
        <p:spPr bwMode="auto">
          <a:xfrm>
            <a:off x="0" y="6553200"/>
            <a:ext cx="3276600" cy="274638"/>
          </a:xfrm>
          <a:prstGeom prst="rect">
            <a:avLst/>
          </a:prstGeom>
          <a:noFill/>
          <a:ln w="9525">
            <a:noFill/>
            <a:miter lim="800000"/>
            <a:headEnd/>
            <a:tailEnd/>
          </a:ln>
          <a:effectLst/>
        </p:spPr>
        <p:txBody>
          <a:bodyPr>
            <a:spAutoFit/>
          </a:bodyPr>
          <a:lstStyle/>
          <a:p>
            <a:pPr>
              <a:spcBef>
                <a:spcPct val="50000"/>
              </a:spcBef>
            </a:pPr>
            <a:r>
              <a:rPr lang="en-US" sz="1200"/>
              <a:t>Note: 2001 data for Bahamas; all others 2003.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p:txBody>
          <a:bodyPr/>
          <a:lstStyle/>
          <a:p>
            <a:r>
              <a:rPr lang="en-US" sz="3600"/>
              <a:t>Results:</a:t>
            </a:r>
            <a:br>
              <a:rPr lang="en-US" sz="3600"/>
            </a:br>
            <a:r>
              <a:rPr lang="en-US" sz="3600"/>
              <a:t>Legislative Branch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7C617258-BA48-4D1E-B189-0B86CC9FE217}" type="slidenum">
              <a:rPr lang="en-US"/>
              <a:pPr/>
              <a:t>13</a:t>
            </a:fld>
            <a:endParaRPr lang="en-US"/>
          </a:p>
        </p:txBody>
      </p:sp>
      <p:sp>
        <p:nvSpPr>
          <p:cNvPr id="125954" name="Rectangle 2"/>
          <p:cNvSpPr>
            <a:spLocks noGrp="1" noChangeArrowheads="1"/>
          </p:cNvSpPr>
          <p:nvPr>
            <p:ph type="title"/>
          </p:nvPr>
        </p:nvSpPr>
        <p:spPr>
          <a:xfrm>
            <a:off x="685800" y="0"/>
            <a:ext cx="7772400" cy="1143000"/>
          </a:xfrm>
        </p:spPr>
        <p:txBody>
          <a:bodyPr/>
          <a:lstStyle/>
          <a:p>
            <a:r>
              <a:rPr lang="en-US" sz="2800"/>
              <a:t>MONTHLY DIRECT WAGE (USD, PPP 2003)</a:t>
            </a:r>
            <a:endParaRPr lang="en-US" sz="2800">
              <a:solidFill>
                <a:schemeClr val="bg1"/>
              </a:solidFill>
            </a:endParaRPr>
          </a:p>
        </p:txBody>
      </p:sp>
      <p:graphicFrame>
        <p:nvGraphicFramePr>
          <p:cNvPr id="125955" name="Object 3"/>
          <p:cNvGraphicFramePr>
            <a:graphicFrameLocks noChangeAspect="1"/>
          </p:cNvGraphicFramePr>
          <p:nvPr>
            <p:ph type="chart" sz="half" idx="2"/>
          </p:nvPr>
        </p:nvGraphicFramePr>
        <p:xfrm>
          <a:off x="0" y="1143000"/>
          <a:ext cx="8970963" cy="5505450"/>
        </p:xfrm>
        <a:graphic>
          <a:graphicData uri="http://schemas.openxmlformats.org/presentationml/2006/ole">
            <p:oleObj spid="_x0000_s125955" name="Chart" r:id="rId3" imgW="8981982" imgH="5257935" progId="MSGraph.Chart.8">
              <p:embed followColorScheme="full"/>
            </p:oleObj>
          </a:graphicData>
        </a:graphic>
      </p:graphicFrame>
      <p:sp>
        <p:nvSpPr>
          <p:cNvPr id="125956" name="Text Box 4"/>
          <p:cNvSpPr txBox="1">
            <a:spLocks noChangeArrowheads="1"/>
          </p:cNvSpPr>
          <p:nvPr/>
        </p:nvSpPr>
        <p:spPr bwMode="auto">
          <a:xfrm>
            <a:off x="1828800" y="1066800"/>
            <a:ext cx="6248400" cy="366713"/>
          </a:xfrm>
          <a:prstGeom prst="rect">
            <a:avLst/>
          </a:prstGeom>
          <a:noFill/>
          <a:ln w="9525">
            <a:noFill/>
            <a:miter lim="800000"/>
            <a:headEnd/>
            <a:tailEnd/>
          </a:ln>
          <a:effectLst/>
        </p:spPr>
        <p:txBody>
          <a:bodyPr>
            <a:spAutoFit/>
          </a:bodyPr>
          <a:lstStyle/>
          <a:p>
            <a:pPr algn="ctr">
              <a:spcBef>
                <a:spcPct val="50000"/>
              </a:spcBef>
            </a:pPr>
            <a:r>
              <a:rPr lang="en-US" sz="1800" b="1">
                <a:solidFill>
                  <a:srgbClr val="FFFF66"/>
                </a:solidFill>
              </a:rPr>
              <a:t>LEGISLATIVE BRANCH</a:t>
            </a:r>
          </a:p>
        </p:txBody>
      </p:sp>
      <p:sp>
        <p:nvSpPr>
          <p:cNvPr id="125957" name="Text Box 5"/>
          <p:cNvSpPr txBox="1">
            <a:spLocks noChangeArrowheads="1"/>
          </p:cNvSpPr>
          <p:nvPr/>
        </p:nvSpPr>
        <p:spPr bwMode="auto">
          <a:xfrm>
            <a:off x="0" y="6583363"/>
            <a:ext cx="3276600" cy="274637"/>
          </a:xfrm>
          <a:prstGeom prst="rect">
            <a:avLst/>
          </a:prstGeom>
          <a:noFill/>
          <a:ln w="9525">
            <a:noFill/>
            <a:miter lim="800000"/>
            <a:headEnd/>
            <a:tailEnd/>
          </a:ln>
          <a:effectLst/>
        </p:spPr>
        <p:txBody>
          <a:bodyPr>
            <a:spAutoFit/>
          </a:bodyPr>
          <a:lstStyle/>
          <a:p>
            <a:pPr>
              <a:spcBef>
                <a:spcPct val="50000"/>
              </a:spcBef>
            </a:pPr>
            <a:r>
              <a:rPr lang="en-US" sz="1200"/>
              <a:t>Note: 2001 data for Bahamas; all others 2003.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0E507D8E-1D3C-433D-A577-E9DAFB218D7C}" type="slidenum">
              <a:rPr lang="en-US"/>
              <a:pPr/>
              <a:t>14</a:t>
            </a:fld>
            <a:endParaRPr lang="en-US"/>
          </a:p>
        </p:txBody>
      </p:sp>
      <p:sp>
        <p:nvSpPr>
          <p:cNvPr id="140290" name="Rectangle 2"/>
          <p:cNvSpPr>
            <a:spLocks noGrp="1" noChangeArrowheads="1"/>
          </p:cNvSpPr>
          <p:nvPr>
            <p:ph type="title"/>
          </p:nvPr>
        </p:nvSpPr>
        <p:spPr>
          <a:xfrm>
            <a:off x="304800" y="0"/>
            <a:ext cx="8382000" cy="1143000"/>
          </a:xfrm>
        </p:spPr>
        <p:txBody>
          <a:bodyPr/>
          <a:lstStyle/>
          <a:p>
            <a:r>
              <a:rPr lang="en-US" sz="2400"/>
              <a:t>RATIO OF MONTHLY DIRECT WAGE TO GDP PER CAPITA</a:t>
            </a:r>
            <a:r>
              <a:rPr lang="en-US" sz="2800"/>
              <a:t> </a:t>
            </a:r>
            <a:endParaRPr lang="en-US" sz="2800">
              <a:solidFill>
                <a:schemeClr val="bg1"/>
              </a:solidFill>
            </a:endParaRPr>
          </a:p>
        </p:txBody>
      </p:sp>
      <p:graphicFrame>
        <p:nvGraphicFramePr>
          <p:cNvPr id="140291" name="Object 3"/>
          <p:cNvGraphicFramePr>
            <a:graphicFrameLocks noChangeAspect="1"/>
          </p:cNvGraphicFramePr>
          <p:nvPr>
            <p:ph type="chart" sz="half" idx="2"/>
          </p:nvPr>
        </p:nvGraphicFramePr>
        <p:xfrm>
          <a:off x="-644525" y="1143000"/>
          <a:ext cx="9788525" cy="5251450"/>
        </p:xfrm>
        <a:graphic>
          <a:graphicData uri="http://schemas.openxmlformats.org/presentationml/2006/ole">
            <p:oleObj spid="_x0000_s140291" name="Chart" r:id="rId3" imgW="9782138" imgH="5248206" progId="MSGraph.Chart.8">
              <p:embed followColorScheme="full"/>
            </p:oleObj>
          </a:graphicData>
        </a:graphic>
      </p:graphicFrame>
      <p:sp>
        <p:nvSpPr>
          <p:cNvPr id="140292" name="Text Box 4"/>
          <p:cNvSpPr txBox="1">
            <a:spLocks noChangeArrowheads="1"/>
          </p:cNvSpPr>
          <p:nvPr/>
        </p:nvSpPr>
        <p:spPr bwMode="auto">
          <a:xfrm>
            <a:off x="1828800" y="1066800"/>
            <a:ext cx="6248400" cy="366713"/>
          </a:xfrm>
          <a:prstGeom prst="rect">
            <a:avLst/>
          </a:prstGeom>
          <a:noFill/>
          <a:ln w="9525">
            <a:noFill/>
            <a:miter lim="800000"/>
            <a:headEnd/>
            <a:tailEnd/>
          </a:ln>
          <a:effectLst/>
        </p:spPr>
        <p:txBody>
          <a:bodyPr>
            <a:spAutoFit/>
          </a:bodyPr>
          <a:lstStyle/>
          <a:p>
            <a:pPr algn="ctr">
              <a:spcBef>
                <a:spcPct val="50000"/>
              </a:spcBef>
            </a:pPr>
            <a:r>
              <a:rPr lang="en-US" sz="1800" b="1">
                <a:solidFill>
                  <a:srgbClr val="FFFF66"/>
                </a:solidFill>
              </a:rPr>
              <a:t>LEGISLATIVE BRANCH</a:t>
            </a:r>
          </a:p>
        </p:txBody>
      </p:sp>
      <p:sp>
        <p:nvSpPr>
          <p:cNvPr id="140293" name="Text Box 5"/>
          <p:cNvSpPr txBox="1">
            <a:spLocks noChangeArrowheads="1"/>
          </p:cNvSpPr>
          <p:nvPr/>
        </p:nvSpPr>
        <p:spPr bwMode="auto">
          <a:xfrm>
            <a:off x="0" y="6553200"/>
            <a:ext cx="3276600" cy="274638"/>
          </a:xfrm>
          <a:prstGeom prst="rect">
            <a:avLst/>
          </a:prstGeom>
          <a:noFill/>
          <a:ln w="9525">
            <a:noFill/>
            <a:miter lim="800000"/>
            <a:headEnd/>
            <a:tailEnd/>
          </a:ln>
          <a:effectLst/>
        </p:spPr>
        <p:txBody>
          <a:bodyPr>
            <a:spAutoFit/>
          </a:bodyPr>
          <a:lstStyle/>
          <a:p>
            <a:pPr>
              <a:spcBef>
                <a:spcPct val="50000"/>
              </a:spcBef>
            </a:pPr>
            <a:r>
              <a:rPr lang="en-US" sz="1200"/>
              <a:t>Note: 2001 data for Bahamas; all others 2003.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6"/>
          <p:cNvSpPr>
            <a:spLocks noGrp="1"/>
          </p:cNvSpPr>
          <p:nvPr>
            <p:ph type="sldNum" sz="quarter" idx="12"/>
          </p:nvPr>
        </p:nvSpPr>
        <p:spPr/>
        <p:txBody>
          <a:bodyPr/>
          <a:lstStyle/>
          <a:p>
            <a:fld id="{8503A6A2-9AE8-4696-A94A-A274E5610E78}" type="slidenum">
              <a:rPr lang="en-US"/>
              <a:pPr/>
              <a:t>15</a:t>
            </a:fld>
            <a:endParaRPr lang="en-US"/>
          </a:p>
        </p:txBody>
      </p:sp>
      <p:sp>
        <p:nvSpPr>
          <p:cNvPr id="108546" name="Rectangle 2"/>
          <p:cNvSpPr>
            <a:spLocks noGrp="1" noChangeArrowheads="1"/>
          </p:cNvSpPr>
          <p:nvPr>
            <p:ph type="title"/>
          </p:nvPr>
        </p:nvSpPr>
        <p:spPr>
          <a:xfrm>
            <a:off x="685800" y="0"/>
            <a:ext cx="7772400" cy="1143000"/>
          </a:xfrm>
        </p:spPr>
        <p:txBody>
          <a:bodyPr/>
          <a:lstStyle/>
          <a:p>
            <a:r>
              <a:rPr lang="en-US" sz="2800"/>
              <a:t>TOTAL MONTHLY WAGE (USD, PPP 2003)</a:t>
            </a:r>
            <a:endParaRPr lang="en-US" sz="2800">
              <a:solidFill>
                <a:schemeClr val="bg1"/>
              </a:solidFill>
            </a:endParaRPr>
          </a:p>
        </p:txBody>
      </p:sp>
      <p:graphicFrame>
        <p:nvGraphicFramePr>
          <p:cNvPr id="108547" name="Object 3"/>
          <p:cNvGraphicFramePr>
            <a:graphicFrameLocks noChangeAspect="1"/>
          </p:cNvGraphicFramePr>
          <p:nvPr>
            <p:ph type="chart" sz="half" idx="2"/>
          </p:nvPr>
        </p:nvGraphicFramePr>
        <p:xfrm>
          <a:off x="-685800" y="1257300"/>
          <a:ext cx="10058400" cy="5600700"/>
        </p:xfrm>
        <a:graphic>
          <a:graphicData uri="http://schemas.openxmlformats.org/presentationml/2006/ole">
            <p:oleObj spid="_x0000_s108547" name="Chart" r:id="rId3" imgW="9858361" imgH="5677028" progId="MSGraph.Chart.8">
              <p:embed followColorScheme="full"/>
            </p:oleObj>
          </a:graphicData>
        </a:graphic>
      </p:graphicFrame>
      <p:sp>
        <p:nvSpPr>
          <p:cNvPr id="108548" name="Text Box 4"/>
          <p:cNvSpPr txBox="1">
            <a:spLocks noChangeArrowheads="1"/>
          </p:cNvSpPr>
          <p:nvPr/>
        </p:nvSpPr>
        <p:spPr bwMode="auto">
          <a:xfrm>
            <a:off x="1828800" y="1066800"/>
            <a:ext cx="6248400" cy="366713"/>
          </a:xfrm>
          <a:prstGeom prst="rect">
            <a:avLst/>
          </a:prstGeom>
          <a:noFill/>
          <a:ln w="9525">
            <a:noFill/>
            <a:miter lim="800000"/>
            <a:headEnd/>
            <a:tailEnd/>
          </a:ln>
          <a:effectLst/>
        </p:spPr>
        <p:txBody>
          <a:bodyPr>
            <a:spAutoFit/>
          </a:bodyPr>
          <a:lstStyle/>
          <a:p>
            <a:pPr algn="ctr">
              <a:spcBef>
                <a:spcPct val="50000"/>
              </a:spcBef>
            </a:pPr>
            <a:r>
              <a:rPr lang="en-US" sz="1800" b="1">
                <a:solidFill>
                  <a:srgbClr val="FFFF66"/>
                </a:solidFill>
              </a:rPr>
              <a:t>LEGISLATIVE BRANCH</a:t>
            </a:r>
          </a:p>
        </p:txBody>
      </p:sp>
      <p:grpSp>
        <p:nvGrpSpPr>
          <p:cNvPr id="108590" name="Group 46"/>
          <p:cNvGrpSpPr>
            <a:grpSpLocks/>
          </p:cNvGrpSpPr>
          <p:nvPr/>
        </p:nvGrpSpPr>
        <p:grpSpPr bwMode="auto">
          <a:xfrm>
            <a:off x="1143000" y="6324600"/>
            <a:ext cx="7248525" cy="317500"/>
            <a:chOff x="912" y="3984"/>
            <a:chExt cx="4566" cy="219"/>
          </a:xfrm>
        </p:grpSpPr>
        <p:sp>
          <p:nvSpPr>
            <p:cNvPr id="108591" name="Rectangle 47"/>
            <p:cNvSpPr>
              <a:spLocks noChangeArrowheads="1"/>
            </p:cNvSpPr>
            <p:nvPr/>
          </p:nvSpPr>
          <p:spPr bwMode="auto">
            <a:xfrm>
              <a:off x="912" y="3984"/>
              <a:ext cx="4566" cy="210"/>
            </a:xfrm>
            <a:prstGeom prst="rect">
              <a:avLst/>
            </a:prstGeom>
            <a:noFill/>
            <a:ln w="9525">
              <a:solidFill>
                <a:srgbClr val="000000"/>
              </a:solidFill>
              <a:miter lim="800000"/>
              <a:headEnd/>
              <a:tailEnd/>
            </a:ln>
          </p:spPr>
          <p:txBody>
            <a:bodyPr/>
            <a:lstStyle/>
            <a:p>
              <a:endParaRPr lang="en-US"/>
            </a:p>
          </p:txBody>
        </p:sp>
        <p:sp>
          <p:nvSpPr>
            <p:cNvPr id="108592" name="Rectangle 48"/>
            <p:cNvSpPr>
              <a:spLocks noChangeArrowheads="1"/>
            </p:cNvSpPr>
            <p:nvPr/>
          </p:nvSpPr>
          <p:spPr bwMode="auto">
            <a:xfrm>
              <a:off x="1044" y="4050"/>
              <a:ext cx="89" cy="90"/>
            </a:xfrm>
            <a:prstGeom prst="rect">
              <a:avLst/>
            </a:prstGeom>
            <a:solidFill>
              <a:srgbClr val="FFFF00"/>
            </a:solidFill>
            <a:ln w="9525">
              <a:solidFill>
                <a:srgbClr val="000000"/>
              </a:solidFill>
              <a:miter lim="800000"/>
              <a:headEnd/>
              <a:tailEnd/>
            </a:ln>
          </p:spPr>
          <p:txBody>
            <a:bodyPr/>
            <a:lstStyle/>
            <a:p>
              <a:endParaRPr lang="en-US"/>
            </a:p>
          </p:txBody>
        </p:sp>
        <p:sp>
          <p:nvSpPr>
            <p:cNvPr id="108593" name="Rectangle 49"/>
            <p:cNvSpPr>
              <a:spLocks noChangeArrowheads="1"/>
            </p:cNvSpPr>
            <p:nvPr/>
          </p:nvSpPr>
          <p:spPr bwMode="auto">
            <a:xfrm>
              <a:off x="1175" y="4014"/>
              <a:ext cx="592" cy="189"/>
            </a:xfrm>
            <a:prstGeom prst="rect">
              <a:avLst/>
            </a:prstGeom>
            <a:noFill/>
            <a:ln w="9525">
              <a:noFill/>
              <a:miter lim="800000"/>
              <a:headEnd/>
              <a:tailEnd/>
            </a:ln>
          </p:spPr>
          <p:txBody>
            <a:bodyPr lIns="0" tIns="0" rIns="0" bIns="0">
              <a:spAutoFit/>
            </a:bodyPr>
            <a:lstStyle/>
            <a:p>
              <a:r>
                <a:rPr lang="en-US" sz="1800" b="1">
                  <a:solidFill>
                    <a:srgbClr val="000000"/>
                  </a:solidFill>
                </a:rPr>
                <a:t>Barbados</a:t>
              </a:r>
              <a:endParaRPr lang="en-US"/>
            </a:p>
          </p:txBody>
        </p:sp>
        <p:sp>
          <p:nvSpPr>
            <p:cNvPr id="108594" name="Rectangle 50"/>
            <p:cNvSpPr>
              <a:spLocks noChangeArrowheads="1"/>
            </p:cNvSpPr>
            <p:nvPr/>
          </p:nvSpPr>
          <p:spPr bwMode="auto">
            <a:xfrm>
              <a:off x="1829" y="4050"/>
              <a:ext cx="90" cy="90"/>
            </a:xfrm>
            <a:prstGeom prst="rect">
              <a:avLst/>
            </a:prstGeom>
            <a:solidFill>
              <a:srgbClr val="00FF00"/>
            </a:solidFill>
            <a:ln w="9525">
              <a:solidFill>
                <a:srgbClr val="000000"/>
              </a:solidFill>
              <a:miter lim="800000"/>
              <a:headEnd/>
              <a:tailEnd/>
            </a:ln>
          </p:spPr>
          <p:txBody>
            <a:bodyPr/>
            <a:lstStyle/>
            <a:p>
              <a:endParaRPr lang="en-US"/>
            </a:p>
          </p:txBody>
        </p:sp>
        <p:sp>
          <p:nvSpPr>
            <p:cNvPr id="108595" name="Rectangle 51"/>
            <p:cNvSpPr>
              <a:spLocks noChangeArrowheads="1"/>
            </p:cNvSpPr>
            <p:nvPr/>
          </p:nvSpPr>
          <p:spPr bwMode="auto">
            <a:xfrm>
              <a:off x="1960" y="4014"/>
              <a:ext cx="488" cy="189"/>
            </a:xfrm>
            <a:prstGeom prst="rect">
              <a:avLst/>
            </a:prstGeom>
            <a:noFill/>
            <a:ln w="9525">
              <a:noFill/>
              <a:miter lim="800000"/>
              <a:headEnd/>
              <a:tailEnd/>
            </a:ln>
          </p:spPr>
          <p:txBody>
            <a:bodyPr lIns="0" tIns="0" rIns="0" bIns="0">
              <a:spAutoFit/>
            </a:bodyPr>
            <a:lstStyle/>
            <a:p>
              <a:r>
                <a:rPr lang="en-US" sz="1800" b="1">
                  <a:solidFill>
                    <a:srgbClr val="000000"/>
                  </a:solidFill>
                </a:rPr>
                <a:t>Guyana</a:t>
              </a:r>
              <a:endParaRPr lang="en-US"/>
            </a:p>
          </p:txBody>
        </p:sp>
        <p:sp>
          <p:nvSpPr>
            <p:cNvPr id="108596" name="Rectangle 52"/>
            <p:cNvSpPr>
              <a:spLocks noChangeArrowheads="1"/>
            </p:cNvSpPr>
            <p:nvPr/>
          </p:nvSpPr>
          <p:spPr bwMode="auto">
            <a:xfrm>
              <a:off x="2506" y="4050"/>
              <a:ext cx="90" cy="90"/>
            </a:xfrm>
            <a:prstGeom prst="rect">
              <a:avLst/>
            </a:prstGeom>
            <a:solidFill>
              <a:srgbClr val="FF0000"/>
            </a:solidFill>
            <a:ln w="9525">
              <a:solidFill>
                <a:srgbClr val="000000"/>
              </a:solidFill>
              <a:miter lim="800000"/>
              <a:headEnd/>
              <a:tailEnd/>
            </a:ln>
          </p:spPr>
          <p:txBody>
            <a:bodyPr/>
            <a:lstStyle/>
            <a:p>
              <a:endParaRPr lang="en-US"/>
            </a:p>
          </p:txBody>
        </p:sp>
        <p:sp>
          <p:nvSpPr>
            <p:cNvPr id="108597" name="Rectangle 53"/>
            <p:cNvSpPr>
              <a:spLocks noChangeArrowheads="1"/>
            </p:cNvSpPr>
            <p:nvPr/>
          </p:nvSpPr>
          <p:spPr bwMode="auto">
            <a:xfrm>
              <a:off x="2638" y="4014"/>
              <a:ext cx="512" cy="189"/>
            </a:xfrm>
            <a:prstGeom prst="rect">
              <a:avLst/>
            </a:prstGeom>
            <a:noFill/>
            <a:ln w="9525">
              <a:noFill/>
              <a:miter lim="800000"/>
              <a:headEnd/>
              <a:tailEnd/>
            </a:ln>
          </p:spPr>
          <p:txBody>
            <a:bodyPr wrap="none" lIns="0" tIns="0" rIns="0" bIns="0">
              <a:spAutoFit/>
            </a:bodyPr>
            <a:lstStyle/>
            <a:p>
              <a:r>
                <a:rPr lang="en-US" sz="1800" b="1">
                  <a:solidFill>
                    <a:srgbClr val="000000"/>
                  </a:solidFill>
                </a:rPr>
                <a:t>Jamaica</a:t>
              </a:r>
              <a:endParaRPr lang="en-US"/>
            </a:p>
          </p:txBody>
        </p:sp>
        <p:sp>
          <p:nvSpPr>
            <p:cNvPr id="108598" name="Rectangle 54"/>
            <p:cNvSpPr>
              <a:spLocks noChangeArrowheads="1"/>
            </p:cNvSpPr>
            <p:nvPr/>
          </p:nvSpPr>
          <p:spPr bwMode="auto">
            <a:xfrm>
              <a:off x="3213" y="4050"/>
              <a:ext cx="90" cy="90"/>
            </a:xfrm>
            <a:prstGeom prst="rect">
              <a:avLst/>
            </a:prstGeom>
            <a:solidFill>
              <a:srgbClr val="33CCCC"/>
            </a:solidFill>
            <a:ln w="9525">
              <a:solidFill>
                <a:srgbClr val="000000"/>
              </a:solidFill>
              <a:miter lim="800000"/>
              <a:headEnd/>
              <a:tailEnd/>
            </a:ln>
          </p:spPr>
          <p:txBody>
            <a:bodyPr/>
            <a:lstStyle/>
            <a:p>
              <a:endParaRPr lang="en-US"/>
            </a:p>
          </p:txBody>
        </p:sp>
        <p:sp>
          <p:nvSpPr>
            <p:cNvPr id="108599" name="Rectangle 55"/>
            <p:cNvSpPr>
              <a:spLocks noChangeArrowheads="1"/>
            </p:cNvSpPr>
            <p:nvPr/>
          </p:nvSpPr>
          <p:spPr bwMode="auto">
            <a:xfrm>
              <a:off x="3345" y="4014"/>
              <a:ext cx="600" cy="189"/>
            </a:xfrm>
            <a:prstGeom prst="rect">
              <a:avLst/>
            </a:prstGeom>
            <a:noFill/>
            <a:ln w="9525">
              <a:noFill/>
              <a:miter lim="800000"/>
              <a:headEnd/>
              <a:tailEnd/>
            </a:ln>
          </p:spPr>
          <p:txBody>
            <a:bodyPr wrap="none" lIns="0" tIns="0" rIns="0" bIns="0">
              <a:spAutoFit/>
            </a:bodyPr>
            <a:lstStyle/>
            <a:p>
              <a:r>
                <a:rPr lang="en-US" sz="1800" b="1">
                  <a:solidFill>
                    <a:srgbClr val="000000"/>
                  </a:solidFill>
                </a:rPr>
                <a:t>Suriname</a:t>
              </a:r>
              <a:endParaRPr lang="en-US"/>
            </a:p>
          </p:txBody>
        </p:sp>
        <p:sp>
          <p:nvSpPr>
            <p:cNvPr id="108600" name="Rectangle 56"/>
            <p:cNvSpPr>
              <a:spLocks noChangeArrowheads="1"/>
            </p:cNvSpPr>
            <p:nvPr/>
          </p:nvSpPr>
          <p:spPr bwMode="auto">
            <a:xfrm>
              <a:off x="4004" y="4050"/>
              <a:ext cx="90" cy="90"/>
            </a:xfrm>
            <a:prstGeom prst="rect">
              <a:avLst/>
            </a:prstGeom>
            <a:solidFill>
              <a:srgbClr val="FF9900"/>
            </a:solidFill>
            <a:ln w="9525">
              <a:solidFill>
                <a:srgbClr val="000000"/>
              </a:solidFill>
              <a:miter lim="800000"/>
              <a:headEnd/>
              <a:tailEnd/>
            </a:ln>
          </p:spPr>
          <p:txBody>
            <a:bodyPr/>
            <a:lstStyle/>
            <a:p>
              <a:endParaRPr lang="en-US"/>
            </a:p>
          </p:txBody>
        </p:sp>
        <p:sp>
          <p:nvSpPr>
            <p:cNvPr id="108601" name="Rectangle 57"/>
            <p:cNvSpPr>
              <a:spLocks noChangeArrowheads="1"/>
            </p:cNvSpPr>
            <p:nvPr/>
          </p:nvSpPr>
          <p:spPr bwMode="auto">
            <a:xfrm>
              <a:off x="4136" y="4014"/>
              <a:ext cx="1320" cy="189"/>
            </a:xfrm>
            <a:prstGeom prst="rect">
              <a:avLst/>
            </a:prstGeom>
            <a:noFill/>
            <a:ln w="9525">
              <a:noFill/>
              <a:miter lim="800000"/>
              <a:headEnd/>
              <a:tailEnd/>
            </a:ln>
          </p:spPr>
          <p:txBody>
            <a:bodyPr wrap="none" lIns="0" tIns="0" rIns="0" bIns="0">
              <a:spAutoFit/>
            </a:bodyPr>
            <a:lstStyle/>
            <a:p>
              <a:r>
                <a:rPr lang="en-US" sz="1800" b="1">
                  <a:solidFill>
                    <a:srgbClr val="000000"/>
                  </a:solidFill>
                </a:rPr>
                <a:t>Trinidad and Tobago</a:t>
              </a:r>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ctrTitle"/>
          </p:nvPr>
        </p:nvSpPr>
        <p:spPr/>
        <p:txBody>
          <a:bodyPr/>
          <a:lstStyle/>
          <a:p>
            <a:r>
              <a:rPr lang="en-US" sz="3600"/>
              <a:t>Results:</a:t>
            </a:r>
            <a:br>
              <a:rPr lang="en-US" sz="3600"/>
            </a:br>
            <a:r>
              <a:rPr lang="en-US" sz="3600"/>
              <a:t>Judicial Branch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85B644C-529F-4ACE-88F2-763085B4D505}" type="slidenum">
              <a:rPr lang="en-US"/>
              <a:pPr/>
              <a:t>17</a:t>
            </a:fld>
            <a:endParaRPr lang="en-US"/>
          </a:p>
        </p:txBody>
      </p:sp>
      <p:sp>
        <p:nvSpPr>
          <p:cNvPr id="82946" name="Rectangle 2"/>
          <p:cNvSpPr>
            <a:spLocks noGrp="1" noChangeArrowheads="1"/>
          </p:cNvSpPr>
          <p:nvPr>
            <p:ph type="title"/>
          </p:nvPr>
        </p:nvSpPr>
        <p:spPr>
          <a:xfrm>
            <a:off x="685800" y="0"/>
            <a:ext cx="7772400" cy="1143000"/>
          </a:xfrm>
        </p:spPr>
        <p:txBody>
          <a:bodyPr/>
          <a:lstStyle/>
          <a:p>
            <a:r>
              <a:rPr lang="en-US" sz="2400"/>
              <a:t>MONTHLY DIRECT WAGE (USD, PPP 2003)</a:t>
            </a:r>
            <a:endParaRPr lang="en-US">
              <a:solidFill>
                <a:schemeClr val="bg1"/>
              </a:solidFill>
            </a:endParaRPr>
          </a:p>
        </p:txBody>
      </p:sp>
      <p:graphicFrame>
        <p:nvGraphicFramePr>
          <p:cNvPr id="82947" name="Object 3"/>
          <p:cNvGraphicFramePr>
            <a:graphicFrameLocks noChangeAspect="1"/>
          </p:cNvGraphicFramePr>
          <p:nvPr>
            <p:ph type="chart" sz="half" idx="2"/>
          </p:nvPr>
        </p:nvGraphicFramePr>
        <p:xfrm>
          <a:off x="0" y="1143000"/>
          <a:ext cx="8970963" cy="5505450"/>
        </p:xfrm>
        <a:graphic>
          <a:graphicData uri="http://schemas.openxmlformats.org/presentationml/2006/ole">
            <p:oleObj spid="_x0000_s82947" name="Chart" r:id="rId3" imgW="8981982" imgH="5257935" progId="MSGraph.Chart.8">
              <p:embed followColorScheme="full"/>
            </p:oleObj>
          </a:graphicData>
        </a:graphic>
      </p:graphicFrame>
      <p:sp>
        <p:nvSpPr>
          <p:cNvPr id="82948" name="Text Box 4"/>
          <p:cNvSpPr txBox="1">
            <a:spLocks noChangeArrowheads="1"/>
          </p:cNvSpPr>
          <p:nvPr/>
        </p:nvSpPr>
        <p:spPr bwMode="auto">
          <a:xfrm>
            <a:off x="1828800" y="1066800"/>
            <a:ext cx="6248400" cy="366713"/>
          </a:xfrm>
          <a:prstGeom prst="rect">
            <a:avLst/>
          </a:prstGeom>
          <a:noFill/>
          <a:ln w="9525">
            <a:noFill/>
            <a:miter lim="800000"/>
            <a:headEnd/>
            <a:tailEnd/>
          </a:ln>
          <a:effectLst/>
        </p:spPr>
        <p:txBody>
          <a:bodyPr>
            <a:spAutoFit/>
          </a:bodyPr>
          <a:lstStyle/>
          <a:p>
            <a:pPr algn="ctr">
              <a:spcBef>
                <a:spcPct val="50000"/>
              </a:spcBef>
            </a:pPr>
            <a:r>
              <a:rPr lang="en-US" sz="1800" b="1">
                <a:solidFill>
                  <a:srgbClr val="FFFF66"/>
                </a:solidFill>
              </a:rPr>
              <a:t>JUDICIAL BRANCH</a:t>
            </a:r>
          </a:p>
        </p:txBody>
      </p:sp>
      <p:sp>
        <p:nvSpPr>
          <p:cNvPr id="82949" name="Text Box 5"/>
          <p:cNvSpPr txBox="1">
            <a:spLocks noChangeArrowheads="1"/>
          </p:cNvSpPr>
          <p:nvPr/>
        </p:nvSpPr>
        <p:spPr bwMode="auto">
          <a:xfrm>
            <a:off x="0" y="6583363"/>
            <a:ext cx="3276600" cy="274637"/>
          </a:xfrm>
          <a:prstGeom prst="rect">
            <a:avLst/>
          </a:prstGeom>
          <a:noFill/>
          <a:ln w="9525">
            <a:noFill/>
            <a:miter lim="800000"/>
            <a:headEnd/>
            <a:tailEnd/>
          </a:ln>
          <a:effectLst/>
        </p:spPr>
        <p:txBody>
          <a:bodyPr>
            <a:spAutoFit/>
          </a:bodyPr>
          <a:lstStyle/>
          <a:p>
            <a:pPr>
              <a:spcBef>
                <a:spcPct val="50000"/>
              </a:spcBef>
            </a:pPr>
            <a:r>
              <a:rPr lang="en-US" sz="1200"/>
              <a:t>Note: Data for 2003.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790ACDD8-8AE8-4D68-991F-2C1F0518B8CC}" type="slidenum">
              <a:rPr lang="en-US"/>
              <a:pPr/>
              <a:t>18</a:t>
            </a:fld>
            <a:endParaRPr lang="en-US"/>
          </a:p>
        </p:txBody>
      </p:sp>
      <p:sp>
        <p:nvSpPr>
          <p:cNvPr id="141314" name="Rectangle 2"/>
          <p:cNvSpPr>
            <a:spLocks noGrp="1" noChangeArrowheads="1"/>
          </p:cNvSpPr>
          <p:nvPr>
            <p:ph type="title"/>
          </p:nvPr>
        </p:nvSpPr>
        <p:spPr>
          <a:xfrm>
            <a:off x="304800" y="0"/>
            <a:ext cx="8382000" cy="1143000"/>
          </a:xfrm>
        </p:spPr>
        <p:txBody>
          <a:bodyPr/>
          <a:lstStyle/>
          <a:p>
            <a:r>
              <a:rPr lang="en-US" sz="2400"/>
              <a:t>RATIO OF MONTHLY DIRECT WAGE TO GDP PER CAPITA</a:t>
            </a:r>
            <a:r>
              <a:rPr lang="en-US" sz="2800"/>
              <a:t> </a:t>
            </a:r>
            <a:endParaRPr lang="en-US" sz="2800">
              <a:solidFill>
                <a:schemeClr val="bg1"/>
              </a:solidFill>
            </a:endParaRPr>
          </a:p>
        </p:txBody>
      </p:sp>
      <p:graphicFrame>
        <p:nvGraphicFramePr>
          <p:cNvPr id="141315" name="Object 3"/>
          <p:cNvGraphicFramePr>
            <a:graphicFrameLocks noChangeAspect="1"/>
          </p:cNvGraphicFramePr>
          <p:nvPr>
            <p:ph type="chart" sz="half" idx="2"/>
          </p:nvPr>
        </p:nvGraphicFramePr>
        <p:xfrm>
          <a:off x="-457200" y="1143000"/>
          <a:ext cx="9601200" cy="5251450"/>
        </p:xfrm>
        <a:graphic>
          <a:graphicData uri="http://schemas.openxmlformats.org/presentationml/2006/ole">
            <p:oleObj spid="_x0000_s141315" name="Chart" r:id="rId3" imgW="9782138" imgH="5248206" progId="MSGraph.Chart.8">
              <p:embed followColorScheme="full"/>
            </p:oleObj>
          </a:graphicData>
        </a:graphic>
      </p:graphicFrame>
      <p:sp>
        <p:nvSpPr>
          <p:cNvPr id="141316" name="Text Box 4"/>
          <p:cNvSpPr txBox="1">
            <a:spLocks noChangeArrowheads="1"/>
          </p:cNvSpPr>
          <p:nvPr/>
        </p:nvSpPr>
        <p:spPr bwMode="auto">
          <a:xfrm>
            <a:off x="1828800" y="1066800"/>
            <a:ext cx="6248400" cy="366713"/>
          </a:xfrm>
          <a:prstGeom prst="rect">
            <a:avLst/>
          </a:prstGeom>
          <a:noFill/>
          <a:ln w="9525">
            <a:noFill/>
            <a:miter lim="800000"/>
            <a:headEnd/>
            <a:tailEnd/>
          </a:ln>
          <a:effectLst/>
        </p:spPr>
        <p:txBody>
          <a:bodyPr>
            <a:spAutoFit/>
          </a:bodyPr>
          <a:lstStyle/>
          <a:p>
            <a:pPr algn="ctr">
              <a:spcBef>
                <a:spcPct val="50000"/>
              </a:spcBef>
            </a:pPr>
            <a:r>
              <a:rPr lang="en-US" sz="1800" b="1">
                <a:solidFill>
                  <a:srgbClr val="FFFF66"/>
                </a:solidFill>
              </a:rPr>
              <a:t>JUDICIAL BRANCH</a:t>
            </a:r>
          </a:p>
        </p:txBody>
      </p:sp>
      <p:sp>
        <p:nvSpPr>
          <p:cNvPr id="141317" name="Text Box 5"/>
          <p:cNvSpPr txBox="1">
            <a:spLocks noChangeArrowheads="1"/>
          </p:cNvSpPr>
          <p:nvPr/>
        </p:nvSpPr>
        <p:spPr bwMode="auto">
          <a:xfrm>
            <a:off x="0" y="6553200"/>
            <a:ext cx="3276600" cy="274638"/>
          </a:xfrm>
          <a:prstGeom prst="rect">
            <a:avLst/>
          </a:prstGeom>
          <a:noFill/>
          <a:ln w="9525">
            <a:noFill/>
            <a:miter lim="800000"/>
            <a:headEnd/>
            <a:tailEnd/>
          </a:ln>
          <a:effectLst/>
        </p:spPr>
        <p:txBody>
          <a:bodyPr>
            <a:spAutoFit/>
          </a:bodyPr>
          <a:lstStyle/>
          <a:p>
            <a:pPr>
              <a:spcBef>
                <a:spcPct val="50000"/>
              </a:spcBef>
            </a:pPr>
            <a:r>
              <a:rPr lang="en-US" sz="1200"/>
              <a:t>Note: Data for 2003.</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6"/>
          <p:cNvSpPr>
            <a:spLocks noGrp="1"/>
          </p:cNvSpPr>
          <p:nvPr>
            <p:ph type="sldNum" sz="quarter" idx="12"/>
          </p:nvPr>
        </p:nvSpPr>
        <p:spPr/>
        <p:txBody>
          <a:bodyPr/>
          <a:lstStyle/>
          <a:p>
            <a:fld id="{F33AF826-D337-4228-9A6A-C24A88AF70E2}" type="slidenum">
              <a:rPr lang="en-US"/>
              <a:pPr/>
              <a:t>19</a:t>
            </a:fld>
            <a:endParaRPr lang="en-US"/>
          </a:p>
        </p:txBody>
      </p:sp>
      <p:sp>
        <p:nvSpPr>
          <p:cNvPr id="92162" name="Rectangle 2"/>
          <p:cNvSpPr>
            <a:spLocks noGrp="1" noChangeArrowheads="1"/>
          </p:cNvSpPr>
          <p:nvPr>
            <p:ph type="title"/>
          </p:nvPr>
        </p:nvSpPr>
        <p:spPr>
          <a:xfrm>
            <a:off x="685800" y="0"/>
            <a:ext cx="7772400" cy="1143000"/>
          </a:xfrm>
        </p:spPr>
        <p:txBody>
          <a:bodyPr/>
          <a:lstStyle/>
          <a:p>
            <a:r>
              <a:rPr lang="en-US" sz="2400"/>
              <a:t>TOTAL MONTHLY WAGE (USD, PPP 2003)</a:t>
            </a:r>
          </a:p>
        </p:txBody>
      </p:sp>
      <p:graphicFrame>
        <p:nvGraphicFramePr>
          <p:cNvPr id="92163" name="Object 3"/>
          <p:cNvGraphicFramePr>
            <a:graphicFrameLocks noChangeAspect="1"/>
          </p:cNvGraphicFramePr>
          <p:nvPr>
            <p:ph type="chart" sz="half" idx="2"/>
          </p:nvPr>
        </p:nvGraphicFramePr>
        <p:xfrm>
          <a:off x="-287338" y="1066800"/>
          <a:ext cx="9415463" cy="5503863"/>
        </p:xfrm>
        <a:graphic>
          <a:graphicData uri="http://schemas.openxmlformats.org/presentationml/2006/ole">
            <p:oleObj spid="_x0000_s92163" name="Chart" r:id="rId3" imgW="9010520" imgH="5267304" progId="MSGraph.Chart.8">
              <p:embed followColorScheme="full"/>
            </p:oleObj>
          </a:graphicData>
        </a:graphic>
      </p:graphicFrame>
      <p:sp>
        <p:nvSpPr>
          <p:cNvPr id="92164" name="Text Box 4"/>
          <p:cNvSpPr txBox="1">
            <a:spLocks noChangeArrowheads="1"/>
          </p:cNvSpPr>
          <p:nvPr/>
        </p:nvSpPr>
        <p:spPr bwMode="auto">
          <a:xfrm>
            <a:off x="1828800" y="1066800"/>
            <a:ext cx="6248400" cy="366713"/>
          </a:xfrm>
          <a:prstGeom prst="rect">
            <a:avLst/>
          </a:prstGeom>
          <a:noFill/>
          <a:ln w="9525">
            <a:noFill/>
            <a:miter lim="800000"/>
            <a:headEnd/>
            <a:tailEnd/>
          </a:ln>
          <a:effectLst/>
        </p:spPr>
        <p:txBody>
          <a:bodyPr>
            <a:spAutoFit/>
          </a:bodyPr>
          <a:lstStyle/>
          <a:p>
            <a:pPr algn="ctr">
              <a:spcBef>
                <a:spcPct val="50000"/>
              </a:spcBef>
            </a:pPr>
            <a:r>
              <a:rPr lang="en-US" sz="1800" b="1">
                <a:solidFill>
                  <a:srgbClr val="FFFF66"/>
                </a:solidFill>
              </a:rPr>
              <a:t>JUDICIAL BRANCH</a:t>
            </a:r>
          </a:p>
        </p:txBody>
      </p:sp>
      <p:grpSp>
        <p:nvGrpSpPr>
          <p:cNvPr id="92165" name="Group 5"/>
          <p:cNvGrpSpPr>
            <a:grpSpLocks/>
          </p:cNvGrpSpPr>
          <p:nvPr/>
        </p:nvGrpSpPr>
        <p:grpSpPr bwMode="auto">
          <a:xfrm>
            <a:off x="1143000" y="6324600"/>
            <a:ext cx="7248525" cy="317500"/>
            <a:chOff x="912" y="3984"/>
            <a:chExt cx="4566" cy="219"/>
          </a:xfrm>
        </p:grpSpPr>
        <p:sp>
          <p:nvSpPr>
            <p:cNvPr id="92166" name="Rectangle 6"/>
            <p:cNvSpPr>
              <a:spLocks noChangeArrowheads="1"/>
            </p:cNvSpPr>
            <p:nvPr/>
          </p:nvSpPr>
          <p:spPr bwMode="auto">
            <a:xfrm>
              <a:off x="912" y="3984"/>
              <a:ext cx="4566" cy="210"/>
            </a:xfrm>
            <a:prstGeom prst="rect">
              <a:avLst/>
            </a:prstGeom>
            <a:noFill/>
            <a:ln w="9525">
              <a:solidFill>
                <a:srgbClr val="000000"/>
              </a:solidFill>
              <a:miter lim="800000"/>
              <a:headEnd/>
              <a:tailEnd/>
            </a:ln>
          </p:spPr>
          <p:txBody>
            <a:bodyPr/>
            <a:lstStyle/>
            <a:p>
              <a:endParaRPr lang="en-US"/>
            </a:p>
          </p:txBody>
        </p:sp>
        <p:sp>
          <p:nvSpPr>
            <p:cNvPr id="92167" name="Rectangle 7"/>
            <p:cNvSpPr>
              <a:spLocks noChangeArrowheads="1"/>
            </p:cNvSpPr>
            <p:nvPr/>
          </p:nvSpPr>
          <p:spPr bwMode="auto">
            <a:xfrm>
              <a:off x="1044" y="4050"/>
              <a:ext cx="89" cy="90"/>
            </a:xfrm>
            <a:prstGeom prst="rect">
              <a:avLst/>
            </a:prstGeom>
            <a:solidFill>
              <a:srgbClr val="FFFF00"/>
            </a:solidFill>
            <a:ln w="9525">
              <a:solidFill>
                <a:srgbClr val="000000"/>
              </a:solidFill>
              <a:miter lim="800000"/>
              <a:headEnd/>
              <a:tailEnd/>
            </a:ln>
          </p:spPr>
          <p:txBody>
            <a:bodyPr/>
            <a:lstStyle/>
            <a:p>
              <a:endParaRPr lang="en-US"/>
            </a:p>
          </p:txBody>
        </p:sp>
        <p:sp>
          <p:nvSpPr>
            <p:cNvPr id="92168" name="Rectangle 8"/>
            <p:cNvSpPr>
              <a:spLocks noChangeArrowheads="1"/>
            </p:cNvSpPr>
            <p:nvPr/>
          </p:nvSpPr>
          <p:spPr bwMode="auto">
            <a:xfrm>
              <a:off x="1175" y="4014"/>
              <a:ext cx="592" cy="189"/>
            </a:xfrm>
            <a:prstGeom prst="rect">
              <a:avLst/>
            </a:prstGeom>
            <a:noFill/>
            <a:ln w="9525">
              <a:noFill/>
              <a:miter lim="800000"/>
              <a:headEnd/>
              <a:tailEnd/>
            </a:ln>
          </p:spPr>
          <p:txBody>
            <a:bodyPr lIns="0" tIns="0" rIns="0" bIns="0">
              <a:spAutoFit/>
            </a:bodyPr>
            <a:lstStyle/>
            <a:p>
              <a:r>
                <a:rPr lang="en-US" sz="1800" b="1">
                  <a:solidFill>
                    <a:srgbClr val="000000"/>
                  </a:solidFill>
                </a:rPr>
                <a:t>Barbados</a:t>
              </a:r>
              <a:endParaRPr lang="en-US"/>
            </a:p>
          </p:txBody>
        </p:sp>
        <p:sp>
          <p:nvSpPr>
            <p:cNvPr id="92169" name="Rectangle 9"/>
            <p:cNvSpPr>
              <a:spLocks noChangeArrowheads="1"/>
            </p:cNvSpPr>
            <p:nvPr/>
          </p:nvSpPr>
          <p:spPr bwMode="auto">
            <a:xfrm>
              <a:off x="1829" y="4050"/>
              <a:ext cx="90" cy="90"/>
            </a:xfrm>
            <a:prstGeom prst="rect">
              <a:avLst/>
            </a:prstGeom>
            <a:solidFill>
              <a:srgbClr val="00FF00"/>
            </a:solidFill>
            <a:ln w="9525">
              <a:solidFill>
                <a:srgbClr val="000000"/>
              </a:solidFill>
              <a:miter lim="800000"/>
              <a:headEnd/>
              <a:tailEnd/>
            </a:ln>
          </p:spPr>
          <p:txBody>
            <a:bodyPr/>
            <a:lstStyle/>
            <a:p>
              <a:endParaRPr lang="en-US"/>
            </a:p>
          </p:txBody>
        </p:sp>
        <p:sp>
          <p:nvSpPr>
            <p:cNvPr id="92170" name="Rectangle 10"/>
            <p:cNvSpPr>
              <a:spLocks noChangeArrowheads="1"/>
            </p:cNvSpPr>
            <p:nvPr/>
          </p:nvSpPr>
          <p:spPr bwMode="auto">
            <a:xfrm>
              <a:off x="1960" y="4014"/>
              <a:ext cx="488" cy="189"/>
            </a:xfrm>
            <a:prstGeom prst="rect">
              <a:avLst/>
            </a:prstGeom>
            <a:noFill/>
            <a:ln w="9525">
              <a:noFill/>
              <a:miter lim="800000"/>
              <a:headEnd/>
              <a:tailEnd/>
            </a:ln>
          </p:spPr>
          <p:txBody>
            <a:bodyPr lIns="0" tIns="0" rIns="0" bIns="0">
              <a:spAutoFit/>
            </a:bodyPr>
            <a:lstStyle/>
            <a:p>
              <a:r>
                <a:rPr lang="en-US" sz="1800" b="1">
                  <a:solidFill>
                    <a:srgbClr val="000000"/>
                  </a:solidFill>
                </a:rPr>
                <a:t>Guyana</a:t>
              </a:r>
              <a:endParaRPr lang="en-US"/>
            </a:p>
          </p:txBody>
        </p:sp>
        <p:sp>
          <p:nvSpPr>
            <p:cNvPr id="92171" name="Rectangle 11"/>
            <p:cNvSpPr>
              <a:spLocks noChangeArrowheads="1"/>
            </p:cNvSpPr>
            <p:nvPr/>
          </p:nvSpPr>
          <p:spPr bwMode="auto">
            <a:xfrm>
              <a:off x="2506" y="4050"/>
              <a:ext cx="90" cy="90"/>
            </a:xfrm>
            <a:prstGeom prst="rect">
              <a:avLst/>
            </a:prstGeom>
            <a:solidFill>
              <a:srgbClr val="FF0000"/>
            </a:solidFill>
            <a:ln w="9525">
              <a:solidFill>
                <a:srgbClr val="000000"/>
              </a:solidFill>
              <a:miter lim="800000"/>
              <a:headEnd/>
              <a:tailEnd/>
            </a:ln>
          </p:spPr>
          <p:txBody>
            <a:bodyPr/>
            <a:lstStyle/>
            <a:p>
              <a:endParaRPr lang="en-US"/>
            </a:p>
          </p:txBody>
        </p:sp>
        <p:sp>
          <p:nvSpPr>
            <p:cNvPr id="92172" name="Rectangle 12"/>
            <p:cNvSpPr>
              <a:spLocks noChangeArrowheads="1"/>
            </p:cNvSpPr>
            <p:nvPr/>
          </p:nvSpPr>
          <p:spPr bwMode="auto">
            <a:xfrm>
              <a:off x="2638" y="4014"/>
              <a:ext cx="512" cy="189"/>
            </a:xfrm>
            <a:prstGeom prst="rect">
              <a:avLst/>
            </a:prstGeom>
            <a:noFill/>
            <a:ln w="9525">
              <a:noFill/>
              <a:miter lim="800000"/>
              <a:headEnd/>
              <a:tailEnd/>
            </a:ln>
          </p:spPr>
          <p:txBody>
            <a:bodyPr wrap="none" lIns="0" tIns="0" rIns="0" bIns="0">
              <a:spAutoFit/>
            </a:bodyPr>
            <a:lstStyle/>
            <a:p>
              <a:r>
                <a:rPr lang="en-US" sz="1800" b="1">
                  <a:solidFill>
                    <a:srgbClr val="000000"/>
                  </a:solidFill>
                </a:rPr>
                <a:t>Jamaica</a:t>
              </a:r>
              <a:endParaRPr lang="en-US"/>
            </a:p>
          </p:txBody>
        </p:sp>
        <p:sp>
          <p:nvSpPr>
            <p:cNvPr id="92173" name="Rectangle 13"/>
            <p:cNvSpPr>
              <a:spLocks noChangeArrowheads="1"/>
            </p:cNvSpPr>
            <p:nvPr/>
          </p:nvSpPr>
          <p:spPr bwMode="auto">
            <a:xfrm>
              <a:off x="3213" y="4050"/>
              <a:ext cx="90" cy="90"/>
            </a:xfrm>
            <a:prstGeom prst="rect">
              <a:avLst/>
            </a:prstGeom>
            <a:solidFill>
              <a:srgbClr val="33CCCC"/>
            </a:solidFill>
            <a:ln w="9525">
              <a:solidFill>
                <a:srgbClr val="000000"/>
              </a:solidFill>
              <a:miter lim="800000"/>
              <a:headEnd/>
              <a:tailEnd/>
            </a:ln>
          </p:spPr>
          <p:txBody>
            <a:bodyPr/>
            <a:lstStyle/>
            <a:p>
              <a:endParaRPr lang="en-US"/>
            </a:p>
          </p:txBody>
        </p:sp>
        <p:sp>
          <p:nvSpPr>
            <p:cNvPr id="92174" name="Rectangle 14"/>
            <p:cNvSpPr>
              <a:spLocks noChangeArrowheads="1"/>
            </p:cNvSpPr>
            <p:nvPr/>
          </p:nvSpPr>
          <p:spPr bwMode="auto">
            <a:xfrm>
              <a:off x="3345" y="4014"/>
              <a:ext cx="600" cy="189"/>
            </a:xfrm>
            <a:prstGeom prst="rect">
              <a:avLst/>
            </a:prstGeom>
            <a:noFill/>
            <a:ln w="9525">
              <a:noFill/>
              <a:miter lim="800000"/>
              <a:headEnd/>
              <a:tailEnd/>
            </a:ln>
          </p:spPr>
          <p:txBody>
            <a:bodyPr wrap="none" lIns="0" tIns="0" rIns="0" bIns="0">
              <a:spAutoFit/>
            </a:bodyPr>
            <a:lstStyle/>
            <a:p>
              <a:r>
                <a:rPr lang="en-US" sz="1800" b="1">
                  <a:solidFill>
                    <a:srgbClr val="000000"/>
                  </a:solidFill>
                </a:rPr>
                <a:t>Suriname</a:t>
              </a:r>
              <a:endParaRPr lang="en-US"/>
            </a:p>
          </p:txBody>
        </p:sp>
        <p:sp>
          <p:nvSpPr>
            <p:cNvPr id="92175" name="Rectangle 15"/>
            <p:cNvSpPr>
              <a:spLocks noChangeArrowheads="1"/>
            </p:cNvSpPr>
            <p:nvPr/>
          </p:nvSpPr>
          <p:spPr bwMode="auto">
            <a:xfrm>
              <a:off x="4004" y="4050"/>
              <a:ext cx="90" cy="90"/>
            </a:xfrm>
            <a:prstGeom prst="rect">
              <a:avLst/>
            </a:prstGeom>
            <a:solidFill>
              <a:srgbClr val="FF9900"/>
            </a:solidFill>
            <a:ln w="9525">
              <a:solidFill>
                <a:srgbClr val="000000"/>
              </a:solidFill>
              <a:miter lim="800000"/>
              <a:headEnd/>
              <a:tailEnd/>
            </a:ln>
          </p:spPr>
          <p:txBody>
            <a:bodyPr/>
            <a:lstStyle/>
            <a:p>
              <a:endParaRPr lang="en-US"/>
            </a:p>
          </p:txBody>
        </p:sp>
        <p:sp>
          <p:nvSpPr>
            <p:cNvPr id="92176" name="Rectangle 16"/>
            <p:cNvSpPr>
              <a:spLocks noChangeArrowheads="1"/>
            </p:cNvSpPr>
            <p:nvPr/>
          </p:nvSpPr>
          <p:spPr bwMode="auto">
            <a:xfrm>
              <a:off x="4136" y="4014"/>
              <a:ext cx="1320" cy="189"/>
            </a:xfrm>
            <a:prstGeom prst="rect">
              <a:avLst/>
            </a:prstGeom>
            <a:noFill/>
            <a:ln w="9525">
              <a:noFill/>
              <a:miter lim="800000"/>
              <a:headEnd/>
              <a:tailEnd/>
            </a:ln>
          </p:spPr>
          <p:txBody>
            <a:bodyPr wrap="none" lIns="0" tIns="0" rIns="0" bIns="0">
              <a:spAutoFit/>
            </a:bodyPr>
            <a:lstStyle/>
            <a:p>
              <a:r>
                <a:rPr lang="en-US" sz="1800" b="1">
                  <a:solidFill>
                    <a:srgbClr val="000000"/>
                  </a:solidFill>
                </a:rPr>
                <a:t>Trinidad and Tobago</a:t>
              </a:r>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6E903C8-66D4-4DAE-B794-977160352619}" type="slidenum">
              <a:rPr lang="en-US"/>
              <a:pPr/>
              <a:t>2</a:t>
            </a:fld>
            <a:endParaRPr lang="en-US"/>
          </a:p>
        </p:txBody>
      </p:sp>
      <p:sp>
        <p:nvSpPr>
          <p:cNvPr id="58372" name="Rectangle 4"/>
          <p:cNvSpPr>
            <a:spLocks noGrp="1" noChangeArrowheads="1"/>
          </p:cNvSpPr>
          <p:nvPr>
            <p:ph type="title"/>
          </p:nvPr>
        </p:nvSpPr>
        <p:spPr/>
        <p:txBody>
          <a:bodyPr/>
          <a:lstStyle/>
          <a:p>
            <a:r>
              <a:rPr lang="es-ES"/>
              <a:t>OBJECTIVES</a:t>
            </a:r>
          </a:p>
        </p:txBody>
      </p:sp>
      <p:sp>
        <p:nvSpPr>
          <p:cNvPr id="58373" name="Rectangle 5"/>
          <p:cNvSpPr>
            <a:spLocks noGrp="1" noChangeArrowheads="1"/>
          </p:cNvSpPr>
          <p:nvPr>
            <p:ph type="body" idx="1"/>
          </p:nvPr>
        </p:nvSpPr>
        <p:spPr>
          <a:xfrm>
            <a:off x="685800" y="1752600"/>
            <a:ext cx="7772400" cy="4114800"/>
          </a:xfrm>
        </p:spPr>
        <p:txBody>
          <a:bodyPr/>
          <a:lstStyle/>
          <a:p>
            <a:pPr>
              <a:lnSpc>
                <a:spcPct val="90000"/>
              </a:lnSpc>
            </a:pPr>
            <a:endParaRPr lang="es-ES" sz="2400"/>
          </a:p>
          <a:p>
            <a:pPr>
              <a:lnSpc>
                <a:spcPct val="90000"/>
              </a:lnSpc>
            </a:pPr>
            <a:r>
              <a:rPr lang="en-US" sz="2400"/>
              <a:t>COMPARE AND ANALYZE SALARIES OF SENIOR PUBLIC OFFICIALS IN SIX CARIBBEAN COUNTRIES</a:t>
            </a:r>
          </a:p>
          <a:p>
            <a:pPr>
              <a:lnSpc>
                <a:spcPct val="90000"/>
              </a:lnSpc>
              <a:buFontTx/>
              <a:buNone/>
            </a:pPr>
            <a:endParaRPr lang="en-US" sz="2400"/>
          </a:p>
          <a:p>
            <a:pPr>
              <a:lnSpc>
                <a:spcPct val="90000"/>
              </a:lnSpc>
            </a:pPr>
            <a:r>
              <a:rPr lang="en-US" sz="2400"/>
              <a:t>PRESENT SELECTED CHARACTERISTICS OF THE COUNTRIES’ NATIONAL COMPENSATION STRUCTURES</a:t>
            </a:r>
          </a:p>
          <a:p>
            <a:pPr>
              <a:lnSpc>
                <a:spcPct val="90000"/>
              </a:lnSpc>
            </a:pPr>
            <a:endParaRPr lang="en-US" sz="2400"/>
          </a:p>
          <a:p>
            <a:pPr>
              <a:lnSpc>
                <a:spcPct val="90000"/>
              </a:lnSpc>
            </a:pPr>
            <a:r>
              <a:rPr lang="en-US" sz="2400"/>
              <a:t>PROMOTE DISCUSSION ON EFFECTIVE PAY POLICY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ctrTitle"/>
          </p:nvPr>
        </p:nvSpPr>
        <p:spPr/>
        <p:txBody>
          <a:bodyPr/>
          <a:lstStyle/>
          <a:p>
            <a:r>
              <a:rPr lang="en-US"/>
              <a:t>Results:</a:t>
            </a:r>
            <a:br>
              <a:rPr lang="en-US"/>
            </a:br>
            <a:r>
              <a:rPr lang="en-US"/>
              <a:t>Selected Comparisons with Countries outside the Caribbean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ECBC341-7B57-4CC9-98F9-89E214D9EF3D}" type="slidenum">
              <a:rPr lang="en-US"/>
              <a:pPr/>
              <a:t>21</a:t>
            </a:fld>
            <a:endParaRPr lang="en-US"/>
          </a:p>
        </p:txBody>
      </p:sp>
      <p:sp>
        <p:nvSpPr>
          <p:cNvPr id="143364" name="Rectangle 4"/>
          <p:cNvSpPr>
            <a:spLocks noGrp="1" noChangeArrowheads="1"/>
          </p:cNvSpPr>
          <p:nvPr>
            <p:ph type="title"/>
          </p:nvPr>
        </p:nvSpPr>
        <p:spPr>
          <a:xfrm>
            <a:off x="457200" y="609600"/>
            <a:ext cx="8229600" cy="1143000"/>
          </a:xfrm>
        </p:spPr>
        <p:txBody>
          <a:bodyPr/>
          <a:lstStyle/>
          <a:p>
            <a:r>
              <a:rPr lang="en-US"/>
              <a:t>Ministers’ (or equivalent) Direct Monthly Salary </a:t>
            </a:r>
            <a:r>
              <a:rPr lang="en-US" sz="2400"/>
              <a:t>(US$ PPP 2002/3)</a:t>
            </a:r>
          </a:p>
        </p:txBody>
      </p:sp>
      <p:graphicFrame>
        <p:nvGraphicFramePr>
          <p:cNvPr id="143365" name="Object 5"/>
          <p:cNvGraphicFramePr>
            <a:graphicFrameLocks noChangeAspect="1"/>
          </p:cNvGraphicFramePr>
          <p:nvPr>
            <p:ph idx="1"/>
          </p:nvPr>
        </p:nvGraphicFramePr>
        <p:xfrm>
          <a:off x="-228600" y="1600200"/>
          <a:ext cx="9220200" cy="4953000"/>
        </p:xfrm>
        <a:graphic>
          <a:graphicData uri="http://schemas.openxmlformats.org/presentationml/2006/ole">
            <p:oleObj spid="_x0000_s143365" name="Chart" r:id="rId3" imgW="7772535" imgH="4114890" progId="MSGraph.Chart.8">
              <p:embed followColorScheme="full"/>
            </p:oleObj>
          </a:graphicData>
        </a:graphic>
      </p:graphicFrame>
      <p:sp>
        <p:nvSpPr>
          <p:cNvPr id="143366" name="Text Box 6"/>
          <p:cNvSpPr txBox="1">
            <a:spLocks noChangeArrowheads="1"/>
          </p:cNvSpPr>
          <p:nvPr/>
        </p:nvSpPr>
        <p:spPr bwMode="auto">
          <a:xfrm>
            <a:off x="0" y="6553200"/>
            <a:ext cx="3276600" cy="274638"/>
          </a:xfrm>
          <a:prstGeom prst="rect">
            <a:avLst/>
          </a:prstGeom>
          <a:noFill/>
          <a:ln w="9525">
            <a:noFill/>
            <a:miter lim="800000"/>
            <a:headEnd/>
            <a:tailEnd/>
          </a:ln>
          <a:effectLst/>
        </p:spPr>
        <p:txBody>
          <a:bodyPr>
            <a:spAutoFit/>
          </a:bodyPr>
          <a:lstStyle/>
          <a:p>
            <a:pPr>
              <a:spcBef>
                <a:spcPct val="50000"/>
              </a:spcBef>
            </a:pPr>
            <a:r>
              <a:rPr lang="en-US" sz="1200"/>
              <a:t>Note: Data for Bahamas from 2001.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1E364334-CDB1-43C4-BFA3-DDD699634CEA}" type="slidenum">
              <a:rPr lang="en-US"/>
              <a:pPr/>
              <a:t>22</a:t>
            </a:fld>
            <a:endParaRPr lang="en-US"/>
          </a:p>
        </p:txBody>
      </p:sp>
      <p:sp>
        <p:nvSpPr>
          <p:cNvPr id="145410" name="Rectangle 2"/>
          <p:cNvSpPr>
            <a:spLocks noGrp="1" noChangeArrowheads="1"/>
          </p:cNvSpPr>
          <p:nvPr>
            <p:ph type="title"/>
          </p:nvPr>
        </p:nvSpPr>
        <p:spPr>
          <a:xfrm>
            <a:off x="457200" y="609600"/>
            <a:ext cx="8229600" cy="1143000"/>
          </a:xfrm>
        </p:spPr>
        <p:txBody>
          <a:bodyPr/>
          <a:lstStyle/>
          <a:p>
            <a:r>
              <a:rPr lang="en-US"/>
              <a:t>Upper and Lower House Members’ Direct Monthly Salary </a:t>
            </a:r>
            <a:r>
              <a:rPr lang="en-US" sz="2400"/>
              <a:t>(US$ PPP 2002/3)</a:t>
            </a:r>
          </a:p>
        </p:txBody>
      </p:sp>
      <p:graphicFrame>
        <p:nvGraphicFramePr>
          <p:cNvPr id="145411" name="Object 3"/>
          <p:cNvGraphicFramePr>
            <a:graphicFrameLocks noChangeAspect="1"/>
          </p:cNvGraphicFramePr>
          <p:nvPr>
            <p:ph idx="1"/>
          </p:nvPr>
        </p:nvGraphicFramePr>
        <p:xfrm>
          <a:off x="-609600" y="1600200"/>
          <a:ext cx="9982200" cy="5041900"/>
        </p:xfrm>
        <a:graphic>
          <a:graphicData uri="http://schemas.openxmlformats.org/presentationml/2006/ole">
            <p:oleObj spid="_x0000_s145411" name="Chart" r:id="rId3" imgW="7772535" imgH="4114890" progId="MSGraph.Chart.8">
              <p:embed followColorScheme="full"/>
            </p:oleObj>
          </a:graphicData>
        </a:graphic>
      </p:graphicFrame>
      <p:sp>
        <p:nvSpPr>
          <p:cNvPr id="145412" name="Text Box 4"/>
          <p:cNvSpPr txBox="1">
            <a:spLocks noChangeArrowheads="1"/>
          </p:cNvSpPr>
          <p:nvPr/>
        </p:nvSpPr>
        <p:spPr bwMode="auto">
          <a:xfrm>
            <a:off x="0" y="6553200"/>
            <a:ext cx="3276600" cy="274638"/>
          </a:xfrm>
          <a:prstGeom prst="rect">
            <a:avLst/>
          </a:prstGeom>
          <a:noFill/>
          <a:ln w="9525">
            <a:noFill/>
            <a:miter lim="800000"/>
            <a:headEnd/>
            <a:tailEnd/>
          </a:ln>
          <a:effectLst/>
        </p:spPr>
        <p:txBody>
          <a:bodyPr>
            <a:spAutoFit/>
          </a:bodyPr>
          <a:lstStyle/>
          <a:p>
            <a:pPr>
              <a:spcBef>
                <a:spcPct val="50000"/>
              </a:spcBef>
            </a:pPr>
            <a:r>
              <a:rPr lang="en-US" sz="1200"/>
              <a:t>Note: Data for Bahamas from 2001.</a:t>
            </a:r>
          </a:p>
        </p:txBody>
      </p:sp>
      <p:sp>
        <p:nvSpPr>
          <p:cNvPr id="145413" name="Rectangle 5"/>
          <p:cNvSpPr>
            <a:spLocks noChangeArrowheads="1"/>
          </p:cNvSpPr>
          <p:nvPr/>
        </p:nvSpPr>
        <p:spPr bwMode="auto">
          <a:xfrm rot="-2559352">
            <a:off x="777875" y="5553075"/>
            <a:ext cx="633413" cy="301625"/>
          </a:xfrm>
          <a:prstGeom prst="rect">
            <a:avLst/>
          </a:prstGeom>
          <a:noFill/>
          <a:ln w="28575">
            <a:solidFill>
              <a:schemeClr val="accent2"/>
            </a:solidFill>
            <a:miter lim="800000"/>
            <a:headEnd/>
            <a:tailEnd/>
          </a:ln>
          <a:effectLst/>
        </p:spPr>
        <p:txBody>
          <a:bodyPr wrap="none" anchor="ctr"/>
          <a:lstStyle/>
          <a:p>
            <a:endParaRPr lang="en-US"/>
          </a:p>
        </p:txBody>
      </p:sp>
      <p:sp>
        <p:nvSpPr>
          <p:cNvPr id="145414" name="Rectangle 6"/>
          <p:cNvSpPr>
            <a:spLocks noChangeArrowheads="1"/>
          </p:cNvSpPr>
          <p:nvPr/>
        </p:nvSpPr>
        <p:spPr bwMode="auto">
          <a:xfrm rot="-2559352">
            <a:off x="1219200" y="5562600"/>
            <a:ext cx="633413" cy="285750"/>
          </a:xfrm>
          <a:prstGeom prst="rect">
            <a:avLst/>
          </a:prstGeom>
          <a:noFill/>
          <a:ln w="28575">
            <a:solidFill>
              <a:srgbClr val="FFFF00"/>
            </a:solidFill>
            <a:miter lim="800000"/>
            <a:headEnd/>
            <a:tailEnd/>
          </a:ln>
          <a:effectLst/>
        </p:spPr>
        <p:txBody>
          <a:bodyPr wrap="none" anchor="ctr"/>
          <a:lstStyle/>
          <a:p>
            <a:endParaRPr lang="en-US"/>
          </a:p>
        </p:txBody>
      </p:sp>
      <p:sp>
        <p:nvSpPr>
          <p:cNvPr id="145415" name="Rectangle 7"/>
          <p:cNvSpPr>
            <a:spLocks noChangeArrowheads="1"/>
          </p:cNvSpPr>
          <p:nvPr/>
        </p:nvSpPr>
        <p:spPr bwMode="auto">
          <a:xfrm rot="-2559352">
            <a:off x="4375150" y="5549900"/>
            <a:ext cx="633413" cy="304800"/>
          </a:xfrm>
          <a:prstGeom prst="rect">
            <a:avLst/>
          </a:prstGeom>
          <a:noFill/>
          <a:ln w="28575">
            <a:solidFill>
              <a:srgbClr val="00FF00"/>
            </a:solidFill>
            <a:miter lim="800000"/>
            <a:headEnd/>
            <a:tailEnd/>
          </a:ln>
          <a:effectLst/>
        </p:spPr>
        <p:txBody>
          <a:bodyPr wrap="none" anchor="ctr"/>
          <a:lstStyle/>
          <a:p>
            <a:endParaRPr lang="en-US"/>
          </a:p>
        </p:txBody>
      </p:sp>
      <p:sp>
        <p:nvSpPr>
          <p:cNvPr id="145416" name="Rectangle 8"/>
          <p:cNvSpPr>
            <a:spLocks noChangeArrowheads="1"/>
          </p:cNvSpPr>
          <p:nvPr/>
        </p:nvSpPr>
        <p:spPr bwMode="auto">
          <a:xfrm rot="-2559352">
            <a:off x="4800600" y="5562600"/>
            <a:ext cx="633413" cy="304800"/>
          </a:xfrm>
          <a:prstGeom prst="rect">
            <a:avLst/>
          </a:prstGeom>
          <a:noFill/>
          <a:ln w="28575">
            <a:solidFill>
              <a:srgbClr val="FF3300"/>
            </a:solidFill>
            <a:miter lim="800000"/>
            <a:headEnd/>
            <a:tailEnd/>
          </a:ln>
          <a:effectLst/>
        </p:spPr>
        <p:txBody>
          <a:bodyPr wrap="none" anchor="ctr"/>
          <a:lstStyle/>
          <a:p>
            <a:endParaRPr lang="en-US"/>
          </a:p>
        </p:txBody>
      </p:sp>
      <p:sp>
        <p:nvSpPr>
          <p:cNvPr id="145417" name="Rectangle 9"/>
          <p:cNvSpPr>
            <a:spLocks noChangeArrowheads="1"/>
          </p:cNvSpPr>
          <p:nvPr/>
        </p:nvSpPr>
        <p:spPr bwMode="auto">
          <a:xfrm rot="-2559352">
            <a:off x="6705600" y="5486400"/>
            <a:ext cx="633413" cy="304800"/>
          </a:xfrm>
          <a:prstGeom prst="rect">
            <a:avLst/>
          </a:prstGeom>
          <a:noFill/>
          <a:ln w="28575">
            <a:solidFill>
              <a:srgbClr val="FF9900"/>
            </a:solidFill>
            <a:miter lim="800000"/>
            <a:headEnd/>
            <a:tailEnd/>
          </a:ln>
          <a:effectLst/>
        </p:spPr>
        <p:txBody>
          <a:bodyPr wrap="none" anchor="ctr"/>
          <a:lstStyle/>
          <a:p>
            <a:endParaRPr lang="en-US"/>
          </a:p>
        </p:txBody>
      </p:sp>
      <p:sp>
        <p:nvSpPr>
          <p:cNvPr id="145418" name="Rectangle 10"/>
          <p:cNvSpPr>
            <a:spLocks noChangeArrowheads="1"/>
          </p:cNvSpPr>
          <p:nvPr/>
        </p:nvSpPr>
        <p:spPr bwMode="auto">
          <a:xfrm rot="-2559352">
            <a:off x="6248400" y="5486400"/>
            <a:ext cx="633413" cy="304800"/>
          </a:xfrm>
          <a:prstGeom prst="rect">
            <a:avLst/>
          </a:prstGeom>
          <a:noFill/>
          <a:ln w="28575">
            <a:solidFill>
              <a:schemeClr val="accent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3B97116-8347-4DE5-B0FC-CB668D381F3A}" type="slidenum">
              <a:rPr lang="en-US"/>
              <a:pPr/>
              <a:t>23</a:t>
            </a:fld>
            <a:endParaRPr lang="en-US"/>
          </a:p>
        </p:txBody>
      </p:sp>
      <p:sp>
        <p:nvSpPr>
          <p:cNvPr id="146434" name="Rectangle 2"/>
          <p:cNvSpPr>
            <a:spLocks noGrp="1" noChangeArrowheads="1"/>
          </p:cNvSpPr>
          <p:nvPr>
            <p:ph type="title"/>
          </p:nvPr>
        </p:nvSpPr>
        <p:spPr>
          <a:xfrm>
            <a:off x="457200" y="609600"/>
            <a:ext cx="8229600" cy="1143000"/>
          </a:xfrm>
        </p:spPr>
        <p:txBody>
          <a:bodyPr/>
          <a:lstStyle/>
          <a:p>
            <a:r>
              <a:rPr lang="en-US"/>
              <a:t>Chief Justices’ (or equivalent) Direct Monthly Salary </a:t>
            </a:r>
            <a:r>
              <a:rPr lang="en-US" sz="2400"/>
              <a:t>(US$ PPP 2002/3)</a:t>
            </a:r>
          </a:p>
        </p:txBody>
      </p:sp>
      <p:graphicFrame>
        <p:nvGraphicFramePr>
          <p:cNvPr id="146435" name="Object 3"/>
          <p:cNvGraphicFramePr>
            <a:graphicFrameLocks noChangeAspect="1"/>
          </p:cNvGraphicFramePr>
          <p:nvPr>
            <p:ph idx="1"/>
          </p:nvPr>
        </p:nvGraphicFramePr>
        <p:xfrm>
          <a:off x="-393700" y="1600200"/>
          <a:ext cx="9537700" cy="5041900"/>
        </p:xfrm>
        <a:graphic>
          <a:graphicData uri="http://schemas.openxmlformats.org/presentationml/2006/ole">
            <p:oleObj spid="_x0000_s146435" name="Chart" r:id="rId3" imgW="7772535" imgH="4114890" progId="MSGraph.Chart.8">
              <p:embed followColorScheme="full"/>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ctrTitle"/>
          </p:nvPr>
        </p:nvSpPr>
        <p:spPr/>
        <p:txBody>
          <a:bodyPr/>
          <a:lstStyle/>
          <a:p>
            <a:r>
              <a:rPr lang="en-US"/>
              <a:t>Results:</a:t>
            </a:r>
            <a:br>
              <a:rPr lang="en-US"/>
            </a:br>
            <a:r>
              <a:rPr lang="en-US"/>
              <a:t>Selected Public/Private Executive Pay Comparisons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75031BD2-3B66-4B95-9A2F-3C81696CB1A7}" type="slidenum">
              <a:rPr lang="en-US"/>
              <a:pPr/>
              <a:t>25</a:t>
            </a:fld>
            <a:endParaRPr lang="en-US"/>
          </a:p>
        </p:txBody>
      </p:sp>
      <p:sp>
        <p:nvSpPr>
          <p:cNvPr id="149506" name="Rectangle 2"/>
          <p:cNvSpPr>
            <a:spLocks noGrp="1" noChangeArrowheads="1"/>
          </p:cNvSpPr>
          <p:nvPr>
            <p:ph type="title"/>
          </p:nvPr>
        </p:nvSpPr>
        <p:spPr>
          <a:xfrm>
            <a:off x="0" y="0"/>
            <a:ext cx="9144000" cy="1143000"/>
          </a:xfrm>
        </p:spPr>
        <p:txBody>
          <a:bodyPr/>
          <a:lstStyle/>
          <a:p>
            <a:r>
              <a:rPr lang="en-US" sz="2800"/>
              <a:t>MINISTERS’ BASE PAY AS A PERCENTAGE OF PRIVATE SECTOR EXECUTIVE BASE PAY</a:t>
            </a:r>
          </a:p>
        </p:txBody>
      </p:sp>
      <p:graphicFrame>
        <p:nvGraphicFramePr>
          <p:cNvPr id="149507" name="Object 3"/>
          <p:cNvGraphicFramePr>
            <a:graphicFrameLocks noChangeAspect="1"/>
          </p:cNvGraphicFramePr>
          <p:nvPr>
            <p:ph type="chart" sz="half" idx="2"/>
          </p:nvPr>
        </p:nvGraphicFramePr>
        <p:xfrm>
          <a:off x="234950" y="1601788"/>
          <a:ext cx="8367713" cy="4722812"/>
        </p:xfrm>
        <a:graphic>
          <a:graphicData uri="http://schemas.openxmlformats.org/presentationml/2006/ole">
            <p:oleObj spid="_x0000_s149507" name="Chart" r:id="rId3" imgW="9810677" imgH="5257935" progId="MSGraph.Chart.8">
              <p:embed followColorScheme="full"/>
            </p:oleObj>
          </a:graphicData>
        </a:graphic>
      </p:graphicFrame>
      <p:sp>
        <p:nvSpPr>
          <p:cNvPr id="149508" name="Text Box 4"/>
          <p:cNvSpPr txBox="1">
            <a:spLocks noChangeArrowheads="1"/>
          </p:cNvSpPr>
          <p:nvPr/>
        </p:nvSpPr>
        <p:spPr bwMode="auto">
          <a:xfrm>
            <a:off x="1676400" y="1295400"/>
            <a:ext cx="6248400" cy="366713"/>
          </a:xfrm>
          <a:prstGeom prst="rect">
            <a:avLst/>
          </a:prstGeom>
          <a:noFill/>
          <a:ln w="9525">
            <a:noFill/>
            <a:miter lim="800000"/>
            <a:headEnd/>
            <a:tailEnd/>
          </a:ln>
          <a:effectLst/>
        </p:spPr>
        <p:txBody>
          <a:bodyPr>
            <a:spAutoFit/>
          </a:bodyPr>
          <a:lstStyle/>
          <a:p>
            <a:pPr algn="ctr">
              <a:spcBef>
                <a:spcPct val="50000"/>
              </a:spcBef>
            </a:pPr>
            <a:r>
              <a:rPr lang="en-US" sz="1800" b="1">
                <a:solidFill>
                  <a:srgbClr val="FFFF66"/>
                </a:solidFill>
              </a:rPr>
              <a:t>TRINIDAD AND TOBAGO</a:t>
            </a:r>
          </a:p>
        </p:txBody>
      </p:sp>
      <p:sp>
        <p:nvSpPr>
          <p:cNvPr id="149509" name="Text Box 5"/>
          <p:cNvSpPr txBox="1">
            <a:spLocks noChangeArrowheads="1"/>
          </p:cNvSpPr>
          <p:nvPr/>
        </p:nvSpPr>
        <p:spPr bwMode="auto">
          <a:xfrm>
            <a:off x="0" y="6553200"/>
            <a:ext cx="8763000" cy="274638"/>
          </a:xfrm>
          <a:prstGeom prst="rect">
            <a:avLst/>
          </a:prstGeom>
          <a:noFill/>
          <a:ln w="9525">
            <a:noFill/>
            <a:miter lim="800000"/>
            <a:headEnd/>
            <a:tailEnd/>
          </a:ln>
          <a:effectLst/>
        </p:spPr>
        <p:txBody>
          <a:bodyPr>
            <a:spAutoFit/>
          </a:bodyPr>
          <a:lstStyle/>
          <a:p>
            <a:pPr>
              <a:spcBef>
                <a:spcPct val="50000"/>
              </a:spcBef>
            </a:pPr>
            <a:r>
              <a:rPr lang="en-US" sz="1200"/>
              <a:t>Source for private sector data: PriceWaterhouseCoopers “Executive and Managerial Compensation Survey 2002.”</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67A2E9DB-BF65-4B64-92D1-1642ADE6FCAD}" type="slidenum">
              <a:rPr lang="en-US"/>
              <a:pPr/>
              <a:t>26</a:t>
            </a:fld>
            <a:endParaRPr lang="en-US"/>
          </a:p>
        </p:txBody>
      </p:sp>
      <p:sp>
        <p:nvSpPr>
          <p:cNvPr id="150530" name="Rectangle 2"/>
          <p:cNvSpPr>
            <a:spLocks noGrp="1" noChangeArrowheads="1"/>
          </p:cNvSpPr>
          <p:nvPr>
            <p:ph type="title"/>
          </p:nvPr>
        </p:nvSpPr>
        <p:spPr>
          <a:xfrm>
            <a:off x="0" y="0"/>
            <a:ext cx="9144000" cy="1143000"/>
          </a:xfrm>
        </p:spPr>
        <p:txBody>
          <a:bodyPr/>
          <a:lstStyle/>
          <a:p>
            <a:r>
              <a:rPr lang="en-US" sz="2800"/>
              <a:t>MINISTERS’ BASE PAY AS A PERCENTAGE OF PRIVATE SECTOR EXECUTIVE BASE PAY</a:t>
            </a:r>
          </a:p>
        </p:txBody>
      </p:sp>
      <p:graphicFrame>
        <p:nvGraphicFramePr>
          <p:cNvPr id="150531" name="Object 3"/>
          <p:cNvGraphicFramePr>
            <a:graphicFrameLocks noChangeAspect="1"/>
          </p:cNvGraphicFramePr>
          <p:nvPr>
            <p:ph type="chart" sz="half" idx="2"/>
          </p:nvPr>
        </p:nvGraphicFramePr>
        <p:xfrm>
          <a:off x="228600" y="1524000"/>
          <a:ext cx="8610600" cy="4787900"/>
        </p:xfrm>
        <a:graphic>
          <a:graphicData uri="http://schemas.openxmlformats.org/presentationml/2006/ole">
            <p:oleObj spid="_x0000_s150531" name="Chart" r:id="rId3" imgW="9782138" imgH="5267304" progId="MSGraph.Chart.8">
              <p:embed followColorScheme="full"/>
            </p:oleObj>
          </a:graphicData>
        </a:graphic>
      </p:graphicFrame>
      <p:sp>
        <p:nvSpPr>
          <p:cNvPr id="150532" name="Text Box 4"/>
          <p:cNvSpPr txBox="1">
            <a:spLocks noChangeArrowheads="1"/>
          </p:cNvSpPr>
          <p:nvPr/>
        </p:nvSpPr>
        <p:spPr bwMode="auto">
          <a:xfrm>
            <a:off x="1676400" y="1219200"/>
            <a:ext cx="6248400" cy="366713"/>
          </a:xfrm>
          <a:prstGeom prst="rect">
            <a:avLst/>
          </a:prstGeom>
          <a:noFill/>
          <a:ln w="9525">
            <a:noFill/>
            <a:miter lim="800000"/>
            <a:headEnd/>
            <a:tailEnd/>
          </a:ln>
          <a:effectLst/>
        </p:spPr>
        <p:txBody>
          <a:bodyPr>
            <a:spAutoFit/>
          </a:bodyPr>
          <a:lstStyle/>
          <a:p>
            <a:pPr algn="ctr">
              <a:spcBef>
                <a:spcPct val="50000"/>
              </a:spcBef>
            </a:pPr>
            <a:r>
              <a:rPr lang="en-US" sz="1800" b="1">
                <a:solidFill>
                  <a:srgbClr val="FFFF66"/>
                </a:solidFill>
              </a:rPr>
              <a:t>JAMAICA</a:t>
            </a:r>
          </a:p>
        </p:txBody>
      </p:sp>
      <p:sp>
        <p:nvSpPr>
          <p:cNvPr id="150533" name="Text Box 5"/>
          <p:cNvSpPr txBox="1">
            <a:spLocks noChangeArrowheads="1"/>
          </p:cNvSpPr>
          <p:nvPr/>
        </p:nvSpPr>
        <p:spPr bwMode="auto">
          <a:xfrm>
            <a:off x="0" y="6553200"/>
            <a:ext cx="8763000" cy="274638"/>
          </a:xfrm>
          <a:prstGeom prst="rect">
            <a:avLst/>
          </a:prstGeom>
          <a:noFill/>
          <a:ln w="9525">
            <a:noFill/>
            <a:miter lim="800000"/>
            <a:headEnd/>
            <a:tailEnd/>
          </a:ln>
          <a:effectLst/>
        </p:spPr>
        <p:txBody>
          <a:bodyPr>
            <a:spAutoFit/>
          </a:bodyPr>
          <a:lstStyle/>
          <a:p>
            <a:pPr>
              <a:spcBef>
                <a:spcPct val="50000"/>
              </a:spcBef>
            </a:pPr>
            <a:r>
              <a:rPr lang="en-US" sz="1200"/>
              <a:t>Source for private sector data: The Jamaica Employers’ Federation. “Salary and Benefits Survey for Executive and Managerial Staff 2002.”</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77FE493-27CC-4BBF-A02D-8E666EC04676}" type="slidenum">
              <a:rPr lang="en-US"/>
              <a:pPr/>
              <a:t>27</a:t>
            </a:fld>
            <a:endParaRPr lang="en-US"/>
          </a:p>
        </p:txBody>
      </p:sp>
      <p:sp>
        <p:nvSpPr>
          <p:cNvPr id="152578" name="Rectangle 2"/>
          <p:cNvSpPr>
            <a:spLocks noGrp="1" noChangeArrowheads="1"/>
          </p:cNvSpPr>
          <p:nvPr>
            <p:ph type="title"/>
          </p:nvPr>
        </p:nvSpPr>
        <p:spPr>
          <a:xfrm>
            <a:off x="685800" y="381000"/>
            <a:ext cx="7772400" cy="1371600"/>
          </a:xfrm>
        </p:spPr>
        <p:txBody>
          <a:bodyPr/>
          <a:lstStyle/>
          <a:p>
            <a:r>
              <a:rPr lang="en-US"/>
              <a:t>POINTS TO CONSIDER WHEN COMPARING PUBLIC/PRIVATE WAGE LEVELS</a:t>
            </a:r>
            <a:endParaRPr lang="en-US" sz="2000"/>
          </a:p>
        </p:txBody>
      </p:sp>
      <p:sp>
        <p:nvSpPr>
          <p:cNvPr id="152579" name="Rectangle 3"/>
          <p:cNvSpPr>
            <a:spLocks noGrp="1" noChangeArrowheads="1"/>
          </p:cNvSpPr>
          <p:nvPr>
            <p:ph type="body" idx="1"/>
          </p:nvPr>
        </p:nvSpPr>
        <p:spPr>
          <a:xfrm>
            <a:off x="762000" y="1981200"/>
            <a:ext cx="7696200" cy="4572000"/>
          </a:xfrm>
        </p:spPr>
        <p:txBody>
          <a:bodyPr/>
          <a:lstStyle/>
          <a:p>
            <a:pPr>
              <a:lnSpc>
                <a:spcPct val="80000"/>
              </a:lnSpc>
            </a:pPr>
            <a:r>
              <a:rPr lang="en-US" sz="2400"/>
              <a:t>Due to complexities of quantifying and making valid comparison of benefits/allowances, the preceding two graphs show comparisons of </a:t>
            </a:r>
            <a:r>
              <a:rPr lang="en-US" sz="2400" u="sng"/>
              <a:t>basic</a:t>
            </a:r>
            <a:r>
              <a:rPr lang="en-US" sz="2400"/>
              <a:t> salary.</a:t>
            </a:r>
          </a:p>
          <a:p>
            <a:pPr lvl="1">
              <a:lnSpc>
                <a:spcPct val="80000"/>
              </a:lnSpc>
            </a:pPr>
            <a:r>
              <a:rPr lang="en-US" sz="2000"/>
              <a:t>However, benefits often make up a significant portion of total compensation for both public and private executives, but especially for private sector executives (including bonuses, incentive rewards, stock grants, stock options)</a:t>
            </a:r>
          </a:p>
          <a:p>
            <a:pPr>
              <a:lnSpc>
                <a:spcPct val="80000"/>
              </a:lnSpc>
            </a:pPr>
            <a:r>
              <a:rPr lang="en-US" sz="2400"/>
              <a:t>Also, data on private sector executive compensation used here come from two distinct sources.</a:t>
            </a:r>
          </a:p>
          <a:p>
            <a:pPr lvl="1">
              <a:lnSpc>
                <a:spcPct val="80000"/>
              </a:lnSpc>
            </a:pPr>
            <a:r>
              <a:rPr lang="en-US" sz="2000"/>
              <a:t>So, different methods of research and calculation affect the results and thus make cross-country comparison problematic (i.e. the characteristics of the sample of private firms used in each study are different)</a:t>
            </a:r>
          </a:p>
          <a:p>
            <a:pPr lvl="1">
              <a:lnSpc>
                <a:spcPct val="80000"/>
              </a:lnSpc>
            </a:pPr>
            <a:r>
              <a:rPr lang="en-US" sz="2000"/>
              <a:t>The survey completed in Trinidad and Tobago includes data from 48 small, medium and large firms; the survey completed in Jamaica includes data for 156 firms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p:txBody>
          <a:bodyPr/>
          <a:lstStyle/>
          <a:p>
            <a:r>
              <a:rPr lang="en-US" sz="3600" b="1"/>
              <a:t>General Observations and Conclusions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3835996-2E51-4DBB-BA9A-1CD28E2318C0}" type="slidenum">
              <a:rPr lang="en-US"/>
              <a:pPr/>
              <a:t>29</a:t>
            </a:fld>
            <a:endParaRPr lang="en-US"/>
          </a:p>
        </p:txBody>
      </p:sp>
      <p:sp>
        <p:nvSpPr>
          <p:cNvPr id="63494" name="Rectangle 6"/>
          <p:cNvSpPr>
            <a:spLocks noGrp="1" noChangeArrowheads="1"/>
          </p:cNvSpPr>
          <p:nvPr>
            <p:ph type="title"/>
          </p:nvPr>
        </p:nvSpPr>
        <p:spPr>
          <a:xfrm>
            <a:off x="304800" y="381000"/>
            <a:ext cx="8534400" cy="1143000"/>
          </a:xfrm>
        </p:spPr>
        <p:txBody>
          <a:bodyPr/>
          <a:lstStyle/>
          <a:p>
            <a:r>
              <a:rPr lang="es-ES" sz="2800"/>
              <a:t>GENERAL CHARACTERISTICS OF THE HIGH-LEVEL PUBLIC SECTOR COMPENSATION STRUCTURES IN THE SIX COUNTRIES</a:t>
            </a:r>
          </a:p>
        </p:txBody>
      </p:sp>
      <p:sp>
        <p:nvSpPr>
          <p:cNvPr id="63495" name="Rectangle 7"/>
          <p:cNvSpPr>
            <a:spLocks noGrp="1" noChangeArrowheads="1"/>
          </p:cNvSpPr>
          <p:nvPr>
            <p:ph type="body" idx="1"/>
          </p:nvPr>
        </p:nvSpPr>
        <p:spPr/>
        <p:txBody>
          <a:bodyPr/>
          <a:lstStyle/>
          <a:p>
            <a:pPr>
              <a:lnSpc>
                <a:spcPct val="80000"/>
              </a:lnSpc>
            </a:pPr>
            <a:r>
              <a:rPr lang="en-US" sz="2800"/>
              <a:t>Clear wage hierarchy in almost all cases</a:t>
            </a:r>
          </a:p>
          <a:p>
            <a:pPr>
              <a:lnSpc>
                <a:spcPct val="80000"/>
              </a:lnSpc>
            </a:pPr>
            <a:r>
              <a:rPr lang="en-US" sz="2800"/>
              <a:t>Highest salaries found in the Judicial Branch, consistent with international patterns</a:t>
            </a:r>
          </a:p>
          <a:p>
            <a:pPr>
              <a:lnSpc>
                <a:spcPct val="80000"/>
              </a:lnSpc>
            </a:pPr>
            <a:r>
              <a:rPr lang="en-US" sz="2800"/>
              <a:t>Similar compensation structures across countries (base wage plus a </a:t>
            </a:r>
            <a:r>
              <a:rPr lang="en-US" sz="2800" u="sng"/>
              <a:t>relatively</a:t>
            </a:r>
            <a:r>
              <a:rPr lang="en-US" sz="2800"/>
              <a:t> uniform set of benefits/allowances) </a:t>
            </a:r>
          </a:p>
          <a:p>
            <a:pPr lvl="1">
              <a:lnSpc>
                <a:spcPct val="80000"/>
              </a:lnSpc>
            </a:pPr>
            <a:r>
              <a:rPr lang="en-US" sz="2400"/>
              <a:t>Though in many cases the values of significant benefits/allowances are either non-quantifiable or were not quantified by respondents</a:t>
            </a:r>
          </a:p>
          <a:p>
            <a:pPr>
              <a:lnSpc>
                <a:spcPct val="80000"/>
              </a:lnSpc>
            </a:pPr>
            <a:r>
              <a:rPr lang="en-US" sz="2800"/>
              <a:t>Apparent lack of performance-related pay mechanisms within compensation structures</a:t>
            </a:r>
          </a:p>
          <a:p>
            <a:pPr>
              <a:lnSpc>
                <a:spcPct val="80000"/>
              </a:lnSpc>
            </a:pPr>
            <a:endParaRPr lang="en-US" sz="2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90DAF0F-0ECA-4692-86ED-28C653911942}" type="slidenum">
              <a:rPr lang="en-US"/>
              <a:pPr/>
              <a:t>3</a:t>
            </a:fld>
            <a:endParaRPr lang="en-US"/>
          </a:p>
        </p:txBody>
      </p:sp>
      <p:sp>
        <p:nvSpPr>
          <p:cNvPr id="60421" name="Rectangle 5"/>
          <p:cNvSpPr>
            <a:spLocks noGrp="1" noChangeArrowheads="1"/>
          </p:cNvSpPr>
          <p:nvPr>
            <p:ph type="title"/>
          </p:nvPr>
        </p:nvSpPr>
        <p:spPr/>
        <p:txBody>
          <a:bodyPr/>
          <a:lstStyle/>
          <a:p>
            <a:r>
              <a:rPr lang="en-US"/>
              <a:t>COUNTRIES INCLUDED IN THE STUDY</a:t>
            </a:r>
          </a:p>
        </p:txBody>
      </p:sp>
      <p:sp>
        <p:nvSpPr>
          <p:cNvPr id="60422" name="Rectangle 6"/>
          <p:cNvSpPr>
            <a:spLocks noGrp="1" noChangeArrowheads="1"/>
          </p:cNvSpPr>
          <p:nvPr>
            <p:ph type="body" idx="1"/>
          </p:nvPr>
        </p:nvSpPr>
        <p:spPr>
          <a:xfrm>
            <a:off x="2971800" y="1981200"/>
            <a:ext cx="4800600" cy="4114800"/>
          </a:xfrm>
        </p:spPr>
        <p:txBody>
          <a:bodyPr/>
          <a:lstStyle/>
          <a:p>
            <a:r>
              <a:rPr lang="en-US" sz="2800"/>
              <a:t>BAHAMAS</a:t>
            </a:r>
          </a:p>
          <a:p>
            <a:r>
              <a:rPr lang="en-US" sz="2800"/>
              <a:t>BARBADOS</a:t>
            </a:r>
          </a:p>
          <a:p>
            <a:r>
              <a:rPr lang="en-US" sz="2800"/>
              <a:t>GUYANA</a:t>
            </a:r>
          </a:p>
          <a:p>
            <a:r>
              <a:rPr lang="en-US" sz="2800"/>
              <a:t>JAMAICA</a:t>
            </a:r>
          </a:p>
          <a:p>
            <a:r>
              <a:rPr lang="en-US" sz="2800"/>
              <a:t>SURINAME</a:t>
            </a:r>
          </a:p>
          <a:p>
            <a:r>
              <a:rPr lang="en-US" sz="2800"/>
              <a:t>TRINIDAD AND TOBAGO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72BE6AB-89C3-4A60-B0A5-084566D957D0}" type="slidenum">
              <a:rPr lang="en-US"/>
              <a:pPr/>
              <a:t>30</a:t>
            </a:fld>
            <a:endParaRPr lang="en-US"/>
          </a:p>
        </p:txBody>
      </p:sp>
      <p:sp>
        <p:nvSpPr>
          <p:cNvPr id="64514" name="Rectangle 2"/>
          <p:cNvSpPr>
            <a:spLocks noGrp="1" noChangeArrowheads="1"/>
          </p:cNvSpPr>
          <p:nvPr>
            <p:ph type="title"/>
          </p:nvPr>
        </p:nvSpPr>
        <p:spPr>
          <a:xfrm>
            <a:off x="685800" y="228600"/>
            <a:ext cx="7772400" cy="1066800"/>
          </a:xfrm>
        </p:spPr>
        <p:txBody>
          <a:bodyPr/>
          <a:lstStyle/>
          <a:p>
            <a:r>
              <a:rPr lang="en-US"/>
              <a:t>ISSUES FOR DISCUSSION</a:t>
            </a:r>
          </a:p>
        </p:txBody>
      </p:sp>
      <p:sp>
        <p:nvSpPr>
          <p:cNvPr id="64515" name="Rectangle 3"/>
          <p:cNvSpPr>
            <a:spLocks noGrp="1" noChangeArrowheads="1"/>
          </p:cNvSpPr>
          <p:nvPr>
            <p:ph type="body" idx="1"/>
          </p:nvPr>
        </p:nvSpPr>
        <p:spPr>
          <a:xfrm>
            <a:off x="685800" y="1143000"/>
            <a:ext cx="7772400" cy="5562600"/>
          </a:xfrm>
        </p:spPr>
        <p:txBody>
          <a:bodyPr/>
          <a:lstStyle/>
          <a:p>
            <a:pPr>
              <a:lnSpc>
                <a:spcPct val="80000"/>
              </a:lnSpc>
              <a:buFontTx/>
              <a:buAutoNum type="arabicPeriod"/>
            </a:pPr>
            <a:r>
              <a:rPr lang="en-US" sz="2000" b="1"/>
              <a:t>Availability and systemization of data on salaries and benefits/allowances varies by country</a:t>
            </a:r>
          </a:p>
          <a:p>
            <a:pPr marL="762000" lvl="1" indent="-304800">
              <a:lnSpc>
                <a:spcPct val="80000"/>
              </a:lnSpc>
              <a:buFontTx/>
              <a:buChar char="•"/>
            </a:pPr>
            <a:r>
              <a:rPr lang="en-US" sz="1800" b="1"/>
              <a:t>How to increase the availability of data needed for establishing effective pay policy?</a:t>
            </a:r>
          </a:p>
          <a:p>
            <a:pPr marL="762000" lvl="1" indent="-304800">
              <a:lnSpc>
                <a:spcPct val="80000"/>
              </a:lnSpc>
              <a:buFontTx/>
              <a:buChar char="•"/>
            </a:pPr>
            <a:r>
              <a:rPr lang="en-US" sz="1800" b="1"/>
              <a:t>Are public sector executives’ compensation packages disclosed to the public?</a:t>
            </a:r>
          </a:p>
          <a:p>
            <a:pPr>
              <a:lnSpc>
                <a:spcPct val="80000"/>
              </a:lnSpc>
              <a:buFontTx/>
              <a:buAutoNum type="arabicPeriod"/>
            </a:pPr>
            <a:r>
              <a:rPr lang="en-US" sz="2000" b="1"/>
              <a:t>Private/public pay differentials may be quite high for posts at the top of the hierarchy</a:t>
            </a:r>
          </a:p>
          <a:p>
            <a:pPr marL="762000" lvl="1" indent="-304800">
              <a:lnSpc>
                <a:spcPct val="80000"/>
              </a:lnSpc>
              <a:buFontTx/>
              <a:buChar char="•"/>
            </a:pPr>
            <a:r>
              <a:rPr lang="en-US" sz="1800" b="1"/>
              <a:t>How to attract and retain talented staff?</a:t>
            </a:r>
          </a:p>
          <a:p>
            <a:pPr marL="762000" lvl="1" indent="-304800">
              <a:lnSpc>
                <a:spcPct val="80000"/>
              </a:lnSpc>
              <a:buFontTx/>
              <a:buChar char="•"/>
            </a:pPr>
            <a:r>
              <a:rPr lang="en-US" sz="1800" b="1"/>
              <a:t>How to establish the public sector as an employer of choice?</a:t>
            </a:r>
          </a:p>
          <a:p>
            <a:pPr>
              <a:lnSpc>
                <a:spcPct val="80000"/>
              </a:lnSpc>
              <a:buFontTx/>
              <a:buAutoNum type="arabicPeriod"/>
            </a:pPr>
            <a:r>
              <a:rPr lang="en-US" sz="2000" b="1"/>
              <a:t>Countries around the world have moved or are moving toward introducing performance-related pay systems </a:t>
            </a:r>
          </a:p>
          <a:p>
            <a:pPr marL="762000" lvl="1" indent="-304800">
              <a:lnSpc>
                <a:spcPct val="80000"/>
              </a:lnSpc>
              <a:buFontTx/>
              <a:buChar char="•"/>
            </a:pPr>
            <a:r>
              <a:rPr lang="en-US" sz="1800" b="1"/>
              <a:t>How to implement and improve performance measurement systems, so that they are (and are perceived to be) transparent and fair?</a:t>
            </a:r>
          </a:p>
          <a:p>
            <a:pPr marL="762000" lvl="1" indent="-304800">
              <a:lnSpc>
                <a:spcPct val="80000"/>
              </a:lnSpc>
              <a:buFontTx/>
              <a:buChar char="•"/>
            </a:pPr>
            <a:r>
              <a:rPr lang="en-US" sz="1800" b="1"/>
              <a:t>How to establish systems that recognize and reward high achievers, linking pay to performance and training?</a:t>
            </a:r>
          </a:p>
          <a:p>
            <a:pPr>
              <a:lnSpc>
                <a:spcPct val="80000"/>
              </a:lnSpc>
              <a:buFontTx/>
              <a:buAutoNum type="arabicPeriod"/>
            </a:pPr>
            <a:r>
              <a:rPr lang="en-US" sz="2000" b="1"/>
              <a:t>What initiatives are underway in these areas in Bahamas, Barbados, Guyana, Jamaica, Suriname and Trinidad and Tobago that may provide useful lessons?</a:t>
            </a:r>
          </a:p>
          <a:p>
            <a:pPr marL="762000" lvl="1" indent="-304800">
              <a:lnSpc>
                <a:spcPct val="80000"/>
              </a:lnSpc>
              <a:buFontTx/>
              <a:buChar char="•"/>
            </a:pPr>
            <a:r>
              <a:rPr lang="en-US" sz="1800" b="1"/>
              <a:t>For example, Jamaica’s Public Sector Modernization Vision and Strategy, 2002-2012</a:t>
            </a:r>
          </a:p>
          <a:p>
            <a:pPr marL="1181100" lvl="2" indent="-266700">
              <a:lnSpc>
                <a:spcPct val="80000"/>
              </a:lnSpc>
            </a:pPr>
            <a:endParaRPr lang="en-US" sz="1600" b="1"/>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p:txBody>
          <a:bodyPr/>
          <a:lstStyle/>
          <a:p>
            <a:r>
              <a:rPr lang="en-US" b="1"/>
              <a:t>COMPARATIVE STUDY ON REMUNERACION LEVELS OF SENIOR PUBLIC OFFICIALS IN SIX CARIBBEAN COUNTRIES</a:t>
            </a:r>
            <a:endParaRPr lang="en-US" sz="1400"/>
          </a:p>
        </p:txBody>
      </p:sp>
      <p:sp>
        <p:nvSpPr>
          <p:cNvPr id="154627" name="Rectangle 3"/>
          <p:cNvSpPr>
            <a:spLocks noGrp="1" noChangeArrowheads="1"/>
          </p:cNvSpPr>
          <p:nvPr>
            <p:ph type="subTitle" idx="1"/>
          </p:nvPr>
        </p:nvSpPr>
        <p:spPr>
          <a:xfrm>
            <a:off x="2133600" y="4800600"/>
            <a:ext cx="6400800" cy="1752600"/>
          </a:xfrm>
        </p:spPr>
        <p:txBody>
          <a:bodyPr/>
          <a:lstStyle/>
          <a:p>
            <a:pPr>
              <a:lnSpc>
                <a:spcPct val="80000"/>
              </a:lnSpc>
            </a:pPr>
            <a:r>
              <a:rPr lang="en-US" sz="2000">
                <a:solidFill>
                  <a:srgbClr val="FFFF66"/>
                </a:solidFill>
              </a:rPr>
              <a:t>Ingrid Carlson</a:t>
            </a:r>
          </a:p>
          <a:p>
            <a:pPr>
              <a:lnSpc>
                <a:spcPct val="80000"/>
              </a:lnSpc>
            </a:pPr>
            <a:r>
              <a:rPr lang="en-US" sz="2000">
                <a:solidFill>
                  <a:srgbClr val="FFFF66"/>
                </a:solidFill>
              </a:rPr>
              <a:t>Public Policy Management and Transparency Network</a:t>
            </a:r>
          </a:p>
          <a:p>
            <a:pPr>
              <a:lnSpc>
                <a:spcPct val="80000"/>
              </a:lnSpc>
            </a:pPr>
            <a:r>
              <a:rPr lang="en-US" sz="2000">
                <a:solidFill>
                  <a:srgbClr val="FFFF66"/>
                </a:solidFill>
              </a:rPr>
              <a:t>Regional Policy Dialogue</a:t>
            </a:r>
          </a:p>
          <a:p>
            <a:pPr>
              <a:lnSpc>
                <a:spcPct val="80000"/>
              </a:lnSpc>
            </a:pPr>
            <a:r>
              <a:rPr lang="en-US" sz="2000">
                <a:solidFill>
                  <a:srgbClr val="FFFF66"/>
                </a:solidFill>
              </a:rPr>
              <a:t>Inter-American Development Bank</a:t>
            </a:r>
          </a:p>
        </p:txBody>
      </p:sp>
      <p:pic>
        <p:nvPicPr>
          <p:cNvPr id="154628" name="Picture 4" descr="IDB logo COLOR ILLUST"/>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5800" y="4876800"/>
            <a:ext cx="1128713" cy="135096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9707EA9-72C1-443D-A4E4-B5D8AB2DAD33}" type="slidenum">
              <a:rPr lang="en-US"/>
              <a:pPr/>
              <a:t>4</a:t>
            </a:fld>
            <a:endParaRPr lang="en-US"/>
          </a:p>
        </p:txBody>
      </p:sp>
      <p:sp>
        <p:nvSpPr>
          <p:cNvPr id="61444" name="Rectangle 4"/>
          <p:cNvSpPr>
            <a:spLocks noGrp="1" noChangeArrowheads="1"/>
          </p:cNvSpPr>
          <p:nvPr>
            <p:ph type="title"/>
          </p:nvPr>
        </p:nvSpPr>
        <p:spPr/>
        <p:txBody>
          <a:bodyPr/>
          <a:lstStyle/>
          <a:p>
            <a:r>
              <a:rPr lang="es-ES"/>
              <a:t>METHODOLOGY USED FOR THE ANALYSIS OF WAGE LEVELS</a:t>
            </a:r>
          </a:p>
        </p:txBody>
      </p:sp>
      <p:sp>
        <p:nvSpPr>
          <p:cNvPr id="61445" name="Rectangle 5"/>
          <p:cNvSpPr>
            <a:spLocks noGrp="1" noChangeArrowheads="1"/>
          </p:cNvSpPr>
          <p:nvPr>
            <p:ph type="body" idx="1"/>
          </p:nvPr>
        </p:nvSpPr>
        <p:spPr/>
        <p:txBody>
          <a:bodyPr/>
          <a:lstStyle/>
          <a:p>
            <a:endParaRPr lang="es-ES" sz="3600"/>
          </a:p>
          <a:p>
            <a:r>
              <a:rPr lang="en-US" sz="2800"/>
              <a:t>ANALYSIS OF DATA PROVIDED BY REPRESENTATIVES OF THE SELECTED GOVERNMENTS</a:t>
            </a:r>
          </a:p>
          <a:p>
            <a:endParaRPr lang="en-US" sz="2800"/>
          </a:p>
          <a:p>
            <a:r>
              <a:rPr lang="en-US" sz="2800"/>
              <a:t>COMPARISON OF RELATIVE SALARIES ACROSS COUNTRIES AND POSTS</a:t>
            </a:r>
          </a:p>
          <a:p>
            <a:endParaRPr lang="en-US" sz="2800"/>
          </a:p>
          <a:p>
            <a:pPr lvl="1">
              <a:buFontTx/>
              <a:buNone/>
            </a:pPr>
            <a:endParaRPr lang="en-US"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46A73EA2-FD1A-46BB-8914-7B93004F767F}" type="slidenum">
              <a:rPr lang="en-US"/>
              <a:pPr/>
              <a:t>5</a:t>
            </a:fld>
            <a:endParaRPr lang="en-US"/>
          </a:p>
        </p:txBody>
      </p:sp>
      <p:sp>
        <p:nvSpPr>
          <p:cNvPr id="62470" name="Rectangle 6"/>
          <p:cNvSpPr>
            <a:spLocks noGrp="1" noChangeArrowheads="1"/>
          </p:cNvSpPr>
          <p:nvPr>
            <p:ph type="title"/>
          </p:nvPr>
        </p:nvSpPr>
        <p:spPr>
          <a:xfrm>
            <a:off x="609600" y="152400"/>
            <a:ext cx="7772400" cy="1143000"/>
          </a:xfrm>
        </p:spPr>
        <p:txBody>
          <a:bodyPr/>
          <a:lstStyle/>
          <a:p>
            <a:r>
              <a:rPr lang="es-ES"/>
              <a:t>REQUESTED INFORMATION</a:t>
            </a:r>
          </a:p>
        </p:txBody>
      </p:sp>
      <p:sp>
        <p:nvSpPr>
          <p:cNvPr id="62471" name="Rectangle 7"/>
          <p:cNvSpPr>
            <a:spLocks noGrp="1" noChangeArrowheads="1"/>
          </p:cNvSpPr>
          <p:nvPr>
            <p:ph type="body" idx="1"/>
          </p:nvPr>
        </p:nvSpPr>
        <p:spPr>
          <a:xfrm>
            <a:off x="685800" y="1219200"/>
            <a:ext cx="7772400" cy="5105400"/>
          </a:xfrm>
        </p:spPr>
        <p:txBody>
          <a:bodyPr/>
          <a:lstStyle/>
          <a:p>
            <a:pPr marL="609600" indent="-609600">
              <a:lnSpc>
                <a:spcPct val="90000"/>
              </a:lnSpc>
              <a:buFontTx/>
              <a:buAutoNum type="arabicPeriod"/>
            </a:pPr>
            <a:r>
              <a:rPr lang="en-US" sz="2200"/>
              <a:t>DENOMINATION OF HIERARCHICAL LEVELS:</a:t>
            </a:r>
          </a:p>
          <a:p>
            <a:pPr marL="1079500" lvl="1" indent="-222250">
              <a:lnSpc>
                <a:spcPct val="90000"/>
              </a:lnSpc>
              <a:buFontTx/>
              <a:buChar char="•"/>
            </a:pPr>
            <a:r>
              <a:rPr lang="en-US" sz="2000" u="sng"/>
              <a:t>Executive Branch</a:t>
            </a:r>
            <a:r>
              <a:rPr lang="en-US" sz="2000"/>
              <a:t>: Prime Minister, Minister, and the three hierarchical levels below Minister</a:t>
            </a:r>
          </a:p>
          <a:p>
            <a:pPr marL="1079500" lvl="1" indent="-222250">
              <a:lnSpc>
                <a:spcPct val="90000"/>
              </a:lnSpc>
              <a:buFontTx/>
              <a:buChar char="•"/>
            </a:pPr>
            <a:r>
              <a:rPr lang="en-US" sz="2000" u="sng"/>
              <a:t>Legislative Branch</a:t>
            </a:r>
            <a:r>
              <a:rPr lang="en-US" sz="2000"/>
              <a:t>: Member of Upper House, Member of Lower House, top three administrative levels</a:t>
            </a:r>
          </a:p>
          <a:p>
            <a:pPr marL="1079500" lvl="1" indent="-222250">
              <a:lnSpc>
                <a:spcPct val="90000"/>
              </a:lnSpc>
              <a:buFontTx/>
              <a:buChar char="•"/>
            </a:pPr>
            <a:r>
              <a:rPr lang="en-US" sz="2000" u="sng"/>
              <a:t>Judicial Branch</a:t>
            </a:r>
            <a:r>
              <a:rPr lang="en-US" sz="2000"/>
              <a:t>: Top three hierarchical levels</a:t>
            </a:r>
          </a:p>
          <a:p>
            <a:pPr marL="609600" indent="-609600">
              <a:lnSpc>
                <a:spcPct val="90000"/>
              </a:lnSpc>
              <a:buFontTx/>
              <a:buAutoNum type="arabicPeriod"/>
            </a:pPr>
            <a:r>
              <a:rPr lang="en-US" sz="2200"/>
              <a:t>DIRECT WAGE:</a:t>
            </a:r>
          </a:p>
          <a:p>
            <a:pPr marL="1079500" lvl="1" indent="-222250">
              <a:lnSpc>
                <a:spcPct val="90000"/>
              </a:lnSpc>
              <a:buFontTx/>
              <a:buChar char="•"/>
            </a:pPr>
            <a:r>
              <a:rPr lang="en-US" sz="2000"/>
              <a:t>Base wage (normally paid monthly) as well as any applicable supplements (normally paid less frequently, perhaps once or twice a year)</a:t>
            </a:r>
          </a:p>
          <a:p>
            <a:pPr marL="609600" indent="-609600">
              <a:lnSpc>
                <a:spcPct val="90000"/>
              </a:lnSpc>
              <a:buFontTx/>
              <a:buAutoNum type="arabicPeriod"/>
            </a:pPr>
            <a:r>
              <a:rPr lang="en-US" sz="2200"/>
              <a:t>INDIRECT WAGE:</a:t>
            </a:r>
          </a:p>
          <a:p>
            <a:pPr marL="1079500" lvl="1" indent="-222250">
              <a:lnSpc>
                <a:spcPct val="90000"/>
              </a:lnSpc>
              <a:buFontTx/>
              <a:buChar char="•"/>
            </a:pPr>
            <a:r>
              <a:rPr lang="en-US" sz="2000"/>
              <a:t>Benefits (e.g. duty allowance, entertainment allowance, travel allowance, constituency allowance, retirement benefits, holidays and vacation time, health benefits, life insurance, etc.)</a:t>
            </a:r>
          </a:p>
        </p:txBody>
      </p:sp>
      <p:sp>
        <p:nvSpPr>
          <p:cNvPr id="62472" name="Rectangle 8"/>
          <p:cNvSpPr>
            <a:spLocks noChangeArrowheads="1"/>
          </p:cNvSpPr>
          <p:nvPr/>
        </p:nvSpPr>
        <p:spPr bwMode="auto">
          <a:xfrm>
            <a:off x="2362200" y="5943600"/>
            <a:ext cx="3886200" cy="685800"/>
          </a:xfrm>
          <a:prstGeom prst="rect">
            <a:avLst/>
          </a:prstGeom>
          <a:noFill/>
          <a:ln w="9525">
            <a:noFill/>
            <a:miter lim="800000"/>
            <a:headEnd/>
            <a:tailEnd/>
          </a:ln>
          <a:effectLst/>
        </p:spPr>
        <p:txBody>
          <a:bodyPr/>
          <a:lstStyle/>
          <a:p>
            <a:pPr marL="390525" indent="-377825">
              <a:lnSpc>
                <a:spcPct val="70000"/>
              </a:lnSpc>
              <a:spcBef>
                <a:spcPct val="20000"/>
              </a:spcBef>
              <a:buFont typeface="Times New Roman" pitchFamily="18" charset="0"/>
              <a:buNone/>
            </a:pPr>
            <a:r>
              <a:rPr lang="en-US" sz="1600" b="1" i="1">
                <a:solidFill>
                  <a:srgbClr val="FFFF66"/>
                </a:solidFill>
              </a:rPr>
              <a:t>TAXATION RULES FOR DIRECT WAGE</a:t>
            </a:r>
          </a:p>
          <a:p>
            <a:pPr marL="390525" indent="-377825">
              <a:lnSpc>
                <a:spcPct val="70000"/>
              </a:lnSpc>
              <a:spcBef>
                <a:spcPct val="20000"/>
              </a:spcBef>
              <a:buFont typeface="Times New Roman" pitchFamily="18" charset="0"/>
              <a:buNone/>
            </a:pPr>
            <a:r>
              <a:rPr lang="en-US" sz="1600" b="1" i="1">
                <a:solidFill>
                  <a:srgbClr val="FFFF66"/>
                </a:solidFill>
              </a:rPr>
              <a:t>TAXATION RULES FOR BENEFITS</a:t>
            </a:r>
          </a:p>
          <a:p>
            <a:pPr marL="390525" indent="-377825">
              <a:lnSpc>
                <a:spcPct val="70000"/>
              </a:lnSpc>
              <a:spcBef>
                <a:spcPct val="20000"/>
              </a:spcBef>
              <a:buFont typeface="Times New Roman" pitchFamily="18" charset="0"/>
              <a:buNone/>
            </a:pPr>
            <a:r>
              <a:rPr lang="en-US" sz="1600" b="1" i="1">
                <a:solidFill>
                  <a:srgbClr val="FFFF66"/>
                </a:solidFill>
              </a:rPr>
              <a:t>PENSION AND RETIREMENT RULES</a:t>
            </a:r>
          </a:p>
        </p:txBody>
      </p:sp>
      <p:sp>
        <p:nvSpPr>
          <p:cNvPr id="62473" name="Rectangle 9"/>
          <p:cNvSpPr>
            <a:spLocks noChangeArrowheads="1"/>
          </p:cNvSpPr>
          <p:nvPr/>
        </p:nvSpPr>
        <p:spPr bwMode="auto">
          <a:xfrm>
            <a:off x="152400" y="5943600"/>
            <a:ext cx="2819400" cy="685800"/>
          </a:xfrm>
          <a:prstGeom prst="rect">
            <a:avLst/>
          </a:prstGeom>
          <a:noFill/>
          <a:ln w="9525">
            <a:noFill/>
            <a:miter lim="800000"/>
            <a:headEnd/>
            <a:tailEnd/>
          </a:ln>
          <a:effectLst/>
        </p:spPr>
        <p:txBody>
          <a:bodyPr/>
          <a:lstStyle/>
          <a:p>
            <a:pPr>
              <a:lnSpc>
                <a:spcPct val="70000"/>
              </a:lnSpc>
              <a:spcBef>
                <a:spcPct val="20000"/>
              </a:spcBef>
              <a:buFont typeface="Times New Roman" pitchFamily="18" charset="0"/>
              <a:buNone/>
            </a:pPr>
            <a:r>
              <a:rPr lang="en-US" sz="1600" b="1" i="1">
                <a:solidFill>
                  <a:srgbClr val="FFFF66"/>
                </a:solidFill>
              </a:rPr>
              <a:t>ADDITIONAL INFORMATION REQUESTED</a:t>
            </a:r>
          </a:p>
          <a:p>
            <a:pPr>
              <a:lnSpc>
                <a:spcPct val="70000"/>
              </a:lnSpc>
              <a:spcBef>
                <a:spcPct val="20000"/>
              </a:spcBef>
              <a:buFont typeface="Times New Roman" pitchFamily="18" charset="0"/>
              <a:buNone/>
            </a:pPr>
            <a:endParaRPr lang="en-US" sz="1600" b="1" i="1">
              <a:solidFill>
                <a:srgbClr val="FFFF66"/>
              </a:solidFill>
            </a:endParaRPr>
          </a:p>
        </p:txBody>
      </p:sp>
      <p:sp>
        <p:nvSpPr>
          <p:cNvPr id="62474" name="Line 10"/>
          <p:cNvSpPr>
            <a:spLocks noChangeShapeType="1"/>
          </p:cNvSpPr>
          <p:nvPr/>
        </p:nvSpPr>
        <p:spPr bwMode="auto">
          <a:xfrm>
            <a:off x="1828800" y="6172200"/>
            <a:ext cx="381000" cy="0"/>
          </a:xfrm>
          <a:prstGeom prst="line">
            <a:avLst/>
          </a:prstGeom>
          <a:noFill/>
          <a:ln w="38100">
            <a:solidFill>
              <a:srgbClr val="FFFF66"/>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15AECC4-CA81-4523-8097-18AB919E2065}" type="slidenum">
              <a:rPr lang="en-US"/>
              <a:pPr/>
              <a:t>6</a:t>
            </a:fld>
            <a:endParaRPr lang="en-US"/>
          </a:p>
        </p:txBody>
      </p:sp>
      <p:sp>
        <p:nvSpPr>
          <p:cNvPr id="136194" name="Rectangle 2"/>
          <p:cNvSpPr>
            <a:spLocks noGrp="1" noChangeArrowheads="1"/>
          </p:cNvSpPr>
          <p:nvPr>
            <p:ph type="title"/>
          </p:nvPr>
        </p:nvSpPr>
        <p:spPr>
          <a:xfrm>
            <a:off x="381000" y="0"/>
            <a:ext cx="8153400" cy="1143000"/>
          </a:xfrm>
        </p:spPr>
        <p:txBody>
          <a:bodyPr/>
          <a:lstStyle/>
          <a:p>
            <a:r>
              <a:rPr lang="en-US" sz="2400"/>
              <a:t>HIERARCHICAL LEVELS FOR WHICH DATA WAS PROVIDED, BY COUNTRY</a:t>
            </a:r>
          </a:p>
        </p:txBody>
      </p:sp>
      <p:sp>
        <p:nvSpPr>
          <p:cNvPr id="136196" name="Text Box 4"/>
          <p:cNvSpPr txBox="1">
            <a:spLocks noChangeArrowheads="1"/>
          </p:cNvSpPr>
          <p:nvPr/>
        </p:nvSpPr>
        <p:spPr bwMode="auto">
          <a:xfrm>
            <a:off x="0" y="6629400"/>
            <a:ext cx="4648200" cy="274638"/>
          </a:xfrm>
          <a:prstGeom prst="rect">
            <a:avLst/>
          </a:prstGeom>
          <a:noFill/>
          <a:ln w="9525">
            <a:noFill/>
            <a:miter lim="800000"/>
            <a:headEnd/>
            <a:tailEnd/>
          </a:ln>
          <a:effectLst/>
        </p:spPr>
        <p:txBody>
          <a:bodyPr>
            <a:spAutoFit/>
          </a:bodyPr>
          <a:lstStyle/>
          <a:p>
            <a:pPr>
              <a:spcBef>
                <a:spcPct val="50000"/>
              </a:spcBef>
            </a:pPr>
            <a:r>
              <a:rPr lang="en-US" sz="1200"/>
              <a:t>Note: N/A = not applicable;  “…” = not available</a:t>
            </a:r>
          </a:p>
        </p:txBody>
      </p:sp>
      <p:pic>
        <p:nvPicPr>
          <p:cNvPr id="136198" name="Picture 6"/>
          <p:cNvPicPr>
            <a:picLocks noChangeAspect="1" noChangeArrowheads="1"/>
          </p:cNvPicPr>
          <p:nvPr/>
        </p:nvPicPr>
        <p:blipFill>
          <a:blip r:embed="rId2" cstate="print"/>
          <a:srcRect/>
          <a:stretch>
            <a:fillRect/>
          </a:stretch>
        </p:blipFill>
        <p:spPr bwMode="auto">
          <a:xfrm>
            <a:off x="228600" y="1143000"/>
            <a:ext cx="8686800" cy="541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Rectangle 4"/>
          <p:cNvSpPr>
            <a:spLocks noGrp="1" noChangeArrowheads="1"/>
          </p:cNvSpPr>
          <p:nvPr>
            <p:ph type="ctrTitle"/>
          </p:nvPr>
        </p:nvSpPr>
        <p:spPr/>
        <p:txBody>
          <a:bodyPr/>
          <a:lstStyle/>
          <a:p>
            <a:r>
              <a:rPr lang="en-US" sz="3600"/>
              <a:t>Results:</a:t>
            </a:r>
            <a:br>
              <a:rPr lang="en-US" sz="3600"/>
            </a:br>
            <a:r>
              <a:rPr lang="en-US" sz="3600"/>
              <a:t>Executive Branch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5CD57393-3D5E-413B-8BEA-E77A5ED315A8}" type="slidenum">
              <a:rPr lang="en-US"/>
              <a:pPr/>
              <a:t>8</a:t>
            </a:fld>
            <a:endParaRPr lang="en-US"/>
          </a:p>
        </p:txBody>
      </p:sp>
      <p:sp>
        <p:nvSpPr>
          <p:cNvPr id="76802" name="Rectangle 2"/>
          <p:cNvSpPr>
            <a:spLocks noGrp="1" noChangeArrowheads="1"/>
          </p:cNvSpPr>
          <p:nvPr>
            <p:ph type="title"/>
          </p:nvPr>
        </p:nvSpPr>
        <p:spPr>
          <a:xfrm>
            <a:off x="685800" y="0"/>
            <a:ext cx="7772400" cy="1143000"/>
          </a:xfrm>
        </p:spPr>
        <p:txBody>
          <a:bodyPr/>
          <a:lstStyle/>
          <a:p>
            <a:r>
              <a:rPr lang="en-US" sz="2800"/>
              <a:t>MONTHLY DIRECT WAGE (USD, PPP 2003)</a:t>
            </a:r>
            <a:endParaRPr lang="en-US" sz="2800">
              <a:solidFill>
                <a:schemeClr val="bg1"/>
              </a:solidFill>
            </a:endParaRPr>
          </a:p>
        </p:txBody>
      </p:sp>
      <p:graphicFrame>
        <p:nvGraphicFramePr>
          <p:cNvPr id="76805" name="Object 5"/>
          <p:cNvGraphicFramePr>
            <a:graphicFrameLocks noChangeAspect="1"/>
          </p:cNvGraphicFramePr>
          <p:nvPr>
            <p:ph type="chart" sz="half" idx="2"/>
          </p:nvPr>
        </p:nvGraphicFramePr>
        <p:xfrm>
          <a:off x="-469900" y="1143000"/>
          <a:ext cx="9788525" cy="5251450"/>
        </p:xfrm>
        <a:graphic>
          <a:graphicData uri="http://schemas.openxmlformats.org/presentationml/2006/ole">
            <p:oleObj spid="_x0000_s76805" name="Chart" r:id="rId3" imgW="9782138" imgH="5248206" progId="MSGraph.Chart.8">
              <p:embed followColorScheme="full"/>
            </p:oleObj>
          </a:graphicData>
        </a:graphic>
      </p:graphicFrame>
      <p:sp>
        <p:nvSpPr>
          <p:cNvPr id="76806" name="Text Box 6"/>
          <p:cNvSpPr txBox="1">
            <a:spLocks noChangeArrowheads="1"/>
          </p:cNvSpPr>
          <p:nvPr/>
        </p:nvSpPr>
        <p:spPr bwMode="auto">
          <a:xfrm>
            <a:off x="1828800" y="1066800"/>
            <a:ext cx="6248400" cy="366713"/>
          </a:xfrm>
          <a:prstGeom prst="rect">
            <a:avLst/>
          </a:prstGeom>
          <a:noFill/>
          <a:ln w="9525">
            <a:noFill/>
            <a:miter lim="800000"/>
            <a:headEnd/>
            <a:tailEnd/>
          </a:ln>
          <a:effectLst/>
        </p:spPr>
        <p:txBody>
          <a:bodyPr>
            <a:spAutoFit/>
          </a:bodyPr>
          <a:lstStyle/>
          <a:p>
            <a:pPr algn="ctr">
              <a:spcBef>
                <a:spcPct val="50000"/>
              </a:spcBef>
            </a:pPr>
            <a:r>
              <a:rPr lang="en-US" sz="1800" b="1">
                <a:solidFill>
                  <a:srgbClr val="FFFF66"/>
                </a:solidFill>
              </a:rPr>
              <a:t>EXECUTIVE BRANCH</a:t>
            </a:r>
          </a:p>
        </p:txBody>
      </p:sp>
      <p:sp>
        <p:nvSpPr>
          <p:cNvPr id="76807" name="Text Box 7"/>
          <p:cNvSpPr txBox="1">
            <a:spLocks noChangeArrowheads="1"/>
          </p:cNvSpPr>
          <p:nvPr/>
        </p:nvSpPr>
        <p:spPr bwMode="auto">
          <a:xfrm>
            <a:off x="0" y="6583363"/>
            <a:ext cx="8001000" cy="274637"/>
          </a:xfrm>
          <a:prstGeom prst="rect">
            <a:avLst/>
          </a:prstGeom>
          <a:noFill/>
          <a:ln w="9525">
            <a:noFill/>
            <a:miter lim="800000"/>
            <a:headEnd/>
            <a:tailEnd/>
          </a:ln>
          <a:effectLst/>
        </p:spPr>
        <p:txBody>
          <a:bodyPr>
            <a:spAutoFit/>
          </a:bodyPr>
          <a:lstStyle/>
          <a:p>
            <a:pPr>
              <a:spcBef>
                <a:spcPct val="50000"/>
              </a:spcBef>
            </a:pPr>
            <a:r>
              <a:rPr lang="en-US" sz="1200"/>
              <a:t>Note: 2001 data for Bahamas; all others 2003.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6"/>
          <p:cNvSpPr>
            <a:spLocks noGrp="1"/>
          </p:cNvSpPr>
          <p:nvPr>
            <p:ph type="sldNum" sz="quarter" idx="12"/>
          </p:nvPr>
        </p:nvSpPr>
        <p:spPr/>
        <p:txBody>
          <a:bodyPr/>
          <a:lstStyle/>
          <a:p>
            <a:fld id="{390A511F-AEF6-4804-974B-55965912DEB8}" type="slidenum">
              <a:rPr lang="en-US"/>
              <a:pPr/>
              <a:t>9</a:t>
            </a:fld>
            <a:endParaRPr lang="en-US"/>
          </a:p>
        </p:txBody>
      </p:sp>
      <p:sp>
        <p:nvSpPr>
          <p:cNvPr id="120834" name="Rectangle 2"/>
          <p:cNvSpPr>
            <a:spLocks noGrp="1" noChangeArrowheads="1"/>
          </p:cNvSpPr>
          <p:nvPr>
            <p:ph type="title"/>
          </p:nvPr>
        </p:nvSpPr>
        <p:spPr>
          <a:xfrm>
            <a:off x="685800" y="0"/>
            <a:ext cx="7772400" cy="1143000"/>
          </a:xfrm>
        </p:spPr>
        <p:txBody>
          <a:bodyPr/>
          <a:lstStyle/>
          <a:p>
            <a:r>
              <a:rPr lang="en-US" sz="2800"/>
              <a:t>TOTAL MONTHLY WAGE (USD, PPP 2003)</a:t>
            </a:r>
            <a:endParaRPr lang="en-US" sz="2800">
              <a:solidFill>
                <a:schemeClr val="bg1"/>
              </a:solidFill>
            </a:endParaRPr>
          </a:p>
        </p:txBody>
      </p:sp>
      <p:graphicFrame>
        <p:nvGraphicFramePr>
          <p:cNvPr id="120835" name="Object 3"/>
          <p:cNvGraphicFramePr>
            <a:graphicFrameLocks noChangeAspect="1"/>
          </p:cNvGraphicFramePr>
          <p:nvPr>
            <p:ph type="chart" sz="half" idx="2"/>
          </p:nvPr>
        </p:nvGraphicFramePr>
        <p:xfrm>
          <a:off x="-282575" y="1231900"/>
          <a:ext cx="9482138" cy="5611813"/>
        </p:xfrm>
        <a:graphic>
          <a:graphicData uri="http://schemas.openxmlformats.org/presentationml/2006/ole">
            <p:oleObj spid="_x0000_s120835" name="Chart" r:id="rId3" imgW="9591762" imgH="5677028" progId="MSGraph.Chart.8">
              <p:embed followColorScheme="full"/>
            </p:oleObj>
          </a:graphicData>
        </a:graphic>
      </p:graphicFrame>
      <p:sp>
        <p:nvSpPr>
          <p:cNvPr id="120836" name="Text Box 4"/>
          <p:cNvSpPr txBox="1">
            <a:spLocks noChangeArrowheads="1"/>
          </p:cNvSpPr>
          <p:nvPr/>
        </p:nvSpPr>
        <p:spPr bwMode="auto">
          <a:xfrm>
            <a:off x="1828800" y="1066800"/>
            <a:ext cx="6248400" cy="366713"/>
          </a:xfrm>
          <a:prstGeom prst="rect">
            <a:avLst/>
          </a:prstGeom>
          <a:noFill/>
          <a:ln w="9525">
            <a:noFill/>
            <a:miter lim="800000"/>
            <a:headEnd/>
            <a:tailEnd/>
          </a:ln>
          <a:effectLst/>
        </p:spPr>
        <p:txBody>
          <a:bodyPr>
            <a:spAutoFit/>
          </a:bodyPr>
          <a:lstStyle/>
          <a:p>
            <a:pPr algn="ctr">
              <a:spcBef>
                <a:spcPct val="50000"/>
              </a:spcBef>
            </a:pPr>
            <a:r>
              <a:rPr lang="en-US" sz="1800" b="1">
                <a:solidFill>
                  <a:srgbClr val="FFFF66"/>
                </a:solidFill>
              </a:rPr>
              <a:t>EXECUTIVE BRANCH</a:t>
            </a:r>
          </a:p>
        </p:txBody>
      </p:sp>
      <p:grpSp>
        <p:nvGrpSpPr>
          <p:cNvPr id="120881" name="Group 49"/>
          <p:cNvGrpSpPr>
            <a:grpSpLocks/>
          </p:cNvGrpSpPr>
          <p:nvPr/>
        </p:nvGrpSpPr>
        <p:grpSpPr bwMode="auto">
          <a:xfrm>
            <a:off x="1143000" y="6324600"/>
            <a:ext cx="7248525" cy="341313"/>
            <a:chOff x="912" y="3984"/>
            <a:chExt cx="4566" cy="210"/>
          </a:xfrm>
        </p:grpSpPr>
        <p:sp>
          <p:nvSpPr>
            <p:cNvPr id="120868" name="Rectangle 36"/>
            <p:cNvSpPr>
              <a:spLocks noChangeArrowheads="1"/>
            </p:cNvSpPr>
            <p:nvPr/>
          </p:nvSpPr>
          <p:spPr bwMode="auto">
            <a:xfrm>
              <a:off x="912" y="3984"/>
              <a:ext cx="4566" cy="210"/>
            </a:xfrm>
            <a:prstGeom prst="rect">
              <a:avLst/>
            </a:prstGeom>
            <a:noFill/>
            <a:ln w="9525">
              <a:solidFill>
                <a:srgbClr val="000000"/>
              </a:solidFill>
              <a:miter lim="800000"/>
              <a:headEnd/>
              <a:tailEnd/>
            </a:ln>
          </p:spPr>
          <p:txBody>
            <a:bodyPr/>
            <a:lstStyle/>
            <a:p>
              <a:endParaRPr lang="en-US"/>
            </a:p>
          </p:txBody>
        </p:sp>
        <p:sp>
          <p:nvSpPr>
            <p:cNvPr id="120871" name="Rectangle 39"/>
            <p:cNvSpPr>
              <a:spLocks noChangeArrowheads="1"/>
            </p:cNvSpPr>
            <p:nvPr/>
          </p:nvSpPr>
          <p:spPr bwMode="auto">
            <a:xfrm>
              <a:off x="1044" y="4050"/>
              <a:ext cx="89" cy="90"/>
            </a:xfrm>
            <a:prstGeom prst="rect">
              <a:avLst/>
            </a:prstGeom>
            <a:solidFill>
              <a:srgbClr val="FFFF00"/>
            </a:solidFill>
            <a:ln w="9525">
              <a:solidFill>
                <a:srgbClr val="000000"/>
              </a:solidFill>
              <a:miter lim="800000"/>
              <a:headEnd/>
              <a:tailEnd/>
            </a:ln>
          </p:spPr>
          <p:txBody>
            <a:bodyPr/>
            <a:lstStyle/>
            <a:p>
              <a:endParaRPr lang="en-US"/>
            </a:p>
          </p:txBody>
        </p:sp>
        <p:sp>
          <p:nvSpPr>
            <p:cNvPr id="120872" name="Rectangle 40"/>
            <p:cNvSpPr>
              <a:spLocks noChangeArrowheads="1"/>
            </p:cNvSpPr>
            <p:nvPr/>
          </p:nvSpPr>
          <p:spPr bwMode="auto">
            <a:xfrm>
              <a:off x="1175" y="4014"/>
              <a:ext cx="592" cy="169"/>
            </a:xfrm>
            <a:prstGeom prst="rect">
              <a:avLst/>
            </a:prstGeom>
            <a:noFill/>
            <a:ln w="9525">
              <a:noFill/>
              <a:miter lim="800000"/>
              <a:headEnd/>
              <a:tailEnd/>
            </a:ln>
          </p:spPr>
          <p:txBody>
            <a:bodyPr lIns="0" tIns="0" rIns="0" bIns="0">
              <a:spAutoFit/>
            </a:bodyPr>
            <a:lstStyle/>
            <a:p>
              <a:r>
                <a:rPr lang="en-US" sz="1800" b="1">
                  <a:solidFill>
                    <a:srgbClr val="000000"/>
                  </a:solidFill>
                </a:rPr>
                <a:t>Barbados</a:t>
              </a:r>
              <a:endParaRPr lang="en-US"/>
            </a:p>
          </p:txBody>
        </p:sp>
        <p:sp>
          <p:nvSpPr>
            <p:cNvPr id="120873" name="Rectangle 41"/>
            <p:cNvSpPr>
              <a:spLocks noChangeArrowheads="1"/>
            </p:cNvSpPr>
            <p:nvPr/>
          </p:nvSpPr>
          <p:spPr bwMode="auto">
            <a:xfrm>
              <a:off x="1829" y="4050"/>
              <a:ext cx="90" cy="90"/>
            </a:xfrm>
            <a:prstGeom prst="rect">
              <a:avLst/>
            </a:prstGeom>
            <a:solidFill>
              <a:srgbClr val="00FF00"/>
            </a:solidFill>
            <a:ln w="9525">
              <a:solidFill>
                <a:srgbClr val="000000"/>
              </a:solidFill>
              <a:miter lim="800000"/>
              <a:headEnd/>
              <a:tailEnd/>
            </a:ln>
          </p:spPr>
          <p:txBody>
            <a:bodyPr/>
            <a:lstStyle/>
            <a:p>
              <a:endParaRPr lang="en-US"/>
            </a:p>
          </p:txBody>
        </p:sp>
        <p:sp>
          <p:nvSpPr>
            <p:cNvPr id="120874" name="Rectangle 42"/>
            <p:cNvSpPr>
              <a:spLocks noChangeArrowheads="1"/>
            </p:cNvSpPr>
            <p:nvPr/>
          </p:nvSpPr>
          <p:spPr bwMode="auto">
            <a:xfrm>
              <a:off x="1960" y="4014"/>
              <a:ext cx="488" cy="169"/>
            </a:xfrm>
            <a:prstGeom prst="rect">
              <a:avLst/>
            </a:prstGeom>
            <a:noFill/>
            <a:ln w="9525">
              <a:noFill/>
              <a:miter lim="800000"/>
              <a:headEnd/>
              <a:tailEnd/>
            </a:ln>
          </p:spPr>
          <p:txBody>
            <a:bodyPr lIns="0" tIns="0" rIns="0" bIns="0">
              <a:spAutoFit/>
            </a:bodyPr>
            <a:lstStyle/>
            <a:p>
              <a:r>
                <a:rPr lang="en-US" sz="1800" b="1">
                  <a:solidFill>
                    <a:srgbClr val="000000"/>
                  </a:solidFill>
                </a:rPr>
                <a:t>Guyana</a:t>
              </a:r>
              <a:endParaRPr lang="en-US"/>
            </a:p>
          </p:txBody>
        </p:sp>
        <p:sp>
          <p:nvSpPr>
            <p:cNvPr id="120875" name="Rectangle 43"/>
            <p:cNvSpPr>
              <a:spLocks noChangeArrowheads="1"/>
            </p:cNvSpPr>
            <p:nvPr/>
          </p:nvSpPr>
          <p:spPr bwMode="auto">
            <a:xfrm>
              <a:off x="2506" y="4050"/>
              <a:ext cx="90" cy="90"/>
            </a:xfrm>
            <a:prstGeom prst="rect">
              <a:avLst/>
            </a:prstGeom>
            <a:solidFill>
              <a:srgbClr val="FF0000"/>
            </a:solidFill>
            <a:ln w="9525">
              <a:solidFill>
                <a:srgbClr val="000000"/>
              </a:solidFill>
              <a:miter lim="800000"/>
              <a:headEnd/>
              <a:tailEnd/>
            </a:ln>
          </p:spPr>
          <p:txBody>
            <a:bodyPr/>
            <a:lstStyle/>
            <a:p>
              <a:endParaRPr lang="en-US"/>
            </a:p>
          </p:txBody>
        </p:sp>
        <p:sp>
          <p:nvSpPr>
            <p:cNvPr id="120876" name="Rectangle 44"/>
            <p:cNvSpPr>
              <a:spLocks noChangeArrowheads="1"/>
            </p:cNvSpPr>
            <p:nvPr/>
          </p:nvSpPr>
          <p:spPr bwMode="auto">
            <a:xfrm>
              <a:off x="2638" y="4014"/>
              <a:ext cx="512" cy="169"/>
            </a:xfrm>
            <a:prstGeom prst="rect">
              <a:avLst/>
            </a:prstGeom>
            <a:noFill/>
            <a:ln w="9525">
              <a:noFill/>
              <a:miter lim="800000"/>
              <a:headEnd/>
              <a:tailEnd/>
            </a:ln>
          </p:spPr>
          <p:txBody>
            <a:bodyPr wrap="none" lIns="0" tIns="0" rIns="0" bIns="0">
              <a:spAutoFit/>
            </a:bodyPr>
            <a:lstStyle/>
            <a:p>
              <a:r>
                <a:rPr lang="en-US" sz="1800" b="1">
                  <a:solidFill>
                    <a:srgbClr val="000000"/>
                  </a:solidFill>
                </a:rPr>
                <a:t>Jamaica</a:t>
              </a:r>
              <a:endParaRPr lang="en-US"/>
            </a:p>
          </p:txBody>
        </p:sp>
        <p:sp>
          <p:nvSpPr>
            <p:cNvPr id="120877" name="Rectangle 45"/>
            <p:cNvSpPr>
              <a:spLocks noChangeArrowheads="1"/>
            </p:cNvSpPr>
            <p:nvPr/>
          </p:nvSpPr>
          <p:spPr bwMode="auto">
            <a:xfrm>
              <a:off x="3213" y="4050"/>
              <a:ext cx="90" cy="90"/>
            </a:xfrm>
            <a:prstGeom prst="rect">
              <a:avLst/>
            </a:prstGeom>
            <a:solidFill>
              <a:srgbClr val="33CCCC"/>
            </a:solidFill>
            <a:ln w="9525">
              <a:solidFill>
                <a:srgbClr val="000000"/>
              </a:solidFill>
              <a:miter lim="800000"/>
              <a:headEnd/>
              <a:tailEnd/>
            </a:ln>
          </p:spPr>
          <p:txBody>
            <a:bodyPr/>
            <a:lstStyle/>
            <a:p>
              <a:endParaRPr lang="en-US"/>
            </a:p>
          </p:txBody>
        </p:sp>
        <p:sp>
          <p:nvSpPr>
            <p:cNvPr id="120878" name="Rectangle 46"/>
            <p:cNvSpPr>
              <a:spLocks noChangeArrowheads="1"/>
            </p:cNvSpPr>
            <p:nvPr/>
          </p:nvSpPr>
          <p:spPr bwMode="auto">
            <a:xfrm>
              <a:off x="3345" y="4014"/>
              <a:ext cx="600" cy="169"/>
            </a:xfrm>
            <a:prstGeom prst="rect">
              <a:avLst/>
            </a:prstGeom>
            <a:noFill/>
            <a:ln w="9525">
              <a:noFill/>
              <a:miter lim="800000"/>
              <a:headEnd/>
              <a:tailEnd/>
            </a:ln>
          </p:spPr>
          <p:txBody>
            <a:bodyPr wrap="none" lIns="0" tIns="0" rIns="0" bIns="0">
              <a:spAutoFit/>
            </a:bodyPr>
            <a:lstStyle/>
            <a:p>
              <a:r>
                <a:rPr lang="en-US" sz="1800" b="1">
                  <a:solidFill>
                    <a:srgbClr val="000000"/>
                  </a:solidFill>
                </a:rPr>
                <a:t>Suriname</a:t>
              </a:r>
              <a:endParaRPr lang="en-US"/>
            </a:p>
          </p:txBody>
        </p:sp>
        <p:sp>
          <p:nvSpPr>
            <p:cNvPr id="120879" name="Rectangle 47"/>
            <p:cNvSpPr>
              <a:spLocks noChangeArrowheads="1"/>
            </p:cNvSpPr>
            <p:nvPr/>
          </p:nvSpPr>
          <p:spPr bwMode="auto">
            <a:xfrm>
              <a:off x="4004" y="4050"/>
              <a:ext cx="90" cy="90"/>
            </a:xfrm>
            <a:prstGeom prst="rect">
              <a:avLst/>
            </a:prstGeom>
            <a:solidFill>
              <a:srgbClr val="FF9900"/>
            </a:solidFill>
            <a:ln w="9525">
              <a:solidFill>
                <a:srgbClr val="000000"/>
              </a:solidFill>
              <a:miter lim="800000"/>
              <a:headEnd/>
              <a:tailEnd/>
            </a:ln>
          </p:spPr>
          <p:txBody>
            <a:bodyPr/>
            <a:lstStyle/>
            <a:p>
              <a:endParaRPr lang="en-US"/>
            </a:p>
          </p:txBody>
        </p:sp>
        <p:sp>
          <p:nvSpPr>
            <p:cNvPr id="120880" name="Rectangle 48"/>
            <p:cNvSpPr>
              <a:spLocks noChangeArrowheads="1"/>
            </p:cNvSpPr>
            <p:nvPr/>
          </p:nvSpPr>
          <p:spPr bwMode="auto">
            <a:xfrm>
              <a:off x="4136" y="4014"/>
              <a:ext cx="1320" cy="169"/>
            </a:xfrm>
            <a:prstGeom prst="rect">
              <a:avLst/>
            </a:prstGeom>
            <a:noFill/>
            <a:ln w="9525">
              <a:noFill/>
              <a:miter lim="800000"/>
              <a:headEnd/>
              <a:tailEnd/>
            </a:ln>
          </p:spPr>
          <p:txBody>
            <a:bodyPr wrap="none" lIns="0" tIns="0" rIns="0" bIns="0">
              <a:spAutoFit/>
            </a:bodyPr>
            <a:lstStyle/>
            <a:p>
              <a:r>
                <a:rPr lang="en-US" sz="1800" b="1">
                  <a:solidFill>
                    <a:srgbClr val="000000"/>
                  </a:solidFill>
                </a:rPr>
                <a:t>Trinidad and Tobago</a:t>
              </a:r>
              <a:endParaRPr lang="en-US"/>
            </a:p>
          </p:txBody>
        </p:sp>
      </p:grpSp>
      <p:grpSp>
        <p:nvGrpSpPr>
          <p:cNvPr id="121064" name="Group 232"/>
          <p:cNvGrpSpPr>
            <a:grpSpLocks/>
          </p:cNvGrpSpPr>
          <p:nvPr/>
        </p:nvGrpSpPr>
        <p:grpSpPr bwMode="auto">
          <a:xfrm>
            <a:off x="152400" y="5486400"/>
            <a:ext cx="1838325" cy="685800"/>
            <a:chOff x="96" y="3456"/>
            <a:chExt cx="1158" cy="432"/>
          </a:xfrm>
        </p:grpSpPr>
        <p:sp>
          <p:nvSpPr>
            <p:cNvPr id="121060" name="Rectangle 228"/>
            <p:cNvSpPr>
              <a:spLocks noChangeArrowheads="1"/>
            </p:cNvSpPr>
            <p:nvPr/>
          </p:nvSpPr>
          <p:spPr bwMode="auto">
            <a:xfrm>
              <a:off x="96" y="3456"/>
              <a:ext cx="960" cy="432"/>
            </a:xfrm>
            <a:prstGeom prst="rect">
              <a:avLst/>
            </a:prstGeom>
            <a:noFill/>
            <a:ln w="7938">
              <a:solidFill>
                <a:srgbClr val="000000"/>
              </a:solidFill>
              <a:miter lim="800000"/>
              <a:headEnd/>
              <a:tailEnd/>
            </a:ln>
          </p:spPr>
          <p:txBody>
            <a:bodyPr/>
            <a:lstStyle/>
            <a:p>
              <a:endParaRPr lang="en-US"/>
            </a:p>
          </p:txBody>
        </p:sp>
        <p:sp>
          <p:nvSpPr>
            <p:cNvPr id="121061" name="Rectangle 229"/>
            <p:cNvSpPr>
              <a:spLocks noChangeArrowheads="1"/>
            </p:cNvSpPr>
            <p:nvPr/>
          </p:nvSpPr>
          <p:spPr bwMode="auto">
            <a:xfrm>
              <a:off x="144" y="3504"/>
              <a:ext cx="61" cy="52"/>
            </a:xfrm>
            <a:prstGeom prst="rect">
              <a:avLst/>
            </a:prstGeom>
            <a:solidFill>
              <a:srgbClr val="FFFFFF"/>
            </a:solidFill>
            <a:ln w="7938">
              <a:solidFill>
                <a:srgbClr val="000000"/>
              </a:solidFill>
              <a:miter lim="800000"/>
              <a:headEnd/>
              <a:tailEnd/>
            </a:ln>
          </p:spPr>
          <p:txBody>
            <a:bodyPr/>
            <a:lstStyle/>
            <a:p>
              <a:endParaRPr lang="en-US"/>
            </a:p>
          </p:txBody>
        </p:sp>
        <p:sp>
          <p:nvSpPr>
            <p:cNvPr id="121062" name="Rectangle 230"/>
            <p:cNvSpPr>
              <a:spLocks noChangeArrowheads="1"/>
            </p:cNvSpPr>
            <p:nvPr/>
          </p:nvSpPr>
          <p:spPr bwMode="auto">
            <a:xfrm>
              <a:off x="240" y="3504"/>
              <a:ext cx="1014" cy="345"/>
            </a:xfrm>
            <a:prstGeom prst="rect">
              <a:avLst/>
            </a:prstGeom>
            <a:noFill/>
            <a:ln w="9525">
              <a:noFill/>
              <a:miter lim="800000"/>
              <a:headEnd/>
              <a:tailEnd/>
            </a:ln>
          </p:spPr>
          <p:txBody>
            <a:bodyPr lIns="0" tIns="0" rIns="0" bIns="0">
              <a:spAutoFit/>
            </a:bodyPr>
            <a:lstStyle/>
            <a:p>
              <a:r>
                <a:rPr lang="en-US" sz="1200" b="1">
                  <a:solidFill>
                    <a:srgbClr val="000000"/>
                  </a:solidFill>
                </a:rPr>
                <a:t>Monthly Indirect </a:t>
              </a:r>
            </a:p>
            <a:p>
              <a:r>
                <a:rPr lang="en-US" sz="1200" b="1">
                  <a:solidFill>
                    <a:srgbClr val="000000"/>
                  </a:solidFill>
                </a:rPr>
                <a:t>Wage (quantifiable </a:t>
              </a:r>
            </a:p>
            <a:p>
              <a:r>
                <a:rPr lang="en-US" sz="1200" b="1">
                  <a:solidFill>
                    <a:srgbClr val="000000"/>
                  </a:solidFill>
                </a:rPr>
                <a:t>benefits)</a:t>
              </a:r>
              <a:endParaRPr lang="en-US" sz="120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IDBemblem">
  <a:themeElements>
    <a:clrScheme name="IDBemble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DBemblem">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DBemblem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DBemble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DBemblem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DBemblem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DBemble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DBemble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DBemble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Office\Templates\IDBemblem.pot</Template>
  <TotalTime>7654</TotalTime>
  <Words>1244</Words>
  <Application>Microsoft Office PowerPoint</Application>
  <PresentationFormat>On-screen Show (4:3)</PresentationFormat>
  <Paragraphs>161</Paragraphs>
  <Slides>31</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4" baseType="lpstr">
      <vt:lpstr>Times New Roman</vt:lpstr>
      <vt:lpstr>IDBemblem</vt:lpstr>
      <vt:lpstr>Microsoft Graph Chart</vt:lpstr>
      <vt:lpstr>Comparative Study on Remuneration Levels of Senior Public Officials in Six Caribbean Countries</vt:lpstr>
      <vt:lpstr>OBJECTIVES</vt:lpstr>
      <vt:lpstr>COUNTRIES INCLUDED IN THE STUDY</vt:lpstr>
      <vt:lpstr>METHODOLOGY USED FOR THE ANALYSIS OF WAGE LEVELS</vt:lpstr>
      <vt:lpstr>REQUESTED INFORMATION</vt:lpstr>
      <vt:lpstr>HIERARCHICAL LEVELS FOR WHICH DATA WAS PROVIDED, BY COUNTRY</vt:lpstr>
      <vt:lpstr>Results: Executive Branch</vt:lpstr>
      <vt:lpstr>MONTHLY DIRECT WAGE (USD, PPP 2003)</vt:lpstr>
      <vt:lpstr>TOTAL MONTHLY WAGE (USD, PPP 2003)</vt:lpstr>
      <vt:lpstr>POINTS TO CONSIDER WHEN COMPARING TOTAL SALARY LEVELS</vt:lpstr>
      <vt:lpstr>RATIO OF MONTHLY DIRECT WAGE TO GDP PER CAPITA </vt:lpstr>
      <vt:lpstr>Results: Legislative Branch</vt:lpstr>
      <vt:lpstr>MONTHLY DIRECT WAGE (USD, PPP 2003)</vt:lpstr>
      <vt:lpstr>RATIO OF MONTHLY DIRECT WAGE TO GDP PER CAPITA </vt:lpstr>
      <vt:lpstr>TOTAL MONTHLY WAGE (USD, PPP 2003)</vt:lpstr>
      <vt:lpstr>Results: Judicial Branch</vt:lpstr>
      <vt:lpstr>MONTHLY DIRECT WAGE (USD, PPP 2003)</vt:lpstr>
      <vt:lpstr>RATIO OF MONTHLY DIRECT WAGE TO GDP PER CAPITA </vt:lpstr>
      <vt:lpstr>TOTAL MONTHLY WAGE (USD, PPP 2003)</vt:lpstr>
      <vt:lpstr>Results: Selected Comparisons with Countries outside the Caribbean</vt:lpstr>
      <vt:lpstr>Ministers’ (or equivalent) Direct Monthly Salary (US$ PPP 2002/3)</vt:lpstr>
      <vt:lpstr>Upper and Lower House Members’ Direct Monthly Salary (US$ PPP 2002/3)</vt:lpstr>
      <vt:lpstr>Chief Justices’ (or equivalent) Direct Monthly Salary (US$ PPP 2002/3)</vt:lpstr>
      <vt:lpstr>Results: Selected Public/Private Executive Pay Comparisons</vt:lpstr>
      <vt:lpstr>MINISTERS’ BASE PAY AS A PERCENTAGE OF PRIVATE SECTOR EXECUTIVE BASE PAY</vt:lpstr>
      <vt:lpstr>MINISTERS’ BASE PAY AS A PERCENTAGE OF PRIVATE SECTOR EXECUTIVE BASE PAY</vt:lpstr>
      <vt:lpstr>POINTS TO CONSIDER WHEN COMPARING PUBLIC/PRIVATE WAGE LEVELS</vt:lpstr>
      <vt:lpstr>General Observations and Conclusions</vt:lpstr>
      <vt:lpstr>GENERAL CHARACTERISTICS OF THE HIGH-LEVEL PUBLIC SECTOR COMPENSATION STRUCTURES IN THE SIX COUNTRIES</vt:lpstr>
      <vt:lpstr>ISSUES FOR DISCUSSION</vt:lpstr>
      <vt:lpstr>COMPARATIVE STUDY ON REMUNERACION LEVELS OF SENIOR PUBLIC OFFICIALS IN SIX CARIBBEAN COUNTRIES</vt:lpstr>
    </vt:vector>
  </TitlesOfParts>
  <Company>F.ESADE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CPD</dc:creator>
  <cp:lastModifiedBy>anarod</cp:lastModifiedBy>
  <cp:revision>117</cp:revision>
  <dcterms:created xsi:type="dcterms:W3CDTF">2003-12-03T11:38:17Z</dcterms:created>
  <dcterms:modified xsi:type="dcterms:W3CDTF">2010-07-11T14:42:41Z</dcterms:modified>
</cp:coreProperties>
</file>