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3" r:id="rId2"/>
    <p:sldId id="262" r:id="rId3"/>
    <p:sldId id="258" r:id="rId4"/>
    <p:sldId id="256" r:id="rId5"/>
    <p:sldId id="260" r:id="rId6"/>
    <p:sldId id="259" r:id="rId7"/>
    <p:sldId id="257" r:id="rId8"/>
  </p:sldIdLst>
  <p:sldSz cx="9144000" cy="6858000" type="screen4x3"/>
  <p:notesSz cx="6858000" cy="9144000"/>
  <p:embeddedFontLst>
    <p:embeddedFont>
      <p:font typeface="Arial Black" pitchFamily="34" charset="0"/>
      <p:bold r:id="rId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  <a:srgbClr val="A50021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7ACEF-E686-43F9-8FD4-47564B6D1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A86E4-B323-43C0-A82B-5670EF5D7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EF85-892B-4C35-A51A-BFA5BB09F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3B56A-9C29-41B9-B3B5-EBA36BDD8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61725-3329-47BD-9D4F-827E2CA52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9D7F7-3020-45F1-8E6F-EDA50B826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05ECA-2279-4E2E-A556-6F5E72D8E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146D2-881C-4272-9D34-ECC48FD0B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A600-4F91-42DE-BFD9-3AD77D673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51BD-F511-49D3-8F96-31226C60A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1B289-C570-4F6C-A7E3-EE3743708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0ED818-E27E-4C3F-AAFA-B1FD4388C4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Gina's files\NEEC Share Files\5230\Artwork\NECC 7 pieces\look beyond sur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738" y="0"/>
            <a:ext cx="521652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" y="1447800"/>
            <a:ext cx="8915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657600" y="1676400"/>
            <a:ext cx="4267200" cy="460375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.. Hurricanes (June 1–Nov 30)..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4800" y="2057400"/>
            <a:ext cx="1981200" cy="946150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A50021"/>
                </a:solidFill>
                <a:latin typeface="Arial Black" pitchFamily="34" charset="0"/>
              </a:rPr>
              <a:t>Northers / Severe Seas / very local floods esp NCoast </a:t>
            </a:r>
          </a:p>
          <a:p>
            <a:r>
              <a:rPr lang="en-US" sz="1400" b="1">
                <a:solidFill>
                  <a:srgbClr val="A50021"/>
                </a:solidFill>
                <a:latin typeface="Arial Black" pitchFamily="34" charset="0"/>
              </a:rPr>
              <a:t>(Mid Dec–March)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971800" y="2571750"/>
            <a:ext cx="1676400" cy="400050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Flash Floods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2590800"/>
            <a:ext cx="2362200" cy="735013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Flash Floods </a:t>
            </a:r>
            <a:r>
              <a:rPr lang="en-US" sz="1800" b="1">
                <a:solidFill>
                  <a:schemeClr val="accent2"/>
                </a:solidFill>
              </a:rPr>
              <a:t>(ass w large landslides)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295400" y="3886200"/>
            <a:ext cx="1905000" cy="277813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 Black" pitchFamily="34" charset="0"/>
              </a:rPr>
              <a:t>Wildfires1(Feb-April)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7200" y="4648200"/>
            <a:ext cx="8382000" cy="307975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Arial Black" pitchFamily="34" charset="0"/>
              </a:rPr>
              <a:t>&lt;…….DROUGHT……. (esp el nino years ….. can last 1 – 2 years)………DROUGHT…….&gt;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57200" y="5638800"/>
            <a:ext cx="8382000" cy="369888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&gt;&gt;&gt;&gt;&gt;&gt;&gt; Earthquakes    and     tsunamis,    (always open season)    &lt;&lt;&lt;&lt;&lt;&lt;&lt;&lt;&lt;&lt;&lt;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14400" y="152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FF0066"/>
                </a:solidFill>
              </a:rPr>
              <a:t>Jamaica : NATURAL DISASTER  CALENDAR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04800" y="6477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Jan            Feb            Mar             Apr                May              Jun              Jul            Aug            Sep           Oct            Nov            Dec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76800" y="3886200"/>
            <a:ext cx="1905000" cy="277813"/>
          </a:xfrm>
          <a:prstGeom prst="rect">
            <a:avLst/>
          </a:prstGeom>
          <a:solidFill>
            <a:schemeClr val="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9966"/>
                </a:solidFill>
                <a:latin typeface="Arial Black" pitchFamily="34" charset="0"/>
              </a:rPr>
              <a:t>Wildfires2(July-Aug)</a:t>
            </a:r>
          </a:p>
        </p:txBody>
      </p:sp>
    </p:spTree>
  </p:cSld>
  <p:clrMapOvr>
    <a:masterClrMapping/>
  </p:clrMapOvr>
  <p:transition spd="med" advClick="0"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GENERAL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ADEQUATE SUMMARY of STATE OF THE ART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BROAD CONCLUSIONS ACCEPTED AND PRAGMATIC ACTION URGED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STATE / NATIONAL “COMPETITIVENESS” 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NEXT PHASE COULD ADD MORE ON “INTERVENTION” GATEWAYS via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Arial" pitchFamily="34" charset="0"/>
              </a:rPr>
              <a:t>	 *  SECTORAL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Arial" pitchFamily="34" charset="0"/>
              </a:rPr>
              <a:t>	 *  MUNICIPAL/LOCAL GOVTS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Arial" pitchFamily="34" charset="0"/>
              </a:rPr>
              <a:t>     *  INCENTIVES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Arial" pitchFamily="34" charset="0"/>
              </a:rPr>
              <a:t>     *  LAND USE METHODOLOGIES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Arial" pitchFamily="34" charset="0"/>
              </a:rPr>
              <a:t>     * OTHER?</a:t>
            </a:r>
          </a:p>
          <a:p>
            <a:pPr>
              <a:lnSpc>
                <a:spcPct val="90000"/>
              </a:lnSpc>
            </a:pPr>
            <a:endParaRPr lang="en-US" sz="28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8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NATIONAL MECHANISM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BENCHMARKS / CHECK LIST FOR DISASTER MANAGEMENT MECHANISM / ORGANISATION TO BE DEVELOPED AND WIDELY CIRCULATED</a:t>
            </a:r>
          </a:p>
          <a:p>
            <a:pPr>
              <a:lnSpc>
                <a:spcPct val="90000"/>
              </a:lnSpc>
            </a:pPr>
            <a:endParaRPr lang="en-US" sz="28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BEST PRACTICES AND INDICATORS OF PREPAREDNESS, PREVENTION, AND MITIGATION TO BE SHARED </a:t>
            </a:r>
          </a:p>
          <a:p>
            <a:pPr>
              <a:lnSpc>
                <a:spcPct val="90000"/>
              </a:lnSpc>
            </a:pPr>
            <a:endParaRPr lang="en-US" sz="28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INDICATORS TO BE USED TO STIMULATE DIALOGUE AND ACTIONS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NATIONAL MECHANISM </a:t>
            </a:r>
            <a:r>
              <a:rPr lang="en-US" b="1"/>
              <a:t/>
            </a:r>
            <a:br>
              <a:rPr lang="en-US" b="1"/>
            </a:br>
            <a:endParaRPr lang="en-US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latin typeface="Arial" pitchFamily="34" charset="0"/>
              </a:rPr>
              <a:t>CONVERGENCE WITH RELATED COMPREHENSIVE CROSS SECTORAL TARGETS TO BE EXPLORED/EXPLOITED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POVERTY ALLEVIATION,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SUSTAINABLE DEVELOPMENT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CAPACITY BUILDING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OTHER</a:t>
            </a:r>
          </a:p>
          <a:p>
            <a:pPr lvl="1">
              <a:lnSpc>
                <a:spcPct val="90000"/>
              </a:lnSpc>
            </a:pPr>
            <a:endParaRPr lang="en-US" sz="20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" pitchFamily="34" charset="0"/>
              </a:rPr>
              <a:t>ROLE OF LEGAL, SOCIO/CULTURAL AND SCALE? TO BE REVIEWED</a:t>
            </a:r>
          </a:p>
          <a:p>
            <a:pPr>
              <a:lnSpc>
                <a:spcPct val="90000"/>
              </a:lnSpc>
            </a:pPr>
            <a:endParaRPr lang="en-US" sz="24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" pitchFamily="34" charset="0"/>
              </a:rPr>
              <a:t>STATE OF EVOLUTION OF THE MECHANISM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ADVANCED (CHILE, COLUMBIA, CUBA?,)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TRANSITIONAL (ECUADOR, BOLIVIA, CA)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ISLANDS (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/>
              <a:t>“CHECK LIST” Contents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TO COVER CAPACITY REQUIREMENTS IN ALL PHASES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PREPAREDNESS,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PREVENTION, MITIGATION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RECOVERY/ RECONSTRUCTION</a:t>
            </a:r>
          </a:p>
          <a:p>
            <a:pPr>
              <a:lnSpc>
                <a:spcPct val="90000"/>
              </a:lnSpc>
            </a:pPr>
            <a:r>
              <a:rPr lang="en-US" sz="2800" b="1"/>
              <a:t>MULTIPLE LEVELS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International/Hemispheric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National and Sub National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Sectoral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Local, Municipal, and Comunitty</a:t>
            </a:r>
          </a:p>
          <a:p>
            <a:pPr>
              <a:lnSpc>
                <a:spcPct val="90000"/>
              </a:lnSpc>
            </a:pPr>
            <a:r>
              <a:rPr lang="en-US" sz="2800" b="1"/>
              <a:t>KEY CAPACITIES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ADEQUATE LEGAL BASE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Networking, Knowledge and Information Sharing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Innovative Leadership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81000"/>
            <a:ext cx="7772400" cy="1143000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?GAPS?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CASES OF APPROPRIATE AND SUSTAINABLE ACTIONS AT NATIONAL SECTORAL LEVELS .. 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ANALYSIS OF TIERS / PLAYERS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MENU FOR CONTINUITY ACROSS ADMINISTRATIONS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FINANCIAL SUSTAINABILITY 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Arial" pitchFamily="34" charset="0"/>
              </a:rPr>
              <a:t>ROLE/USE OF NATIONAL DISASTER FUNDS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Arial" pitchFamily="34" charset="0"/>
              </a:rPr>
              <a:t>INCENTIVE AND RISK TRANSFER SCHEMES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ROLE OF CUBA AND ‘OVERSEAS TERRITORIES’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LINKS TO OTHER INITIATIVES 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Arial" pitchFamily="34" charset="0"/>
              </a:rPr>
              <a:t>WORLD BANK, UN ISDR, APELL, ECLAC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Arial" pitchFamily="34" charset="0"/>
              </a:rPr>
              <a:t>WHO/PAHO, ETC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316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 Black</vt:lpstr>
      <vt:lpstr>Arial</vt:lpstr>
      <vt:lpstr>Default Design</vt:lpstr>
      <vt:lpstr>Slide 1</vt:lpstr>
      <vt:lpstr>Slide 2</vt:lpstr>
      <vt:lpstr>GENERAL</vt:lpstr>
      <vt:lpstr>NATIONAL MECHANISM</vt:lpstr>
      <vt:lpstr>NATIONAL MECHANISM  </vt:lpstr>
      <vt:lpstr>“CHECK LIST” Contents</vt:lpstr>
      <vt:lpstr>?GAPS?</vt:lpstr>
    </vt:vector>
  </TitlesOfParts>
  <Company>NRCA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Franklin McDonald</dc:creator>
  <cp:lastModifiedBy>anarod</cp:lastModifiedBy>
  <cp:revision>3</cp:revision>
  <dcterms:created xsi:type="dcterms:W3CDTF">2001-11-16T12:04:05Z</dcterms:created>
  <dcterms:modified xsi:type="dcterms:W3CDTF">2010-07-13T05:32:07Z</dcterms:modified>
</cp:coreProperties>
</file>