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CC"/>
    <a:srgbClr val="33CC33"/>
    <a:srgbClr val="669900"/>
    <a:srgbClr val="00CC99"/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495F44-2188-476B-9F06-BF12A7E2C7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F87A8-BB08-441C-90CE-2EC5CCC23E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A8BC8-0705-49D0-8123-FBA2485047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FDE9E-7E02-426A-91B6-235DDBB305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2E2E2C-1425-473D-AF0D-B617AAE416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761C49-6EC1-45A5-A83D-AFB71FC345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6AD56-8810-476E-961A-FC5FC3EE4E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77F0C-BE6B-4F04-9CF7-3F03ECEBC1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754134-7439-4625-9079-5091DCFBA6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97A0C2-3087-4254-AE20-D31BCAB7A4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A880D-62E6-40EB-A3F6-580F1F95C8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CC"/>
            </a:gs>
            <a:gs pos="100000">
              <a:srgbClr val="66FFCC">
                <a:gamma/>
                <a:shade val="78824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AA836B3-F20E-468B-9510-D39E0436411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Africa’s experience with safety net programs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Cash transfers, food transfers and workfare programs </a:t>
            </a:r>
          </a:p>
          <a:p>
            <a:r>
              <a:rPr lang="en-US"/>
              <a:t>K. Subbarao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Mozambique….and Sudan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Prices in parallel (illegal) markets far exceed official markets; during periods of inadequate official supply, the poor end up paying more.</a:t>
            </a:r>
          </a:p>
          <a:p>
            <a:r>
              <a:rPr lang="en-US"/>
              <a:t>Sudan’s experience is similar: high cost, poor targeting (73% of benefits went to non-poor in Khartoum)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Food for works...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Kenya:</a:t>
            </a:r>
            <a:r>
              <a:rPr lang="en-US"/>
              <a:t> Designed to utilize 800 workers per month to build assets and distribute food without diverting labor from farm activities. Program financed by WFP, GOK and WB.</a:t>
            </a:r>
          </a:p>
          <a:p>
            <a:r>
              <a:rPr lang="en-US"/>
              <a:t>Unfortunately program wage as % of market wage unavailable; difficult to evaluate outcomes and targeting effectiveness.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FFW: Zimbabwe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Food Wage was set at a low level;</a:t>
            </a:r>
          </a:p>
          <a:p>
            <a:r>
              <a:rPr lang="en-US"/>
              <a:t>Main the poor participated; highly successful in ensuring food security during drought years; the poorest received 33% of income from FFW; average cost per person employed was $0.91 per day.</a:t>
            </a:r>
          </a:p>
          <a:p>
            <a:r>
              <a:rPr lang="en-US"/>
              <a:t>Converted to emergency relief employment program during massive drought of 1992 and expanded five-fold;  quality suffered.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FFW: Niger..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Initiated in 1973-74 and continued for some years; Extremely low food wage; poorest poor (women 60-80%) participated; operated through NGOs; poorest derived 20% income from FFW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School feeding programs...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/>
              <a:t>Mauritania:</a:t>
            </a:r>
            <a:r>
              <a:rPr lang="en-US"/>
              <a:t> milk/porridge to pupils in primary schools; supported by WFP; Low coverage (13%) and regional disparities; enrollments increased from 49% to 71% though it is difficult to attribute the increase entirely to the program; program included nutrition and hygiene education. Stigma may have prevented some the poorest from participation.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School feeding...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Niger: introduced in geographically selected schools to encourage children of nomads to attend schools; government began the program in 1960; WFP began supporting it since 1982; significant transfer benefits were noted for the extremely poor (level of benefit 86% of extreme poverty line in 94)</a:t>
            </a:r>
          </a:p>
          <a:p>
            <a:r>
              <a:rPr lang="en-US"/>
              <a:t>No stigma was noted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School feeding..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Gambia: Began by CRF in 1964; WFP took over in 1971; all primary school children receive a meal; since every parent receives benefit, no significant distributional gains; value of ratio corresponds to 30% of poverty threshold; school enrollment increased from 17% in 1960 to 64% in 1990. Program has strong education thrust.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Lessons from food transfers...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Food subsidies and rations generally regressive; urban biased; high transaction costs; </a:t>
            </a:r>
          </a:p>
          <a:p>
            <a:r>
              <a:rPr lang="en-US"/>
              <a:t>FFW and feeding programs relatively more progressive and fared better, but</a:t>
            </a:r>
          </a:p>
          <a:p>
            <a:pPr lvl="1"/>
            <a:r>
              <a:rPr lang="en-US"/>
              <a:t>poor asset quality; very little evaluation; </a:t>
            </a:r>
          </a:p>
          <a:p>
            <a:pPr lvl="1"/>
            <a:r>
              <a:rPr lang="en-US"/>
              <a:t>school feeding reached very small population,</a:t>
            </a:r>
          </a:p>
          <a:p>
            <a:pPr lvl="1"/>
            <a:r>
              <a:rPr lang="en-US"/>
              <a:t>concerns with substitution of food at home. 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Public works….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Largely donor-driven; largely in response to droughts; hence short-lived; </a:t>
            </a:r>
          </a:p>
          <a:p>
            <a:r>
              <a:rPr lang="en-US"/>
              <a:t>Program benefits depend on the level of program wage relative to market wage; share of labor to total cost; duration and timing of employment; </a:t>
            </a:r>
          </a:p>
          <a:p>
            <a:r>
              <a:rPr lang="en-US"/>
              <a:t>Experience varied with respect to all of these parameters.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1066800" y="1981200"/>
          <a:ext cx="6926263" cy="3455988"/>
        </p:xfrm>
        <a:graphic>
          <a:graphicData uri="http://schemas.openxmlformats.org/presentationml/2006/ole">
            <p:oleObj spid="_x0000_s20482" name="Document" r:id="rId3" imgW="6924600" imgH="3455280" progId="Word.Document.8">
              <p:embed/>
            </p:oleObj>
          </a:graphicData>
        </a:graphic>
      </p:graphicFrame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143000" y="1143000"/>
            <a:ext cx="7162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Table 1 Public Works: Scale of Operations and Cost for Selected Countries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Cash transfers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Rare in Africa Region ….and for obvious reasons:</a:t>
            </a:r>
          </a:p>
          <a:p>
            <a:r>
              <a:rPr lang="en-US"/>
              <a:t>Information requirements prohibitive,</a:t>
            </a:r>
          </a:p>
          <a:p>
            <a:r>
              <a:rPr lang="en-US"/>
              <a:t>Fiscally unsustainable, administratively difficult to implement.</a:t>
            </a:r>
          </a:p>
          <a:p>
            <a:r>
              <a:rPr lang="en-US"/>
              <a:t>Only two countries have one significant cash transfers: social pension in South Africa and Namibia.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366713" y="2519363"/>
          <a:ext cx="8412162" cy="1819275"/>
        </p:xfrm>
        <a:graphic>
          <a:graphicData uri="http://schemas.openxmlformats.org/presentationml/2006/ole">
            <p:oleObj spid="_x0000_s21506" name="Document" r:id="rId3" imgW="8410680" imgH="1819800" progId="Word.Document.8">
              <p:embed/>
            </p:oleObj>
          </a:graphicData>
        </a:graphic>
      </p:graphicFrame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81000" y="1524000"/>
            <a:ext cx="80772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/>
              <a:t>Table 2. Public Works: Program Wage (PW), Minimum Wage (MNW), and Market Wage (MW) in Selected Countries</a:t>
            </a:r>
            <a:endParaRPr lang="en-US" sz="2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Public works...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Tanzania, Botswana and Kenya, program was higher than market wage for comparable unskilled activities; so jobs had to be rationed and self-selection suffered.</a:t>
            </a:r>
          </a:p>
          <a:p>
            <a:r>
              <a:rPr lang="en-US"/>
              <a:t>In Kenya and Tanzania, the timing of public works was synchronized with the busy agricultural season, significantly reducing stabilization benefits to the poor.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Cost of public works...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Few studies examined the cost per dollar of income transferred through public works,</a:t>
            </a:r>
          </a:p>
          <a:p>
            <a:r>
              <a:rPr lang="en-US"/>
              <a:t>Available studies outside Africa Region place the cost to range between $3 to $5 per one dollar of income transferred; so it is an expensive intervention as a pure transfer;</a:t>
            </a:r>
          </a:p>
          <a:p>
            <a:r>
              <a:rPr lang="en-US"/>
              <a:t>So important to pay attention to assets created, quality and maintenance.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Beyond food and workfare…new and emerging challenges….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Drought and food security have been major sources for poverty and vulnerability in Africa, but new sources of vulnerability have emerged..</a:t>
            </a:r>
          </a:p>
          <a:p>
            <a:r>
              <a:rPr lang="en-US"/>
              <a:t>AIDS orphans, persons displaced from civil wars and conflicts, aged and the handicapped (victims of land mines) have emerged as new vulnerable groups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Few programs to address new challenges….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Governments should seriously consider cost-effective safety net options for orphans, handicapped, and the aged.</a:t>
            </a:r>
          </a:p>
          <a:p>
            <a:r>
              <a:rPr lang="en-US"/>
              <a:t>Community-based interventions seem to hold promise, but…...</a:t>
            </a:r>
          </a:p>
          <a:p>
            <a:r>
              <a:rPr lang="en-US"/>
              <a:t>Old as well as new programs and initiatives need to be evaluated, and lessons learnt.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Namibia’s social pension..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Social pension program and the disability grant touch the lives of the poor more than other programs,</a:t>
            </a:r>
          </a:p>
          <a:p>
            <a:r>
              <a:rPr lang="en-US"/>
              <a:t>Both formal, publicly funded safety nets with significant poverty-reducing impacts,</a:t>
            </a:r>
          </a:p>
          <a:p>
            <a:r>
              <a:rPr lang="en-US"/>
              <a:t>Every individual after the age 60 gets a social pension of N$160/month; administration decentralized;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Namibia social pension...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 main source of income for 14% of rural and 7% urban households; most recipients are very poor; amount barely sufficient to keep a family above the poverty line.</a:t>
            </a:r>
          </a:p>
          <a:p>
            <a:r>
              <a:rPr lang="en-US"/>
              <a:t>Problems: </a:t>
            </a:r>
          </a:p>
          <a:p>
            <a:pPr lvl="1"/>
            <a:r>
              <a:rPr lang="en-US"/>
              <a:t>undercoverage (only half of eligible persons actually receive it; serious in the poorer North),</a:t>
            </a:r>
          </a:p>
          <a:p>
            <a:pPr lvl="1"/>
            <a:r>
              <a:rPr lang="en-US"/>
              <a:t>most elderly urban non-poor also receive it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Social pension….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Fraud; poor monitoring,</a:t>
            </a:r>
          </a:p>
          <a:p>
            <a:pPr lvl="1"/>
            <a:r>
              <a:rPr lang="en-US"/>
              <a:t>inefficient administration and transaction costs to recipients (no Bank accounts, problem of carrying cash, complex registration procedures and documentation-intensive)</a:t>
            </a:r>
          </a:p>
          <a:p>
            <a:pPr lvl="1"/>
            <a:r>
              <a:rPr lang="en-US"/>
              <a:t>Yet the program is cost-effective; 90% of total budget goes exclusively to pensions. </a:t>
            </a:r>
          </a:p>
          <a:p>
            <a:pPr lvl="1"/>
            <a:r>
              <a:rPr lang="en-US"/>
              <a:t>Similar problems in disability pension, though i more serious form.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Food transfer programs..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Food subsidies and rations</a:t>
            </a:r>
          </a:p>
          <a:p>
            <a:pPr lvl="1"/>
            <a:r>
              <a:rPr lang="en-US"/>
              <a:t>administered through marketing boards, ration shops (Niger, Mali, Tanzania, Kenya, Zambia)</a:t>
            </a:r>
          </a:p>
          <a:p>
            <a:r>
              <a:rPr lang="en-US"/>
              <a:t>Food stamps (Botswana, Zambia)</a:t>
            </a:r>
          </a:p>
          <a:p>
            <a:r>
              <a:rPr lang="en-US"/>
              <a:t>Food for Works Program</a:t>
            </a:r>
          </a:p>
          <a:p>
            <a:r>
              <a:rPr lang="en-US"/>
              <a:t>Feeding Programs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Food subsidies and rations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Zambia until 1991: objective provide cheap food (maize).  Problems:</a:t>
            </a:r>
          </a:p>
          <a:p>
            <a:r>
              <a:rPr lang="en-US"/>
              <a:t>high cost (2% of GDP), urban bias, quite regressive in impact.  </a:t>
            </a:r>
          </a:p>
          <a:p>
            <a:r>
              <a:rPr lang="en-US"/>
              <a:t>Price of maize liberalized in 1991.</a:t>
            </a:r>
          </a:p>
          <a:p>
            <a:r>
              <a:rPr lang="en-US"/>
              <a:t>Food stamps introduced in 1991. </a:t>
            </a:r>
          </a:p>
          <a:p>
            <a:r>
              <a:rPr lang="en-US"/>
              <a:t>Did not resolve the main issues: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Food transfers...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Incidence continued to be regressive</a:t>
            </a:r>
          </a:p>
          <a:p>
            <a:pPr lvl="1"/>
            <a:r>
              <a:rPr lang="en-US"/>
              <a:t>real value eroded with inflation (transfer as a percent of poverty line declined from 23% in 1989 to 9% in 1991),</a:t>
            </a:r>
          </a:p>
          <a:p>
            <a:pPr lvl="1"/>
            <a:r>
              <a:rPr lang="en-US"/>
              <a:t>High transaction costs (registration and coupon distribution, etc),</a:t>
            </a:r>
          </a:p>
          <a:p>
            <a:pPr lvl="1"/>
            <a:r>
              <a:rPr lang="en-US"/>
              <a:t>High administrative costs.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Food rations in Mozambique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Household received rations (maize and maize flour (38%), rice (31%) at subsidized prices set by the government.</a:t>
            </a:r>
          </a:p>
          <a:p>
            <a:r>
              <a:rPr lang="en-US"/>
              <a:t>Proved high expensive (9% of GDP in 1987),</a:t>
            </a:r>
          </a:p>
          <a:p>
            <a:r>
              <a:rPr lang="en-US"/>
              <a:t>Poorest (mainly refugees) did not have access, </a:t>
            </a:r>
          </a:p>
          <a:p>
            <a:r>
              <a:rPr lang="en-US"/>
              <a:t>High transaction costs,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.pot">
  <a:themeElements>
    <a:clrScheme name="Blank Presentation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196</TotalTime>
  <Words>1195</Words>
  <Application>Microsoft Office PowerPoint</Application>
  <PresentationFormat>On-screen Show (4:3)</PresentationFormat>
  <Paragraphs>89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Times New Roman</vt:lpstr>
      <vt:lpstr>Blank Presentation.pot</vt:lpstr>
      <vt:lpstr>Microsoft Word Document</vt:lpstr>
      <vt:lpstr>Africa’s experience with safety net programs</vt:lpstr>
      <vt:lpstr>Cash transfers</vt:lpstr>
      <vt:lpstr>Namibia’s social pension..</vt:lpstr>
      <vt:lpstr>Namibia social pension...</vt:lpstr>
      <vt:lpstr>Social pension….</vt:lpstr>
      <vt:lpstr>Food transfer programs..</vt:lpstr>
      <vt:lpstr>Food subsidies and rations</vt:lpstr>
      <vt:lpstr>Food transfers...</vt:lpstr>
      <vt:lpstr>Food rations in Mozambique</vt:lpstr>
      <vt:lpstr>Mozambique….and Sudan</vt:lpstr>
      <vt:lpstr>Food for works...</vt:lpstr>
      <vt:lpstr>FFW: Zimbabwe</vt:lpstr>
      <vt:lpstr>FFW: Niger..</vt:lpstr>
      <vt:lpstr>School feeding programs...</vt:lpstr>
      <vt:lpstr>School feeding...</vt:lpstr>
      <vt:lpstr>School feeding..</vt:lpstr>
      <vt:lpstr>Lessons from food transfers...</vt:lpstr>
      <vt:lpstr>Public works….</vt:lpstr>
      <vt:lpstr>Slide 19</vt:lpstr>
      <vt:lpstr>Slide 20</vt:lpstr>
      <vt:lpstr>Public works...</vt:lpstr>
      <vt:lpstr>Cost of public works...</vt:lpstr>
      <vt:lpstr>Beyond food and workfare…new and emerging challenges….</vt:lpstr>
      <vt:lpstr>Few programs to address new challenges….</vt:lpstr>
    </vt:vector>
  </TitlesOfParts>
  <Company>The World Bank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Africa’s experience with safety net programs</dc:title>
  <dc:creator>World Bank User</dc:creator>
  <cp:lastModifiedBy>anarod</cp:lastModifiedBy>
  <cp:revision>4</cp:revision>
  <dcterms:created xsi:type="dcterms:W3CDTF">2000-01-07T19:25:34Z</dcterms:created>
  <dcterms:modified xsi:type="dcterms:W3CDTF">2010-07-11T03:26:59Z</dcterms:modified>
</cp:coreProperties>
</file>