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61" r:id="rId5"/>
    <p:sldId id="264" r:id="rId6"/>
    <p:sldId id="262" r:id="rId7"/>
    <p:sldId id="266" r:id="rId8"/>
    <p:sldId id="267" r:id="rId9"/>
    <p:sldId id="263" r:id="rId10"/>
    <p:sldId id="260" r:id="rId11"/>
    <p:sldId id="269" r:id="rId12"/>
    <p:sldId id="271" r:id="rId13"/>
    <p:sldId id="272" r:id="rId14"/>
    <p:sldId id="273" r:id="rId15"/>
    <p:sldId id="279" r:id="rId16"/>
    <p:sldId id="280" r:id="rId17"/>
    <p:sldId id="282" r:id="rId18"/>
    <p:sldId id="283" r:id="rId19"/>
    <p:sldId id="284" r:id="rId20"/>
    <p:sldId id="285" r:id="rId21"/>
    <p:sldId id="286" r:id="rId22"/>
    <p:sldId id="287" r:id="rId23"/>
    <p:sldId id="290" r:id="rId24"/>
    <p:sldId id="289" r:id="rId25"/>
    <p:sldId id="278" r:id="rId26"/>
    <p:sldId id="29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66FF33"/>
    <a:srgbClr val="CC0000"/>
    <a:srgbClr val="660066"/>
    <a:srgbClr val="003300"/>
    <a:srgbClr val="000066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6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46"/>
    </p:cViewPr>
  </p:sorterViewPr>
  <p:notesViewPr>
    <p:cSldViewPr>
      <p:cViewPr varScale="1">
        <p:scale>
          <a:sx n="40" d="100"/>
          <a:sy n="40" d="100"/>
        </p:scale>
        <p:origin x="-130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O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O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O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8A7957-ADF0-48EB-A2F2-89E827D284A7}" type="slidenum">
              <a:rPr lang="es-CO"/>
              <a:pPr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O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O"/>
          </a:p>
        </p:txBody>
      </p:sp>
      <p:sp>
        <p:nvSpPr>
          <p:cNvPr id="317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O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E69018-2307-4B9A-8746-D76B103C96F4}" type="slidenum">
              <a:rPr lang="es-CO"/>
              <a:pPr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VP-DIG-Feb/99-</a:t>
            </a:r>
            <a:fld id="{D684A82B-C8D6-4E79-BA85-3BDDAB392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VP-DIG-Feb/99-</a:t>
            </a:r>
            <a:fld id="{C6CD8698-ED9A-4809-97E2-B4DFAFEFFB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VP-DIG-Feb/99-</a:t>
            </a:r>
            <a:fld id="{F234C434-4F4C-4809-8669-1F43047BE7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VP-DIG-Feb/99-</a:t>
            </a:r>
            <a:fld id="{887B8B18-B847-43EF-8882-D9B36E753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VP-DIG-Feb/99-</a:t>
            </a:r>
            <a:fld id="{7F540B91-3D18-4309-BF8C-3C626EBF78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VP-DIG-Feb/99-</a:t>
            </a:r>
            <a:fld id="{EECE5296-686B-4A7A-A64B-1478825519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VP-DIG-Feb/99-</a:t>
            </a:r>
            <a:fld id="{C29EE7A5-D17E-4DB6-88A7-499BE421C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VP-DIG-Feb/99-</a:t>
            </a:r>
            <a:fld id="{71D8287F-9561-4A8C-B63A-2595825D8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VP-DIG-Feb/99-</a:t>
            </a:r>
            <a:fld id="{77F1F228-82A9-4CA0-AE36-146B26C8FD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VP-DIG-Feb/99-</a:t>
            </a:r>
            <a:fld id="{84D3A8DF-CC53-4E09-A788-25821C77B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VP-DIG-Feb/99-</a:t>
            </a:r>
            <a:fld id="{175C7CC1-247E-4A2D-8214-9332E450C5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r>
              <a:rPr lang="en-US"/>
              <a:t>VP-DIG-Feb/99-</a:t>
            </a:r>
            <a:fld id="{F6FCC5BD-6275-48DB-B72F-137FB463052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1447800" cy="906463"/>
            <a:chOff x="-185" y="24"/>
            <a:chExt cx="1175" cy="547"/>
          </a:xfrm>
        </p:grpSpPr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78" y="309"/>
              <a:ext cx="612" cy="238"/>
            </a:xfrm>
            <a:custGeom>
              <a:avLst/>
              <a:gdLst/>
              <a:ahLst/>
              <a:cxnLst>
                <a:cxn ang="0">
                  <a:pos x="197" y="231"/>
                </a:cxn>
                <a:cxn ang="0">
                  <a:pos x="205" y="215"/>
                </a:cxn>
                <a:cxn ang="0">
                  <a:pos x="215" y="203"/>
                </a:cxn>
                <a:cxn ang="0">
                  <a:pos x="236" y="180"/>
                </a:cxn>
                <a:cxn ang="0">
                  <a:pos x="247" y="169"/>
                </a:cxn>
                <a:cxn ang="0">
                  <a:pos x="260" y="158"/>
                </a:cxn>
                <a:cxn ang="0">
                  <a:pos x="283" y="140"/>
                </a:cxn>
                <a:cxn ang="0">
                  <a:pos x="297" y="129"/>
                </a:cxn>
                <a:cxn ang="0">
                  <a:pos x="313" y="116"/>
                </a:cxn>
                <a:cxn ang="0">
                  <a:pos x="329" y="105"/>
                </a:cxn>
                <a:cxn ang="0">
                  <a:pos x="343" y="96"/>
                </a:cxn>
                <a:cxn ang="0">
                  <a:pos x="356" y="88"/>
                </a:cxn>
                <a:cxn ang="0">
                  <a:pos x="371" y="78"/>
                </a:cxn>
                <a:cxn ang="0">
                  <a:pos x="389" y="69"/>
                </a:cxn>
                <a:cxn ang="0">
                  <a:pos x="407" y="61"/>
                </a:cxn>
                <a:cxn ang="0">
                  <a:pos x="425" y="52"/>
                </a:cxn>
                <a:cxn ang="0">
                  <a:pos x="448" y="44"/>
                </a:cxn>
                <a:cxn ang="0">
                  <a:pos x="468" y="37"/>
                </a:cxn>
                <a:cxn ang="0">
                  <a:pos x="494" y="30"/>
                </a:cxn>
                <a:cxn ang="0">
                  <a:pos x="517" y="24"/>
                </a:cxn>
                <a:cxn ang="0">
                  <a:pos x="541" y="17"/>
                </a:cxn>
                <a:cxn ang="0">
                  <a:pos x="569" y="10"/>
                </a:cxn>
                <a:cxn ang="0">
                  <a:pos x="611" y="0"/>
                </a:cxn>
                <a:cxn ang="0">
                  <a:pos x="564" y="4"/>
                </a:cxn>
                <a:cxn ang="0">
                  <a:pos x="541" y="7"/>
                </a:cxn>
                <a:cxn ang="0">
                  <a:pos x="514" y="10"/>
                </a:cxn>
                <a:cxn ang="0">
                  <a:pos x="488" y="14"/>
                </a:cxn>
                <a:cxn ang="0">
                  <a:pos x="462" y="18"/>
                </a:cxn>
                <a:cxn ang="0">
                  <a:pos x="438" y="23"/>
                </a:cxn>
                <a:cxn ang="0">
                  <a:pos x="416" y="28"/>
                </a:cxn>
                <a:cxn ang="0">
                  <a:pos x="391" y="34"/>
                </a:cxn>
                <a:cxn ang="0">
                  <a:pos x="362" y="42"/>
                </a:cxn>
                <a:cxn ang="0">
                  <a:pos x="336" y="51"/>
                </a:cxn>
                <a:cxn ang="0">
                  <a:pos x="311" y="59"/>
                </a:cxn>
                <a:cxn ang="0">
                  <a:pos x="284" y="69"/>
                </a:cxn>
                <a:cxn ang="0">
                  <a:pos x="259" y="79"/>
                </a:cxn>
                <a:cxn ang="0">
                  <a:pos x="234" y="89"/>
                </a:cxn>
                <a:cxn ang="0">
                  <a:pos x="213" y="99"/>
                </a:cxn>
                <a:cxn ang="0">
                  <a:pos x="189" y="109"/>
                </a:cxn>
                <a:cxn ang="0">
                  <a:pos x="170" y="119"/>
                </a:cxn>
                <a:cxn ang="0">
                  <a:pos x="148" y="130"/>
                </a:cxn>
                <a:cxn ang="0">
                  <a:pos x="126" y="141"/>
                </a:cxn>
                <a:cxn ang="0">
                  <a:pos x="105" y="154"/>
                </a:cxn>
                <a:cxn ang="0">
                  <a:pos x="86" y="164"/>
                </a:cxn>
                <a:cxn ang="0">
                  <a:pos x="66" y="178"/>
                </a:cxn>
                <a:cxn ang="0">
                  <a:pos x="48" y="190"/>
                </a:cxn>
                <a:cxn ang="0">
                  <a:pos x="31" y="203"/>
                </a:cxn>
                <a:cxn ang="0">
                  <a:pos x="18" y="216"/>
                </a:cxn>
                <a:cxn ang="0">
                  <a:pos x="8" y="226"/>
                </a:cxn>
                <a:cxn ang="0">
                  <a:pos x="0" y="237"/>
                </a:cxn>
              </a:cxnLst>
              <a:rect l="0" t="0" r="r" b="b"/>
              <a:pathLst>
                <a:path w="612" h="238">
                  <a:moveTo>
                    <a:pt x="197" y="231"/>
                  </a:moveTo>
                  <a:lnTo>
                    <a:pt x="205" y="215"/>
                  </a:lnTo>
                  <a:lnTo>
                    <a:pt x="215" y="203"/>
                  </a:lnTo>
                  <a:lnTo>
                    <a:pt x="236" y="180"/>
                  </a:lnTo>
                  <a:lnTo>
                    <a:pt x="247" y="169"/>
                  </a:lnTo>
                  <a:lnTo>
                    <a:pt x="260" y="158"/>
                  </a:lnTo>
                  <a:lnTo>
                    <a:pt x="283" y="140"/>
                  </a:lnTo>
                  <a:lnTo>
                    <a:pt x="297" y="129"/>
                  </a:lnTo>
                  <a:lnTo>
                    <a:pt x="313" y="116"/>
                  </a:lnTo>
                  <a:lnTo>
                    <a:pt x="329" y="105"/>
                  </a:lnTo>
                  <a:lnTo>
                    <a:pt x="343" y="96"/>
                  </a:lnTo>
                  <a:lnTo>
                    <a:pt x="356" y="88"/>
                  </a:lnTo>
                  <a:lnTo>
                    <a:pt x="371" y="78"/>
                  </a:lnTo>
                  <a:lnTo>
                    <a:pt x="389" y="69"/>
                  </a:lnTo>
                  <a:lnTo>
                    <a:pt x="407" y="61"/>
                  </a:lnTo>
                  <a:lnTo>
                    <a:pt x="425" y="52"/>
                  </a:lnTo>
                  <a:lnTo>
                    <a:pt x="448" y="44"/>
                  </a:lnTo>
                  <a:lnTo>
                    <a:pt x="468" y="37"/>
                  </a:lnTo>
                  <a:lnTo>
                    <a:pt x="494" y="30"/>
                  </a:lnTo>
                  <a:lnTo>
                    <a:pt x="517" y="24"/>
                  </a:lnTo>
                  <a:lnTo>
                    <a:pt x="541" y="17"/>
                  </a:lnTo>
                  <a:lnTo>
                    <a:pt x="569" y="10"/>
                  </a:lnTo>
                  <a:lnTo>
                    <a:pt x="611" y="0"/>
                  </a:lnTo>
                  <a:lnTo>
                    <a:pt x="564" y="4"/>
                  </a:lnTo>
                  <a:lnTo>
                    <a:pt x="541" y="7"/>
                  </a:lnTo>
                  <a:lnTo>
                    <a:pt x="514" y="10"/>
                  </a:lnTo>
                  <a:lnTo>
                    <a:pt x="488" y="14"/>
                  </a:lnTo>
                  <a:lnTo>
                    <a:pt x="462" y="18"/>
                  </a:lnTo>
                  <a:lnTo>
                    <a:pt x="438" y="23"/>
                  </a:lnTo>
                  <a:lnTo>
                    <a:pt x="416" y="28"/>
                  </a:lnTo>
                  <a:lnTo>
                    <a:pt x="391" y="34"/>
                  </a:lnTo>
                  <a:lnTo>
                    <a:pt x="362" y="42"/>
                  </a:lnTo>
                  <a:lnTo>
                    <a:pt x="336" y="51"/>
                  </a:lnTo>
                  <a:lnTo>
                    <a:pt x="311" y="59"/>
                  </a:lnTo>
                  <a:lnTo>
                    <a:pt x="284" y="69"/>
                  </a:lnTo>
                  <a:lnTo>
                    <a:pt x="259" y="79"/>
                  </a:lnTo>
                  <a:lnTo>
                    <a:pt x="234" y="89"/>
                  </a:lnTo>
                  <a:lnTo>
                    <a:pt x="213" y="99"/>
                  </a:lnTo>
                  <a:lnTo>
                    <a:pt x="189" y="109"/>
                  </a:lnTo>
                  <a:lnTo>
                    <a:pt x="170" y="119"/>
                  </a:lnTo>
                  <a:lnTo>
                    <a:pt x="148" y="130"/>
                  </a:lnTo>
                  <a:lnTo>
                    <a:pt x="126" y="141"/>
                  </a:lnTo>
                  <a:lnTo>
                    <a:pt x="105" y="154"/>
                  </a:lnTo>
                  <a:lnTo>
                    <a:pt x="86" y="164"/>
                  </a:lnTo>
                  <a:lnTo>
                    <a:pt x="66" y="178"/>
                  </a:lnTo>
                  <a:lnTo>
                    <a:pt x="48" y="190"/>
                  </a:lnTo>
                  <a:lnTo>
                    <a:pt x="31" y="203"/>
                  </a:lnTo>
                  <a:lnTo>
                    <a:pt x="18" y="216"/>
                  </a:lnTo>
                  <a:lnTo>
                    <a:pt x="8" y="226"/>
                  </a:lnTo>
                  <a:lnTo>
                    <a:pt x="0" y="237"/>
                  </a:lnTo>
                </a:path>
              </a:pathLst>
            </a:custGeom>
            <a:solidFill>
              <a:srgbClr val="33CC33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173" y="308"/>
              <a:ext cx="781" cy="246"/>
            </a:xfrm>
            <a:custGeom>
              <a:avLst/>
              <a:gdLst/>
              <a:ahLst/>
              <a:cxnLst>
                <a:cxn ang="0">
                  <a:pos x="251" y="233"/>
                </a:cxn>
                <a:cxn ang="0">
                  <a:pos x="261" y="218"/>
                </a:cxn>
                <a:cxn ang="0">
                  <a:pos x="275" y="206"/>
                </a:cxn>
                <a:cxn ang="0">
                  <a:pos x="301" y="183"/>
                </a:cxn>
                <a:cxn ang="0">
                  <a:pos x="316" y="172"/>
                </a:cxn>
                <a:cxn ang="0">
                  <a:pos x="333" y="162"/>
                </a:cxn>
                <a:cxn ang="0">
                  <a:pos x="362" y="143"/>
                </a:cxn>
                <a:cxn ang="0">
                  <a:pos x="379" y="132"/>
                </a:cxn>
                <a:cxn ang="0">
                  <a:pos x="400" y="119"/>
                </a:cxn>
                <a:cxn ang="0">
                  <a:pos x="420" y="109"/>
                </a:cxn>
                <a:cxn ang="0">
                  <a:pos x="438" y="100"/>
                </a:cxn>
                <a:cxn ang="0">
                  <a:pos x="455" y="91"/>
                </a:cxn>
                <a:cxn ang="0">
                  <a:pos x="475" y="82"/>
                </a:cxn>
                <a:cxn ang="0">
                  <a:pos x="497" y="72"/>
                </a:cxn>
                <a:cxn ang="0">
                  <a:pos x="521" y="64"/>
                </a:cxn>
                <a:cxn ang="0">
                  <a:pos x="543" y="55"/>
                </a:cxn>
                <a:cxn ang="0">
                  <a:pos x="572" y="47"/>
                </a:cxn>
                <a:cxn ang="0">
                  <a:pos x="599" y="39"/>
                </a:cxn>
                <a:cxn ang="0">
                  <a:pos x="631" y="32"/>
                </a:cxn>
                <a:cxn ang="0">
                  <a:pos x="660" y="25"/>
                </a:cxn>
                <a:cxn ang="0">
                  <a:pos x="691" y="18"/>
                </a:cxn>
                <a:cxn ang="0">
                  <a:pos x="726" y="11"/>
                </a:cxn>
                <a:cxn ang="0">
                  <a:pos x="780" y="0"/>
                </a:cxn>
                <a:cxn ang="0">
                  <a:pos x="720" y="5"/>
                </a:cxn>
                <a:cxn ang="0">
                  <a:pos x="691" y="8"/>
                </a:cxn>
                <a:cxn ang="0">
                  <a:pos x="657" y="12"/>
                </a:cxn>
                <a:cxn ang="0">
                  <a:pos x="624" y="17"/>
                </a:cxn>
                <a:cxn ang="0">
                  <a:pos x="591" y="22"/>
                </a:cxn>
                <a:cxn ang="0">
                  <a:pos x="560" y="27"/>
                </a:cxn>
                <a:cxn ang="0">
                  <a:pos x="532" y="32"/>
                </a:cxn>
                <a:cxn ang="0">
                  <a:pos x="500" y="39"/>
                </a:cxn>
                <a:cxn ang="0">
                  <a:pos x="463" y="47"/>
                </a:cxn>
                <a:cxn ang="0">
                  <a:pos x="431" y="57"/>
                </a:cxn>
                <a:cxn ang="0">
                  <a:pos x="399" y="65"/>
                </a:cxn>
                <a:cxn ang="0">
                  <a:pos x="364" y="75"/>
                </a:cxn>
                <a:cxn ang="0">
                  <a:pos x="332" y="86"/>
                </a:cxn>
                <a:cxn ang="0">
                  <a:pos x="300" y="96"/>
                </a:cxn>
                <a:cxn ang="0">
                  <a:pos x="273" y="106"/>
                </a:cxn>
                <a:cxn ang="0">
                  <a:pos x="243" y="117"/>
                </a:cxn>
                <a:cxn ang="0">
                  <a:pos x="218" y="126"/>
                </a:cxn>
                <a:cxn ang="0">
                  <a:pos x="190" y="137"/>
                </a:cxn>
                <a:cxn ang="0">
                  <a:pos x="162" y="149"/>
                </a:cxn>
                <a:cxn ang="0">
                  <a:pos x="135" y="162"/>
                </a:cxn>
                <a:cxn ang="0">
                  <a:pos x="111" y="173"/>
                </a:cxn>
                <a:cxn ang="0">
                  <a:pos x="86" y="186"/>
                </a:cxn>
                <a:cxn ang="0">
                  <a:pos x="62" y="198"/>
                </a:cxn>
                <a:cxn ang="0">
                  <a:pos x="41" y="211"/>
                </a:cxn>
                <a:cxn ang="0">
                  <a:pos x="24" y="224"/>
                </a:cxn>
                <a:cxn ang="0">
                  <a:pos x="11" y="234"/>
                </a:cxn>
                <a:cxn ang="0">
                  <a:pos x="0" y="245"/>
                </a:cxn>
              </a:cxnLst>
              <a:rect l="0" t="0" r="r" b="b"/>
              <a:pathLst>
                <a:path w="781" h="246">
                  <a:moveTo>
                    <a:pt x="251" y="233"/>
                  </a:moveTo>
                  <a:lnTo>
                    <a:pt x="261" y="218"/>
                  </a:lnTo>
                  <a:lnTo>
                    <a:pt x="275" y="206"/>
                  </a:lnTo>
                  <a:lnTo>
                    <a:pt x="301" y="183"/>
                  </a:lnTo>
                  <a:lnTo>
                    <a:pt x="316" y="172"/>
                  </a:lnTo>
                  <a:lnTo>
                    <a:pt x="333" y="162"/>
                  </a:lnTo>
                  <a:lnTo>
                    <a:pt x="362" y="143"/>
                  </a:lnTo>
                  <a:lnTo>
                    <a:pt x="379" y="132"/>
                  </a:lnTo>
                  <a:lnTo>
                    <a:pt x="400" y="119"/>
                  </a:lnTo>
                  <a:lnTo>
                    <a:pt x="420" y="109"/>
                  </a:lnTo>
                  <a:lnTo>
                    <a:pt x="438" y="100"/>
                  </a:lnTo>
                  <a:lnTo>
                    <a:pt x="455" y="91"/>
                  </a:lnTo>
                  <a:lnTo>
                    <a:pt x="475" y="82"/>
                  </a:lnTo>
                  <a:lnTo>
                    <a:pt x="497" y="72"/>
                  </a:lnTo>
                  <a:lnTo>
                    <a:pt x="521" y="64"/>
                  </a:lnTo>
                  <a:lnTo>
                    <a:pt x="543" y="55"/>
                  </a:lnTo>
                  <a:lnTo>
                    <a:pt x="572" y="47"/>
                  </a:lnTo>
                  <a:lnTo>
                    <a:pt x="599" y="39"/>
                  </a:lnTo>
                  <a:lnTo>
                    <a:pt x="631" y="32"/>
                  </a:lnTo>
                  <a:lnTo>
                    <a:pt x="660" y="25"/>
                  </a:lnTo>
                  <a:lnTo>
                    <a:pt x="691" y="18"/>
                  </a:lnTo>
                  <a:lnTo>
                    <a:pt x="726" y="11"/>
                  </a:lnTo>
                  <a:lnTo>
                    <a:pt x="780" y="0"/>
                  </a:lnTo>
                  <a:lnTo>
                    <a:pt x="720" y="5"/>
                  </a:lnTo>
                  <a:lnTo>
                    <a:pt x="691" y="8"/>
                  </a:lnTo>
                  <a:lnTo>
                    <a:pt x="657" y="12"/>
                  </a:lnTo>
                  <a:lnTo>
                    <a:pt x="624" y="17"/>
                  </a:lnTo>
                  <a:lnTo>
                    <a:pt x="591" y="22"/>
                  </a:lnTo>
                  <a:lnTo>
                    <a:pt x="560" y="27"/>
                  </a:lnTo>
                  <a:lnTo>
                    <a:pt x="532" y="32"/>
                  </a:lnTo>
                  <a:lnTo>
                    <a:pt x="500" y="39"/>
                  </a:lnTo>
                  <a:lnTo>
                    <a:pt x="463" y="47"/>
                  </a:lnTo>
                  <a:lnTo>
                    <a:pt x="431" y="57"/>
                  </a:lnTo>
                  <a:lnTo>
                    <a:pt x="399" y="65"/>
                  </a:lnTo>
                  <a:lnTo>
                    <a:pt x="364" y="75"/>
                  </a:lnTo>
                  <a:lnTo>
                    <a:pt x="332" y="86"/>
                  </a:lnTo>
                  <a:lnTo>
                    <a:pt x="300" y="96"/>
                  </a:lnTo>
                  <a:lnTo>
                    <a:pt x="273" y="106"/>
                  </a:lnTo>
                  <a:lnTo>
                    <a:pt x="243" y="117"/>
                  </a:lnTo>
                  <a:lnTo>
                    <a:pt x="218" y="126"/>
                  </a:lnTo>
                  <a:lnTo>
                    <a:pt x="190" y="137"/>
                  </a:lnTo>
                  <a:lnTo>
                    <a:pt x="162" y="149"/>
                  </a:lnTo>
                  <a:lnTo>
                    <a:pt x="135" y="162"/>
                  </a:lnTo>
                  <a:lnTo>
                    <a:pt x="111" y="173"/>
                  </a:lnTo>
                  <a:lnTo>
                    <a:pt x="86" y="186"/>
                  </a:lnTo>
                  <a:lnTo>
                    <a:pt x="62" y="198"/>
                  </a:lnTo>
                  <a:lnTo>
                    <a:pt x="41" y="211"/>
                  </a:lnTo>
                  <a:lnTo>
                    <a:pt x="24" y="224"/>
                  </a:lnTo>
                  <a:lnTo>
                    <a:pt x="11" y="234"/>
                  </a:lnTo>
                  <a:lnTo>
                    <a:pt x="0" y="245"/>
                  </a:lnTo>
                </a:path>
              </a:pathLst>
            </a:custGeom>
            <a:solidFill>
              <a:srgbClr val="FFFF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-1" y="323"/>
              <a:ext cx="830" cy="236"/>
            </a:xfrm>
            <a:custGeom>
              <a:avLst/>
              <a:gdLst/>
              <a:ahLst/>
              <a:cxnLst>
                <a:cxn ang="0">
                  <a:pos x="265" y="225"/>
                </a:cxn>
                <a:cxn ang="0">
                  <a:pos x="276" y="210"/>
                </a:cxn>
                <a:cxn ang="0">
                  <a:pos x="291" y="198"/>
                </a:cxn>
                <a:cxn ang="0">
                  <a:pos x="319" y="176"/>
                </a:cxn>
                <a:cxn ang="0">
                  <a:pos x="335" y="166"/>
                </a:cxn>
                <a:cxn ang="0">
                  <a:pos x="353" y="155"/>
                </a:cxn>
                <a:cxn ang="0">
                  <a:pos x="384" y="138"/>
                </a:cxn>
                <a:cxn ang="0">
                  <a:pos x="402" y="127"/>
                </a:cxn>
                <a:cxn ang="0">
                  <a:pos x="425" y="114"/>
                </a:cxn>
                <a:cxn ang="0">
                  <a:pos x="447" y="104"/>
                </a:cxn>
                <a:cxn ang="0">
                  <a:pos x="465" y="96"/>
                </a:cxn>
                <a:cxn ang="0">
                  <a:pos x="483" y="87"/>
                </a:cxn>
                <a:cxn ang="0">
                  <a:pos x="504" y="78"/>
                </a:cxn>
                <a:cxn ang="0">
                  <a:pos x="528" y="69"/>
                </a:cxn>
                <a:cxn ang="0">
                  <a:pos x="553" y="61"/>
                </a:cxn>
                <a:cxn ang="0">
                  <a:pos x="577" y="52"/>
                </a:cxn>
                <a:cxn ang="0">
                  <a:pos x="608" y="44"/>
                </a:cxn>
                <a:cxn ang="0">
                  <a:pos x="636" y="37"/>
                </a:cxn>
                <a:cxn ang="0">
                  <a:pos x="670" y="31"/>
                </a:cxn>
                <a:cxn ang="0">
                  <a:pos x="701" y="24"/>
                </a:cxn>
                <a:cxn ang="0">
                  <a:pos x="734" y="17"/>
                </a:cxn>
                <a:cxn ang="0">
                  <a:pos x="771" y="11"/>
                </a:cxn>
                <a:cxn ang="0">
                  <a:pos x="829" y="0"/>
                </a:cxn>
                <a:cxn ang="0">
                  <a:pos x="765" y="5"/>
                </a:cxn>
                <a:cxn ang="0">
                  <a:pos x="735" y="8"/>
                </a:cxn>
                <a:cxn ang="0">
                  <a:pos x="698" y="11"/>
                </a:cxn>
                <a:cxn ang="0">
                  <a:pos x="663" y="15"/>
                </a:cxn>
                <a:cxn ang="0">
                  <a:pos x="628" y="20"/>
                </a:cxn>
                <a:cxn ang="0">
                  <a:pos x="595" y="25"/>
                </a:cxn>
                <a:cxn ang="0">
                  <a:pos x="565" y="30"/>
                </a:cxn>
                <a:cxn ang="0">
                  <a:pos x="532" y="37"/>
                </a:cxn>
                <a:cxn ang="0">
                  <a:pos x="493" y="44"/>
                </a:cxn>
                <a:cxn ang="0">
                  <a:pos x="458" y="53"/>
                </a:cxn>
                <a:cxn ang="0">
                  <a:pos x="424" y="61"/>
                </a:cxn>
                <a:cxn ang="0">
                  <a:pos x="387" y="71"/>
                </a:cxn>
                <a:cxn ang="0">
                  <a:pos x="354" y="81"/>
                </a:cxn>
                <a:cxn ang="0">
                  <a:pos x="319" y="91"/>
                </a:cxn>
                <a:cxn ang="0">
                  <a:pos x="291" y="101"/>
                </a:cxn>
                <a:cxn ang="0">
                  <a:pos x="259" y="111"/>
                </a:cxn>
                <a:cxn ang="0">
                  <a:pos x="232" y="120"/>
                </a:cxn>
                <a:cxn ang="0">
                  <a:pos x="203" y="131"/>
                </a:cxn>
                <a:cxn ang="0">
                  <a:pos x="173" y="142"/>
                </a:cxn>
                <a:cxn ang="0">
                  <a:pos x="144" y="154"/>
                </a:cxn>
                <a:cxn ang="0">
                  <a:pos x="118" y="165"/>
                </a:cxn>
                <a:cxn ang="0">
                  <a:pos x="91" y="178"/>
                </a:cxn>
                <a:cxn ang="0">
                  <a:pos x="66" y="190"/>
                </a:cxn>
                <a:cxn ang="0">
                  <a:pos x="44" y="202"/>
                </a:cxn>
                <a:cxn ang="0">
                  <a:pos x="25" y="214"/>
                </a:cxn>
                <a:cxn ang="0">
                  <a:pos x="11" y="224"/>
                </a:cxn>
                <a:cxn ang="0">
                  <a:pos x="0" y="235"/>
                </a:cxn>
              </a:cxnLst>
              <a:rect l="0" t="0" r="r" b="b"/>
              <a:pathLst>
                <a:path w="830" h="236">
                  <a:moveTo>
                    <a:pt x="265" y="225"/>
                  </a:moveTo>
                  <a:lnTo>
                    <a:pt x="276" y="210"/>
                  </a:lnTo>
                  <a:lnTo>
                    <a:pt x="291" y="198"/>
                  </a:lnTo>
                  <a:lnTo>
                    <a:pt x="319" y="176"/>
                  </a:lnTo>
                  <a:lnTo>
                    <a:pt x="335" y="166"/>
                  </a:lnTo>
                  <a:lnTo>
                    <a:pt x="353" y="155"/>
                  </a:lnTo>
                  <a:lnTo>
                    <a:pt x="384" y="138"/>
                  </a:lnTo>
                  <a:lnTo>
                    <a:pt x="402" y="127"/>
                  </a:lnTo>
                  <a:lnTo>
                    <a:pt x="425" y="114"/>
                  </a:lnTo>
                  <a:lnTo>
                    <a:pt x="447" y="104"/>
                  </a:lnTo>
                  <a:lnTo>
                    <a:pt x="465" y="96"/>
                  </a:lnTo>
                  <a:lnTo>
                    <a:pt x="483" y="87"/>
                  </a:lnTo>
                  <a:lnTo>
                    <a:pt x="504" y="78"/>
                  </a:lnTo>
                  <a:lnTo>
                    <a:pt x="528" y="69"/>
                  </a:lnTo>
                  <a:lnTo>
                    <a:pt x="553" y="61"/>
                  </a:lnTo>
                  <a:lnTo>
                    <a:pt x="577" y="52"/>
                  </a:lnTo>
                  <a:lnTo>
                    <a:pt x="608" y="44"/>
                  </a:lnTo>
                  <a:lnTo>
                    <a:pt x="636" y="37"/>
                  </a:lnTo>
                  <a:lnTo>
                    <a:pt x="670" y="31"/>
                  </a:lnTo>
                  <a:lnTo>
                    <a:pt x="701" y="24"/>
                  </a:lnTo>
                  <a:lnTo>
                    <a:pt x="734" y="17"/>
                  </a:lnTo>
                  <a:lnTo>
                    <a:pt x="771" y="11"/>
                  </a:lnTo>
                  <a:lnTo>
                    <a:pt x="829" y="0"/>
                  </a:lnTo>
                  <a:lnTo>
                    <a:pt x="765" y="5"/>
                  </a:lnTo>
                  <a:lnTo>
                    <a:pt x="735" y="8"/>
                  </a:lnTo>
                  <a:lnTo>
                    <a:pt x="698" y="11"/>
                  </a:lnTo>
                  <a:lnTo>
                    <a:pt x="663" y="15"/>
                  </a:lnTo>
                  <a:lnTo>
                    <a:pt x="628" y="20"/>
                  </a:lnTo>
                  <a:lnTo>
                    <a:pt x="595" y="25"/>
                  </a:lnTo>
                  <a:lnTo>
                    <a:pt x="565" y="30"/>
                  </a:lnTo>
                  <a:lnTo>
                    <a:pt x="532" y="37"/>
                  </a:lnTo>
                  <a:lnTo>
                    <a:pt x="493" y="44"/>
                  </a:lnTo>
                  <a:lnTo>
                    <a:pt x="458" y="53"/>
                  </a:lnTo>
                  <a:lnTo>
                    <a:pt x="424" y="61"/>
                  </a:lnTo>
                  <a:lnTo>
                    <a:pt x="387" y="71"/>
                  </a:lnTo>
                  <a:lnTo>
                    <a:pt x="354" y="81"/>
                  </a:lnTo>
                  <a:lnTo>
                    <a:pt x="319" y="91"/>
                  </a:lnTo>
                  <a:lnTo>
                    <a:pt x="291" y="101"/>
                  </a:lnTo>
                  <a:lnTo>
                    <a:pt x="259" y="111"/>
                  </a:lnTo>
                  <a:lnTo>
                    <a:pt x="232" y="120"/>
                  </a:lnTo>
                  <a:lnTo>
                    <a:pt x="203" y="131"/>
                  </a:lnTo>
                  <a:lnTo>
                    <a:pt x="173" y="142"/>
                  </a:lnTo>
                  <a:lnTo>
                    <a:pt x="144" y="154"/>
                  </a:lnTo>
                  <a:lnTo>
                    <a:pt x="118" y="165"/>
                  </a:lnTo>
                  <a:lnTo>
                    <a:pt x="91" y="178"/>
                  </a:lnTo>
                  <a:lnTo>
                    <a:pt x="66" y="190"/>
                  </a:lnTo>
                  <a:lnTo>
                    <a:pt x="44" y="202"/>
                  </a:lnTo>
                  <a:lnTo>
                    <a:pt x="25" y="214"/>
                  </a:lnTo>
                  <a:lnTo>
                    <a:pt x="11" y="224"/>
                  </a:lnTo>
                  <a:lnTo>
                    <a:pt x="0" y="235"/>
                  </a:lnTo>
                </a:path>
              </a:pathLst>
            </a:custGeom>
            <a:solidFill>
              <a:srgbClr val="FF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35" name="Freeform 11"/>
            <p:cNvSpPr>
              <a:spLocks/>
            </p:cNvSpPr>
            <p:nvPr/>
          </p:nvSpPr>
          <p:spPr bwMode="auto">
            <a:xfrm>
              <a:off x="-185" y="334"/>
              <a:ext cx="873" cy="237"/>
            </a:xfrm>
            <a:custGeom>
              <a:avLst/>
              <a:gdLst/>
              <a:ahLst/>
              <a:cxnLst>
                <a:cxn ang="0">
                  <a:pos x="279" y="226"/>
                </a:cxn>
                <a:cxn ang="0">
                  <a:pos x="290" y="211"/>
                </a:cxn>
                <a:cxn ang="0">
                  <a:pos x="306" y="199"/>
                </a:cxn>
                <a:cxn ang="0">
                  <a:pos x="335" y="177"/>
                </a:cxn>
                <a:cxn ang="0">
                  <a:pos x="352" y="166"/>
                </a:cxn>
                <a:cxn ang="0">
                  <a:pos x="371" y="156"/>
                </a:cxn>
                <a:cxn ang="0">
                  <a:pos x="404" y="138"/>
                </a:cxn>
                <a:cxn ang="0">
                  <a:pos x="423" y="128"/>
                </a:cxn>
                <a:cxn ang="0">
                  <a:pos x="447" y="115"/>
                </a:cxn>
                <a:cxn ang="0">
                  <a:pos x="470" y="105"/>
                </a:cxn>
                <a:cxn ang="0">
                  <a:pos x="489" y="96"/>
                </a:cxn>
                <a:cxn ang="0">
                  <a:pos x="508" y="88"/>
                </a:cxn>
                <a:cxn ang="0">
                  <a:pos x="531" y="79"/>
                </a:cxn>
                <a:cxn ang="0">
                  <a:pos x="555" y="69"/>
                </a:cxn>
                <a:cxn ang="0">
                  <a:pos x="582" y="61"/>
                </a:cxn>
                <a:cxn ang="0">
                  <a:pos x="607" y="53"/>
                </a:cxn>
                <a:cxn ang="0">
                  <a:pos x="639" y="45"/>
                </a:cxn>
                <a:cxn ang="0">
                  <a:pos x="669" y="37"/>
                </a:cxn>
                <a:cxn ang="0">
                  <a:pos x="705" y="31"/>
                </a:cxn>
                <a:cxn ang="0">
                  <a:pos x="737" y="24"/>
                </a:cxn>
                <a:cxn ang="0">
                  <a:pos x="772" y="17"/>
                </a:cxn>
                <a:cxn ang="0">
                  <a:pos x="811" y="10"/>
                </a:cxn>
                <a:cxn ang="0">
                  <a:pos x="872" y="0"/>
                </a:cxn>
                <a:cxn ang="0">
                  <a:pos x="805" y="5"/>
                </a:cxn>
                <a:cxn ang="0">
                  <a:pos x="773" y="8"/>
                </a:cxn>
                <a:cxn ang="0">
                  <a:pos x="734" y="12"/>
                </a:cxn>
                <a:cxn ang="0">
                  <a:pos x="698" y="16"/>
                </a:cxn>
                <a:cxn ang="0">
                  <a:pos x="661" y="20"/>
                </a:cxn>
                <a:cxn ang="0">
                  <a:pos x="626" y="25"/>
                </a:cxn>
                <a:cxn ang="0">
                  <a:pos x="595" y="31"/>
                </a:cxn>
                <a:cxn ang="0">
                  <a:pos x="560" y="37"/>
                </a:cxn>
                <a:cxn ang="0">
                  <a:pos x="518" y="45"/>
                </a:cxn>
                <a:cxn ang="0">
                  <a:pos x="482" y="54"/>
                </a:cxn>
                <a:cxn ang="0">
                  <a:pos x="446" y="62"/>
                </a:cxn>
                <a:cxn ang="0">
                  <a:pos x="408" y="72"/>
                </a:cxn>
                <a:cxn ang="0">
                  <a:pos x="372" y="82"/>
                </a:cxn>
                <a:cxn ang="0">
                  <a:pos x="336" y="92"/>
                </a:cxn>
                <a:cxn ang="0">
                  <a:pos x="306" y="102"/>
                </a:cxn>
                <a:cxn ang="0">
                  <a:pos x="272" y="112"/>
                </a:cxn>
                <a:cxn ang="0">
                  <a:pos x="244" y="121"/>
                </a:cxn>
                <a:cxn ang="0">
                  <a:pos x="213" y="132"/>
                </a:cxn>
                <a:cxn ang="0">
                  <a:pos x="182" y="143"/>
                </a:cxn>
                <a:cxn ang="0">
                  <a:pos x="152" y="156"/>
                </a:cxn>
                <a:cxn ang="0">
                  <a:pos x="124" y="166"/>
                </a:cxn>
                <a:cxn ang="0">
                  <a:pos x="96" y="179"/>
                </a:cxn>
                <a:cxn ang="0">
                  <a:pos x="70" y="191"/>
                </a:cxn>
                <a:cxn ang="0">
                  <a:pos x="46" y="203"/>
                </a:cxn>
                <a:cxn ang="0">
                  <a:pos x="27" y="215"/>
                </a:cxn>
                <a:cxn ang="0">
                  <a:pos x="12" y="225"/>
                </a:cxn>
                <a:cxn ang="0">
                  <a:pos x="0" y="236"/>
                </a:cxn>
              </a:cxnLst>
              <a:rect l="0" t="0" r="r" b="b"/>
              <a:pathLst>
                <a:path w="873" h="237">
                  <a:moveTo>
                    <a:pt x="279" y="226"/>
                  </a:moveTo>
                  <a:lnTo>
                    <a:pt x="290" y="211"/>
                  </a:lnTo>
                  <a:lnTo>
                    <a:pt x="306" y="199"/>
                  </a:lnTo>
                  <a:lnTo>
                    <a:pt x="335" y="177"/>
                  </a:lnTo>
                  <a:lnTo>
                    <a:pt x="352" y="166"/>
                  </a:lnTo>
                  <a:lnTo>
                    <a:pt x="371" y="156"/>
                  </a:lnTo>
                  <a:lnTo>
                    <a:pt x="404" y="138"/>
                  </a:lnTo>
                  <a:lnTo>
                    <a:pt x="423" y="128"/>
                  </a:lnTo>
                  <a:lnTo>
                    <a:pt x="447" y="115"/>
                  </a:lnTo>
                  <a:lnTo>
                    <a:pt x="470" y="105"/>
                  </a:lnTo>
                  <a:lnTo>
                    <a:pt x="489" y="96"/>
                  </a:lnTo>
                  <a:lnTo>
                    <a:pt x="508" y="88"/>
                  </a:lnTo>
                  <a:lnTo>
                    <a:pt x="531" y="79"/>
                  </a:lnTo>
                  <a:lnTo>
                    <a:pt x="555" y="69"/>
                  </a:lnTo>
                  <a:lnTo>
                    <a:pt x="582" y="61"/>
                  </a:lnTo>
                  <a:lnTo>
                    <a:pt x="607" y="53"/>
                  </a:lnTo>
                  <a:lnTo>
                    <a:pt x="639" y="45"/>
                  </a:lnTo>
                  <a:lnTo>
                    <a:pt x="669" y="37"/>
                  </a:lnTo>
                  <a:lnTo>
                    <a:pt x="705" y="31"/>
                  </a:lnTo>
                  <a:lnTo>
                    <a:pt x="737" y="24"/>
                  </a:lnTo>
                  <a:lnTo>
                    <a:pt x="772" y="17"/>
                  </a:lnTo>
                  <a:lnTo>
                    <a:pt x="811" y="10"/>
                  </a:lnTo>
                  <a:lnTo>
                    <a:pt x="872" y="0"/>
                  </a:lnTo>
                  <a:lnTo>
                    <a:pt x="805" y="5"/>
                  </a:lnTo>
                  <a:lnTo>
                    <a:pt x="773" y="8"/>
                  </a:lnTo>
                  <a:lnTo>
                    <a:pt x="734" y="12"/>
                  </a:lnTo>
                  <a:lnTo>
                    <a:pt x="698" y="16"/>
                  </a:lnTo>
                  <a:lnTo>
                    <a:pt x="661" y="20"/>
                  </a:lnTo>
                  <a:lnTo>
                    <a:pt x="626" y="25"/>
                  </a:lnTo>
                  <a:lnTo>
                    <a:pt x="595" y="31"/>
                  </a:lnTo>
                  <a:lnTo>
                    <a:pt x="560" y="37"/>
                  </a:lnTo>
                  <a:lnTo>
                    <a:pt x="518" y="45"/>
                  </a:lnTo>
                  <a:lnTo>
                    <a:pt x="482" y="54"/>
                  </a:lnTo>
                  <a:lnTo>
                    <a:pt x="446" y="62"/>
                  </a:lnTo>
                  <a:lnTo>
                    <a:pt x="408" y="72"/>
                  </a:lnTo>
                  <a:lnTo>
                    <a:pt x="372" y="82"/>
                  </a:lnTo>
                  <a:lnTo>
                    <a:pt x="336" y="92"/>
                  </a:lnTo>
                  <a:lnTo>
                    <a:pt x="306" y="102"/>
                  </a:lnTo>
                  <a:lnTo>
                    <a:pt x="272" y="112"/>
                  </a:lnTo>
                  <a:lnTo>
                    <a:pt x="244" y="121"/>
                  </a:lnTo>
                  <a:lnTo>
                    <a:pt x="213" y="132"/>
                  </a:lnTo>
                  <a:lnTo>
                    <a:pt x="182" y="143"/>
                  </a:lnTo>
                  <a:lnTo>
                    <a:pt x="152" y="156"/>
                  </a:lnTo>
                  <a:lnTo>
                    <a:pt x="124" y="166"/>
                  </a:lnTo>
                  <a:lnTo>
                    <a:pt x="96" y="179"/>
                  </a:lnTo>
                  <a:lnTo>
                    <a:pt x="70" y="191"/>
                  </a:lnTo>
                  <a:lnTo>
                    <a:pt x="46" y="203"/>
                  </a:lnTo>
                  <a:lnTo>
                    <a:pt x="27" y="215"/>
                  </a:lnTo>
                  <a:lnTo>
                    <a:pt x="12" y="225"/>
                  </a:lnTo>
                  <a:lnTo>
                    <a:pt x="0" y="236"/>
                  </a:lnTo>
                </a:path>
              </a:pathLst>
            </a:custGeom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-46" y="24"/>
              <a:ext cx="1028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/>
              <a:r>
                <a:rPr lang="es-CO" sz="1400" b="1" i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Bolivia hacia</a:t>
              </a:r>
            </a:p>
            <a:p>
              <a:pPr algn="r"/>
              <a:r>
                <a:rPr lang="es-CO" sz="1400" b="1" i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el Siglo XXI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524000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es-BO" sz="3600" u="none"/>
              <a:t>LUCHA CONTRA LA </a:t>
            </a:r>
            <a:br>
              <a:rPr lang="es-BO" sz="3600" u="none"/>
            </a:br>
            <a:r>
              <a:rPr lang="es-BO" sz="3600" u="none"/>
              <a:t>POBREZA EN EL SIGLO XXI</a:t>
            </a:r>
            <a:br>
              <a:rPr lang="es-BO" sz="3600" u="none"/>
            </a:br>
            <a:r>
              <a:rPr lang="es-BO" sz="3600" u="none"/>
              <a:t/>
            </a:r>
            <a:br>
              <a:rPr lang="es-BO" sz="3600" u="none"/>
            </a:br>
            <a:r>
              <a:rPr lang="es-BO" sz="3600" u="none"/>
              <a:t>Estrategia Boliviana de</a:t>
            </a:r>
            <a:br>
              <a:rPr lang="es-BO" sz="3600" u="none"/>
            </a:br>
            <a:r>
              <a:rPr lang="es-BO" sz="3600" u="none"/>
              <a:t>Reducción de Pobreza</a:t>
            </a:r>
            <a:endParaRPr lang="es-BO" u="non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19800"/>
            <a:ext cx="6400800" cy="609600"/>
          </a:xfrm>
          <a:noFill/>
          <a:ln/>
        </p:spPr>
        <p:txBody>
          <a:bodyPr/>
          <a:lstStyle/>
          <a:p>
            <a:r>
              <a:rPr lang="en-US" sz="2000"/>
              <a:t>Washington, </a:t>
            </a:r>
            <a:r>
              <a:rPr lang="es-CO" sz="2000"/>
              <a:t>Diciembre</a:t>
            </a:r>
            <a:r>
              <a:rPr lang="en-US" sz="2000"/>
              <a:t> de 2001</a:t>
            </a:r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71600" y="4572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REPUBLICA DE BOLIVIA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4. CAMBIO DE SIGLO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Crisis Interna</a:t>
            </a:r>
          </a:p>
        </p:txBody>
      </p:sp>
      <p:sp>
        <p:nvSpPr>
          <p:cNvPr id="36899" name="Rectangle 35"/>
          <p:cNvSpPr>
            <a:spLocks noChangeArrowheads="1"/>
          </p:cNvSpPr>
          <p:nvPr/>
        </p:nvSpPr>
        <p:spPr bwMode="auto">
          <a:xfrm>
            <a:off x="914400" y="10668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Devaluación en Brasil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Deterioro de Términos de Intercambio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“El Niño” / “La Niña”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Erradicación de cultivos de coca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Reforma de Pensiones</a:t>
            </a:r>
            <a:endParaRPr lang="es-MX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Contracción Bancaria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Precios de hidrocarburos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Problemas Argentina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Precios Internacionales: Agricultura / Minería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Sept. 11: Menor inversión extranjera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blackWhite">
          <a:xfrm>
            <a:off x="2160588" y="5638800"/>
            <a:ext cx="4683125" cy="946150"/>
          </a:xfrm>
          <a:prstGeom prst="rect">
            <a:avLst/>
          </a:prstGeom>
          <a:solidFill>
            <a:srgbClr val="000099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s-BO" sz="2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Contracción de 12% PIB + </a:t>
            </a:r>
          </a:p>
          <a:p>
            <a:pPr algn="ctr"/>
            <a:r>
              <a:rPr lang="es-BO" sz="2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Crisis y conflicto social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4. NUEVO CONTEXTO 2000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Oportunidad Externa</a:t>
            </a:r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914400" y="1066800"/>
            <a:ext cx="7772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s-BO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1) Cambios en Organismos</a:t>
            </a:r>
          </a:p>
          <a:p>
            <a:pPr marL="838200" lvl="1" indent="-381000">
              <a:spcBef>
                <a:spcPct val="20000"/>
              </a:spcBef>
              <a:buFontTx/>
              <a:buChar char="–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Ajuste Estructural x Reducción de Pobreza (ESAF x PRGF / PFP x PRSP)</a:t>
            </a:r>
          </a:p>
          <a:p>
            <a:pPr marL="838200" lvl="1" indent="-381000">
              <a:spcBef>
                <a:spcPct val="20000"/>
              </a:spcBef>
              <a:buFontTx/>
              <a:buChar char="–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HIPC I y II</a:t>
            </a:r>
          </a:p>
          <a:p>
            <a:pPr marL="838200" lvl="1" indent="-381000">
              <a:spcBef>
                <a:spcPct val="20000"/>
              </a:spcBef>
              <a:buFontTx/>
              <a:buChar char="–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Nuevo Marco de Relacionamiento (CDF): Con liderazgo de país y enfoque en resultados</a:t>
            </a:r>
          </a:p>
          <a:p>
            <a:pPr marL="457200" indent="-457200" algn="just">
              <a:spcBef>
                <a:spcPct val="20000"/>
              </a:spcBef>
            </a:pPr>
            <a:r>
              <a:rPr lang="es-BO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2) Acceso a mercados desarrollados</a:t>
            </a:r>
            <a:endParaRPr lang="es-BO" sz="20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838200" lvl="1" indent="-381000">
              <a:spcBef>
                <a:spcPct val="20000"/>
              </a:spcBef>
              <a:buFontTx/>
              <a:buChar char="–"/>
            </a:pPr>
            <a:endParaRPr lang="es-BO" sz="20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838200" lvl="1" indent="-381000">
              <a:spcBef>
                <a:spcPct val="20000"/>
              </a:spcBef>
              <a:buFontTx/>
              <a:buChar char="–"/>
            </a:pPr>
            <a:endParaRPr lang="es-BO" sz="20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838200" lvl="1" indent="-381000">
              <a:spcBef>
                <a:spcPct val="20000"/>
              </a:spcBef>
              <a:buFontTx/>
              <a:buChar char="–"/>
            </a:pPr>
            <a:endParaRPr lang="es-BO" sz="20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838200" lvl="1" indent="-381000">
              <a:spcBef>
                <a:spcPct val="20000"/>
              </a:spcBef>
              <a:buFontTx/>
              <a:buChar char="–"/>
            </a:pPr>
            <a:endParaRPr lang="es-BO" sz="20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457200" indent="-457200">
              <a:spcBef>
                <a:spcPct val="20000"/>
              </a:spcBef>
            </a:pPr>
            <a:r>
              <a:rPr lang="es-BO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3) Cambio dramático en vocación económica para Bolivia: </a:t>
            </a:r>
          </a:p>
          <a:p>
            <a:pPr marL="838200" lvl="1" indent="-381000">
              <a:spcBef>
                <a:spcPct val="20000"/>
              </a:spcBef>
              <a:buFontTx/>
              <a:buChar char="–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Eliminación de cultivos de coca (35,000 has)</a:t>
            </a:r>
          </a:p>
          <a:p>
            <a:pPr marL="838200" lvl="1" indent="-381000">
              <a:spcBef>
                <a:spcPct val="20000"/>
              </a:spcBef>
              <a:buFontTx/>
              <a:buChar char="–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Certificación de reservas de gas (50 TCF)</a:t>
            </a:r>
          </a:p>
          <a:p>
            <a:pPr marL="457200" indent="-457200">
              <a:spcBef>
                <a:spcPct val="20000"/>
              </a:spcBef>
            </a:pPr>
            <a:endParaRPr lang="es-BO" sz="20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blackWhite">
          <a:xfrm>
            <a:off x="1676400" y="3810000"/>
            <a:ext cx="4648200" cy="10668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BO" sz="17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Monotype Sorts" pitchFamily="2" charset="2"/>
              </a:rPr>
              <a:t>                            </a:t>
            </a:r>
            <a:r>
              <a:rPr lang="es-BO" sz="17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 </a:t>
            </a:r>
            <a:r>
              <a:rPr lang="es-BO" sz="17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Monotype Sorts" pitchFamily="2" charset="2"/>
              </a:rPr>
              <a:t>Servicio Deuda      (HIPC)</a:t>
            </a:r>
          </a:p>
          <a:p>
            <a:pPr>
              <a:spcBef>
                <a:spcPct val="20000"/>
              </a:spcBef>
            </a:pPr>
            <a:r>
              <a:rPr lang="es-BO" sz="17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Monotype Sorts" pitchFamily="2" charset="2"/>
              </a:rPr>
              <a:t>Sostenibilidad =  ------------------------</a:t>
            </a:r>
          </a:p>
          <a:p>
            <a:pPr>
              <a:spcBef>
                <a:spcPct val="20000"/>
              </a:spcBef>
            </a:pPr>
            <a:r>
              <a:rPr lang="es-BO" sz="17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Monotype Sorts" pitchFamily="2" charset="2"/>
              </a:rPr>
              <a:t>                      </a:t>
            </a:r>
            <a:r>
              <a:rPr lang="es-BO" sz="17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 </a:t>
            </a:r>
            <a:r>
              <a:rPr lang="es-BO" sz="17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Monotype Sorts" pitchFamily="2" charset="2"/>
              </a:rPr>
              <a:t>Exportaciones    (Mercados)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5. DIALOGO NACIONAL 2000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Componentes</a:t>
            </a:r>
          </a:p>
        </p:txBody>
      </p:sp>
      <p:sp>
        <p:nvSpPr>
          <p:cNvPr id="71683" name="AutoShape 3"/>
          <p:cNvSpPr>
            <a:spLocks noChangeArrowheads="1"/>
          </p:cNvSpPr>
          <p:nvPr/>
        </p:nvSpPr>
        <p:spPr bwMode="ltGray">
          <a:xfrm>
            <a:off x="2590800" y="2133600"/>
            <a:ext cx="3962400" cy="2514600"/>
          </a:xfrm>
          <a:prstGeom prst="triangle">
            <a:avLst>
              <a:gd name="adj" fmla="val 50000"/>
            </a:avLst>
          </a:prstGeom>
          <a:solidFill>
            <a:srgbClr val="660033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6600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blackWhite">
          <a:xfrm>
            <a:off x="685800" y="4038600"/>
            <a:ext cx="3048000" cy="1219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algn="ctr"/>
            <a:r>
              <a:rPr lang="es-C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ECONOMICO</a:t>
            </a:r>
            <a:endParaRPr lang="es-CO" sz="18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blackWhite">
          <a:xfrm>
            <a:off x="2971800" y="1295400"/>
            <a:ext cx="3200400" cy="1219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algn="ctr"/>
            <a:r>
              <a:rPr lang="es-C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POLITICO</a:t>
            </a:r>
            <a:endParaRPr lang="es-CO" sz="18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blackWhite">
          <a:xfrm>
            <a:off x="5486400" y="4038600"/>
            <a:ext cx="3048000" cy="1219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algn="ctr"/>
            <a:r>
              <a:rPr lang="es-C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SOCIAL</a:t>
            </a:r>
            <a:endParaRPr lang="es-CO" sz="18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invGray">
          <a:xfrm>
            <a:off x="685800" y="5486400"/>
            <a:ext cx="304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marL="195263" indent="-195263">
              <a:buFontTx/>
              <a:buChar char="•"/>
            </a:pPr>
            <a:r>
              <a:rPr lang="es-CO" sz="16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Agenda económica con competitividad / Productividad</a:t>
            </a:r>
          </a:p>
          <a:p>
            <a:pPr marL="195263" indent="-195263">
              <a:buFontTx/>
              <a:buChar char="•"/>
            </a:pPr>
            <a:r>
              <a:rPr lang="es-CO" sz="16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Puentes para enfrentar crisis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invGray">
          <a:xfrm>
            <a:off x="5486400" y="5410200"/>
            <a:ext cx="304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marL="195263" indent="-195263">
              <a:buFontTx/>
              <a:buChar char="•"/>
            </a:pPr>
            <a:r>
              <a:rPr lang="es-CO" sz="16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ERP para acceso a HIPC</a:t>
            </a:r>
          </a:p>
          <a:p>
            <a:pPr marL="195263" indent="-195263">
              <a:buFontTx/>
              <a:buChar char="•"/>
            </a:pPr>
            <a:r>
              <a:rPr lang="es-CO" sz="16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Asignación de $$ para 15 años</a:t>
            </a:r>
          </a:p>
          <a:p>
            <a:pPr marL="195263" indent="-195263">
              <a:buFontTx/>
              <a:buChar char="•"/>
            </a:pPr>
            <a:r>
              <a:rPr lang="es-CO" sz="16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Control Social</a:t>
            </a:r>
          </a:p>
          <a:p>
            <a:pPr marL="195263" indent="-195263">
              <a:buFontTx/>
              <a:buChar char="•"/>
            </a:pPr>
            <a:endParaRPr lang="es-CO" sz="16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invGray">
          <a:xfrm>
            <a:off x="533400" y="1295400"/>
            <a:ext cx="236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marL="195263" indent="-195263">
              <a:buFontTx/>
              <a:buChar char="•"/>
            </a:pPr>
            <a:r>
              <a:rPr lang="es-CO" sz="16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CPE para Siglo XXI</a:t>
            </a:r>
          </a:p>
          <a:p>
            <a:pPr marL="195263" indent="-195263">
              <a:buFontTx/>
              <a:buChar char="•"/>
            </a:pPr>
            <a:r>
              <a:rPr lang="es-CO" sz="16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Asegurar que Gobernabilidad no es a cambio de corrupción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5. DIALOGO NACIONAL 2000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Organización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blackWhite">
          <a:xfrm>
            <a:off x="1143000" y="1371600"/>
            <a:ext cx="2362200" cy="18288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marL="95250" indent="-95250" algn="ctr"/>
            <a:r>
              <a:rPr lang="es-CO" sz="1400" b="1" i="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MESA MUNICIPAL</a:t>
            </a:r>
            <a:endParaRPr lang="es-CO" sz="14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95250" indent="-95250"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Alcaldes</a:t>
            </a:r>
          </a:p>
          <a:p>
            <a:pPr marL="95250" indent="-95250"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VP Concejo</a:t>
            </a:r>
          </a:p>
          <a:p>
            <a:pPr marL="95250" indent="-95250"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Comite de Vigilancia</a:t>
            </a:r>
          </a:p>
          <a:p>
            <a:pPr marL="95250" indent="-95250"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Mujer de Sociedad Civil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blackWhite">
          <a:xfrm>
            <a:off x="5638800" y="1371600"/>
            <a:ext cx="2667000" cy="18288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marL="95250" indent="-95250" algn="ctr"/>
            <a:r>
              <a:rPr lang="es-CO" sz="1400" b="1" i="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MESA DEPARTAMENTAL</a:t>
            </a:r>
            <a:endParaRPr lang="es-CO" sz="1200" i="0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95250" indent="-95250"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Rep. Municipales</a:t>
            </a:r>
          </a:p>
          <a:p>
            <a:pPr marL="95250" indent="-95250"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Brigada Parlamentaria</a:t>
            </a:r>
          </a:p>
          <a:p>
            <a:pPr marL="95250" indent="-95250"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Jubileo / Productores</a:t>
            </a:r>
          </a:p>
          <a:p>
            <a:pPr marL="95250" indent="-95250"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Gob. Nacional / Prefecturas</a:t>
            </a:r>
          </a:p>
          <a:p>
            <a:pPr marL="95250" indent="-95250"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Org. Funcionales Deptales.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blackWhite">
          <a:xfrm>
            <a:off x="3276600" y="3810000"/>
            <a:ext cx="2514600" cy="16764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algn="ctr"/>
            <a:r>
              <a:rPr lang="es-CO" sz="14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MESA NACIONAL</a:t>
            </a:r>
            <a:endParaRPr lang="es-CO" sz="14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Gob. Nacional</a:t>
            </a:r>
          </a:p>
          <a:p>
            <a:pPr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Rep. Municipales </a:t>
            </a:r>
          </a:p>
          <a:p>
            <a:pPr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Partidos Políticos</a:t>
            </a:r>
          </a:p>
          <a:p>
            <a:pPr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Jubileo / Productores</a:t>
            </a:r>
          </a:p>
          <a:p>
            <a:pPr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Org. Funcionales Nacionales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blackWhite">
          <a:xfrm>
            <a:off x="762000" y="4114800"/>
            <a:ext cx="1981200" cy="10668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algn="ctr"/>
            <a:r>
              <a:rPr lang="es-CO" sz="1400" b="1" i="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AGENDA DE DESARROLLO</a:t>
            </a:r>
            <a:endParaRPr lang="es-CO" sz="1400" i="0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Gob. Nacional</a:t>
            </a:r>
          </a:p>
          <a:p>
            <a:pPr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Empresarios</a:t>
            </a:r>
          </a:p>
          <a:p>
            <a:pPr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Pequeños Productores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blackWhite">
          <a:xfrm>
            <a:off x="6324600" y="4114800"/>
            <a:ext cx="2133600" cy="10668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algn="ctr"/>
            <a:r>
              <a:rPr lang="es-CO" sz="1400" b="1" i="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AGENDA POLITICA</a:t>
            </a:r>
            <a:endParaRPr lang="es-CO" sz="14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Gob. Nacional</a:t>
            </a:r>
          </a:p>
          <a:p>
            <a:pPr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Partidos Políticos</a:t>
            </a:r>
          </a:p>
          <a:p>
            <a:pPr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Universidades</a:t>
            </a:r>
          </a:p>
          <a:p>
            <a:pPr algn="ctr"/>
            <a:r>
              <a:rPr lang="es-CO" sz="1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Fundaciones</a:t>
            </a:r>
          </a:p>
        </p:txBody>
      </p:sp>
      <p:cxnSp>
        <p:nvCxnSpPr>
          <p:cNvPr id="72712" name="AutoShape 8"/>
          <p:cNvCxnSpPr>
            <a:cxnSpLocks noChangeShapeType="1"/>
            <a:stCxn id="72710" idx="3"/>
            <a:endCxn id="72709" idx="1"/>
          </p:cNvCxnSpPr>
          <p:nvPr/>
        </p:nvCxnSpPr>
        <p:spPr bwMode="auto">
          <a:xfrm>
            <a:off x="2743200" y="4648200"/>
            <a:ext cx="533400" cy="0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13" name="AutoShape 9"/>
          <p:cNvCxnSpPr>
            <a:cxnSpLocks noChangeShapeType="1"/>
            <a:stCxn id="72711" idx="1"/>
            <a:endCxn id="72709" idx="3"/>
          </p:cNvCxnSpPr>
          <p:nvPr/>
        </p:nvCxnSpPr>
        <p:spPr bwMode="auto">
          <a:xfrm rot="10800000">
            <a:off x="5791200" y="4648200"/>
            <a:ext cx="533400" cy="0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14" name="AutoShape 10"/>
          <p:cNvCxnSpPr>
            <a:cxnSpLocks noChangeShapeType="1"/>
          </p:cNvCxnSpPr>
          <p:nvPr/>
        </p:nvCxnSpPr>
        <p:spPr bwMode="auto">
          <a:xfrm>
            <a:off x="3505200" y="2057400"/>
            <a:ext cx="2133600" cy="0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2715" name="AutoShape 11"/>
          <p:cNvCxnSpPr>
            <a:cxnSpLocks noChangeShapeType="1"/>
            <a:stCxn id="72707" idx="3"/>
          </p:cNvCxnSpPr>
          <p:nvPr/>
        </p:nvCxnSpPr>
        <p:spPr bwMode="auto">
          <a:xfrm>
            <a:off x="3505200" y="2286000"/>
            <a:ext cx="742950" cy="1409700"/>
          </a:xfrm>
          <a:prstGeom prst="bentConnector2">
            <a:avLst/>
          </a:prstGeom>
          <a:noFill/>
          <a:ln w="28575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2716" name="AutoShape 12"/>
          <p:cNvCxnSpPr>
            <a:cxnSpLocks noChangeShapeType="1"/>
            <a:stCxn id="72708" idx="1"/>
          </p:cNvCxnSpPr>
          <p:nvPr/>
        </p:nvCxnSpPr>
        <p:spPr bwMode="auto">
          <a:xfrm rot="10800000" flipV="1">
            <a:off x="4857750" y="2286000"/>
            <a:ext cx="781050" cy="1409700"/>
          </a:xfrm>
          <a:prstGeom prst="bentConnector2">
            <a:avLst/>
          </a:prstGeom>
          <a:noFill/>
          <a:ln w="28575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2717" name="Rectangle 13"/>
          <p:cNvSpPr>
            <a:spLocks noChangeArrowheads="1"/>
          </p:cNvSpPr>
          <p:nvPr/>
        </p:nvSpPr>
        <p:spPr bwMode="blackWhite">
          <a:xfrm>
            <a:off x="1066800" y="6096000"/>
            <a:ext cx="678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tIns="82800" anchor="ctr"/>
          <a:lstStyle/>
          <a:p>
            <a:pPr marL="92075" indent="-92075" algn="ctr">
              <a:lnSpc>
                <a:spcPct val="80000"/>
              </a:lnSpc>
              <a:spcBef>
                <a:spcPct val="20000"/>
              </a:spcBef>
            </a:pPr>
            <a:r>
              <a:rPr lang="es-CO" sz="1800" b="1" i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Proceso exitoso realizado durante 3 meses (Jun – Ago 2000)</a:t>
            </a:r>
            <a:endParaRPr lang="es-CO" sz="1800" i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5. DIALOGO NACIONAL 2000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Resultados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838200" y="12954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9 Mesas Municipales con 1256 participantes efectivos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3% de inasistencia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30% de participación efectiva de mujeres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50% de participación efectiva de sociedad civil municipal (Presidente de Comité de Vigilancia y representante mujer)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9 Mesas Departamentales con 935 participantes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30% de Gobierno y Parlamento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20% de representantes municipales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50% de org. de Sociedad Civil (10% Foro Jubileo 2000)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10 Talleres de Políticas Sectoriales y 7 Talleres de Cadenas Productivas con 1061 participantes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 Seminarios Nacionales y 4 Seminarios regionales de Agenda Política (Aprox. 350 participantes)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s-CO" sz="20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s-CO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Más de 3600 participantes en el DN2K</a:t>
            </a:r>
            <a:endParaRPr lang="es-CO" sz="20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5800" y="1219200"/>
            <a:ext cx="7848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5738" indent="-185738" algn="ctr">
              <a:spcBef>
                <a:spcPct val="20000"/>
              </a:spcBef>
            </a:pPr>
            <a:endParaRPr lang="es-BO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185738" indent="-185738">
              <a:spcBef>
                <a:spcPct val="20000"/>
              </a:spcBef>
              <a:buFontTx/>
              <a:buChar char="•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Principios sostenibles de largo plazo: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PARTICIPACION</a:t>
            </a: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en el diseño de políticas de reducción de pobreza (Ownership)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DECENTRALIZACION</a:t>
            </a: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de servicios para acercarlos al ciudadano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PROGRESIVIDAD</a:t>
            </a: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en asignación de recursos (más $$ para los más pobres)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CONTROL SOCIAL</a:t>
            </a: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por beneficiarios / sociedad civil para asegurar efectividad e impacto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FORTALECIMIENTO INSTITUCIONAL</a:t>
            </a: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en todos los niveles de administración</a:t>
            </a:r>
          </a:p>
          <a:p>
            <a:pPr marL="185738" indent="-185738">
              <a:spcBef>
                <a:spcPct val="20000"/>
              </a:spcBef>
              <a:buFontTx/>
              <a:buChar char="•"/>
            </a:pPr>
            <a:endParaRPr lang="es-BO" sz="20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185738" indent="-185738">
              <a:spcBef>
                <a:spcPct val="20000"/>
              </a:spcBef>
              <a:buFontTx/>
              <a:buChar char="•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Intrumentos Ajustables	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EBRP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Ley del Diálogo Nacional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6. ESTRATEGIA DE REDUCCION DE POBREZA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Principios e Instrumentos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838200" y="1219200"/>
            <a:ext cx="7467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Diagnóstico 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Desempleo / Sub-empleo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Baja calidad de servicios (educación &amp; salud)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Bajos niveles de productividad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Inseguridad jurídica en derechos de propiedad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Exclusión social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Acciones estratégicas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Incrementar Oportuniadades (Infraesructura productiva  &amp; tecnología)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Desarrollar capacidades (Educación  / salud / servicios)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Disminuir vulneralidad (Seguridad y Protección)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Promover integración social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Componentes Transversales: Etnias / Género / M.Ambiente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Dos condiciones estructurales (Sostenibilidad)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Estabilidad macroeconómica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Marco institucional descentralizado y sin corrupción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7620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6. ESTRATEGIA DE REDUCCION DE POBREZA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Diágnostico y acciones estratégicas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57200" y="1143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Costo y Financiamiento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$ 7.3 Billones para 6 años ($5.2 B de Capital / $2.1 B G.corriente)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Inversión Pública  equivalente a 10% PIB por año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Financiados con: </a:t>
            </a:r>
          </a:p>
          <a:p>
            <a:pPr marL="1181100" lvl="2" indent="-228600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Incrementos recaudación tributaria </a:t>
            </a:r>
          </a:p>
          <a:p>
            <a:pPr marL="1181100" lvl="2" indent="-228600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Inversión privada</a:t>
            </a:r>
          </a:p>
          <a:p>
            <a:pPr marL="1181100" lvl="2" indent="-228600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Coop. Internacional </a:t>
            </a:r>
          </a:p>
          <a:p>
            <a:pPr marL="1181100" lvl="2" indent="-228600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HIPC II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endParaRPr lang="es-BO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Indicadores de Impacto (15 años)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Reducción de pobreza en 1/3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Reducción de la extrema pobreza  en 50%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Esperanza de vida de 62 a 69 años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Cobertura en educación básica</a:t>
            </a:r>
            <a:b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 51% s 67%  </a:t>
            </a:r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5486400" y="3505200"/>
            <a:ext cx="2968625" cy="2541588"/>
            <a:chOff x="528" y="1488"/>
            <a:chExt cx="2400" cy="2352"/>
          </a:xfrm>
        </p:grpSpPr>
        <p:sp>
          <p:nvSpPr>
            <p:cNvPr id="82949" name="AutoShape 5"/>
            <p:cNvSpPr>
              <a:spLocks noChangeArrowheads="1"/>
            </p:cNvSpPr>
            <p:nvPr/>
          </p:nvSpPr>
          <p:spPr bwMode="blackWhite">
            <a:xfrm>
              <a:off x="528" y="1488"/>
              <a:ext cx="2400" cy="2352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5715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0" name="Line 6"/>
            <p:cNvSpPr>
              <a:spLocks noChangeShapeType="1"/>
            </p:cNvSpPr>
            <p:nvPr/>
          </p:nvSpPr>
          <p:spPr bwMode="blackWhite">
            <a:xfrm>
              <a:off x="1200" y="2468"/>
              <a:ext cx="1008" cy="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1" name="Line 7"/>
            <p:cNvSpPr>
              <a:spLocks noChangeShapeType="1"/>
            </p:cNvSpPr>
            <p:nvPr/>
          </p:nvSpPr>
          <p:spPr bwMode="blackWhite">
            <a:xfrm>
              <a:off x="864" y="3134"/>
              <a:ext cx="1680" cy="0"/>
            </a:xfrm>
            <a:prstGeom prst="line">
              <a:avLst/>
            </a:prstGeom>
            <a:noFill/>
            <a:ln w="5715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52" name="Text Box 8"/>
          <p:cNvSpPr txBox="1">
            <a:spLocks noChangeArrowheads="1"/>
          </p:cNvSpPr>
          <p:nvPr/>
        </p:nvSpPr>
        <p:spPr bwMode="blackWhite">
          <a:xfrm>
            <a:off x="6530975" y="4049713"/>
            <a:ext cx="914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BO" sz="15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Impacto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blackWhite">
          <a:xfrm>
            <a:off x="6434138" y="4659313"/>
            <a:ext cx="11049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BO" sz="15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Resultado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blackWhite">
          <a:xfrm>
            <a:off x="6297613" y="5421313"/>
            <a:ext cx="13795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BO" sz="15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Intermedios</a:t>
            </a:r>
          </a:p>
          <a:p>
            <a:pPr algn="ctr"/>
            <a:r>
              <a:rPr lang="es-BO" sz="15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(Corto-Plazo)</a:t>
            </a:r>
          </a:p>
        </p:txBody>
      </p:sp>
      <p:sp>
        <p:nvSpPr>
          <p:cNvPr id="82955" name="AutoShape 11"/>
          <p:cNvSpPr>
            <a:spLocks noChangeArrowheads="1"/>
          </p:cNvSpPr>
          <p:nvPr/>
        </p:nvSpPr>
        <p:spPr bwMode="blackWhite">
          <a:xfrm>
            <a:off x="6843713" y="5056188"/>
            <a:ext cx="225425" cy="371475"/>
          </a:xfrm>
          <a:prstGeom prst="upArrow">
            <a:avLst>
              <a:gd name="adj1" fmla="val 50000"/>
              <a:gd name="adj2" fmla="val 4119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AutoShape 12"/>
          <p:cNvSpPr>
            <a:spLocks noChangeArrowheads="1"/>
          </p:cNvSpPr>
          <p:nvPr/>
        </p:nvSpPr>
        <p:spPr bwMode="blackWhite">
          <a:xfrm>
            <a:off x="6843713" y="4352925"/>
            <a:ext cx="225425" cy="373063"/>
          </a:xfrm>
          <a:prstGeom prst="upArrow">
            <a:avLst>
              <a:gd name="adj1" fmla="val 50000"/>
              <a:gd name="adj2" fmla="val 4137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blackWhite">
          <a:xfrm>
            <a:off x="7924800" y="39846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s-BO" sz="2000" b="1" i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5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blackWhite">
          <a:xfrm>
            <a:off x="8059738" y="46370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s-BO" sz="2000" b="1" i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7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blackWhite">
          <a:xfrm>
            <a:off x="8143875" y="518953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s-BO" sz="2000" b="1" i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40</a:t>
            </a:r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8382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6. ESTRATEGIA DE REDUCCION DE POBREZA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Financiamiento, costos  y metas de impacto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914400" y="1219200"/>
            <a:ext cx="7696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90500" indent="-190500">
              <a:spcBef>
                <a:spcPct val="20000"/>
              </a:spcBef>
              <a:buFontTx/>
              <a:buChar char="•"/>
            </a:pPr>
            <a:r>
              <a:rPr lang="es-BO" sz="21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Institucionaliza </a:t>
            </a:r>
            <a:r>
              <a:rPr lang="es-BO" sz="21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Participación </a:t>
            </a:r>
            <a:r>
              <a:rPr lang="es-BO" sz="21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social a través de diálogos Nacionales y Locales</a:t>
            </a:r>
          </a:p>
          <a:p>
            <a:pPr marL="190500" indent="-190500">
              <a:spcBef>
                <a:spcPct val="20000"/>
              </a:spcBef>
              <a:buFontTx/>
              <a:buChar char="•"/>
            </a:pPr>
            <a:r>
              <a:rPr lang="es-BO" sz="21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Profundiza </a:t>
            </a:r>
            <a:r>
              <a:rPr lang="es-BO" sz="21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Decentralización</a:t>
            </a:r>
            <a:r>
              <a:rPr lang="es-BO" sz="21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mediante transferencia de recursos adicionales para reducir la pobreza</a:t>
            </a:r>
          </a:p>
          <a:p>
            <a:pPr marL="190500" indent="-190500">
              <a:spcBef>
                <a:spcPct val="20000"/>
              </a:spcBef>
              <a:buFontTx/>
              <a:buChar char="•"/>
            </a:pPr>
            <a:r>
              <a:rPr lang="es-BO" sz="21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Establece criterios de asignación </a:t>
            </a:r>
            <a:r>
              <a:rPr lang="es-BO" sz="21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Progresiva</a:t>
            </a:r>
            <a:r>
              <a:rPr lang="es-BO" sz="21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s-BO" sz="21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 recursos a través de fórmula de distribución</a:t>
            </a:r>
            <a:endParaRPr lang="es-BO" sz="25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190500" indent="-190500">
              <a:spcBef>
                <a:spcPct val="20000"/>
              </a:spcBef>
              <a:buFontTx/>
              <a:buChar char="•"/>
            </a:pPr>
            <a:r>
              <a:rPr lang="es-BO" sz="21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Control Social</a:t>
            </a:r>
            <a:r>
              <a:rPr lang="es-BO" sz="21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del HIPC &amp; PIP a través de:</a:t>
            </a:r>
          </a:p>
          <a:p>
            <a:pPr marL="661988" lvl="1" indent="-280988">
              <a:spcBef>
                <a:spcPct val="20000"/>
              </a:spcBef>
              <a:buFontTx/>
              <a:buChar char="–"/>
            </a:pPr>
            <a:r>
              <a:rPr lang="es-BO" sz="21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Fortalecimiento Comités de Vigilancia en nivel local</a:t>
            </a:r>
          </a:p>
          <a:p>
            <a:pPr marL="661988" lvl="1" indent="-280988">
              <a:spcBef>
                <a:spcPct val="20000"/>
              </a:spcBef>
              <a:buFontTx/>
              <a:buChar char="–"/>
            </a:pPr>
            <a:r>
              <a:rPr lang="es-BO" sz="21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Mecanismos de Control Social en niveles regional / nacional  (Iglesia – Foro Jubileo)</a:t>
            </a:r>
          </a:p>
          <a:p>
            <a:pPr marL="661988" lvl="1" indent="-280988">
              <a:spcBef>
                <a:spcPct val="20000"/>
              </a:spcBef>
              <a:buFontTx/>
              <a:buChar char="–"/>
            </a:pPr>
            <a:r>
              <a:rPr lang="es-BO" sz="21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“Sindicatura Social” en Directorio de Fondos y Consejos Departamentales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066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6. ESTRATEGIA DE REDUCCION DE POBREZA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Ley del Diálogo Nacional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1219200" y="990600"/>
            <a:ext cx="7086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90500" indent="-190500">
              <a:spcBef>
                <a:spcPct val="20000"/>
              </a:spcBef>
              <a:buFontTx/>
              <a:buChar char="•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35 % del HIPC para Salud / Educación</a:t>
            </a:r>
          </a:p>
          <a:p>
            <a:pPr marL="190500" indent="-190500">
              <a:spcBef>
                <a:spcPct val="20000"/>
              </a:spcBef>
              <a:buFontTx/>
              <a:buChar char="•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Formula para asignar recursos HIPC &amp; DUF:</a:t>
            </a:r>
          </a:p>
          <a:p>
            <a:pPr marL="190500" indent="-190500">
              <a:spcBef>
                <a:spcPct val="20000"/>
              </a:spcBef>
              <a:buFontTx/>
              <a:buChar char="•"/>
            </a:pPr>
            <a:endParaRPr lang="es-BO" sz="19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190500" indent="-190500">
              <a:spcBef>
                <a:spcPct val="20000"/>
              </a:spcBef>
              <a:buFontTx/>
              <a:buChar char="•"/>
            </a:pPr>
            <a:endParaRPr lang="es-BO" sz="19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190500" indent="-190500">
              <a:spcBef>
                <a:spcPct val="20000"/>
              </a:spcBef>
              <a:buFontTx/>
              <a:buChar char="•"/>
            </a:pPr>
            <a:endParaRPr lang="es-BO" sz="19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190500" indent="-190500">
              <a:spcBef>
                <a:spcPct val="20000"/>
              </a:spcBef>
              <a:buFontTx/>
              <a:buChar char="•"/>
            </a:pPr>
            <a:endParaRPr lang="es-BO" sz="19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190500" indent="-190500">
              <a:spcBef>
                <a:spcPct val="20000"/>
              </a:spcBef>
              <a:buFontTx/>
              <a:buChar char="•"/>
            </a:pPr>
            <a:endParaRPr lang="es-BO" sz="19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190500" indent="-190500">
              <a:spcBef>
                <a:spcPct val="20000"/>
              </a:spcBef>
              <a:buFontTx/>
              <a:buChar char="•"/>
            </a:pPr>
            <a:endParaRPr lang="es-BO" sz="19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190500" indent="-190500">
              <a:spcBef>
                <a:spcPct val="20000"/>
              </a:spcBef>
              <a:buFontTx/>
              <a:buChar char="•"/>
            </a:pPr>
            <a:endParaRPr lang="es-BO" sz="19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190500" indent="-190500">
              <a:spcBef>
                <a:spcPct val="20000"/>
              </a:spcBef>
              <a:buFontTx/>
              <a:buChar char="•"/>
            </a:pPr>
            <a:r>
              <a:rPr lang="es-BO" sz="19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Población recalculada c/ criterios de pobreza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blackWhite">
          <a:xfrm rot="-5400000">
            <a:off x="1676400" y="1828800"/>
            <a:ext cx="9144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30%</a:t>
            </a:r>
            <a:endParaRPr lang="es-BO" sz="12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blackWhite">
          <a:xfrm rot="-5400000">
            <a:off x="1485900" y="3009900"/>
            <a:ext cx="12954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70%</a:t>
            </a:r>
            <a:endParaRPr lang="es-BO" sz="12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blackWhite">
          <a:xfrm>
            <a:off x="6705600" y="1752600"/>
            <a:ext cx="152400" cy="1524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blackWhite">
          <a:xfrm>
            <a:off x="6705600" y="1981200"/>
            <a:ext cx="152400" cy="1524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blackWhite">
          <a:xfrm>
            <a:off x="6705600" y="2209800"/>
            <a:ext cx="152400" cy="1524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blackWhite">
          <a:xfrm>
            <a:off x="6705600" y="2438400"/>
            <a:ext cx="152400" cy="1524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blackWhite">
          <a:xfrm>
            <a:off x="6705600" y="2667000"/>
            <a:ext cx="152400" cy="1524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blackWhite">
          <a:xfrm>
            <a:off x="6705600" y="2895600"/>
            <a:ext cx="152400" cy="1524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blackWhite">
          <a:xfrm>
            <a:off x="6705600" y="3124200"/>
            <a:ext cx="152400" cy="1524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blackWhite">
          <a:xfrm>
            <a:off x="6705600" y="3352800"/>
            <a:ext cx="152400" cy="1524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blackWhite">
          <a:xfrm>
            <a:off x="6705600" y="3581400"/>
            <a:ext cx="152400" cy="1524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blackWhite">
          <a:xfrm>
            <a:off x="6705600" y="3810000"/>
            <a:ext cx="152400" cy="1524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blackWhite">
          <a:xfrm>
            <a:off x="4267200" y="1752600"/>
            <a:ext cx="3048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blackWhite">
          <a:xfrm>
            <a:off x="4267200" y="2057400"/>
            <a:ext cx="3048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blackWhite">
          <a:xfrm>
            <a:off x="4267200" y="2362200"/>
            <a:ext cx="304800" cy="2286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blackWhite">
          <a:xfrm>
            <a:off x="2667000" y="3124200"/>
            <a:ext cx="3810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blackWhite">
          <a:xfrm>
            <a:off x="2667000" y="1905000"/>
            <a:ext cx="14478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blackWhite">
          <a:xfrm>
            <a:off x="4724400" y="1905000"/>
            <a:ext cx="1600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blackWhite">
          <a:xfrm>
            <a:off x="4343400" y="1981200"/>
            <a:ext cx="2362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600">
                <a:solidFill>
                  <a:srgbClr val="FFFF00"/>
                </a:solidFill>
                <a:latin typeface="Arial" pitchFamily="34" charset="0"/>
              </a:rPr>
              <a:t>Por población </a:t>
            </a:r>
            <a:br>
              <a:rPr lang="es-BO" sz="1600">
                <a:solidFill>
                  <a:srgbClr val="FFFF00"/>
                </a:solidFill>
                <a:latin typeface="Arial" pitchFamily="34" charset="0"/>
              </a:rPr>
            </a:br>
            <a:r>
              <a:rPr lang="es-BO" sz="1600">
                <a:solidFill>
                  <a:srgbClr val="FFFF00"/>
                </a:solidFill>
                <a:latin typeface="Arial" pitchFamily="34" charset="0"/>
              </a:rPr>
              <a:t>&amp; pobreza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blackWhite">
          <a:xfrm>
            <a:off x="2209800" y="1981200"/>
            <a:ext cx="23622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600">
                <a:solidFill>
                  <a:srgbClr val="FFFF00"/>
                </a:solidFill>
                <a:latin typeface="Arial" pitchFamily="34" charset="0"/>
              </a:rPr>
              <a:t>Igual por </a:t>
            </a:r>
          </a:p>
          <a:p>
            <a:pPr algn="ctr">
              <a:spcBef>
                <a:spcPct val="50000"/>
              </a:spcBef>
            </a:pPr>
            <a:r>
              <a:rPr lang="es-BO" sz="1600">
                <a:solidFill>
                  <a:srgbClr val="FFFF00"/>
                </a:solidFill>
                <a:latin typeface="Arial" pitchFamily="34" charset="0"/>
              </a:rPr>
              <a:t>departamento</a:t>
            </a:r>
          </a:p>
        </p:txBody>
      </p:sp>
      <p:sp>
        <p:nvSpPr>
          <p:cNvPr id="85016" name="Rectangle 24"/>
          <p:cNvSpPr>
            <a:spLocks noChangeArrowheads="1"/>
          </p:cNvSpPr>
          <p:nvPr/>
        </p:nvSpPr>
        <p:spPr bwMode="blackWhite">
          <a:xfrm rot="-16200000">
            <a:off x="6210300" y="24765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Municipios</a:t>
            </a:r>
            <a:endParaRPr lang="es-BO" sz="12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blackWhite">
          <a:xfrm>
            <a:off x="3429000" y="3200400"/>
            <a:ext cx="2362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600">
                <a:solidFill>
                  <a:srgbClr val="FFFF00"/>
                </a:solidFill>
                <a:latin typeface="Arial" pitchFamily="34" charset="0"/>
              </a:rPr>
              <a:t>Por población  </a:t>
            </a:r>
            <a:br>
              <a:rPr lang="es-BO" sz="1600">
                <a:solidFill>
                  <a:srgbClr val="FFFF00"/>
                </a:solidFill>
                <a:latin typeface="Arial" pitchFamily="34" charset="0"/>
              </a:rPr>
            </a:br>
            <a:r>
              <a:rPr lang="es-BO" sz="1600">
                <a:solidFill>
                  <a:srgbClr val="FFFF00"/>
                </a:solidFill>
                <a:latin typeface="Arial" pitchFamily="34" charset="0"/>
              </a:rPr>
              <a:t>&amp; pobreza</a:t>
            </a:r>
          </a:p>
        </p:txBody>
      </p:sp>
      <p:sp>
        <p:nvSpPr>
          <p:cNvPr id="85018" name="Text Box 26"/>
          <p:cNvSpPr txBox="1">
            <a:spLocks noChangeArrowheads="1"/>
          </p:cNvSpPr>
          <p:nvPr/>
        </p:nvSpPr>
        <p:spPr bwMode="blackWhite">
          <a:xfrm>
            <a:off x="1828800" y="4508500"/>
            <a:ext cx="2057400" cy="3667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No pobres</a:t>
            </a:r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blackWhite">
          <a:xfrm>
            <a:off x="1828800" y="4965700"/>
            <a:ext cx="2057400" cy="3667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“Umbral” pobreza</a:t>
            </a:r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blackWhite">
          <a:xfrm>
            <a:off x="1828800" y="5422900"/>
            <a:ext cx="2057400" cy="33655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Pobres moderados</a:t>
            </a:r>
            <a:endParaRPr lang="es-BO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5021" name="Text Box 29"/>
          <p:cNvSpPr txBox="1">
            <a:spLocks noChangeArrowheads="1"/>
          </p:cNvSpPr>
          <p:nvPr/>
        </p:nvSpPr>
        <p:spPr bwMode="blackWhite">
          <a:xfrm>
            <a:off x="1828800" y="5880100"/>
            <a:ext cx="2057400" cy="3667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Indigentes</a:t>
            </a:r>
          </a:p>
        </p:txBody>
      </p:sp>
      <p:sp>
        <p:nvSpPr>
          <p:cNvPr id="85022" name="Text Box 30"/>
          <p:cNvSpPr txBox="1">
            <a:spLocks noChangeArrowheads="1"/>
          </p:cNvSpPr>
          <p:nvPr/>
        </p:nvSpPr>
        <p:spPr bwMode="blackWhite">
          <a:xfrm>
            <a:off x="1828800" y="6337300"/>
            <a:ext cx="2057400" cy="366713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Marginales</a:t>
            </a:r>
          </a:p>
        </p:txBody>
      </p:sp>
      <p:sp>
        <p:nvSpPr>
          <p:cNvPr id="85023" name="Text Box 31"/>
          <p:cNvSpPr txBox="1">
            <a:spLocks noChangeArrowheads="1"/>
          </p:cNvSpPr>
          <p:nvPr/>
        </p:nvSpPr>
        <p:spPr bwMode="blackWhite">
          <a:xfrm>
            <a:off x="4140200" y="4470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     </a:t>
            </a:r>
            <a:r>
              <a:rPr lang="es-BO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(-1)</a:t>
            </a:r>
          </a:p>
        </p:txBody>
      </p:sp>
      <p:sp>
        <p:nvSpPr>
          <p:cNvPr id="85024" name="Text Box 32"/>
          <p:cNvSpPr txBox="1">
            <a:spLocks noChangeArrowheads="1"/>
          </p:cNvSpPr>
          <p:nvPr/>
        </p:nvSpPr>
        <p:spPr bwMode="blackWhite">
          <a:xfrm>
            <a:off x="4114800" y="4876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     </a:t>
            </a:r>
            <a:r>
              <a:rPr lang="es-BO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(0)</a:t>
            </a:r>
          </a:p>
        </p:txBody>
      </p:sp>
      <p:sp>
        <p:nvSpPr>
          <p:cNvPr id="85025" name="Text Box 33"/>
          <p:cNvSpPr txBox="1">
            <a:spLocks noChangeArrowheads="1"/>
          </p:cNvSpPr>
          <p:nvPr/>
        </p:nvSpPr>
        <p:spPr bwMode="blackWhite">
          <a:xfrm>
            <a:off x="4114800" y="5334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     </a:t>
            </a:r>
            <a:r>
              <a:rPr lang="es-BO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(1)</a:t>
            </a:r>
          </a:p>
        </p:txBody>
      </p:sp>
      <p:sp>
        <p:nvSpPr>
          <p:cNvPr id="85026" name="Text Box 34"/>
          <p:cNvSpPr txBox="1">
            <a:spLocks noChangeArrowheads="1"/>
          </p:cNvSpPr>
          <p:nvPr/>
        </p:nvSpPr>
        <p:spPr bwMode="blackWhite">
          <a:xfrm>
            <a:off x="4114800" y="5791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     </a:t>
            </a:r>
            <a:r>
              <a:rPr lang="es-BO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(2)</a:t>
            </a:r>
          </a:p>
        </p:txBody>
      </p:sp>
      <p:sp>
        <p:nvSpPr>
          <p:cNvPr id="85027" name="Text Box 35"/>
          <p:cNvSpPr txBox="1">
            <a:spLocks noChangeArrowheads="1"/>
          </p:cNvSpPr>
          <p:nvPr/>
        </p:nvSpPr>
        <p:spPr bwMode="blackWhite">
          <a:xfrm>
            <a:off x="41148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X     </a:t>
            </a:r>
            <a:r>
              <a:rPr lang="es-BO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(3)</a:t>
            </a:r>
          </a:p>
        </p:txBody>
      </p:sp>
      <p:sp>
        <p:nvSpPr>
          <p:cNvPr id="85028" name="AutoShape 36"/>
          <p:cNvSpPr>
            <a:spLocks/>
          </p:cNvSpPr>
          <p:nvPr/>
        </p:nvSpPr>
        <p:spPr bwMode="auto">
          <a:xfrm>
            <a:off x="5791200" y="4495800"/>
            <a:ext cx="228600" cy="2209800"/>
          </a:xfrm>
          <a:prstGeom prst="rightBrace">
            <a:avLst>
              <a:gd name="adj1" fmla="val 80556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9" name="Text Box 37"/>
          <p:cNvSpPr txBox="1">
            <a:spLocks noChangeArrowheads="1"/>
          </p:cNvSpPr>
          <p:nvPr/>
        </p:nvSpPr>
        <p:spPr bwMode="blackWhite">
          <a:xfrm>
            <a:off x="6172200" y="4981575"/>
            <a:ext cx="205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“Nueva” Población para cada municipalidad</a:t>
            </a:r>
            <a:endParaRPr lang="es-BO" b="1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5030" name="Text Box 38"/>
          <p:cNvSpPr txBox="1">
            <a:spLocks noChangeArrowheads="1"/>
          </p:cNvSpPr>
          <p:nvPr/>
        </p:nvSpPr>
        <p:spPr bwMode="blackWhite">
          <a:xfrm>
            <a:off x="609600" y="44973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16%</a:t>
            </a:r>
            <a:endParaRPr lang="es-BO" b="1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5031" name="Text Box 39"/>
          <p:cNvSpPr txBox="1">
            <a:spLocks noChangeArrowheads="1"/>
          </p:cNvSpPr>
          <p:nvPr/>
        </p:nvSpPr>
        <p:spPr bwMode="blackWhite">
          <a:xfrm>
            <a:off x="609600" y="49403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14%</a:t>
            </a:r>
            <a:endParaRPr lang="es-BO" b="1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5032" name="Text Box 40"/>
          <p:cNvSpPr txBox="1">
            <a:spLocks noChangeArrowheads="1"/>
          </p:cNvSpPr>
          <p:nvPr/>
        </p:nvSpPr>
        <p:spPr bwMode="blackWhite">
          <a:xfrm>
            <a:off x="609600" y="5410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34%</a:t>
            </a:r>
            <a:endParaRPr lang="es-BO" b="1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5033" name="Text Box 41"/>
          <p:cNvSpPr txBox="1">
            <a:spLocks noChangeArrowheads="1"/>
          </p:cNvSpPr>
          <p:nvPr/>
        </p:nvSpPr>
        <p:spPr bwMode="blackWhite">
          <a:xfrm>
            <a:off x="609600" y="5867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31%</a:t>
            </a:r>
            <a:endParaRPr lang="es-BO" b="1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5034" name="Text Box 42"/>
          <p:cNvSpPr txBox="1">
            <a:spLocks noChangeArrowheads="1"/>
          </p:cNvSpPr>
          <p:nvPr/>
        </p:nvSpPr>
        <p:spPr bwMode="blackWhite">
          <a:xfrm>
            <a:off x="685800" y="6299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5%</a:t>
            </a:r>
            <a:endParaRPr lang="es-BO" b="1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5035" name="Rectangle 43"/>
          <p:cNvSpPr>
            <a:spLocks noChangeArrowheads="1"/>
          </p:cNvSpPr>
          <p:nvPr/>
        </p:nvSpPr>
        <p:spPr bwMode="auto">
          <a:xfrm>
            <a:off x="1066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6. ESTRATEGIA DE REDUCCION DE POBREZA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Ley del Diálogo Nacional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19200"/>
          </a:xfrm>
        </p:spPr>
        <p:txBody>
          <a:bodyPr/>
          <a:lstStyle/>
          <a:p>
            <a:r>
              <a:rPr lang="en-US" sz="2800"/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315200" cy="46482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CO" sz="2600"/>
              <a:t>Antecedentes</a:t>
            </a:r>
          </a:p>
          <a:p>
            <a:pPr marL="838200" lvl="1" indent="-381000">
              <a:lnSpc>
                <a:spcPct val="90000"/>
              </a:lnSpc>
            </a:pPr>
            <a:r>
              <a:rPr lang="es-CO" sz="2400"/>
              <a:t>Datos de Bolivia</a:t>
            </a:r>
          </a:p>
          <a:p>
            <a:pPr marL="838200" lvl="1" indent="-381000">
              <a:lnSpc>
                <a:spcPct val="90000"/>
              </a:lnSpc>
            </a:pPr>
            <a:r>
              <a:rPr lang="es-CO" sz="2400"/>
              <a:t>Reformas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CO" sz="2600"/>
              <a:t>Diálogo Nacional 1997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CO" sz="2600"/>
              <a:t>Resultados en 15 años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CO" sz="2600"/>
              <a:t>Cambio de Siglo</a:t>
            </a:r>
          </a:p>
          <a:p>
            <a:pPr marL="838200" lvl="1" indent="-381000">
              <a:lnSpc>
                <a:spcPct val="90000"/>
              </a:lnSpc>
            </a:pPr>
            <a:r>
              <a:rPr lang="es-CO" sz="2400"/>
              <a:t>Crisis Interna</a:t>
            </a:r>
          </a:p>
          <a:p>
            <a:pPr marL="838200" lvl="1" indent="-381000">
              <a:lnSpc>
                <a:spcPct val="90000"/>
              </a:lnSpc>
            </a:pPr>
            <a:r>
              <a:rPr lang="es-CO" sz="2400"/>
              <a:t>Oportunidad Externa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CO" sz="2600"/>
              <a:t>Diálogo Nacional 2000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CO" sz="2600"/>
              <a:t>Estrategia de Reducción de Pobreza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CO" sz="2600"/>
              <a:t>Conclusiones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7200" y="1219200"/>
          <a:ext cx="4019550" cy="2686050"/>
        </p:xfrm>
        <a:graphic>
          <a:graphicData uri="http://schemas.openxmlformats.org/presentationml/2006/ole">
            <p:oleObj spid="_x0000_s86018" name="Gráfico" r:id="rId3" imgW="6096361" imgH="4077182" progId="MSGraph.Chart.8">
              <p:embed followColorScheme="full"/>
            </p:oleObj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4648200" y="1219200"/>
          <a:ext cx="4038600" cy="2701925"/>
        </p:xfrm>
        <a:graphic>
          <a:graphicData uri="http://schemas.openxmlformats.org/presentationml/2006/ole">
            <p:oleObj spid="_x0000_s86019" name="Gráfico" r:id="rId4" imgW="6096238" imgH="4076938" progId="MSGraph.Chart.8">
              <p:embed followColorScheme="full"/>
            </p:oleObj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2514600" y="4038600"/>
          <a:ext cx="4038600" cy="2701925"/>
        </p:xfrm>
        <a:graphic>
          <a:graphicData uri="http://schemas.openxmlformats.org/presentationml/2006/ole">
            <p:oleObj spid="_x0000_s86020" name="Gráfico" r:id="rId5" imgW="6096361" imgH="4077182" progId="MSGraph.Chart.8">
              <p:embed followColorScheme="full"/>
            </p:oleObj>
          </a:graphicData>
        </a:graphic>
      </p:graphicFrame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1066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6. ESTRATEGIA DE REDUCCION DE POBREZA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Ley del Diálogo Nacional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138238" y="1295400"/>
          <a:ext cx="6938962" cy="4613275"/>
        </p:xfrm>
        <a:graphic>
          <a:graphicData uri="http://schemas.openxmlformats.org/presentationml/2006/ole">
            <p:oleObj spid="_x0000_s87043" name="Gráfico" r:id="rId3" imgW="6096238" imgH="4067413" progId="MSGraph.Chart.8">
              <p:embed followColorScheme="full"/>
            </p:oleObj>
          </a:graphicData>
        </a:graphic>
      </p:graphicFrame>
      <p:sp>
        <p:nvSpPr>
          <p:cNvPr id="87047" name="Text Box 7"/>
          <p:cNvSpPr txBox="1">
            <a:spLocks noChangeArrowheads="1"/>
          </p:cNvSpPr>
          <p:nvPr/>
        </p:nvSpPr>
        <p:spPr bwMode="blackWhite">
          <a:xfrm>
            <a:off x="3276600" y="3513138"/>
            <a:ext cx="106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11%</a:t>
            </a:r>
            <a:endParaRPr lang="en-US" sz="1800" b="1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blackWhite">
          <a:xfrm>
            <a:off x="4876800" y="3132138"/>
            <a:ext cx="106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45%</a:t>
            </a:r>
            <a:endParaRPr lang="en-US" sz="1800" b="1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blackWhite">
          <a:xfrm>
            <a:off x="6473825" y="2522538"/>
            <a:ext cx="106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121%</a:t>
            </a:r>
            <a:endParaRPr lang="en-US" sz="1800" b="1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blackWhite">
          <a:xfrm>
            <a:off x="2362200" y="6477000"/>
            <a:ext cx="434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00"/>
                </a:solidFill>
                <a:latin typeface="Arial" pitchFamily="34" charset="0"/>
              </a:rPr>
              <a:t>( ) = Ranking  IDH de 1 a 314</a:t>
            </a:r>
          </a:p>
        </p:txBody>
      </p:sp>
      <p:sp>
        <p:nvSpPr>
          <p:cNvPr id="87057" name="Rectangle 17"/>
          <p:cNvSpPr>
            <a:spLocks noChangeArrowheads="1"/>
          </p:cNvSpPr>
          <p:nvPr/>
        </p:nvSpPr>
        <p:spPr bwMode="auto">
          <a:xfrm>
            <a:off x="1066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6. ESTRATEGIA DE REDUCCION DE POBREZA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Ley del Diálogo Nacional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blackWhite">
          <a:xfrm>
            <a:off x="533400" y="2224088"/>
            <a:ext cx="1676400" cy="3048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Aduanas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blackWhite">
          <a:xfrm>
            <a:off x="533400" y="2971800"/>
            <a:ext cx="1676400" cy="3048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SNII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blackWhite">
          <a:xfrm>
            <a:off x="3962400" y="2286000"/>
            <a:ext cx="1676400" cy="3048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SNC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blackWhite">
          <a:xfrm>
            <a:off x="2819400" y="1371600"/>
            <a:ext cx="1676400" cy="62388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Ministerios</a:t>
            </a:r>
          </a:p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(Normativos)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blackWhite">
          <a:xfrm>
            <a:off x="6019800" y="1371600"/>
            <a:ext cx="1676400" cy="62388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INE</a:t>
            </a:r>
          </a:p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(c/  Soc. Civil)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blackWhite">
          <a:xfrm>
            <a:off x="3962400" y="2819400"/>
            <a:ext cx="1676400" cy="623888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Fondos</a:t>
            </a:r>
          </a:p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(Política de Comp)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blackWhite">
          <a:xfrm>
            <a:off x="3962400" y="4100513"/>
            <a:ext cx="1676400" cy="623887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Prefecturas</a:t>
            </a:r>
          </a:p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 Inv. Dep)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blackWhite">
          <a:xfrm>
            <a:off x="3962400" y="5395913"/>
            <a:ext cx="1676400" cy="623887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Municipalidades</a:t>
            </a:r>
          </a:p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 Inv. Local)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blackWhite">
          <a:xfrm>
            <a:off x="6248400" y="2819400"/>
            <a:ext cx="1447800" cy="62388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DUF</a:t>
            </a:r>
          </a:p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(c/  Soc. Civil)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blackWhite">
          <a:xfrm>
            <a:off x="6248400" y="4100513"/>
            <a:ext cx="1600200" cy="623887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Consejos Dep.</a:t>
            </a:r>
          </a:p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(c/ Civil Soc. )</a:t>
            </a: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blackWhite">
          <a:xfrm>
            <a:off x="6248400" y="5395913"/>
            <a:ext cx="1524000" cy="517525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CVs / CCs / JPs / DILOS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blackWhite">
          <a:xfrm rot="16200000" flipH="1">
            <a:off x="6625432" y="3812381"/>
            <a:ext cx="3886200" cy="36671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Sociedad Civil</a:t>
            </a:r>
          </a:p>
        </p:txBody>
      </p:sp>
      <p:cxnSp>
        <p:nvCxnSpPr>
          <p:cNvPr id="88079" name="AutoShape 15"/>
          <p:cNvCxnSpPr>
            <a:cxnSpLocks noChangeShapeType="1"/>
            <a:endCxn id="88074" idx="1"/>
          </p:cNvCxnSpPr>
          <p:nvPr/>
        </p:nvCxnSpPr>
        <p:spPr bwMode="auto">
          <a:xfrm rot="16200000" flipH="1">
            <a:off x="1755775" y="3502025"/>
            <a:ext cx="3575050" cy="838200"/>
          </a:xfrm>
          <a:prstGeom prst="bentConnector2">
            <a:avLst/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8080" name="AutoShape 16"/>
          <p:cNvCxnSpPr>
            <a:cxnSpLocks noChangeShapeType="1"/>
            <a:endCxn id="88073" idx="1"/>
          </p:cNvCxnSpPr>
          <p:nvPr/>
        </p:nvCxnSpPr>
        <p:spPr bwMode="auto">
          <a:xfrm rot="16200000" flipH="1">
            <a:off x="2479675" y="2930525"/>
            <a:ext cx="2279650" cy="685800"/>
          </a:xfrm>
          <a:prstGeom prst="bentConnector2">
            <a:avLst/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8081" name="AutoShape 17"/>
          <p:cNvCxnSpPr>
            <a:cxnSpLocks noChangeShapeType="1"/>
            <a:endCxn id="88072" idx="1"/>
          </p:cNvCxnSpPr>
          <p:nvPr/>
        </p:nvCxnSpPr>
        <p:spPr bwMode="auto">
          <a:xfrm rot="16200000" flipH="1">
            <a:off x="3196431" y="2366169"/>
            <a:ext cx="998538" cy="533400"/>
          </a:xfrm>
          <a:prstGeom prst="bentConnector2">
            <a:avLst/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8082" name="AutoShape 18"/>
          <p:cNvCxnSpPr>
            <a:cxnSpLocks noChangeShapeType="1"/>
            <a:endCxn id="88069" idx="1"/>
          </p:cNvCxnSpPr>
          <p:nvPr/>
        </p:nvCxnSpPr>
        <p:spPr bwMode="auto">
          <a:xfrm>
            <a:off x="3581400" y="2133600"/>
            <a:ext cx="381000" cy="304800"/>
          </a:xfrm>
          <a:prstGeom prst="bentConnector3">
            <a:avLst>
              <a:gd name="adj1" fmla="val -2083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8083" name="AutoShape 19"/>
          <p:cNvCxnSpPr>
            <a:cxnSpLocks noChangeShapeType="1"/>
            <a:stCxn id="88067" idx="3"/>
            <a:endCxn id="88070" idx="1"/>
          </p:cNvCxnSpPr>
          <p:nvPr/>
        </p:nvCxnSpPr>
        <p:spPr bwMode="auto">
          <a:xfrm flipV="1">
            <a:off x="2209800" y="1684338"/>
            <a:ext cx="609600" cy="69215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8084" name="AutoShape 20"/>
          <p:cNvCxnSpPr>
            <a:cxnSpLocks noChangeShapeType="1"/>
            <a:stCxn id="88068" idx="3"/>
            <a:endCxn id="88070" idx="1"/>
          </p:cNvCxnSpPr>
          <p:nvPr/>
        </p:nvCxnSpPr>
        <p:spPr bwMode="auto">
          <a:xfrm flipV="1">
            <a:off x="2209800" y="1684338"/>
            <a:ext cx="609600" cy="1439862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8085" name="AutoShape 21"/>
          <p:cNvCxnSpPr>
            <a:cxnSpLocks noChangeShapeType="1"/>
            <a:stCxn id="88075" idx="1"/>
            <a:endCxn id="88072" idx="3"/>
          </p:cNvCxnSpPr>
          <p:nvPr/>
        </p:nvCxnSpPr>
        <p:spPr bwMode="auto">
          <a:xfrm rot="10800000">
            <a:off x="5638800" y="3132138"/>
            <a:ext cx="6096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88086" name="AutoShape 22"/>
          <p:cNvCxnSpPr>
            <a:cxnSpLocks noChangeShapeType="1"/>
          </p:cNvCxnSpPr>
          <p:nvPr/>
        </p:nvCxnSpPr>
        <p:spPr bwMode="auto">
          <a:xfrm rot="10800000">
            <a:off x="5638800" y="4419600"/>
            <a:ext cx="6096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88087" name="AutoShape 23"/>
          <p:cNvCxnSpPr>
            <a:cxnSpLocks noChangeShapeType="1"/>
          </p:cNvCxnSpPr>
          <p:nvPr/>
        </p:nvCxnSpPr>
        <p:spPr bwMode="auto">
          <a:xfrm rot="10800000">
            <a:off x="5638800" y="5638800"/>
            <a:ext cx="6096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88088" name="AutoShape 24"/>
          <p:cNvCxnSpPr>
            <a:cxnSpLocks noChangeShapeType="1"/>
            <a:stCxn id="88071" idx="1"/>
            <a:endCxn id="88070" idx="3"/>
          </p:cNvCxnSpPr>
          <p:nvPr/>
        </p:nvCxnSpPr>
        <p:spPr bwMode="auto">
          <a:xfrm rot="10800000">
            <a:off x="4495800" y="1684338"/>
            <a:ext cx="15240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sp>
        <p:nvSpPr>
          <p:cNvPr id="88089" name="Line 25"/>
          <p:cNvSpPr>
            <a:spLocks noChangeShapeType="1"/>
          </p:cNvSpPr>
          <p:nvPr/>
        </p:nvSpPr>
        <p:spPr bwMode="auto">
          <a:xfrm>
            <a:off x="381000" y="3733800"/>
            <a:ext cx="7391400" cy="0"/>
          </a:xfrm>
          <a:prstGeom prst="line">
            <a:avLst/>
          </a:prstGeom>
          <a:noFill/>
          <a:ln w="9525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90" name="Line 26"/>
          <p:cNvSpPr>
            <a:spLocks noChangeShapeType="1"/>
          </p:cNvSpPr>
          <p:nvPr/>
        </p:nvSpPr>
        <p:spPr bwMode="auto">
          <a:xfrm>
            <a:off x="381000" y="5029200"/>
            <a:ext cx="7391400" cy="0"/>
          </a:xfrm>
          <a:prstGeom prst="line">
            <a:avLst/>
          </a:prstGeom>
          <a:noFill/>
          <a:ln w="9525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91" name="Line 27"/>
          <p:cNvSpPr>
            <a:spLocks noChangeShapeType="1"/>
          </p:cNvSpPr>
          <p:nvPr/>
        </p:nvSpPr>
        <p:spPr bwMode="auto">
          <a:xfrm flipV="1">
            <a:off x="8077200" y="1905000"/>
            <a:ext cx="0" cy="4191000"/>
          </a:xfrm>
          <a:prstGeom prst="line">
            <a:avLst/>
          </a:prstGeom>
          <a:noFill/>
          <a:ln w="9525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8093" name="AutoShape 29"/>
          <p:cNvCxnSpPr>
            <a:cxnSpLocks noChangeShapeType="1"/>
            <a:stCxn id="88071" idx="3"/>
            <a:endCxn id="88078" idx="1"/>
          </p:cNvCxnSpPr>
          <p:nvPr/>
        </p:nvCxnSpPr>
        <p:spPr bwMode="auto">
          <a:xfrm>
            <a:off x="7696200" y="1684338"/>
            <a:ext cx="871538" cy="368300"/>
          </a:xfrm>
          <a:prstGeom prst="bentConnector2">
            <a:avLst/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1066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6. ESTRATEGIA DE REDUCCION DE POBREZA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Fortalecimiento Institucional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6. ESTRATEGIA DE REDUCCION DE POBREZA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Resultados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1066800" y="1447800"/>
            <a:ext cx="7467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s-BO" sz="25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Más Recursos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25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HIPC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25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Fondos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s-BO" sz="25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Mejor Distribuidos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25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Formula Progresiva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s-BO" sz="25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Mejor Asignados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25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Descentralización</a:t>
            </a: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es-BO" sz="25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Mejor controlados</a:t>
            </a:r>
          </a:p>
          <a:p>
            <a:pPr marL="762000" lvl="1" indent="-285750">
              <a:spcBef>
                <a:spcPct val="20000"/>
              </a:spcBef>
              <a:buFontTx/>
              <a:buChar char="–"/>
            </a:pPr>
            <a:r>
              <a:rPr lang="es-BO" sz="25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Control social local / regional / nacional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457200" y="23622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Pobres en 314 municipios</a:t>
            </a:r>
          </a:p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Padres / Niños</a:t>
            </a:r>
          </a:p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Municipios rurales / indígenas</a:t>
            </a:r>
          </a:p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Org. Sociedad Civil</a:t>
            </a:r>
          </a:p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Progreso Económico / Social de 16 años</a:t>
            </a:r>
          </a:p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Próxima generación</a:t>
            </a:r>
          </a:p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Pobres sin voz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648200" y="2362200"/>
            <a:ext cx="4267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Intereses sectoriales / corporativos</a:t>
            </a:r>
          </a:p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Dirigentes sindicales</a:t>
            </a:r>
          </a:p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Municipios urbanos</a:t>
            </a:r>
          </a:p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Manipulación Partidaria</a:t>
            </a:r>
          </a:p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Cuestionadores de políticas neoliberales impuestas por Org. Int.</a:t>
            </a:r>
          </a:p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Próxima elección</a:t>
            </a:r>
          </a:p>
          <a:p>
            <a:pPr marL="384175" indent="-384175">
              <a:spcBef>
                <a:spcPct val="20000"/>
              </a:spcBef>
              <a:buFontTx/>
              <a:buChar char="•"/>
            </a:pPr>
            <a:r>
              <a:rPr lang="es-B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Grupo influyentes con megáfonos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blackWhite">
          <a:xfrm>
            <a:off x="533400" y="1668463"/>
            <a:ext cx="3733800" cy="396875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/>
            <a:r>
              <a:rPr lang="es-BO" sz="20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Beneficiarios pasivos</a:t>
            </a:r>
            <a:endParaRPr lang="es-BO" sz="200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blackWhite">
          <a:xfrm>
            <a:off x="4572000" y="1676400"/>
            <a:ext cx="3962400" cy="396875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/>
            <a:r>
              <a:rPr lang="es-BO" sz="20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Intereses en conflicto</a:t>
            </a:r>
            <a:endParaRPr lang="es-BO" sz="200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533400" y="2705100"/>
            <a:ext cx="8001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>
            <a:off x="533400" y="3035300"/>
            <a:ext cx="8001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>
            <a:off x="533400" y="3371850"/>
            <a:ext cx="8001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533400" y="3676650"/>
            <a:ext cx="8001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533400" y="4298950"/>
            <a:ext cx="8001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533400" y="4629150"/>
            <a:ext cx="8001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533400" y="4946650"/>
            <a:ext cx="8001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1066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6. ESTRATEGIA DE REDUCCION DE POBREZA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Resultados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8382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n-US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7. CONCLUSIONES</a:t>
            </a:r>
            <a:endParaRPr lang="es-BO" b="1" i="0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609600" y="13716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15 años de reformas exitosas con resultados favorables: Estabilidad económica y gobernabilidad política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Estabilidad / crecimiento económico no implica reducción de pobreza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Debilidad institucional y corrupción vulneran estabilidad política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Crisis económica aumenta frustración y pone en evidencia debilidades del modelo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Modelo debe enfocarse en reducción de pobreza y reforma institucional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Nuevo contexto internacional puede ser favorable: PRSP / Mercados / Gas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8382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n-US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7. CONCLUSIONES</a:t>
            </a:r>
            <a:endParaRPr lang="es-BO" b="1" i="0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685800" y="12954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Principios para EBRP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C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Participación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C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Descentralización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C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Progresividad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C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Control Social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s-C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Fortalecimiento Institucional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Resultado: Más recursos / mejor distribuidos / mejor asignados / mejor controlados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Resultado: Pobres sin voz v.s. Intereses en conflicto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CO" sz="22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Son procesos de largo plazo que requieren participación / “ownership” y empoderamiento de la sociedad: DIALOGO y CONSENSO son necesarios para evitar nueva frustración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Freeform 4"/>
          <p:cNvSpPr>
            <a:spLocks/>
          </p:cNvSpPr>
          <p:nvPr/>
        </p:nvSpPr>
        <p:spPr bwMode="blackWhite">
          <a:xfrm>
            <a:off x="3200400" y="990600"/>
            <a:ext cx="5029200" cy="5026025"/>
          </a:xfrm>
          <a:custGeom>
            <a:avLst/>
            <a:gdLst/>
            <a:ahLst/>
            <a:cxnLst>
              <a:cxn ang="0">
                <a:pos x="1973" y="1277"/>
              </a:cxn>
              <a:cxn ang="0">
                <a:pos x="2034" y="1114"/>
              </a:cxn>
              <a:cxn ang="0">
                <a:pos x="1927" y="1071"/>
              </a:cxn>
              <a:cxn ang="0">
                <a:pos x="1903" y="903"/>
              </a:cxn>
              <a:cxn ang="0">
                <a:pos x="1782" y="908"/>
              </a:cxn>
              <a:cxn ang="0">
                <a:pos x="1601" y="883"/>
              </a:cxn>
              <a:cxn ang="0">
                <a:pos x="1476" y="736"/>
              </a:cxn>
              <a:cxn ang="0">
                <a:pos x="1564" y="706"/>
              </a:cxn>
              <a:cxn ang="0">
                <a:pos x="1526" y="624"/>
              </a:cxn>
              <a:cxn ang="0">
                <a:pos x="1412" y="535"/>
              </a:cxn>
              <a:cxn ang="0">
                <a:pos x="1319" y="508"/>
              </a:cxn>
              <a:cxn ang="0">
                <a:pos x="1206" y="524"/>
              </a:cxn>
              <a:cxn ang="0">
                <a:pos x="1092" y="406"/>
              </a:cxn>
              <a:cxn ang="0">
                <a:pos x="956" y="418"/>
              </a:cxn>
              <a:cxn ang="0">
                <a:pos x="891" y="336"/>
              </a:cxn>
              <a:cxn ang="0">
                <a:pos x="678" y="278"/>
              </a:cxn>
              <a:cxn ang="0">
                <a:pos x="710" y="71"/>
              </a:cxn>
              <a:cxn ang="0">
                <a:pos x="641" y="0"/>
              </a:cxn>
              <a:cxn ang="0">
                <a:pos x="447" y="90"/>
              </a:cxn>
              <a:cxn ang="0">
                <a:pos x="419" y="243"/>
              </a:cxn>
              <a:cxn ang="0">
                <a:pos x="379" y="259"/>
              </a:cxn>
              <a:cxn ang="0">
                <a:pos x="278" y="237"/>
              </a:cxn>
              <a:cxn ang="0">
                <a:pos x="258" y="302"/>
              </a:cxn>
              <a:cxn ang="0">
                <a:pos x="219" y="331"/>
              </a:cxn>
              <a:cxn ang="0">
                <a:pos x="158" y="325"/>
              </a:cxn>
              <a:cxn ang="0">
                <a:pos x="0" y="302"/>
              </a:cxn>
              <a:cxn ang="0">
                <a:pos x="126" y="471"/>
              </a:cxn>
              <a:cxn ang="0">
                <a:pos x="113" y="573"/>
              </a:cxn>
              <a:cxn ang="0">
                <a:pos x="113" y="720"/>
              </a:cxn>
              <a:cxn ang="0">
                <a:pos x="76" y="849"/>
              </a:cxn>
              <a:cxn ang="0">
                <a:pos x="89" y="971"/>
              </a:cxn>
              <a:cxn ang="0">
                <a:pos x="163" y="1054"/>
              </a:cxn>
              <a:cxn ang="0">
                <a:pos x="169" y="1137"/>
              </a:cxn>
              <a:cxn ang="0">
                <a:pos x="139" y="1154"/>
              </a:cxn>
              <a:cxn ang="0">
                <a:pos x="52" y="1254"/>
              </a:cxn>
              <a:cxn ang="0">
                <a:pos x="145" y="1365"/>
              </a:cxn>
              <a:cxn ang="0">
                <a:pos x="209" y="1479"/>
              </a:cxn>
              <a:cxn ang="0">
                <a:pos x="278" y="1589"/>
              </a:cxn>
              <a:cxn ang="0">
                <a:pos x="246" y="1684"/>
              </a:cxn>
              <a:cxn ang="0">
                <a:pos x="364" y="1847"/>
              </a:cxn>
              <a:cxn ang="0">
                <a:pos x="465" y="1995"/>
              </a:cxn>
              <a:cxn ang="0">
                <a:pos x="521" y="1877"/>
              </a:cxn>
              <a:cxn ang="0">
                <a:pos x="647" y="1853"/>
              </a:cxn>
              <a:cxn ang="0">
                <a:pos x="734" y="1902"/>
              </a:cxn>
              <a:cxn ang="0">
                <a:pos x="830" y="1843"/>
              </a:cxn>
              <a:cxn ang="0">
                <a:pos x="943" y="1990"/>
              </a:cxn>
              <a:cxn ang="0">
                <a:pos x="961" y="1955"/>
              </a:cxn>
              <a:cxn ang="0">
                <a:pos x="980" y="1843"/>
              </a:cxn>
              <a:cxn ang="0">
                <a:pos x="1012" y="1907"/>
              </a:cxn>
              <a:cxn ang="0">
                <a:pos x="1054" y="1867"/>
              </a:cxn>
              <a:cxn ang="0">
                <a:pos x="1149" y="1814"/>
              </a:cxn>
              <a:cxn ang="0">
                <a:pos x="1223" y="1867"/>
              </a:cxn>
              <a:cxn ang="0">
                <a:pos x="1319" y="1867"/>
              </a:cxn>
              <a:cxn ang="0">
                <a:pos x="1282" y="1654"/>
              </a:cxn>
              <a:cxn ang="0">
                <a:pos x="1343" y="1576"/>
              </a:cxn>
              <a:cxn ang="0">
                <a:pos x="1363" y="1407"/>
              </a:cxn>
              <a:cxn ang="0">
                <a:pos x="1551" y="1372"/>
              </a:cxn>
              <a:cxn ang="0">
                <a:pos x="1853" y="1365"/>
              </a:cxn>
            </a:cxnLst>
            <a:rect l="0" t="0" r="r" b="b"/>
            <a:pathLst>
              <a:path w="2034" h="2013">
                <a:moveTo>
                  <a:pt x="1946" y="1425"/>
                </a:moveTo>
                <a:lnTo>
                  <a:pt x="1973" y="1277"/>
                </a:lnTo>
                <a:lnTo>
                  <a:pt x="2016" y="1190"/>
                </a:lnTo>
                <a:lnTo>
                  <a:pt x="2034" y="1114"/>
                </a:lnTo>
                <a:lnTo>
                  <a:pt x="1997" y="1071"/>
                </a:lnTo>
                <a:lnTo>
                  <a:pt x="1927" y="1071"/>
                </a:lnTo>
                <a:lnTo>
                  <a:pt x="1908" y="1019"/>
                </a:lnTo>
                <a:lnTo>
                  <a:pt x="1903" y="903"/>
                </a:lnTo>
                <a:lnTo>
                  <a:pt x="1878" y="872"/>
                </a:lnTo>
                <a:lnTo>
                  <a:pt x="1782" y="908"/>
                </a:lnTo>
                <a:lnTo>
                  <a:pt x="1664" y="908"/>
                </a:lnTo>
                <a:lnTo>
                  <a:pt x="1601" y="883"/>
                </a:lnTo>
                <a:lnTo>
                  <a:pt x="1569" y="796"/>
                </a:lnTo>
                <a:lnTo>
                  <a:pt x="1476" y="736"/>
                </a:lnTo>
                <a:lnTo>
                  <a:pt x="1482" y="726"/>
                </a:lnTo>
                <a:lnTo>
                  <a:pt x="1564" y="706"/>
                </a:lnTo>
                <a:lnTo>
                  <a:pt x="1569" y="671"/>
                </a:lnTo>
                <a:lnTo>
                  <a:pt x="1526" y="624"/>
                </a:lnTo>
                <a:lnTo>
                  <a:pt x="1506" y="530"/>
                </a:lnTo>
                <a:lnTo>
                  <a:pt x="1412" y="535"/>
                </a:lnTo>
                <a:lnTo>
                  <a:pt x="1382" y="512"/>
                </a:lnTo>
                <a:lnTo>
                  <a:pt x="1319" y="508"/>
                </a:lnTo>
                <a:lnTo>
                  <a:pt x="1230" y="535"/>
                </a:lnTo>
                <a:lnTo>
                  <a:pt x="1206" y="524"/>
                </a:lnTo>
                <a:lnTo>
                  <a:pt x="1143" y="437"/>
                </a:lnTo>
                <a:lnTo>
                  <a:pt x="1092" y="406"/>
                </a:lnTo>
                <a:lnTo>
                  <a:pt x="993" y="431"/>
                </a:lnTo>
                <a:lnTo>
                  <a:pt x="956" y="418"/>
                </a:lnTo>
                <a:lnTo>
                  <a:pt x="924" y="361"/>
                </a:lnTo>
                <a:lnTo>
                  <a:pt x="891" y="336"/>
                </a:lnTo>
                <a:lnTo>
                  <a:pt x="728" y="325"/>
                </a:lnTo>
                <a:lnTo>
                  <a:pt x="678" y="278"/>
                </a:lnTo>
                <a:lnTo>
                  <a:pt x="673" y="200"/>
                </a:lnTo>
                <a:lnTo>
                  <a:pt x="710" y="71"/>
                </a:lnTo>
                <a:lnTo>
                  <a:pt x="697" y="26"/>
                </a:lnTo>
                <a:lnTo>
                  <a:pt x="641" y="0"/>
                </a:lnTo>
                <a:lnTo>
                  <a:pt x="552" y="26"/>
                </a:lnTo>
                <a:lnTo>
                  <a:pt x="447" y="90"/>
                </a:lnTo>
                <a:lnTo>
                  <a:pt x="428" y="207"/>
                </a:lnTo>
                <a:lnTo>
                  <a:pt x="419" y="243"/>
                </a:lnTo>
                <a:lnTo>
                  <a:pt x="404" y="266"/>
                </a:lnTo>
                <a:lnTo>
                  <a:pt x="379" y="259"/>
                </a:lnTo>
                <a:lnTo>
                  <a:pt x="315" y="237"/>
                </a:lnTo>
                <a:lnTo>
                  <a:pt x="278" y="237"/>
                </a:lnTo>
                <a:lnTo>
                  <a:pt x="265" y="278"/>
                </a:lnTo>
                <a:lnTo>
                  <a:pt x="258" y="302"/>
                </a:lnTo>
                <a:lnTo>
                  <a:pt x="246" y="325"/>
                </a:lnTo>
                <a:lnTo>
                  <a:pt x="219" y="331"/>
                </a:lnTo>
                <a:lnTo>
                  <a:pt x="185" y="331"/>
                </a:lnTo>
                <a:lnTo>
                  <a:pt x="158" y="325"/>
                </a:lnTo>
                <a:lnTo>
                  <a:pt x="96" y="295"/>
                </a:lnTo>
                <a:lnTo>
                  <a:pt x="0" y="302"/>
                </a:lnTo>
                <a:lnTo>
                  <a:pt x="70" y="353"/>
                </a:lnTo>
                <a:lnTo>
                  <a:pt x="126" y="471"/>
                </a:lnTo>
                <a:lnTo>
                  <a:pt x="133" y="524"/>
                </a:lnTo>
                <a:lnTo>
                  <a:pt x="113" y="573"/>
                </a:lnTo>
                <a:lnTo>
                  <a:pt x="83" y="618"/>
                </a:lnTo>
                <a:lnTo>
                  <a:pt x="113" y="720"/>
                </a:lnTo>
                <a:lnTo>
                  <a:pt x="120" y="772"/>
                </a:lnTo>
                <a:lnTo>
                  <a:pt x="76" y="849"/>
                </a:lnTo>
                <a:lnTo>
                  <a:pt x="70" y="908"/>
                </a:lnTo>
                <a:lnTo>
                  <a:pt x="89" y="971"/>
                </a:lnTo>
                <a:lnTo>
                  <a:pt x="120" y="1001"/>
                </a:lnTo>
                <a:lnTo>
                  <a:pt x="163" y="1054"/>
                </a:lnTo>
                <a:lnTo>
                  <a:pt x="176" y="1100"/>
                </a:lnTo>
                <a:lnTo>
                  <a:pt x="169" y="1137"/>
                </a:lnTo>
                <a:lnTo>
                  <a:pt x="163" y="1148"/>
                </a:lnTo>
                <a:lnTo>
                  <a:pt x="139" y="1154"/>
                </a:lnTo>
                <a:lnTo>
                  <a:pt x="52" y="1164"/>
                </a:lnTo>
                <a:lnTo>
                  <a:pt x="52" y="1254"/>
                </a:lnTo>
                <a:lnTo>
                  <a:pt x="113" y="1307"/>
                </a:lnTo>
                <a:lnTo>
                  <a:pt x="145" y="1365"/>
                </a:lnTo>
                <a:lnTo>
                  <a:pt x="158" y="1449"/>
                </a:lnTo>
                <a:lnTo>
                  <a:pt x="209" y="1479"/>
                </a:lnTo>
                <a:lnTo>
                  <a:pt x="265" y="1518"/>
                </a:lnTo>
                <a:lnTo>
                  <a:pt x="278" y="1589"/>
                </a:lnTo>
                <a:lnTo>
                  <a:pt x="252" y="1619"/>
                </a:lnTo>
                <a:lnTo>
                  <a:pt x="246" y="1684"/>
                </a:lnTo>
                <a:lnTo>
                  <a:pt x="321" y="1773"/>
                </a:lnTo>
                <a:lnTo>
                  <a:pt x="364" y="1847"/>
                </a:lnTo>
                <a:lnTo>
                  <a:pt x="404" y="1967"/>
                </a:lnTo>
                <a:lnTo>
                  <a:pt x="465" y="1995"/>
                </a:lnTo>
                <a:lnTo>
                  <a:pt x="497" y="1967"/>
                </a:lnTo>
                <a:lnTo>
                  <a:pt x="521" y="1877"/>
                </a:lnTo>
                <a:lnTo>
                  <a:pt x="598" y="1843"/>
                </a:lnTo>
                <a:lnTo>
                  <a:pt x="647" y="1853"/>
                </a:lnTo>
                <a:lnTo>
                  <a:pt x="691" y="1897"/>
                </a:lnTo>
                <a:lnTo>
                  <a:pt x="734" y="1902"/>
                </a:lnTo>
                <a:lnTo>
                  <a:pt x="773" y="1847"/>
                </a:lnTo>
                <a:lnTo>
                  <a:pt x="830" y="1843"/>
                </a:lnTo>
                <a:lnTo>
                  <a:pt x="924" y="1930"/>
                </a:lnTo>
                <a:lnTo>
                  <a:pt x="943" y="1990"/>
                </a:lnTo>
                <a:lnTo>
                  <a:pt x="956" y="2013"/>
                </a:lnTo>
                <a:lnTo>
                  <a:pt x="961" y="1955"/>
                </a:lnTo>
                <a:lnTo>
                  <a:pt x="961" y="1867"/>
                </a:lnTo>
                <a:lnTo>
                  <a:pt x="980" y="1843"/>
                </a:lnTo>
                <a:lnTo>
                  <a:pt x="1004" y="1871"/>
                </a:lnTo>
                <a:lnTo>
                  <a:pt x="1012" y="1907"/>
                </a:lnTo>
                <a:lnTo>
                  <a:pt x="1049" y="1902"/>
                </a:lnTo>
                <a:lnTo>
                  <a:pt x="1054" y="1867"/>
                </a:lnTo>
                <a:lnTo>
                  <a:pt x="1082" y="1824"/>
                </a:lnTo>
                <a:lnTo>
                  <a:pt x="1149" y="1814"/>
                </a:lnTo>
                <a:lnTo>
                  <a:pt x="1193" y="1837"/>
                </a:lnTo>
                <a:lnTo>
                  <a:pt x="1223" y="1867"/>
                </a:lnTo>
                <a:lnTo>
                  <a:pt x="1255" y="1871"/>
                </a:lnTo>
                <a:lnTo>
                  <a:pt x="1319" y="1867"/>
                </a:lnTo>
                <a:lnTo>
                  <a:pt x="1313" y="1777"/>
                </a:lnTo>
                <a:lnTo>
                  <a:pt x="1282" y="1654"/>
                </a:lnTo>
                <a:lnTo>
                  <a:pt x="1286" y="1612"/>
                </a:lnTo>
                <a:lnTo>
                  <a:pt x="1343" y="1576"/>
                </a:lnTo>
                <a:lnTo>
                  <a:pt x="1369" y="1525"/>
                </a:lnTo>
                <a:lnTo>
                  <a:pt x="1363" y="1407"/>
                </a:lnTo>
                <a:lnTo>
                  <a:pt x="1399" y="1385"/>
                </a:lnTo>
                <a:lnTo>
                  <a:pt x="1551" y="1372"/>
                </a:lnTo>
                <a:lnTo>
                  <a:pt x="1721" y="1349"/>
                </a:lnTo>
                <a:lnTo>
                  <a:pt x="1853" y="1365"/>
                </a:lnTo>
                <a:lnTo>
                  <a:pt x="1946" y="1425"/>
                </a:lnTo>
                <a:close/>
              </a:path>
            </a:pathLst>
          </a:custGeom>
          <a:gradFill rotWithShape="0">
            <a:gsLst>
              <a:gs pos="0">
                <a:srgbClr val="990000"/>
              </a:gs>
              <a:gs pos="100000">
                <a:srgbClr val="008000"/>
              </a:gs>
            </a:gsLst>
            <a:lin ang="189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/>
              <a:t>ANTECEDENTES</a:t>
            </a:r>
            <a:br>
              <a:rPr lang="en-US"/>
            </a:br>
            <a:r>
              <a:rPr lang="es-BO"/>
              <a:t>Datos de Bolivia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BO"/>
              <a:t>Población: 8 Millones (12% Brasil)</a:t>
            </a:r>
          </a:p>
          <a:p>
            <a:pPr>
              <a:lnSpc>
                <a:spcPct val="90000"/>
              </a:lnSpc>
            </a:pPr>
            <a:r>
              <a:rPr lang="es-BO"/>
              <a:t>PIB: 8 MM$ (1% Brasil)</a:t>
            </a:r>
          </a:p>
          <a:p>
            <a:pPr>
              <a:lnSpc>
                <a:spcPct val="90000"/>
              </a:lnSpc>
            </a:pPr>
            <a:r>
              <a:rPr lang="es-BO"/>
              <a:t>PIB Perápita: 1,000 $ (20% Brasil)</a:t>
            </a:r>
          </a:p>
          <a:p>
            <a:pPr>
              <a:lnSpc>
                <a:spcPct val="90000"/>
              </a:lnSpc>
            </a:pPr>
            <a:r>
              <a:rPr lang="es-BO"/>
              <a:t>IDH: 0.658 / Ranking 174 (Brasil 79)</a:t>
            </a:r>
          </a:p>
          <a:p>
            <a:pPr>
              <a:lnSpc>
                <a:spcPct val="90000"/>
              </a:lnSpc>
            </a:pPr>
            <a:endParaRPr lang="es-BO"/>
          </a:p>
          <a:p>
            <a:pPr>
              <a:lnSpc>
                <a:spcPct val="90000"/>
              </a:lnSpc>
            </a:pPr>
            <a:r>
              <a:rPr lang="es-BO"/>
              <a:t>País unitario y democrático (1982)</a:t>
            </a:r>
          </a:p>
          <a:p>
            <a:pPr>
              <a:lnSpc>
                <a:spcPct val="90000"/>
              </a:lnSpc>
            </a:pPr>
            <a:r>
              <a:rPr lang="es-BO"/>
              <a:t>Gobiernos Nacional / Municipal (314)</a:t>
            </a:r>
          </a:p>
          <a:p>
            <a:pPr>
              <a:lnSpc>
                <a:spcPct val="90000"/>
              </a:lnSpc>
            </a:pPr>
            <a:endParaRPr lang="es-BO"/>
          </a:p>
          <a:p>
            <a:pPr>
              <a:lnSpc>
                <a:spcPct val="90000"/>
              </a:lnSpc>
            </a:pPr>
            <a:r>
              <a:rPr lang="es-BO"/>
              <a:t>Problemas particulares</a:t>
            </a:r>
          </a:p>
          <a:p>
            <a:pPr lvl="1">
              <a:lnSpc>
                <a:spcPct val="90000"/>
              </a:lnSpc>
            </a:pPr>
            <a:r>
              <a:rPr lang="es-BO"/>
              <a:t>Narcotráfico / Informalidad</a:t>
            </a:r>
          </a:p>
          <a:p>
            <a:pPr lvl="1">
              <a:lnSpc>
                <a:spcPct val="90000"/>
              </a:lnSpc>
            </a:pPr>
            <a:r>
              <a:rPr lang="es-BO"/>
              <a:t>Dependencia externa (Coop. Externa = 7% PIB)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>
              <a:buFontTx/>
              <a:buAutoNum type="arabicPeriod"/>
            </a:pPr>
            <a:r>
              <a:rPr lang="en-US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ANTECEDENTES</a:t>
            </a:r>
            <a:br>
              <a:rPr lang="en-US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Reformas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301750" y="1371600"/>
            <a:ext cx="6462713" cy="519113"/>
          </a:xfrm>
          <a:prstGeom prst="rect">
            <a:avLst/>
          </a:prstGeom>
          <a:solidFill>
            <a:srgbClr val="0000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 algn="ctr" eaLnBrk="1" hangingPunct="1"/>
            <a:r>
              <a:rPr lang="es-MX" sz="2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15 AÑOS DE REFORMAS EN BOLIVIA</a:t>
            </a:r>
            <a:endParaRPr lang="en-US" sz="28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38200" y="2590800"/>
            <a:ext cx="7543800" cy="457200"/>
          </a:xfrm>
          <a:prstGeom prst="rect">
            <a:avLst/>
          </a:prstGeom>
          <a:solidFill>
            <a:srgbClr val="0000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eaLnBrk="1" hangingPunct="1"/>
            <a:r>
              <a:rPr lang="es-MX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País líder en:</a:t>
            </a:r>
            <a:endParaRPr lang="en-US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1219200" y="3375025"/>
            <a:ext cx="3311525" cy="2289175"/>
          </a:xfrm>
          <a:prstGeom prst="rect">
            <a:avLst/>
          </a:prstGeom>
          <a:solidFill>
            <a:srgbClr val="0000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s-MX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REFORMAS ECONÓMICAS</a:t>
            </a:r>
          </a:p>
          <a:p>
            <a:pPr eaLnBrk="1" hangingPunct="1"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Control Déficil Fiscal</a:t>
            </a:r>
          </a:p>
          <a:p>
            <a:pPr eaLnBrk="1" hangingPunct="1"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Liberalización mercados B&amp;S</a:t>
            </a:r>
          </a:p>
          <a:p>
            <a:pPr eaLnBrk="1" hangingPunct="1"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Privatización / Capitalización</a:t>
            </a:r>
          </a:p>
          <a:p>
            <a:pPr eaLnBrk="1" hangingPunct="1"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Sistema Financiero c/ NP</a:t>
            </a:r>
          </a:p>
          <a:p>
            <a:pPr eaLnBrk="1" hangingPunct="1"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Fomento inversión externa</a:t>
            </a:r>
          </a:p>
          <a:p>
            <a:pPr eaLnBrk="1" hangingPunct="1"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Reforma de Pensiones</a:t>
            </a:r>
          </a:p>
          <a:p>
            <a:pPr eaLnBrk="1" hangingPunct="1"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Mercado de Valores</a:t>
            </a:r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3962400" y="19812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4724400" y="3365500"/>
            <a:ext cx="3429000" cy="2289175"/>
          </a:xfrm>
          <a:prstGeom prst="rect">
            <a:avLst/>
          </a:prstGeom>
          <a:solidFill>
            <a:srgbClr val="000099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 eaLnBrk="1" hangingPunct="1"/>
            <a:r>
              <a:rPr lang="es-MX" sz="18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REFORMAS INSTITUCIONALES</a:t>
            </a:r>
          </a:p>
          <a:p>
            <a:pPr eaLnBrk="1" hangingPunct="1"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Sistema Electoral</a:t>
            </a:r>
          </a:p>
          <a:p>
            <a:pPr eaLnBrk="1" hangingPunct="1"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Sist. de Gestión / Control</a:t>
            </a:r>
          </a:p>
          <a:p>
            <a:pPr eaLnBrk="1" hangingPunct="1"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Sistemas Regulatorios</a:t>
            </a:r>
          </a:p>
          <a:p>
            <a:pPr eaLnBrk="1" hangingPunct="1"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BCB independiente</a:t>
            </a:r>
          </a:p>
          <a:p>
            <a:pPr eaLnBrk="1" hangingPunct="1"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Desc. / Participación Popular</a:t>
            </a:r>
          </a:p>
          <a:p>
            <a:pPr eaLnBrk="1" hangingPunct="1"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Reforma Justicia</a:t>
            </a:r>
            <a:endParaRPr lang="en-US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n-US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2. DIALOGO NACIONAL 1997</a:t>
            </a:r>
          </a:p>
          <a:p>
            <a:pPr marL="457200" indent="-457200" algn="r"/>
            <a:r>
              <a:rPr lang="es-BO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Programa de 4 pilares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blackWhite">
          <a:xfrm>
            <a:off x="4800600" y="1752600"/>
            <a:ext cx="3810000" cy="1524000"/>
          </a:xfrm>
          <a:prstGeom prst="rect">
            <a:avLst/>
          </a:prstGeom>
          <a:gradFill rotWithShape="0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</a:sp3d>
        </p:spPr>
        <p:txBody>
          <a:bodyPr>
            <a:flatTx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s-CO" sz="16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s-CO" sz="1800" b="1" i="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EQUIDAD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CO" sz="16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Reducir la pobreza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s-CO" sz="1600" b="1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blackWhite">
          <a:xfrm>
            <a:off x="533400" y="1752600"/>
            <a:ext cx="3676650" cy="1524000"/>
          </a:xfrm>
          <a:prstGeom prst="rect">
            <a:avLst/>
          </a:prstGeom>
          <a:gradFill rotWithShape="0">
            <a:gsLst>
              <a:gs pos="0">
                <a:srgbClr val="006600">
                  <a:gamma/>
                  <a:shade val="46275"/>
                  <a:invGamma/>
                </a:srgbClr>
              </a:gs>
              <a:gs pos="50000">
                <a:srgbClr val="006600"/>
              </a:gs>
              <a:gs pos="100000">
                <a:srgbClr val="0066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6600"/>
            </a:extrusionClr>
          </a:sp3d>
        </p:spPr>
        <p:txBody>
          <a:bodyPr>
            <a:flatTx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s-CO" sz="16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s-CO" sz="1800" b="1" i="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OPORTUNIDAD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CO" sz="16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Incrementar las tasas de crecimiento con mejor distribución</a:t>
            </a:r>
            <a:endParaRPr lang="es-CO" sz="1400" b="1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blackWhite">
          <a:xfrm>
            <a:off x="533400" y="3733800"/>
            <a:ext cx="3810000" cy="1600200"/>
          </a:xfrm>
          <a:prstGeom prst="rect">
            <a:avLst/>
          </a:prstGeom>
          <a:gradFill rotWithShape="0">
            <a:gsLst>
              <a:gs pos="0">
                <a:srgbClr val="800080">
                  <a:gamma/>
                  <a:shade val="46275"/>
                  <a:invGamma/>
                </a:srgbClr>
              </a:gs>
              <a:gs pos="5000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80"/>
            </a:extrusionClr>
          </a:sp3d>
        </p:spPr>
        <p:txBody>
          <a:bodyPr>
            <a:flatTx/>
          </a:bodyPr>
          <a:lstStyle/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r>
              <a:rPr lang="es-CO" sz="1800" b="1" i="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INSTITUCIONALIDAD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CO" sz="16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Fortalecer las instituciones con mejor justicia e integridad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blackWhite">
          <a:xfrm>
            <a:off x="4876800" y="3733800"/>
            <a:ext cx="3733800" cy="1600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99"/>
            </a:extrusionClr>
          </a:sp3d>
        </p:spPr>
        <p:txBody>
          <a:bodyPr>
            <a:flatTx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s-CO" sz="1800" b="1" i="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DIGNIDAD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CO" sz="1600" b="1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Sacar a Bolivia del circuito del narcotráfico en los próximos 5 años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n-US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3. RESULTADOS EN 15 AÑOS</a:t>
            </a:r>
            <a:endParaRPr lang="es-BO" b="1" i="0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066800" y="1600200"/>
            <a:ext cx="7086600" cy="3124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s-MX" sz="1800" b="1" i="0" u="sng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Indicadores Económicos                                    1985          2000</a:t>
            </a:r>
          </a:p>
          <a:p>
            <a:pPr marL="342900" indent="-342900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CRECIMIENTO (%)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			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-1,7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3,5</a:t>
            </a:r>
            <a:endParaRPr lang="es-CO" sz="18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INFLACION (12 meses) (%)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		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8.170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4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endParaRPr lang="es-CO" sz="18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DEFICIT FISCAL (%PIB)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25,0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3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endParaRPr lang="es-CO" sz="18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PRESION TRIBUTARIA (% PIB)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                        4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,0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17,4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INVERSION EXTERNA (% PIB)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0,3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9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,3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DEPOSITOS (Mill.$US)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200,0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1000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endParaRPr lang="es-CO" sz="18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TASAS DE INTERES ACTIVAS (ME) 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28,5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17,2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INVERSION - AHORRO TOTAL (% PIB)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7,2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16,2</a:t>
            </a:r>
            <a:endParaRPr lang="es-BO" sz="18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n-US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3. RESULTADOS EN 15 AÑOS</a:t>
            </a:r>
            <a:endParaRPr lang="es-BO" b="1" i="0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685800" y="1676400"/>
            <a:ext cx="8077200" cy="40386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s-MX" sz="1800" b="1" i="0" u="sng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Indicadores Sociales                                                      Antes           Ahora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POBREZA  (1976-1992)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85,5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70,5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E.  VIDA AL NACER  (1990-1998)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59,3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61,4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M. INFANTIL ( x 1,000 N. V.) (1976-1998)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151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67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M. MATERNA  ( x 1,000 N. V.) (1989-1994)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416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390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DESOCUPACION URBANA (1990-1997)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7,2%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4,4%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MATRIC. CICLO ESCOLAR (Miles Pers.)(1990-1998)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1.619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2.014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ANALFABETISMO  (1976-1992)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36.8%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20.0%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SANEAM. BASICO  (%) (1976-1998)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21,5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65,0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SALARIO MINIMO (En No de panes) (1989-1998)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385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1.000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H. BASICO MAESTRO (En Lts Leche) (1989-1998)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138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219</a:t>
            </a:r>
          </a:p>
          <a:p>
            <a:pPr marL="342900" indent="-342900" fontAlgn="b">
              <a:spcBef>
                <a:spcPct val="20000"/>
              </a:spcBef>
            </a:pP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H. BASICO MEDICO (En Kg. de carne) (1989-1998)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133</a:t>
            </a: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</a:t>
            </a:r>
            <a:r>
              <a:rPr lang="es-CO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n-US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3. RESULTADOS EN 15 AÑOS</a:t>
            </a:r>
            <a:endParaRPr lang="es-BO" b="1" i="0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685800" y="1676400"/>
            <a:ext cx="7620000" cy="3505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s-MX" sz="1800" b="1" i="0" u="sng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Indicadores Institucionales</a:t>
            </a:r>
          </a:p>
          <a:p>
            <a:pPr marL="342900" indent="-342900" fontAlgn="b">
              <a:spcBef>
                <a:spcPct val="20000"/>
              </a:spcBef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 cambios de gobierno democráticos con alternabilidad</a:t>
            </a:r>
          </a:p>
          <a:p>
            <a:pPr marL="342900" indent="-342900" fontAlgn="b">
              <a:spcBef>
                <a:spcPct val="20000"/>
              </a:spcBef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Estado descentralizado a nivel municipal (70% PIP descentralizado)</a:t>
            </a:r>
          </a:p>
          <a:p>
            <a:pPr marL="342900" indent="-342900" fontAlgn="b">
              <a:spcBef>
                <a:spcPct val="20000"/>
              </a:spcBef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Organos Judiciales independientes y Reformas en curso</a:t>
            </a:r>
          </a:p>
          <a:p>
            <a:pPr marL="342900" indent="-342900" fontAlgn="b">
              <a:spcBef>
                <a:spcPct val="20000"/>
              </a:spcBef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Sistemas de regulación independientes</a:t>
            </a:r>
          </a:p>
          <a:p>
            <a:pPr marL="342900" indent="-342900" fontAlgn="b">
              <a:spcBef>
                <a:spcPct val="20000"/>
              </a:spcBef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Sistema Financiero sólido </a:t>
            </a:r>
          </a:p>
          <a:p>
            <a:pPr marL="342900" indent="-342900" fontAlgn="b">
              <a:spcBef>
                <a:spcPct val="20000"/>
              </a:spcBef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Carrera Administrativa en implementación</a:t>
            </a:r>
          </a:p>
          <a:p>
            <a:pPr marL="342900" indent="-342900" fontAlgn="b">
              <a:spcBef>
                <a:spcPct val="20000"/>
              </a:spcBef>
            </a:pPr>
            <a:endParaRPr lang="es-MX" sz="18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fontAlgn="b">
              <a:spcBef>
                <a:spcPct val="20000"/>
              </a:spcBef>
            </a:pPr>
            <a:r>
              <a:rPr lang="es-MX" sz="1800" b="1" i="0" u="sng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Lucha contra Narcotráfico</a:t>
            </a:r>
          </a:p>
          <a:p>
            <a:pPr marL="342900" indent="-342900" fontAlgn="b">
              <a:spcBef>
                <a:spcPct val="20000"/>
              </a:spcBef>
              <a:buFontTx/>
              <a:buChar char="•"/>
            </a:pPr>
            <a:r>
              <a:rPr lang="es-MX" sz="1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35,000 Has de Coca erradicadas (3% PIB)</a:t>
            </a:r>
            <a:endParaRPr lang="es-CO" sz="18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609600" y="1371600"/>
            <a:ext cx="8153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Estabilidad Económica con crecimiento moderado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Avances en indicadores sociales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Estabilidad política y gobernabilidad pactada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s-BO" sz="20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Pero...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s-BO" sz="20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Crecimiento insuficiente para reducir pobreza (1% percapita: 70 años para duplicarlo)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Crecimiento basado en inversión externa (Intensiva en capital)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Indicadores sociales equivalentes a Africa Subsahariana (País africano en Sudamérica)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Debilidad institucional y alta percepción de corrupción (Ranking TI)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BO" sz="20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Economía de Coca erradicada sin sustitución inmediata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s-BO" sz="2000" i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algn="r"/>
            <a:r>
              <a:rPr lang="en-US" b="1" i="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3. RESULTADOS EN 15 AÑOS</a:t>
            </a:r>
            <a:endParaRPr lang="es-BO" b="1" i="0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4850</TotalTime>
  <Words>1676</Words>
  <Application>Microsoft Office PowerPoint</Application>
  <PresentationFormat>On-screen Show (4:3)</PresentationFormat>
  <Paragraphs>359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Times New Roman</vt:lpstr>
      <vt:lpstr>Arial</vt:lpstr>
      <vt:lpstr>Symbol</vt:lpstr>
      <vt:lpstr>Monotype Sorts</vt:lpstr>
      <vt:lpstr>Diseño predeterminado</vt:lpstr>
      <vt:lpstr>Gráfico de Microsoft Graph 97</vt:lpstr>
      <vt:lpstr>Gráfico de Microsoft Graph 2000</vt:lpstr>
      <vt:lpstr>LUCHA CONTRA LA  POBREZA EN EL SIGLO XXI  Estrategia Boliviana de Reducción de Pobreza</vt:lpstr>
      <vt:lpstr>AGENDA</vt:lpstr>
      <vt:lpstr>ANTECEDENTES Datos de Bolivia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Ministerio de la Presidencia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BOLIVIANA DE LUCHA CONTRA LA POBREZA</dc:title>
  <dc:creator>Vicemin. de Coordinac. Gub.</dc:creator>
  <cp:lastModifiedBy>anarod</cp:lastModifiedBy>
  <cp:revision>4</cp:revision>
  <cp:lastPrinted>1999-07-08T23:48:39Z</cp:lastPrinted>
  <dcterms:created xsi:type="dcterms:W3CDTF">1980-01-04T04:07:14Z</dcterms:created>
  <dcterms:modified xsi:type="dcterms:W3CDTF">2010-07-11T03:26:57Z</dcterms:modified>
</cp:coreProperties>
</file>