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7" r:id="rId2"/>
    <p:sldId id="323" r:id="rId3"/>
    <p:sldId id="365" r:id="rId4"/>
    <p:sldId id="347" r:id="rId5"/>
    <p:sldId id="349" r:id="rId6"/>
    <p:sldId id="351" r:id="rId7"/>
    <p:sldId id="366" r:id="rId8"/>
    <p:sldId id="352" r:id="rId9"/>
    <p:sldId id="325" r:id="rId10"/>
    <p:sldId id="273" r:id="rId11"/>
    <p:sldId id="359" r:id="rId12"/>
    <p:sldId id="361" r:id="rId13"/>
    <p:sldId id="362" r:id="rId14"/>
    <p:sldId id="367" r:id="rId15"/>
    <p:sldId id="332" r:id="rId16"/>
    <p:sldId id="322" r:id="rId17"/>
    <p:sldId id="368" r:id="rId18"/>
  </p:sldIdLst>
  <p:sldSz cx="9144000" cy="6858000" type="screen4x3"/>
  <p:notesSz cx="6858000" cy="9144000"/>
  <p:embeddedFontLst>
    <p:embeddedFont>
      <p:font typeface="Garamond" pitchFamily="18" charset="0"/>
      <p:regular r:id="rId21"/>
      <p:bold r:id="rId22"/>
      <p:italic r:id="rId23"/>
    </p:embeddedFont>
  </p:embeddedFontLst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99CC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1" autoAdjust="0"/>
    <p:restoredTop sz="94660"/>
  </p:normalViewPr>
  <p:slideViewPr>
    <p:cSldViewPr>
      <p:cViewPr varScale="1">
        <p:scale>
          <a:sx n="63" d="100"/>
          <a:sy n="63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fld id="{DE3CE94B-7D0E-4068-8D6D-C0DDCA973E2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MX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MX"/>
          </a:p>
        </p:txBody>
      </p:sp>
      <p:sp>
        <p:nvSpPr>
          <p:cNvPr id="901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s-MX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fld id="{DFF24564-7F37-4861-8BDD-2F548A01B6EB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DEAB5-1FE3-411D-A423-D7B518AADE56}" type="slidenum">
              <a:rPr lang="es-MX"/>
              <a:pPr/>
              <a:t>1</a:t>
            </a:fld>
            <a:endParaRPr lang="es-MX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E301F-7FED-48C3-95D7-62D84EDE3E8A}" type="slidenum">
              <a:rPr lang="es-MX"/>
              <a:pPr/>
              <a:t>5</a:t>
            </a:fld>
            <a:endParaRPr lang="es-MX"/>
          </a:p>
        </p:txBody>
      </p:sp>
      <p:sp>
        <p:nvSpPr>
          <p:cNvPr id="181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84673-3ECE-4112-B3D8-1AED5C02C255}" type="slidenum">
              <a:rPr lang="es-MX"/>
              <a:pPr/>
              <a:t>6</a:t>
            </a:fld>
            <a:endParaRPr lang="es-MX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5FBA1-16B8-4DB8-8B77-82786EDB225B}" type="slidenum">
              <a:rPr lang="es-MX"/>
              <a:pPr/>
              <a:t>9</a:t>
            </a:fld>
            <a:endParaRPr lang="es-MX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0E5FA7-FC76-4E9E-B097-DFF06FA37EE5}" type="slidenum">
              <a:rPr lang="es-MX"/>
              <a:pPr/>
              <a:t>10</a:t>
            </a:fld>
            <a:endParaRPr lang="es-MX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F7A84-78D9-438A-A261-78A72128BC8E}" type="slidenum">
              <a:rPr lang="es-MX"/>
              <a:pPr/>
              <a:t>16</a:t>
            </a:fld>
            <a:endParaRPr lang="es-MX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4CCC8-AC0A-452C-AF0A-2E30AB2F2D17}" type="slidenum">
              <a:rPr lang="es-MX"/>
              <a:pPr/>
              <a:t>17</a:t>
            </a:fld>
            <a:endParaRPr lang="es-MX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D7C80B-D054-4E3F-B960-29CB629552FA}" type="slidenum">
              <a:rPr lang="es-ES" altLang="en-US"/>
              <a:pPr/>
              <a:t>‹#›</a:t>
            </a:fld>
            <a:endParaRPr lang="es-ES" altLang="en-US"/>
          </a:p>
        </p:txBody>
      </p:sp>
      <p:sp>
        <p:nvSpPr>
          <p:cNvPr id="522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5326C-9568-4185-8BEC-0158CB56683E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45930-A9A1-45DE-B5E6-9AB17D7491F6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76BDA-12FB-49FC-8CDB-8B8A91258C83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E9AA4-0760-431F-BA92-A1FB4F1C7A4F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3EB21-6E94-4823-82D7-DCB7F3B7B46B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C1654-8D38-4D8D-AAAA-E4B0E041816C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C146D-9587-46E4-855B-FCB4FAE4411D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73917-ED10-4510-A2D9-EEFAA9702A5D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9B00F-B86D-4E20-9927-2BA0F61F1B70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BB52C-7156-459E-BB20-F9D2ED8A2316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</a:defRPr>
            </a:lvl1pPr>
          </a:lstStyle>
          <a:p>
            <a:endParaRPr lang="es-E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j-lt"/>
              </a:defRPr>
            </a:lvl1pPr>
          </a:lstStyle>
          <a:p>
            <a:endParaRPr lang="es-E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j-lt"/>
              </a:defRPr>
            </a:lvl1pPr>
          </a:lstStyle>
          <a:p>
            <a:fld id="{F389EFD0-4F39-478B-97C0-E5D115044382}" type="slidenum">
              <a:rPr lang="es-ES" altLang="en-US"/>
              <a:pPr/>
              <a:t>‹#›</a:t>
            </a:fld>
            <a:endParaRPr lang="es-ES" altLang="en-US"/>
          </a:p>
        </p:txBody>
      </p:sp>
      <p:sp>
        <p:nvSpPr>
          <p:cNvPr id="512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contigo.gob.mx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88913"/>
            <a:ext cx="2763838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0825" y="1285875"/>
            <a:ext cx="864235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buClr>
                <a:schemeClr val="accent2"/>
              </a:buClr>
            </a:pPr>
            <a:r>
              <a:rPr lang="es-MX" sz="4000">
                <a:solidFill>
                  <a:schemeClr val="tx2"/>
                </a:solidFill>
                <a:latin typeface="Garamond" pitchFamily="18" charset="0"/>
              </a:rPr>
              <a:t>Sistema de Evaluación y Monitoreo: Un Reto de Política Pública</a:t>
            </a:r>
          </a:p>
          <a:p>
            <a:pPr algn="ctr" eaLnBrk="0" hangingPunct="0">
              <a:buClr>
                <a:schemeClr val="accent2"/>
              </a:buClr>
            </a:pPr>
            <a:endParaRPr lang="es-MX" sz="4000">
              <a:solidFill>
                <a:schemeClr val="tx2"/>
              </a:solidFill>
              <a:latin typeface="Garamond" pitchFamily="18" charset="0"/>
            </a:endParaRPr>
          </a:p>
          <a:p>
            <a:pPr algn="ctr" eaLnBrk="0" hangingPunct="0">
              <a:buClr>
                <a:schemeClr val="accent2"/>
              </a:buClr>
            </a:pPr>
            <a:r>
              <a:rPr lang="es-MX" sz="4000">
                <a:solidFill>
                  <a:schemeClr val="tx2"/>
                </a:solidFill>
                <a:latin typeface="Garamond" pitchFamily="18" charset="0"/>
              </a:rPr>
              <a:t>Secretaría de Desarrollo Social</a:t>
            </a:r>
          </a:p>
          <a:p>
            <a:pPr algn="ctr" eaLnBrk="0" hangingPunct="0">
              <a:buClr>
                <a:schemeClr val="accent2"/>
              </a:buClr>
            </a:pPr>
            <a:r>
              <a:rPr lang="es-MX" sz="4000">
                <a:solidFill>
                  <a:schemeClr val="tx2"/>
                </a:solidFill>
                <a:latin typeface="Garamond" pitchFamily="18" charset="0"/>
              </a:rPr>
              <a:t>MÉXICO</a:t>
            </a:r>
          </a:p>
          <a:p>
            <a:pPr algn="ctr" eaLnBrk="0" hangingPunct="0">
              <a:buClr>
                <a:schemeClr val="accent2"/>
              </a:buClr>
            </a:pPr>
            <a:endParaRPr lang="es-MX" sz="4000">
              <a:solidFill>
                <a:schemeClr val="tx2"/>
              </a:solidFill>
              <a:latin typeface="Garamond" pitchFamily="18" charset="0"/>
            </a:endParaRPr>
          </a:p>
          <a:p>
            <a:pPr algn="ctr" eaLnBrk="0" hangingPunct="0">
              <a:buClr>
                <a:schemeClr val="accent2"/>
              </a:buClr>
            </a:pPr>
            <a:endParaRPr lang="es-MX" sz="4000">
              <a:solidFill>
                <a:schemeClr val="tx2"/>
              </a:solidFill>
              <a:latin typeface="Garamond" pitchFamily="18" charset="0"/>
            </a:endParaRPr>
          </a:p>
          <a:p>
            <a:pPr algn="r" eaLnBrk="0" hangingPunct="0">
              <a:buClr>
                <a:schemeClr val="accent2"/>
              </a:buClr>
            </a:pPr>
            <a:r>
              <a:rPr lang="es-MX" sz="2800" i="1">
                <a:solidFill>
                  <a:schemeClr val="tx2"/>
                </a:solidFill>
                <a:latin typeface="Garamond" pitchFamily="18" charset="0"/>
              </a:rPr>
              <a:t>Gonzalo Hernández Licona</a:t>
            </a:r>
            <a:endParaRPr lang="es-ES" sz="2800" i="1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3076" name="Picture 4" descr="contigo5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200" y="5229225"/>
            <a:ext cx="2251075" cy="13065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386762" cy="863600"/>
          </a:xfrm>
        </p:spPr>
        <p:txBody>
          <a:bodyPr/>
          <a:lstStyle/>
          <a:p>
            <a:r>
              <a:rPr lang="es-ES_tradnl" sz="3200" b="1"/>
              <a:t>Aspectos Técnicos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569325" cy="511175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Clr>
                <a:srgbClr val="00CC00"/>
              </a:buClr>
              <a:buSzPct val="110000"/>
              <a:buFont typeface="Wingdings" pitchFamily="2" charset="2"/>
              <a:buAutoNum type="romanUcPeriod"/>
            </a:pPr>
            <a:r>
              <a:rPr lang="es-ES_tradnl" sz="2800">
                <a:solidFill>
                  <a:srgbClr val="00CC00"/>
                </a:solidFill>
                <a:latin typeface="Garamond" pitchFamily="18" charset="0"/>
              </a:rPr>
              <a:t>Evaluaciones de largo plazo con metodologías adecuadas</a:t>
            </a:r>
            <a:endParaRPr lang="es-ES_tradnl" sz="2400">
              <a:latin typeface="Garamond" pitchFamily="18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s-ES_tradnl" sz="2400">
                <a:latin typeface="Garamond" pitchFamily="18" charset="0"/>
              </a:rPr>
              <a:t>Desarrollo reciente de mejores técnicas de evaluación</a:t>
            </a:r>
          </a:p>
          <a:p>
            <a:pPr marL="533400" indent="-533400">
              <a:lnSpc>
                <a:spcPct val="80000"/>
              </a:lnSpc>
            </a:pPr>
            <a:r>
              <a:rPr lang="es-ES_tradnl" sz="2400">
                <a:latin typeface="Garamond" pitchFamily="18" charset="0"/>
              </a:rPr>
              <a:t>Al menos 12 evaluaciones de impacto en Sedesol: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Progresa-Oportunidades 1997-2000.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Oportunidades 2001-2004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Liconsa leche fortificada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Liconsa programa de Abasto Social de Leche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Diconsa programa de Abasto Rural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Microsimulación: efecto de Oportunidades sobre matriculación urbana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Programa Alimentario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Estrategia Microrregiones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Hábitat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Programa Tu Casa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Programa Piso Firme Coahuila</a:t>
            </a:r>
          </a:p>
          <a:p>
            <a:pPr marL="852488" lvl="1" indent="-508000">
              <a:lnSpc>
                <a:spcPct val="80000"/>
              </a:lnSpc>
            </a:pPr>
            <a:r>
              <a:rPr lang="es-ES_tradnl" sz="2100">
                <a:latin typeface="Garamond" pitchFamily="18" charset="0"/>
              </a:rPr>
              <a:t>Jóvenes con Oportunidades</a:t>
            </a:r>
          </a:p>
          <a:p>
            <a:pPr marL="852488" lvl="1" indent="-508000">
              <a:lnSpc>
                <a:spcPct val="80000"/>
              </a:lnSpc>
            </a:pPr>
            <a:endParaRPr lang="es-ES_tradnl" sz="2200">
              <a:latin typeface="Garamond" pitchFamily="18" charset="0"/>
            </a:endParaRPr>
          </a:p>
          <a:p>
            <a:pPr marL="533400" indent="-533400">
              <a:lnSpc>
                <a:spcPct val="80000"/>
              </a:lnSpc>
            </a:pPr>
            <a:endParaRPr lang="es-ES_tradnl" sz="2600">
              <a:latin typeface="Garamon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Aspectos técnicos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solidFill>
                  <a:srgbClr val="00CC00"/>
                </a:solidFill>
              </a:rPr>
              <a:t>II. Evaluación de la Percepción</a:t>
            </a:r>
          </a:p>
          <a:p>
            <a:pPr>
              <a:lnSpc>
                <a:spcPct val="80000"/>
              </a:lnSpc>
            </a:pPr>
            <a:r>
              <a:rPr lang="en-GB" sz="2100"/>
              <a:t>Percepción de beneficiarios</a:t>
            </a:r>
          </a:p>
          <a:p>
            <a:pPr>
              <a:lnSpc>
                <a:spcPct val="80000"/>
              </a:lnSpc>
            </a:pPr>
            <a:r>
              <a:rPr lang="en-GB" sz="2100"/>
              <a:t>Percepción de la población en general</a:t>
            </a:r>
          </a:p>
          <a:p>
            <a:pPr>
              <a:lnSpc>
                <a:spcPct val="80000"/>
              </a:lnSpc>
            </a:pPr>
            <a:r>
              <a:rPr lang="en-GB" sz="2100"/>
              <a:t>Voces de los pobres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100">
              <a:solidFill>
                <a:srgbClr val="00CC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solidFill>
                  <a:srgbClr val="00CC00"/>
                </a:solidFill>
              </a:rPr>
              <a:t>III. Medición de la Pobreza</a:t>
            </a:r>
          </a:p>
          <a:p>
            <a:pPr>
              <a:lnSpc>
                <a:spcPct val="80000"/>
              </a:lnSpc>
            </a:pPr>
            <a:r>
              <a:rPr lang="en-GB" sz="2100"/>
              <a:t>Comité Técnico de Medición de la Pobreza</a:t>
            </a:r>
          </a:p>
          <a:p>
            <a:pPr>
              <a:lnSpc>
                <a:spcPct val="80000"/>
              </a:lnSpc>
            </a:pPr>
            <a:r>
              <a:rPr lang="en-GB" sz="2100"/>
              <a:t>Reducción de la Pobreza 2000-2002</a:t>
            </a:r>
          </a:p>
          <a:p>
            <a:pPr>
              <a:lnSpc>
                <a:spcPct val="80000"/>
              </a:lnSpc>
            </a:pPr>
            <a:endParaRPr lang="en-GB" sz="21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solidFill>
                  <a:srgbClr val="00CC00"/>
                </a:solidFill>
              </a:rPr>
              <a:t>IV. Capital Humano</a:t>
            </a:r>
          </a:p>
          <a:p>
            <a:pPr>
              <a:lnSpc>
                <a:spcPct val="80000"/>
              </a:lnSpc>
            </a:pPr>
            <a:r>
              <a:rPr lang="en-GB" sz="2100"/>
              <a:t>Seminarios mensuales</a:t>
            </a:r>
          </a:p>
          <a:p>
            <a:pPr>
              <a:lnSpc>
                <a:spcPct val="80000"/>
              </a:lnSpc>
            </a:pPr>
            <a:r>
              <a:rPr lang="en-GB" sz="2100"/>
              <a:t>Cursos especializados</a:t>
            </a:r>
          </a:p>
          <a:p>
            <a:pPr>
              <a:lnSpc>
                <a:spcPct val="80000"/>
              </a:lnSpc>
            </a:pPr>
            <a:r>
              <a:rPr lang="en-GB" sz="2100"/>
              <a:t>Banco Mundial y BID</a:t>
            </a:r>
          </a:p>
          <a:p>
            <a:pPr>
              <a:lnSpc>
                <a:spcPct val="80000"/>
              </a:lnSpc>
            </a:pPr>
            <a:r>
              <a:rPr lang="en-GB" sz="2100"/>
              <a:t>Documentos de Investigación</a:t>
            </a:r>
          </a:p>
          <a:p>
            <a:pPr>
              <a:lnSpc>
                <a:spcPct val="80000"/>
              </a:lnSpc>
            </a:pPr>
            <a:r>
              <a:rPr lang="en-GB" sz="2100"/>
              <a:t>Apoyo a Diplomados y Maestrías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en-GB"/>
              <a:t>Monitoreo basado en resultados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0403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500">
                <a:solidFill>
                  <a:srgbClr val="00CC00"/>
                </a:solidFill>
              </a:rPr>
              <a:t>I. Sistema de Monitoreo (</a:t>
            </a:r>
            <a:r>
              <a:rPr lang="en-GB" sz="2500" i="1">
                <a:solidFill>
                  <a:srgbClr val="00CC00"/>
                </a:solidFill>
              </a:rPr>
              <a:t>Results-Based Management</a:t>
            </a:r>
            <a:r>
              <a:rPr lang="en-GB" sz="2500">
                <a:solidFill>
                  <a:srgbClr val="00CC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GB" sz="2500"/>
              <a:t>Coordinación al interior y exterior de Sedesol</a:t>
            </a:r>
          </a:p>
          <a:p>
            <a:pPr>
              <a:lnSpc>
                <a:spcPct val="90000"/>
              </a:lnSpc>
            </a:pPr>
            <a:r>
              <a:rPr lang="en-GB" sz="2500"/>
              <a:t>Monitoreo de obra y sustentabilidad</a:t>
            </a:r>
          </a:p>
          <a:p>
            <a:pPr>
              <a:lnSpc>
                <a:spcPct val="90000"/>
              </a:lnSpc>
            </a:pPr>
            <a:endParaRPr lang="en-GB" sz="25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500">
                <a:solidFill>
                  <a:srgbClr val="00CC00"/>
                </a:solidFill>
              </a:rPr>
              <a:t>II. Información</a:t>
            </a:r>
          </a:p>
          <a:p>
            <a:pPr>
              <a:lnSpc>
                <a:spcPct val="90000"/>
              </a:lnSpc>
            </a:pPr>
            <a:r>
              <a:rPr lang="en-GB" sz="2500"/>
              <a:t>Padrones</a:t>
            </a:r>
          </a:p>
          <a:p>
            <a:pPr>
              <a:lnSpc>
                <a:spcPct val="90000"/>
              </a:lnSpc>
            </a:pPr>
            <a:r>
              <a:rPr lang="en-GB" sz="2500"/>
              <a:t>Indicadores para la gestión y los resultados</a:t>
            </a:r>
          </a:p>
          <a:p>
            <a:pPr>
              <a:lnSpc>
                <a:spcPct val="90000"/>
              </a:lnSpc>
            </a:pPr>
            <a:r>
              <a:rPr lang="en-GB" sz="2500"/>
              <a:t>Censos</a:t>
            </a:r>
          </a:p>
          <a:p>
            <a:pPr>
              <a:lnSpc>
                <a:spcPct val="90000"/>
              </a:lnSpc>
            </a:pPr>
            <a:r>
              <a:rPr lang="en-GB" sz="2500"/>
              <a:t>Encuestas de Hogares</a:t>
            </a:r>
          </a:p>
          <a:p>
            <a:pPr>
              <a:lnSpc>
                <a:spcPct val="90000"/>
              </a:lnSpc>
            </a:pPr>
            <a:r>
              <a:rPr lang="en-GB" sz="2500"/>
              <a:t>Encuesta Panel de Niveles de Vida</a:t>
            </a:r>
          </a:p>
          <a:p>
            <a:pPr>
              <a:lnSpc>
                <a:spcPct val="90000"/>
              </a:lnSpc>
            </a:pPr>
            <a:r>
              <a:rPr lang="en-GB" sz="2500"/>
              <a:t>Información de Oportunidades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en-GB"/>
              <a:t>Recursos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r>
              <a:rPr lang="en-GB"/>
              <a:t>La Direccion General de Evaluación cuenta con recursos (insuficientes)</a:t>
            </a:r>
          </a:p>
          <a:p>
            <a:r>
              <a:rPr lang="en-GB"/>
              <a:t>Oportunidades cuenta con recursos</a:t>
            </a:r>
          </a:p>
          <a:p>
            <a:r>
              <a:rPr lang="en-GB"/>
              <a:t>Fondo Conacyt-Sedesol</a:t>
            </a:r>
          </a:p>
          <a:p>
            <a:r>
              <a:rPr lang="en-GB"/>
              <a:t>Banco Mundial</a:t>
            </a:r>
          </a:p>
          <a:p>
            <a:r>
              <a:rPr lang="en-GB"/>
              <a:t>Banco Interamericano de Desarrollo</a:t>
            </a:r>
          </a:p>
          <a:p>
            <a:r>
              <a:rPr lang="en-GB"/>
              <a:t>Ley General de Desarrollo Social, buena oportunidad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Índice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I. Marco Conceptual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II. Retos</a:t>
            </a:r>
          </a:p>
          <a:p>
            <a:endParaRPr lang="en-GB"/>
          </a:p>
          <a:p>
            <a:endParaRPr lang="en-GB"/>
          </a:p>
          <a:p>
            <a:r>
              <a:rPr lang="en-GB">
                <a:solidFill>
                  <a:srgbClr val="FF0000"/>
                </a:solidFill>
              </a:rPr>
              <a:t>III. ¿Qué nos falta?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686800" cy="774700"/>
          </a:xfrm>
        </p:spPr>
        <p:txBody>
          <a:bodyPr/>
          <a:lstStyle/>
          <a:p>
            <a:r>
              <a:rPr lang="es-MX" sz="3200" b="1"/>
              <a:t>¿Qué nos falta?</a:t>
            </a:r>
            <a:endParaRPr lang="es-ES" sz="3200" b="1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07375" cy="5113337"/>
          </a:xfrm>
        </p:spPr>
        <p:txBody>
          <a:bodyPr/>
          <a:lstStyle/>
          <a:p>
            <a:r>
              <a:rPr lang="es-MX" sz="2800"/>
              <a:t>Flexibilizar proceso de selección del evaluador</a:t>
            </a:r>
          </a:p>
          <a:p>
            <a:pPr lvl="1"/>
            <a:r>
              <a:rPr lang="es-MX" sz="2400"/>
              <a:t>Se re-hace el proceso cada año</a:t>
            </a:r>
          </a:p>
          <a:p>
            <a:pPr lvl="1"/>
            <a:r>
              <a:rPr lang="es-MX" sz="2400"/>
              <a:t>El proceso de licitación no favorece la calidad</a:t>
            </a:r>
          </a:p>
          <a:p>
            <a:r>
              <a:rPr lang="es-MX" sz="2800"/>
              <a:t>Mejorar ambiente para evaluaciones científicas</a:t>
            </a:r>
          </a:p>
          <a:p>
            <a:r>
              <a:rPr lang="es-MX" sz="2800"/>
              <a:t>Mejorar evaluaciones cualitativas</a:t>
            </a:r>
          </a:p>
          <a:p>
            <a:r>
              <a:rPr lang="es-MX" sz="2800"/>
              <a:t>A pesar de los avances, falta mejorar la infraestructura de información y el monitoreo por parte de los programas</a:t>
            </a:r>
          </a:p>
          <a:p>
            <a:r>
              <a:rPr lang="es-MX" sz="2800"/>
              <a:t>Cambio paulatino hacia cultura de Evaluación, basada en Resultados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/>
              <a:t>Conclusiones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>
                <a:latin typeface="Garamond" pitchFamily="18" charset="0"/>
              </a:rPr>
              <a:t>La evaluación es parte del proceso de planeación de la Política de Desarrollo Social</a:t>
            </a:r>
          </a:p>
          <a:p>
            <a:pPr>
              <a:lnSpc>
                <a:spcPct val="90000"/>
              </a:lnSpc>
            </a:pPr>
            <a:r>
              <a:rPr lang="es-MX">
                <a:latin typeface="Garamond" pitchFamily="18" charset="0"/>
              </a:rPr>
              <a:t>Construir un Sistema de Evaluación y Monitoreo es una tarea política que requiere elementos técnicos</a:t>
            </a:r>
          </a:p>
          <a:p>
            <a:pPr>
              <a:lnSpc>
                <a:spcPct val="90000"/>
              </a:lnSpc>
            </a:pPr>
            <a:r>
              <a:rPr lang="es-MX">
                <a:latin typeface="Garamond" pitchFamily="18" charset="0"/>
              </a:rPr>
              <a:t>Es importante institucionalizar el proceso y tomar en cuenta a los actores más importantes del proceso de evaluación </a:t>
            </a:r>
          </a:p>
          <a:p>
            <a:pPr>
              <a:lnSpc>
                <a:spcPct val="90000"/>
              </a:lnSpc>
            </a:pPr>
            <a:r>
              <a:rPr lang="es-MX">
                <a:latin typeface="Garamond" pitchFamily="18" charset="0"/>
              </a:rPr>
              <a:t>En México, es crucial incrementar las habilidades técnicas de los evaluadores, diseñadores de política y legisladores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03262"/>
          </a:xfrm>
        </p:spPr>
        <p:txBody>
          <a:bodyPr/>
          <a:lstStyle/>
          <a:p>
            <a:r>
              <a:rPr lang="es-MX" sz="3200" b="1"/>
              <a:t>Aspectos Técnicos:</a:t>
            </a:r>
            <a:br>
              <a:rPr lang="es-MX" sz="3200" b="1"/>
            </a:br>
            <a:r>
              <a:rPr lang="es-MX" sz="3200" b="1"/>
              <a:t>Evaluación de Impacto </a:t>
            </a:r>
            <a:endParaRPr lang="es-ES" sz="3200" b="1"/>
          </a:p>
        </p:txBody>
      </p:sp>
      <p:sp>
        <p:nvSpPr>
          <p:cNvPr id="206851" name="Line 3"/>
          <p:cNvSpPr>
            <a:spLocks noChangeShapeType="1"/>
          </p:cNvSpPr>
          <p:nvPr/>
        </p:nvSpPr>
        <p:spPr bwMode="auto">
          <a:xfrm>
            <a:off x="971550" y="1341438"/>
            <a:ext cx="0" cy="4319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2" name="Line 4"/>
          <p:cNvSpPr>
            <a:spLocks noChangeShapeType="1"/>
          </p:cNvSpPr>
          <p:nvPr/>
        </p:nvSpPr>
        <p:spPr bwMode="auto">
          <a:xfrm>
            <a:off x="971550" y="5661025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3" name="Line 5"/>
          <p:cNvSpPr>
            <a:spLocks noChangeShapeType="1"/>
          </p:cNvSpPr>
          <p:nvPr/>
        </p:nvSpPr>
        <p:spPr bwMode="auto">
          <a:xfrm>
            <a:off x="4211638" y="1700213"/>
            <a:ext cx="0" cy="39608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4" name="Freeform 6"/>
          <p:cNvSpPr>
            <a:spLocks/>
          </p:cNvSpPr>
          <p:nvPr/>
        </p:nvSpPr>
        <p:spPr bwMode="auto">
          <a:xfrm>
            <a:off x="971550" y="3213100"/>
            <a:ext cx="3214688" cy="541338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242" y="311"/>
              </a:cxn>
              <a:cxn ang="0">
                <a:pos x="270" y="292"/>
              </a:cxn>
              <a:cxn ang="0">
                <a:pos x="372" y="255"/>
              </a:cxn>
              <a:cxn ang="0">
                <a:pos x="892" y="246"/>
              </a:cxn>
              <a:cxn ang="0">
                <a:pos x="1106" y="162"/>
              </a:cxn>
              <a:cxn ang="0">
                <a:pos x="1366" y="125"/>
              </a:cxn>
              <a:cxn ang="0">
                <a:pos x="1505" y="88"/>
              </a:cxn>
              <a:cxn ang="0">
                <a:pos x="1812" y="23"/>
              </a:cxn>
              <a:cxn ang="0">
                <a:pos x="1886" y="32"/>
              </a:cxn>
              <a:cxn ang="0">
                <a:pos x="1914" y="42"/>
              </a:cxn>
              <a:cxn ang="0">
                <a:pos x="1979" y="4"/>
              </a:cxn>
              <a:cxn ang="0">
                <a:pos x="2025" y="4"/>
              </a:cxn>
            </a:cxnLst>
            <a:rect l="0" t="0" r="r" b="b"/>
            <a:pathLst>
              <a:path w="2025" h="341">
                <a:moveTo>
                  <a:pt x="0" y="320"/>
                </a:moveTo>
                <a:cubicBezTo>
                  <a:pt x="101" y="341"/>
                  <a:pt x="71" y="340"/>
                  <a:pt x="242" y="311"/>
                </a:cubicBezTo>
                <a:cubicBezTo>
                  <a:pt x="253" y="309"/>
                  <a:pt x="260" y="297"/>
                  <a:pt x="270" y="292"/>
                </a:cubicBezTo>
                <a:cubicBezTo>
                  <a:pt x="301" y="276"/>
                  <a:pt x="338" y="264"/>
                  <a:pt x="372" y="255"/>
                </a:cubicBezTo>
                <a:cubicBezTo>
                  <a:pt x="560" y="262"/>
                  <a:pt x="707" y="278"/>
                  <a:pt x="892" y="246"/>
                </a:cubicBezTo>
                <a:cubicBezTo>
                  <a:pt x="972" y="232"/>
                  <a:pt x="1026" y="176"/>
                  <a:pt x="1106" y="162"/>
                </a:cubicBezTo>
                <a:cubicBezTo>
                  <a:pt x="1179" y="115"/>
                  <a:pt x="1288" y="129"/>
                  <a:pt x="1366" y="125"/>
                </a:cubicBezTo>
                <a:cubicBezTo>
                  <a:pt x="1413" y="110"/>
                  <a:pt x="1457" y="97"/>
                  <a:pt x="1505" y="88"/>
                </a:cubicBezTo>
                <a:cubicBezTo>
                  <a:pt x="1590" y="30"/>
                  <a:pt x="1715" y="30"/>
                  <a:pt x="1812" y="23"/>
                </a:cubicBezTo>
                <a:cubicBezTo>
                  <a:pt x="1837" y="26"/>
                  <a:pt x="1862" y="27"/>
                  <a:pt x="1886" y="32"/>
                </a:cubicBezTo>
                <a:cubicBezTo>
                  <a:pt x="1896" y="34"/>
                  <a:pt x="1904" y="43"/>
                  <a:pt x="1914" y="42"/>
                </a:cubicBezTo>
                <a:cubicBezTo>
                  <a:pt x="1985" y="32"/>
                  <a:pt x="1920" y="19"/>
                  <a:pt x="1979" y="4"/>
                </a:cubicBezTo>
                <a:cubicBezTo>
                  <a:pt x="1994" y="0"/>
                  <a:pt x="2010" y="4"/>
                  <a:pt x="2025" y="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6877050" y="573405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tiempo</a:t>
            </a:r>
            <a:endParaRPr lang="es-ES"/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468313" y="155733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Y</a:t>
            </a:r>
            <a:endParaRPr lang="es-ES"/>
          </a:p>
        </p:txBody>
      </p:sp>
      <p:sp>
        <p:nvSpPr>
          <p:cNvPr id="206857" name="Freeform 9"/>
          <p:cNvSpPr>
            <a:spLocks/>
          </p:cNvSpPr>
          <p:nvPr/>
        </p:nvSpPr>
        <p:spPr bwMode="auto">
          <a:xfrm>
            <a:off x="4211638" y="3213100"/>
            <a:ext cx="2060575" cy="606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7" y="11"/>
              </a:cxn>
              <a:cxn ang="0">
                <a:pos x="196" y="58"/>
              </a:cxn>
              <a:cxn ang="0">
                <a:pos x="300" y="69"/>
              </a:cxn>
              <a:cxn ang="0">
                <a:pos x="403" y="104"/>
              </a:cxn>
              <a:cxn ang="0">
                <a:pos x="495" y="138"/>
              </a:cxn>
              <a:cxn ang="0">
                <a:pos x="714" y="173"/>
              </a:cxn>
              <a:cxn ang="0">
                <a:pos x="818" y="230"/>
              </a:cxn>
              <a:cxn ang="0">
                <a:pos x="853" y="265"/>
              </a:cxn>
              <a:cxn ang="0">
                <a:pos x="956" y="242"/>
              </a:cxn>
              <a:cxn ang="0">
                <a:pos x="1118" y="288"/>
              </a:cxn>
              <a:cxn ang="0">
                <a:pos x="1152" y="299"/>
              </a:cxn>
              <a:cxn ang="0">
                <a:pos x="1210" y="334"/>
              </a:cxn>
              <a:cxn ang="0">
                <a:pos x="1290" y="380"/>
              </a:cxn>
            </a:cxnLst>
            <a:rect l="0" t="0" r="r" b="b"/>
            <a:pathLst>
              <a:path w="1298" h="382">
                <a:moveTo>
                  <a:pt x="0" y="0"/>
                </a:moveTo>
                <a:cubicBezTo>
                  <a:pt x="42" y="4"/>
                  <a:pt x="85" y="5"/>
                  <a:pt x="127" y="11"/>
                </a:cubicBezTo>
                <a:cubicBezTo>
                  <a:pt x="234" y="26"/>
                  <a:pt x="74" y="18"/>
                  <a:pt x="196" y="58"/>
                </a:cubicBezTo>
                <a:cubicBezTo>
                  <a:pt x="229" y="69"/>
                  <a:pt x="265" y="65"/>
                  <a:pt x="300" y="69"/>
                </a:cubicBezTo>
                <a:cubicBezTo>
                  <a:pt x="334" y="81"/>
                  <a:pt x="369" y="92"/>
                  <a:pt x="403" y="104"/>
                </a:cubicBezTo>
                <a:cubicBezTo>
                  <a:pt x="432" y="147"/>
                  <a:pt x="445" y="156"/>
                  <a:pt x="495" y="138"/>
                </a:cubicBezTo>
                <a:cubicBezTo>
                  <a:pt x="581" y="145"/>
                  <a:pt x="638" y="146"/>
                  <a:pt x="714" y="173"/>
                </a:cubicBezTo>
                <a:cubicBezTo>
                  <a:pt x="751" y="209"/>
                  <a:pt x="771" y="215"/>
                  <a:pt x="818" y="230"/>
                </a:cubicBezTo>
                <a:cubicBezTo>
                  <a:pt x="830" y="242"/>
                  <a:pt x="837" y="261"/>
                  <a:pt x="853" y="265"/>
                </a:cubicBezTo>
                <a:cubicBezTo>
                  <a:pt x="875" y="270"/>
                  <a:pt x="930" y="251"/>
                  <a:pt x="956" y="242"/>
                </a:cubicBezTo>
                <a:cubicBezTo>
                  <a:pt x="1014" y="253"/>
                  <a:pt x="1062" y="270"/>
                  <a:pt x="1118" y="288"/>
                </a:cubicBezTo>
                <a:cubicBezTo>
                  <a:pt x="1129" y="292"/>
                  <a:pt x="1152" y="299"/>
                  <a:pt x="1152" y="299"/>
                </a:cubicBezTo>
                <a:cubicBezTo>
                  <a:pt x="1203" y="352"/>
                  <a:pt x="1143" y="297"/>
                  <a:pt x="1210" y="334"/>
                </a:cubicBezTo>
                <a:cubicBezTo>
                  <a:pt x="1298" y="382"/>
                  <a:pt x="1249" y="380"/>
                  <a:pt x="1290" y="3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8" name="AutoShape 10"/>
          <p:cNvSpPr>
            <a:spLocks/>
          </p:cNvSpPr>
          <p:nvPr/>
        </p:nvSpPr>
        <p:spPr bwMode="auto">
          <a:xfrm>
            <a:off x="6227763" y="3141663"/>
            <a:ext cx="142875" cy="647700"/>
          </a:xfrm>
          <a:prstGeom prst="rightBrace">
            <a:avLst>
              <a:gd name="adj1" fmla="val 3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9" name="Freeform 11"/>
          <p:cNvSpPr>
            <a:spLocks/>
          </p:cNvSpPr>
          <p:nvPr/>
        </p:nvSpPr>
        <p:spPr bwMode="auto">
          <a:xfrm>
            <a:off x="4140200" y="3213100"/>
            <a:ext cx="2066925" cy="129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" y="24"/>
              </a:cxn>
              <a:cxn ang="0">
                <a:pos x="150" y="58"/>
              </a:cxn>
              <a:cxn ang="0">
                <a:pos x="230" y="162"/>
              </a:cxn>
              <a:cxn ang="0">
                <a:pos x="277" y="219"/>
              </a:cxn>
              <a:cxn ang="0">
                <a:pos x="288" y="254"/>
              </a:cxn>
              <a:cxn ang="0">
                <a:pos x="369" y="323"/>
              </a:cxn>
              <a:cxn ang="0">
                <a:pos x="392" y="358"/>
              </a:cxn>
              <a:cxn ang="0">
                <a:pos x="611" y="381"/>
              </a:cxn>
              <a:cxn ang="0">
                <a:pos x="691" y="461"/>
              </a:cxn>
              <a:cxn ang="0">
                <a:pos x="703" y="496"/>
              </a:cxn>
              <a:cxn ang="0">
                <a:pos x="956" y="565"/>
              </a:cxn>
              <a:cxn ang="0">
                <a:pos x="1037" y="634"/>
              </a:cxn>
              <a:cxn ang="0">
                <a:pos x="1279" y="772"/>
              </a:cxn>
              <a:cxn ang="0">
                <a:pos x="1302" y="818"/>
              </a:cxn>
            </a:cxnLst>
            <a:rect l="0" t="0" r="r" b="b"/>
            <a:pathLst>
              <a:path w="1302" h="818">
                <a:moveTo>
                  <a:pt x="0" y="0"/>
                </a:moveTo>
                <a:cubicBezTo>
                  <a:pt x="27" y="9"/>
                  <a:pt x="55" y="13"/>
                  <a:pt x="81" y="24"/>
                </a:cubicBezTo>
                <a:cubicBezTo>
                  <a:pt x="211" y="81"/>
                  <a:pt x="25" y="19"/>
                  <a:pt x="150" y="58"/>
                </a:cubicBezTo>
                <a:cubicBezTo>
                  <a:pt x="205" y="141"/>
                  <a:pt x="177" y="107"/>
                  <a:pt x="230" y="162"/>
                </a:cubicBezTo>
                <a:cubicBezTo>
                  <a:pt x="262" y="251"/>
                  <a:pt x="215" y="140"/>
                  <a:pt x="277" y="219"/>
                </a:cubicBezTo>
                <a:cubicBezTo>
                  <a:pt x="285" y="229"/>
                  <a:pt x="283" y="243"/>
                  <a:pt x="288" y="254"/>
                </a:cubicBezTo>
                <a:cubicBezTo>
                  <a:pt x="307" y="294"/>
                  <a:pt x="329" y="310"/>
                  <a:pt x="369" y="323"/>
                </a:cubicBezTo>
                <a:cubicBezTo>
                  <a:pt x="377" y="335"/>
                  <a:pt x="379" y="354"/>
                  <a:pt x="392" y="358"/>
                </a:cubicBezTo>
                <a:cubicBezTo>
                  <a:pt x="462" y="381"/>
                  <a:pt x="538" y="373"/>
                  <a:pt x="611" y="381"/>
                </a:cubicBezTo>
                <a:cubicBezTo>
                  <a:pt x="671" y="401"/>
                  <a:pt x="638" y="382"/>
                  <a:pt x="691" y="461"/>
                </a:cubicBezTo>
                <a:cubicBezTo>
                  <a:pt x="698" y="471"/>
                  <a:pt x="694" y="487"/>
                  <a:pt x="703" y="496"/>
                </a:cubicBezTo>
                <a:cubicBezTo>
                  <a:pt x="772" y="565"/>
                  <a:pt x="866" y="555"/>
                  <a:pt x="956" y="565"/>
                </a:cubicBezTo>
                <a:cubicBezTo>
                  <a:pt x="1018" y="584"/>
                  <a:pt x="995" y="598"/>
                  <a:pt x="1037" y="634"/>
                </a:cubicBezTo>
                <a:cubicBezTo>
                  <a:pt x="1095" y="684"/>
                  <a:pt x="1204" y="749"/>
                  <a:pt x="1279" y="772"/>
                </a:cubicBezTo>
                <a:cubicBezTo>
                  <a:pt x="1292" y="812"/>
                  <a:pt x="1281" y="799"/>
                  <a:pt x="1302" y="818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0" name="AutoShape 12"/>
          <p:cNvSpPr>
            <a:spLocks noChangeArrowheads="1"/>
          </p:cNvSpPr>
          <p:nvPr/>
        </p:nvSpPr>
        <p:spPr bwMode="auto">
          <a:xfrm>
            <a:off x="6372225" y="3284538"/>
            <a:ext cx="287338" cy="431800"/>
          </a:xfrm>
          <a:prstGeom prst="downArrow">
            <a:avLst>
              <a:gd name="adj1" fmla="val 50000"/>
              <a:gd name="adj2" fmla="val 375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1" name="AutoShape 13"/>
          <p:cNvSpPr>
            <a:spLocks/>
          </p:cNvSpPr>
          <p:nvPr/>
        </p:nvSpPr>
        <p:spPr bwMode="auto">
          <a:xfrm>
            <a:off x="6227763" y="3789363"/>
            <a:ext cx="73025" cy="720725"/>
          </a:xfrm>
          <a:prstGeom prst="rightBrace">
            <a:avLst>
              <a:gd name="adj1" fmla="val 822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2" name="AutoShape 14"/>
          <p:cNvSpPr>
            <a:spLocks noChangeArrowheads="1"/>
          </p:cNvSpPr>
          <p:nvPr/>
        </p:nvSpPr>
        <p:spPr bwMode="auto">
          <a:xfrm>
            <a:off x="6372225" y="3860800"/>
            <a:ext cx="288925" cy="576263"/>
          </a:xfrm>
          <a:prstGeom prst="upArrow">
            <a:avLst>
              <a:gd name="adj1" fmla="val 50000"/>
              <a:gd name="adj2" fmla="val 498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3" name="Text Box 15"/>
          <p:cNvSpPr txBox="1">
            <a:spLocks noChangeArrowheads="1"/>
          </p:cNvSpPr>
          <p:nvPr/>
        </p:nvSpPr>
        <p:spPr bwMode="auto">
          <a:xfrm>
            <a:off x="6732588" y="3860800"/>
            <a:ext cx="11509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>
                <a:solidFill>
                  <a:srgbClr val="00CC00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3" grpId="0" animBg="1"/>
      <p:bldP spid="206857" grpId="0" animBg="1"/>
      <p:bldP spid="206858" grpId="0" animBg="1"/>
      <p:bldP spid="206859" grpId="0" animBg="1"/>
      <p:bldP spid="206860" grpId="0" animBg="1"/>
      <p:bldP spid="206861" grpId="0" animBg="1"/>
      <p:bldP spid="206862" grpId="0" animBg="1"/>
      <p:bldP spid="2068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Índice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I. Marco Conceptual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II. Retos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III. ¿Qué nos falta?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Índice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I. Marco Conceptual</a:t>
            </a:r>
          </a:p>
          <a:p>
            <a:endParaRPr lang="en-GB">
              <a:solidFill>
                <a:srgbClr val="FF0000"/>
              </a:solidFill>
            </a:endParaRPr>
          </a:p>
          <a:p>
            <a:endParaRPr lang="en-GB"/>
          </a:p>
          <a:p>
            <a:r>
              <a:rPr lang="en-GB"/>
              <a:t>II. Retos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III. ¿Qué nos falta?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576262"/>
          </a:xfrm>
        </p:spPr>
        <p:txBody>
          <a:bodyPr/>
          <a:lstStyle/>
          <a:p>
            <a:r>
              <a:rPr lang="en-GB" sz="3800"/>
              <a:t>La Política Social</a:t>
            </a:r>
            <a:endParaRPr lang="es-ES" sz="380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3960813" cy="5078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Identificación de problemas y objetivos</a:t>
            </a:r>
          </a:p>
          <a:p>
            <a:pPr>
              <a:lnSpc>
                <a:spcPct val="90000"/>
              </a:lnSpc>
            </a:pPr>
            <a:endParaRPr lang="en-GB" sz="2600"/>
          </a:p>
          <a:p>
            <a:pPr>
              <a:lnSpc>
                <a:spcPct val="90000"/>
              </a:lnSpc>
            </a:pPr>
            <a:r>
              <a:rPr lang="en-GB" sz="2600"/>
              <a:t>Análisis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600"/>
          </a:p>
          <a:p>
            <a:pPr>
              <a:lnSpc>
                <a:spcPct val="90000"/>
              </a:lnSpc>
            </a:pPr>
            <a:r>
              <a:rPr lang="en-GB" sz="2600"/>
              <a:t>Diseño de política social</a:t>
            </a:r>
          </a:p>
          <a:p>
            <a:pPr>
              <a:lnSpc>
                <a:spcPct val="90000"/>
              </a:lnSpc>
            </a:pPr>
            <a:endParaRPr lang="en-GB" sz="2600"/>
          </a:p>
          <a:p>
            <a:pPr>
              <a:lnSpc>
                <a:spcPct val="90000"/>
              </a:lnSpc>
            </a:pPr>
            <a:endParaRPr lang="en-GB" sz="2600"/>
          </a:p>
          <a:p>
            <a:pPr>
              <a:lnSpc>
                <a:spcPct val="90000"/>
              </a:lnSpc>
            </a:pPr>
            <a:r>
              <a:rPr lang="en-GB" sz="2600"/>
              <a:t>Evaluación y Monitoreo</a:t>
            </a:r>
            <a:endParaRPr lang="es-ES" sz="2600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78313" y="765175"/>
            <a:ext cx="4254500" cy="5510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400"/>
              <a:t>Pobreza, marginación, vulnerabilidad</a:t>
            </a:r>
          </a:p>
          <a:p>
            <a:pPr>
              <a:lnSpc>
                <a:spcPct val="90000"/>
              </a:lnSpc>
            </a:pPr>
            <a:r>
              <a:rPr lang="es-MX" sz="2400"/>
              <a:t>Educación, salud, nutrición, cohesión social, empleo, ingreso</a:t>
            </a:r>
          </a:p>
          <a:p>
            <a:pPr>
              <a:lnSpc>
                <a:spcPct val="90000"/>
              </a:lnSpc>
            </a:pPr>
            <a:r>
              <a:rPr lang="es-MX" sz="2400"/>
              <a:t>¿Por qué?, causas</a:t>
            </a:r>
          </a:p>
          <a:p>
            <a:pPr>
              <a:lnSpc>
                <a:spcPct val="90000"/>
              </a:lnSpc>
            </a:pPr>
            <a:r>
              <a:rPr lang="es-MX" sz="2400"/>
              <a:t>Política social</a:t>
            </a:r>
          </a:p>
          <a:p>
            <a:pPr lvl="1">
              <a:lnSpc>
                <a:spcPct val="90000"/>
              </a:lnSpc>
            </a:pPr>
            <a:r>
              <a:rPr lang="es-MX" sz="2000"/>
              <a:t>Conjunto de programas y acciones sociales</a:t>
            </a:r>
          </a:p>
          <a:p>
            <a:pPr lvl="1">
              <a:lnSpc>
                <a:spcPct val="90000"/>
              </a:lnSpc>
            </a:pPr>
            <a:r>
              <a:rPr lang="es-MX" sz="2000"/>
              <a:t>Recursos</a:t>
            </a:r>
          </a:p>
          <a:p>
            <a:pPr lvl="1">
              <a:lnSpc>
                <a:spcPct val="90000"/>
              </a:lnSpc>
            </a:pPr>
            <a:r>
              <a:rPr lang="es-MX" sz="2000"/>
              <a:t>Política Económica</a:t>
            </a:r>
          </a:p>
          <a:p>
            <a:pPr>
              <a:lnSpc>
                <a:spcPct val="90000"/>
              </a:lnSpc>
            </a:pPr>
            <a:r>
              <a:rPr lang="es-MX" sz="2400"/>
              <a:t>Programas específicos</a:t>
            </a:r>
          </a:p>
          <a:p>
            <a:pPr>
              <a:lnSpc>
                <a:spcPct val="90000"/>
              </a:lnSpc>
            </a:pPr>
            <a:r>
              <a:rPr lang="es-MX" sz="2400"/>
              <a:t>Política Social en su conjunto</a:t>
            </a:r>
          </a:p>
          <a:p>
            <a:pPr>
              <a:lnSpc>
                <a:spcPct val="90000"/>
              </a:lnSpc>
            </a:pPr>
            <a:r>
              <a:rPr lang="es-MX" sz="2400"/>
              <a:t>Política Económica</a:t>
            </a:r>
            <a:endParaRPr lang="es-ES" sz="2400"/>
          </a:p>
        </p:txBody>
      </p:sp>
      <p:sp>
        <p:nvSpPr>
          <p:cNvPr id="178181" name="AutoShape 5"/>
          <p:cNvSpPr>
            <a:spLocks/>
          </p:cNvSpPr>
          <p:nvPr/>
        </p:nvSpPr>
        <p:spPr bwMode="auto">
          <a:xfrm>
            <a:off x="4140200" y="981075"/>
            <a:ext cx="144463" cy="1439863"/>
          </a:xfrm>
          <a:prstGeom prst="leftBrace">
            <a:avLst>
              <a:gd name="adj1" fmla="val 830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2" name="AutoShape 6"/>
          <p:cNvSpPr>
            <a:spLocks/>
          </p:cNvSpPr>
          <p:nvPr/>
        </p:nvSpPr>
        <p:spPr bwMode="auto">
          <a:xfrm>
            <a:off x="4140200" y="2492375"/>
            <a:ext cx="144463" cy="411163"/>
          </a:xfrm>
          <a:prstGeom prst="leftBrace">
            <a:avLst>
              <a:gd name="adj1" fmla="val 2371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AutoShape 7"/>
          <p:cNvSpPr>
            <a:spLocks/>
          </p:cNvSpPr>
          <p:nvPr/>
        </p:nvSpPr>
        <p:spPr bwMode="auto">
          <a:xfrm>
            <a:off x="4140200" y="2997200"/>
            <a:ext cx="144463" cy="1439863"/>
          </a:xfrm>
          <a:prstGeom prst="leftBrace">
            <a:avLst>
              <a:gd name="adj1" fmla="val 830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4" name="AutoShape 8"/>
          <p:cNvSpPr>
            <a:spLocks/>
          </p:cNvSpPr>
          <p:nvPr/>
        </p:nvSpPr>
        <p:spPr bwMode="auto">
          <a:xfrm>
            <a:off x="4067175" y="4581525"/>
            <a:ext cx="215900" cy="15113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8185" name="Group 9"/>
          <p:cNvGrpSpPr>
            <a:grpSpLocks/>
          </p:cNvGrpSpPr>
          <p:nvPr/>
        </p:nvGrpSpPr>
        <p:grpSpPr bwMode="auto">
          <a:xfrm>
            <a:off x="7810500" y="1052513"/>
            <a:ext cx="792163" cy="4248150"/>
            <a:chOff x="4830" y="663"/>
            <a:chExt cx="499" cy="2676"/>
          </a:xfrm>
        </p:grpSpPr>
        <p:sp>
          <p:nvSpPr>
            <p:cNvPr id="178186" name="Line 10"/>
            <p:cNvSpPr>
              <a:spLocks noChangeShapeType="1"/>
            </p:cNvSpPr>
            <p:nvPr/>
          </p:nvSpPr>
          <p:spPr bwMode="auto">
            <a:xfrm>
              <a:off x="5012" y="3339"/>
              <a:ext cx="3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187" name="Line 11"/>
            <p:cNvSpPr>
              <a:spLocks noChangeShapeType="1"/>
            </p:cNvSpPr>
            <p:nvPr/>
          </p:nvSpPr>
          <p:spPr bwMode="auto">
            <a:xfrm flipV="1">
              <a:off x="5329" y="663"/>
              <a:ext cx="0" cy="267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188" name="Line 12"/>
            <p:cNvSpPr>
              <a:spLocks noChangeShapeType="1"/>
            </p:cNvSpPr>
            <p:nvPr/>
          </p:nvSpPr>
          <p:spPr bwMode="auto">
            <a:xfrm flipH="1">
              <a:off x="4830" y="663"/>
              <a:ext cx="49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8189" name="Group 13"/>
          <p:cNvGrpSpPr>
            <a:grpSpLocks/>
          </p:cNvGrpSpPr>
          <p:nvPr/>
        </p:nvGrpSpPr>
        <p:grpSpPr bwMode="auto">
          <a:xfrm>
            <a:off x="3779838" y="1700213"/>
            <a:ext cx="287337" cy="1944687"/>
            <a:chOff x="2381" y="1071"/>
            <a:chExt cx="181" cy="1225"/>
          </a:xfrm>
        </p:grpSpPr>
        <p:sp>
          <p:nvSpPr>
            <p:cNvPr id="178190" name="Line 14"/>
            <p:cNvSpPr>
              <a:spLocks noChangeShapeType="1"/>
            </p:cNvSpPr>
            <p:nvPr/>
          </p:nvSpPr>
          <p:spPr bwMode="auto">
            <a:xfrm flipH="1">
              <a:off x="2381" y="1071"/>
              <a:ext cx="181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191" name="Line 15"/>
            <p:cNvSpPr>
              <a:spLocks noChangeShapeType="1"/>
            </p:cNvSpPr>
            <p:nvPr/>
          </p:nvSpPr>
          <p:spPr bwMode="auto">
            <a:xfrm>
              <a:off x="2381" y="1071"/>
              <a:ext cx="0" cy="1225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192" name="Line 16"/>
            <p:cNvSpPr>
              <a:spLocks noChangeShapeType="1"/>
            </p:cNvSpPr>
            <p:nvPr/>
          </p:nvSpPr>
          <p:spPr bwMode="auto">
            <a:xfrm>
              <a:off x="2381" y="2296"/>
              <a:ext cx="181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8193" name="Group 17"/>
          <p:cNvGrpSpPr>
            <a:grpSpLocks/>
          </p:cNvGrpSpPr>
          <p:nvPr/>
        </p:nvGrpSpPr>
        <p:grpSpPr bwMode="auto">
          <a:xfrm>
            <a:off x="3779838" y="3789363"/>
            <a:ext cx="287337" cy="1584325"/>
            <a:chOff x="2381" y="2387"/>
            <a:chExt cx="181" cy="998"/>
          </a:xfrm>
        </p:grpSpPr>
        <p:sp>
          <p:nvSpPr>
            <p:cNvPr id="178194" name="Line 18"/>
            <p:cNvSpPr>
              <a:spLocks noChangeShapeType="1"/>
            </p:cNvSpPr>
            <p:nvPr/>
          </p:nvSpPr>
          <p:spPr bwMode="auto">
            <a:xfrm flipH="1">
              <a:off x="2381" y="2387"/>
              <a:ext cx="181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195" name="Line 19"/>
            <p:cNvSpPr>
              <a:spLocks noChangeShapeType="1"/>
            </p:cNvSpPr>
            <p:nvPr/>
          </p:nvSpPr>
          <p:spPr bwMode="auto">
            <a:xfrm>
              <a:off x="2381" y="2387"/>
              <a:ext cx="0" cy="998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196" name="Line 20"/>
            <p:cNvSpPr>
              <a:spLocks noChangeShapeType="1"/>
            </p:cNvSpPr>
            <p:nvPr/>
          </p:nvSpPr>
          <p:spPr bwMode="auto">
            <a:xfrm>
              <a:off x="2381" y="3385"/>
              <a:ext cx="181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4500563" y="3357563"/>
            <a:ext cx="3887787" cy="935037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8353425" cy="823913"/>
          </a:xfrm>
        </p:spPr>
        <p:txBody>
          <a:bodyPr/>
          <a:lstStyle/>
          <a:p>
            <a:r>
              <a:rPr lang="es-ES_tradnl" sz="3200" b="1"/>
              <a:t>La Evaluación: herramienta </a:t>
            </a:r>
            <a:r>
              <a:rPr lang="es-ES_tradnl" sz="3200" b="1" i="1"/>
              <a:t>fundamental</a:t>
            </a:r>
            <a:r>
              <a:rPr lang="es-ES_tradnl" sz="3200" b="1"/>
              <a:t> para la Política Social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5329237"/>
          </a:xfrm>
        </p:spPr>
        <p:txBody>
          <a:bodyPr/>
          <a:lstStyle/>
          <a:p>
            <a:pPr algn="just"/>
            <a:r>
              <a:rPr lang="es-ES_tradnl" sz="2900">
                <a:latin typeface="Garamond" pitchFamily="18" charset="0"/>
              </a:rPr>
              <a:t>¿Por qué Evaluar?</a:t>
            </a:r>
          </a:p>
          <a:p>
            <a:pPr lvl="1" algn="just"/>
            <a:r>
              <a:rPr lang="es-ES_tradnl" sz="2400">
                <a:latin typeface="Garamond" pitchFamily="18" charset="0"/>
              </a:rPr>
              <a:t>Apoyar el </a:t>
            </a:r>
            <a:r>
              <a:rPr lang="es-ES_tradnl" sz="2400" b="1">
                <a:latin typeface="Garamond" pitchFamily="18" charset="0"/>
              </a:rPr>
              <a:t>aprendizaje</a:t>
            </a:r>
            <a:r>
              <a:rPr lang="es-ES_tradnl" sz="2400">
                <a:latin typeface="Garamond" pitchFamily="18" charset="0"/>
              </a:rPr>
              <a:t> sobre programas, </a:t>
            </a:r>
            <a:r>
              <a:rPr lang="es-ES_tradnl" sz="2400" b="1">
                <a:latin typeface="Garamond" pitchFamily="18" charset="0"/>
              </a:rPr>
              <a:t>mejorarlos </a:t>
            </a:r>
            <a:r>
              <a:rPr lang="es-ES_tradnl" sz="2400">
                <a:latin typeface="Garamond" pitchFamily="18" charset="0"/>
              </a:rPr>
              <a:t>y determinar su</a:t>
            </a:r>
            <a:r>
              <a:rPr lang="es-ES_tradnl" sz="2400" b="1">
                <a:latin typeface="Garamond" pitchFamily="18" charset="0"/>
              </a:rPr>
              <a:t> pertinencia</a:t>
            </a:r>
            <a:endParaRPr lang="es-ES_tradnl" sz="2400">
              <a:latin typeface="Garamond" pitchFamily="18" charset="0"/>
            </a:endParaRPr>
          </a:p>
          <a:p>
            <a:pPr lvl="1" algn="just"/>
            <a:r>
              <a:rPr lang="es-ES_tradnl" sz="2400">
                <a:latin typeface="Garamond" pitchFamily="18" charset="0"/>
              </a:rPr>
              <a:t>Favorecer la comparación entre programas y apoyar el </a:t>
            </a:r>
            <a:r>
              <a:rPr lang="es-ES_tradnl" sz="2400" b="1">
                <a:latin typeface="Garamond" pitchFamily="18" charset="0"/>
              </a:rPr>
              <a:t>uso más eficiente de los recursos</a:t>
            </a:r>
          </a:p>
          <a:p>
            <a:pPr lvl="1" algn="just"/>
            <a:r>
              <a:rPr lang="es-ES_tradnl" sz="2400">
                <a:latin typeface="Garamond" pitchFamily="18" charset="0"/>
              </a:rPr>
              <a:t>Presentar </a:t>
            </a:r>
            <a:r>
              <a:rPr lang="es-ES_tradnl" sz="2400" b="1">
                <a:latin typeface="Garamond" pitchFamily="18" charset="0"/>
              </a:rPr>
              <a:t>resultados</a:t>
            </a:r>
            <a:r>
              <a:rPr lang="es-ES_tradnl" sz="2400">
                <a:latin typeface="Garamond" pitchFamily="18" charset="0"/>
              </a:rPr>
              <a:t> sobre el programa favorece su permanencia</a:t>
            </a:r>
          </a:p>
          <a:p>
            <a:pPr lvl="1" algn="just"/>
            <a:r>
              <a:rPr lang="es-ES_tradnl" sz="2400">
                <a:latin typeface="Garamond" pitchFamily="18" charset="0"/>
              </a:rPr>
              <a:t>Mejorar la discusión sobre política social al incluir elementos más </a:t>
            </a:r>
            <a:r>
              <a:rPr lang="es-ES_tradnl" sz="2400" b="1">
                <a:latin typeface="Garamond" pitchFamily="18" charset="0"/>
              </a:rPr>
              <a:t>objetivos</a:t>
            </a:r>
            <a:r>
              <a:rPr lang="es-ES_tradnl" sz="2400">
                <a:latin typeface="Garamond" pitchFamily="18" charset="0"/>
              </a:rPr>
              <a:t> y técnicos </a:t>
            </a:r>
          </a:p>
          <a:p>
            <a:pPr lvl="1" algn="just"/>
            <a:r>
              <a:rPr lang="es-ES_tradnl" sz="2500" b="1">
                <a:latin typeface="Garamond" pitchFamily="18" charset="0"/>
              </a:rPr>
              <a:t>Transparencia y rendición de cuentas</a:t>
            </a:r>
            <a:endParaRPr lang="es-ES_tradnl" sz="2400">
              <a:latin typeface="Garamond" pitchFamily="18" charset="0"/>
            </a:endParaRPr>
          </a:p>
          <a:p>
            <a:pPr lvl="1" algn="just"/>
            <a:r>
              <a:rPr lang="es-ES_tradnl" sz="2400">
                <a:latin typeface="Garamond" pitchFamily="18" charset="0"/>
              </a:rPr>
              <a:t>La </a:t>
            </a:r>
            <a:r>
              <a:rPr lang="es-ES_tradnl" sz="2400" b="1">
                <a:latin typeface="Garamond" pitchFamily="18" charset="0"/>
              </a:rPr>
              <a:t>Evaluación</a:t>
            </a:r>
            <a:r>
              <a:rPr lang="es-ES_tradnl" sz="2400">
                <a:latin typeface="Garamond" pitchFamily="18" charset="0"/>
              </a:rPr>
              <a:t> es una </a:t>
            </a:r>
            <a:r>
              <a:rPr lang="es-ES_tradnl" sz="2400" b="1">
                <a:latin typeface="Garamond" pitchFamily="18" charset="0"/>
              </a:rPr>
              <a:t>Inversión</a:t>
            </a:r>
          </a:p>
          <a:p>
            <a:endParaRPr lang="es-ES_tradnl">
              <a:latin typeface="Garamon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7163" cy="803275"/>
          </a:xfrm>
        </p:spPr>
        <p:txBody>
          <a:bodyPr/>
          <a:lstStyle/>
          <a:p>
            <a:r>
              <a:rPr lang="es-MX" sz="3200" b="1"/>
              <a:t>Características principales del sistema de evaluación y monitoreo</a:t>
            </a:r>
            <a:endParaRPr lang="es-ES" sz="3200" b="1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392612"/>
          </a:xfrm>
        </p:spPr>
        <p:txBody>
          <a:bodyPr anchor="ctr"/>
          <a:lstStyle/>
          <a:p>
            <a:pPr algn="just"/>
            <a:r>
              <a:rPr lang="es-MX" sz="2800">
                <a:latin typeface="Garamond" pitchFamily="18" charset="0"/>
              </a:rPr>
              <a:t>Poner énfasis en </a:t>
            </a:r>
            <a:r>
              <a:rPr lang="es-MX" sz="2800" b="1">
                <a:latin typeface="Garamond" pitchFamily="18" charset="0"/>
              </a:rPr>
              <a:t>resultados</a:t>
            </a:r>
          </a:p>
          <a:p>
            <a:pPr algn="just"/>
            <a:r>
              <a:rPr lang="es-MX" sz="2800">
                <a:latin typeface="Garamond" pitchFamily="18" charset="0"/>
              </a:rPr>
              <a:t>Llevar a cabo </a:t>
            </a:r>
            <a:r>
              <a:rPr lang="es-MX" sz="2800" b="1">
                <a:latin typeface="Garamond" pitchFamily="18" charset="0"/>
              </a:rPr>
              <a:t>mediciones</a:t>
            </a:r>
            <a:r>
              <a:rPr lang="es-MX" sz="2800">
                <a:latin typeface="Garamond" pitchFamily="18" charset="0"/>
              </a:rPr>
              <a:t> para poder tener objetividad...</a:t>
            </a:r>
          </a:p>
          <a:p>
            <a:pPr algn="just"/>
            <a:r>
              <a:rPr lang="es-MX" sz="2800">
                <a:latin typeface="Garamond" pitchFamily="18" charset="0"/>
              </a:rPr>
              <a:t>…tomar en cuenta evaluaciones </a:t>
            </a:r>
            <a:r>
              <a:rPr lang="es-MX" sz="2800" b="1">
                <a:latin typeface="Garamond" pitchFamily="18" charset="0"/>
              </a:rPr>
              <a:t>cualitativas</a:t>
            </a:r>
          </a:p>
          <a:p>
            <a:pPr algn="just"/>
            <a:r>
              <a:rPr lang="es-MX" sz="2800">
                <a:latin typeface="Garamond" pitchFamily="18" charset="0"/>
              </a:rPr>
              <a:t>Construcción de un sistema integral de </a:t>
            </a:r>
            <a:r>
              <a:rPr lang="es-MX" sz="2800" b="1">
                <a:latin typeface="Garamond" pitchFamily="18" charset="0"/>
              </a:rPr>
              <a:t>evaluación de impacto</a:t>
            </a:r>
            <a:r>
              <a:rPr lang="es-MX" sz="2800">
                <a:latin typeface="Garamond" pitchFamily="18" charset="0"/>
              </a:rPr>
              <a:t> y </a:t>
            </a:r>
            <a:r>
              <a:rPr lang="es-MX" sz="2800" b="1">
                <a:latin typeface="Garamond" pitchFamily="18" charset="0"/>
              </a:rPr>
              <a:t>monitoreo de procesos</a:t>
            </a:r>
            <a:r>
              <a:rPr lang="es-MX" sz="2800">
                <a:latin typeface="Garamond" pitchFamily="18" charset="0"/>
              </a:rPr>
              <a:t> Contar con evaluadores </a:t>
            </a:r>
            <a:r>
              <a:rPr lang="es-MX" sz="2800" b="1">
                <a:latin typeface="Garamond" pitchFamily="18" charset="0"/>
              </a:rPr>
              <a:t>externos</a:t>
            </a:r>
          </a:p>
          <a:p>
            <a:pPr algn="just"/>
            <a:r>
              <a:rPr lang="es-MX" sz="2800">
                <a:latin typeface="Garamond" pitchFamily="18" charset="0"/>
              </a:rPr>
              <a:t>Evaluaciones </a:t>
            </a:r>
            <a:r>
              <a:rPr lang="es-MX" sz="2800" b="1">
                <a:latin typeface="Garamond" pitchFamily="18" charset="0"/>
              </a:rPr>
              <a:t>objetivas</a:t>
            </a:r>
            <a:r>
              <a:rPr lang="es-MX" sz="2800">
                <a:latin typeface="Garamond" pitchFamily="18" charset="0"/>
              </a:rPr>
              <a:t> pero que sean de </a:t>
            </a:r>
            <a:r>
              <a:rPr lang="es-MX" sz="2800" b="1">
                <a:latin typeface="Garamond" pitchFamily="18" charset="0"/>
              </a:rPr>
              <a:t>utilidad</a:t>
            </a:r>
            <a:r>
              <a:rPr lang="es-MX" sz="2800">
                <a:latin typeface="Garamond" pitchFamily="18" charset="0"/>
              </a:rPr>
              <a:t> para los programas: Buscar la participación y cooperación de todos los actores involucrados</a:t>
            </a:r>
            <a:endParaRPr lang="es-ES" sz="2800">
              <a:latin typeface="Garamon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Índice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I. Marco Conceptual</a:t>
            </a:r>
          </a:p>
          <a:p>
            <a:endParaRPr lang="en-GB"/>
          </a:p>
          <a:p>
            <a:endParaRPr lang="en-GB"/>
          </a:p>
          <a:p>
            <a:r>
              <a:rPr lang="en-GB">
                <a:solidFill>
                  <a:srgbClr val="FF0000"/>
                </a:solidFill>
              </a:rPr>
              <a:t>II. Retos</a:t>
            </a:r>
          </a:p>
          <a:p>
            <a:endParaRPr lang="en-GB">
              <a:solidFill>
                <a:srgbClr val="FF0000"/>
              </a:solidFill>
            </a:endParaRPr>
          </a:p>
          <a:p>
            <a:endParaRPr lang="en-GB"/>
          </a:p>
          <a:p>
            <a:r>
              <a:rPr lang="en-GB"/>
              <a:t>III. ¿Qué nos falta?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en-GB" sz="3600"/>
              <a:t>RETOS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799147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Políticos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Cambios Institucionales Externos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Cambios Institucionales Internos</a:t>
            </a:r>
          </a:p>
          <a:p>
            <a:pPr lvl="1"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400"/>
              <a:t>Aspectos Técnicos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Metodologías adecuadas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Capital Humano</a:t>
            </a:r>
          </a:p>
          <a:p>
            <a:pPr lvl="1"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400"/>
              <a:t>Monitoreo basado en resultados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Creación del Sistema de Monitoreo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Información</a:t>
            </a:r>
          </a:p>
          <a:p>
            <a:pPr lvl="1"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400"/>
              <a:t>Recursos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386762" cy="719137"/>
          </a:xfrm>
        </p:spPr>
        <p:txBody>
          <a:bodyPr/>
          <a:lstStyle/>
          <a:p>
            <a:r>
              <a:rPr lang="es-ES_tradnl" sz="3200" b="1"/>
              <a:t>Políticos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569325" cy="55451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solidFill>
                  <a:srgbClr val="00CC00"/>
                </a:solidFill>
                <a:latin typeface="Garamond" pitchFamily="18" charset="0"/>
              </a:rPr>
              <a:t>I. Cambios Institucionales Externos</a:t>
            </a:r>
          </a:p>
          <a:p>
            <a:pPr>
              <a:lnSpc>
                <a:spcPct val="90000"/>
              </a:lnSpc>
            </a:pPr>
            <a:r>
              <a:rPr lang="es-ES_tradnl" sz="2000">
                <a:latin typeface="Garamond" pitchFamily="18" charset="0"/>
              </a:rPr>
              <a:t>Desde 2000, el Congreso exige evaluación anual de los programas del Ejecutivo</a:t>
            </a:r>
          </a:p>
          <a:p>
            <a:pPr>
              <a:lnSpc>
                <a:spcPct val="90000"/>
              </a:lnSpc>
            </a:pPr>
            <a:r>
              <a:rPr lang="es-ES_tradnl" sz="2000">
                <a:latin typeface="Garamond" pitchFamily="18" charset="0"/>
              </a:rPr>
              <a:t>2003-2004 Ley de Desarrollo Social que institucionaliza el proceso de evaluación</a:t>
            </a:r>
          </a:p>
          <a:p>
            <a:pPr lvl="1">
              <a:lnSpc>
                <a:spcPct val="90000"/>
              </a:lnSpc>
            </a:pPr>
            <a:r>
              <a:rPr lang="es-ES_tradnl" sz="2200">
                <a:latin typeface="Garamond" pitchFamily="18" charset="0"/>
              </a:rPr>
              <a:t>Consejo Nacional de Evaluación de la Política de Desarrollo Social</a:t>
            </a:r>
          </a:p>
          <a:p>
            <a:pPr>
              <a:lnSpc>
                <a:spcPct val="90000"/>
              </a:lnSpc>
            </a:pPr>
            <a:r>
              <a:rPr lang="es-ES_tradnl" sz="2000">
                <a:latin typeface="Garamond" pitchFamily="18" charset="0"/>
              </a:rPr>
              <a:t>Ley de Transparencia y Acceso a la Información</a:t>
            </a:r>
          </a:p>
          <a:p>
            <a:pPr>
              <a:lnSpc>
                <a:spcPct val="90000"/>
              </a:lnSpc>
            </a:pPr>
            <a:r>
              <a:rPr lang="es-ES_tradnl" sz="2000">
                <a:latin typeface="Garamond" pitchFamily="18" charset="0"/>
              </a:rPr>
              <a:t>Democracia!!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solidFill>
                  <a:srgbClr val="00CC00"/>
                </a:solidFill>
                <a:latin typeface="Garamond" pitchFamily="18" charset="0"/>
              </a:rPr>
              <a:t>II. Cambios Institucionales Internos</a:t>
            </a:r>
          </a:p>
          <a:p>
            <a:pPr>
              <a:lnSpc>
                <a:spcPct val="90000"/>
              </a:lnSpc>
            </a:pPr>
            <a:r>
              <a:rPr lang="es-ES_tradnl" sz="2400">
                <a:latin typeface="Garamond" pitchFamily="18" charset="0"/>
              </a:rPr>
              <a:t>2002 Creación de la Subsecretaría de Planeación, Prospectiva y Evaluación</a:t>
            </a:r>
          </a:p>
          <a:p>
            <a:pPr>
              <a:lnSpc>
                <a:spcPct val="90000"/>
              </a:lnSpc>
            </a:pPr>
            <a:r>
              <a:rPr lang="es-ES_tradnl" sz="2400">
                <a:latin typeface="Garamond" pitchFamily="18" charset="0"/>
              </a:rPr>
              <a:t>Participación de los Agentes involucrados en la Evaluación</a:t>
            </a:r>
          </a:p>
          <a:p>
            <a:pPr lvl="1">
              <a:lnSpc>
                <a:spcPct val="90000"/>
              </a:lnSpc>
            </a:pPr>
            <a:r>
              <a:rPr lang="es-ES_tradnl" sz="1900">
                <a:latin typeface="Garamond" pitchFamily="18" charset="0"/>
              </a:rPr>
              <a:t>Términos de Referencia, Proceso de análisis y revisión de trabajos</a:t>
            </a:r>
          </a:p>
          <a:p>
            <a:pPr lvl="1">
              <a:lnSpc>
                <a:spcPct val="90000"/>
              </a:lnSpc>
            </a:pPr>
            <a:r>
              <a:rPr lang="es-ES_tradnl" sz="1900">
                <a:latin typeface="Garamond" pitchFamily="18" charset="0"/>
              </a:rPr>
              <a:t>Diálogo con agentes externos</a:t>
            </a:r>
          </a:p>
          <a:p>
            <a:pPr>
              <a:lnSpc>
                <a:spcPct val="90000"/>
              </a:lnSpc>
            </a:pPr>
            <a:r>
              <a:rPr lang="es-ES_tradnl" sz="2400">
                <a:latin typeface="Garamond" pitchFamily="18" charset="0"/>
              </a:rPr>
              <a:t>Sistematización del uso de Resultados de Evaluaciones Externas</a:t>
            </a:r>
          </a:p>
          <a:p>
            <a:pPr lvl="1">
              <a:lnSpc>
                <a:spcPct val="90000"/>
              </a:lnSpc>
            </a:pPr>
            <a:r>
              <a:rPr lang="es-ES_tradnl" sz="1900">
                <a:latin typeface="Garamond" pitchFamily="18" charset="0"/>
              </a:rPr>
              <a:t>De manera oficial los programas proponen cambios a raíz de los resultados de las evaluaciones externas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">
  <a:themeElements>
    <a:clrScheme name="Borde 15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009999"/>
      </a:hlink>
      <a:folHlink>
        <a:srgbClr val="00999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0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1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2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5F5F5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3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0033CC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4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15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2655</TotalTime>
  <Words>760</Words>
  <Application>Microsoft Office PowerPoint</Application>
  <PresentationFormat>On-screen Show (4:3)</PresentationFormat>
  <Paragraphs>175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Garamond</vt:lpstr>
      <vt:lpstr>Arial</vt:lpstr>
      <vt:lpstr>Wingdings</vt:lpstr>
      <vt:lpstr>Borde</vt:lpstr>
      <vt:lpstr>Slide 1</vt:lpstr>
      <vt:lpstr>Índice</vt:lpstr>
      <vt:lpstr>Índice</vt:lpstr>
      <vt:lpstr>La Política Social</vt:lpstr>
      <vt:lpstr>La Evaluación: herramienta fundamental para la Política Social</vt:lpstr>
      <vt:lpstr>Características principales del sistema de evaluación y monitoreo</vt:lpstr>
      <vt:lpstr>Índice</vt:lpstr>
      <vt:lpstr>RETOS</vt:lpstr>
      <vt:lpstr>Políticos</vt:lpstr>
      <vt:lpstr>Aspectos Técnicos</vt:lpstr>
      <vt:lpstr>Aspectos técnicos</vt:lpstr>
      <vt:lpstr>Monitoreo basado en resultados</vt:lpstr>
      <vt:lpstr>Recursos</vt:lpstr>
      <vt:lpstr>Índice</vt:lpstr>
      <vt:lpstr>¿Qué nos falta?</vt:lpstr>
      <vt:lpstr>Conclusiones</vt:lpstr>
      <vt:lpstr>Aspectos Técnicos: Evaluación de Impacto </vt:lpstr>
    </vt:vector>
  </TitlesOfParts>
  <Company>sedesol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sedesol</dc:creator>
  <cp:lastModifiedBy>anarod</cp:lastModifiedBy>
  <cp:revision>359</cp:revision>
  <dcterms:created xsi:type="dcterms:W3CDTF">2002-09-05T01:45:27Z</dcterms:created>
  <dcterms:modified xsi:type="dcterms:W3CDTF">2010-07-14T04:56:57Z</dcterms:modified>
</cp:coreProperties>
</file>