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handoutMasterIdLst>
    <p:handoutMasterId r:id="rId27"/>
  </p:handoutMasterIdLst>
  <p:sldIdLst>
    <p:sldId id="256" r:id="rId2"/>
    <p:sldId id="280" r:id="rId3"/>
    <p:sldId id="259" r:id="rId4"/>
    <p:sldId id="281" r:id="rId5"/>
    <p:sldId id="282" r:id="rId6"/>
    <p:sldId id="284" r:id="rId7"/>
    <p:sldId id="283" r:id="rId8"/>
    <p:sldId id="287" r:id="rId9"/>
    <p:sldId id="262" r:id="rId10"/>
    <p:sldId id="292" r:id="rId11"/>
    <p:sldId id="263" r:id="rId12"/>
    <p:sldId id="269" r:id="rId13"/>
    <p:sldId id="268" r:id="rId14"/>
    <p:sldId id="264" r:id="rId15"/>
    <p:sldId id="288" r:id="rId16"/>
    <p:sldId id="294" r:id="rId17"/>
    <p:sldId id="291" r:id="rId18"/>
    <p:sldId id="295" r:id="rId19"/>
    <p:sldId id="296" r:id="rId20"/>
    <p:sldId id="297" r:id="rId21"/>
    <p:sldId id="275" r:id="rId22"/>
    <p:sldId id="293" r:id="rId23"/>
    <p:sldId id="277" r:id="rId24"/>
    <p:sldId id="289" r:id="rId25"/>
    <p:sldId id="290" r:id="rId26"/>
  </p:sldIdLst>
  <p:sldSz cx="9144000" cy="6858000" type="screen4x3"/>
  <p:notesSz cx="6884988" cy="99964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FFFF"/>
    <a:srgbClr val="FF0066"/>
    <a:srgbClr val="FF0000"/>
    <a:srgbClr val="00CC00"/>
    <a:srgbClr val="FF3300"/>
    <a:srgbClr val="00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26" tIns="50013" rIns="100026" bIns="50013" numCol="1" anchor="t" anchorCtr="0" compatLnSpc="1">
            <a:prstTxWarp prst="textNoShape">
              <a:avLst/>
            </a:prstTxWarp>
          </a:bodyPr>
          <a:lstStyle>
            <a:lvl1pPr defTabSz="1001713">
              <a:defRPr sz="1300"/>
            </a:lvl1pPr>
          </a:lstStyle>
          <a:p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26" tIns="50013" rIns="100026" bIns="50013" numCol="1" anchor="t" anchorCtr="0" compatLnSpc="1">
            <a:prstTxWarp prst="textNoShape">
              <a:avLst/>
            </a:prstTxWarp>
          </a:bodyPr>
          <a:lstStyle>
            <a:lvl1pPr algn="r" defTabSz="1001713">
              <a:defRPr sz="1300"/>
            </a:lvl1pPr>
          </a:lstStyle>
          <a:p>
            <a:endParaRPr lang="pt-B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6425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26" tIns="50013" rIns="100026" bIns="50013" numCol="1" anchor="b" anchorCtr="0" compatLnSpc="1">
            <a:prstTxWarp prst="textNoShape">
              <a:avLst/>
            </a:prstTxWarp>
          </a:bodyPr>
          <a:lstStyle>
            <a:lvl1pPr defTabSz="1001713">
              <a:defRPr sz="1300"/>
            </a:lvl1pPr>
          </a:lstStyle>
          <a:p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96425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26" tIns="50013" rIns="100026" bIns="50013" numCol="1" anchor="b" anchorCtr="0" compatLnSpc="1">
            <a:prstTxWarp prst="textNoShape">
              <a:avLst/>
            </a:prstTxWarp>
          </a:bodyPr>
          <a:lstStyle>
            <a:lvl1pPr algn="r" defTabSz="1001713">
              <a:defRPr sz="1300"/>
            </a:lvl1pPr>
          </a:lstStyle>
          <a:p>
            <a:fld id="{E25A3179-1850-41E0-9634-FF5ED63B8816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45D68B-C356-4285-A7BD-3F930BFA552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9442-94E7-427E-AA39-D6956A6DFAC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28421-155B-4F0F-9AFE-A177E391B44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C5388-D48F-4D0E-AD0C-E608C242619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18036-ECC9-4E95-A929-7B2D192961B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0461-75C2-4E2D-952F-067A338912B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FD87-E7B2-4AF8-A001-66334826DB6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2C5B9-5B3F-4C2A-9BEA-6BE227DE9E6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C1DDA-6E14-4B5A-976E-1AB7616263E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C71E5-D79B-4D13-B4C7-7609C22E2D1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7951-0DE6-488E-BF64-D5F3DCCAD0E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9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1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5525C31-E7B6-46A6-B817-A57231AB95C7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2514600"/>
          </a:xfrm>
          <a:ln/>
        </p:spPr>
        <p:txBody>
          <a:bodyPr/>
          <a:lstStyle/>
          <a:p>
            <a:pPr algn="ctr"/>
            <a:r>
              <a:rPr lang="es-E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ESTRATEGIAS PARA LA SUPERACIÓN DE LA POBREZA EN BRASIL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2" name="Object 1024"/>
          <p:cNvGraphicFramePr>
            <a:graphicFrameLocks noChangeAspect="1"/>
          </p:cNvGraphicFramePr>
          <p:nvPr/>
        </p:nvGraphicFramePr>
        <p:xfrm>
          <a:off x="0" y="1905000"/>
          <a:ext cx="9144000" cy="5092700"/>
        </p:xfrm>
        <a:graphic>
          <a:graphicData uri="http://schemas.openxmlformats.org/presentationml/2006/ole">
            <p:oleObj spid="_x0000_s59392" name="Documento" r:id="rId3" imgW="9147240" imgH="5105520" progId="Word.Document.8">
              <p:embed/>
            </p:oleObj>
          </a:graphicData>
        </a:graphic>
      </p:graphicFrame>
      <p:sp>
        <p:nvSpPr>
          <p:cNvPr id="49157" name="Line 1029"/>
          <p:cNvSpPr>
            <a:spLocks noChangeShapeType="1"/>
          </p:cNvSpPr>
          <p:nvPr/>
        </p:nvSpPr>
        <p:spPr bwMode="auto">
          <a:xfrm>
            <a:off x="76200" y="1905000"/>
            <a:ext cx="23622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1030"/>
          <p:cNvSpPr txBox="1">
            <a:spLocks noChangeArrowheads="1"/>
          </p:cNvSpPr>
          <p:nvPr/>
        </p:nvSpPr>
        <p:spPr bwMode="auto">
          <a:xfrm>
            <a:off x="595313" y="1905000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>
                <a:solidFill>
                  <a:srgbClr val="FF3300"/>
                </a:solidFill>
                <a:latin typeface="Arial" pitchFamily="34" charset="0"/>
              </a:rPr>
              <a:t>Responsabilidades</a:t>
            </a:r>
            <a:endParaRPr lang="pt-BR"/>
          </a:p>
        </p:txBody>
      </p:sp>
      <p:sp>
        <p:nvSpPr>
          <p:cNvPr id="49159" name="Text Box 1031"/>
          <p:cNvSpPr txBox="1">
            <a:spLocks noChangeArrowheads="1"/>
          </p:cNvSpPr>
          <p:nvPr/>
        </p:nvSpPr>
        <p:spPr bwMode="auto">
          <a:xfrm>
            <a:off x="304800" y="24384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>
                <a:solidFill>
                  <a:srgbClr val="FF3300"/>
                </a:solidFill>
                <a:latin typeface="Arial" pitchFamily="34" charset="0"/>
              </a:rPr>
              <a:t>Niveles</a:t>
            </a:r>
            <a:endParaRPr lang="pt-BR"/>
          </a:p>
        </p:txBody>
      </p:sp>
      <p:sp>
        <p:nvSpPr>
          <p:cNvPr id="49161" name="Rectangle 1033" descr="Large confetti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Estratégias para la Superación de la Pobreza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Focalización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Población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8915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125000"/>
              <a:buFontTx/>
              <a:buChar char="•"/>
            </a:pPr>
            <a:r>
              <a:rPr lang="pt-BR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Familias en situación de pobreza (ingreso familiar per capita de hasta ½ sueldo mínimo)         9,3M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Geográfica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Municipios de IDH bajo (ALVORADA)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125000"/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Bolsones de pobreza de los municípios de IDH medio y alto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781800" y="3810000"/>
            <a:ext cx="762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828800" y="6858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Familia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84582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90000"/>
              <a:buFontTx/>
              <a:buChar char="•"/>
            </a:pPr>
            <a:r>
              <a:rPr lang="pt-BR" sz="3200" b="1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2500" b="1">
                <a:solidFill>
                  <a:srgbClr val="FF3300"/>
                </a:solidFill>
                <a:latin typeface="Arial" pitchFamily="34" charset="0"/>
              </a:rPr>
              <a:t>Retrato de las familias en situación de pobreza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130000"/>
              <a:buFontTx/>
              <a:buChar char="•"/>
            </a:pPr>
            <a:r>
              <a:rPr lang="pt-BR" sz="2500" b="1">
                <a:solidFill>
                  <a:srgbClr val="FF3300"/>
                </a:solidFill>
                <a:latin typeface="Arial" pitchFamily="34" charset="0"/>
              </a:rPr>
              <a:t> Relación familia x servicios sociales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130000"/>
              <a:buFontTx/>
              <a:buChar char="•"/>
            </a:pPr>
            <a:r>
              <a:rPr lang="pt-BR" sz="2500" b="1">
                <a:solidFill>
                  <a:srgbClr val="FF3300"/>
                </a:solidFill>
                <a:latin typeface="Arial" pitchFamily="34" charset="0"/>
              </a:rPr>
              <a:t> Racionalización del proceso de obtención de la información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130000"/>
              <a:buFontTx/>
              <a:buChar char="•"/>
            </a:pPr>
            <a:r>
              <a:rPr lang="pt-BR" sz="2500" b="1">
                <a:solidFill>
                  <a:srgbClr val="FF3300"/>
                </a:solidFill>
                <a:latin typeface="Arial" pitchFamily="34" charset="0"/>
              </a:rPr>
              <a:t> Transferencia de recursos a través de la TARJETA CIUDADANA </a:t>
            </a:r>
            <a:endParaRPr lang="pt-BR" sz="2500" i="1">
              <a:solidFill>
                <a:srgbClr val="FF3300"/>
              </a:solidFill>
              <a:latin typeface="Arial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SzPct val="130000"/>
              <a:buFontTx/>
              <a:buChar char="•"/>
            </a:pPr>
            <a:r>
              <a:rPr lang="pt-BR" sz="2500" b="1">
                <a:solidFill>
                  <a:srgbClr val="FF3300"/>
                </a:solidFill>
                <a:latin typeface="Arial" pitchFamily="34" charset="0"/>
              </a:rPr>
              <a:t> Línea de base para evaluación del impacto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43000" y="1752600"/>
            <a:ext cx="7162800" cy="66198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6000" tIns="82800" rIns="126000" bIns="82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Cadastro Único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191000" y="1219200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7239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pt-BR" sz="3200" b="1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2800" b="1">
                <a:solidFill>
                  <a:srgbClr val="FF3300"/>
                </a:solidFill>
                <a:latin typeface="Arial" pitchFamily="34" charset="0"/>
              </a:rPr>
              <a:t>Miembro de Referencia</a:t>
            </a:r>
            <a:endParaRPr lang="pt-BR" sz="28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953000" y="3124200"/>
            <a:ext cx="1371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324600" y="2895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FF3300"/>
                </a:solidFill>
                <a:latin typeface="Arial" pitchFamily="34" charset="0"/>
              </a:rPr>
              <a:t>Madre</a:t>
            </a:r>
            <a:endParaRPr lang="pt-BR" sz="28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1516" name="Rectangle 1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440613" cy="685800"/>
          </a:xfrm>
          <a:noFill/>
          <a:ln/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Unidad de actuación: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620000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Convergencia Programática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7162800" cy="808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6000" tIns="154800" rIns="126000" bIns="154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Programas de Generación de Renta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3276600"/>
            <a:ext cx="71628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6000" tIns="154800" rIns="126000" bIns="154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Programas de Promoción Humana y Social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7162800" cy="14795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6000" tIns="154800" rIns="126000" bIns="154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Programas de Transferencia de Renta</a:t>
            </a:r>
          </a:p>
          <a:p>
            <a:pPr algn="ctr">
              <a:spcBef>
                <a:spcPct val="50000"/>
              </a:spcBef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RED DE PROTECCIÓN SOCIAL</a:t>
            </a:r>
            <a:endParaRPr lang="pt-BR" sz="32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114800" y="2819400"/>
            <a:ext cx="457200" cy="411163"/>
          </a:xfrm>
          <a:prstGeom prst="upArrow">
            <a:avLst>
              <a:gd name="adj1" fmla="val 50000"/>
              <a:gd name="adj2" fmla="val 25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8001000" y="2057400"/>
            <a:ext cx="838200" cy="609600"/>
          </a:xfrm>
          <a:prstGeom prst="leftArrow">
            <a:avLst>
              <a:gd name="adj1" fmla="val 50000"/>
              <a:gd name="adj2" fmla="val 3437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8839200" y="25146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8382000" y="25146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7848600" y="563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7848600" y="6019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4114800" y="4618038"/>
            <a:ext cx="457200" cy="411162"/>
          </a:xfrm>
          <a:prstGeom prst="upArrow">
            <a:avLst>
              <a:gd name="adj1" fmla="val 50000"/>
              <a:gd name="adj2" fmla="val 25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 rot="-5397074">
            <a:off x="6419056" y="3580607"/>
            <a:ext cx="426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FF3300"/>
                </a:solidFill>
                <a:latin typeface="Arial" pitchFamily="34" charset="0"/>
              </a:rPr>
              <a:t>TARJETA CIUDADANA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" y="6175375"/>
            <a:ext cx="8458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Tiempo definido de permanencia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458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Programas redistributivos específicos para cada grupo etario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Condiciones:</a:t>
            </a:r>
          </a:p>
        </p:txBody>
      </p:sp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Red de Protección Social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3581400"/>
            <a:ext cx="82296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FontTx/>
              <a:buChar char="-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2900">
                <a:solidFill>
                  <a:srgbClr val="FF3300"/>
                </a:solidFill>
                <a:latin typeface="Arial" pitchFamily="34" charset="0"/>
              </a:rPr>
              <a:t>Obtención de la documentación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-"/>
            </a:pPr>
            <a:r>
              <a:rPr lang="pt-BR" sz="2900">
                <a:solidFill>
                  <a:srgbClr val="FF3300"/>
                </a:solidFill>
                <a:latin typeface="Arial" pitchFamily="34" charset="0"/>
              </a:rPr>
              <a:t> Acceso y permanencia en las políticas sociales de educación, salud y generación de renta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-"/>
            </a:pPr>
            <a:r>
              <a:rPr lang="pt-BR" sz="2900">
                <a:solidFill>
                  <a:srgbClr val="FF3300"/>
                </a:solidFill>
                <a:latin typeface="Arial" pitchFamily="34" charset="0"/>
              </a:rPr>
              <a:t> Participación en reuniones socioeducativas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2900">
                <a:solidFill>
                  <a:srgbClr val="FF3300"/>
                </a:solidFill>
                <a:latin typeface="Arial" pitchFamily="34" charset="0"/>
              </a:rPr>
              <a:t>(Debate en Familia)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Red de Protección Social</a:t>
            </a:r>
          </a:p>
        </p:txBody>
      </p:sp>
      <p:sp>
        <p:nvSpPr>
          <p:cNvPr id="43011" name="Text Box 1027"/>
          <p:cNvSpPr txBox="1">
            <a:spLocks noChangeArrowheads="1"/>
          </p:cNvSpPr>
          <p:nvPr/>
        </p:nvSpPr>
        <p:spPr bwMode="auto">
          <a:xfrm>
            <a:off x="381000" y="1905000"/>
            <a:ext cx="8305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Programas actuales</a:t>
            </a:r>
          </a:p>
        </p:txBody>
      </p:sp>
      <p:sp>
        <p:nvSpPr>
          <p:cNvPr id="43015" name="Rectangle 1031"/>
          <p:cNvSpPr>
            <a:spLocks noChangeArrowheads="1"/>
          </p:cNvSpPr>
          <p:nvPr/>
        </p:nvSpPr>
        <p:spPr bwMode="auto">
          <a:xfrm>
            <a:off x="0" y="2590800"/>
            <a:ext cx="9144000" cy="2667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14" name="Picture 1030" descr="C:\Randro\RPS 16.04.200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81350"/>
            <a:ext cx="8610600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Red de Protección Social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Servicios de Protección Social: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2209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Vivienda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762000" y="2667000"/>
            <a:ext cx="80010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6600"/>
              </a:buClr>
              <a:buFontTx/>
              <a:buChar char="•"/>
            </a:pPr>
            <a:r>
              <a:rPr lang="pt-BR"/>
              <a:t> </a:t>
            </a: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Abrigos (casas dia, repúblicas, hotel popular, albergue)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  Alquiler Social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 Acceso a Vivienda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Salud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83820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6600"/>
              </a:buClr>
              <a:buFontTx/>
              <a:buChar char="•"/>
            </a:pPr>
            <a:r>
              <a:rPr lang="pt-BR"/>
              <a:t> </a:t>
            </a: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Fármaco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  Rehabilitación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 Alimentos (canastra de alimentos, restaurantes populares)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81000" y="5791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Convivencia Comunitaria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762000" y="6400800"/>
            <a:ext cx="60198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6600"/>
              </a:buClr>
              <a:buFontTx/>
              <a:buChar char="•"/>
            </a:pPr>
            <a:r>
              <a:rPr lang="pt-BR"/>
              <a:t> </a:t>
            </a:r>
            <a:r>
              <a:rPr lang="pt-BR" sz="2200" b="1">
                <a:solidFill>
                  <a:srgbClr val="FF3300"/>
                </a:solidFill>
                <a:latin typeface="Arial" pitchFamily="34" charset="0"/>
              </a:rPr>
              <a:t>Vuelta a patria (tierra natal)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2" name="Picture 2056" descr="A:\Sem título-1 cóp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4962525" cy="4829175"/>
          </a:xfrm>
          <a:prstGeom prst="rect">
            <a:avLst/>
          </a:prstGeom>
          <a:noFill/>
        </p:spPr>
      </p:pic>
      <p:sp>
        <p:nvSpPr>
          <p:cNvPr id="47114" name="Rectangle 2058"/>
          <p:cNvSpPr>
            <a:spLocks noChangeArrowheads="1"/>
          </p:cNvSpPr>
          <p:nvPr/>
        </p:nvSpPr>
        <p:spPr bwMode="auto">
          <a:xfrm>
            <a:off x="5181600" y="3886200"/>
            <a:ext cx="228600" cy="1524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2057"/>
          <p:cNvSpPr txBox="1">
            <a:spLocks noChangeArrowheads="1"/>
          </p:cNvSpPr>
          <p:nvPr/>
        </p:nvSpPr>
        <p:spPr bwMode="auto">
          <a:xfrm rot="-5400000">
            <a:off x="5118894" y="378221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 b="1">
                <a:solidFill>
                  <a:srgbClr val="FFFFD5"/>
                </a:solidFill>
                <a:latin typeface="Arial" pitchFamily="34" charset="0"/>
              </a:rPr>
              <a:t>4</a:t>
            </a:r>
            <a:endParaRPr lang="pt-BR"/>
          </a:p>
        </p:txBody>
      </p:sp>
      <p:sp>
        <p:nvSpPr>
          <p:cNvPr id="47106" name="Rectangle 2050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sz="3600" b="1">
                <a:solidFill>
                  <a:srgbClr val="FF3300"/>
                </a:solidFill>
                <a:latin typeface="Arial" pitchFamily="34" charset="0"/>
              </a:rPr>
              <a:t>Integración Protección/Promoción</a:t>
            </a:r>
            <a:endParaRPr lang="es-ES" b="1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pt-BR" sz="3600" b="1">
                <a:solidFill>
                  <a:srgbClr val="FF3300"/>
                </a:solidFill>
                <a:latin typeface="Arial" pitchFamily="34" charset="0"/>
              </a:rPr>
              <a:t>Desarrollo Humano</a:t>
            </a:r>
            <a:endParaRPr lang="pt-BR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299" name="Rectangle 3" descr="Large confetti"/>
          <p:cNvSpPr>
            <a:spLocks noChangeArrowheads="1"/>
          </p:cNvSpPr>
          <p:nvPr/>
        </p:nvSpPr>
        <p:spPr bwMode="auto">
          <a:xfrm>
            <a:off x="762000" y="1600200"/>
            <a:ext cx="7440613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Documentación</a:t>
            </a:r>
            <a:endParaRPr lang="pt-BR" sz="44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0" name="Rectangle 4" descr="Large confetti"/>
          <p:cNvSpPr>
            <a:spLocks noChangeArrowheads="1"/>
          </p:cNvSpPr>
          <p:nvPr/>
        </p:nvSpPr>
        <p:spPr bwMode="auto">
          <a:xfrm>
            <a:off x="381000" y="2209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SALUD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52400" y="27432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Saneamiento / agua</a:t>
            </a:r>
          </a:p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Salud de la Família</a:t>
            </a:r>
          </a:p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Mejoria de las condiciones ambientales</a:t>
            </a:r>
            <a:endParaRPr lang="pt-BR" sz="26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895600" y="2667000"/>
            <a:ext cx="3276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Educación Infantil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Acceso a diferentes níveles de educ. regular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Alfabetización de adultos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Educación “supletiva”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Actividades complemen-tares a la escuela</a:t>
            </a:r>
            <a:endParaRPr lang="pt-BR" sz="26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3" name="Rectangle 7" descr="Large confetti"/>
          <p:cNvSpPr>
            <a:spLocks noChangeArrowheads="1"/>
          </p:cNvSpPr>
          <p:nvPr/>
        </p:nvSpPr>
        <p:spPr bwMode="auto">
          <a:xfrm>
            <a:off x="3429000" y="2209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EDUCACIÓN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4" name="Rectangle 8" descr="Large confetti"/>
          <p:cNvSpPr>
            <a:spLocks noChangeArrowheads="1"/>
          </p:cNvSpPr>
          <p:nvPr/>
        </p:nvSpPr>
        <p:spPr bwMode="auto">
          <a:xfrm>
            <a:off x="6705600" y="2209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VIVIENDA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19800" y="2727325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Regularização fundiária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Carta de Crédito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Melhoria das condições da habitação</a:t>
            </a:r>
          </a:p>
        </p:txBody>
      </p:sp>
      <p:sp>
        <p:nvSpPr>
          <p:cNvPr id="55306" name="Rectangle 10" descr="Large confetti"/>
          <p:cNvSpPr>
            <a:spLocks noChangeArrowheads="1"/>
          </p:cNvSpPr>
          <p:nvPr/>
        </p:nvSpPr>
        <p:spPr bwMode="auto">
          <a:xfrm>
            <a:off x="228600" y="4953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DEPORTE Y ENTRETENIMIENTO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7" name="Rectangle 11" descr="Large confetti"/>
          <p:cNvSpPr>
            <a:spLocks noChangeArrowheads="1"/>
          </p:cNvSpPr>
          <p:nvPr/>
        </p:nvSpPr>
        <p:spPr bwMode="auto">
          <a:xfrm>
            <a:off x="6324600" y="4800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CULTURA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04800" y="5378450"/>
            <a:ext cx="464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Acceso a equipamientos deportivos</a:t>
            </a:r>
          </a:p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Aprendizaje deportiva</a:t>
            </a:r>
          </a:p>
          <a:p>
            <a:pPr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 Deporte para jóvenes (“media noche”)</a:t>
            </a:r>
            <a:endParaRPr lang="pt-BR" sz="26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867400" y="5241925"/>
            <a:ext cx="3352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Acceso a bienes culturales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Desarrollo de diferentes formas de expresión cultural</a:t>
            </a:r>
            <a:endParaRPr lang="pt-BR" sz="2600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pt-BR" sz="3600" b="1">
                <a:solidFill>
                  <a:srgbClr val="FF3300"/>
                </a:solidFill>
                <a:latin typeface="Arial" pitchFamily="34" charset="0"/>
              </a:rPr>
              <a:t>Desarrollo Social</a:t>
            </a:r>
            <a:endParaRPr lang="pt-BR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3" name="Rectangle 3" descr="Large confetti"/>
          <p:cNvSpPr>
            <a:spLocks noChangeArrowheads="1"/>
          </p:cNvSpPr>
          <p:nvPr/>
        </p:nvSpPr>
        <p:spPr bwMode="auto">
          <a:xfrm>
            <a:off x="990600" y="1447800"/>
            <a:ext cx="7440613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Espacios de Socialización Positiva</a:t>
            </a:r>
            <a:endParaRPr lang="pt-BR" sz="44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4" name="Rectangle 4" descr="Large confetti"/>
          <p:cNvSpPr>
            <a:spLocks noChangeArrowheads="1"/>
          </p:cNvSpPr>
          <p:nvPr/>
        </p:nvSpPr>
        <p:spPr bwMode="auto">
          <a:xfrm>
            <a:off x="381000" y="2057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FAMILIA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200" y="2514600"/>
            <a:ext cx="2819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Acciones Sócio-educativas    (Debate en Familia)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Apoyo a la manutención de los vínculos familiares (casas dia, centros de convivencia, atendimiento médico domiciliar)</a:t>
            </a:r>
            <a:endParaRPr lang="pt-BR" sz="32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6" name="Rectangle 6" descr="Large confetti"/>
          <p:cNvSpPr>
            <a:spLocks noChangeArrowheads="1"/>
          </p:cNvSpPr>
          <p:nvPr/>
        </p:nvSpPr>
        <p:spPr bwMode="auto">
          <a:xfrm>
            <a:off x="3429000" y="205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SOCIEDAD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7" name="Rectangle 7" descr="Large confetti"/>
          <p:cNvSpPr>
            <a:spLocks noChangeArrowheads="1"/>
          </p:cNvSpPr>
          <p:nvPr/>
        </p:nvSpPr>
        <p:spPr bwMode="auto">
          <a:xfrm>
            <a:off x="6477000" y="205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b="1">
                <a:solidFill>
                  <a:srgbClr val="FF3300"/>
                </a:solidFill>
                <a:latin typeface="Arial" pitchFamily="34" charset="0"/>
              </a:rPr>
              <a:t>GOBIERNO</a:t>
            </a:r>
            <a:endParaRPr lang="pt-BR" sz="4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200400" y="2514600"/>
            <a:ext cx="3124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Expansión y fortalecimiento de ONG´s de base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Capacitación de lideres comunitarios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Valorización de la identidad cultural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Incentivo a el voluntariado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Apoyo a la responsabilidad social del empresariado</a:t>
            </a:r>
            <a:endParaRPr lang="pt-BR" sz="32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274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Creación de instancias de articulación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Capacitación de burocracia profesional</a:t>
            </a:r>
          </a:p>
          <a:p>
            <a:pPr marL="190500" indent="-190500">
              <a:buFontTx/>
              <a:buChar char="•"/>
            </a:pPr>
            <a:r>
              <a:rPr lang="pt-BR" sz="2000">
                <a:solidFill>
                  <a:srgbClr val="FF3300"/>
                </a:solidFill>
                <a:latin typeface="Arial" pitchFamily="34" charset="0"/>
              </a:rPr>
              <a:t>Implantación de la política de parcerias</a:t>
            </a:r>
            <a:endParaRPr lang="pt-BR" sz="32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57200" y="6324600"/>
            <a:ext cx="541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Capacitación: CENAFOCO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665163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 - Premisas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81000" y="2251075"/>
            <a:ext cx="8458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1) Como estrategia de reducción de la pobreza, el crecimiento económico: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8382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5000"/>
              </a:spcBef>
              <a:buClr>
                <a:srgbClr val="FF6600"/>
              </a:buClr>
              <a:buSzPct val="175000"/>
              <a:buFontTx/>
              <a:buChar char="•"/>
            </a:pPr>
            <a:r>
              <a:rPr lang="pt-BR"/>
              <a:t>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Es indispensable pero no suficiente</a:t>
            </a:r>
          </a:p>
          <a:p>
            <a:pPr>
              <a:spcBef>
                <a:spcPct val="45000"/>
              </a:spcBef>
              <a:buClr>
                <a:srgbClr val="FF6600"/>
              </a:buClr>
              <a:buSzPct val="130000"/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Su impacto es aún menor en los países con índices de desigualdad elevados</a:t>
            </a:r>
          </a:p>
          <a:p>
            <a:pPr>
              <a:spcBef>
                <a:spcPct val="45000"/>
              </a:spcBef>
              <a:buClr>
                <a:srgbClr val="FF6600"/>
              </a:buClr>
              <a:buSzPct val="130000"/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Sus variaciones demuestran poco impacto en la pobreza extrema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pt-BR" sz="3600" b="1">
                <a:solidFill>
                  <a:srgbClr val="FF3300"/>
                </a:solidFill>
                <a:latin typeface="Arial" pitchFamily="34" charset="0"/>
              </a:rPr>
              <a:t>Desarrollo Económico</a:t>
            </a:r>
            <a:endParaRPr lang="pt-BR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7924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Capacitación Profesional</a:t>
            </a:r>
          </a:p>
          <a:p>
            <a:pPr marL="190500" indent="-190500"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Organización y apoyo a las cooperativas e micro-empresas</a:t>
            </a:r>
          </a:p>
          <a:p>
            <a:pPr marL="190500" indent="-190500"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Asesoría técnica</a:t>
            </a:r>
          </a:p>
          <a:p>
            <a:pPr marL="190500" indent="-190500"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Apoyo a la comercialización de productos y servicios</a:t>
            </a:r>
          </a:p>
          <a:p>
            <a:pPr marL="190500" indent="-190500">
              <a:buFontTx/>
              <a:buChar char="•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Acceso a micro-crédito</a:t>
            </a:r>
            <a:endParaRPr lang="pt-BR" sz="3000" b="1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Principios se focalizan en: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Convergencia de Sectores: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7848600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Gobierno en sus diferentes niveles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Sociedad Civil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Empresariado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Voluntariado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Indivíduos en situación de pobreza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  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638800" y="3124200"/>
            <a:ext cx="1143000" cy="990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324600" y="4114800"/>
            <a:ext cx="457200" cy="1143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162800" y="3581400"/>
            <a:ext cx="1600200" cy="84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FF3300"/>
                </a:solidFill>
                <a:latin typeface="Arial" pitchFamily="34" charset="0"/>
              </a:rPr>
              <a:t>AGENDA</a:t>
            </a:r>
            <a:r>
              <a:rPr lang="pt-BR">
                <a:latin typeface="Arial" pitchFamily="34" charset="0"/>
              </a:rPr>
              <a:t> </a:t>
            </a:r>
            <a:r>
              <a:rPr lang="pt-BR" b="1">
                <a:solidFill>
                  <a:srgbClr val="FF3300"/>
                </a:solidFill>
                <a:latin typeface="Arial" pitchFamily="34" charset="0"/>
              </a:rPr>
              <a:t>SOCIAL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Protagonismo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" y="5486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pt-BR" sz="3200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Acompañamiento e Evaluación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57200" y="2438400"/>
            <a:ext cx="55626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Formulación y Control Social</a:t>
            </a:r>
          </a:p>
          <a:p>
            <a:pPr>
              <a:spcBef>
                <a:spcPct val="50000"/>
              </a:spcBef>
            </a:pPr>
            <a:endParaRPr lang="pt-BR" sz="2800">
              <a:solidFill>
                <a:srgbClr val="FF33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Implantación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057400" y="1676400"/>
            <a:ext cx="4572000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Áreas de Actuación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867400" y="2743200"/>
            <a:ext cx="1295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573588" y="2438400"/>
            <a:ext cx="457041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                           Consejos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Agentes Comunitários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Agentes Jóvenes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Organizaciones comunitarias de Base</a:t>
            </a:r>
            <a:endParaRPr lang="pt-BR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124200" y="4038600"/>
            <a:ext cx="1295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AutoShape 12"/>
          <p:cNvSpPr>
            <a:spLocks/>
          </p:cNvSpPr>
          <p:nvPr/>
        </p:nvSpPr>
        <p:spPr bwMode="auto">
          <a:xfrm>
            <a:off x="4419600" y="3124200"/>
            <a:ext cx="152400" cy="2133600"/>
          </a:xfrm>
          <a:prstGeom prst="leftBrace">
            <a:avLst>
              <a:gd name="adj1" fmla="val 116667"/>
              <a:gd name="adj2" fmla="val 50000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Principios se focalizan en: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153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Compromiso con los resultados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Monitoreo e evaluación de resultados</a:t>
            </a:r>
            <a:r>
              <a:rPr lang="pt-BR" sz="3200">
                <a:solidFill>
                  <a:srgbClr val="FF3300"/>
                </a:solidFill>
                <a:latin typeface="VAG Rounded Th" pitchFamily="34" charset="0"/>
              </a:rPr>
              <a:t>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pt-BR" sz="3200">
                <a:solidFill>
                  <a:srgbClr val="FF3300"/>
                </a:solidFill>
                <a:latin typeface="VAG Rounded Th" pitchFamily="34" charset="0"/>
              </a:rPr>
              <a:t>          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85800" y="3962400"/>
            <a:ext cx="8382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Evaluación del Impacto: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71600" y="5105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pt-BR" sz="3200">
                <a:solidFill>
                  <a:srgbClr val="FF3300"/>
                </a:solidFill>
                <a:latin typeface="VAG Rounded Th" pitchFamily="34" charset="0"/>
              </a:rPr>
              <a:t> 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Macro – IDH-M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Micro – IDF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676400" y="3657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cada programa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382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1 – 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Vulnerabilidad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(embarazadas, niños, ninãs, adolescentes, discapacitados, mayores de edad)</a:t>
            </a:r>
          </a:p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2 – 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Acceso al conocimiento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(analfabetismo, escolaridad, calificación profesional)</a:t>
            </a:r>
          </a:p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3 – 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Acceso al trabajo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(disponibilidad, calidad y remuneración)</a:t>
            </a:r>
          </a:p>
        </p:txBody>
      </p:sp>
      <p:sp>
        <p:nvSpPr>
          <p:cNvPr id="440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Índice de Desarrollo Familiar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Índice sintético, que varía de 0 a 1, y contempla: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534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4 –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Disponibilidad de los recursos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(gasto x ingreso, origen de la renta)</a:t>
            </a:r>
          </a:p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5 – 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Desarrollo infantil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(trabajo precoce, acceso a la escuela, progreso escolar)</a:t>
            </a:r>
          </a:p>
          <a:p>
            <a:pPr>
              <a:spcBef>
                <a:spcPct val="50000"/>
              </a:spcBef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6 – </a:t>
            </a:r>
            <a:r>
              <a:rPr lang="pt-BR" sz="3000" b="1">
                <a:solidFill>
                  <a:srgbClr val="FF3300"/>
                </a:solidFill>
                <a:latin typeface="Arial" pitchFamily="34" charset="0"/>
              </a:rPr>
              <a:t>Condiciones de Vivienda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(propriedad, densidad habitacional, agua, sanidad publica, basura, energía)</a:t>
            </a:r>
          </a:p>
        </p:txBody>
      </p:sp>
      <p:sp>
        <p:nvSpPr>
          <p:cNvPr id="450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440613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Índice de Desarrollo Familiar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665163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 - Premisas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2251075"/>
            <a:ext cx="8458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2) La pobreza es un fenómeno multidimen-sional, incluyendo: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3549650"/>
            <a:ext cx="8610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45000"/>
              </a:spcBef>
              <a:buClr>
                <a:srgbClr val="FF6600"/>
              </a:buClr>
              <a:buSzPct val="175000"/>
              <a:buFont typeface="Wingdings" pitchFamily="2" charset="2"/>
              <a:buChar char="Ø"/>
            </a:pPr>
            <a:r>
              <a:rPr lang="pt-BR"/>
              <a:t> </a:t>
            </a: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Falta de acceso a los derechos económicos, sociales y humanos</a:t>
            </a: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6600"/>
              </a:buClr>
              <a:buSzPct val="130000"/>
              <a:buFont typeface="Wingdings" pitchFamily="2" charset="2"/>
              <a:buChar char="Ø"/>
            </a:pPr>
            <a:r>
              <a:rPr lang="pt-BR" sz="3000">
                <a:solidFill>
                  <a:srgbClr val="FF3300"/>
                </a:solidFill>
                <a:latin typeface="Arial" pitchFamily="34" charset="0"/>
              </a:rPr>
              <a:t> Consecuencias subjetivas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8800" y="5029200"/>
            <a:ext cx="3992563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45000"/>
              </a:spcBef>
              <a:buClr>
                <a:srgbClr val="FF6600"/>
              </a:buClr>
              <a:buSzPct val="130000"/>
              <a:buFont typeface="Wingdings" pitchFamily="2" charset="2"/>
              <a:buChar char="s"/>
            </a:pPr>
            <a:r>
              <a:rPr lang="pt-BR">
                <a:solidFill>
                  <a:srgbClr val="FF3300"/>
                </a:solidFill>
                <a:latin typeface="Arial" pitchFamily="34" charset="0"/>
              </a:rPr>
              <a:t>Fatalismo</a:t>
            </a: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6600"/>
              </a:buClr>
              <a:buSzPct val="130000"/>
              <a:buFont typeface="Wingdings" pitchFamily="2" charset="2"/>
              <a:buChar char="s"/>
            </a:pPr>
            <a:r>
              <a:rPr lang="pt-BR">
                <a:solidFill>
                  <a:srgbClr val="FF3300"/>
                </a:solidFill>
                <a:latin typeface="Arial" pitchFamily="34" charset="0"/>
              </a:rPr>
              <a:t>Imediatismo</a:t>
            </a:r>
          </a:p>
          <a:p>
            <a:pPr>
              <a:lnSpc>
                <a:spcPct val="75000"/>
              </a:lnSpc>
              <a:spcBef>
                <a:spcPct val="45000"/>
              </a:spcBef>
              <a:buClr>
                <a:srgbClr val="FF6600"/>
              </a:buClr>
              <a:buSzPct val="130000"/>
              <a:buFont typeface="Wingdings" pitchFamily="2" charset="2"/>
              <a:buChar char="s"/>
            </a:pPr>
            <a:r>
              <a:rPr lang="pt-BR">
                <a:solidFill>
                  <a:srgbClr val="FF3300"/>
                </a:solidFill>
                <a:latin typeface="Arial" pitchFamily="34" charset="0"/>
              </a:rPr>
              <a:t>Ruptura del contrato social</a:t>
            </a:r>
            <a:endParaRPr lang="pt-BR" sz="3000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665163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 - Premisas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2251075"/>
            <a:ext cx="7467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3) La pobreza tiende a reproduzirse de forma inter-generacional, a través de factores que afectan las posibilidades de desarrollo de los indivíduos en cada etapa de sus ciclos de vida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914400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II – El Caso Brasileño</a:t>
            </a:r>
          </a:p>
        </p:txBody>
      </p:sp>
      <p:sp>
        <p:nvSpPr>
          <p:cNvPr id="36867" name="Text Box 1027"/>
          <p:cNvSpPr txBox="1">
            <a:spLocks noChangeArrowheads="1"/>
          </p:cNvSpPr>
          <p:nvPr/>
        </p:nvSpPr>
        <p:spPr bwMode="auto">
          <a:xfrm>
            <a:off x="533400" y="2101850"/>
            <a:ext cx="8305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FF3300"/>
                </a:solidFill>
                <a:latin typeface="Arial" pitchFamily="34" charset="0"/>
              </a:rPr>
              <a:t>1 – Principales avances: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Estabilidad Económica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Responsabilidad Fiscal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Control Social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Aumento de las Inversiones Sociales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Mejoramiento de los Indicadores Sociales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914400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II – El Caso Brasileño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Disminuición de los percentuales de: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648200" y="3962400"/>
            <a:ext cx="3733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1990 – 21,4%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pt-BR" sz="3200">
              <a:solidFill>
                <a:srgbClr val="FF33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1996 – 15,1%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2001 – 13,3%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953000" y="3200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3400">
                <a:solidFill>
                  <a:srgbClr val="FF3300"/>
                </a:solidFill>
                <a:latin typeface="Arial" pitchFamily="34" charset="0"/>
              </a:rPr>
              <a:t>Indigencia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990600" y="3200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pt-BR" sz="3400">
                <a:solidFill>
                  <a:srgbClr val="FF3300"/>
                </a:solidFill>
                <a:latin typeface="Arial" pitchFamily="34" charset="0"/>
              </a:rPr>
              <a:t>Pobreza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838200" y="3810000"/>
            <a:ext cx="28956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1990 – 44%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1994 – 44%     </a:t>
            </a:r>
            <a:endParaRPr lang="pt-BR" sz="3200">
              <a:solidFill>
                <a:srgbClr val="FF33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1995 – 34%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2000 – 32%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440613" cy="914400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II – El Caso Brasileño</a:t>
            </a:r>
          </a:p>
        </p:txBody>
      </p:sp>
      <p:sp>
        <p:nvSpPr>
          <p:cNvPr id="37891" name="Text Box 2051"/>
          <p:cNvSpPr txBox="1">
            <a:spLocks noChangeArrowheads="1"/>
          </p:cNvSpPr>
          <p:nvPr/>
        </p:nvSpPr>
        <p:spPr bwMode="auto">
          <a:xfrm>
            <a:off x="533400" y="1905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Mejoría de los indicadores sociales:</a:t>
            </a:r>
          </a:p>
        </p:txBody>
      </p:sp>
      <p:sp>
        <p:nvSpPr>
          <p:cNvPr id="37892" name="Text Box 2052"/>
          <p:cNvSpPr txBox="1">
            <a:spLocks noChangeArrowheads="1"/>
          </p:cNvSpPr>
          <p:nvPr/>
        </p:nvSpPr>
        <p:spPr bwMode="auto">
          <a:xfrm>
            <a:off x="685800" y="26670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Mortalidad de niños: 44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‰          29,6 ‰</a:t>
            </a:r>
            <a:endParaRPr lang="pt-BR" sz="3200">
              <a:solidFill>
                <a:srgbClr val="FF33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 Analfabetismo: 17%           13%</a:t>
            </a:r>
          </a:p>
        </p:txBody>
      </p:sp>
      <p:sp>
        <p:nvSpPr>
          <p:cNvPr id="37893" name="Line 2053"/>
          <p:cNvSpPr>
            <a:spLocks noChangeShapeType="1"/>
          </p:cNvSpPr>
          <p:nvPr/>
        </p:nvSpPr>
        <p:spPr bwMode="auto">
          <a:xfrm>
            <a:off x="4876800" y="3657600"/>
            <a:ext cx="685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894" name="Line 2054"/>
          <p:cNvSpPr>
            <a:spLocks noChangeShapeType="1"/>
          </p:cNvSpPr>
          <p:nvPr/>
        </p:nvSpPr>
        <p:spPr bwMode="auto">
          <a:xfrm>
            <a:off x="5943600" y="2971800"/>
            <a:ext cx="685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895" name="Text Box 2055"/>
          <p:cNvSpPr txBox="1">
            <a:spLocks noChangeArrowheads="1"/>
          </p:cNvSpPr>
          <p:nvPr/>
        </p:nvSpPr>
        <p:spPr bwMode="auto">
          <a:xfrm>
            <a:off x="609600" y="4084638"/>
            <a:ext cx="7391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Escolaridad (en número de ãnos): </a:t>
            </a:r>
          </a:p>
          <a:p>
            <a:pPr>
              <a:spcBef>
                <a:spcPct val="50000"/>
              </a:spcBef>
            </a:pP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5,7         6,6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3300"/>
                </a:solidFill>
                <a:latin typeface="Arial" pitchFamily="34" charset="0"/>
              </a:rPr>
              <a:t> tasa adhesión al sistema educacional: </a:t>
            </a:r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89%         97%</a:t>
            </a:r>
          </a:p>
        </p:txBody>
      </p:sp>
      <p:sp>
        <p:nvSpPr>
          <p:cNvPr id="37896" name="Line 2056"/>
          <p:cNvSpPr>
            <a:spLocks noChangeShapeType="1"/>
          </p:cNvSpPr>
          <p:nvPr/>
        </p:nvSpPr>
        <p:spPr bwMode="auto">
          <a:xfrm>
            <a:off x="1371600" y="5105400"/>
            <a:ext cx="685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897" name="Line 2057"/>
          <p:cNvSpPr>
            <a:spLocks noChangeShapeType="1"/>
          </p:cNvSpPr>
          <p:nvPr/>
        </p:nvSpPr>
        <p:spPr bwMode="auto">
          <a:xfrm>
            <a:off x="1752600" y="6324600"/>
            <a:ext cx="685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7162800" cy="4424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3200">
                <a:solidFill>
                  <a:srgbClr val="FF3300"/>
                </a:solidFill>
                <a:latin typeface="Arial" pitchFamily="34" charset="0"/>
              </a:rPr>
              <a:t>Principales Ejes:</a:t>
            </a:r>
          </a:p>
          <a:p>
            <a:pPr eaLnBrk="0" hangingPunct="0"/>
            <a:endParaRPr lang="pt-BR" sz="3200" b="1">
              <a:solidFill>
                <a:srgbClr val="FF3300"/>
              </a:solidFill>
              <a:latin typeface="Arial" pitchFamily="34" charset="0"/>
            </a:endParaRPr>
          </a:p>
          <a:p>
            <a:pPr eaLnBrk="0" hangingPunct="0"/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2800" b="1">
                <a:solidFill>
                  <a:srgbClr val="FF3300"/>
                </a:solidFill>
                <a:latin typeface="Arial" pitchFamily="34" charset="0"/>
              </a:rPr>
              <a:t>Regional 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– Analfabetismo</a:t>
            </a:r>
          </a:p>
          <a:p>
            <a:pPr eaLnBrk="0" hangingPunct="0">
              <a:lnSpc>
                <a:spcPct val="200000"/>
              </a:lnSpc>
              <a:spcBef>
                <a:spcPct val="50000"/>
              </a:spcBef>
              <a:buFontTx/>
              <a:buChar char="-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2800" b="1">
                <a:solidFill>
                  <a:srgbClr val="FF3300"/>
                </a:solidFill>
                <a:latin typeface="Arial" pitchFamily="34" charset="0"/>
              </a:rPr>
              <a:t>Raza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– Analfabetismo</a:t>
            </a:r>
          </a:p>
          <a:p>
            <a:pPr eaLnBrk="0" hangingPunct="0">
              <a:lnSpc>
                <a:spcPct val="200000"/>
              </a:lnSpc>
              <a:spcBef>
                <a:spcPct val="50000"/>
              </a:spcBef>
              <a:buFontTx/>
              <a:buChar char="-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pt-BR" sz="2800" b="1">
                <a:solidFill>
                  <a:srgbClr val="FF3300"/>
                </a:solidFill>
                <a:latin typeface="Arial" pitchFamily="34" charset="0"/>
              </a:rPr>
              <a:t>Género</a:t>
            </a: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- Desempleo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endParaRPr lang="pt-BR" sz="2600">
              <a:solidFill>
                <a:schemeClr val="bg2"/>
              </a:solidFill>
              <a:latin typeface="Arrus BT" pitchFamily="18" charset="0"/>
            </a:endParaRPr>
          </a:p>
        </p:txBody>
      </p:sp>
      <p:sp>
        <p:nvSpPr>
          <p:cNvPr id="41989" name="Rectangle 5" descr="Large confetti"/>
          <p:cNvSpPr>
            <a:spLocks noChangeArrowheads="1"/>
          </p:cNvSpPr>
          <p:nvPr/>
        </p:nvSpPr>
        <p:spPr bwMode="auto">
          <a:xfrm>
            <a:off x="1295400" y="381000"/>
            <a:ext cx="74406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4400" b="1">
                <a:solidFill>
                  <a:srgbClr val="FF3300"/>
                </a:solidFill>
                <a:latin typeface="Arial" pitchFamily="34" charset="0"/>
              </a:rPr>
              <a:t>II – El Caso Brasileño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15000" y="2743200"/>
            <a:ext cx="31242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São Paulo – 6,2%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Piauí – 32,6%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715000" y="4071938"/>
            <a:ext cx="29718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Blanco – 10%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Negro – 25,9%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334000" y="5257800"/>
            <a:ext cx="41148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Hombre Blanco – 7,5%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Mujer Negra – 16,5%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5029200" y="2971800"/>
            <a:ext cx="533400" cy="304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4724400" y="4267200"/>
            <a:ext cx="762000" cy="228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4724400" y="5410200"/>
            <a:ext cx="609600" cy="152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5029200" y="3276600"/>
            <a:ext cx="609600" cy="304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724400" y="4495800"/>
            <a:ext cx="685800" cy="304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724400" y="5638800"/>
            <a:ext cx="609600" cy="457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828800" y="1600200"/>
            <a:ext cx="556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FF3300"/>
                </a:solidFill>
                <a:latin typeface="Arial" pitchFamily="34" charset="0"/>
              </a:rPr>
              <a:t>2 – Desafío: DESIGUALDAD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49238"/>
            <a:ext cx="7620000" cy="1198562"/>
          </a:xfrm>
        </p:spPr>
        <p:txBody>
          <a:bodyPr/>
          <a:lstStyle/>
          <a:p>
            <a:pPr algn="ctr"/>
            <a:r>
              <a:rPr lang="es-ES" b="1">
                <a:solidFill>
                  <a:srgbClr val="FF3300"/>
                </a:solidFill>
                <a:latin typeface="Arial" pitchFamily="34" charset="0"/>
              </a:rPr>
              <a:t>Estratégias para la Superación de la Pobreza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30580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FF3300"/>
                </a:solidFill>
                <a:latin typeface="Arial" pitchFamily="34" charset="0"/>
              </a:rPr>
              <a:t>1 – Principios norteadores: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Descentralización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Focalización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Unidad de actuación: la familia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Convergencia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Protagonismo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FF3300"/>
                </a:solidFill>
                <a:latin typeface="Arial" pitchFamily="34" charset="0"/>
              </a:rPr>
              <a:t> Compromiso con los resultados	</a:t>
            </a:r>
            <a:endParaRPr lang="pt-BR" sz="3200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l de arroz">
  <a:themeElements>
    <a:clrScheme name="Papel de arroz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Papel de arro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pel de arro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l de arro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apresentação\Papel de arroz.pot</Template>
  <TotalTime>1066</TotalTime>
  <Words>978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Times New Roman</vt:lpstr>
      <vt:lpstr>Wingdings</vt:lpstr>
      <vt:lpstr>Arial</vt:lpstr>
      <vt:lpstr>Arrus BT</vt:lpstr>
      <vt:lpstr>VAG Rounded Th</vt:lpstr>
      <vt:lpstr>Papel de arroz</vt:lpstr>
      <vt:lpstr>Documento do Microsoft Word </vt:lpstr>
      <vt:lpstr>ESTRATEGIAS PARA LA SUPERACIÓN DE LA POBREZA EN BRASIL</vt:lpstr>
      <vt:lpstr>I - Premisas</vt:lpstr>
      <vt:lpstr>I - Premisas</vt:lpstr>
      <vt:lpstr>I - Premisas</vt:lpstr>
      <vt:lpstr>II – El Caso Brasileño</vt:lpstr>
      <vt:lpstr>II – El Caso Brasileño</vt:lpstr>
      <vt:lpstr>II – El Caso Brasileño</vt:lpstr>
      <vt:lpstr>Slide 8</vt:lpstr>
      <vt:lpstr>Estratégias para la Superación de la Pobreza</vt:lpstr>
      <vt:lpstr>Estratégias para la Superación de la Pobreza</vt:lpstr>
      <vt:lpstr>Slide 11</vt:lpstr>
      <vt:lpstr>Unidad de actuación:</vt:lpstr>
      <vt:lpstr>Convergencia Programática</vt:lpstr>
      <vt:lpstr>Red de Protección Social</vt:lpstr>
      <vt:lpstr>Red de Protección Social</vt:lpstr>
      <vt:lpstr>Red de Protección Social</vt:lpstr>
      <vt:lpstr>Integración Protección/Promoción</vt:lpstr>
      <vt:lpstr>Desarrollo Humano</vt:lpstr>
      <vt:lpstr>Desarrollo Social</vt:lpstr>
      <vt:lpstr>Desarrollo Económico</vt:lpstr>
      <vt:lpstr>Principios se focalizan en:</vt:lpstr>
      <vt:lpstr>Protagonismo</vt:lpstr>
      <vt:lpstr>Principios se focalizan en:</vt:lpstr>
      <vt:lpstr>Índice de Desarrollo Familiar</vt:lpstr>
      <vt:lpstr>Índice de Desarrollo Familiar</vt:lpstr>
    </vt:vector>
  </TitlesOfParts>
  <Company>MPAS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ESTRATÉGICO DE SUPERAÇÃO DA POBREZA</dc:title>
  <dc:creator>MPAS</dc:creator>
  <cp:lastModifiedBy>anarod</cp:lastModifiedBy>
  <cp:revision>147</cp:revision>
  <cp:lastPrinted>2002-05-08T14:53:59Z</cp:lastPrinted>
  <dcterms:created xsi:type="dcterms:W3CDTF">2001-10-24T10:53:52Z</dcterms:created>
  <dcterms:modified xsi:type="dcterms:W3CDTF">2010-07-11T14:29:02Z</dcterms:modified>
</cp:coreProperties>
</file>