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00" r:id="rId2"/>
    <p:sldId id="544" r:id="rId3"/>
    <p:sldId id="545" r:id="rId4"/>
    <p:sldId id="504" r:id="rId5"/>
    <p:sldId id="551" r:id="rId6"/>
    <p:sldId id="552" r:id="rId7"/>
    <p:sldId id="553" r:id="rId8"/>
    <p:sldId id="554" r:id="rId9"/>
    <p:sldId id="555" r:id="rId10"/>
    <p:sldId id="556" r:id="rId11"/>
  </p:sldIdLst>
  <p:sldSz cx="9144000" cy="6858000" type="screen4x3"/>
  <p:notesSz cx="6980238" cy="9210675"/>
  <p:embeddedFontLst>
    <p:embeddedFont>
      <p:font typeface="Garamond" pitchFamily="18" charset="0"/>
      <p:regular r:id="rId14"/>
      <p:bold r:id="rId15"/>
      <p:italic r:id="rId16"/>
    </p:embeddedFont>
  </p:embeddedFontLst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1988F"/>
    <a:srgbClr val="FF0000"/>
    <a:srgbClr val="FAFE79"/>
    <a:srgbClr val="E8EB77"/>
    <a:srgbClr val="8CF4EA"/>
    <a:srgbClr val="0445F7"/>
    <a:srgbClr val="D8F8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7" autoAdjust="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24" y="-84"/>
      </p:cViewPr>
      <p:guideLst>
        <p:guide orient="horz" pos="2901"/>
        <p:guide pos="21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C43451A1-1572-4F71-8602-C8D9505508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75150"/>
            <a:ext cx="5119688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BD0A3C0B-4D11-4F7D-A192-33D7FB0F44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DCD70-D6A9-4454-B36D-4EA57C7D0950}" type="slidenum">
              <a:rPr lang="en-US"/>
              <a:pPr/>
              <a:t>1</a:t>
            </a:fld>
            <a:endParaRPr lang="en-US"/>
          </a:p>
        </p:txBody>
      </p:sp>
      <p:sp>
        <p:nvSpPr>
          <p:cNvPr id="427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700088"/>
            <a:ext cx="4587875" cy="34401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27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0275" y="4375150"/>
            <a:ext cx="5119688" cy="41433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924" tIns="44664" rIns="90924" bIns="44664"/>
          <a:lstStyle/>
          <a:p>
            <a:pPr lvl="2"/>
            <a:endParaRPr lang="es-ES_trad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5EA48-631F-4CEC-BAFC-83E235E22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0B90-7870-4B07-9F1A-F4523B5B2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B961C-0E27-43AF-996D-C9A754586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FBE394-4F5D-4F37-AE6C-C7D81CB36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D331-3D40-41F2-B3F1-7689DC59B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D7056-4C30-4E38-AB0A-65CC20C4C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FFE17-390F-418F-91FB-741BDBF9D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032BD-2CF3-4419-9CBD-03EE1DD64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C24CC-46B2-4E04-887C-DDD04F624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E3E51-F66A-4956-88E9-40868B7EA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EBCD2-8089-4A06-A682-54ECA28F3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CB48C-B4A5-414E-935F-B8355B8F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45F7">
                <a:gamma/>
                <a:shade val="46275"/>
                <a:invGamma/>
              </a:srgbClr>
            </a:gs>
            <a:gs pos="50000">
              <a:srgbClr val="0445F7"/>
            </a:gs>
            <a:gs pos="100000">
              <a:srgbClr val="0445F7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effectLst/>
                <a:latin typeface="+mn-lt"/>
              </a:defRPr>
            </a:lvl1pPr>
          </a:lstStyle>
          <a:p>
            <a:fld id="{DCE85A0F-26EE-4037-804B-1D315F55767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2286000"/>
            <a:ext cx="8737600" cy="1143000"/>
          </a:xfrm>
        </p:spPr>
        <p:txBody>
          <a:bodyPr/>
          <a:lstStyle/>
          <a:p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Empleo y desempleo en América Latina: </a:t>
            </a:r>
            <a:b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hechos destacables e implicaciones para el diseño de políticas de empleo</a:t>
            </a:r>
            <a:endParaRPr lang="es-ES_tradnl" altLang="en-US" sz="3600" b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8305800" cy="1752600"/>
          </a:xfrm>
        </p:spPr>
        <p:txBody>
          <a:bodyPr/>
          <a:lstStyle/>
          <a:p>
            <a:endParaRPr lang="es-ES_tradnl" sz="2000" b="1">
              <a:solidFill>
                <a:srgbClr val="8CF4EA"/>
              </a:solidFill>
            </a:endParaRPr>
          </a:p>
          <a:p>
            <a:r>
              <a:rPr lang="es-ES_tradnl" sz="2400" b="1">
                <a:solidFill>
                  <a:srgbClr val="8CF4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Carmen Pagés</a:t>
            </a:r>
          </a:p>
          <a:p>
            <a:r>
              <a:rPr lang="es-ES_tradnl" sz="2400" b="1">
                <a:solidFill>
                  <a:srgbClr val="8CF4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Departamento de Investigación, BID</a:t>
            </a:r>
          </a:p>
          <a:p>
            <a:endParaRPr lang="es-ES_tradnl" sz="2000" b="1">
              <a:solidFill>
                <a:srgbClr val="8CF4E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autoUpdateAnimBg="0"/>
      <p:bldP spid="42598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Examinando individualmente los países, en al menos 6 de los 16, el desempleo creció a pesar de las mayores tasas de crecimiento observadas en los noventa </a:t>
            </a:r>
          </a:p>
        </p:txBody>
      </p:sp>
      <p:graphicFrame>
        <p:nvGraphicFramePr>
          <p:cNvPr id="49152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2274888"/>
          <a:ext cx="8001000" cy="3678237"/>
        </p:xfrm>
        <a:graphic>
          <a:graphicData uri="http://schemas.openxmlformats.org/presentationml/2006/ole">
            <p:oleObj spid="_x0000_s491523" name="Chart" r:id="rId3" imgW="7086600" imgH="3257702" progId="Excel.Chart.8">
              <p:embed/>
            </p:oleObj>
          </a:graphicData>
        </a:graphic>
      </p:graphicFrame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250825" y="5646738"/>
            <a:ext cx="565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60000"/>
              </a:lnSpc>
              <a:buFontTx/>
              <a:buNone/>
            </a:pPr>
            <a:r>
              <a:rPr lang="en-US" sz="4000" b="0">
                <a:effectLst/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El diseño de políticas de empleo en la región no puede ser hecho en el vacío ....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...</a:t>
            </a: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para ser efectivo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es necesario tomar en cuenta las tendencias recientes del mercado de trabajo y la naturaleza del ajuste respecto a shocks agregados, sectoriales e idiosincrásicos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Esta presentación va a examinar</a:t>
            </a: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812800" indent="-812800">
              <a:buFontTx/>
              <a:buAutoNum type="romanUcPeriod"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Los desarrollos que durante los noventa tuvieron lugar en el mercado de trabajo de la región </a:t>
            </a:r>
          </a:p>
          <a:p>
            <a:pPr marL="812800" indent="-812800">
              <a:buFontTx/>
              <a:buAutoNum type="romanUcPeriod"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Modelos de ajuste a los “shocks” cíclicos </a:t>
            </a:r>
          </a:p>
          <a:p>
            <a:pPr marL="812800" indent="-812800">
              <a:buFontTx/>
              <a:buNone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III.  Modelos de  reasignación de trabajadores y empleos en respuesta a “shocks” sectoriales e idiosincrásicos</a:t>
            </a:r>
          </a:p>
          <a:p>
            <a:pPr marL="812800" indent="-812800">
              <a:buFontTx/>
              <a:buNone/>
            </a:pPr>
            <a:endParaRPr 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1117600" indent="-1117600">
              <a:buFontTx/>
              <a:buAutoNum type="romanUcPeriod"/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Desarrollos durante los noventa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s-MX" sz="24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Durante los noventa coexistieron un promedio de altas tasas de crecimiento con un incremento de las tasas de desempleo </a:t>
            </a:r>
            <a:r>
              <a:rPr lang="en-US"/>
              <a:t> </a:t>
            </a:r>
            <a:r>
              <a:rPr lang="es-MX"/>
              <a:t/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endParaRPr lang="en-US"/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881188"/>
          <a:ext cx="8532813" cy="4289425"/>
        </p:xfrm>
        <a:graphic>
          <a:graphicData uri="http://schemas.openxmlformats.org/presentationml/2006/ole">
            <p:oleObj spid="_x0000_s487427" name="Chart" r:id="rId3" imgW="6877202" imgH="34576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Este efecto fue especialmente  agudo en el Cono Sur…</a:t>
            </a:r>
            <a:r>
              <a:rPr lang="en-US"/>
              <a:t> </a:t>
            </a:r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0" y="2139950"/>
          <a:ext cx="9144000" cy="4122738"/>
        </p:xfrm>
        <a:graphic>
          <a:graphicData uri="http://schemas.openxmlformats.org/presentationml/2006/ole">
            <p:oleObj spid="_x0000_s488451" name="Chart" r:id="rId3" imgW="6972300" imgH="314340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 en la región andina</a:t>
            </a:r>
            <a:r>
              <a:rPr lang="en-US"/>
              <a:t> </a:t>
            </a:r>
          </a:p>
        </p:txBody>
      </p:sp>
      <p:graphicFrame>
        <p:nvGraphicFramePr>
          <p:cNvPr id="48947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46063" y="1773238"/>
          <a:ext cx="8890000" cy="4170362"/>
        </p:xfrm>
        <a:graphic>
          <a:graphicData uri="http://schemas.openxmlformats.org/presentationml/2006/ole">
            <p:oleObj spid="_x0000_s489475" name="Chart" r:id="rId3" imgW="7248449" imgH="340034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No se observó ninguna tendencia especial de desempleo en México y en América Central </a:t>
            </a:r>
          </a:p>
        </p:txBody>
      </p:sp>
      <p:graphicFrame>
        <p:nvGraphicFramePr>
          <p:cNvPr id="49049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0" y="2428875"/>
          <a:ext cx="9144000" cy="3675063"/>
        </p:xfrm>
        <a:graphic>
          <a:graphicData uri="http://schemas.openxmlformats.org/presentationml/2006/ole">
            <p:oleObj spid="_x0000_s490499" name="Chart" r:id="rId3" imgW="6943649" imgH="2790749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FF9900"/>
      </a:accent1>
      <a:accent2>
        <a:srgbClr val="00FFFF"/>
      </a:accent2>
      <a:accent3>
        <a:srgbClr val="AAB8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lphaUcPeriod" startAt="4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lphaUcPeriod" startAt="4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28889</TotalTime>
  <Words>161</Words>
  <Application>Microsoft Office PowerPoint</Application>
  <PresentationFormat>On-screen Show (4:3)</PresentationFormat>
  <Paragraphs>18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Garamond</vt:lpstr>
      <vt:lpstr>Default Design</vt:lpstr>
      <vt:lpstr>Microsoft Excel Chart</vt:lpstr>
      <vt:lpstr>Empleo y desempleo en América Latina:  hechos destacables e implicaciones para el diseño de políticas de empleo</vt:lpstr>
      <vt:lpstr>El diseño de políticas de empleo en la región no puede ser hecho en el vacío .... </vt:lpstr>
      <vt:lpstr> ...para ser efectivo, es necesario tomar en cuenta las tendencias recientes del mercado de trabajo y la naturaleza del ajuste respecto a shocks agregados, sectoriales e idiosincrásicos</vt:lpstr>
      <vt:lpstr>Esta presentación va a examinar</vt:lpstr>
      <vt:lpstr>Desarrollos durante los noventa</vt:lpstr>
      <vt:lpstr>Durante los noventa coexistieron un promedio de altas tasas de crecimiento con un incremento de las tasas de desempleo    </vt:lpstr>
      <vt:lpstr>Este efecto fue especialmente  agudo en el Cono Sur… </vt:lpstr>
      <vt:lpstr>y en la región andina </vt:lpstr>
      <vt:lpstr>No se observó ninguna tendencia especial de desempleo en México y en América Central </vt:lpstr>
      <vt:lpstr>Examinando individualmente los países, en al menos 6 de los 16, el desempleo creció a pesar de las mayores tasas de crecimiento observadas en los noventa 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</dc:creator>
  <cp:lastModifiedBy>anarod</cp:lastModifiedBy>
  <cp:revision>331</cp:revision>
  <cp:lastPrinted>1999-01-25T20:05:27Z</cp:lastPrinted>
  <dcterms:created xsi:type="dcterms:W3CDTF">1998-06-29T19:48:11Z</dcterms:created>
  <dcterms:modified xsi:type="dcterms:W3CDTF">2010-07-11T14:41:23Z</dcterms:modified>
</cp:coreProperties>
</file>