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4" d="100"/>
          <a:sy n="44" d="100"/>
        </p:scale>
        <p:origin x="-10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9563146-EB6A-4BAA-9BBE-F92374E349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A310D-9FF8-4585-B1C0-CC6DEEB62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78902-B5E7-4518-85D8-2BEAA7303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F025D-6879-4EC7-AF8D-9808A5913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CD962-0007-4E66-8DD5-3A73F26C3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2A5CC-3346-428A-B90C-5DF590A40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96E41-43E4-4C32-A1C2-BFCAEF621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F759B-A18A-438F-B030-EC3A33003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2CAA-1316-4E27-AD76-7A88D5519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11FDB-9104-44FD-B46D-F3DA5A9E9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899E-46C3-4F91-8BB1-10A151C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17181-C279-49B6-9EE9-E963BA8FC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487886-487E-4B2E-AA41-692F18DB80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7772400" cy="1143000"/>
          </a:xfrm>
        </p:spPr>
        <p:txBody>
          <a:bodyPr/>
          <a:lstStyle/>
          <a:p>
            <a:r>
              <a:rPr lang="es-ES_tradnl" sz="4000"/>
              <a:t>Las Estrategias de Reducción de Pobreza</a:t>
            </a:r>
            <a:br>
              <a:rPr lang="es-ES_tradnl" sz="4000"/>
            </a:br>
            <a:r>
              <a:rPr lang="es-ES_tradnl" sz="3600"/>
              <a:t>La Experiencia de los Países Pobres y Altamente Endeudados</a:t>
            </a:r>
            <a:endParaRPr lang="en-US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sz="2800">
              <a:solidFill>
                <a:schemeClr val="tx1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800">
                <a:solidFill>
                  <a:schemeClr val="tx1"/>
                </a:solidFill>
                <a:effectLst/>
              </a:rPr>
              <a:t>VI Reunión de la Red para la Reducción de la Pobreza y la Protección Social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800">
                <a:solidFill>
                  <a:schemeClr val="tx1"/>
                </a:solidFill>
                <a:effectLst/>
              </a:rPr>
              <a:t>Washington, 9 de diciembre de 2003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85800"/>
            <a:ext cx="8001000" cy="1143000"/>
          </a:xfrm>
        </p:spPr>
        <p:txBody>
          <a:bodyPr/>
          <a:lstStyle/>
          <a:p>
            <a:r>
              <a:rPr lang="es-ES_tradnl"/>
              <a:t>Características básicas de las ERPs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57400"/>
            <a:ext cx="6629400" cy="4191000"/>
          </a:xfrm>
        </p:spPr>
        <p:txBody>
          <a:bodyPr/>
          <a:lstStyle/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Preparadas por los países</a:t>
            </a:r>
          </a:p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Enfoque de largo plazo</a:t>
            </a:r>
          </a:p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Proceso amplio de consultas</a:t>
            </a:r>
          </a:p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Metas cuantificadas con indicadores intermedios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solidFill>
                  <a:schemeClr val="tx1"/>
                </a:solidFill>
                <a:effectLst/>
              </a:rPr>
              <a:t>   y sistemas de monitoreo y evaluación</a:t>
            </a:r>
          </a:p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Constituyen un marco para el apoyo de las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solidFill>
                  <a:schemeClr val="tx1"/>
                </a:solidFill>
                <a:effectLst/>
              </a:rPr>
              <a:t>   entidades internacionales </a:t>
            </a:r>
          </a:p>
          <a:p>
            <a:pPr algn="l">
              <a:spcBef>
                <a:spcPct val="0"/>
              </a:spcBef>
              <a:buClrTx/>
              <a:buSzTx/>
              <a:buFontTx/>
              <a:buChar char="•"/>
            </a:pPr>
            <a:r>
              <a:rPr lang="es-ES_tradnl" sz="2400">
                <a:solidFill>
                  <a:schemeClr val="tx1"/>
                </a:solidFill>
                <a:effectLst/>
              </a:rPr>
              <a:t>  Enfoque integrado que incorpora las condiciones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solidFill>
                  <a:schemeClr val="tx1"/>
                </a:solidFill>
                <a:effectLst/>
              </a:rPr>
              <a:t>   macroeconómicas e institucionales requeridas para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solidFill>
                  <a:schemeClr val="tx1"/>
                </a:solidFill>
                <a:effectLst/>
              </a:rPr>
              <a:t>   el cumplimiento de los objetivos.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7772400" cy="1143000"/>
          </a:xfrm>
        </p:spPr>
        <p:txBody>
          <a:bodyPr/>
          <a:lstStyle/>
          <a:p>
            <a:r>
              <a:rPr lang="es-ES_tradnl"/>
              <a:t>Lecciones de las ERPs</a:t>
            </a: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133600"/>
            <a:ext cx="6629400" cy="3886200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s-ES_tradnl" sz="2400">
                <a:solidFill>
                  <a:schemeClr val="tx1"/>
                </a:solidFill>
                <a:effectLst/>
              </a:rPr>
              <a:t>Marco común para establecer las prioridades de los países y de las instituciones internacionales de apoyo.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s-ES_tradnl" sz="2400">
                <a:solidFill>
                  <a:schemeClr val="tx1"/>
                </a:solidFill>
                <a:effectLst/>
              </a:rPr>
              <a:t>Las bases conceptuales de las ERPs deben ser fortalecidas.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s-ES_tradnl" sz="2400">
                <a:solidFill>
                  <a:schemeClr val="tx1"/>
                </a:solidFill>
                <a:effectLst/>
              </a:rPr>
              <a:t>Las ERPs deben asignar responsabilidades claras a las entidades responsables de su ejecución.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s-ES_tradnl" sz="2400">
                <a:solidFill>
                  <a:schemeClr val="tx1"/>
                </a:solidFill>
                <a:effectLst/>
              </a:rPr>
              <a:t>Las proyecciones macroeconómicas de las ERPs deben ser realistas.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7772400" cy="1143000"/>
          </a:xfrm>
        </p:spPr>
        <p:txBody>
          <a:bodyPr/>
          <a:lstStyle/>
          <a:p>
            <a:r>
              <a:rPr lang="es-ES_tradnl"/>
              <a:t>Lecciones de las ERPs (cont.)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133600"/>
            <a:ext cx="6629400" cy="3886200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5"/>
            </a:pPr>
            <a:r>
              <a:rPr lang="es-ES_tradnl" sz="2400">
                <a:solidFill>
                  <a:schemeClr val="tx1"/>
                </a:solidFill>
                <a:effectLst/>
              </a:rPr>
              <a:t>Los procesos de participación requieren de una planificación y seguimiento cuidadoso.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5"/>
            </a:pPr>
            <a:r>
              <a:rPr lang="es-ES_tradnl" sz="2400">
                <a:solidFill>
                  <a:schemeClr val="tx1"/>
                </a:solidFill>
                <a:effectLst/>
              </a:rPr>
              <a:t>Los países son los dueños de los procesos, pero este punto sigue como objeto de debate.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5"/>
            </a:pPr>
            <a:r>
              <a:rPr lang="es-ES_tradnl" sz="2400">
                <a:solidFill>
                  <a:schemeClr val="tx1"/>
                </a:solidFill>
                <a:effectLst/>
              </a:rPr>
              <a:t>La sostenibilidad de las ERPs constituye otro punto de debate.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5"/>
            </a:pPr>
            <a:r>
              <a:rPr lang="es-ES_tradnl" sz="2400">
                <a:solidFill>
                  <a:schemeClr val="tx1"/>
                </a:solidFill>
                <a:effectLst/>
              </a:rPr>
              <a:t>La estructura de ejecución de las ERPs requiere de más atención.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7772400" cy="1143000"/>
          </a:xfrm>
        </p:spPr>
        <p:txBody>
          <a:bodyPr/>
          <a:lstStyle/>
          <a:p>
            <a:r>
              <a:rPr lang="es-ES_tradnl"/>
              <a:t>Lecciones de las ERPs (cont.)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133600"/>
            <a:ext cx="6629400" cy="3886200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9"/>
            </a:pPr>
            <a:r>
              <a:rPr lang="es-ES_tradnl" sz="2400">
                <a:solidFill>
                  <a:schemeClr val="tx1"/>
                </a:solidFill>
                <a:effectLst/>
              </a:rPr>
              <a:t>Es importante adaptar el diseño de una ERP a las características y prioridades del país.</a:t>
            </a: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9"/>
            </a:pPr>
            <a:endParaRPr lang="es-ES_tradnl" sz="2400">
              <a:solidFill>
                <a:schemeClr val="tx1"/>
              </a:solidFill>
              <a:effectLst/>
            </a:endParaRPr>
          </a:p>
          <a:p>
            <a:pPr marL="609600" indent="-609600" algn="l">
              <a:spcBef>
                <a:spcPct val="0"/>
              </a:spcBef>
              <a:buClrTx/>
              <a:buSzTx/>
              <a:buFontTx/>
              <a:buAutoNum type="arabicPeriod" startAt="9"/>
            </a:pPr>
            <a:r>
              <a:rPr lang="es-ES_tradnl" sz="2400">
                <a:solidFill>
                  <a:schemeClr val="tx1"/>
                </a:solidFill>
                <a:effectLst/>
              </a:rPr>
              <a:t>También es importante mantener relativamente sencillo el esquema de implementación.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104</TotalTime>
  <Words>242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Wingdings</vt:lpstr>
      <vt:lpstr>Arial</vt:lpstr>
      <vt:lpstr>Azure</vt:lpstr>
      <vt:lpstr>Las Estrategias de Reducción de Pobreza La Experiencia de los Países Pobres y Altamente Endeudados</vt:lpstr>
      <vt:lpstr>Características básicas de las ERPs</vt:lpstr>
      <vt:lpstr>Lecciones de las ERPs</vt:lpstr>
      <vt:lpstr>Lecciones de las ERPs (cont.)</vt:lpstr>
      <vt:lpstr>Lecciones de las ERPs (cont.)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Estrategia de Reducción de Pobreza en Colombia Segundo Taller</dc:title>
  <dc:creator>Regional Departments</dc:creator>
  <cp:lastModifiedBy>anarod</cp:lastModifiedBy>
  <cp:revision>12</cp:revision>
  <cp:lastPrinted>1601-01-01T00:00:00Z</cp:lastPrinted>
  <dcterms:created xsi:type="dcterms:W3CDTF">2003-08-11T22:34:46Z</dcterms:created>
  <dcterms:modified xsi:type="dcterms:W3CDTF">2010-07-13T05:29:58Z</dcterms:modified>
</cp:coreProperties>
</file>