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Lst>
  <p:notesMasterIdLst>
    <p:notesMasterId r:id="rId22"/>
  </p:notesMasterIdLst>
  <p:handoutMasterIdLst>
    <p:handoutMasterId r:id="rId23"/>
  </p:handoutMasterIdLst>
  <p:sldIdLst>
    <p:sldId id="545" r:id="rId2"/>
    <p:sldId id="556" r:id="rId3"/>
    <p:sldId id="557" r:id="rId4"/>
    <p:sldId id="558" r:id="rId5"/>
    <p:sldId id="559" r:id="rId6"/>
    <p:sldId id="561" r:id="rId7"/>
    <p:sldId id="560" r:id="rId8"/>
    <p:sldId id="562" r:id="rId9"/>
    <p:sldId id="563" r:id="rId10"/>
    <p:sldId id="564" r:id="rId11"/>
    <p:sldId id="535" r:id="rId12"/>
    <p:sldId id="550" r:id="rId13"/>
    <p:sldId id="566" r:id="rId14"/>
    <p:sldId id="565" r:id="rId15"/>
    <p:sldId id="534" r:id="rId16"/>
    <p:sldId id="551" r:id="rId17"/>
    <p:sldId id="568" r:id="rId18"/>
    <p:sldId id="567" r:id="rId19"/>
    <p:sldId id="569" r:id="rId20"/>
    <p:sldId id="538" r:id="rId21"/>
  </p:sldIdLst>
  <p:sldSz cx="9144000" cy="6858000" type="screen4x3"/>
  <p:notesSz cx="6858000" cy="9199563"/>
  <p:defaultTextStyle>
    <a:defPPr>
      <a:defRPr lang="en-US"/>
    </a:defPPr>
    <a:lvl1pPr algn="l" rtl="0" eaLnBrk="0" fontAlgn="base" hangingPunct="0">
      <a:spcBef>
        <a:spcPct val="0"/>
      </a:spcBef>
      <a:spcAft>
        <a:spcPct val="0"/>
      </a:spcAft>
      <a:defRPr sz="28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8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8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8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FF66"/>
    <a:srgbClr val="66FFFF"/>
    <a:srgbClr val="9999FF"/>
    <a:srgbClr val="9933FF"/>
    <a:srgbClr val="339966"/>
    <a:srgbClr val="FF00FF"/>
    <a:srgbClr val="FF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193" autoAdjust="0"/>
    <p:restoredTop sz="85778" autoAdjust="0"/>
  </p:normalViewPr>
  <p:slideViewPr>
    <p:cSldViewPr>
      <p:cViewPr>
        <p:scale>
          <a:sx n="50" d="100"/>
          <a:sy n="50" d="100"/>
        </p:scale>
        <p:origin x="-858" y="-2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p:scale>
          <a:sx n="75" d="100"/>
          <a:sy n="75" d="100"/>
        </p:scale>
        <p:origin x="-732" y="-60"/>
      </p:cViewPr>
      <p:guideLst>
        <p:guide orient="horz" pos="289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6434" name="Rectangle 2"/>
          <p:cNvSpPr>
            <a:spLocks noGrp="1" noChangeArrowheads="1"/>
          </p:cNvSpPr>
          <p:nvPr>
            <p:ph type="hdr" sz="quarter"/>
          </p:nvPr>
        </p:nvSpPr>
        <p:spPr bwMode="auto">
          <a:xfrm>
            <a:off x="0" y="0"/>
            <a:ext cx="2994025" cy="457200"/>
          </a:xfrm>
          <a:prstGeom prst="rect">
            <a:avLst/>
          </a:prstGeom>
          <a:noFill/>
          <a:ln w="9525">
            <a:noFill/>
            <a:miter lim="800000"/>
            <a:headEnd/>
            <a:tailEnd/>
          </a:ln>
          <a:effectLst/>
        </p:spPr>
        <p:txBody>
          <a:bodyPr vert="horz" wrap="square" lIns="90560" tIns="45280" rIns="90560" bIns="45280" numCol="1" anchor="t" anchorCtr="0" compatLnSpc="1">
            <a:prstTxWarp prst="textNoShape">
              <a:avLst/>
            </a:prstTxWarp>
          </a:bodyPr>
          <a:lstStyle>
            <a:lvl1pPr defTabSz="906463">
              <a:defRPr sz="1200"/>
            </a:lvl1pPr>
          </a:lstStyle>
          <a:p>
            <a:endParaRPr lang="en-US"/>
          </a:p>
        </p:txBody>
      </p:sp>
      <p:sp>
        <p:nvSpPr>
          <p:cNvPr id="146435" name="Rectangle 3"/>
          <p:cNvSpPr>
            <a:spLocks noGrp="1" noChangeArrowheads="1"/>
          </p:cNvSpPr>
          <p:nvPr>
            <p:ph type="dt" sz="quarter" idx="1"/>
          </p:nvPr>
        </p:nvSpPr>
        <p:spPr bwMode="auto">
          <a:xfrm>
            <a:off x="3892550" y="0"/>
            <a:ext cx="2995613" cy="457200"/>
          </a:xfrm>
          <a:prstGeom prst="rect">
            <a:avLst/>
          </a:prstGeom>
          <a:noFill/>
          <a:ln w="9525">
            <a:noFill/>
            <a:miter lim="800000"/>
            <a:headEnd/>
            <a:tailEnd/>
          </a:ln>
          <a:effectLst/>
        </p:spPr>
        <p:txBody>
          <a:bodyPr vert="horz" wrap="square" lIns="90560" tIns="45280" rIns="90560" bIns="45280" numCol="1" anchor="t" anchorCtr="0" compatLnSpc="1">
            <a:prstTxWarp prst="textNoShape">
              <a:avLst/>
            </a:prstTxWarp>
          </a:bodyPr>
          <a:lstStyle>
            <a:lvl1pPr algn="r" defTabSz="906463">
              <a:defRPr sz="1200"/>
            </a:lvl1pPr>
          </a:lstStyle>
          <a:p>
            <a:endParaRPr lang="en-US"/>
          </a:p>
        </p:txBody>
      </p:sp>
      <p:sp>
        <p:nvSpPr>
          <p:cNvPr id="146436" name="Rectangle 4"/>
          <p:cNvSpPr>
            <a:spLocks noGrp="1" noChangeArrowheads="1"/>
          </p:cNvSpPr>
          <p:nvPr>
            <p:ph type="ftr" sz="quarter" idx="2"/>
          </p:nvPr>
        </p:nvSpPr>
        <p:spPr bwMode="auto">
          <a:xfrm>
            <a:off x="0" y="8751888"/>
            <a:ext cx="2994025" cy="457200"/>
          </a:xfrm>
          <a:prstGeom prst="rect">
            <a:avLst/>
          </a:prstGeom>
          <a:noFill/>
          <a:ln w="9525">
            <a:noFill/>
            <a:miter lim="800000"/>
            <a:headEnd/>
            <a:tailEnd/>
          </a:ln>
          <a:effectLst/>
        </p:spPr>
        <p:txBody>
          <a:bodyPr vert="horz" wrap="square" lIns="90560" tIns="45280" rIns="90560" bIns="45280" numCol="1" anchor="b" anchorCtr="0" compatLnSpc="1">
            <a:prstTxWarp prst="textNoShape">
              <a:avLst/>
            </a:prstTxWarp>
          </a:bodyPr>
          <a:lstStyle>
            <a:lvl1pPr defTabSz="906463">
              <a:defRPr sz="1200"/>
            </a:lvl1pPr>
          </a:lstStyle>
          <a:p>
            <a:endParaRPr lang="en-US"/>
          </a:p>
        </p:txBody>
      </p:sp>
      <p:sp>
        <p:nvSpPr>
          <p:cNvPr id="146437" name="Rectangle 5"/>
          <p:cNvSpPr>
            <a:spLocks noGrp="1" noChangeArrowheads="1"/>
          </p:cNvSpPr>
          <p:nvPr>
            <p:ph type="sldNum" sz="quarter" idx="3"/>
          </p:nvPr>
        </p:nvSpPr>
        <p:spPr bwMode="auto">
          <a:xfrm>
            <a:off x="3892550" y="8751888"/>
            <a:ext cx="2995613" cy="457200"/>
          </a:xfrm>
          <a:prstGeom prst="rect">
            <a:avLst/>
          </a:prstGeom>
          <a:noFill/>
          <a:ln w="9525">
            <a:noFill/>
            <a:miter lim="800000"/>
            <a:headEnd/>
            <a:tailEnd/>
          </a:ln>
          <a:effectLst/>
        </p:spPr>
        <p:txBody>
          <a:bodyPr vert="horz" wrap="square" lIns="90560" tIns="45280" rIns="90560" bIns="45280" numCol="1" anchor="b" anchorCtr="0" compatLnSpc="1">
            <a:prstTxWarp prst="textNoShape">
              <a:avLst/>
            </a:prstTxWarp>
          </a:bodyPr>
          <a:lstStyle>
            <a:lvl1pPr algn="r" defTabSz="906463">
              <a:defRPr sz="1200"/>
            </a:lvl1pPr>
          </a:lstStyle>
          <a:p>
            <a:fld id="{76B1844A-8554-4F4C-B2CA-B2433BFEB9B2}"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629" tIns="45814" rIns="91629" bIns="45814" numCol="1" anchor="t" anchorCtr="0" compatLnSpc="1">
            <a:prstTxWarp prst="textNoShape">
              <a:avLst/>
            </a:prstTxWarp>
          </a:bodyPr>
          <a:lstStyle>
            <a:lvl1pPr defTabSz="915988">
              <a:defRPr sz="1200"/>
            </a:lvl1pPr>
          </a:lstStyle>
          <a:p>
            <a:endParaRPr lang="en-US"/>
          </a:p>
        </p:txBody>
      </p:sp>
      <p:sp>
        <p:nvSpPr>
          <p:cNvPr id="15363" name="Rectangle 3"/>
          <p:cNvSpPr>
            <a:spLocks noGrp="1" noChangeArrowheads="1"/>
          </p:cNvSpPr>
          <p:nvPr>
            <p:ph type="dt" idx="1"/>
          </p:nvPr>
        </p:nvSpPr>
        <p:spPr bwMode="auto">
          <a:xfrm>
            <a:off x="3886200" y="0"/>
            <a:ext cx="2971800" cy="460375"/>
          </a:xfrm>
          <a:prstGeom prst="rect">
            <a:avLst/>
          </a:prstGeom>
          <a:noFill/>
          <a:ln w="9525">
            <a:noFill/>
            <a:miter lim="800000"/>
            <a:headEnd/>
            <a:tailEnd/>
          </a:ln>
          <a:effectLst/>
        </p:spPr>
        <p:txBody>
          <a:bodyPr vert="horz" wrap="square" lIns="91629" tIns="45814" rIns="91629" bIns="45814" numCol="1" anchor="t" anchorCtr="0" compatLnSpc="1">
            <a:prstTxWarp prst="textNoShape">
              <a:avLst/>
            </a:prstTxWarp>
          </a:bodyPr>
          <a:lstStyle>
            <a:lvl1pPr algn="r" defTabSz="915988">
              <a:defRPr sz="1200"/>
            </a:lvl1pPr>
          </a:lstStyle>
          <a:p>
            <a:endParaRPr lang="en-US"/>
          </a:p>
        </p:txBody>
      </p:sp>
      <p:sp>
        <p:nvSpPr>
          <p:cNvPr id="15364" name="Rectangle 4"/>
          <p:cNvSpPr>
            <a:spLocks noChangeArrowheads="1" noTextEdit="1"/>
          </p:cNvSpPr>
          <p:nvPr>
            <p:ph type="sldImg" idx="2"/>
          </p:nvPr>
        </p:nvSpPr>
        <p:spPr bwMode="auto">
          <a:xfrm>
            <a:off x="1130300" y="690563"/>
            <a:ext cx="4598988" cy="3449637"/>
          </a:xfrm>
          <a:prstGeom prst="rect">
            <a:avLst/>
          </a:prstGeom>
          <a:noFill/>
          <a:ln w="9525">
            <a:solidFill>
              <a:srgbClr val="000000"/>
            </a:solidFill>
            <a:miter lim="800000"/>
            <a:headEnd/>
            <a:tailEnd/>
          </a:ln>
          <a:effectLst/>
        </p:spPr>
      </p:sp>
      <p:sp>
        <p:nvSpPr>
          <p:cNvPr id="15365" name="Rectangle 5"/>
          <p:cNvSpPr>
            <a:spLocks noGrp="1" noChangeArrowheads="1"/>
          </p:cNvSpPr>
          <p:nvPr>
            <p:ph type="body" sz="quarter" idx="3"/>
          </p:nvPr>
        </p:nvSpPr>
        <p:spPr bwMode="auto">
          <a:xfrm>
            <a:off x="914400" y="4370388"/>
            <a:ext cx="5029200" cy="4138612"/>
          </a:xfrm>
          <a:prstGeom prst="rect">
            <a:avLst/>
          </a:prstGeom>
          <a:noFill/>
          <a:ln w="9525">
            <a:noFill/>
            <a:miter lim="800000"/>
            <a:headEnd/>
            <a:tailEnd/>
          </a:ln>
          <a:effectLst/>
        </p:spPr>
        <p:txBody>
          <a:bodyPr vert="horz" wrap="square" lIns="91629" tIns="45814" rIns="91629" bIns="4581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366" name="Rectangle 6"/>
          <p:cNvSpPr>
            <a:spLocks noGrp="1" noChangeArrowheads="1"/>
          </p:cNvSpPr>
          <p:nvPr>
            <p:ph type="ftr" sz="quarter" idx="4"/>
          </p:nvPr>
        </p:nvSpPr>
        <p:spPr bwMode="auto">
          <a:xfrm>
            <a:off x="0" y="8739188"/>
            <a:ext cx="2971800" cy="460375"/>
          </a:xfrm>
          <a:prstGeom prst="rect">
            <a:avLst/>
          </a:prstGeom>
          <a:noFill/>
          <a:ln w="9525">
            <a:noFill/>
            <a:miter lim="800000"/>
            <a:headEnd/>
            <a:tailEnd/>
          </a:ln>
          <a:effectLst/>
        </p:spPr>
        <p:txBody>
          <a:bodyPr vert="horz" wrap="square" lIns="91629" tIns="45814" rIns="91629" bIns="45814" numCol="1" anchor="b" anchorCtr="0" compatLnSpc="1">
            <a:prstTxWarp prst="textNoShape">
              <a:avLst/>
            </a:prstTxWarp>
          </a:bodyPr>
          <a:lstStyle>
            <a:lvl1pPr defTabSz="915988">
              <a:defRPr sz="1200"/>
            </a:lvl1pPr>
          </a:lstStyle>
          <a:p>
            <a:endParaRPr lang="en-US"/>
          </a:p>
        </p:txBody>
      </p:sp>
      <p:sp>
        <p:nvSpPr>
          <p:cNvPr id="15367" name="Rectangle 7"/>
          <p:cNvSpPr>
            <a:spLocks noGrp="1" noChangeArrowheads="1"/>
          </p:cNvSpPr>
          <p:nvPr>
            <p:ph type="sldNum" sz="quarter" idx="5"/>
          </p:nvPr>
        </p:nvSpPr>
        <p:spPr bwMode="auto">
          <a:xfrm>
            <a:off x="3886200" y="8739188"/>
            <a:ext cx="2971800" cy="460375"/>
          </a:xfrm>
          <a:prstGeom prst="rect">
            <a:avLst/>
          </a:prstGeom>
          <a:noFill/>
          <a:ln w="9525">
            <a:noFill/>
            <a:miter lim="800000"/>
            <a:headEnd/>
            <a:tailEnd/>
          </a:ln>
          <a:effectLst/>
        </p:spPr>
        <p:txBody>
          <a:bodyPr vert="horz" wrap="square" lIns="91629" tIns="45814" rIns="91629" bIns="45814" numCol="1" anchor="b" anchorCtr="0" compatLnSpc="1">
            <a:prstTxWarp prst="textNoShape">
              <a:avLst/>
            </a:prstTxWarp>
          </a:bodyPr>
          <a:lstStyle>
            <a:lvl1pPr algn="r" defTabSz="915988">
              <a:defRPr sz="1200"/>
            </a:lvl1pPr>
          </a:lstStyle>
          <a:p>
            <a:fld id="{8E747C67-4B6A-48D6-B4DB-FC2B179E3435}"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7A05E4-D729-4D3A-A023-A5155604F83E}" type="slidenum">
              <a:rPr lang="en-US"/>
              <a:pPr/>
              <a:t>5</a:t>
            </a:fld>
            <a:endParaRPr lang="en-US"/>
          </a:p>
        </p:txBody>
      </p:sp>
      <p:sp>
        <p:nvSpPr>
          <p:cNvPr id="490498" name="Rectangle 2"/>
          <p:cNvSpPr>
            <a:spLocks noChangeArrowheads="1" noTextEdit="1"/>
          </p:cNvSpPr>
          <p:nvPr>
            <p:ph type="sldImg"/>
          </p:nvPr>
        </p:nvSpPr>
        <p:spPr>
          <a:ln/>
        </p:spPr>
      </p:sp>
      <p:sp>
        <p:nvSpPr>
          <p:cNvPr id="490499" name="Rectangle 3"/>
          <p:cNvSpPr>
            <a:spLocks noGrp="1" noChangeArrowheads="1"/>
          </p:cNvSpPr>
          <p:nvPr>
            <p:ph type="body" idx="1"/>
          </p:nvPr>
        </p:nvSpPr>
        <p:spPr/>
        <p:txBody>
          <a:bodyPr/>
          <a:lstStyle/>
          <a:p>
            <a:r>
              <a:rPr lang="en-US"/>
              <a:t>Randomized evaluations are not the focus of today’s talk.</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3F55E4-F18C-4786-A8A7-64163250DA92}" type="slidenum">
              <a:rPr lang="en-US"/>
              <a:pPr/>
              <a:t>19</a:t>
            </a:fld>
            <a:endParaRPr lang="en-US"/>
          </a:p>
        </p:txBody>
      </p:sp>
      <p:sp>
        <p:nvSpPr>
          <p:cNvPr id="506882" name="Rectangle 2"/>
          <p:cNvSpPr>
            <a:spLocks noChangeArrowheads="1" noTextEdit="1"/>
          </p:cNvSpPr>
          <p:nvPr>
            <p:ph type="sldImg"/>
          </p:nvPr>
        </p:nvSpPr>
        <p:spPr bwMode="auto">
          <a:xfrm>
            <a:off x="1130300" y="690563"/>
            <a:ext cx="4598988" cy="3449637"/>
          </a:xfrm>
          <a:prstGeom prst="rect">
            <a:avLst/>
          </a:prstGeom>
          <a:solidFill>
            <a:srgbClr val="FFFFFF"/>
          </a:solidFill>
          <a:ln>
            <a:solidFill>
              <a:srgbClr val="000000"/>
            </a:solidFill>
            <a:miter lim="800000"/>
            <a:headEnd/>
            <a:tailEnd/>
          </a:ln>
        </p:spPr>
      </p:sp>
      <p:sp>
        <p:nvSpPr>
          <p:cNvPr id="506883" name="Rectangle 3"/>
          <p:cNvSpPr>
            <a:spLocks noChangeArrowheads="1"/>
          </p:cNvSpPr>
          <p:nvPr>
            <p:ph type="body" idx="1"/>
          </p:nvPr>
        </p:nvSpPr>
        <p:spPr bwMode="auto">
          <a:xfrm>
            <a:off x="914400" y="4370388"/>
            <a:ext cx="5029200" cy="4138612"/>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01C545-D9AE-4ABB-BC8A-C9A08FB51DB1}" type="slidenum">
              <a:rPr lang="en-US"/>
              <a:pPr/>
              <a:t>6</a:t>
            </a:fld>
            <a:endParaRPr lang="en-US"/>
          </a:p>
        </p:txBody>
      </p:sp>
      <p:sp>
        <p:nvSpPr>
          <p:cNvPr id="494594" name="Rectangle 2"/>
          <p:cNvSpPr>
            <a:spLocks noChangeArrowheads="1" noTextEdit="1"/>
          </p:cNvSpPr>
          <p:nvPr>
            <p:ph type="sldImg"/>
          </p:nvPr>
        </p:nvSpPr>
        <p:spPr bwMode="auto">
          <a:xfrm>
            <a:off x="1130300" y="690563"/>
            <a:ext cx="4598988" cy="3449637"/>
          </a:xfrm>
          <a:prstGeom prst="rect">
            <a:avLst/>
          </a:prstGeom>
          <a:solidFill>
            <a:srgbClr val="FFFFFF"/>
          </a:solidFill>
          <a:ln>
            <a:solidFill>
              <a:srgbClr val="000000"/>
            </a:solidFill>
            <a:miter lim="800000"/>
            <a:headEnd/>
            <a:tailEnd/>
          </a:ln>
        </p:spPr>
      </p:sp>
      <p:sp>
        <p:nvSpPr>
          <p:cNvPr id="494595" name="Rectangle 3"/>
          <p:cNvSpPr>
            <a:spLocks noChangeArrowheads="1"/>
          </p:cNvSpPr>
          <p:nvPr>
            <p:ph type="body" idx="1"/>
          </p:nvPr>
        </p:nvSpPr>
        <p:spPr bwMode="auto">
          <a:xfrm>
            <a:off x="914400" y="4370388"/>
            <a:ext cx="5029200" cy="4138612"/>
          </a:xfrm>
          <a:prstGeom prst="rect">
            <a:avLst/>
          </a:prstGeom>
          <a:solidFill>
            <a:srgbClr val="FFFFFF"/>
          </a:solidFill>
          <a:ln>
            <a:solidFill>
              <a:srgbClr val="000000"/>
            </a:solidFill>
            <a:miter lim="800000"/>
            <a:headEnd/>
            <a:tailEnd/>
          </a:ln>
        </p:spPr>
        <p:txBody>
          <a:bodyPr/>
          <a:lstStyle/>
          <a:p>
            <a:r>
              <a:rPr lang="en-US"/>
              <a:t>Information Systems can help in this case.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976C41-9DE9-4F00-926A-48F509251248}" type="slidenum">
              <a:rPr lang="en-US"/>
              <a:pPr/>
              <a:t>7</a:t>
            </a:fld>
            <a:endParaRPr lang="en-US"/>
          </a:p>
        </p:txBody>
      </p:sp>
      <p:sp>
        <p:nvSpPr>
          <p:cNvPr id="492546" name="Rectangle 2"/>
          <p:cNvSpPr>
            <a:spLocks noChangeArrowheads="1" noTextEdit="1"/>
          </p:cNvSpPr>
          <p:nvPr>
            <p:ph type="sldImg"/>
          </p:nvPr>
        </p:nvSpPr>
        <p:spPr bwMode="auto">
          <a:xfrm>
            <a:off x="1130300" y="690563"/>
            <a:ext cx="4598988" cy="3449637"/>
          </a:xfrm>
          <a:prstGeom prst="rect">
            <a:avLst/>
          </a:prstGeom>
          <a:solidFill>
            <a:srgbClr val="FFFFFF"/>
          </a:solidFill>
          <a:ln>
            <a:solidFill>
              <a:srgbClr val="000000"/>
            </a:solidFill>
            <a:miter lim="800000"/>
            <a:headEnd/>
            <a:tailEnd/>
          </a:ln>
        </p:spPr>
      </p:sp>
      <p:sp>
        <p:nvSpPr>
          <p:cNvPr id="492547" name="Rectangle 3"/>
          <p:cNvSpPr>
            <a:spLocks noChangeArrowheads="1"/>
          </p:cNvSpPr>
          <p:nvPr>
            <p:ph type="body" idx="1"/>
          </p:nvPr>
        </p:nvSpPr>
        <p:spPr bwMode="auto">
          <a:xfrm>
            <a:off x="914400" y="4370388"/>
            <a:ext cx="5029200" cy="4138612"/>
          </a:xfrm>
          <a:prstGeom prst="rect">
            <a:avLst/>
          </a:prstGeom>
          <a:solidFill>
            <a:srgbClr val="FFFFFF"/>
          </a:solidFill>
          <a:ln>
            <a:solidFill>
              <a:srgbClr val="000000"/>
            </a:solidFill>
            <a:miter lim="800000"/>
            <a:headEnd/>
            <a:tailEnd/>
          </a:ln>
        </p:spPr>
        <p:txBody>
          <a:bodyPr/>
          <a:lstStyle/>
          <a:p>
            <a:r>
              <a:rPr lang="en-US"/>
              <a:t>Information Systems can help in this case.</a:t>
            </a:r>
          </a:p>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DB3E7C-6C61-40DB-B2C6-CA43D34FEE94}" type="slidenum">
              <a:rPr lang="en-US"/>
              <a:pPr/>
              <a:t>8</a:t>
            </a:fld>
            <a:endParaRPr lang="en-US"/>
          </a:p>
        </p:txBody>
      </p:sp>
      <p:sp>
        <p:nvSpPr>
          <p:cNvPr id="496642" name="Rectangle 2"/>
          <p:cNvSpPr>
            <a:spLocks noChangeArrowheads="1" noTextEdit="1"/>
          </p:cNvSpPr>
          <p:nvPr>
            <p:ph type="sldImg"/>
          </p:nvPr>
        </p:nvSpPr>
        <p:spPr bwMode="auto">
          <a:xfrm>
            <a:off x="1130300" y="690563"/>
            <a:ext cx="4598988" cy="3449637"/>
          </a:xfrm>
          <a:prstGeom prst="rect">
            <a:avLst/>
          </a:prstGeom>
          <a:solidFill>
            <a:srgbClr val="FFFFFF"/>
          </a:solidFill>
          <a:ln>
            <a:solidFill>
              <a:srgbClr val="000000"/>
            </a:solidFill>
            <a:miter lim="800000"/>
            <a:headEnd/>
            <a:tailEnd/>
          </a:ln>
        </p:spPr>
      </p:sp>
      <p:sp>
        <p:nvSpPr>
          <p:cNvPr id="496643" name="Rectangle 3"/>
          <p:cNvSpPr>
            <a:spLocks noChangeArrowheads="1"/>
          </p:cNvSpPr>
          <p:nvPr>
            <p:ph type="body" idx="1"/>
          </p:nvPr>
        </p:nvSpPr>
        <p:spPr bwMode="auto">
          <a:xfrm>
            <a:off x="914400" y="4370388"/>
            <a:ext cx="5029200" cy="4138612"/>
          </a:xfrm>
          <a:prstGeom prst="rect">
            <a:avLst/>
          </a:prstGeom>
          <a:solidFill>
            <a:srgbClr val="FFFFFF"/>
          </a:solidFill>
          <a:ln>
            <a:solidFill>
              <a:srgbClr val="000000"/>
            </a:solidFill>
            <a:miter lim="800000"/>
            <a:headEnd/>
            <a:tailEnd/>
          </a:ln>
        </p:spPr>
        <p:txBody>
          <a:bodyPr/>
          <a:lstStyle/>
          <a:p>
            <a:r>
              <a:rPr lang="en-US"/>
              <a:t>Information Systems can help in this case.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57E19E-B524-480A-90CF-A3E2F0C2A997}" type="slidenum">
              <a:rPr lang="en-US"/>
              <a:pPr/>
              <a:t>9</a:t>
            </a:fld>
            <a:endParaRPr lang="en-US"/>
          </a:p>
        </p:txBody>
      </p:sp>
      <p:sp>
        <p:nvSpPr>
          <p:cNvPr id="498690" name="Rectangle 2"/>
          <p:cNvSpPr>
            <a:spLocks noChangeArrowheads="1" noTextEdit="1"/>
          </p:cNvSpPr>
          <p:nvPr>
            <p:ph type="sldImg"/>
          </p:nvPr>
        </p:nvSpPr>
        <p:spPr bwMode="auto">
          <a:xfrm>
            <a:off x="1130300" y="690563"/>
            <a:ext cx="4598988" cy="3449637"/>
          </a:xfrm>
          <a:prstGeom prst="rect">
            <a:avLst/>
          </a:prstGeom>
          <a:solidFill>
            <a:srgbClr val="FFFFFF"/>
          </a:solidFill>
          <a:ln>
            <a:solidFill>
              <a:srgbClr val="000000"/>
            </a:solidFill>
            <a:miter lim="800000"/>
            <a:headEnd/>
            <a:tailEnd/>
          </a:ln>
        </p:spPr>
      </p:sp>
      <p:sp>
        <p:nvSpPr>
          <p:cNvPr id="498691" name="Rectangle 3"/>
          <p:cNvSpPr>
            <a:spLocks noChangeArrowheads="1"/>
          </p:cNvSpPr>
          <p:nvPr>
            <p:ph type="body" idx="1"/>
          </p:nvPr>
        </p:nvSpPr>
        <p:spPr bwMode="auto">
          <a:xfrm>
            <a:off x="914400" y="4370388"/>
            <a:ext cx="5029200" cy="4138612"/>
          </a:xfrm>
          <a:prstGeom prst="rect">
            <a:avLst/>
          </a:prstGeom>
          <a:solidFill>
            <a:srgbClr val="FFFFFF"/>
          </a:solidFill>
          <a:ln>
            <a:solidFill>
              <a:srgbClr val="000000"/>
            </a:solidFill>
            <a:miter lim="800000"/>
            <a:headEnd/>
            <a:tailEnd/>
          </a:ln>
        </p:spPr>
        <p:txBody>
          <a:bodyPr/>
          <a:lstStyle/>
          <a:p>
            <a:r>
              <a:rPr lang="en-US"/>
              <a:t>Information Systems can help in this case.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ECA693-9098-4B5B-963D-40A18AA35EE8}" type="slidenum">
              <a:rPr lang="en-US"/>
              <a:pPr/>
              <a:t>12</a:t>
            </a:fld>
            <a:endParaRPr lang="en-US"/>
          </a:p>
        </p:txBody>
      </p:sp>
      <p:sp>
        <p:nvSpPr>
          <p:cNvPr id="473090" name="Rectangle 2"/>
          <p:cNvSpPr>
            <a:spLocks noChangeArrowheads="1" noTextEdit="1"/>
          </p:cNvSpPr>
          <p:nvPr>
            <p:ph type="sldImg"/>
          </p:nvPr>
        </p:nvSpPr>
        <p:spPr>
          <a:ln/>
        </p:spPr>
      </p:sp>
      <p:sp>
        <p:nvSpPr>
          <p:cNvPr id="473091" name="Rectangle 3"/>
          <p:cNvSpPr>
            <a:spLocks noGrp="1" noChangeArrowheads="1"/>
          </p:cNvSpPr>
          <p:nvPr>
            <p:ph type="body" idx="1"/>
          </p:nvPr>
        </p:nvSpPr>
        <p:spPr/>
        <p:txBody>
          <a:bodyPr/>
          <a:lstStyle/>
          <a:p>
            <a:r>
              <a:rPr lang="es-ES_tradnl">
                <a:cs typeface="Times New Roman" pitchFamily="18" charset="0"/>
              </a:rPr>
              <a:t>Sistema de Atención a Beneficiarios (SAB)*  for beneficiaries of IMAS</a:t>
            </a:r>
            <a:endParaRPr lang="en-US">
              <a:cs typeface="Times New Roman" pitchFamily="18" charset="0"/>
            </a:endParaRPr>
          </a:p>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04C640-76EF-4428-8934-12B358394792}" type="slidenum">
              <a:rPr lang="en-US"/>
              <a:pPr/>
              <a:t>15</a:t>
            </a:fld>
            <a:endParaRPr lang="en-US"/>
          </a:p>
        </p:txBody>
      </p:sp>
      <p:sp>
        <p:nvSpPr>
          <p:cNvPr id="466946" name="Rectangle 2"/>
          <p:cNvSpPr>
            <a:spLocks noChangeArrowheads="1" noTextEdit="1"/>
          </p:cNvSpPr>
          <p:nvPr>
            <p:ph type="sldImg"/>
          </p:nvPr>
        </p:nvSpPr>
        <p:spPr>
          <a:ln/>
        </p:spPr>
      </p:sp>
      <p:sp>
        <p:nvSpPr>
          <p:cNvPr id="466947" name="Rectangle 3"/>
          <p:cNvSpPr>
            <a:spLocks noGrp="1" noChangeArrowheads="1"/>
          </p:cNvSpPr>
          <p:nvPr>
            <p:ph type="body" idx="1"/>
          </p:nvPr>
        </p:nvSpPr>
        <p:spPr/>
        <p:txBody>
          <a:bodyPr/>
          <a:lstStyle/>
          <a:p>
            <a:r>
              <a:rPr lang="en-US"/>
              <a:t>If the two groups were drawn from identical distributions of observables and unobservables we could compare means across the groups.  </a:t>
            </a:r>
          </a:p>
          <a:p>
            <a:r>
              <a:rPr lang="en-US"/>
              <a:t>	They are similar but not identical.  So we use two methodologies:</a:t>
            </a:r>
          </a:p>
          <a:p>
            <a:r>
              <a:rPr lang="en-US"/>
              <a:t>		1) standard parametric regressions:  advantages – using more observations (more likely to have significant results), very robust to choice of explanatory variables (in this case)  disadvantages - </a:t>
            </a:r>
            <a:r>
              <a:rPr lang="en-US">
                <a:cs typeface="Times New Roman" pitchFamily="18" charset="0"/>
              </a:rPr>
              <a:t>methodology using disparate observations (not in dense parts of the sample)</a:t>
            </a:r>
            <a:r>
              <a:rPr lang="en-US"/>
              <a:t> </a:t>
            </a:r>
          </a:p>
          <a:p>
            <a:r>
              <a:rPr lang="en-US"/>
              <a:t>		2) propensity score matching methods:  advantage:  non-parametric, and matching based on a priori probability of program participation</a:t>
            </a:r>
          </a:p>
          <a:p>
            <a:r>
              <a:rPr lang="en-US"/>
              <a:t>Disadvantage: complex, throws out poor matches so reduces sample size, loss of significance, tends to be highly sensative to variables used in participation equations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D2B9D8-06B9-4FCF-9C20-445FE2D1CA41}" type="slidenum">
              <a:rPr lang="en-US"/>
              <a:pPr/>
              <a:t>16</a:t>
            </a:fld>
            <a:endParaRPr lang="en-US"/>
          </a:p>
        </p:txBody>
      </p:sp>
      <p:sp>
        <p:nvSpPr>
          <p:cNvPr id="475138" name="Rectangle 2"/>
          <p:cNvSpPr>
            <a:spLocks noChangeArrowheads="1" noTextEdit="1"/>
          </p:cNvSpPr>
          <p:nvPr>
            <p:ph type="sldImg"/>
          </p:nvPr>
        </p:nvSpPr>
        <p:spPr>
          <a:ln/>
        </p:spPr>
      </p:sp>
      <p:sp>
        <p:nvSpPr>
          <p:cNvPr id="475139" name="Rectangle 3"/>
          <p:cNvSpPr>
            <a:spLocks noGrp="1" noChangeArrowheads="1"/>
          </p:cNvSpPr>
          <p:nvPr>
            <p:ph type="body" idx="1"/>
          </p:nvPr>
        </p:nvSpPr>
        <p:spPr/>
        <p:txBody>
          <a:bodyPr/>
          <a:lstStyle/>
          <a:p>
            <a:r>
              <a:rPr lang="en-US"/>
              <a:t>Cost of $15 per survey</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69726A-FA7C-4B3E-865B-CFC966DACA17}" type="slidenum">
              <a:rPr lang="en-US"/>
              <a:pPr/>
              <a:t>18</a:t>
            </a:fld>
            <a:endParaRPr lang="en-US"/>
          </a:p>
        </p:txBody>
      </p:sp>
      <p:sp>
        <p:nvSpPr>
          <p:cNvPr id="510978" name="Rectangle 2"/>
          <p:cNvSpPr>
            <a:spLocks noChangeArrowheads="1" noTextEdit="1"/>
          </p:cNvSpPr>
          <p:nvPr>
            <p:ph type="sldImg"/>
          </p:nvPr>
        </p:nvSpPr>
        <p:spPr>
          <a:ln/>
        </p:spPr>
      </p:sp>
      <p:sp>
        <p:nvSpPr>
          <p:cNvPr id="510979" name="Rectangle 3"/>
          <p:cNvSpPr>
            <a:spLocks noGrp="1" noChangeArrowheads="1"/>
          </p:cNvSpPr>
          <p:nvPr>
            <p:ph type="body" idx="1"/>
          </p:nvPr>
        </p:nvSpPr>
        <p:spPr/>
        <p:txBody>
          <a:bodyPr/>
          <a:lstStyle/>
          <a:p>
            <a:r>
              <a:rPr lang="en-US"/>
              <a:t>Suppose something unobserved is correlated with outcome.  Suppose in another program the children in the program spend less time on school activities because they are more likely to be working in the entrepreneurial sectors with their parents.  Suppose these hard-working parents are also more likely to be signed up with the program – because of knowledge or influence.  Then with an ex-post evaluation design you might see the following.</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5E7668F-0F97-4C52-9CFF-4E4801EBD9A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D8B0B20-A05F-45C0-8790-E0AA86E0F2BB}"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550D621-159F-4104-997D-420FB906949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3B422BA-3964-492C-A59D-292F759E0F5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3F523F9-E30D-46A4-9007-29FD3DC7783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D1BD2A3-66D9-4538-AD31-47F7AE247EB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5A1B3B9-10BC-4A45-B386-89D00D09E6C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1A0D483-C00E-4D8A-8A9F-DC73F62B9C0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82BD01E-2CEB-4809-BBF6-43EE8519BB1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E025F46-6A7F-4EFE-9CF4-CCA0AB23E35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60EF2CC-828B-4A65-ABBC-80E44C85234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445F7">
                <a:gamma/>
                <a:shade val="46275"/>
                <a:invGamma/>
              </a:srgbClr>
            </a:gs>
            <a:gs pos="50000">
              <a:srgbClr val="0445F7"/>
            </a:gs>
            <a:gs pos="100000">
              <a:srgbClr val="0445F7">
                <a:gamma/>
                <a:shade val="46275"/>
                <a:invGamma/>
              </a:srgbClr>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3EB61C3-F4A8-4879-8685-CD6CAC731B69}"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850" name="Rectangle 2"/>
          <p:cNvSpPr>
            <a:spLocks noGrp="1" noChangeArrowheads="1"/>
          </p:cNvSpPr>
          <p:nvPr>
            <p:ph type="ctrTitle"/>
          </p:nvPr>
        </p:nvSpPr>
        <p:spPr>
          <a:xfrm>
            <a:off x="685800" y="1676400"/>
            <a:ext cx="7772400" cy="1143000"/>
          </a:xfrm>
        </p:spPr>
        <p:txBody>
          <a:bodyPr/>
          <a:lstStyle/>
          <a:p>
            <a:r>
              <a:rPr lang="en-US" sz="3200" b="1">
                <a:latin typeface="Arial" pitchFamily="34" charset="0"/>
              </a:rPr>
              <a:t>Beyond Beneficiaries:  The Use of </a:t>
            </a:r>
            <a:r>
              <a:rPr lang="en-US" sz="3200" b="1">
                <a:latin typeface="Arial" pitchFamily="34" charset="0"/>
                <a:cs typeface="Arial" pitchFamily="34" charset="0"/>
              </a:rPr>
              <a:t>Information Systems for Cost-Effective Evaluation</a:t>
            </a:r>
            <a:r>
              <a:rPr lang="en-US" sz="3200" b="1">
                <a:latin typeface="Arial" pitchFamily="34" charset="0"/>
              </a:rPr>
              <a:t> </a:t>
            </a:r>
            <a:r>
              <a:rPr lang="en-US" sz="3200">
                <a:latin typeface="Arial" pitchFamily="34" charset="0"/>
              </a:rPr>
              <a:t/>
            </a:r>
            <a:br>
              <a:rPr lang="en-US" sz="3200">
                <a:latin typeface="Arial" pitchFamily="34" charset="0"/>
              </a:rPr>
            </a:br>
            <a:endParaRPr lang="en-US" sz="3200">
              <a:latin typeface="Arial" pitchFamily="34" charset="0"/>
            </a:endParaRPr>
          </a:p>
        </p:txBody>
      </p:sp>
      <p:sp>
        <p:nvSpPr>
          <p:cNvPr id="462851" name="Rectangle 3"/>
          <p:cNvSpPr>
            <a:spLocks noGrp="1" noChangeArrowheads="1"/>
          </p:cNvSpPr>
          <p:nvPr>
            <p:ph type="subTitle" idx="1"/>
          </p:nvPr>
        </p:nvSpPr>
        <p:spPr>
          <a:xfrm>
            <a:off x="1295400" y="4343400"/>
            <a:ext cx="6400800" cy="1752600"/>
          </a:xfrm>
        </p:spPr>
        <p:txBody>
          <a:bodyPr/>
          <a:lstStyle/>
          <a:p>
            <a:r>
              <a:rPr lang="en-US" sz="2400"/>
              <a:t>Suzanne Duryea</a:t>
            </a:r>
          </a:p>
          <a:p>
            <a:r>
              <a:rPr lang="en-US" sz="2400"/>
              <a:t>Research Department</a:t>
            </a:r>
            <a:br>
              <a:rPr lang="en-US" sz="2400"/>
            </a:br>
            <a:r>
              <a:rPr lang="en-US" sz="2400"/>
              <a:t>Inter-American Development Bank</a:t>
            </a:r>
          </a:p>
          <a:p>
            <a:r>
              <a:rPr lang="en-US" sz="2400"/>
              <a:t>December 10, 2003</a:t>
            </a:r>
          </a:p>
        </p:txBody>
      </p:sp>
      <p:graphicFrame>
        <p:nvGraphicFramePr>
          <p:cNvPr id="462852" name="Object 4"/>
          <p:cNvGraphicFramePr>
            <a:graphicFrameLocks noChangeAspect="1"/>
          </p:cNvGraphicFramePr>
          <p:nvPr/>
        </p:nvGraphicFramePr>
        <p:xfrm>
          <a:off x="381000" y="381000"/>
          <a:ext cx="604838" cy="765175"/>
        </p:xfrm>
        <a:graphic>
          <a:graphicData uri="http://schemas.openxmlformats.org/presentationml/2006/ole">
            <p:oleObj spid="_x0000_s462852" r:id="rId3" imgW="2238480" imgH="2828880" progId="">
              <p:embed/>
            </p:oleObj>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714" name="Rectangle 2"/>
          <p:cNvSpPr>
            <a:spLocks noGrp="1" noChangeArrowheads="1"/>
          </p:cNvSpPr>
          <p:nvPr>
            <p:ph type="title"/>
          </p:nvPr>
        </p:nvSpPr>
        <p:spPr>
          <a:xfrm>
            <a:off x="685800" y="304800"/>
            <a:ext cx="7772400" cy="1143000"/>
          </a:xfrm>
        </p:spPr>
        <p:txBody>
          <a:bodyPr/>
          <a:lstStyle/>
          <a:p>
            <a:r>
              <a:rPr lang="en-US"/>
              <a:t>Example of an ex-post evaluation:  Superémonos</a:t>
            </a:r>
          </a:p>
        </p:txBody>
      </p:sp>
      <p:sp>
        <p:nvSpPr>
          <p:cNvPr id="499715" name="Rectangle 3"/>
          <p:cNvSpPr>
            <a:spLocks noGrp="1" noChangeArrowheads="1"/>
          </p:cNvSpPr>
          <p:nvPr>
            <p:ph type="body" idx="1"/>
          </p:nvPr>
        </p:nvSpPr>
        <p:spPr>
          <a:xfrm>
            <a:off x="685800" y="1524000"/>
            <a:ext cx="8077200" cy="4572000"/>
          </a:xfrm>
        </p:spPr>
        <p:txBody>
          <a:bodyPr/>
          <a:lstStyle/>
          <a:p>
            <a:pPr>
              <a:lnSpc>
                <a:spcPct val="90000"/>
              </a:lnSpc>
            </a:pPr>
            <a:endParaRPr lang="en-US"/>
          </a:p>
          <a:p>
            <a:pPr>
              <a:lnSpc>
                <a:spcPct val="90000"/>
              </a:lnSpc>
              <a:buFontTx/>
              <a:buNone/>
            </a:pPr>
            <a:r>
              <a:rPr lang="en-US" sz="2800"/>
              <a:t>S. Duryea and A. Morrison (2003)</a:t>
            </a:r>
          </a:p>
          <a:p>
            <a:pPr>
              <a:lnSpc>
                <a:spcPct val="90000"/>
              </a:lnSpc>
              <a:buFontTx/>
              <a:buNone/>
            </a:pPr>
            <a:endParaRPr lang="en-US" sz="2800"/>
          </a:p>
          <a:p>
            <a:pPr>
              <a:lnSpc>
                <a:spcPct val="90000"/>
              </a:lnSpc>
              <a:buFontTx/>
              <a:buNone/>
            </a:pPr>
            <a:r>
              <a:rPr lang="en-US" sz="2800"/>
              <a:t>Relied heavily on information systems from </a:t>
            </a:r>
          </a:p>
          <a:p>
            <a:pPr>
              <a:lnSpc>
                <a:spcPct val="90000"/>
              </a:lnSpc>
              <a:buFontTx/>
              <a:buNone/>
            </a:pPr>
            <a:r>
              <a:rPr lang="en-US" sz="2800"/>
              <a:t>Instituto Mixto de Ayuda Social (IMAS), Costa Rica:</a:t>
            </a:r>
          </a:p>
          <a:p>
            <a:pPr>
              <a:lnSpc>
                <a:spcPct val="90000"/>
              </a:lnSpc>
              <a:buFontTx/>
              <a:buNone/>
            </a:pPr>
            <a:endParaRPr lang="en-US" sz="2800"/>
          </a:p>
          <a:p>
            <a:pPr>
              <a:lnSpc>
                <a:spcPct val="90000"/>
              </a:lnSpc>
              <a:buFontTx/>
              <a:buNone/>
            </a:pPr>
            <a:r>
              <a:rPr lang="en-US" sz="2800">
                <a:cs typeface="Times New Roman" pitchFamily="18" charset="0"/>
              </a:rPr>
              <a:t>		Sistema de Información sobre la </a:t>
            </a:r>
            <a:br>
              <a:rPr lang="en-US" sz="2800">
                <a:cs typeface="Times New Roman" pitchFamily="18" charset="0"/>
              </a:rPr>
            </a:br>
            <a:r>
              <a:rPr lang="en-US" sz="2800">
                <a:cs typeface="Times New Roman" pitchFamily="18" charset="0"/>
              </a:rPr>
              <a:t>	Población Objetivo (SIPO)</a:t>
            </a:r>
          </a:p>
          <a:p>
            <a:pPr>
              <a:lnSpc>
                <a:spcPct val="90000"/>
              </a:lnSpc>
              <a:buFontTx/>
              <a:buNone/>
            </a:pPr>
            <a:endParaRPr lang="en-US" sz="2800">
              <a:cs typeface="Times New Roman" pitchFamily="18" charset="0"/>
            </a:endParaRPr>
          </a:p>
          <a:p>
            <a:pPr>
              <a:lnSpc>
                <a:spcPct val="90000"/>
              </a:lnSpc>
              <a:buFontTx/>
              <a:buNone/>
            </a:pPr>
            <a:r>
              <a:rPr lang="en-US" sz="2800">
                <a:cs typeface="Times New Roman" pitchFamily="18" charset="0"/>
              </a:rPr>
              <a:t>		Sistema de Atención a Beneficiarios (SAB)</a:t>
            </a:r>
            <a:endParaRPr lang="en-US" sz="2800"/>
          </a:p>
          <a:p>
            <a:pPr>
              <a:lnSpc>
                <a:spcPct val="90000"/>
              </a:lnSpc>
              <a:buFontTx/>
              <a:buNone/>
            </a:pPr>
            <a:endParaRPr lang="en-US" sz="2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226" name="Rectangle 2"/>
          <p:cNvSpPr>
            <a:spLocks noGrp="1" noChangeArrowheads="1"/>
          </p:cNvSpPr>
          <p:nvPr>
            <p:ph type="title"/>
          </p:nvPr>
        </p:nvSpPr>
        <p:spPr>
          <a:xfrm>
            <a:off x="685800" y="304800"/>
            <a:ext cx="7772400" cy="1143000"/>
          </a:xfrm>
        </p:spPr>
        <p:txBody>
          <a:bodyPr/>
          <a:lstStyle/>
          <a:p>
            <a:r>
              <a:rPr lang="en-US"/>
              <a:t>Superémonos</a:t>
            </a:r>
          </a:p>
        </p:txBody>
      </p:sp>
      <p:sp>
        <p:nvSpPr>
          <p:cNvPr id="436227" name="Rectangle 3"/>
          <p:cNvSpPr>
            <a:spLocks noGrp="1" noChangeArrowheads="1"/>
          </p:cNvSpPr>
          <p:nvPr>
            <p:ph type="body" idx="1"/>
          </p:nvPr>
        </p:nvSpPr>
        <p:spPr>
          <a:xfrm>
            <a:off x="685800" y="1524000"/>
            <a:ext cx="7772400" cy="4572000"/>
          </a:xfrm>
        </p:spPr>
        <p:txBody>
          <a:bodyPr/>
          <a:lstStyle/>
          <a:p>
            <a:r>
              <a:rPr lang="en-US"/>
              <a:t>Food coupon (U.S. $30 per month during school)</a:t>
            </a:r>
          </a:p>
          <a:p>
            <a:r>
              <a:rPr lang="en-US"/>
              <a:t>Targets poor households with school age kids (ages 6 to 18) at risk for poor school attainment using SIPO (proxy means test)</a:t>
            </a:r>
          </a:p>
          <a:p>
            <a:r>
              <a:rPr lang="en-US"/>
              <a:t>Conditional transfer:  families agree that all children will regularly attend school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Rectangle 2050"/>
          <p:cNvSpPr>
            <a:spLocks noGrp="1" noChangeArrowheads="1"/>
          </p:cNvSpPr>
          <p:nvPr>
            <p:ph type="title"/>
          </p:nvPr>
        </p:nvSpPr>
        <p:spPr>
          <a:xfrm>
            <a:off x="685800" y="304800"/>
            <a:ext cx="7772400" cy="1143000"/>
          </a:xfrm>
        </p:spPr>
        <p:txBody>
          <a:bodyPr/>
          <a:lstStyle/>
          <a:p>
            <a:r>
              <a:rPr lang="en-US" sz="3200">
                <a:cs typeface="Times New Roman" pitchFamily="18" charset="0"/>
              </a:rPr>
              <a:t>Sistema de Información sobre la </a:t>
            </a:r>
            <a:br>
              <a:rPr lang="en-US" sz="3200">
                <a:cs typeface="Times New Roman" pitchFamily="18" charset="0"/>
              </a:rPr>
            </a:br>
            <a:r>
              <a:rPr lang="en-US" sz="3200">
                <a:cs typeface="Times New Roman" pitchFamily="18" charset="0"/>
              </a:rPr>
              <a:t>Población Objetivo (SIPO)</a:t>
            </a:r>
            <a:r>
              <a:rPr lang="en-US">
                <a:cs typeface="Times New Roman" pitchFamily="18" charset="0"/>
              </a:rPr>
              <a:t> </a:t>
            </a:r>
          </a:p>
        </p:txBody>
      </p:sp>
      <p:sp>
        <p:nvSpPr>
          <p:cNvPr id="472067" name="Rectangle 2051"/>
          <p:cNvSpPr>
            <a:spLocks noGrp="1" noChangeArrowheads="1"/>
          </p:cNvSpPr>
          <p:nvPr>
            <p:ph type="body" idx="1"/>
          </p:nvPr>
        </p:nvSpPr>
        <p:spPr>
          <a:xfrm>
            <a:off x="685800" y="1219200"/>
            <a:ext cx="7772400" cy="4876800"/>
          </a:xfrm>
        </p:spPr>
        <p:txBody>
          <a:bodyPr/>
          <a:lstStyle/>
          <a:p>
            <a:pPr>
              <a:buFontTx/>
              <a:buNone/>
            </a:pPr>
            <a:endParaRPr lang="en-US"/>
          </a:p>
          <a:p>
            <a:r>
              <a:rPr lang="en-US"/>
              <a:t>Targeting mechanism</a:t>
            </a:r>
          </a:p>
          <a:p>
            <a:r>
              <a:rPr lang="en-US"/>
              <a:t>SIPO score depends on </a:t>
            </a:r>
          </a:p>
          <a:p>
            <a:pPr lvl="4">
              <a:buFontTx/>
              <a:buNone/>
            </a:pPr>
            <a:r>
              <a:rPr lang="en-US"/>
              <a:t>Occupation of household head</a:t>
            </a:r>
          </a:p>
          <a:p>
            <a:pPr lvl="4">
              <a:buFontTx/>
              <a:buNone/>
            </a:pPr>
            <a:r>
              <a:rPr lang="en-US"/>
              <a:t>Material used in house construction</a:t>
            </a:r>
          </a:p>
          <a:p>
            <a:pPr lvl="4">
              <a:buFontTx/>
              <a:buNone/>
            </a:pPr>
            <a:r>
              <a:rPr lang="en-US"/>
              <a:t>Household income</a:t>
            </a:r>
          </a:p>
          <a:p>
            <a:pPr lvl="4">
              <a:buFontTx/>
              <a:buNone/>
            </a:pPr>
            <a:r>
              <a:rPr lang="en-US"/>
              <a:t>Education of household head</a:t>
            </a:r>
          </a:p>
          <a:p>
            <a:pPr lvl="4">
              <a:buFontTx/>
              <a:buNone/>
            </a:pPr>
            <a:r>
              <a:rPr lang="en-US"/>
              <a:t>Net household wealth</a:t>
            </a:r>
          </a:p>
          <a:p>
            <a:pPr lvl="4">
              <a:buFontTx/>
              <a:buNone/>
            </a:pPr>
            <a:endParaRPr lang="en-US"/>
          </a:p>
          <a:p>
            <a:r>
              <a:rPr lang="en-US"/>
              <a:t>Over 250,000 households</a:t>
            </a:r>
          </a:p>
          <a:p>
            <a:pPr>
              <a:buFontTx/>
              <a:buNone/>
            </a:pPr>
            <a:endParaRPr lang="en-US"/>
          </a:p>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62" name="Rectangle 1026"/>
          <p:cNvSpPr>
            <a:spLocks noGrp="1" noChangeArrowheads="1"/>
          </p:cNvSpPr>
          <p:nvPr>
            <p:ph type="title"/>
          </p:nvPr>
        </p:nvSpPr>
        <p:spPr>
          <a:xfrm>
            <a:off x="685800" y="304800"/>
            <a:ext cx="7772400" cy="1143000"/>
          </a:xfrm>
        </p:spPr>
        <p:txBody>
          <a:bodyPr/>
          <a:lstStyle/>
          <a:p>
            <a:r>
              <a:rPr lang="en-US"/>
              <a:t>SIPO and SAB</a:t>
            </a:r>
          </a:p>
        </p:txBody>
      </p:sp>
      <p:sp>
        <p:nvSpPr>
          <p:cNvPr id="501763" name="Rectangle 1027"/>
          <p:cNvSpPr>
            <a:spLocks noGrp="1" noChangeArrowheads="1"/>
          </p:cNvSpPr>
          <p:nvPr>
            <p:ph type="body" idx="1"/>
          </p:nvPr>
        </p:nvSpPr>
        <p:spPr>
          <a:xfrm>
            <a:off x="685800" y="1524000"/>
            <a:ext cx="7772400" cy="4724400"/>
          </a:xfrm>
        </p:spPr>
        <p:txBody>
          <a:bodyPr/>
          <a:lstStyle/>
          <a:p>
            <a:r>
              <a:rPr lang="en-US" sz="2800"/>
              <a:t>Very efficient</a:t>
            </a:r>
          </a:p>
          <a:p>
            <a:r>
              <a:rPr lang="en-US" sz="2800"/>
              <a:t>We provided IMAS with a list of characteristics (requested 3 regions, ages 10-16, started program in 2001) and they provided a cross-referenced list of beneficiaries within minutes</a:t>
            </a:r>
          </a:p>
          <a:p>
            <a:r>
              <a:rPr lang="en-US" sz="2800"/>
              <a:t>Were in the field with our survey within two months</a:t>
            </a:r>
          </a:p>
          <a:p>
            <a:r>
              <a:rPr lang="en-US" sz="2800"/>
              <a:t>Very fast in contrast to adding questions to a national household survey</a:t>
            </a:r>
          </a:p>
          <a:p>
            <a:pPr>
              <a:buFontTx/>
              <a:buNone/>
            </a:pPr>
            <a:endParaRPr lang="en-US" sz="28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0738" name="Rectangle 2"/>
          <p:cNvSpPr>
            <a:spLocks noGrp="1" noChangeArrowheads="1"/>
          </p:cNvSpPr>
          <p:nvPr>
            <p:ph type="title"/>
          </p:nvPr>
        </p:nvSpPr>
        <p:spPr>
          <a:xfrm>
            <a:off x="0" y="228600"/>
            <a:ext cx="8915400" cy="609600"/>
          </a:xfrm>
        </p:spPr>
        <p:txBody>
          <a:bodyPr/>
          <a:lstStyle/>
          <a:p>
            <a:r>
              <a:rPr lang="en-US" sz="3200"/>
              <a:t>First however:  we were missing a critical component for evaluation</a:t>
            </a:r>
          </a:p>
        </p:txBody>
      </p:sp>
      <p:sp>
        <p:nvSpPr>
          <p:cNvPr id="500739" name="Rectangle 3"/>
          <p:cNvSpPr>
            <a:spLocks noGrp="1" noChangeArrowheads="1"/>
          </p:cNvSpPr>
          <p:nvPr>
            <p:ph type="body" idx="1"/>
          </p:nvPr>
        </p:nvSpPr>
        <p:spPr>
          <a:xfrm>
            <a:off x="304800" y="1143000"/>
            <a:ext cx="8839200" cy="5715000"/>
          </a:xfrm>
        </p:spPr>
        <p:txBody>
          <a:bodyPr/>
          <a:lstStyle/>
          <a:p>
            <a:pPr>
              <a:lnSpc>
                <a:spcPct val="90000"/>
              </a:lnSpc>
            </a:pPr>
            <a:r>
              <a:rPr lang="en-US" sz="2800">
                <a:cs typeface="Arial" pitchFamily="34" charset="0"/>
              </a:rPr>
              <a:t>No information was available in SAB regarding potential counterfactual group (those just above the threshhold)</a:t>
            </a:r>
          </a:p>
          <a:p>
            <a:pPr>
              <a:lnSpc>
                <a:spcPct val="90000"/>
              </a:lnSpc>
              <a:buFontTx/>
              <a:buNone/>
            </a:pPr>
            <a:endParaRPr lang="en-US" sz="1400">
              <a:cs typeface="Arial" pitchFamily="34" charset="0"/>
            </a:endParaRPr>
          </a:p>
          <a:p>
            <a:pPr>
              <a:lnSpc>
                <a:spcPct val="90000"/>
              </a:lnSpc>
              <a:buFontTx/>
              <a:buNone/>
            </a:pPr>
            <a:r>
              <a:rPr lang="en-US" sz="2800">
                <a:cs typeface="Arial" pitchFamily="34" charset="0"/>
              </a:rPr>
              <a:t>   We formed a counterfactual group by conducting surveys in the same neighborhoods and getting families with similar probabilities of participating in Superemonos  </a:t>
            </a:r>
            <a:r>
              <a:rPr lang="es-PE" sz="2800">
                <a:cs typeface="Arial" pitchFamily="34" charset="0"/>
              </a:rPr>
              <a:t> (propensity matching approach)</a:t>
            </a:r>
          </a:p>
          <a:p>
            <a:pPr>
              <a:lnSpc>
                <a:spcPct val="90000"/>
              </a:lnSpc>
              <a:buFontTx/>
              <a:buNone/>
            </a:pPr>
            <a:endParaRPr lang="en-US" sz="1400">
              <a:cs typeface="Arial" pitchFamily="34" charset="0"/>
            </a:endParaRPr>
          </a:p>
          <a:p>
            <a:pPr>
              <a:lnSpc>
                <a:spcPct val="90000"/>
              </a:lnSpc>
              <a:buFontTx/>
              <a:buNone/>
            </a:pPr>
            <a:r>
              <a:rPr lang="en-US" sz="2800">
                <a:cs typeface="Arial" pitchFamily="34" charset="0"/>
              </a:rPr>
              <a:t>  Cost of data collection for evaluation of</a:t>
            </a:r>
          </a:p>
          <a:p>
            <a:pPr>
              <a:lnSpc>
                <a:spcPct val="90000"/>
              </a:lnSpc>
              <a:buFontTx/>
              <a:buNone/>
            </a:pPr>
            <a:r>
              <a:rPr lang="es-PE" sz="2800">
                <a:cs typeface="Arial" pitchFamily="34" charset="0"/>
              </a:rPr>
              <a:t> </a:t>
            </a:r>
            <a:r>
              <a:rPr lang="en-US" sz="2800">
                <a:cs typeface="Arial" pitchFamily="34" charset="0"/>
              </a:rPr>
              <a:t>Super</a:t>
            </a:r>
            <a:r>
              <a:rPr lang="es-PE" sz="2800">
                <a:cs typeface="Arial" pitchFamily="34" charset="0"/>
              </a:rPr>
              <a:t>émonos   </a:t>
            </a:r>
            <a:r>
              <a:rPr lang="en-US" sz="2800">
                <a:cs typeface="Arial" pitchFamily="34" charset="0"/>
              </a:rPr>
              <a:t>1788 households</a:t>
            </a:r>
            <a:r>
              <a:rPr lang="es-PE" sz="2800">
                <a:cs typeface="Arial" pitchFamily="34" charset="0"/>
              </a:rPr>
              <a:t> </a:t>
            </a:r>
            <a:r>
              <a:rPr lang="en-US" sz="2800">
                <a:cs typeface="Arial" pitchFamily="34" charset="0"/>
              </a:rPr>
              <a:t>under </a:t>
            </a:r>
            <a:r>
              <a:rPr lang="es-PE" sz="2800">
                <a:cs typeface="Arial" pitchFamily="34" charset="0"/>
              </a:rPr>
              <a:t>   </a:t>
            </a:r>
            <a:r>
              <a:rPr lang="en-US" sz="2800">
                <a:cs typeface="Arial" pitchFamily="34" charset="0"/>
              </a:rPr>
              <a:t>$30,000 </a:t>
            </a:r>
          </a:p>
          <a:p>
            <a:pPr>
              <a:lnSpc>
                <a:spcPct val="90000"/>
              </a:lnSpc>
              <a:buFontTx/>
              <a:buNone/>
            </a:pPr>
            <a:r>
              <a:rPr lang="en-US" sz="2800">
                <a:cs typeface="Arial" pitchFamily="34" charset="0"/>
              </a:rPr>
              <a:t> Mexico Progresa    24,407 households   $450,000</a:t>
            </a:r>
          </a:p>
          <a:p>
            <a:pPr>
              <a:lnSpc>
                <a:spcPct val="90000"/>
              </a:lnSpc>
              <a:buFontTx/>
              <a:buNone/>
            </a:pPr>
            <a:r>
              <a:rPr lang="en-US" sz="2800">
                <a:cs typeface="Arial" pitchFamily="34" charset="0"/>
              </a:rPr>
              <a:t>Argentina Trabajar  2,800 households     $350,000</a:t>
            </a:r>
          </a:p>
          <a:p>
            <a:pPr>
              <a:lnSpc>
                <a:spcPct val="90000"/>
              </a:lnSpc>
              <a:buFontTx/>
              <a:buNone/>
            </a:pPr>
            <a:endParaRPr lang="en-US" sz="2000">
              <a:cs typeface="Arial" pitchFamily="34" charset="0"/>
            </a:endParaRPr>
          </a:p>
          <a:p>
            <a:pPr>
              <a:lnSpc>
                <a:spcPct val="90000"/>
              </a:lnSpc>
              <a:buFontTx/>
              <a:buNone/>
            </a:pPr>
            <a:r>
              <a:rPr lang="en-US" sz="2000">
                <a:cs typeface="Arial" pitchFamily="34" charset="0"/>
              </a:rPr>
              <a:t>Source:  Blomquist 2003</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202" name="Rectangle 2"/>
          <p:cNvSpPr>
            <a:spLocks noGrp="1" noChangeArrowheads="1"/>
          </p:cNvSpPr>
          <p:nvPr>
            <p:ph type="title"/>
          </p:nvPr>
        </p:nvSpPr>
        <p:spPr>
          <a:xfrm>
            <a:off x="685800" y="304800"/>
            <a:ext cx="7772400" cy="609600"/>
          </a:xfrm>
        </p:spPr>
        <p:txBody>
          <a:bodyPr/>
          <a:lstStyle/>
          <a:p>
            <a:r>
              <a:rPr lang="en-US" sz="3200" b="1">
                <a:solidFill>
                  <a:schemeClr val="tx1"/>
                </a:solidFill>
              </a:rPr>
              <a:t>Summary Information on Survey Samples</a:t>
            </a:r>
          </a:p>
        </p:txBody>
      </p:sp>
      <p:sp>
        <p:nvSpPr>
          <p:cNvPr id="435207" name="Rectangle 7"/>
          <p:cNvSpPr>
            <a:spLocks noChangeArrowheads="1"/>
          </p:cNvSpPr>
          <p:nvPr/>
        </p:nvSpPr>
        <p:spPr bwMode="auto">
          <a:xfrm>
            <a:off x="0" y="6456363"/>
            <a:ext cx="69850" cy="334962"/>
          </a:xfrm>
          <a:prstGeom prst="rect">
            <a:avLst/>
          </a:prstGeom>
          <a:noFill/>
          <a:ln w="9525">
            <a:noFill/>
            <a:miter lim="800000"/>
            <a:headEnd/>
            <a:tailEnd/>
          </a:ln>
        </p:spPr>
        <p:txBody>
          <a:bodyPr wrap="none" lIns="0" tIns="0" rIns="0" bIns="0">
            <a:spAutoFit/>
          </a:bodyPr>
          <a:lstStyle/>
          <a:p>
            <a:r>
              <a:rPr lang="en-US" sz="2200"/>
              <a:t> </a:t>
            </a:r>
            <a:endParaRPr lang="en-US" sz="2400"/>
          </a:p>
        </p:txBody>
      </p:sp>
      <p:grpSp>
        <p:nvGrpSpPr>
          <p:cNvPr id="435255" name="Group 55"/>
          <p:cNvGrpSpPr>
            <a:grpSpLocks/>
          </p:cNvGrpSpPr>
          <p:nvPr/>
        </p:nvGrpSpPr>
        <p:grpSpPr bwMode="auto">
          <a:xfrm>
            <a:off x="49213" y="1017588"/>
            <a:ext cx="8896350" cy="5176837"/>
            <a:chOff x="31" y="641"/>
            <a:chExt cx="5604" cy="3261"/>
          </a:xfrm>
        </p:grpSpPr>
        <p:sp>
          <p:nvSpPr>
            <p:cNvPr id="435208" name="Rectangle 8"/>
            <p:cNvSpPr>
              <a:spLocks noChangeArrowheads="1"/>
            </p:cNvSpPr>
            <p:nvPr/>
          </p:nvSpPr>
          <p:spPr bwMode="auto">
            <a:xfrm>
              <a:off x="31" y="641"/>
              <a:ext cx="0" cy="230"/>
            </a:xfrm>
            <a:prstGeom prst="rect">
              <a:avLst/>
            </a:prstGeom>
            <a:noFill/>
            <a:ln w="9525">
              <a:noFill/>
              <a:miter lim="800000"/>
              <a:headEnd/>
              <a:tailEnd/>
            </a:ln>
          </p:spPr>
          <p:txBody>
            <a:bodyPr wrap="none" lIns="0" tIns="0" rIns="0" bIns="0">
              <a:spAutoFit/>
            </a:bodyPr>
            <a:lstStyle/>
            <a:p>
              <a:endParaRPr lang="en-US" sz="2400"/>
            </a:p>
          </p:txBody>
        </p:sp>
        <p:sp>
          <p:nvSpPr>
            <p:cNvPr id="435209" name="Rectangle 9"/>
            <p:cNvSpPr>
              <a:spLocks noChangeArrowheads="1"/>
            </p:cNvSpPr>
            <p:nvPr/>
          </p:nvSpPr>
          <p:spPr bwMode="auto">
            <a:xfrm>
              <a:off x="2325" y="1243"/>
              <a:ext cx="0" cy="230"/>
            </a:xfrm>
            <a:prstGeom prst="rect">
              <a:avLst/>
            </a:prstGeom>
            <a:noFill/>
            <a:ln w="9525">
              <a:noFill/>
              <a:miter lim="800000"/>
              <a:headEnd/>
              <a:tailEnd/>
            </a:ln>
          </p:spPr>
          <p:txBody>
            <a:bodyPr wrap="none" lIns="0" tIns="0" rIns="0" bIns="0">
              <a:spAutoFit/>
            </a:bodyPr>
            <a:lstStyle/>
            <a:p>
              <a:endParaRPr lang="en-US" sz="2400"/>
            </a:p>
          </p:txBody>
        </p:sp>
        <p:sp>
          <p:nvSpPr>
            <p:cNvPr id="435210" name="Rectangle 10"/>
            <p:cNvSpPr>
              <a:spLocks noChangeArrowheads="1"/>
            </p:cNvSpPr>
            <p:nvPr/>
          </p:nvSpPr>
          <p:spPr bwMode="auto">
            <a:xfrm>
              <a:off x="2343" y="1438"/>
              <a:ext cx="0" cy="230"/>
            </a:xfrm>
            <a:prstGeom prst="rect">
              <a:avLst/>
            </a:prstGeom>
            <a:noFill/>
            <a:ln w="9525">
              <a:noFill/>
              <a:miter lim="800000"/>
              <a:headEnd/>
              <a:tailEnd/>
            </a:ln>
          </p:spPr>
          <p:txBody>
            <a:bodyPr wrap="none" lIns="0" tIns="0" rIns="0" bIns="0">
              <a:spAutoFit/>
            </a:bodyPr>
            <a:lstStyle/>
            <a:p>
              <a:endParaRPr lang="en-US" sz="2400"/>
            </a:p>
          </p:txBody>
        </p:sp>
        <p:sp>
          <p:nvSpPr>
            <p:cNvPr id="435211" name="Rectangle 11"/>
            <p:cNvSpPr>
              <a:spLocks noChangeArrowheads="1"/>
            </p:cNvSpPr>
            <p:nvPr/>
          </p:nvSpPr>
          <p:spPr bwMode="auto">
            <a:xfrm>
              <a:off x="3524" y="1243"/>
              <a:ext cx="930" cy="182"/>
            </a:xfrm>
            <a:prstGeom prst="rect">
              <a:avLst/>
            </a:prstGeom>
            <a:noFill/>
            <a:ln w="9525">
              <a:noFill/>
              <a:miter lim="800000"/>
              <a:headEnd/>
              <a:tailEnd/>
            </a:ln>
          </p:spPr>
          <p:txBody>
            <a:bodyPr wrap="none" lIns="0" tIns="0" rIns="0" bIns="0">
              <a:spAutoFit/>
            </a:bodyPr>
            <a:lstStyle/>
            <a:p>
              <a:r>
                <a:rPr lang="en-US" sz="1900" b="1"/>
                <a:t>Superemonos-</a:t>
              </a:r>
              <a:endParaRPr lang="en-US" sz="2400"/>
            </a:p>
          </p:txBody>
        </p:sp>
        <p:sp>
          <p:nvSpPr>
            <p:cNvPr id="435212" name="Rectangle 12"/>
            <p:cNvSpPr>
              <a:spLocks noChangeArrowheads="1"/>
            </p:cNvSpPr>
            <p:nvPr/>
          </p:nvSpPr>
          <p:spPr bwMode="auto">
            <a:xfrm>
              <a:off x="3657" y="1438"/>
              <a:ext cx="629" cy="182"/>
            </a:xfrm>
            <a:prstGeom prst="rect">
              <a:avLst/>
            </a:prstGeom>
            <a:noFill/>
            <a:ln w="9525">
              <a:noFill/>
              <a:miter lim="800000"/>
              <a:headEnd/>
              <a:tailEnd/>
            </a:ln>
          </p:spPr>
          <p:txBody>
            <a:bodyPr wrap="none" lIns="0" tIns="0" rIns="0" bIns="0">
              <a:spAutoFit/>
            </a:bodyPr>
            <a:lstStyle/>
            <a:p>
              <a:r>
                <a:rPr lang="en-US" sz="1900" b="1"/>
                <a:t>IMAS list</a:t>
              </a:r>
              <a:endParaRPr lang="en-US" sz="2400"/>
            </a:p>
          </p:txBody>
        </p:sp>
        <p:sp>
          <p:nvSpPr>
            <p:cNvPr id="435213" name="Rectangle 13"/>
            <p:cNvSpPr>
              <a:spLocks noChangeArrowheads="1"/>
            </p:cNvSpPr>
            <p:nvPr/>
          </p:nvSpPr>
          <p:spPr bwMode="auto">
            <a:xfrm>
              <a:off x="4997" y="1243"/>
              <a:ext cx="38" cy="182"/>
            </a:xfrm>
            <a:prstGeom prst="rect">
              <a:avLst/>
            </a:prstGeom>
            <a:noFill/>
            <a:ln w="9525">
              <a:noFill/>
              <a:miter lim="800000"/>
              <a:headEnd/>
              <a:tailEnd/>
            </a:ln>
          </p:spPr>
          <p:txBody>
            <a:bodyPr wrap="none" lIns="0" tIns="0" rIns="0" bIns="0">
              <a:spAutoFit/>
            </a:bodyPr>
            <a:lstStyle/>
            <a:p>
              <a:r>
                <a:rPr lang="en-US" sz="1900" b="1"/>
                <a:t> </a:t>
              </a:r>
              <a:endParaRPr lang="en-US" sz="2400"/>
            </a:p>
          </p:txBody>
        </p:sp>
        <p:sp>
          <p:nvSpPr>
            <p:cNvPr id="435214" name="Rectangle 14"/>
            <p:cNvSpPr>
              <a:spLocks noChangeArrowheads="1"/>
            </p:cNvSpPr>
            <p:nvPr/>
          </p:nvSpPr>
          <p:spPr bwMode="auto">
            <a:xfrm>
              <a:off x="4807" y="1438"/>
              <a:ext cx="828" cy="182"/>
            </a:xfrm>
            <a:prstGeom prst="rect">
              <a:avLst/>
            </a:prstGeom>
            <a:noFill/>
            <a:ln w="9525">
              <a:noFill/>
              <a:miter lim="800000"/>
              <a:headEnd/>
              <a:tailEnd/>
            </a:ln>
          </p:spPr>
          <p:txBody>
            <a:bodyPr wrap="none" lIns="0" tIns="0" rIns="0" bIns="0">
              <a:spAutoFit/>
            </a:bodyPr>
            <a:lstStyle/>
            <a:p>
              <a:r>
                <a:rPr lang="en-US" sz="1900" b="1"/>
                <a:t>Not from list</a:t>
              </a:r>
              <a:endParaRPr lang="en-US" sz="2400"/>
            </a:p>
          </p:txBody>
        </p:sp>
        <p:sp>
          <p:nvSpPr>
            <p:cNvPr id="435215" name="Rectangle 15"/>
            <p:cNvSpPr>
              <a:spLocks noChangeArrowheads="1"/>
            </p:cNvSpPr>
            <p:nvPr/>
          </p:nvSpPr>
          <p:spPr bwMode="auto">
            <a:xfrm>
              <a:off x="31" y="1852"/>
              <a:ext cx="1948" cy="182"/>
            </a:xfrm>
            <a:prstGeom prst="rect">
              <a:avLst/>
            </a:prstGeom>
            <a:noFill/>
            <a:ln w="9525">
              <a:noFill/>
              <a:miter lim="800000"/>
              <a:headEnd/>
              <a:tailEnd/>
            </a:ln>
          </p:spPr>
          <p:txBody>
            <a:bodyPr wrap="none" lIns="0" tIns="0" rIns="0" bIns="0">
              <a:spAutoFit/>
            </a:bodyPr>
            <a:lstStyle/>
            <a:p>
              <a:r>
                <a:rPr lang="en-US" sz="1900" b="1"/>
                <a:t>  number of total observations</a:t>
              </a:r>
              <a:endParaRPr lang="en-US" sz="2400"/>
            </a:p>
          </p:txBody>
        </p:sp>
        <p:sp>
          <p:nvSpPr>
            <p:cNvPr id="435216" name="Rectangle 16"/>
            <p:cNvSpPr>
              <a:spLocks noChangeArrowheads="1"/>
            </p:cNvSpPr>
            <p:nvPr/>
          </p:nvSpPr>
          <p:spPr bwMode="auto">
            <a:xfrm>
              <a:off x="2537" y="1855"/>
              <a:ext cx="0" cy="230"/>
            </a:xfrm>
            <a:prstGeom prst="rect">
              <a:avLst/>
            </a:prstGeom>
            <a:noFill/>
            <a:ln w="9525">
              <a:noFill/>
              <a:miter lim="800000"/>
              <a:headEnd/>
              <a:tailEnd/>
            </a:ln>
          </p:spPr>
          <p:txBody>
            <a:bodyPr wrap="none" lIns="0" tIns="0" rIns="0" bIns="0">
              <a:spAutoFit/>
            </a:bodyPr>
            <a:lstStyle/>
            <a:p>
              <a:endParaRPr lang="en-US" sz="2400"/>
            </a:p>
          </p:txBody>
        </p:sp>
        <p:sp>
          <p:nvSpPr>
            <p:cNvPr id="435217" name="Rectangle 17"/>
            <p:cNvSpPr>
              <a:spLocks noChangeArrowheads="1"/>
            </p:cNvSpPr>
            <p:nvPr/>
          </p:nvSpPr>
          <p:spPr bwMode="auto">
            <a:xfrm>
              <a:off x="3841" y="1855"/>
              <a:ext cx="228" cy="182"/>
            </a:xfrm>
            <a:prstGeom prst="rect">
              <a:avLst/>
            </a:prstGeom>
            <a:noFill/>
            <a:ln w="9525">
              <a:noFill/>
              <a:miter lim="800000"/>
              <a:headEnd/>
              <a:tailEnd/>
            </a:ln>
          </p:spPr>
          <p:txBody>
            <a:bodyPr wrap="none" lIns="0" tIns="0" rIns="0" bIns="0">
              <a:spAutoFit/>
            </a:bodyPr>
            <a:lstStyle/>
            <a:p>
              <a:r>
                <a:rPr lang="en-US" sz="1900"/>
                <a:t>746</a:t>
              </a:r>
              <a:endParaRPr lang="en-US" sz="2400"/>
            </a:p>
          </p:txBody>
        </p:sp>
        <p:sp>
          <p:nvSpPr>
            <p:cNvPr id="435218" name="Rectangle 18"/>
            <p:cNvSpPr>
              <a:spLocks noChangeArrowheads="1"/>
            </p:cNvSpPr>
            <p:nvPr/>
          </p:nvSpPr>
          <p:spPr bwMode="auto">
            <a:xfrm>
              <a:off x="5126" y="1855"/>
              <a:ext cx="304" cy="182"/>
            </a:xfrm>
            <a:prstGeom prst="rect">
              <a:avLst/>
            </a:prstGeom>
            <a:noFill/>
            <a:ln w="9525">
              <a:noFill/>
              <a:miter lim="800000"/>
              <a:headEnd/>
              <a:tailEnd/>
            </a:ln>
          </p:spPr>
          <p:txBody>
            <a:bodyPr wrap="none" lIns="0" tIns="0" rIns="0" bIns="0">
              <a:spAutoFit/>
            </a:bodyPr>
            <a:lstStyle/>
            <a:p>
              <a:r>
                <a:rPr lang="en-US" sz="1900"/>
                <a:t>1032</a:t>
              </a:r>
              <a:endParaRPr lang="en-US" sz="2400"/>
            </a:p>
          </p:txBody>
        </p:sp>
        <p:sp>
          <p:nvSpPr>
            <p:cNvPr id="435219" name="Rectangle 19"/>
            <p:cNvSpPr>
              <a:spLocks noChangeArrowheads="1"/>
            </p:cNvSpPr>
            <p:nvPr/>
          </p:nvSpPr>
          <p:spPr bwMode="auto">
            <a:xfrm>
              <a:off x="31" y="2054"/>
              <a:ext cx="1362" cy="182"/>
            </a:xfrm>
            <a:prstGeom prst="rect">
              <a:avLst/>
            </a:prstGeom>
            <a:noFill/>
            <a:ln w="9525">
              <a:noFill/>
              <a:miter lim="800000"/>
              <a:headEnd/>
              <a:tailEnd/>
            </a:ln>
          </p:spPr>
          <p:txBody>
            <a:bodyPr wrap="none" lIns="0" tIns="0" rIns="0" bIns="0">
              <a:spAutoFit/>
            </a:bodyPr>
            <a:lstStyle/>
            <a:p>
              <a:r>
                <a:rPr lang="en-US" sz="1900" b="1"/>
                <a:t>  average age of child</a:t>
              </a:r>
              <a:endParaRPr lang="en-US" sz="2400"/>
            </a:p>
          </p:txBody>
        </p:sp>
        <p:sp>
          <p:nvSpPr>
            <p:cNvPr id="435220" name="Rectangle 20"/>
            <p:cNvSpPr>
              <a:spLocks noChangeArrowheads="1"/>
            </p:cNvSpPr>
            <p:nvPr/>
          </p:nvSpPr>
          <p:spPr bwMode="auto">
            <a:xfrm>
              <a:off x="2485" y="2057"/>
              <a:ext cx="0" cy="230"/>
            </a:xfrm>
            <a:prstGeom prst="rect">
              <a:avLst/>
            </a:prstGeom>
            <a:noFill/>
            <a:ln w="9525">
              <a:noFill/>
              <a:miter lim="800000"/>
              <a:headEnd/>
              <a:tailEnd/>
            </a:ln>
          </p:spPr>
          <p:txBody>
            <a:bodyPr wrap="none" lIns="0" tIns="0" rIns="0" bIns="0">
              <a:spAutoFit/>
            </a:bodyPr>
            <a:lstStyle/>
            <a:p>
              <a:endParaRPr lang="en-US" sz="2400"/>
            </a:p>
          </p:txBody>
        </p:sp>
        <p:sp>
          <p:nvSpPr>
            <p:cNvPr id="435221" name="Rectangle 21"/>
            <p:cNvSpPr>
              <a:spLocks noChangeArrowheads="1"/>
            </p:cNvSpPr>
            <p:nvPr/>
          </p:nvSpPr>
          <p:spPr bwMode="auto">
            <a:xfrm>
              <a:off x="3786" y="2057"/>
              <a:ext cx="342" cy="182"/>
            </a:xfrm>
            <a:prstGeom prst="rect">
              <a:avLst/>
            </a:prstGeom>
            <a:noFill/>
            <a:ln w="9525">
              <a:noFill/>
              <a:miter lim="800000"/>
              <a:headEnd/>
              <a:tailEnd/>
            </a:ln>
          </p:spPr>
          <p:txBody>
            <a:bodyPr wrap="none" lIns="0" tIns="0" rIns="0" bIns="0">
              <a:spAutoFit/>
            </a:bodyPr>
            <a:lstStyle/>
            <a:p>
              <a:r>
                <a:rPr lang="en-US" sz="1900"/>
                <a:t>12.90</a:t>
              </a:r>
              <a:endParaRPr lang="en-US" sz="2400"/>
            </a:p>
          </p:txBody>
        </p:sp>
        <p:sp>
          <p:nvSpPr>
            <p:cNvPr id="435222" name="Rectangle 22"/>
            <p:cNvSpPr>
              <a:spLocks noChangeArrowheads="1"/>
            </p:cNvSpPr>
            <p:nvPr/>
          </p:nvSpPr>
          <p:spPr bwMode="auto">
            <a:xfrm>
              <a:off x="5108" y="2057"/>
              <a:ext cx="342" cy="182"/>
            </a:xfrm>
            <a:prstGeom prst="rect">
              <a:avLst/>
            </a:prstGeom>
            <a:noFill/>
            <a:ln w="9525">
              <a:noFill/>
              <a:miter lim="800000"/>
              <a:headEnd/>
              <a:tailEnd/>
            </a:ln>
          </p:spPr>
          <p:txBody>
            <a:bodyPr wrap="none" lIns="0" tIns="0" rIns="0" bIns="0">
              <a:spAutoFit/>
            </a:bodyPr>
            <a:lstStyle/>
            <a:p>
              <a:r>
                <a:rPr lang="en-US" sz="1900"/>
                <a:t>12.95</a:t>
              </a:r>
              <a:endParaRPr lang="en-US" sz="2400"/>
            </a:p>
          </p:txBody>
        </p:sp>
        <p:sp>
          <p:nvSpPr>
            <p:cNvPr id="435223" name="Rectangle 23"/>
            <p:cNvSpPr>
              <a:spLocks noChangeArrowheads="1"/>
            </p:cNvSpPr>
            <p:nvPr/>
          </p:nvSpPr>
          <p:spPr bwMode="auto">
            <a:xfrm>
              <a:off x="31" y="2255"/>
              <a:ext cx="1252" cy="182"/>
            </a:xfrm>
            <a:prstGeom prst="rect">
              <a:avLst/>
            </a:prstGeom>
            <a:noFill/>
            <a:ln w="9525">
              <a:noFill/>
              <a:miter lim="800000"/>
              <a:headEnd/>
              <a:tailEnd/>
            </a:ln>
          </p:spPr>
          <p:txBody>
            <a:bodyPr wrap="none" lIns="0" tIns="0" rIns="0" bIns="0">
              <a:spAutoFit/>
            </a:bodyPr>
            <a:lstStyle/>
            <a:p>
              <a:r>
                <a:rPr lang="en-US" sz="1900" b="1"/>
                <a:t>  percentage female</a:t>
              </a:r>
              <a:endParaRPr lang="en-US" sz="2400"/>
            </a:p>
          </p:txBody>
        </p:sp>
        <p:sp>
          <p:nvSpPr>
            <p:cNvPr id="435224" name="Rectangle 24"/>
            <p:cNvSpPr>
              <a:spLocks noChangeArrowheads="1"/>
            </p:cNvSpPr>
            <p:nvPr/>
          </p:nvSpPr>
          <p:spPr bwMode="auto">
            <a:xfrm>
              <a:off x="2485" y="2259"/>
              <a:ext cx="0" cy="230"/>
            </a:xfrm>
            <a:prstGeom prst="rect">
              <a:avLst/>
            </a:prstGeom>
            <a:noFill/>
            <a:ln w="9525">
              <a:noFill/>
              <a:miter lim="800000"/>
              <a:headEnd/>
              <a:tailEnd/>
            </a:ln>
          </p:spPr>
          <p:txBody>
            <a:bodyPr wrap="none" lIns="0" tIns="0" rIns="0" bIns="0">
              <a:spAutoFit/>
            </a:bodyPr>
            <a:lstStyle/>
            <a:p>
              <a:endParaRPr lang="en-US" sz="2400"/>
            </a:p>
          </p:txBody>
        </p:sp>
        <p:sp>
          <p:nvSpPr>
            <p:cNvPr id="435225" name="Rectangle 25"/>
            <p:cNvSpPr>
              <a:spLocks noChangeArrowheads="1"/>
            </p:cNvSpPr>
            <p:nvPr/>
          </p:nvSpPr>
          <p:spPr bwMode="auto">
            <a:xfrm>
              <a:off x="3786" y="2259"/>
              <a:ext cx="342" cy="182"/>
            </a:xfrm>
            <a:prstGeom prst="rect">
              <a:avLst/>
            </a:prstGeom>
            <a:noFill/>
            <a:ln w="9525">
              <a:noFill/>
              <a:miter lim="800000"/>
              <a:headEnd/>
              <a:tailEnd/>
            </a:ln>
          </p:spPr>
          <p:txBody>
            <a:bodyPr wrap="none" lIns="0" tIns="0" rIns="0" bIns="0">
              <a:spAutoFit/>
            </a:bodyPr>
            <a:lstStyle/>
            <a:p>
              <a:r>
                <a:rPr lang="en-US" sz="1900"/>
                <a:t>50.27</a:t>
              </a:r>
              <a:endParaRPr lang="en-US" sz="2400"/>
            </a:p>
          </p:txBody>
        </p:sp>
        <p:sp>
          <p:nvSpPr>
            <p:cNvPr id="435226" name="Rectangle 26"/>
            <p:cNvSpPr>
              <a:spLocks noChangeArrowheads="1"/>
            </p:cNvSpPr>
            <p:nvPr/>
          </p:nvSpPr>
          <p:spPr bwMode="auto">
            <a:xfrm>
              <a:off x="5108" y="2259"/>
              <a:ext cx="342" cy="182"/>
            </a:xfrm>
            <a:prstGeom prst="rect">
              <a:avLst/>
            </a:prstGeom>
            <a:noFill/>
            <a:ln w="9525">
              <a:noFill/>
              <a:miter lim="800000"/>
              <a:headEnd/>
              <a:tailEnd/>
            </a:ln>
          </p:spPr>
          <p:txBody>
            <a:bodyPr wrap="none" lIns="0" tIns="0" rIns="0" bIns="0">
              <a:spAutoFit/>
            </a:bodyPr>
            <a:lstStyle/>
            <a:p>
              <a:r>
                <a:rPr lang="en-US" sz="1900"/>
                <a:t>48.55</a:t>
              </a:r>
              <a:endParaRPr lang="en-US" sz="2400"/>
            </a:p>
          </p:txBody>
        </p:sp>
        <p:sp>
          <p:nvSpPr>
            <p:cNvPr id="435227" name="Rectangle 27"/>
            <p:cNvSpPr>
              <a:spLocks noChangeArrowheads="1"/>
            </p:cNvSpPr>
            <p:nvPr/>
          </p:nvSpPr>
          <p:spPr bwMode="auto">
            <a:xfrm>
              <a:off x="31" y="2457"/>
              <a:ext cx="1549" cy="182"/>
            </a:xfrm>
            <a:prstGeom prst="rect">
              <a:avLst/>
            </a:prstGeom>
            <a:noFill/>
            <a:ln w="9525">
              <a:noFill/>
              <a:miter lim="800000"/>
              <a:headEnd/>
              <a:tailEnd/>
            </a:ln>
          </p:spPr>
          <p:txBody>
            <a:bodyPr wrap="none" lIns="0" tIns="0" rIns="0" bIns="0">
              <a:spAutoFit/>
            </a:bodyPr>
            <a:lstStyle/>
            <a:p>
              <a:r>
                <a:rPr lang="en-US" sz="1900" b="1"/>
                <a:t>  percentage in San Jose</a:t>
              </a:r>
              <a:endParaRPr lang="en-US" sz="2400"/>
            </a:p>
          </p:txBody>
        </p:sp>
        <p:sp>
          <p:nvSpPr>
            <p:cNvPr id="435228" name="Rectangle 28"/>
            <p:cNvSpPr>
              <a:spLocks noChangeArrowheads="1"/>
            </p:cNvSpPr>
            <p:nvPr/>
          </p:nvSpPr>
          <p:spPr bwMode="auto">
            <a:xfrm>
              <a:off x="2485" y="2461"/>
              <a:ext cx="0" cy="230"/>
            </a:xfrm>
            <a:prstGeom prst="rect">
              <a:avLst/>
            </a:prstGeom>
            <a:noFill/>
            <a:ln w="9525">
              <a:noFill/>
              <a:miter lim="800000"/>
              <a:headEnd/>
              <a:tailEnd/>
            </a:ln>
          </p:spPr>
          <p:txBody>
            <a:bodyPr wrap="none" lIns="0" tIns="0" rIns="0" bIns="0">
              <a:spAutoFit/>
            </a:bodyPr>
            <a:lstStyle/>
            <a:p>
              <a:endParaRPr lang="en-US" sz="2400"/>
            </a:p>
          </p:txBody>
        </p:sp>
        <p:sp>
          <p:nvSpPr>
            <p:cNvPr id="435229" name="Rectangle 29"/>
            <p:cNvSpPr>
              <a:spLocks noChangeArrowheads="1"/>
            </p:cNvSpPr>
            <p:nvPr/>
          </p:nvSpPr>
          <p:spPr bwMode="auto">
            <a:xfrm>
              <a:off x="3786" y="2461"/>
              <a:ext cx="342" cy="182"/>
            </a:xfrm>
            <a:prstGeom prst="rect">
              <a:avLst/>
            </a:prstGeom>
            <a:noFill/>
            <a:ln w="9525">
              <a:noFill/>
              <a:miter lim="800000"/>
              <a:headEnd/>
              <a:tailEnd/>
            </a:ln>
          </p:spPr>
          <p:txBody>
            <a:bodyPr wrap="none" lIns="0" tIns="0" rIns="0" bIns="0">
              <a:spAutoFit/>
            </a:bodyPr>
            <a:lstStyle/>
            <a:p>
              <a:r>
                <a:rPr lang="en-US" sz="1900"/>
                <a:t>60.19</a:t>
              </a:r>
              <a:endParaRPr lang="en-US" sz="2400"/>
            </a:p>
          </p:txBody>
        </p:sp>
        <p:sp>
          <p:nvSpPr>
            <p:cNvPr id="435230" name="Rectangle 30"/>
            <p:cNvSpPr>
              <a:spLocks noChangeArrowheads="1"/>
            </p:cNvSpPr>
            <p:nvPr/>
          </p:nvSpPr>
          <p:spPr bwMode="auto">
            <a:xfrm>
              <a:off x="5108" y="2461"/>
              <a:ext cx="342" cy="182"/>
            </a:xfrm>
            <a:prstGeom prst="rect">
              <a:avLst/>
            </a:prstGeom>
            <a:noFill/>
            <a:ln w="9525">
              <a:noFill/>
              <a:miter lim="800000"/>
              <a:headEnd/>
              <a:tailEnd/>
            </a:ln>
          </p:spPr>
          <p:txBody>
            <a:bodyPr wrap="none" lIns="0" tIns="0" rIns="0" bIns="0">
              <a:spAutoFit/>
            </a:bodyPr>
            <a:lstStyle/>
            <a:p>
              <a:r>
                <a:rPr lang="en-US" sz="1900"/>
                <a:t>56.88</a:t>
              </a:r>
              <a:endParaRPr lang="en-US" sz="2400"/>
            </a:p>
          </p:txBody>
        </p:sp>
        <p:sp>
          <p:nvSpPr>
            <p:cNvPr id="435231" name="Rectangle 31"/>
            <p:cNvSpPr>
              <a:spLocks noChangeArrowheads="1"/>
            </p:cNvSpPr>
            <p:nvPr/>
          </p:nvSpPr>
          <p:spPr bwMode="auto">
            <a:xfrm>
              <a:off x="31" y="2659"/>
              <a:ext cx="1536" cy="182"/>
            </a:xfrm>
            <a:prstGeom prst="rect">
              <a:avLst/>
            </a:prstGeom>
            <a:noFill/>
            <a:ln w="9525">
              <a:noFill/>
              <a:miter lim="800000"/>
              <a:headEnd/>
              <a:tailEnd/>
            </a:ln>
          </p:spPr>
          <p:txBody>
            <a:bodyPr wrap="none" lIns="0" tIns="0" rIns="0" bIns="0">
              <a:spAutoFit/>
            </a:bodyPr>
            <a:lstStyle/>
            <a:p>
              <a:r>
                <a:rPr lang="en-US" sz="1900" b="1"/>
                <a:t>  percentage in Alajuela</a:t>
              </a:r>
              <a:endParaRPr lang="en-US" sz="2400"/>
            </a:p>
          </p:txBody>
        </p:sp>
        <p:sp>
          <p:nvSpPr>
            <p:cNvPr id="435232" name="Rectangle 32"/>
            <p:cNvSpPr>
              <a:spLocks noChangeArrowheads="1"/>
            </p:cNvSpPr>
            <p:nvPr/>
          </p:nvSpPr>
          <p:spPr bwMode="auto">
            <a:xfrm>
              <a:off x="2519" y="2663"/>
              <a:ext cx="0" cy="230"/>
            </a:xfrm>
            <a:prstGeom prst="rect">
              <a:avLst/>
            </a:prstGeom>
            <a:noFill/>
            <a:ln w="9525">
              <a:noFill/>
              <a:miter lim="800000"/>
              <a:headEnd/>
              <a:tailEnd/>
            </a:ln>
          </p:spPr>
          <p:txBody>
            <a:bodyPr wrap="none" lIns="0" tIns="0" rIns="0" bIns="0">
              <a:spAutoFit/>
            </a:bodyPr>
            <a:lstStyle/>
            <a:p>
              <a:endParaRPr lang="en-US" sz="2400"/>
            </a:p>
          </p:txBody>
        </p:sp>
        <p:sp>
          <p:nvSpPr>
            <p:cNvPr id="435233" name="Rectangle 33"/>
            <p:cNvSpPr>
              <a:spLocks noChangeArrowheads="1"/>
            </p:cNvSpPr>
            <p:nvPr/>
          </p:nvSpPr>
          <p:spPr bwMode="auto">
            <a:xfrm>
              <a:off x="3823" y="2663"/>
              <a:ext cx="266" cy="182"/>
            </a:xfrm>
            <a:prstGeom prst="rect">
              <a:avLst/>
            </a:prstGeom>
            <a:noFill/>
            <a:ln w="9525">
              <a:noFill/>
              <a:miter lim="800000"/>
              <a:headEnd/>
              <a:tailEnd/>
            </a:ln>
          </p:spPr>
          <p:txBody>
            <a:bodyPr wrap="none" lIns="0" tIns="0" rIns="0" bIns="0">
              <a:spAutoFit/>
            </a:bodyPr>
            <a:lstStyle/>
            <a:p>
              <a:r>
                <a:rPr lang="en-US" sz="1900"/>
                <a:t>6.03</a:t>
              </a:r>
              <a:endParaRPr lang="en-US" sz="2400"/>
            </a:p>
          </p:txBody>
        </p:sp>
        <p:sp>
          <p:nvSpPr>
            <p:cNvPr id="435234" name="Rectangle 34"/>
            <p:cNvSpPr>
              <a:spLocks noChangeArrowheads="1"/>
            </p:cNvSpPr>
            <p:nvPr/>
          </p:nvSpPr>
          <p:spPr bwMode="auto">
            <a:xfrm>
              <a:off x="5145" y="2663"/>
              <a:ext cx="266" cy="182"/>
            </a:xfrm>
            <a:prstGeom prst="rect">
              <a:avLst/>
            </a:prstGeom>
            <a:noFill/>
            <a:ln w="9525">
              <a:noFill/>
              <a:miter lim="800000"/>
              <a:headEnd/>
              <a:tailEnd/>
            </a:ln>
          </p:spPr>
          <p:txBody>
            <a:bodyPr wrap="none" lIns="0" tIns="0" rIns="0" bIns="0">
              <a:spAutoFit/>
            </a:bodyPr>
            <a:lstStyle/>
            <a:p>
              <a:r>
                <a:rPr lang="en-US" sz="1900"/>
                <a:t>4.94</a:t>
              </a:r>
              <a:endParaRPr lang="en-US" sz="2400"/>
            </a:p>
          </p:txBody>
        </p:sp>
        <p:sp>
          <p:nvSpPr>
            <p:cNvPr id="435235" name="Rectangle 35"/>
            <p:cNvSpPr>
              <a:spLocks noChangeArrowheads="1"/>
            </p:cNvSpPr>
            <p:nvPr/>
          </p:nvSpPr>
          <p:spPr bwMode="auto">
            <a:xfrm>
              <a:off x="31" y="2861"/>
              <a:ext cx="1519" cy="182"/>
            </a:xfrm>
            <a:prstGeom prst="rect">
              <a:avLst/>
            </a:prstGeom>
            <a:noFill/>
            <a:ln w="9525">
              <a:noFill/>
              <a:miter lim="800000"/>
              <a:headEnd/>
              <a:tailEnd/>
            </a:ln>
          </p:spPr>
          <p:txBody>
            <a:bodyPr wrap="none" lIns="0" tIns="0" rIns="0" bIns="0">
              <a:spAutoFit/>
            </a:bodyPr>
            <a:lstStyle/>
            <a:p>
              <a:r>
                <a:rPr lang="en-US" sz="1900" b="1"/>
                <a:t>  percentage in Cartago</a:t>
              </a:r>
              <a:endParaRPr lang="en-US" sz="2400"/>
            </a:p>
          </p:txBody>
        </p:sp>
        <p:sp>
          <p:nvSpPr>
            <p:cNvPr id="435236" name="Rectangle 36"/>
            <p:cNvSpPr>
              <a:spLocks noChangeArrowheads="1"/>
            </p:cNvSpPr>
            <p:nvPr/>
          </p:nvSpPr>
          <p:spPr bwMode="auto">
            <a:xfrm>
              <a:off x="2485" y="2864"/>
              <a:ext cx="0" cy="230"/>
            </a:xfrm>
            <a:prstGeom prst="rect">
              <a:avLst/>
            </a:prstGeom>
            <a:noFill/>
            <a:ln w="9525">
              <a:noFill/>
              <a:miter lim="800000"/>
              <a:headEnd/>
              <a:tailEnd/>
            </a:ln>
          </p:spPr>
          <p:txBody>
            <a:bodyPr wrap="none" lIns="0" tIns="0" rIns="0" bIns="0">
              <a:spAutoFit/>
            </a:bodyPr>
            <a:lstStyle/>
            <a:p>
              <a:endParaRPr lang="en-US" sz="2400"/>
            </a:p>
          </p:txBody>
        </p:sp>
        <p:sp>
          <p:nvSpPr>
            <p:cNvPr id="435237" name="Rectangle 37"/>
            <p:cNvSpPr>
              <a:spLocks noChangeArrowheads="1"/>
            </p:cNvSpPr>
            <p:nvPr/>
          </p:nvSpPr>
          <p:spPr bwMode="auto">
            <a:xfrm>
              <a:off x="3786" y="2864"/>
              <a:ext cx="342" cy="182"/>
            </a:xfrm>
            <a:prstGeom prst="rect">
              <a:avLst/>
            </a:prstGeom>
            <a:noFill/>
            <a:ln w="9525">
              <a:noFill/>
              <a:miter lim="800000"/>
              <a:headEnd/>
              <a:tailEnd/>
            </a:ln>
          </p:spPr>
          <p:txBody>
            <a:bodyPr wrap="none" lIns="0" tIns="0" rIns="0" bIns="0">
              <a:spAutoFit/>
            </a:bodyPr>
            <a:lstStyle/>
            <a:p>
              <a:r>
                <a:rPr lang="en-US" sz="1900"/>
                <a:t>33.78</a:t>
              </a:r>
              <a:endParaRPr lang="en-US" sz="2400"/>
            </a:p>
          </p:txBody>
        </p:sp>
        <p:sp>
          <p:nvSpPr>
            <p:cNvPr id="435238" name="Rectangle 38"/>
            <p:cNvSpPr>
              <a:spLocks noChangeArrowheads="1"/>
            </p:cNvSpPr>
            <p:nvPr/>
          </p:nvSpPr>
          <p:spPr bwMode="auto">
            <a:xfrm>
              <a:off x="5108" y="2864"/>
              <a:ext cx="342" cy="182"/>
            </a:xfrm>
            <a:prstGeom prst="rect">
              <a:avLst/>
            </a:prstGeom>
            <a:noFill/>
            <a:ln w="9525">
              <a:noFill/>
              <a:miter lim="800000"/>
              <a:headEnd/>
              <a:tailEnd/>
            </a:ln>
          </p:spPr>
          <p:txBody>
            <a:bodyPr wrap="none" lIns="0" tIns="0" rIns="0" bIns="0">
              <a:spAutoFit/>
            </a:bodyPr>
            <a:lstStyle/>
            <a:p>
              <a:r>
                <a:rPr lang="en-US" sz="1900"/>
                <a:t>38.18</a:t>
              </a:r>
              <a:endParaRPr lang="en-US" sz="2400"/>
            </a:p>
          </p:txBody>
        </p:sp>
        <p:sp>
          <p:nvSpPr>
            <p:cNvPr id="435239" name="Rectangle 39"/>
            <p:cNvSpPr>
              <a:spLocks noChangeArrowheads="1"/>
            </p:cNvSpPr>
            <p:nvPr/>
          </p:nvSpPr>
          <p:spPr bwMode="auto">
            <a:xfrm>
              <a:off x="31" y="3063"/>
              <a:ext cx="1883" cy="182"/>
            </a:xfrm>
            <a:prstGeom prst="rect">
              <a:avLst/>
            </a:prstGeom>
            <a:noFill/>
            <a:ln w="9525">
              <a:noFill/>
              <a:miter lim="800000"/>
              <a:headEnd/>
              <a:tailEnd/>
            </a:ln>
          </p:spPr>
          <p:txBody>
            <a:bodyPr wrap="none" lIns="0" tIns="0" rIns="0" bIns="0">
              <a:spAutoFit/>
            </a:bodyPr>
            <a:lstStyle/>
            <a:p>
              <a:r>
                <a:rPr lang="en-US" sz="1900" b="1"/>
                <a:t>  percentage of mothers with </a:t>
              </a:r>
              <a:endParaRPr lang="en-US" sz="2400"/>
            </a:p>
          </p:txBody>
        </p:sp>
        <p:sp>
          <p:nvSpPr>
            <p:cNvPr id="435240" name="Rectangle 40"/>
            <p:cNvSpPr>
              <a:spLocks noChangeArrowheads="1"/>
            </p:cNvSpPr>
            <p:nvPr/>
          </p:nvSpPr>
          <p:spPr bwMode="auto">
            <a:xfrm>
              <a:off x="2626" y="3066"/>
              <a:ext cx="38" cy="182"/>
            </a:xfrm>
            <a:prstGeom prst="rect">
              <a:avLst/>
            </a:prstGeom>
            <a:noFill/>
            <a:ln w="9525">
              <a:noFill/>
              <a:miter lim="800000"/>
              <a:headEnd/>
              <a:tailEnd/>
            </a:ln>
          </p:spPr>
          <p:txBody>
            <a:bodyPr wrap="none" lIns="0" tIns="0" rIns="0" bIns="0">
              <a:spAutoFit/>
            </a:bodyPr>
            <a:lstStyle/>
            <a:p>
              <a:r>
                <a:rPr lang="en-US" sz="1900"/>
                <a:t> </a:t>
              </a:r>
              <a:endParaRPr lang="en-US" sz="2400"/>
            </a:p>
          </p:txBody>
        </p:sp>
        <p:sp>
          <p:nvSpPr>
            <p:cNvPr id="435241" name="Rectangle 41"/>
            <p:cNvSpPr>
              <a:spLocks noChangeArrowheads="1"/>
            </p:cNvSpPr>
            <p:nvPr/>
          </p:nvSpPr>
          <p:spPr bwMode="auto">
            <a:xfrm>
              <a:off x="3927" y="3066"/>
              <a:ext cx="38" cy="182"/>
            </a:xfrm>
            <a:prstGeom prst="rect">
              <a:avLst/>
            </a:prstGeom>
            <a:noFill/>
            <a:ln w="9525">
              <a:noFill/>
              <a:miter lim="800000"/>
              <a:headEnd/>
              <a:tailEnd/>
            </a:ln>
          </p:spPr>
          <p:txBody>
            <a:bodyPr wrap="none" lIns="0" tIns="0" rIns="0" bIns="0">
              <a:spAutoFit/>
            </a:bodyPr>
            <a:lstStyle/>
            <a:p>
              <a:r>
                <a:rPr lang="en-US" sz="1900"/>
                <a:t> </a:t>
              </a:r>
              <a:endParaRPr lang="en-US" sz="2400"/>
            </a:p>
          </p:txBody>
        </p:sp>
        <p:sp>
          <p:nvSpPr>
            <p:cNvPr id="435242" name="Rectangle 42"/>
            <p:cNvSpPr>
              <a:spLocks noChangeArrowheads="1"/>
            </p:cNvSpPr>
            <p:nvPr/>
          </p:nvSpPr>
          <p:spPr bwMode="auto">
            <a:xfrm>
              <a:off x="5250" y="3066"/>
              <a:ext cx="38" cy="182"/>
            </a:xfrm>
            <a:prstGeom prst="rect">
              <a:avLst/>
            </a:prstGeom>
            <a:noFill/>
            <a:ln w="9525">
              <a:noFill/>
              <a:miter lim="800000"/>
              <a:headEnd/>
              <a:tailEnd/>
            </a:ln>
          </p:spPr>
          <p:txBody>
            <a:bodyPr wrap="none" lIns="0" tIns="0" rIns="0" bIns="0">
              <a:spAutoFit/>
            </a:bodyPr>
            <a:lstStyle/>
            <a:p>
              <a:r>
                <a:rPr lang="en-US" sz="1900"/>
                <a:t> </a:t>
              </a:r>
              <a:endParaRPr lang="en-US" sz="2400"/>
            </a:p>
          </p:txBody>
        </p:sp>
        <p:sp>
          <p:nvSpPr>
            <p:cNvPr id="435243" name="Rectangle 43"/>
            <p:cNvSpPr>
              <a:spLocks noChangeArrowheads="1"/>
            </p:cNvSpPr>
            <p:nvPr/>
          </p:nvSpPr>
          <p:spPr bwMode="auto">
            <a:xfrm>
              <a:off x="31" y="3265"/>
              <a:ext cx="2035" cy="182"/>
            </a:xfrm>
            <a:prstGeom prst="rect">
              <a:avLst/>
            </a:prstGeom>
            <a:noFill/>
            <a:ln w="9525">
              <a:noFill/>
              <a:miter lim="800000"/>
              <a:headEnd/>
              <a:tailEnd/>
            </a:ln>
          </p:spPr>
          <p:txBody>
            <a:bodyPr wrap="none" lIns="0" tIns="0" rIns="0" bIns="0">
              <a:spAutoFit/>
            </a:bodyPr>
            <a:lstStyle/>
            <a:p>
              <a:r>
                <a:rPr lang="en-US" sz="1900" b="1"/>
                <a:t>  incomplete primary education</a:t>
              </a:r>
              <a:endParaRPr lang="en-US" sz="2400"/>
            </a:p>
          </p:txBody>
        </p:sp>
        <p:sp>
          <p:nvSpPr>
            <p:cNvPr id="435244" name="Rectangle 44"/>
            <p:cNvSpPr>
              <a:spLocks noChangeArrowheads="1"/>
            </p:cNvSpPr>
            <p:nvPr/>
          </p:nvSpPr>
          <p:spPr bwMode="auto">
            <a:xfrm>
              <a:off x="2485" y="3268"/>
              <a:ext cx="0" cy="230"/>
            </a:xfrm>
            <a:prstGeom prst="rect">
              <a:avLst/>
            </a:prstGeom>
            <a:noFill/>
            <a:ln w="9525">
              <a:noFill/>
              <a:miter lim="800000"/>
              <a:headEnd/>
              <a:tailEnd/>
            </a:ln>
          </p:spPr>
          <p:txBody>
            <a:bodyPr wrap="none" lIns="0" tIns="0" rIns="0" bIns="0">
              <a:spAutoFit/>
            </a:bodyPr>
            <a:lstStyle/>
            <a:p>
              <a:endParaRPr lang="en-US" sz="2400"/>
            </a:p>
          </p:txBody>
        </p:sp>
        <p:sp>
          <p:nvSpPr>
            <p:cNvPr id="435245" name="Rectangle 45"/>
            <p:cNvSpPr>
              <a:spLocks noChangeArrowheads="1"/>
            </p:cNvSpPr>
            <p:nvPr/>
          </p:nvSpPr>
          <p:spPr bwMode="auto">
            <a:xfrm>
              <a:off x="3786" y="3268"/>
              <a:ext cx="342" cy="182"/>
            </a:xfrm>
            <a:prstGeom prst="rect">
              <a:avLst/>
            </a:prstGeom>
            <a:noFill/>
            <a:ln w="9525">
              <a:noFill/>
              <a:miter lim="800000"/>
              <a:headEnd/>
              <a:tailEnd/>
            </a:ln>
          </p:spPr>
          <p:txBody>
            <a:bodyPr wrap="none" lIns="0" tIns="0" rIns="0" bIns="0">
              <a:spAutoFit/>
            </a:bodyPr>
            <a:lstStyle/>
            <a:p>
              <a:r>
                <a:rPr lang="en-US" sz="1900"/>
                <a:t>36.46</a:t>
              </a:r>
              <a:endParaRPr lang="en-US" sz="2400"/>
            </a:p>
          </p:txBody>
        </p:sp>
        <p:sp>
          <p:nvSpPr>
            <p:cNvPr id="435246" name="Rectangle 46"/>
            <p:cNvSpPr>
              <a:spLocks noChangeArrowheads="1"/>
            </p:cNvSpPr>
            <p:nvPr/>
          </p:nvSpPr>
          <p:spPr bwMode="auto">
            <a:xfrm>
              <a:off x="5108" y="3268"/>
              <a:ext cx="342" cy="182"/>
            </a:xfrm>
            <a:prstGeom prst="rect">
              <a:avLst/>
            </a:prstGeom>
            <a:noFill/>
            <a:ln w="9525">
              <a:noFill/>
              <a:miter lim="800000"/>
              <a:headEnd/>
              <a:tailEnd/>
            </a:ln>
          </p:spPr>
          <p:txBody>
            <a:bodyPr wrap="none" lIns="0" tIns="0" rIns="0" bIns="0">
              <a:spAutoFit/>
            </a:bodyPr>
            <a:lstStyle/>
            <a:p>
              <a:r>
                <a:rPr lang="en-US" sz="1900"/>
                <a:t>35.76</a:t>
              </a:r>
              <a:endParaRPr lang="en-US" sz="2400"/>
            </a:p>
          </p:txBody>
        </p:sp>
        <p:sp>
          <p:nvSpPr>
            <p:cNvPr id="435247" name="Rectangle 47"/>
            <p:cNvSpPr>
              <a:spLocks noChangeArrowheads="1"/>
            </p:cNvSpPr>
            <p:nvPr/>
          </p:nvSpPr>
          <p:spPr bwMode="auto">
            <a:xfrm>
              <a:off x="31" y="3467"/>
              <a:ext cx="1706" cy="182"/>
            </a:xfrm>
            <a:prstGeom prst="rect">
              <a:avLst/>
            </a:prstGeom>
            <a:noFill/>
            <a:ln w="9525">
              <a:noFill/>
              <a:miter lim="800000"/>
              <a:headEnd/>
              <a:tailEnd/>
            </a:ln>
          </p:spPr>
          <p:txBody>
            <a:bodyPr wrap="none" lIns="0" tIns="0" rIns="0" bIns="0">
              <a:spAutoFit/>
            </a:bodyPr>
            <a:lstStyle/>
            <a:p>
              <a:r>
                <a:rPr lang="en-US" sz="1900" b="1"/>
                <a:t>  percentage of households</a:t>
              </a:r>
              <a:endParaRPr lang="en-US" sz="2400"/>
            </a:p>
          </p:txBody>
        </p:sp>
        <p:sp>
          <p:nvSpPr>
            <p:cNvPr id="435248" name="Rectangle 48"/>
            <p:cNvSpPr>
              <a:spLocks noChangeArrowheads="1"/>
            </p:cNvSpPr>
            <p:nvPr/>
          </p:nvSpPr>
          <p:spPr bwMode="auto">
            <a:xfrm>
              <a:off x="2626" y="3470"/>
              <a:ext cx="38" cy="182"/>
            </a:xfrm>
            <a:prstGeom prst="rect">
              <a:avLst/>
            </a:prstGeom>
            <a:noFill/>
            <a:ln w="9525">
              <a:noFill/>
              <a:miter lim="800000"/>
              <a:headEnd/>
              <a:tailEnd/>
            </a:ln>
          </p:spPr>
          <p:txBody>
            <a:bodyPr wrap="none" lIns="0" tIns="0" rIns="0" bIns="0">
              <a:spAutoFit/>
            </a:bodyPr>
            <a:lstStyle/>
            <a:p>
              <a:r>
                <a:rPr lang="en-US" sz="1900"/>
                <a:t> </a:t>
              </a:r>
              <a:endParaRPr lang="en-US" sz="2400"/>
            </a:p>
          </p:txBody>
        </p:sp>
        <p:sp>
          <p:nvSpPr>
            <p:cNvPr id="435249" name="Rectangle 49"/>
            <p:cNvSpPr>
              <a:spLocks noChangeArrowheads="1"/>
            </p:cNvSpPr>
            <p:nvPr/>
          </p:nvSpPr>
          <p:spPr bwMode="auto">
            <a:xfrm>
              <a:off x="3927" y="3470"/>
              <a:ext cx="38" cy="182"/>
            </a:xfrm>
            <a:prstGeom prst="rect">
              <a:avLst/>
            </a:prstGeom>
            <a:noFill/>
            <a:ln w="9525">
              <a:noFill/>
              <a:miter lim="800000"/>
              <a:headEnd/>
              <a:tailEnd/>
            </a:ln>
          </p:spPr>
          <p:txBody>
            <a:bodyPr wrap="none" lIns="0" tIns="0" rIns="0" bIns="0">
              <a:spAutoFit/>
            </a:bodyPr>
            <a:lstStyle/>
            <a:p>
              <a:r>
                <a:rPr lang="en-US" sz="1900"/>
                <a:t> </a:t>
              </a:r>
              <a:endParaRPr lang="en-US" sz="2400"/>
            </a:p>
          </p:txBody>
        </p:sp>
        <p:sp>
          <p:nvSpPr>
            <p:cNvPr id="435250" name="Rectangle 50"/>
            <p:cNvSpPr>
              <a:spLocks noChangeArrowheads="1"/>
            </p:cNvSpPr>
            <p:nvPr/>
          </p:nvSpPr>
          <p:spPr bwMode="auto">
            <a:xfrm>
              <a:off x="5250" y="3470"/>
              <a:ext cx="38" cy="182"/>
            </a:xfrm>
            <a:prstGeom prst="rect">
              <a:avLst/>
            </a:prstGeom>
            <a:noFill/>
            <a:ln w="9525">
              <a:noFill/>
              <a:miter lim="800000"/>
              <a:headEnd/>
              <a:tailEnd/>
            </a:ln>
          </p:spPr>
          <p:txBody>
            <a:bodyPr wrap="none" lIns="0" tIns="0" rIns="0" bIns="0">
              <a:spAutoFit/>
            </a:bodyPr>
            <a:lstStyle/>
            <a:p>
              <a:r>
                <a:rPr lang="en-US" sz="1900"/>
                <a:t> </a:t>
              </a:r>
              <a:endParaRPr lang="en-US" sz="2400"/>
            </a:p>
          </p:txBody>
        </p:sp>
        <p:sp>
          <p:nvSpPr>
            <p:cNvPr id="435251" name="Rectangle 51"/>
            <p:cNvSpPr>
              <a:spLocks noChangeArrowheads="1"/>
            </p:cNvSpPr>
            <p:nvPr/>
          </p:nvSpPr>
          <p:spPr bwMode="auto">
            <a:xfrm>
              <a:off x="31" y="3669"/>
              <a:ext cx="1805" cy="182"/>
            </a:xfrm>
            <a:prstGeom prst="rect">
              <a:avLst/>
            </a:prstGeom>
            <a:noFill/>
            <a:ln w="9525">
              <a:noFill/>
              <a:miter lim="800000"/>
              <a:headEnd/>
              <a:tailEnd/>
            </a:ln>
          </p:spPr>
          <p:txBody>
            <a:bodyPr wrap="none" lIns="0" tIns="0" rIns="0" bIns="0">
              <a:spAutoFit/>
            </a:bodyPr>
            <a:lstStyle/>
            <a:p>
              <a:r>
                <a:rPr lang="en-US" sz="1900" b="1"/>
                <a:t>  lacking working electricity</a:t>
              </a:r>
              <a:endParaRPr lang="en-US" sz="2400"/>
            </a:p>
          </p:txBody>
        </p:sp>
        <p:sp>
          <p:nvSpPr>
            <p:cNvPr id="435252" name="Rectangle 52"/>
            <p:cNvSpPr>
              <a:spLocks noChangeArrowheads="1"/>
            </p:cNvSpPr>
            <p:nvPr/>
          </p:nvSpPr>
          <p:spPr bwMode="auto">
            <a:xfrm>
              <a:off x="2519" y="3672"/>
              <a:ext cx="0" cy="230"/>
            </a:xfrm>
            <a:prstGeom prst="rect">
              <a:avLst/>
            </a:prstGeom>
            <a:noFill/>
            <a:ln w="9525">
              <a:noFill/>
              <a:miter lim="800000"/>
              <a:headEnd/>
              <a:tailEnd/>
            </a:ln>
          </p:spPr>
          <p:txBody>
            <a:bodyPr wrap="none" lIns="0" tIns="0" rIns="0" bIns="0">
              <a:spAutoFit/>
            </a:bodyPr>
            <a:lstStyle/>
            <a:p>
              <a:endParaRPr lang="en-US" sz="2400"/>
            </a:p>
          </p:txBody>
        </p:sp>
        <p:sp>
          <p:nvSpPr>
            <p:cNvPr id="435253" name="Rectangle 53"/>
            <p:cNvSpPr>
              <a:spLocks noChangeArrowheads="1"/>
            </p:cNvSpPr>
            <p:nvPr/>
          </p:nvSpPr>
          <p:spPr bwMode="auto">
            <a:xfrm>
              <a:off x="3823" y="3672"/>
              <a:ext cx="266" cy="182"/>
            </a:xfrm>
            <a:prstGeom prst="rect">
              <a:avLst/>
            </a:prstGeom>
            <a:noFill/>
            <a:ln w="9525">
              <a:noFill/>
              <a:miter lim="800000"/>
              <a:headEnd/>
              <a:tailEnd/>
            </a:ln>
          </p:spPr>
          <p:txBody>
            <a:bodyPr wrap="none" lIns="0" tIns="0" rIns="0" bIns="0">
              <a:spAutoFit/>
            </a:bodyPr>
            <a:lstStyle/>
            <a:p>
              <a:r>
                <a:rPr lang="en-US" sz="1900"/>
                <a:t>4.29</a:t>
              </a:r>
              <a:endParaRPr lang="en-US" sz="2400"/>
            </a:p>
          </p:txBody>
        </p:sp>
        <p:sp>
          <p:nvSpPr>
            <p:cNvPr id="435254" name="Rectangle 54"/>
            <p:cNvSpPr>
              <a:spLocks noChangeArrowheads="1"/>
            </p:cNvSpPr>
            <p:nvPr/>
          </p:nvSpPr>
          <p:spPr bwMode="auto">
            <a:xfrm>
              <a:off x="5145" y="3672"/>
              <a:ext cx="266" cy="182"/>
            </a:xfrm>
            <a:prstGeom prst="rect">
              <a:avLst/>
            </a:prstGeom>
            <a:noFill/>
            <a:ln w="9525">
              <a:noFill/>
              <a:miter lim="800000"/>
              <a:headEnd/>
              <a:tailEnd/>
            </a:ln>
          </p:spPr>
          <p:txBody>
            <a:bodyPr wrap="none" lIns="0" tIns="0" rIns="0" bIns="0">
              <a:spAutoFit/>
            </a:bodyPr>
            <a:lstStyle/>
            <a:p>
              <a:r>
                <a:rPr lang="en-US" sz="1900"/>
                <a:t>3.88</a:t>
              </a:r>
              <a:endParaRPr lang="en-US" sz="2400"/>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4114" name="Rectangle 2"/>
          <p:cNvSpPr>
            <a:spLocks noGrp="1" noChangeArrowheads="1"/>
          </p:cNvSpPr>
          <p:nvPr>
            <p:ph type="title"/>
          </p:nvPr>
        </p:nvSpPr>
        <p:spPr>
          <a:xfrm>
            <a:off x="685800" y="0"/>
            <a:ext cx="7772400" cy="1143000"/>
          </a:xfrm>
        </p:spPr>
        <p:txBody>
          <a:bodyPr/>
          <a:lstStyle/>
          <a:p>
            <a:r>
              <a:rPr lang="en-US" sz="3600"/>
              <a:t>Survey design and implementation</a:t>
            </a:r>
          </a:p>
        </p:txBody>
      </p:sp>
      <p:sp>
        <p:nvSpPr>
          <p:cNvPr id="474115" name="Rectangle 3"/>
          <p:cNvSpPr>
            <a:spLocks noGrp="1" noChangeArrowheads="1"/>
          </p:cNvSpPr>
          <p:nvPr>
            <p:ph type="body" idx="1"/>
          </p:nvPr>
        </p:nvSpPr>
        <p:spPr>
          <a:xfrm>
            <a:off x="381000" y="914400"/>
            <a:ext cx="8458200" cy="5486400"/>
          </a:xfrm>
        </p:spPr>
        <p:txBody>
          <a:bodyPr/>
          <a:lstStyle/>
          <a:p>
            <a:pPr>
              <a:lnSpc>
                <a:spcPct val="90000"/>
              </a:lnSpc>
            </a:pPr>
            <a:r>
              <a:rPr lang="en-US" sz="2800"/>
              <a:t>Tailor-made survey</a:t>
            </a:r>
          </a:p>
          <a:p>
            <a:pPr>
              <a:lnSpc>
                <a:spcPct val="90000"/>
              </a:lnSpc>
            </a:pPr>
            <a:r>
              <a:rPr lang="en-US" sz="2800"/>
              <a:t>Pilot tested</a:t>
            </a:r>
          </a:p>
          <a:p>
            <a:pPr>
              <a:lnSpc>
                <a:spcPct val="90000"/>
              </a:lnSpc>
            </a:pPr>
            <a:r>
              <a:rPr lang="en-US" sz="2800"/>
              <a:t>Power tested  </a:t>
            </a:r>
          </a:p>
          <a:p>
            <a:pPr>
              <a:lnSpc>
                <a:spcPct val="90000"/>
              </a:lnSpc>
            </a:pPr>
            <a:r>
              <a:rPr lang="en-US" sz="2800"/>
              <a:t>Sample size:</a:t>
            </a:r>
          </a:p>
          <a:p>
            <a:pPr lvl="1">
              <a:lnSpc>
                <a:spcPct val="90000"/>
              </a:lnSpc>
              <a:buFontTx/>
              <a:buNone/>
            </a:pPr>
            <a:r>
              <a:rPr lang="en-US" sz="2400"/>
              <a:t>	746 beneficiaries of Superémonos</a:t>
            </a:r>
          </a:p>
          <a:p>
            <a:pPr lvl="1">
              <a:lnSpc>
                <a:spcPct val="90000"/>
              </a:lnSpc>
              <a:buFontTx/>
              <a:buNone/>
            </a:pPr>
            <a:r>
              <a:rPr lang="en-US" sz="2400"/>
              <a:t>	 1,042 non-beneficiaries</a:t>
            </a:r>
          </a:p>
          <a:p>
            <a:pPr lvl="1">
              <a:lnSpc>
                <a:spcPct val="90000"/>
              </a:lnSpc>
              <a:buFontTx/>
              <a:buNone/>
            </a:pPr>
            <a:endParaRPr lang="en-US" sz="2400"/>
          </a:p>
          <a:p>
            <a:pPr>
              <a:lnSpc>
                <a:spcPct val="90000"/>
              </a:lnSpc>
            </a:pPr>
            <a:r>
              <a:rPr lang="en-US" sz="2800">
                <a:sym typeface="Symbol" pitchFamily="18" charset="2"/>
              </a:rPr>
              <a:t>Data collected in 3 urban centers:  San Jose, Alajuela and Cartago</a:t>
            </a:r>
          </a:p>
          <a:p>
            <a:pPr>
              <a:lnSpc>
                <a:spcPct val="90000"/>
              </a:lnSpc>
            </a:pPr>
            <a:r>
              <a:rPr lang="en-US" sz="2800">
                <a:sym typeface="Symbol" pitchFamily="18" charset="2"/>
              </a:rPr>
              <a:t>Collected information on labor force participation, school attendance, school performance, and a host of household characteristics</a:t>
            </a:r>
          </a:p>
          <a:p>
            <a:pPr>
              <a:lnSpc>
                <a:spcPct val="90000"/>
              </a:lnSpc>
            </a:pPr>
            <a:r>
              <a:rPr lang="en-US" sz="2800">
                <a:sym typeface="SPSS Marker Set" pitchFamily="2" charset="2"/>
              </a:rPr>
              <a:t>Approx. cost:  $15 per survey  (no addresses)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834" name="Rectangle 2"/>
          <p:cNvSpPr>
            <a:spLocks noGrp="1" noChangeArrowheads="1"/>
          </p:cNvSpPr>
          <p:nvPr>
            <p:ph type="title"/>
          </p:nvPr>
        </p:nvSpPr>
        <p:spPr>
          <a:xfrm>
            <a:off x="0" y="304800"/>
            <a:ext cx="9144000" cy="1143000"/>
          </a:xfrm>
        </p:spPr>
        <p:txBody>
          <a:bodyPr/>
          <a:lstStyle/>
          <a:p>
            <a:r>
              <a:rPr lang="en-US" sz="3600"/>
              <a:t>Duryea Morrison Strategy: Ex-Post Evaluation</a:t>
            </a:r>
            <a:br>
              <a:rPr lang="en-US" sz="3600"/>
            </a:br>
            <a:r>
              <a:rPr lang="en-US" sz="2800"/>
              <a:t>Information System Used to Identify Beneficiaries Only</a:t>
            </a:r>
          </a:p>
        </p:txBody>
      </p:sp>
      <p:sp>
        <p:nvSpPr>
          <p:cNvPr id="504835" name="Rectangle 3"/>
          <p:cNvSpPr>
            <a:spLocks noGrp="1" noChangeArrowheads="1"/>
          </p:cNvSpPr>
          <p:nvPr>
            <p:ph type="body" idx="1"/>
          </p:nvPr>
        </p:nvSpPr>
        <p:spPr>
          <a:xfrm>
            <a:off x="609600" y="1600200"/>
            <a:ext cx="7772400" cy="4572000"/>
          </a:xfrm>
        </p:spPr>
        <p:txBody>
          <a:bodyPr/>
          <a:lstStyle/>
          <a:p>
            <a:pPr>
              <a:buFontTx/>
              <a:buNone/>
            </a:pPr>
            <a:endParaRPr lang="en-US" sz="2800"/>
          </a:p>
          <a:p>
            <a:pPr>
              <a:buFontTx/>
              <a:buNone/>
            </a:pPr>
            <a:r>
              <a:rPr lang="en-US" sz="2800"/>
              <a:t>   We found that beneficiaries ages 12-15 were 5 percentage points more likely to attend school than non-beneficiaries.</a:t>
            </a:r>
          </a:p>
          <a:p>
            <a:pPr>
              <a:buFontTx/>
              <a:buNone/>
            </a:pPr>
            <a:endParaRPr lang="en-US" sz="2800"/>
          </a:p>
          <a:p>
            <a:pPr>
              <a:buFontTx/>
              <a:buNone/>
            </a:pPr>
            <a:r>
              <a:rPr lang="en-US" sz="2800"/>
              <a:t>	In this program we have no reason to think there are serious selection problems.  Academic record not considered for eligibility.  Ex-post methodology may be appropriate.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3810" name="Rectangle 2"/>
          <p:cNvSpPr>
            <a:spLocks noGrp="1" noChangeArrowheads="1"/>
          </p:cNvSpPr>
          <p:nvPr>
            <p:ph type="title"/>
          </p:nvPr>
        </p:nvSpPr>
        <p:spPr>
          <a:xfrm>
            <a:off x="0" y="304800"/>
            <a:ext cx="9144000" cy="1447800"/>
          </a:xfrm>
        </p:spPr>
        <p:txBody>
          <a:bodyPr/>
          <a:lstStyle/>
          <a:p>
            <a:r>
              <a:rPr lang="en-US" sz="3600"/>
              <a:t>Alternative Strategy: What we might have done</a:t>
            </a:r>
            <a:br>
              <a:rPr lang="en-US" sz="3600"/>
            </a:br>
            <a:r>
              <a:rPr lang="en-US" sz="2800"/>
              <a:t>Double Difference: Information Systems Used to Identify Treatment and Control Groups</a:t>
            </a:r>
            <a:br>
              <a:rPr lang="en-US" sz="2800"/>
            </a:br>
            <a:endParaRPr lang="en-US" sz="2800"/>
          </a:p>
        </p:txBody>
      </p:sp>
      <p:sp>
        <p:nvSpPr>
          <p:cNvPr id="503811" name="Rectangle 3"/>
          <p:cNvSpPr>
            <a:spLocks noGrp="1" noChangeArrowheads="1"/>
          </p:cNvSpPr>
          <p:nvPr>
            <p:ph type="body" idx="1"/>
          </p:nvPr>
        </p:nvSpPr>
        <p:spPr>
          <a:xfrm>
            <a:off x="685800" y="1981200"/>
            <a:ext cx="7772400" cy="4572000"/>
          </a:xfrm>
        </p:spPr>
        <p:txBody>
          <a:bodyPr/>
          <a:lstStyle/>
          <a:p>
            <a:pPr>
              <a:lnSpc>
                <a:spcPct val="90000"/>
              </a:lnSpc>
            </a:pPr>
            <a:r>
              <a:rPr lang="en-US" sz="2800"/>
              <a:t>Create comparison group from those who fall just above the threshold on SIPO for Superemonos participation</a:t>
            </a:r>
          </a:p>
          <a:p>
            <a:pPr>
              <a:lnSpc>
                <a:spcPct val="90000"/>
              </a:lnSpc>
            </a:pPr>
            <a:endParaRPr lang="en-US" sz="2800"/>
          </a:p>
          <a:p>
            <a:pPr>
              <a:lnSpc>
                <a:spcPct val="90000"/>
              </a:lnSpc>
            </a:pPr>
            <a:r>
              <a:rPr lang="en-US" sz="2800"/>
              <a:t>How:  Match 3 non-beneficiaries to each beneficiary (based on SIPO score within same geographic unit)</a:t>
            </a:r>
          </a:p>
          <a:p>
            <a:pPr>
              <a:lnSpc>
                <a:spcPct val="90000"/>
              </a:lnSpc>
            </a:pPr>
            <a:endParaRPr lang="en-US" sz="2800"/>
          </a:p>
          <a:p>
            <a:pPr>
              <a:lnSpc>
                <a:spcPct val="90000"/>
              </a:lnSpc>
            </a:pPr>
            <a:r>
              <a:rPr lang="en-US" sz="2800"/>
              <a:t>Follow beneficiaries and  non-beneficiaries over time (double difference estimation)</a:t>
            </a:r>
          </a:p>
          <a:p>
            <a:pPr>
              <a:lnSpc>
                <a:spcPct val="90000"/>
              </a:lnSpc>
              <a:buFontTx/>
              <a:buNone/>
            </a:pPr>
            <a:endParaRPr lang="en-US" sz="28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5862" name="Line 6"/>
          <p:cNvSpPr>
            <a:spLocks noChangeShapeType="1"/>
          </p:cNvSpPr>
          <p:nvPr/>
        </p:nvSpPr>
        <p:spPr bwMode="auto">
          <a:xfrm>
            <a:off x="658813" y="5480050"/>
            <a:ext cx="7908925" cy="1588"/>
          </a:xfrm>
          <a:prstGeom prst="line">
            <a:avLst/>
          </a:prstGeom>
          <a:noFill/>
          <a:ln w="3175">
            <a:solidFill>
              <a:srgbClr val="000000"/>
            </a:solidFill>
            <a:round/>
            <a:headEnd/>
            <a:tailEnd/>
          </a:ln>
        </p:spPr>
        <p:txBody>
          <a:bodyPr/>
          <a:lstStyle/>
          <a:p>
            <a:endParaRPr lang="en-US"/>
          </a:p>
        </p:txBody>
      </p:sp>
      <p:sp>
        <p:nvSpPr>
          <p:cNvPr id="505863" name="Line 7"/>
          <p:cNvSpPr>
            <a:spLocks noChangeShapeType="1"/>
          </p:cNvSpPr>
          <p:nvPr/>
        </p:nvSpPr>
        <p:spPr bwMode="auto">
          <a:xfrm>
            <a:off x="658813" y="4884738"/>
            <a:ext cx="7908925" cy="1587"/>
          </a:xfrm>
          <a:prstGeom prst="line">
            <a:avLst/>
          </a:prstGeom>
          <a:noFill/>
          <a:ln w="0">
            <a:solidFill>
              <a:srgbClr val="000000"/>
            </a:solidFill>
            <a:round/>
            <a:headEnd/>
            <a:tailEnd/>
          </a:ln>
        </p:spPr>
        <p:txBody>
          <a:bodyPr/>
          <a:lstStyle/>
          <a:p>
            <a:endParaRPr lang="en-US"/>
          </a:p>
        </p:txBody>
      </p:sp>
      <p:sp>
        <p:nvSpPr>
          <p:cNvPr id="505864" name="Line 8"/>
          <p:cNvSpPr>
            <a:spLocks noChangeShapeType="1"/>
          </p:cNvSpPr>
          <p:nvPr/>
        </p:nvSpPr>
        <p:spPr bwMode="auto">
          <a:xfrm>
            <a:off x="658813" y="4289425"/>
            <a:ext cx="7908925" cy="1588"/>
          </a:xfrm>
          <a:prstGeom prst="line">
            <a:avLst/>
          </a:prstGeom>
          <a:noFill/>
          <a:ln w="0">
            <a:solidFill>
              <a:srgbClr val="000000"/>
            </a:solidFill>
            <a:round/>
            <a:headEnd/>
            <a:tailEnd/>
          </a:ln>
        </p:spPr>
        <p:txBody>
          <a:bodyPr/>
          <a:lstStyle/>
          <a:p>
            <a:endParaRPr lang="en-US"/>
          </a:p>
        </p:txBody>
      </p:sp>
      <p:sp>
        <p:nvSpPr>
          <p:cNvPr id="505865" name="Line 9"/>
          <p:cNvSpPr>
            <a:spLocks noChangeShapeType="1"/>
          </p:cNvSpPr>
          <p:nvPr/>
        </p:nvSpPr>
        <p:spPr bwMode="auto">
          <a:xfrm>
            <a:off x="658813" y="3694113"/>
            <a:ext cx="7908925" cy="1587"/>
          </a:xfrm>
          <a:prstGeom prst="line">
            <a:avLst/>
          </a:prstGeom>
          <a:noFill/>
          <a:ln w="0">
            <a:solidFill>
              <a:srgbClr val="000000"/>
            </a:solidFill>
            <a:round/>
            <a:headEnd/>
            <a:tailEnd/>
          </a:ln>
        </p:spPr>
        <p:txBody>
          <a:bodyPr/>
          <a:lstStyle/>
          <a:p>
            <a:endParaRPr lang="en-US"/>
          </a:p>
        </p:txBody>
      </p:sp>
      <p:sp>
        <p:nvSpPr>
          <p:cNvPr id="505866" name="Line 10"/>
          <p:cNvSpPr>
            <a:spLocks noChangeShapeType="1"/>
          </p:cNvSpPr>
          <p:nvPr/>
        </p:nvSpPr>
        <p:spPr bwMode="auto">
          <a:xfrm>
            <a:off x="658813" y="3100388"/>
            <a:ext cx="7908925" cy="1587"/>
          </a:xfrm>
          <a:prstGeom prst="line">
            <a:avLst/>
          </a:prstGeom>
          <a:noFill/>
          <a:ln w="0">
            <a:solidFill>
              <a:srgbClr val="000000"/>
            </a:solidFill>
            <a:round/>
            <a:headEnd/>
            <a:tailEnd/>
          </a:ln>
        </p:spPr>
        <p:txBody>
          <a:bodyPr/>
          <a:lstStyle/>
          <a:p>
            <a:endParaRPr lang="en-US"/>
          </a:p>
        </p:txBody>
      </p:sp>
      <p:sp>
        <p:nvSpPr>
          <p:cNvPr id="505867" name="Line 11"/>
          <p:cNvSpPr>
            <a:spLocks noChangeShapeType="1"/>
          </p:cNvSpPr>
          <p:nvPr/>
        </p:nvSpPr>
        <p:spPr bwMode="auto">
          <a:xfrm>
            <a:off x="658813" y="2503488"/>
            <a:ext cx="7908925" cy="1587"/>
          </a:xfrm>
          <a:prstGeom prst="line">
            <a:avLst/>
          </a:prstGeom>
          <a:noFill/>
          <a:ln w="0">
            <a:solidFill>
              <a:srgbClr val="000000"/>
            </a:solidFill>
            <a:round/>
            <a:headEnd/>
            <a:tailEnd/>
          </a:ln>
        </p:spPr>
        <p:txBody>
          <a:bodyPr/>
          <a:lstStyle/>
          <a:p>
            <a:endParaRPr lang="en-US"/>
          </a:p>
        </p:txBody>
      </p:sp>
      <p:sp>
        <p:nvSpPr>
          <p:cNvPr id="505868" name="Line 12"/>
          <p:cNvSpPr>
            <a:spLocks noChangeShapeType="1"/>
          </p:cNvSpPr>
          <p:nvPr/>
        </p:nvSpPr>
        <p:spPr bwMode="auto">
          <a:xfrm>
            <a:off x="658813" y="1909763"/>
            <a:ext cx="7908925" cy="1587"/>
          </a:xfrm>
          <a:prstGeom prst="line">
            <a:avLst/>
          </a:prstGeom>
          <a:noFill/>
          <a:ln w="0">
            <a:solidFill>
              <a:srgbClr val="000000"/>
            </a:solidFill>
            <a:round/>
            <a:headEnd/>
            <a:tailEnd/>
          </a:ln>
        </p:spPr>
        <p:txBody>
          <a:bodyPr/>
          <a:lstStyle/>
          <a:p>
            <a:endParaRPr lang="en-US"/>
          </a:p>
        </p:txBody>
      </p:sp>
      <p:sp>
        <p:nvSpPr>
          <p:cNvPr id="505869" name="Line 13"/>
          <p:cNvSpPr>
            <a:spLocks noChangeShapeType="1"/>
          </p:cNvSpPr>
          <p:nvPr/>
        </p:nvSpPr>
        <p:spPr bwMode="auto">
          <a:xfrm>
            <a:off x="658813" y="1312863"/>
            <a:ext cx="7908925" cy="1587"/>
          </a:xfrm>
          <a:prstGeom prst="line">
            <a:avLst/>
          </a:prstGeom>
          <a:noFill/>
          <a:ln w="0">
            <a:solidFill>
              <a:srgbClr val="000000"/>
            </a:solidFill>
            <a:round/>
            <a:headEnd/>
            <a:tailEnd/>
          </a:ln>
        </p:spPr>
        <p:txBody>
          <a:bodyPr/>
          <a:lstStyle/>
          <a:p>
            <a:endParaRPr lang="en-US"/>
          </a:p>
        </p:txBody>
      </p:sp>
      <p:sp>
        <p:nvSpPr>
          <p:cNvPr id="505870" name="Rectangle 14"/>
          <p:cNvSpPr>
            <a:spLocks noChangeArrowheads="1"/>
          </p:cNvSpPr>
          <p:nvPr/>
        </p:nvSpPr>
        <p:spPr bwMode="auto">
          <a:xfrm>
            <a:off x="658813" y="1312863"/>
            <a:ext cx="7908925" cy="4762500"/>
          </a:xfrm>
          <a:prstGeom prst="rect">
            <a:avLst/>
          </a:prstGeom>
          <a:noFill/>
          <a:ln w="12700">
            <a:solidFill>
              <a:srgbClr val="808080"/>
            </a:solidFill>
            <a:miter lim="800000"/>
            <a:headEnd/>
            <a:tailEnd/>
          </a:ln>
        </p:spPr>
        <p:txBody>
          <a:bodyPr/>
          <a:lstStyle/>
          <a:p>
            <a:endParaRPr lang="en-US"/>
          </a:p>
        </p:txBody>
      </p:sp>
      <p:sp>
        <p:nvSpPr>
          <p:cNvPr id="505871" name="Line 15"/>
          <p:cNvSpPr>
            <a:spLocks noChangeShapeType="1"/>
          </p:cNvSpPr>
          <p:nvPr/>
        </p:nvSpPr>
        <p:spPr bwMode="auto">
          <a:xfrm>
            <a:off x="658813" y="1312863"/>
            <a:ext cx="1587" cy="4762500"/>
          </a:xfrm>
          <a:prstGeom prst="line">
            <a:avLst/>
          </a:prstGeom>
          <a:noFill/>
          <a:ln w="0">
            <a:solidFill>
              <a:srgbClr val="000000"/>
            </a:solidFill>
            <a:round/>
            <a:headEnd/>
            <a:tailEnd/>
          </a:ln>
        </p:spPr>
        <p:txBody>
          <a:bodyPr/>
          <a:lstStyle/>
          <a:p>
            <a:endParaRPr lang="en-US"/>
          </a:p>
        </p:txBody>
      </p:sp>
      <p:sp>
        <p:nvSpPr>
          <p:cNvPr id="505872" name="Line 16"/>
          <p:cNvSpPr>
            <a:spLocks noChangeShapeType="1"/>
          </p:cNvSpPr>
          <p:nvPr/>
        </p:nvSpPr>
        <p:spPr bwMode="auto">
          <a:xfrm>
            <a:off x="619125" y="6075363"/>
            <a:ext cx="39688" cy="1587"/>
          </a:xfrm>
          <a:prstGeom prst="line">
            <a:avLst/>
          </a:prstGeom>
          <a:noFill/>
          <a:ln w="0">
            <a:solidFill>
              <a:srgbClr val="000000"/>
            </a:solidFill>
            <a:round/>
            <a:headEnd/>
            <a:tailEnd/>
          </a:ln>
        </p:spPr>
        <p:txBody>
          <a:bodyPr/>
          <a:lstStyle/>
          <a:p>
            <a:endParaRPr lang="en-US"/>
          </a:p>
        </p:txBody>
      </p:sp>
      <p:sp>
        <p:nvSpPr>
          <p:cNvPr id="505873" name="Line 17"/>
          <p:cNvSpPr>
            <a:spLocks noChangeShapeType="1"/>
          </p:cNvSpPr>
          <p:nvPr/>
        </p:nvSpPr>
        <p:spPr bwMode="auto">
          <a:xfrm>
            <a:off x="619125" y="5480050"/>
            <a:ext cx="39688" cy="1588"/>
          </a:xfrm>
          <a:prstGeom prst="line">
            <a:avLst/>
          </a:prstGeom>
          <a:noFill/>
          <a:ln w="0">
            <a:solidFill>
              <a:srgbClr val="000000"/>
            </a:solidFill>
            <a:round/>
            <a:headEnd/>
            <a:tailEnd/>
          </a:ln>
        </p:spPr>
        <p:txBody>
          <a:bodyPr/>
          <a:lstStyle/>
          <a:p>
            <a:endParaRPr lang="en-US"/>
          </a:p>
        </p:txBody>
      </p:sp>
      <p:sp>
        <p:nvSpPr>
          <p:cNvPr id="505874" name="Line 18"/>
          <p:cNvSpPr>
            <a:spLocks noChangeShapeType="1"/>
          </p:cNvSpPr>
          <p:nvPr/>
        </p:nvSpPr>
        <p:spPr bwMode="auto">
          <a:xfrm>
            <a:off x="619125" y="4884738"/>
            <a:ext cx="39688" cy="1587"/>
          </a:xfrm>
          <a:prstGeom prst="line">
            <a:avLst/>
          </a:prstGeom>
          <a:noFill/>
          <a:ln w="0">
            <a:solidFill>
              <a:srgbClr val="000000"/>
            </a:solidFill>
            <a:round/>
            <a:headEnd/>
            <a:tailEnd/>
          </a:ln>
        </p:spPr>
        <p:txBody>
          <a:bodyPr/>
          <a:lstStyle/>
          <a:p>
            <a:endParaRPr lang="en-US"/>
          </a:p>
        </p:txBody>
      </p:sp>
      <p:sp>
        <p:nvSpPr>
          <p:cNvPr id="505875" name="Line 19"/>
          <p:cNvSpPr>
            <a:spLocks noChangeShapeType="1"/>
          </p:cNvSpPr>
          <p:nvPr/>
        </p:nvSpPr>
        <p:spPr bwMode="auto">
          <a:xfrm>
            <a:off x="619125" y="4289425"/>
            <a:ext cx="39688" cy="1588"/>
          </a:xfrm>
          <a:prstGeom prst="line">
            <a:avLst/>
          </a:prstGeom>
          <a:noFill/>
          <a:ln w="0">
            <a:solidFill>
              <a:srgbClr val="000000"/>
            </a:solidFill>
            <a:round/>
            <a:headEnd/>
            <a:tailEnd/>
          </a:ln>
        </p:spPr>
        <p:txBody>
          <a:bodyPr/>
          <a:lstStyle/>
          <a:p>
            <a:endParaRPr lang="en-US"/>
          </a:p>
        </p:txBody>
      </p:sp>
      <p:sp>
        <p:nvSpPr>
          <p:cNvPr id="505876" name="Line 20"/>
          <p:cNvSpPr>
            <a:spLocks noChangeShapeType="1"/>
          </p:cNvSpPr>
          <p:nvPr/>
        </p:nvSpPr>
        <p:spPr bwMode="auto">
          <a:xfrm>
            <a:off x="619125" y="3694113"/>
            <a:ext cx="39688" cy="1587"/>
          </a:xfrm>
          <a:prstGeom prst="line">
            <a:avLst/>
          </a:prstGeom>
          <a:noFill/>
          <a:ln w="0">
            <a:solidFill>
              <a:srgbClr val="000000"/>
            </a:solidFill>
            <a:round/>
            <a:headEnd/>
            <a:tailEnd/>
          </a:ln>
        </p:spPr>
        <p:txBody>
          <a:bodyPr/>
          <a:lstStyle/>
          <a:p>
            <a:endParaRPr lang="en-US"/>
          </a:p>
        </p:txBody>
      </p:sp>
      <p:sp>
        <p:nvSpPr>
          <p:cNvPr id="505877" name="Line 21"/>
          <p:cNvSpPr>
            <a:spLocks noChangeShapeType="1"/>
          </p:cNvSpPr>
          <p:nvPr/>
        </p:nvSpPr>
        <p:spPr bwMode="auto">
          <a:xfrm>
            <a:off x="619125" y="3100388"/>
            <a:ext cx="39688" cy="1587"/>
          </a:xfrm>
          <a:prstGeom prst="line">
            <a:avLst/>
          </a:prstGeom>
          <a:noFill/>
          <a:ln w="0">
            <a:solidFill>
              <a:srgbClr val="000000"/>
            </a:solidFill>
            <a:round/>
            <a:headEnd/>
            <a:tailEnd/>
          </a:ln>
        </p:spPr>
        <p:txBody>
          <a:bodyPr/>
          <a:lstStyle/>
          <a:p>
            <a:endParaRPr lang="en-US"/>
          </a:p>
        </p:txBody>
      </p:sp>
      <p:sp>
        <p:nvSpPr>
          <p:cNvPr id="505878" name="Line 22"/>
          <p:cNvSpPr>
            <a:spLocks noChangeShapeType="1"/>
          </p:cNvSpPr>
          <p:nvPr/>
        </p:nvSpPr>
        <p:spPr bwMode="auto">
          <a:xfrm>
            <a:off x="619125" y="2503488"/>
            <a:ext cx="39688" cy="1587"/>
          </a:xfrm>
          <a:prstGeom prst="line">
            <a:avLst/>
          </a:prstGeom>
          <a:noFill/>
          <a:ln w="0">
            <a:solidFill>
              <a:srgbClr val="000000"/>
            </a:solidFill>
            <a:round/>
            <a:headEnd/>
            <a:tailEnd/>
          </a:ln>
        </p:spPr>
        <p:txBody>
          <a:bodyPr/>
          <a:lstStyle/>
          <a:p>
            <a:endParaRPr lang="en-US"/>
          </a:p>
        </p:txBody>
      </p:sp>
      <p:sp>
        <p:nvSpPr>
          <p:cNvPr id="505879" name="Line 23"/>
          <p:cNvSpPr>
            <a:spLocks noChangeShapeType="1"/>
          </p:cNvSpPr>
          <p:nvPr/>
        </p:nvSpPr>
        <p:spPr bwMode="auto">
          <a:xfrm>
            <a:off x="619125" y="1909763"/>
            <a:ext cx="39688" cy="1587"/>
          </a:xfrm>
          <a:prstGeom prst="line">
            <a:avLst/>
          </a:prstGeom>
          <a:noFill/>
          <a:ln w="0">
            <a:solidFill>
              <a:srgbClr val="000000"/>
            </a:solidFill>
            <a:round/>
            <a:headEnd/>
            <a:tailEnd/>
          </a:ln>
        </p:spPr>
        <p:txBody>
          <a:bodyPr/>
          <a:lstStyle/>
          <a:p>
            <a:endParaRPr lang="en-US"/>
          </a:p>
        </p:txBody>
      </p:sp>
      <p:sp>
        <p:nvSpPr>
          <p:cNvPr id="505880" name="Line 24"/>
          <p:cNvSpPr>
            <a:spLocks noChangeShapeType="1"/>
          </p:cNvSpPr>
          <p:nvPr/>
        </p:nvSpPr>
        <p:spPr bwMode="auto">
          <a:xfrm>
            <a:off x="619125" y="1312863"/>
            <a:ext cx="39688" cy="1587"/>
          </a:xfrm>
          <a:prstGeom prst="line">
            <a:avLst/>
          </a:prstGeom>
          <a:noFill/>
          <a:ln w="0">
            <a:solidFill>
              <a:srgbClr val="000000"/>
            </a:solidFill>
            <a:round/>
            <a:headEnd/>
            <a:tailEnd/>
          </a:ln>
        </p:spPr>
        <p:txBody>
          <a:bodyPr/>
          <a:lstStyle/>
          <a:p>
            <a:endParaRPr lang="en-US"/>
          </a:p>
        </p:txBody>
      </p:sp>
      <p:sp>
        <p:nvSpPr>
          <p:cNvPr id="505881" name="Line 25"/>
          <p:cNvSpPr>
            <a:spLocks noChangeShapeType="1"/>
          </p:cNvSpPr>
          <p:nvPr/>
        </p:nvSpPr>
        <p:spPr bwMode="auto">
          <a:xfrm>
            <a:off x="658813" y="6075363"/>
            <a:ext cx="7908925" cy="1587"/>
          </a:xfrm>
          <a:prstGeom prst="line">
            <a:avLst/>
          </a:prstGeom>
          <a:noFill/>
          <a:ln w="0">
            <a:solidFill>
              <a:srgbClr val="000000"/>
            </a:solidFill>
            <a:round/>
            <a:headEnd/>
            <a:tailEnd/>
          </a:ln>
        </p:spPr>
        <p:txBody>
          <a:bodyPr/>
          <a:lstStyle/>
          <a:p>
            <a:endParaRPr lang="en-US"/>
          </a:p>
        </p:txBody>
      </p:sp>
      <p:sp>
        <p:nvSpPr>
          <p:cNvPr id="505882" name="Line 26"/>
          <p:cNvSpPr>
            <a:spLocks noChangeShapeType="1"/>
          </p:cNvSpPr>
          <p:nvPr/>
        </p:nvSpPr>
        <p:spPr bwMode="auto">
          <a:xfrm flipV="1">
            <a:off x="658813" y="6075363"/>
            <a:ext cx="1587" cy="39687"/>
          </a:xfrm>
          <a:prstGeom prst="line">
            <a:avLst/>
          </a:prstGeom>
          <a:noFill/>
          <a:ln w="0">
            <a:solidFill>
              <a:srgbClr val="000000"/>
            </a:solidFill>
            <a:round/>
            <a:headEnd/>
            <a:tailEnd/>
          </a:ln>
        </p:spPr>
        <p:txBody>
          <a:bodyPr/>
          <a:lstStyle/>
          <a:p>
            <a:endParaRPr lang="en-US"/>
          </a:p>
        </p:txBody>
      </p:sp>
      <p:sp>
        <p:nvSpPr>
          <p:cNvPr id="505883" name="Line 27"/>
          <p:cNvSpPr>
            <a:spLocks noChangeShapeType="1"/>
          </p:cNvSpPr>
          <p:nvPr/>
        </p:nvSpPr>
        <p:spPr bwMode="auto">
          <a:xfrm flipV="1">
            <a:off x="1449388" y="6075363"/>
            <a:ext cx="1587" cy="39687"/>
          </a:xfrm>
          <a:prstGeom prst="line">
            <a:avLst/>
          </a:prstGeom>
          <a:noFill/>
          <a:ln w="0">
            <a:solidFill>
              <a:srgbClr val="000000"/>
            </a:solidFill>
            <a:round/>
            <a:headEnd/>
            <a:tailEnd/>
          </a:ln>
        </p:spPr>
        <p:txBody>
          <a:bodyPr/>
          <a:lstStyle/>
          <a:p>
            <a:endParaRPr lang="en-US"/>
          </a:p>
        </p:txBody>
      </p:sp>
      <p:sp>
        <p:nvSpPr>
          <p:cNvPr id="505884" name="Line 28"/>
          <p:cNvSpPr>
            <a:spLocks noChangeShapeType="1"/>
          </p:cNvSpPr>
          <p:nvPr/>
        </p:nvSpPr>
        <p:spPr bwMode="auto">
          <a:xfrm flipV="1">
            <a:off x="2241550" y="6075363"/>
            <a:ext cx="1588" cy="39687"/>
          </a:xfrm>
          <a:prstGeom prst="line">
            <a:avLst/>
          </a:prstGeom>
          <a:noFill/>
          <a:ln w="0">
            <a:solidFill>
              <a:srgbClr val="000000"/>
            </a:solidFill>
            <a:round/>
            <a:headEnd/>
            <a:tailEnd/>
          </a:ln>
        </p:spPr>
        <p:txBody>
          <a:bodyPr/>
          <a:lstStyle/>
          <a:p>
            <a:endParaRPr lang="en-US"/>
          </a:p>
        </p:txBody>
      </p:sp>
      <p:sp>
        <p:nvSpPr>
          <p:cNvPr id="505885" name="Line 29"/>
          <p:cNvSpPr>
            <a:spLocks noChangeShapeType="1"/>
          </p:cNvSpPr>
          <p:nvPr/>
        </p:nvSpPr>
        <p:spPr bwMode="auto">
          <a:xfrm flipV="1">
            <a:off x="3032125" y="6075363"/>
            <a:ext cx="1588" cy="39687"/>
          </a:xfrm>
          <a:prstGeom prst="line">
            <a:avLst/>
          </a:prstGeom>
          <a:noFill/>
          <a:ln w="0">
            <a:solidFill>
              <a:srgbClr val="000000"/>
            </a:solidFill>
            <a:round/>
            <a:headEnd/>
            <a:tailEnd/>
          </a:ln>
        </p:spPr>
        <p:txBody>
          <a:bodyPr/>
          <a:lstStyle/>
          <a:p>
            <a:endParaRPr lang="en-US"/>
          </a:p>
        </p:txBody>
      </p:sp>
      <p:sp>
        <p:nvSpPr>
          <p:cNvPr id="505886" name="Line 30"/>
          <p:cNvSpPr>
            <a:spLocks noChangeShapeType="1"/>
          </p:cNvSpPr>
          <p:nvPr/>
        </p:nvSpPr>
        <p:spPr bwMode="auto">
          <a:xfrm flipV="1">
            <a:off x="3821113" y="6075363"/>
            <a:ext cx="1587" cy="39687"/>
          </a:xfrm>
          <a:prstGeom prst="line">
            <a:avLst/>
          </a:prstGeom>
          <a:noFill/>
          <a:ln w="0">
            <a:solidFill>
              <a:srgbClr val="000000"/>
            </a:solidFill>
            <a:round/>
            <a:headEnd/>
            <a:tailEnd/>
          </a:ln>
        </p:spPr>
        <p:txBody>
          <a:bodyPr/>
          <a:lstStyle/>
          <a:p>
            <a:endParaRPr lang="en-US"/>
          </a:p>
        </p:txBody>
      </p:sp>
      <p:sp>
        <p:nvSpPr>
          <p:cNvPr id="505887" name="Line 31"/>
          <p:cNvSpPr>
            <a:spLocks noChangeShapeType="1"/>
          </p:cNvSpPr>
          <p:nvPr/>
        </p:nvSpPr>
        <p:spPr bwMode="auto">
          <a:xfrm flipV="1">
            <a:off x="4613275" y="6075363"/>
            <a:ext cx="1588" cy="39687"/>
          </a:xfrm>
          <a:prstGeom prst="line">
            <a:avLst/>
          </a:prstGeom>
          <a:noFill/>
          <a:ln w="0">
            <a:solidFill>
              <a:srgbClr val="000000"/>
            </a:solidFill>
            <a:round/>
            <a:headEnd/>
            <a:tailEnd/>
          </a:ln>
        </p:spPr>
        <p:txBody>
          <a:bodyPr/>
          <a:lstStyle/>
          <a:p>
            <a:endParaRPr lang="en-US"/>
          </a:p>
        </p:txBody>
      </p:sp>
      <p:sp>
        <p:nvSpPr>
          <p:cNvPr id="505888" name="Line 32"/>
          <p:cNvSpPr>
            <a:spLocks noChangeShapeType="1"/>
          </p:cNvSpPr>
          <p:nvPr/>
        </p:nvSpPr>
        <p:spPr bwMode="auto">
          <a:xfrm flipV="1">
            <a:off x="5403850" y="6075363"/>
            <a:ext cx="1588" cy="39687"/>
          </a:xfrm>
          <a:prstGeom prst="line">
            <a:avLst/>
          </a:prstGeom>
          <a:noFill/>
          <a:ln w="0">
            <a:solidFill>
              <a:srgbClr val="000000"/>
            </a:solidFill>
            <a:round/>
            <a:headEnd/>
            <a:tailEnd/>
          </a:ln>
        </p:spPr>
        <p:txBody>
          <a:bodyPr/>
          <a:lstStyle/>
          <a:p>
            <a:endParaRPr lang="en-US"/>
          </a:p>
        </p:txBody>
      </p:sp>
      <p:sp>
        <p:nvSpPr>
          <p:cNvPr id="505889" name="Line 33"/>
          <p:cNvSpPr>
            <a:spLocks noChangeShapeType="1"/>
          </p:cNvSpPr>
          <p:nvPr/>
        </p:nvSpPr>
        <p:spPr bwMode="auto">
          <a:xfrm flipV="1">
            <a:off x="6194425" y="6075363"/>
            <a:ext cx="1588" cy="39687"/>
          </a:xfrm>
          <a:prstGeom prst="line">
            <a:avLst/>
          </a:prstGeom>
          <a:noFill/>
          <a:ln w="0">
            <a:solidFill>
              <a:srgbClr val="000000"/>
            </a:solidFill>
            <a:round/>
            <a:headEnd/>
            <a:tailEnd/>
          </a:ln>
        </p:spPr>
        <p:txBody>
          <a:bodyPr/>
          <a:lstStyle/>
          <a:p>
            <a:endParaRPr lang="en-US"/>
          </a:p>
        </p:txBody>
      </p:sp>
      <p:sp>
        <p:nvSpPr>
          <p:cNvPr id="505890" name="Line 34"/>
          <p:cNvSpPr>
            <a:spLocks noChangeShapeType="1"/>
          </p:cNvSpPr>
          <p:nvPr/>
        </p:nvSpPr>
        <p:spPr bwMode="auto">
          <a:xfrm flipV="1">
            <a:off x="6985000" y="6075363"/>
            <a:ext cx="1588" cy="39687"/>
          </a:xfrm>
          <a:prstGeom prst="line">
            <a:avLst/>
          </a:prstGeom>
          <a:noFill/>
          <a:ln w="0">
            <a:solidFill>
              <a:srgbClr val="000000"/>
            </a:solidFill>
            <a:round/>
            <a:headEnd/>
            <a:tailEnd/>
          </a:ln>
        </p:spPr>
        <p:txBody>
          <a:bodyPr/>
          <a:lstStyle/>
          <a:p>
            <a:endParaRPr lang="en-US"/>
          </a:p>
        </p:txBody>
      </p:sp>
      <p:sp>
        <p:nvSpPr>
          <p:cNvPr id="505891" name="Line 35"/>
          <p:cNvSpPr>
            <a:spLocks noChangeShapeType="1"/>
          </p:cNvSpPr>
          <p:nvPr/>
        </p:nvSpPr>
        <p:spPr bwMode="auto">
          <a:xfrm flipV="1">
            <a:off x="7777163" y="6075363"/>
            <a:ext cx="1587" cy="39687"/>
          </a:xfrm>
          <a:prstGeom prst="line">
            <a:avLst/>
          </a:prstGeom>
          <a:noFill/>
          <a:ln w="0">
            <a:solidFill>
              <a:srgbClr val="000000"/>
            </a:solidFill>
            <a:round/>
            <a:headEnd/>
            <a:tailEnd/>
          </a:ln>
        </p:spPr>
        <p:txBody>
          <a:bodyPr/>
          <a:lstStyle/>
          <a:p>
            <a:endParaRPr lang="en-US"/>
          </a:p>
        </p:txBody>
      </p:sp>
      <p:sp>
        <p:nvSpPr>
          <p:cNvPr id="505892" name="Line 36"/>
          <p:cNvSpPr>
            <a:spLocks noChangeShapeType="1"/>
          </p:cNvSpPr>
          <p:nvPr/>
        </p:nvSpPr>
        <p:spPr bwMode="auto">
          <a:xfrm flipV="1">
            <a:off x="8567738" y="6075363"/>
            <a:ext cx="1587" cy="39687"/>
          </a:xfrm>
          <a:prstGeom prst="line">
            <a:avLst/>
          </a:prstGeom>
          <a:noFill/>
          <a:ln w="0">
            <a:solidFill>
              <a:srgbClr val="000000"/>
            </a:solidFill>
            <a:round/>
            <a:headEnd/>
            <a:tailEnd/>
          </a:ln>
        </p:spPr>
        <p:txBody>
          <a:bodyPr/>
          <a:lstStyle/>
          <a:p>
            <a:endParaRPr lang="en-US"/>
          </a:p>
        </p:txBody>
      </p:sp>
      <p:sp>
        <p:nvSpPr>
          <p:cNvPr id="505893" name="Line 37"/>
          <p:cNvSpPr>
            <a:spLocks noChangeShapeType="1"/>
          </p:cNvSpPr>
          <p:nvPr/>
        </p:nvSpPr>
        <p:spPr bwMode="auto">
          <a:xfrm flipV="1">
            <a:off x="1054100" y="3455988"/>
            <a:ext cx="790575" cy="238125"/>
          </a:xfrm>
          <a:prstGeom prst="line">
            <a:avLst/>
          </a:prstGeom>
          <a:noFill/>
          <a:ln w="38100">
            <a:solidFill>
              <a:schemeClr val="accent2"/>
            </a:solidFill>
            <a:round/>
            <a:headEnd/>
            <a:tailEnd/>
          </a:ln>
        </p:spPr>
        <p:txBody>
          <a:bodyPr/>
          <a:lstStyle/>
          <a:p>
            <a:endParaRPr lang="en-US"/>
          </a:p>
        </p:txBody>
      </p:sp>
      <p:sp>
        <p:nvSpPr>
          <p:cNvPr id="505894" name="Line 38"/>
          <p:cNvSpPr>
            <a:spLocks noChangeShapeType="1"/>
          </p:cNvSpPr>
          <p:nvPr/>
        </p:nvSpPr>
        <p:spPr bwMode="auto">
          <a:xfrm flipV="1">
            <a:off x="1844675" y="3217863"/>
            <a:ext cx="792163" cy="238125"/>
          </a:xfrm>
          <a:prstGeom prst="line">
            <a:avLst/>
          </a:prstGeom>
          <a:noFill/>
          <a:ln w="38100">
            <a:solidFill>
              <a:schemeClr val="accent2"/>
            </a:solidFill>
            <a:round/>
            <a:headEnd/>
            <a:tailEnd/>
          </a:ln>
        </p:spPr>
        <p:txBody>
          <a:bodyPr/>
          <a:lstStyle/>
          <a:p>
            <a:endParaRPr lang="en-US"/>
          </a:p>
        </p:txBody>
      </p:sp>
      <p:sp>
        <p:nvSpPr>
          <p:cNvPr id="505895" name="Line 39"/>
          <p:cNvSpPr>
            <a:spLocks noChangeShapeType="1"/>
          </p:cNvSpPr>
          <p:nvPr/>
        </p:nvSpPr>
        <p:spPr bwMode="auto">
          <a:xfrm flipV="1">
            <a:off x="2636838" y="2979738"/>
            <a:ext cx="788987" cy="238125"/>
          </a:xfrm>
          <a:prstGeom prst="line">
            <a:avLst/>
          </a:prstGeom>
          <a:noFill/>
          <a:ln w="38100">
            <a:solidFill>
              <a:schemeClr val="accent2"/>
            </a:solidFill>
            <a:round/>
            <a:headEnd/>
            <a:tailEnd/>
          </a:ln>
        </p:spPr>
        <p:txBody>
          <a:bodyPr/>
          <a:lstStyle/>
          <a:p>
            <a:endParaRPr lang="en-US"/>
          </a:p>
        </p:txBody>
      </p:sp>
      <p:sp>
        <p:nvSpPr>
          <p:cNvPr id="505896" name="Line 40"/>
          <p:cNvSpPr>
            <a:spLocks noChangeShapeType="1"/>
          </p:cNvSpPr>
          <p:nvPr/>
        </p:nvSpPr>
        <p:spPr bwMode="auto">
          <a:xfrm flipV="1">
            <a:off x="3425825" y="2741613"/>
            <a:ext cx="790575" cy="238125"/>
          </a:xfrm>
          <a:prstGeom prst="line">
            <a:avLst/>
          </a:prstGeom>
          <a:noFill/>
          <a:ln w="38100">
            <a:solidFill>
              <a:schemeClr val="accent2"/>
            </a:solidFill>
            <a:round/>
            <a:headEnd/>
            <a:tailEnd/>
          </a:ln>
        </p:spPr>
        <p:txBody>
          <a:bodyPr/>
          <a:lstStyle/>
          <a:p>
            <a:endParaRPr lang="en-US"/>
          </a:p>
        </p:txBody>
      </p:sp>
      <p:sp>
        <p:nvSpPr>
          <p:cNvPr id="505897" name="Line 41"/>
          <p:cNvSpPr>
            <a:spLocks noChangeShapeType="1"/>
          </p:cNvSpPr>
          <p:nvPr/>
        </p:nvSpPr>
        <p:spPr bwMode="auto">
          <a:xfrm flipV="1">
            <a:off x="4216400" y="2503488"/>
            <a:ext cx="792163" cy="238125"/>
          </a:xfrm>
          <a:prstGeom prst="line">
            <a:avLst/>
          </a:prstGeom>
          <a:noFill/>
          <a:ln w="38100">
            <a:solidFill>
              <a:schemeClr val="accent2"/>
            </a:solidFill>
            <a:round/>
            <a:headEnd/>
            <a:tailEnd/>
          </a:ln>
        </p:spPr>
        <p:txBody>
          <a:bodyPr/>
          <a:lstStyle/>
          <a:p>
            <a:endParaRPr lang="en-US"/>
          </a:p>
        </p:txBody>
      </p:sp>
      <p:sp>
        <p:nvSpPr>
          <p:cNvPr id="505898" name="Line 42"/>
          <p:cNvSpPr>
            <a:spLocks noChangeShapeType="1"/>
          </p:cNvSpPr>
          <p:nvPr/>
        </p:nvSpPr>
        <p:spPr bwMode="auto">
          <a:xfrm flipV="1">
            <a:off x="5008563" y="2265363"/>
            <a:ext cx="790575" cy="238125"/>
          </a:xfrm>
          <a:prstGeom prst="line">
            <a:avLst/>
          </a:prstGeom>
          <a:noFill/>
          <a:ln w="38100">
            <a:solidFill>
              <a:schemeClr val="accent2"/>
            </a:solidFill>
            <a:round/>
            <a:headEnd/>
            <a:tailEnd/>
          </a:ln>
        </p:spPr>
        <p:txBody>
          <a:bodyPr/>
          <a:lstStyle/>
          <a:p>
            <a:endParaRPr lang="en-US"/>
          </a:p>
        </p:txBody>
      </p:sp>
      <p:sp>
        <p:nvSpPr>
          <p:cNvPr id="505899" name="Line 43"/>
          <p:cNvSpPr>
            <a:spLocks noChangeShapeType="1"/>
          </p:cNvSpPr>
          <p:nvPr/>
        </p:nvSpPr>
        <p:spPr bwMode="auto">
          <a:xfrm flipV="1">
            <a:off x="5799138" y="2027238"/>
            <a:ext cx="790575" cy="238125"/>
          </a:xfrm>
          <a:prstGeom prst="line">
            <a:avLst/>
          </a:prstGeom>
          <a:noFill/>
          <a:ln w="38100">
            <a:solidFill>
              <a:schemeClr val="accent2"/>
            </a:solidFill>
            <a:round/>
            <a:headEnd/>
            <a:tailEnd/>
          </a:ln>
        </p:spPr>
        <p:txBody>
          <a:bodyPr/>
          <a:lstStyle/>
          <a:p>
            <a:endParaRPr lang="en-US"/>
          </a:p>
        </p:txBody>
      </p:sp>
      <p:sp>
        <p:nvSpPr>
          <p:cNvPr id="505900" name="Line 44"/>
          <p:cNvSpPr>
            <a:spLocks noChangeShapeType="1"/>
          </p:cNvSpPr>
          <p:nvPr/>
        </p:nvSpPr>
        <p:spPr bwMode="auto">
          <a:xfrm flipV="1">
            <a:off x="6589713" y="1789113"/>
            <a:ext cx="792162" cy="238125"/>
          </a:xfrm>
          <a:prstGeom prst="line">
            <a:avLst/>
          </a:prstGeom>
          <a:noFill/>
          <a:ln w="38100">
            <a:solidFill>
              <a:schemeClr val="accent2"/>
            </a:solidFill>
            <a:round/>
            <a:headEnd/>
            <a:tailEnd/>
          </a:ln>
        </p:spPr>
        <p:txBody>
          <a:bodyPr/>
          <a:lstStyle/>
          <a:p>
            <a:endParaRPr lang="en-US"/>
          </a:p>
        </p:txBody>
      </p:sp>
      <p:sp>
        <p:nvSpPr>
          <p:cNvPr id="505901" name="Line 45"/>
          <p:cNvSpPr>
            <a:spLocks noChangeShapeType="1"/>
          </p:cNvSpPr>
          <p:nvPr/>
        </p:nvSpPr>
        <p:spPr bwMode="auto">
          <a:xfrm flipV="1">
            <a:off x="7381875" y="1550988"/>
            <a:ext cx="790575" cy="238125"/>
          </a:xfrm>
          <a:prstGeom prst="line">
            <a:avLst/>
          </a:prstGeom>
          <a:noFill/>
          <a:ln w="38100">
            <a:solidFill>
              <a:schemeClr val="accent2"/>
            </a:solidFill>
            <a:round/>
            <a:headEnd/>
            <a:tailEnd/>
          </a:ln>
        </p:spPr>
        <p:txBody>
          <a:bodyPr/>
          <a:lstStyle/>
          <a:p>
            <a:endParaRPr lang="en-US"/>
          </a:p>
        </p:txBody>
      </p:sp>
      <p:sp>
        <p:nvSpPr>
          <p:cNvPr id="505902" name="Line 46"/>
          <p:cNvSpPr>
            <a:spLocks noChangeShapeType="1"/>
          </p:cNvSpPr>
          <p:nvPr/>
        </p:nvSpPr>
        <p:spPr bwMode="auto">
          <a:xfrm flipV="1">
            <a:off x="1054100" y="4765675"/>
            <a:ext cx="790575" cy="357188"/>
          </a:xfrm>
          <a:prstGeom prst="line">
            <a:avLst/>
          </a:prstGeom>
          <a:noFill/>
          <a:ln w="38100">
            <a:solidFill>
              <a:srgbClr val="FF00FF"/>
            </a:solidFill>
            <a:round/>
            <a:headEnd/>
            <a:tailEnd/>
          </a:ln>
        </p:spPr>
        <p:txBody>
          <a:bodyPr/>
          <a:lstStyle/>
          <a:p>
            <a:endParaRPr lang="en-US"/>
          </a:p>
        </p:txBody>
      </p:sp>
      <p:sp>
        <p:nvSpPr>
          <p:cNvPr id="505903" name="Line 47"/>
          <p:cNvSpPr>
            <a:spLocks noChangeShapeType="1"/>
          </p:cNvSpPr>
          <p:nvPr/>
        </p:nvSpPr>
        <p:spPr bwMode="auto">
          <a:xfrm flipV="1">
            <a:off x="1844675" y="4408488"/>
            <a:ext cx="792163" cy="357187"/>
          </a:xfrm>
          <a:prstGeom prst="line">
            <a:avLst/>
          </a:prstGeom>
          <a:noFill/>
          <a:ln w="38100">
            <a:solidFill>
              <a:srgbClr val="FF00FF"/>
            </a:solidFill>
            <a:round/>
            <a:headEnd/>
            <a:tailEnd/>
          </a:ln>
        </p:spPr>
        <p:txBody>
          <a:bodyPr/>
          <a:lstStyle/>
          <a:p>
            <a:endParaRPr lang="en-US"/>
          </a:p>
        </p:txBody>
      </p:sp>
      <p:sp>
        <p:nvSpPr>
          <p:cNvPr id="505904" name="Line 48"/>
          <p:cNvSpPr>
            <a:spLocks noChangeShapeType="1"/>
          </p:cNvSpPr>
          <p:nvPr/>
        </p:nvSpPr>
        <p:spPr bwMode="auto">
          <a:xfrm flipV="1">
            <a:off x="2636838" y="4051300"/>
            <a:ext cx="788987" cy="357188"/>
          </a:xfrm>
          <a:prstGeom prst="line">
            <a:avLst/>
          </a:prstGeom>
          <a:noFill/>
          <a:ln w="38100">
            <a:solidFill>
              <a:srgbClr val="FF00FF"/>
            </a:solidFill>
            <a:round/>
            <a:headEnd/>
            <a:tailEnd/>
          </a:ln>
        </p:spPr>
        <p:txBody>
          <a:bodyPr/>
          <a:lstStyle/>
          <a:p>
            <a:endParaRPr lang="en-US"/>
          </a:p>
        </p:txBody>
      </p:sp>
      <p:sp>
        <p:nvSpPr>
          <p:cNvPr id="505905" name="Line 49"/>
          <p:cNvSpPr>
            <a:spLocks noChangeShapeType="1"/>
          </p:cNvSpPr>
          <p:nvPr/>
        </p:nvSpPr>
        <p:spPr bwMode="auto">
          <a:xfrm flipV="1">
            <a:off x="3425825" y="3694113"/>
            <a:ext cx="790575" cy="357187"/>
          </a:xfrm>
          <a:prstGeom prst="line">
            <a:avLst/>
          </a:prstGeom>
          <a:noFill/>
          <a:ln w="38100">
            <a:solidFill>
              <a:srgbClr val="FF00FF"/>
            </a:solidFill>
            <a:round/>
            <a:headEnd/>
            <a:tailEnd/>
          </a:ln>
        </p:spPr>
        <p:txBody>
          <a:bodyPr/>
          <a:lstStyle/>
          <a:p>
            <a:endParaRPr lang="en-US"/>
          </a:p>
        </p:txBody>
      </p:sp>
      <p:sp>
        <p:nvSpPr>
          <p:cNvPr id="505906" name="Line 50"/>
          <p:cNvSpPr>
            <a:spLocks noChangeShapeType="1"/>
          </p:cNvSpPr>
          <p:nvPr/>
        </p:nvSpPr>
        <p:spPr bwMode="auto">
          <a:xfrm flipV="1">
            <a:off x="4216400" y="3336925"/>
            <a:ext cx="792163" cy="357188"/>
          </a:xfrm>
          <a:prstGeom prst="line">
            <a:avLst/>
          </a:prstGeom>
          <a:noFill/>
          <a:ln w="38100">
            <a:solidFill>
              <a:srgbClr val="FF00FF"/>
            </a:solidFill>
            <a:round/>
            <a:headEnd/>
            <a:tailEnd/>
          </a:ln>
        </p:spPr>
        <p:txBody>
          <a:bodyPr/>
          <a:lstStyle/>
          <a:p>
            <a:endParaRPr lang="en-US"/>
          </a:p>
        </p:txBody>
      </p:sp>
      <p:sp>
        <p:nvSpPr>
          <p:cNvPr id="505907" name="Line 51"/>
          <p:cNvSpPr>
            <a:spLocks noChangeShapeType="1"/>
          </p:cNvSpPr>
          <p:nvPr/>
        </p:nvSpPr>
        <p:spPr bwMode="auto">
          <a:xfrm flipV="1">
            <a:off x="5008563" y="2979738"/>
            <a:ext cx="790575" cy="357187"/>
          </a:xfrm>
          <a:prstGeom prst="line">
            <a:avLst/>
          </a:prstGeom>
          <a:noFill/>
          <a:ln w="38100">
            <a:solidFill>
              <a:srgbClr val="FF00FF"/>
            </a:solidFill>
            <a:round/>
            <a:headEnd/>
            <a:tailEnd/>
          </a:ln>
        </p:spPr>
        <p:txBody>
          <a:bodyPr/>
          <a:lstStyle/>
          <a:p>
            <a:endParaRPr lang="en-US"/>
          </a:p>
        </p:txBody>
      </p:sp>
      <p:sp>
        <p:nvSpPr>
          <p:cNvPr id="505908" name="Line 52"/>
          <p:cNvSpPr>
            <a:spLocks noChangeShapeType="1"/>
          </p:cNvSpPr>
          <p:nvPr/>
        </p:nvSpPr>
        <p:spPr bwMode="auto">
          <a:xfrm flipV="1">
            <a:off x="5799138" y="2622550"/>
            <a:ext cx="790575" cy="357188"/>
          </a:xfrm>
          <a:prstGeom prst="line">
            <a:avLst/>
          </a:prstGeom>
          <a:noFill/>
          <a:ln w="38100">
            <a:solidFill>
              <a:srgbClr val="FF00FF"/>
            </a:solidFill>
            <a:round/>
            <a:headEnd/>
            <a:tailEnd/>
          </a:ln>
        </p:spPr>
        <p:txBody>
          <a:bodyPr/>
          <a:lstStyle/>
          <a:p>
            <a:endParaRPr lang="en-US"/>
          </a:p>
        </p:txBody>
      </p:sp>
      <p:sp>
        <p:nvSpPr>
          <p:cNvPr id="505909" name="Line 53"/>
          <p:cNvSpPr>
            <a:spLocks noChangeShapeType="1"/>
          </p:cNvSpPr>
          <p:nvPr/>
        </p:nvSpPr>
        <p:spPr bwMode="auto">
          <a:xfrm flipV="1">
            <a:off x="6589713" y="2265363"/>
            <a:ext cx="792162" cy="357187"/>
          </a:xfrm>
          <a:prstGeom prst="line">
            <a:avLst/>
          </a:prstGeom>
          <a:noFill/>
          <a:ln w="38100">
            <a:solidFill>
              <a:srgbClr val="FF00FF"/>
            </a:solidFill>
            <a:round/>
            <a:headEnd/>
            <a:tailEnd/>
          </a:ln>
        </p:spPr>
        <p:txBody>
          <a:bodyPr/>
          <a:lstStyle/>
          <a:p>
            <a:endParaRPr lang="en-US"/>
          </a:p>
        </p:txBody>
      </p:sp>
      <p:sp>
        <p:nvSpPr>
          <p:cNvPr id="505910" name="Line 54"/>
          <p:cNvSpPr>
            <a:spLocks noChangeShapeType="1"/>
          </p:cNvSpPr>
          <p:nvPr/>
        </p:nvSpPr>
        <p:spPr bwMode="auto">
          <a:xfrm flipV="1">
            <a:off x="7381875" y="1909763"/>
            <a:ext cx="790575" cy="355600"/>
          </a:xfrm>
          <a:prstGeom prst="line">
            <a:avLst/>
          </a:prstGeom>
          <a:noFill/>
          <a:ln w="38100">
            <a:solidFill>
              <a:srgbClr val="FF00FF"/>
            </a:solidFill>
            <a:round/>
            <a:headEnd/>
            <a:tailEnd/>
          </a:ln>
        </p:spPr>
        <p:txBody>
          <a:bodyPr/>
          <a:lstStyle/>
          <a:p>
            <a:endParaRPr lang="en-US"/>
          </a:p>
        </p:txBody>
      </p:sp>
      <p:sp>
        <p:nvSpPr>
          <p:cNvPr id="505911" name="Freeform 55"/>
          <p:cNvSpPr>
            <a:spLocks/>
          </p:cNvSpPr>
          <p:nvPr/>
        </p:nvSpPr>
        <p:spPr bwMode="auto">
          <a:xfrm>
            <a:off x="1020763" y="3660775"/>
            <a:ext cx="66675" cy="66675"/>
          </a:xfrm>
          <a:custGeom>
            <a:avLst/>
            <a:gdLst/>
            <a:ahLst/>
            <a:cxnLst>
              <a:cxn ang="0">
                <a:pos x="21" y="0"/>
              </a:cxn>
              <a:cxn ang="0">
                <a:pos x="42" y="21"/>
              </a:cxn>
              <a:cxn ang="0">
                <a:pos x="21" y="42"/>
              </a:cxn>
              <a:cxn ang="0">
                <a:pos x="0" y="21"/>
              </a:cxn>
              <a:cxn ang="0">
                <a:pos x="21" y="0"/>
              </a:cxn>
            </a:cxnLst>
            <a:rect l="0" t="0" r="r" b="b"/>
            <a:pathLst>
              <a:path w="42" h="42">
                <a:moveTo>
                  <a:pt x="21" y="0"/>
                </a:moveTo>
                <a:lnTo>
                  <a:pt x="42" y="21"/>
                </a:lnTo>
                <a:lnTo>
                  <a:pt x="21" y="42"/>
                </a:lnTo>
                <a:lnTo>
                  <a:pt x="0" y="21"/>
                </a:lnTo>
                <a:lnTo>
                  <a:pt x="21" y="0"/>
                </a:lnTo>
                <a:close/>
              </a:path>
            </a:pathLst>
          </a:custGeom>
          <a:solidFill>
            <a:schemeClr val="accent2"/>
          </a:solidFill>
          <a:ln w="12700">
            <a:solidFill>
              <a:schemeClr val="accent2"/>
            </a:solidFill>
            <a:prstDash val="solid"/>
            <a:round/>
            <a:headEnd/>
            <a:tailEnd/>
          </a:ln>
        </p:spPr>
        <p:txBody>
          <a:bodyPr/>
          <a:lstStyle/>
          <a:p>
            <a:endParaRPr lang="en-US"/>
          </a:p>
        </p:txBody>
      </p:sp>
      <p:sp>
        <p:nvSpPr>
          <p:cNvPr id="505912" name="Freeform 56"/>
          <p:cNvSpPr>
            <a:spLocks/>
          </p:cNvSpPr>
          <p:nvPr/>
        </p:nvSpPr>
        <p:spPr bwMode="auto">
          <a:xfrm>
            <a:off x="1809750" y="3422650"/>
            <a:ext cx="68263" cy="66675"/>
          </a:xfrm>
          <a:custGeom>
            <a:avLst/>
            <a:gdLst/>
            <a:ahLst/>
            <a:cxnLst>
              <a:cxn ang="0">
                <a:pos x="22" y="0"/>
              </a:cxn>
              <a:cxn ang="0">
                <a:pos x="43" y="21"/>
              </a:cxn>
              <a:cxn ang="0">
                <a:pos x="22" y="42"/>
              </a:cxn>
              <a:cxn ang="0">
                <a:pos x="0" y="21"/>
              </a:cxn>
              <a:cxn ang="0">
                <a:pos x="22" y="0"/>
              </a:cxn>
            </a:cxnLst>
            <a:rect l="0" t="0" r="r" b="b"/>
            <a:pathLst>
              <a:path w="43" h="42">
                <a:moveTo>
                  <a:pt x="22" y="0"/>
                </a:moveTo>
                <a:lnTo>
                  <a:pt x="43" y="21"/>
                </a:lnTo>
                <a:lnTo>
                  <a:pt x="22" y="42"/>
                </a:lnTo>
                <a:lnTo>
                  <a:pt x="0" y="21"/>
                </a:lnTo>
                <a:lnTo>
                  <a:pt x="22" y="0"/>
                </a:lnTo>
                <a:close/>
              </a:path>
            </a:pathLst>
          </a:custGeom>
          <a:solidFill>
            <a:schemeClr val="accent2"/>
          </a:solidFill>
          <a:ln w="12700">
            <a:solidFill>
              <a:schemeClr val="accent2"/>
            </a:solidFill>
            <a:prstDash val="solid"/>
            <a:round/>
            <a:headEnd/>
            <a:tailEnd/>
          </a:ln>
        </p:spPr>
        <p:txBody>
          <a:bodyPr/>
          <a:lstStyle/>
          <a:p>
            <a:endParaRPr lang="en-US"/>
          </a:p>
        </p:txBody>
      </p:sp>
      <p:sp>
        <p:nvSpPr>
          <p:cNvPr id="505913" name="Freeform 57"/>
          <p:cNvSpPr>
            <a:spLocks/>
          </p:cNvSpPr>
          <p:nvPr/>
        </p:nvSpPr>
        <p:spPr bwMode="auto">
          <a:xfrm>
            <a:off x="2601913" y="3184525"/>
            <a:ext cx="68262" cy="68263"/>
          </a:xfrm>
          <a:custGeom>
            <a:avLst/>
            <a:gdLst/>
            <a:ahLst/>
            <a:cxnLst>
              <a:cxn ang="0">
                <a:pos x="22" y="0"/>
              </a:cxn>
              <a:cxn ang="0">
                <a:pos x="43" y="21"/>
              </a:cxn>
              <a:cxn ang="0">
                <a:pos x="22" y="43"/>
              </a:cxn>
              <a:cxn ang="0">
                <a:pos x="0" y="21"/>
              </a:cxn>
              <a:cxn ang="0">
                <a:pos x="22" y="0"/>
              </a:cxn>
            </a:cxnLst>
            <a:rect l="0" t="0" r="r" b="b"/>
            <a:pathLst>
              <a:path w="43" h="43">
                <a:moveTo>
                  <a:pt x="22" y="0"/>
                </a:moveTo>
                <a:lnTo>
                  <a:pt x="43" y="21"/>
                </a:lnTo>
                <a:lnTo>
                  <a:pt x="22" y="43"/>
                </a:lnTo>
                <a:lnTo>
                  <a:pt x="0" y="21"/>
                </a:lnTo>
                <a:lnTo>
                  <a:pt x="22" y="0"/>
                </a:lnTo>
                <a:close/>
              </a:path>
            </a:pathLst>
          </a:custGeom>
          <a:solidFill>
            <a:schemeClr val="accent2"/>
          </a:solidFill>
          <a:ln w="12700">
            <a:solidFill>
              <a:schemeClr val="accent2"/>
            </a:solidFill>
            <a:prstDash val="solid"/>
            <a:round/>
            <a:headEnd/>
            <a:tailEnd/>
          </a:ln>
        </p:spPr>
        <p:txBody>
          <a:bodyPr/>
          <a:lstStyle/>
          <a:p>
            <a:endParaRPr lang="en-US"/>
          </a:p>
        </p:txBody>
      </p:sp>
      <p:sp>
        <p:nvSpPr>
          <p:cNvPr id="505914" name="Freeform 58"/>
          <p:cNvSpPr>
            <a:spLocks/>
          </p:cNvSpPr>
          <p:nvPr/>
        </p:nvSpPr>
        <p:spPr bwMode="auto">
          <a:xfrm>
            <a:off x="3392488" y="2944813"/>
            <a:ext cx="68262" cy="68262"/>
          </a:xfrm>
          <a:custGeom>
            <a:avLst/>
            <a:gdLst/>
            <a:ahLst/>
            <a:cxnLst>
              <a:cxn ang="0">
                <a:pos x="21" y="0"/>
              </a:cxn>
              <a:cxn ang="0">
                <a:pos x="43" y="22"/>
              </a:cxn>
              <a:cxn ang="0">
                <a:pos x="21" y="43"/>
              </a:cxn>
              <a:cxn ang="0">
                <a:pos x="0" y="22"/>
              </a:cxn>
              <a:cxn ang="0">
                <a:pos x="21" y="0"/>
              </a:cxn>
            </a:cxnLst>
            <a:rect l="0" t="0" r="r" b="b"/>
            <a:pathLst>
              <a:path w="43" h="43">
                <a:moveTo>
                  <a:pt x="21" y="0"/>
                </a:moveTo>
                <a:lnTo>
                  <a:pt x="43" y="22"/>
                </a:lnTo>
                <a:lnTo>
                  <a:pt x="21" y="43"/>
                </a:lnTo>
                <a:lnTo>
                  <a:pt x="0" y="22"/>
                </a:lnTo>
                <a:lnTo>
                  <a:pt x="21" y="0"/>
                </a:lnTo>
                <a:close/>
              </a:path>
            </a:pathLst>
          </a:custGeom>
          <a:solidFill>
            <a:schemeClr val="accent2"/>
          </a:solidFill>
          <a:ln w="12700">
            <a:solidFill>
              <a:schemeClr val="accent2"/>
            </a:solidFill>
            <a:prstDash val="solid"/>
            <a:round/>
            <a:headEnd/>
            <a:tailEnd/>
          </a:ln>
        </p:spPr>
        <p:txBody>
          <a:bodyPr/>
          <a:lstStyle/>
          <a:p>
            <a:endParaRPr lang="en-US"/>
          </a:p>
        </p:txBody>
      </p:sp>
      <p:sp>
        <p:nvSpPr>
          <p:cNvPr id="505915" name="Freeform 59"/>
          <p:cNvSpPr>
            <a:spLocks/>
          </p:cNvSpPr>
          <p:nvPr/>
        </p:nvSpPr>
        <p:spPr bwMode="auto">
          <a:xfrm>
            <a:off x="4183063" y="2708275"/>
            <a:ext cx="68262" cy="66675"/>
          </a:xfrm>
          <a:custGeom>
            <a:avLst/>
            <a:gdLst/>
            <a:ahLst/>
            <a:cxnLst>
              <a:cxn ang="0">
                <a:pos x="21" y="0"/>
              </a:cxn>
              <a:cxn ang="0">
                <a:pos x="43" y="21"/>
              </a:cxn>
              <a:cxn ang="0">
                <a:pos x="21" y="42"/>
              </a:cxn>
              <a:cxn ang="0">
                <a:pos x="0" y="21"/>
              </a:cxn>
              <a:cxn ang="0">
                <a:pos x="21" y="0"/>
              </a:cxn>
            </a:cxnLst>
            <a:rect l="0" t="0" r="r" b="b"/>
            <a:pathLst>
              <a:path w="43" h="42">
                <a:moveTo>
                  <a:pt x="21" y="0"/>
                </a:moveTo>
                <a:lnTo>
                  <a:pt x="43" y="21"/>
                </a:lnTo>
                <a:lnTo>
                  <a:pt x="21" y="42"/>
                </a:lnTo>
                <a:lnTo>
                  <a:pt x="0" y="21"/>
                </a:lnTo>
                <a:lnTo>
                  <a:pt x="21" y="0"/>
                </a:lnTo>
                <a:close/>
              </a:path>
            </a:pathLst>
          </a:custGeom>
          <a:solidFill>
            <a:schemeClr val="accent2"/>
          </a:solidFill>
          <a:ln w="12700">
            <a:solidFill>
              <a:schemeClr val="accent2"/>
            </a:solidFill>
            <a:prstDash val="solid"/>
            <a:round/>
            <a:headEnd/>
            <a:tailEnd/>
          </a:ln>
        </p:spPr>
        <p:txBody>
          <a:bodyPr/>
          <a:lstStyle/>
          <a:p>
            <a:endParaRPr lang="en-US"/>
          </a:p>
        </p:txBody>
      </p:sp>
      <p:sp>
        <p:nvSpPr>
          <p:cNvPr id="505916" name="Freeform 60"/>
          <p:cNvSpPr>
            <a:spLocks/>
          </p:cNvSpPr>
          <p:nvPr/>
        </p:nvSpPr>
        <p:spPr bwMode="auto">
          <a:xfrm>
            <a:off x="4975225" y="2470150"/>
            <a:ext cx="68263" cy="66675"/>
          </a:xfrm>
          <a:custGeom>
            <a:avLst/>
            <a:gdLst/>
            <a:ahLst/>
            <a:cxnLst>
              <a:cxn ang="0">
                <a:pos x="21" y="0"/>
              </a:cxn>
              <a:cxn ang="0">
                <a:pos x="43" y="21"/>
              </a:cxn>
              <a:cxn ang="0">
                <a:pos x="21" y="42"/>
              </a:cxn>
              <a:cxn ang="0">
                <a:pos x="0" y="21"/>
              </a:cxn>
              <a:cxn ang="0">
                <a:pos x="21" y="0"/>
              </a:cxn>
            </a:cxnLst>
            <a:rect l="0" t="0" r="r" b="b"/>
            <a:pathLst>
              <a:path w="43" h="42">
                <a:moveTo>
                  <a:pt x="21" y="0"/>
                </a:moveTo>
                <a:lnTo>
                  <a:pt x="43" y="21"/>
                </a:lnTo>
                <a:lnTo>
                  <a:pt x="21" y="42"/>
                </a:lnTo>
                <a:lnTo>
                  <a:pt x="0" y="21"/>
                </a:lnTo>
                <a:lnTo>
                  <a:pt x="21" y="0"/>
                </a:lnTo>
                <a:close/>
              </a:path>
            </a:pathLst>
          </a:custGeom>
          <a:solidFill>
            <a:schemeClr val="accent2"/>
          </a:solidFill>
          <a:ln w="12700">
            <a:solidFill>
              <a:schemeClr val="accent2"/>
            </a:solidFill>
            <a:prstDash val="solid"/>
            <a:round/>
            <a:headEnd/>
            <a:tailEnd/>
          </a:ln>
        </p:spPr>
        <p:txBody>
          <a:bodyPr/>
          <a:lstStyle/>
          <a:p>
            <a:endParaRPr lang="en-US"/>
          </a:p>
        </p:txBody>
      </p:sp>
      <p:sp>
        <p:nvSpPr>
          <p:cNvPr id="505917" name="Freeform 61"/>
          <p:cNvSpPr>
            <a:spLocks/>
          </p:cNvSpPr>
          <p:nvPr/>
        </p:nvSpPr>
        <p:spPr bwMode="auto">
          <a:xfrm>
            <a:off x="5765800" y="2232025"/>
            <a:ext cx="66675" cy="66675"/>
          </a:xfrm>
          <a:custGeom>
            <a:avLst/>
            <a:gdLst/>
            <a:ahLst/>
            <a:cxnLst>
              <a:cxn ang="0">
                <a:pos x="21" y="0"/>
              </a:cxn>
              <a:cxn ang="0">
                <a:pos x="42" y="21"/>
              </a:cxn>
              <a:cxn ang="0">
                <a:pos x="21" y="42"/>
              </a:cxn>
              <a:cxn ang="0">
                <a:pos x="0" y="21"/>
              </a:cxn>
              <a:cxn ang="0">
                <a:pos x="21" y="0"/>
              </a:cxn>
            </a:cxnLst>
            <a:rect l="0" t="0" r="r" b="b"/>
            <a:pathLst>
              <a:path w="42" h="42">
                <a:moveTo>
                  <a:pt x="21" y="0"/>
                </a:moveTo>
                <a:lnTo>
                  <a:pt x="42" y="21"/>
                </a:lnTo>
                <a:lnTo>
                  <a:pt x="21" y="42"/>
                </a:lnTo>
                <a:lnTo>
                  <a:pt x="0" y="21"/>
                </a:lnTo>
                <a:lnTo>
                  <a:pt x="21" y="0"/>
                </a:lnTo>
                <a:close/>
              </a:path>
            </a:pathLst>
          </a:custGeom>
          <a:solidFill>
            <a:schemeClr val="accent2"/>
          </a:solidFill>
          <a:ln w="12700">
            <a:solidFill>
              <a:schemeClr val="accent2"/>
            </a:solidFill>
            <a:prstDash val="solid"/>
            <a:round/>
            <a:headEnd/>
            <a:tailEnd/>
          </a:ln>
        </p:spPr>
        <p:txBody>
          <a:bodyPr/>
          <a:lstStyle/>
          <a:p>
            <a:endParaRPr lang="en-US"/>
          </a:p>
        </p:txBody>
      </p:sp>
      <p:sp>
        <p:nvSpPr>
          <p:cNvPr id="505918" name="Freeform 62"/>
          <p:cNvSpPr>
            <a:spLocks/>
          </p:cNvSpPr>
          <p:nvPr/>
        </p:nvSpPr>
        <p:spPr bwMode="auto">
          <a:xfrm>
            <a:off x="6556375" y="1993900"/>
            <a:ext cx="66675" cy="68263"/>
          </a:xfrm>
          <a:custGeom>
            <a:avLst/>
            <a:gdLst/>
            <a:ahLst/>
            <a:cxnLst>
              <a:cxn ang="0">
                <a:pos x="21" y="0"/>
              </a:cxn>
              <a:cxn ang="0">
                <a:pos x="42" y="21"/>
              </a:cxn>
              <a:cxn ang="0">
                <a:pos x="21" y="43"/>
              </a:cxn>
              <a:cxn ang="0">
                <a:pos x="0" y="21"/>
              </a:cxn>
              <a:cxn ang="0">
                <a:pos x="21" y="0"/>
              </a:cxn>
            </a:cxnLst>
            <a:rect l="0" t="0" r="r" b="b"/>
            <a:pathLst>
              <a:path w="42" h="43">
                <a:moveTo>
                  <a:pt x="21" y="0"/>
                </a:moveTo>
                <a:lnTo>
                  <a:pt x="42" y="21"/>
                </a:lnTo>
                <a:lnTo>
                  <a:pt x="21" y="43"/>
                </a:lnTo>
                <a:lnTo>
                  <a:pt x="0" y="21"/>
                </a:lnTo>
                <a:lnTo>
                  <a:pt x="21" y="0"/>
                </a:lnTo>
                <a:close/>
              </a:path>
            </a:pathLst>
          </a:custGeom>
          <a:solidFill>
            <a:schemeClr val="accent2"/>
          </a:solidFill>
          <a:ln w="12700">
            <a:solidFill>
              <a:schemeClr val="accent2"/>
            </a:solidFill>
            <a:prstDash val="solid"/>
            <a:round/>
            <a:headEnd/>
            <a:tailEnd/>
          </a:ln>
        </p:spPr>
        <p:txBody>
          <a:bodyPr/>
          <a:lstStyle/>
          <a:p>
            <a:endParaRPr lang="en-US"/>
          </a:p>
        </p:txBody>
      </p:sp>
      <p:sp>
        <p:nvSpPr>
          <p:cNvPr id="505919" name="Freeform 63"/>
          <p:cNvSpPr>
            <a:spLocks/>
          </p:cNvSpPr>
          <p:nvPr/>
        </p:nvSpPr>
        <p:spPr bwMode="auto">
          <a:xfrm>
            <a:off x="7348538" y="1754188"/>
            <a:ext cx="66675" cy="68262"/>
          </a:xfrm>
          <a:custGeom>
            <a:avLst/>
            <a:gdLst/>
            <a:ahLst/>
            <a:cxnLst>
              <a:cxn ang="0">
                <a:pos x="21" y="0"/>
              </a:cxn>
              <a:cxn ang="0">
                <a:pos x="42" y="22"/>
              </a:cxn>
              <a:cxn ang="0">
                <a:pos x="21" y="43"/>
              </a:cxn>
              <a:cxn ang="0">
                <a:pos x="0" y="22"/>
              </a:cxn>
              <a:cxn ang="0">
                <a:pos x="21" y="0"/>
              </a:cxn>
            </a:cxnLst>
            <a:rect l="0" t="0" r="r" b="b"/>
            <a:pathLst>
              <a:path w="42" h="43">
                <a:moveTo>
                  <a:pt x="21" y="0"/>
                </a:moveTo>
                <a:lnTo>
                  <a:pt x="42" y="22"/>
                </a:lnTo>
                <a:lnTo>
                  <a:pt x="21" y="43"/>
                </a:lnTo>
                <a:lnTo>
                  <a:pt x="0" y="22"/>
                </a:lnTo>
                <a:lnTo>
                  <a:pt x="21" y="0"/>
                </a:lnTo>
                <a:close/>
              </a:path>
            </a:pathLst>
          </a:custGeom>
          <a:solidFill>
            <a:schemeClr val="accent2"/>
          </a:solidFill>
          <a:ln w="12700">
            <a:solidFill>
              <a:schemeClr val="accent2"/>
            </a:solidFill>
            <a:prstDash val="solid"/>
            <a:round/>
            <a:headEnd/>
            <a:tailEnd/>
          </a:ln>
        </p:spPr>
        <p:txBody>
          <a:bodyPr/>
          <a:lstStyle/>
          <a:p>
            <a:endParaRPr lang="en-US"/>
          </a:p>
        </p:txBody>
      </p:sp>
      <p:sp>
        <p:nvSpPr>
          <p:cNvPr id="505920" name="Freeform 64"/>
          <p:cNvSpPr>
            <a:spLocks/>
          </p:cNvSpPr>
          <p:nvPr/>
        </p:nvSpPr>
        <p:spPr bwMode="auto">
          <a:xfrm>
            <a:off x="8139113" y="1517650"/>
            <a:ext cx="66675" cy="66675"/>
          </a:xfrm>
          <a:custGeom>
            <a:avLst/>
            <a:gdLst/>
            <a:ahLst/>
            <a:cxnLst>
              <a:cxn ang="0">
                <a:pos x="21" y="0"/>
              </a:cxn>
              <a:cxn ang="0">
                <a:pos x="42" y="21"/>
              </a:cxn>
              <a:cxn ang="0">
                <a:pos x="21" y="42"/>
              </a:cxn>
              <a:cxn ang="0">
                <a:pos x="0" y="21"/>
              </a:cxn>
              <a:cxn ang="0">
                <a:pos x="21" y="0"/>
              </a:cxn>
            </a:cxnLst>
            <a:rect l="0" t="0" r="r" b="b"/>
            <a:pathLst>
              <a:path w="42" h="42">
                <a:moveTo>
                  <a:pt x="21" y="0"/>
                </a:moveTo>
                <a:lnTo>
                  <a:pt x="42" y="21"/>
                </a:lnTo>
                <a:lnTo>
                  <a:pt x="21" y="42"/>
                </a:lnTo>
                <a:lnTo>
                  <a:pt x="0" y="21"/>
                </a:lnTo>
                <a:lnTo>
                  <a:pt x="21" y="0"/>
                </a:lnTo>
                <a:close/>
              </a:path>
            </a:pathLst>
          </a:custGeom>
          <a:solidFill>
            <a:schemeClr val="accent2"/>
          </a:solidFill>
          <a:ln w="12700">
            <a:solidFill>
              <a:schemeClr val="accent2"/>
            </a:solidFill>
            <a:prstDash val="solid"/>
            <a:round/>
            <a:headEnd/>
            <a:tailEnd/>
          </a:ln>
        </p:spPr>
        <p:txBody>
          <a:bodyPr/>
          <a:lstStyle/>
          <a:p>
            <a:endParaRPr lang="en-US"/>
          </a:p>
        </p:txBody>
      </p:sp>
      <p:sp>
        <p:nvSpPr>
          <p:cNvPr id="505921" name="Rectangle 65"/>
          <p:cNvSpPr>
            <a:spLocks noChangeArrowheads="1"/>
          </p:cNvSpPr>
          <p:nvPr/>
        </p:nvSpPr>
        <p:spPr bwMode="auto">
          <a:xfrm>
            <a:off x="1020763" y="5087938"/>
            <a:ext cx="66675" cy="68262"/>
          </a:xfrm>
          <a:prstGeom prst="rect">
            <a:avLst/>
          </a:prstGeom>
          <a:solidFill>
            <a:srgbClr val="FF00FF"/>
          </a:solidFill>
          <a:ln w="12700">
            <a:solidFill>
              <a:srgbClr val="FF00FF"/>
            </a:solidFill>
            <a:miter lim="800000"/>
            <a:headEnd/>
            <a:tailEnd/>
          </a:ln>
        </p:spPr>
        <p:txBody>
          <a:bodyPr/>
          <a:lstStyle/>
          <a:p>
            <a:endParaRPr lang="en-US"/>
          </a:p>
        </p:txBody>
      </p:sp>
      <p:sp>
        <p:nvSpPr>
          <p:cNvPr id="505922" name="Rectangle 66"/>
          <p:cNvSpPr>
            <a:spLocks noChangeArrowheads="1"/>
          </p:cNvSpPr>
          <p:nvPr/>
        </p:nvSpPr>
        <p:spPr bwMode="auto">
          <a:xfrm>
            <a:off x="1809750" y="4732338"/>
            <a:ext cx="68263" cy="66675"/>
          </a:xfrm>
          <a:prstGeom prst="rect">
            <a:avLst/>
          </a:prstGeom>
          <a:solidFill>
            <a:srgbClr val="FF00FF"/>
          </a:solidFill>
          <a:ln w="12700">
            <a:solidFill>
              <a:srgbClr val="FF00FF"/>
            </a:solidFill>
            <a:miter lim="800000"/>
            <a:headEnd/>
            <a:tailEnd/>
          </a:ln>
        </p:spPr>
        <p:txBody>
          <a:bodyPr/>
          <a:lstStyle/>
          <a:p>
            <a:endParaRPr lang="en-US"/>
          </a:p>
        </p:txBody>
      </p:sp>
      <p:sp>
        <p:nvSpPr>
          <p:cNvPr id="505923" name="Rectangle 67"/>
          <p:cNvSpPr>
            <a:spLocks noChangeArrowheads="1"/>
          </p:cNvSpPr>
          <p:nvPr/>
        </p:nvSpPr>
        <p:spPr bwMode="auto">
          <a:xfrm>
            <a:off x="2601913" y="4375150"/>
            <a:ext cx="68262" cy="68263"/>
          </a:xfrm>
          <a:prstGeom prst="rect">
            <a:avLst/>
          </a:prstGeom>
          <a:solidFill>
            <a:srgbClr val="FF00FF"/>
          </a:solidFill>
          <a:ln w="12700">
            <a:solidFill>
              <a:srgbClr val="FF00FF"/>
            </a:solidFill>
            <a:miter lim="800000"/>
            <a:headEnd/>
            <a:tailEnd/>
          </a:ln>
        </p:spPr>
        <p:txBody>
          <a:bodyPr/>
          <a:lstStyle/>
          <a:p>
            <a:endParaRPr lang="en-US"/>
          </a:p>
        </p:txBody>
      </p:sp>
      <p:sp>
        <p:nvSpPr>
          <p:cNvPr id="505924" name="Rectangle 68"/>
          <p:cNvSpPr>
            <a:spLocks noChangeArrowheads="1"/>
          </p:cNvSpPr>
          <p:nvPr/>
        </p:nvSpPr>
        <p:spPr bwMode="auto">
          <a:xfrm>
            <a:off x="3392488" y="4016375"/>
            <a:ext cx="68262" cy="68263"/>
          </a:xfrm>
          <a:prstGeom prst="rect">
            <a:avLst/>
          </a:prstGeom>
          <a:solidFill>
            <a:srgbClr val="FF00FF"/>
          </a:solidFill>
          <a:ln w="12700">
            <a:solidFill>
              <a:srgbClr val="FF00FF"/>
            </a:solidFill>
            <a:miter lim="800000"/>
            <a:headEnd/>
            <a:tailEnd/>
          </a:ln>
        </p:spPr>
        <p:txBody>
          <a:bodyPr/>
          <a:lstStyle/>
          <a:p>
            <a:endParaRPr lang="en-US"/>
          </a:p>
        </p:txBody>
      </p:sp>
      <p:sp>
        <p:nvSpPr>
          <p:cNvPr id="505925" name="Rectangle 69"/>
          <p:cNvSpPr>
            <a:spLocks noChangeArrowheads="1"/>
          </p:cNvSpPr>
          <p:nvPr/>
        </p:nvSpPr>
        <p:spPr bwMode="auto">
          <a:xfrm>
            <a:off x="4183063" y="3660775"/>
            <a:ext cx="68262" cy="66675"/>
          </a:xfrm>
          <a:prstGeom prst="rect">
            <a:avLst/>
          </a:prstGeom>
          <a:solidFill>
            <a:srgbClr val="FF00FF"/>
          </a:solidFill>
          <a:ln w="12700">
            <a:solidFill>
              <a:srgbClr val="FF00FF"/>
            </a:solidFill>
            <a:miter lim="800000"/>
            <a:headEnd/>
            <a:tailEnd/>
          </a:ln>
        </p:spPr>
        <p:txBody>
          <a:bodyPr/>
          <a:lstStyle/>
          <a:p>
            <a:endParaRPr lang="en-US"/>
          </a:p>
        </p:txBody>
      </p:sp>
      <p:sp>
        <p:nvSpPr>
          <p:cNvPr id="505926" name="Rectangle 70"/>
          <p:cNvSpPr>
            <a:spLocks noChangeArrowheads="1"/>
          </p:cNvSpPr>
          <p:nvPr/>
        </p:nvSpPr>
        <p:spPr bwMode="auto">
          <a:xfrm>
            <a:off x="4975225" y="3303588"/>
            <a:ext cx="68263" cy="68262"/>
          </a:xfrm>
          <a:prstGeom prst="rect">
            <a:avLst/>
          </a:prstGeom>
          <a:solidFill>
            <a:srgbClr val="FF00FF"/>
          </a:solidFill>
          <a:ln w="12700">
            <a:solidFill>
              <a:srgbClr val="FF00FF"/>
            </a:solidFill>
            <a:miter lim="800000"/>
            <a:headEnd/>
            <a:tailEnd/>
          </a:ln>
        </p:spPr>
        <p:txBody>
          <a:bodyPr/>
          <a:lstStyle/>
          <a:p>
            <a:endParaRPr lang="en-US"/>
          </a:p>
        </p:txBody>
      </p:sp>
      <p:sp>
        <p:nvSpPr>
          <p:cNvPr id="505927" name="Rectangle 71"/>
          <p:cNvSpPr>
            <a:spLocks noChangeArrowheads="1"/>
          </p:cNvSpPr>
          <p:nvPr/>
        </p:nvSpPr>
        <p:spPr bwMode="auto">
          <a:xfrm>
            <a:off x="5765800" y="2944813"/>
            <a:ext cx="66675" cy="68262"/>
          </a:xfrm>
          <a:prstGeom prst="rect">
            <a:avLst/>
          </a:prstGeom>
          <a:solidFill>
            <a:srgbClr val="FF00FF"/>
          </a:solidFill>
          <a:ln w="12700">
            <a:solidFill>
              <a:srgbClr val="FF00FF"/>
            </a:solidFill>
            <a:miter lim="800000"/>
            <a:headEnd/>
            <a:tailEnd/>
          </a:ln>
        </p:spPr>
        <p:txBody>
          <a:bodyPr/>
          <a:lstStyle/>
          <a:p>
            <a:endParaRPr lang="en-US"/>
          </a:p>
        </p:txBody>
      </p:sp>
      <p:sp>
        <p:nvSpPr>
          <p:cNvPr id="505928" name="Rectangle 72"/>
          <p:cNvSpPr>
            <a:spLocks noChangeArrowheads="1"/>
          </p:cNvSpPr>
          <p:nvPr/>
        </p:nvSpPr>
        <p:spPr bwMode="auto">
          <a:xfrm>
            <a:off x="6556375" y="2589213"/>
            <a:ext cx="66675" cy="66675"/>
          </a:xfrm>
          <a:prstGeom prst="rect">
            <a:avLst/>
          </a:prstGeom>
          <a:solidFill>
            <a:srgbClr val="FF00FF"/>
          </a:solidFill>
          <a:ln w="12700">
            <a:solidFill>
              <a:srgbClr val="FF00FF"/>
            </a:solidFill>
            <a:miter lim="800000"/>
            <a:headEnd/>
            <a:tailEnd/>
          </a:ln>
        </p:spPr>
        <p:txBody>
          <a:bodyPr/>
          <a:lstStyle/>
          <a:p>
            <a:endParaRPr lang="en-US"/>
          </a:p>
        </p:txBody>
      </p:sp>
      <p:sp>
        <p:nvSpPr>
          <p:cNvPr id="505929" name="Rectangle 73"/>
          <p:cNvSpPr>
            <a:spLocks noChangeArrowheads="1"/>
          </p:cNvSpPr>
          <p:nvPr/>
        </p:nvSpPr>
        <p:spPr bwMode="auto">
          <a:xfrm>
            <a:off x="7348538" y="2232025"/>
            <a:ext cx="66675" cy="66675"/>
          </a:xfrm>
          <a:prstGeom prst="rect">
            <a:avLst/>
          </a:prstGeom>
          <a:solidFill>
            <a:srgbClr val="FF00FF"/>
          </a:solidFill>
          <a:ln w="12700">
            <a:solidFill>
              <a:srgbClr val="FF00FF"/>
            </a:solidFill>
            <a:miter lim="800000"/>
            <a:headEnd/>
            <a:tailEnd/>
          </a:ln>
        </p:spPr>
        <p:txBody>
          <a:bodyPr/>
          <a:lstStyle/>
          <a:p>
            <a:endParaRPr lang="en-US"/>
          </a:p>
        </p:txBody>
      </p:sp>
      <p:sp>
        <p:nvSpPr>
          <p:cNvPr id="505930" name="Rectangle 74"/>
          <p:cNvSpPr>
            <a:spLocks noChangeArrowheads="1"/>
          </p:cNvSpPr>
          <p:nvPr/>
        </p:nvSpPr>
        <p:spPr bwMode="auto">
          <a:xfrm>
            <a:off x="8139113" y="1874838"/>
            <a:ext cx="66675" cy="68262"/>
          </a:xfrm>
          <a:prstGeom prst="rect">
            <a:avLst/>
          </a:prstGeom>
          <a:solidFill>
            <a:srgbClr val="FF00FF"/>
          </a:solidFill>
          <a:ln w="12700">
            <a:solidFill>
              <a:srgbClr val="FF00FF"/>
            </a:solidFill>
            <a:miter lim="800000"/>
            <a:headEnd/>
            <a:tailEnd/>
          </a:ln>
        </p:spPr>
        <p:txBody>
          <a:bodyPr/>
          <a:lstStyle/>
          <a:p>
            <a:endParaRPr lang="en-US"/>
          </a:p>
        </p:txBody>
      </p:sp>
      <p:sp>
        <p:nvSpPr>
          <p:cNvPr id="505931" name="Rectangle 75"/>
          <p:cNvSpPr>
            <a:spLocks noChangeArrowheads="1"/>
          </p:cNvSpPr>
          <p:nvPr/>
        </p:nvSpPr>
        <p:spPr bwMode="auto">
          <a:xfrm>
            <a:off x="228600" y="0"/>
            <a:ext cx="8361363" cy="609600"/>
          </a:xfrm>
          <a:prstGeom prst="rect">
            <a:avLst/>
          </a:prstGeom>
          <a:noFill/>
          <a:ln w="9525">
            <a:noFill/>
            <a:miter lim="800000"/>
            <a:headEnd/>
            <a:tailEnd/>
          </a:ln>
        </p:spPr>
        <p:txBody>
          <a:bodyPr wrap="none" lIns="0" tIns="0" rIns="0" bIns="0">
            <a:spAutoFit/>
          </a:bodyPr>
          <a:lstStyle/>
          <a:p>
            <a:r>
              <a:rPr lang="en-US" sz="2000" b="1">
                <a:solidFill>
                  <a:schemeClr val="tx2"/>
                </a:solidFill>
                <a:latin typeface="Arial" pitchFamily="34" charset="0"/>
              </a:rPr>
              <a:t>Hypothetical Example:  </a:t>
            </a:r>
          </a:p>
          <a:p>
            <a:r>
              <a:rPr lang="en-US" sz="2000" b="1">
                <a:solidFill>
                  <a:schemeClr val="tx2"/>
                </a:solidFill>
                <a:latin typeface="Arial" pitchFamily="34" charset="0"/>
              </a:rPr>
              <a:t>Effect of Conditional Transfer Program on Hours of School Activities </a:t>
            </a:r>
            <a:endParaRPr lang="en-US" sz="2000">
              <a:solidFill>
                <a:schemeClr val="tx2"/>
              </a:solidFill>
            </a:endParaRPr>
          </a:p>
        </p:txBody>
      </p:sp>
      <p:sp>
        <p:nvSpPr>
          <p:cNvPr id="505932" name="Rectangle 76"/>
          <p:cNvSpPr>
            <a:spLocks noChangeArrowheads="1"/>
          </p:cNvSpPr>
          <p:nvPr/>
        </p:nvSpPr>
        <p:spPr bwMode="auto">
          <a:xfrm>
            <a:off x="1219200" y="609600"/>
            <a:ext cx="6656388" cy="304800"/>
          </a:xfrm>
          <a:prstGeom prst="rect">
            <a:avLst/>
          </a:prstGeom>
          <a:noFill/>
          <a:ln w="9525">
            <a:noFill/>
            <a:miter lim="800000"/>
            <a:headEnd/>
            <a:tailEnd/>
          </a:ln>
        </p:spPr>
        <p:txBody>
          <a:bodyPr wrap="none" lIns="0" tIns="0" rIns="0" bIns="0">
            <a:spAutoFit/>
          </a:bodyPr>
          <a:lstStyle/>
          <a:p>
            <a:r>
              <a:rPr lang="en-US" sz="2000" b="1">
                <a:solidFill>
                  <a:schemeClr val="tx2"/>
                </a:solidFill>
                <a:latin typeface="Arial" pitchFamily="34" charset="0"/>
              </a:rPr>
              <a:t>Double Difference Measures Positive Effect of Program</a:t>
            </a:r>
            <a:endParaRPr lang="en-US" sz="2000">
              <a:solidFill>
                <a:schemeClr val="tx2"/>
              </a:solidFill>
            </a:endParaRPr>
          </a:p>
        </p:txBody>
      </p:sp>
      <p:sp>
        <p:nvSpPr>
          <p:cNvPr id="505933" name="Rectangle 77"/>
          <p:cNvSpPr>
            <a:spLocks noChangeArrowheads="1"/>
          </p:cNvSpPr>
          <p:nvPr/>
        </p:nvSpPr>
        <p:spPr bwMode="auto">
          <a:xfrm>
            <a:off x="2057400" y="914400"/>
            <a:ext cx="6203950" cy="304800"/>
          </a:xfrm>
          <a:prstGeom prst="rect">
            <a:avLst/>
          </a:prstGeom>
          <a:noFill/>
          <a:ln w="9525">
            <a:noFill/>
            <a:miter lim="800000"/>
            <a:headEnd/>
            <a:tailEnd/>
          </a:ln>
        </p:spPr>
        <p:txBody>
          <a:bodyPr wrap="none" lIns="0" tIns="0" rIns="0" bIns="0">
            <a:spAutoFit/>
          </a:bodyPr>
          <a:lstStyle/>
          <a:p>
            <a:r>
              <a:rPr lang="en-US" sz="2000" b="1">
                <a:solidFill>
                  <a:schemeClr val="tx2"/>
                </a:solidFill>
                <a:latin typeface="Arial" pitchFamily="34" charset="0"/>
              </a:rPr>
              <a:t>Ex-Post Measure Misses Positive Effect of Program</a:t>
            </a:r>
            <a:endParaRPr lang="en-US" sz="2000">
              <a:solidFill>
                <a:schemeClr val="tx2"/>
              </a:solidFill>
            </a:endParaRPr>
          </a:p>
        </p:txBody>
      </p:sp>
      <p:sp>
        <p:nvSpPr>
          <p:cNvPr id="505934" name="Rectangle 78"/>
          <p:cNvSpPr>
            <a:spLocks noChangeArrowheads="1"/>
          </p:cNvSpPr>
          <p:nvPr/>
        </p:nvSpPr>
        <p:spPr bwMode="auto">
          <a:xfrm>
            <a:off x="485775" y="5997575"/>
            <a:ext cx="98425" cy="212725"/>
          </a:xfrm>
          <a:prstGeom prst="rect">
            <a:avLst/>
          </a:prstGeom>
          <a:noFill/>
          <a:ln w="9525">
            <a:noFill/>
            <a:miter lim="800000"/>
            <a:headEnd/>
            <a:tailEnd/>
          </a:ln>
        </p:spPr>
        <p:txBody>
          <a:bodyPr wrap="none" lIns="0" tIns="0" rIns="0" bIns="0">
            <a:spAutoFit/>
          </a:bodyPr>
          <a:lstStyle/>
          <a:p>
            <a:r>
              <a:rPr lang="en-US" sz="1400" b="1">
                <a:latin typeface="Arial" pitchFamily="34" charset="0"/>
              </a:rPr>
              <a:t>0</a:t>
            </a:r>
            <a:endParaRPr lang="en-US" sz="1400" b="1"/>
          </a:p>
        </p:txBody>
      </p:sp>
      <p:sp>
        <p:nvSpPr>
          <p:cNvPr id="505935" name="Rectangle 79"/>
          <p:cNvSpPr>
            <a:spLocks noChangeArrowheads="1"/>
          </p:cNvSpPr>
          <p:nvPr/>
        </p:nvSpPr>
        <p:spPr bwMode="auto">
          <a:xfrm>
            <a:off x="485775" y="5403850"/>
            <a:ext cx="98425" cy="212725"/>
          </a:xfrm>
          <a:prstGeom prst="rect">
            <a:avLst/>
          </a:prstGeom>
          <a:noFill/>
          <a:ln w="9525">
            <a:noFill/>
            <a:miter lim="800000"/>
            <a:headEnd/>
            <a:tailEnd/>
          </a:ln>
        </p:spPr>
        <p:txBody>
          <a:bodyPr wrap="none" lIns="0" tIns="0" rIns="0" bIns="0">
            <a:spAutoFit/>
          </a:bodyPr>
          <a:lstStyle/>
          <a:p>
            <a:r>
              <a:rPr lang="en-US" sz="1400" b="1">
                <a:latin typeface="Arial" pitchFamily="34" charset="0"/>
              </a:rPr>
              <a:t>5</a:t>
            </a:r>
            <a:endParaRPr lang="en-US" sz="1400" b="1"/>
          </a:p>
        </p:txBody>
      </p:sp>
      <p:sp>
        <p:nvSpPr>
          <p:cNvPr id="505936" name="Rectangle 80"/>
          <p:cNvSpPr>
            <a:spLocks noChangeArrowheads="1"/>
          </p:cNvSpPr>
          <p:nvPr/>
        </p:nvSpPr>
        <p:spPr bwMode="auto">
          <a:xfrm>
            <a:off x="411163" y="4806950"/>
            <a:ext cx="196850" cy="212725"/>
          </a:xfrm>
          <a:prstGeom prst="rect">
            <a:avLst/>
          </a:prstGeom>
          <a:noFill/>
          <a:ln w="9525">
            <a:noFill/>
            <a:miter lim="800000"/>
            <a:headEnd/>
            <a:tailEnd/>
          </a:ln>
        </p:spPr>
        <p:txBody>
          <a:bodyPr wrap="none" lIns="0" tIns="0" rIns="0" bIns="0">
            <a:spAutoFit/>
          </a:bodyPr>
          <a:lstStyle/>
          <a:p>
            <a:r>
              <a:rPr lang="en-US" sz="1400" b="1">
                <a:latin typeface="Arial" pitchFamily="34" charset="0"/>
              </a:rPr>
              <a:t>10</a:t>
            </a:r>
            <a:endParaRPr lang="en-US" sz="1400" b="1"/>
          </a:p>
        </p:txBody>
      </p:sp>
      <p:sp>
        <p:nvSpPr>
          <p:cNvPr id="505937" name="Rectangle 81"/>
          <p:cNvSpPr>
            <a:spLocks noChangeArrowheads="1"/>
          </p:cNvSpPr>
          <p:nvPr/>
        </p:nvSpPr>
        <p:spPr bwMode="auto">
          <a:xfrm>
            <a:off x="411163" y="4213225"/>
            <a:ext cx="196850" cy="212725"/>
          </a:xfrm>
          <a:prstGeom prst="rect">
            <a:avLst/>
          </a:prstGeom>
          <a:noFill/>
          <a:ln w="9525">
            <a:noFill/>
            <a:miter lim="800000"/>
            <a:headEnd/>
            <a:tailEnd/>
          </a:ln>
        </p:spPr>
        <p:txBody>
          <a:bodyPr wrap="none" lIns="0" tIns="0" rIns="0" bIns="0">
            <a:spAutoFit/>
          </a:bodyPr>
          <a:lstStyle/>
          <a:p>
            <a:r>
              <a:rPr lang="en-US" sz="1400" b="1">
                <a:latin typeface="Arial" pitchFamily="34" charset="0"/>
              </a:rPr>
              <a:t>15</a:t>
            </a:r>
            <a:endParaRPr lang="en-US" sz="1400" b="1"/>
          </a:p>
        </p:txBody>
      </p:sp>
      <p:sp>
        <p:nvSpPr>
          <p:cNvPr id="505938" name="Rectangle 82"/>
          <p:cNvSpPr>
            <a:spLocks noChangeArrowheads="1"/>
          </p:cNvSpPr>
          <p:nvPr/>
        </p:nvSpPr>
        <p:spPr bwMode="auto">
          <a:xfrm>
            <a:off x="411163" y="3616325"/>
            <a:ext cx="196850" cy="212725"/>
          </a:xfrm>
          <a:prstGeom prst="rect">
            <a:avLst/>
          </a:prstGeom>
          <a:noFill/>
          <a:ln w="9525">
            <a:noFill/>
            <a:miter lim="800000"/>
            <a:headEnd/>
            <a:tailEnd/>
          </a:ln>
        </p:spPr>
        <p:txBody>
          <a:bodyPr wrap="none" lIns="0" tIns="0" rIns="0" bIns="0">
            <a:spAutoFit/>
          </a:bodyPr>
          <a:lstStyle/>
          <a:p>
            <a:r>
              <a:rPr lang="en-US" sz="1400" b="1">
                <a:latin typeface="Arial" pitchFamily="34" charset="0"/>
              </a:rPr>
              <a:t>20</a:t>
            </a:r>
            <a:endParaRPr lang="en-US" sz="1400" b="1"/>
          </a:p>
        </p:txBody>
      </p:sp>
      <p:sp>
        <p:nvSpPr>
          <p:cNvPr id="505939" name="Rectangle 83"/>
          <p:cNvSpPr>
            <a:spLocks noChangeArrowheads="1"/>
          </p:cNvSpPr>
          <p:nvPr/>
        </p:nvSpPr>
        <p:spPr bwMode="auto">
          <a:xfrm>
            <a:off x="411163" y="3022600"/>
            <a:ext cx="196850" cy="212725"/>
          </a:xfrm>
          <a:prstGeom prst="rect">
            <a:avLst/>
          </a:prstGeom>
          <a:noFill/>
          <a:ln w="9525">
            <a:noFill/>
            <a:miter lim="800000"/>
            <a:headEnd/>
            <a:tailEnd/>
          </a:ln>
        </p:spPr>
        <p:txBody>
          <a:bodyPr wrap="none" lIns="0" tIns="0" rIns="0" bIns="0">
            <a:spAutoFit/>
          </a:bodyPr>
          <a:lstStyle/>
          <a:p>
            <a:r>
              <a:rPr lang="en-US" sz="1400" b="1">
                <a:latin typeface="Arial" pitchFamily="34" charset="0"/>
              </a:rPr>
              <a:t>25</a:t>
            </a:r>
            <a:endParaRPr lang="en-US" sz="1400" b="1"/>
          </a:p>
        </p:txBody>
      </p:sp>
      <p:sp>
        <p:nvSpPr>
          <p:cNvPr id="505940" name="Rectangle 84"/>
          <p:cNvSpPr>
            <a:spLocks noChangeArrowheads="1"/>
          </p:cNvSpPr>
          <p:nvPr/>
        </p:nvSpPr>
        <p:spPr bwMode="auto">
          <a:xfrm>
            <a:off x="411163" y="2425700"/>
            <a:ext cx="196850" cy="212725"/>
          </a:xfrm>
          <a:prstGeom prst="rect">
            <a:avLst/>
          </a:prstGeom>
          <a:noFill/>
          <a:ln w="9525">
            <a:noFill/>
            <a:miter lim="800000"/>
            <a:headEnd/>
            <a:tailEnd/>
          </a:ln>
        </p:spPr>
        <p:txBody>
          <a:bodyPr wrap="none" lIns="0" tIns="0" rIns="0" bIns="0">
            <a:spAutoFit/>
          </a:bodyPr>
          <a:lstStyle/>
          <a:p>
            <a:r>
              <a:rPr lang="en-US" sz="1400" b="1">
                <a:latin typeface="Arial" pitchFamily="34" charset="0"/>
              </a:rPr>
              <a:t>30</a:t>
            </a:r>
            <a:endParaRPr lang="en-US" sz="1400" b="1"/>
          </a:p>
        </p:txBody>
      </p:sp>
      <p:sp>
        <p:nvSpPr>
          <p:cNvPr id="505941" name="Rectangle 85"/>
          <p:cNvSpPr>
            <a:spLocks noChangeArrowheads="1"/>
          </p:cNvSpPr>
          <p:nvPr/>
        </p:nvSpPr>
        <p:spPr bwMode="auto">
          <a:xfrm>
            <a:off x="411163" y="1831975"/>
            <a:ext cx="196850" cy="212725"/>
          </a:xfrm>
          <a:prstGeom prst="rect">
            <a:avLst/>
          </a:prstGeom>
          <a:noFill/>
          <a:ln w="9525">
            <a:noFill/>
            <a:miter lim="800000"/>
            <a:headEnd/>
            <a:tailEnd/>
          </a:ln>
        </p:spPr>
        <p:txBody>
          <a:bodyPr wrap="none" lIns="0" tIns="0" rIns="0" bIns="0">
            <a:spAutoFit/>
          </a:bodyPr>
          <a:lstStyle/>
          <a:p>
            <a:r>
              <a:rPr lang="en-US" sz="1400" b="1">
                <a:latin typeface="Arial" pitchFamily="34" charset="0"/>
              </a:rPr>
              <a:t>35</a:t>
            </a:r>
            <a:endParaRPr lang="en-US" sz="1400" b="1"/>
          </a:p>
        </p:txBody>
      </p:sp>
      <p:sp>
        <p:nvSpPr>
          <p:cNvPr id="505942" name="Rectangle 86"/>
          <p:cNvSpPr>
            <a:spLocks noChangeArrowheads="1"/>
          </p:cNvSpPr>
          <p:nvPr/>
        </p:nvSpPr>
        <p:spPr bwMode="auto">
          <a:xfrm>
            <a:off x="411163" y="1235075"/>
            <a:ext cx="196850" cy="212725"/>
          </a:xfrm>
          <a:prstGeom prst="rect">
            <a:avLst/>
          </a:prstGeom>
          <a:noFill/>
          <a:ln w="9525">
            <a:noFill/>
            <a:miter lim="800000"/>
            <a:headEnd/>
            <a:tailEnd/>
          </a:ln>
        </p:spPr>
        <p:txBody>
          <a:bodyPr wrap="none" lIns="0" tIns="0" rIns="0" bIns="0">
            <a:spAutoFit/>
          </a:bodyPr>
          <a:lstStyle/>
          <a:p>
            <a:r>
              <a:rPr lang="en-US" sz="1400" b="1">
                <a:latin typeface="Arial" pitchFamily="34" charset="0"/>
              </a:rPr>
              <a:t>40</a:t>
            </a:r>
            <a:endParaRPr lang="en-US" sz="1400" b="1"/>
          </a:p>
        </p:txBody>
      </p:sp>
      <p:sp>
        <p:nvSpPr>
          <p:cNvPr id="505943" name="Rectangle 87"/>
          <p:cNvSpPr>
            <a:spLocks noChangeArrowheads="1"/>
          </p:cNvSpPr>
          <p:nvPr/>
        </p:nvSpPr>
        <p:spPr bwMode="auto">
          <a:xfrm>
            <a:off x="1017588" y="6189663"/>
            <a:ext cx="127000" cy="274637"/>
          </a:xfrm>
          <a:prstGeom prst="rect">
            <a:avLst/>
          </a:prstGeom>
          <a:noFill/>
          <a:ln w="9525">
            <a:noFill/>
            <a:miter lim="800000"/>
            <a:headEnd/>
            <a:tailEnd/>
          </a:ln>
        </p:spPr>
        <p:txBody>
          <a:bodyPr wrap="none" lIns="0" tIns="0" rIns="0" bIns="0">
            <a:spAutoFit/>
          </a:bodyPr>
          <a:lstStyle/>
          <a:p>
            <a:r>
              <a:rPr lang="en-US" sz="1800" b="1">
                <a:latin typeface="Arial" pitchFamily="34" charset="0"/>
              </a:rPr>
              <a:t>0</a:t>
            </a:r>
            <a:endParaRPr lang="en-US" sz="1800" b="1"/>
          </a:p>
        </p:txBody>
      </p:sp>
      <p:sp>
        <p:nvSpPr>
          <p:cNvPr id="505944" name="Rectangle 88"/>
          <p:cNvSpPr>
            <a:spLocks noChangeArrowheads="1"/>
          </p:cNvSpPr>
          <p:nvPr/>
        </p:nvSpPr>
        <p:spPr bwMode="auto">
          <a:xfrm>
            <a:off x="1806575" y="6189663"/>
            <a:ext cx="127000" cy="274637"/>
          </a:xfrm>
          <a:prstGeom prst="rect">
            <a:avLst/>
          </a:prstGeom>
          <a:noFill/>
          <a:ln w="9525">
            <a:noFill/>
            <a:miter lim="800000"/>
            <a:headEnd/>
            <a:tailEnd/>
          </a:ln>
        </p:spPr>
        <p:txBody>
          <a:bodyPr wrap="none" lIns="0" tIns="0" rIns="0" bIns="0">
            <a:spAutoFit/>
          </a:bodyPr>
          <a:lstStyle/>
          <a:p>
            <a:r>
              <a:rPr lang="en-US" sz="1800" b="1">
                <a:latin typeface="Arial" pitchFamily="34" charset="0"/>
              </a:rPr>
              <a:t>1</a:t>
            </a:r>
            <a:endParaRPr lang="en-US" sz="1800" b="1"/>
          </a:p>
        </p:txBody>
      </p:sp>
      <p:sp>
        <p:nvSpPr>
          <p:cNvPr id="505945" name="Rectangle 89"/>
          <p:cNvSpPr>
            <a:spLocks noChangeArrowheads="1"/>
          </p:cNvSpPr>
          <p:nvPr/>
        </p:nvSpPr>
        <p:spPr bwMode="auto">
          <a:xfrm>
            <a:off x="2598738" y="6189663"/>
            <a:ext cx="127000" cy="274637"/>
          </a:xfrm>
          <a:prstGeom prst="rect">
            <a:avLst/>
          </a:prstGeom>
          <a:noFill/>
          <a:ln w="9525">
            <a:noFill/>
            <a:miter lim="800000"/>
            <a:headEnd/>
            <a:tailEnd/>
          </a:ln>
        </p:spPr>
        <p:txBody>
          <a:bodyPr wrap="none" lIns="0" tIns="0" rIns="0" bIns="0">
            <a:spAutoFit/>
          </a:bodyPr>
          <a:lstStyle/>
          <a:p>
            <a:r>
              <a:rPr lang="en-US" sz="1800" b="1">
                <a:latin typeface="Arial" pitchFamily="34" charset="0"/>
              </a:rPr>
              <a:t>2</a:t>
            </a:r>
            <a:endParaRPr lang="en-US" sz="1800" b="1"/>
          </a:p>
        </p:txBody>
      </p:sp>
      <p:sp>
        <p:nvSpPr>
          <p:cNvPr id="505946" name="Rectangle 90"/>
          <p:cNvSpPr>
            <a:spLocks noChangeArrowheads="1"/>
          </p:cNvSpPr>
          <p:nvPr/>
        </p:nvSpPr>
        <p:spPr bwMode="auto">
          <a:xfrm>
            <a:off x="3389313" y="6189663"/>
            <a:ext cx="127000" cy="274637"/>
          </a:xfrm>
          <a:prstGeom prst="rect">
            <a:avLst/>
          </a:prstGeom>
          <a:noFill/>
          <a:ln w="9525">
            <a:noFill/>
            <a:miter lim="800000"/>
            <a:headEnd/>
            <a:tailEnd/>
          </a:ln>
        </p:spPr>
        <p:txBody>
          <a:bodyPr wrap="none" lIns="0" tIns="0" rIns="0" bIns="0">
            <a:spAutoFit/>
          </a:bodyPr>
          <a:lstStyle/>
          <a:p>
            <a:r>
              <a:rPr lang="en-US" sz="1800" b="1">
                <a:latin typeface="Arial" pitchFamily="34" charset="0"/>
              </a:rPr>
              <a:t>3</a:t>
            </a:r>
            <a:endParaRPr lang="en-US" sz="1800" b="1"/>
          </a:p>
        </p:txBody>
      </p:sp>
      <p:sp>
        <p:nvSpPr>
          <p:cNvPr id="505947" name="Rectangle 91"/>
          <p:cNvSpPr>
            <a:spLocks noChangeArrowheads="1"/>
          </p:cNvSpPr>
          <p:nvPr/>
        </p:nvSpPr>
        <p:spPr bwMode="auto">
          <a:xfrm>
            <a:off x="4179888" y="6189663"/>
            <a:ext cx="127000" cy="274637"/>
          </a:xfrm>
          <a:prstGeom prst="rect">
            <a:avLst/>
          </a:prstGeom>
          <a:noFill/>
          <a:ln w="9525">
            <a:noFill/>
            <a:miter lim="800000"/>
            <a:headEnd/>
            <a:tailEnd/>
          </a:ln>
        </p:spPr>
        <p:txBody>
          <a:bodyPr wrap="none" lIns="0" tIns="0" rIns="0" bIns="0">
            <a:spAutoFit/>
          </a:bodyPr>
          <a:lstStyle/>
          <a:p>
            <a:r>
              <a:rPr lang="en-US" sz="1800" b="1">
                <a:latin typeface="Arial" pitchFamily="34" charset="0"/>
              </a:rPr>
              <a:t>4</a:t>
            </a:r>
            <a:endParaRPr lang="en-US" sz="1800" b="1"/>
          </a:p>
        </p:txBody>
      </p:sp>
      <p:sp>
        <p:nvSpPr>
          <p:cNvPr id="505948" name="Rectangle 92"/>
          <p:cNvSpPr>
            <a:spLocks noChangeArrowheads="1"/>
          </p:cNvSpPr>
          <p:nvPr/>
        </p:nvSpPr>
        <p:spPr bwMode="auto">
          <a:xfrm>
            <a:off x="4972050" y="6189663"/>
            <a:ext cx="127000" cy="274637"/>
          </a:xfrm>
          <a:prstGeom prst="rect">
            <a:avLst/>
          </a:prstGeom>
          <a:noFill/>
          <a:ln w="9525">
            <a:noFill/>
            <a:miter lim="800000"/>
            <a:headEnd/>
            <a:tailEnd/>
          </a:ln>
        </p:spPr>
        <p:txBody>
          <a:bodyPr wrap="none" lIns="0" tIns="0" rIns="0" bIns="0">
            <a:spAutoFit/>
          </a:bodyPr>
          <a:lstStyle/>
          <a:p>
            <a:r>
              <a:rPr lang="en-US" sz="1800" b="1">
                <a:latin typeface="Arial" pitchFamily="34" charset="0"/>
              </a:rPr>
              <a:t>5</a:t>
            </a:r>
            <a:endParaRPr lang="en-US" sz="1800" b="1"/>
          </a:p>
        </p:txBody>
      </p:sp>
      <p:sp>
        <p:nvSpPr>
          <p:cNvPr id="505949" name="Rectangle 93"/>
          <p:cNvSpPr>
            <a:spLocks noChangeArrowheads="1"/>
          </p:cNvSpPr>
          <p:nvPr/>
        </p:nvSpPr>
        <p:spPr bwMode="auto">
          <a:xfrm>
            <a:off x="5762625" y="6189663"/>
            <a:ext cx="127000" cy="274637"/>
          </a:xfrm>
          <a:prstGeom prst="rect">
            <a:avLst/>
          </a:prstGeom>
          <a:noFill/>
          <a:ln w="9525">
            <a:noFill/>
            <a:miter lim="800000"/>
            <a:headEnd/>
            <a:tailEnd/>
          </a:ln>
        </p:spPr>
        <p:txBody>
          <a:bodyPr wrap="none" lIns="0" tIns="0" rIns="0" bIns="0">
            <a:spAutoFit/>
          </a:bodyPr>
          <a:lstStyle/>
          <a:p>
            <a:r>
              <a:rPr lang="en-US" sz="1800" b="1">
                <a:latin typeface="Arial" pitchFamily="34" charset="0"/>
              </a:rPr>
              <a:t>6</a:t>
            </a:r>
            <a:endParaRPr lang="en-US" sz="1800" b="1"/>
          </a:p>
        </p:txBody>
      </p:sp>
      <p:sp>
        <p:nvSpPr>
          <p:cNvPr id="505950" name="Rectangle 94"/>
          <p:cNvSpPr>
            <a:spLocks noChangeArrowheads="1"/>
          </p:cNvSpPr>
          <p:nvPr/>
        </p:nvSpPr>
        <p:spPr bwMode="auto">
          <a:xfrm>
            <a:off x="6553200" y="6189663"/>
            <a:ext cx="127000" cy="274637"/>
          </a:xfrm>
          <a:prstGeom prst="rect">
            <a:avLst/>
          </a:prstGeom>
          <a:noFill/>
          <a:ln w="9525">
            <a:noFill/>
            <a:miter lim="800000"/>
            <a:headEnd/>
            <a:tailEnd/>
          </a:ln>
        </p:spPr>
        <p:txBody>
          <a:bodyPr wrap="none" lIns="0" tIns="0" rIns="0" bIns="0">
            <a:spAutoFit/>
          </a:bodyPr>
          <a:lstStyle/>
          <a:p>
            <a:r>
              <a:rPr lang="en-US" sz="1800" b="1">
                <a:latin typeface="Arial" pitchFamily="34" charset="0"/>
              </a:rPr>
              <a:t>7</a:t>
            </a:r>
            <a:endParaRPr lang="en-US" sz="1800" b="1"/>
          </a:p>
        </p:txBody>
      </p:sp>
      <p:sp>
        <p:nvSpPr>
          <p:cNvPr id="505951" name="Rectangle 95"/>
          <p:cNvSpPr>
            <a:spLocks noChangeArrowheads="1"/>
          </p:cNvSpPr>
          <p:nvPr/>
        </p:nvSpPr>
        <p:spPr bwMode="auto">
          <a:xfrm>
            <a:off x="7345363" y="6189663"/>
            <a:ext cx="127000" cy="274637"/>
          </a:xfrm>
          <a:prstGeom prst="rect">
            <a:avLst/>
          </a:prstGeom>
          <a:noFill/>
          <a:ln w="9525">
            <a:noFill/>
            <a:miter lim="800000"/>
            <a:headEnd/>
            <a:tailEnd/>
          </a:ln>
        </p:spPr>
        <p:txBody>
          <a:bodyPr wrap="none" lIns="0" tIns="0" rIns="0" bIns="0">
            <a:spAutoFit/>
          </a:bodyPr>
          <a:lstStyle/>
          <a:p>
            <a:r>
              <a:rPr lang="en-US" sz="1800" b="1">
                <a:latin typeface="Arial" pitchFamily="34" charset="0"/>
              </a:rPr>
              <a:t>8</a:t>
            </a:r>
            <a:endParaRPr lang="en-US" sz="1800" b="1"/>
          </a:p>
        </p:txBody>
      </p:sp>
      <p:sp>
        <p:nvSpPr>
          <p:cNvPr id="505952" name="Rectangle 96"/>
          <p:cNvSpPr>
            <a:spLocks noChangeArrowheads="1"/>
          </p:cNvSpPr>
          <p:nvPr/>
        </p:nvSpPr>
        <p:spPr bwMode="auto">
          <a:xfrm>
            <a:off x="8134350" y="6189663"/>
            <a:ext cx="127000" cy="274637"/>
          </a:xfrm>
          <a:prstGeom prst="rect">
            <a:avLst/>
          </a:prstGeom>
          <a:noFill/>
          <a:ln w="9525">
            <a:noFill/>
            <a:miter lim="800000"/>
            <a:headEnd/>
            <a:tailEnd/>
          </a:ln>
        </p:spPr>
        <p:txBody>
          <a:bodyPr wrap="none" lIns="0" tIns="0" rIns="0" bIns="0">
            <a:spAutoFit/>
          </a:bodyPr>
          <a:lstStyle/>
          <a:p>
            <a:r>
              <a:rPr lang="en-US" sz="1800" b="1">
                <a:latin typeface="Arial" pitchFamily="34" charset="0"/>
              </a:rPr>
              <a:t>9</a:t>
            </a:r>
            <a:endParaRPr lang="en-US" sz="1800" b="1"/>
          </a:p>
        </p:txBody>
      </p:sp>
      <p:sp>
        <p:nvSpPr>
          <p:cNvPr id="505953" name="Rectangle 97"/>
          <p:cNvSpPr>
            <a:spLocks noChangeArrowheads="1"/>
          </p:cNvSpPr>
          <p:nvPr/>
        </p:nvSpPr>
        <p:spPr bwMode="auto">
          <a:xfrm>
            <a:off x="3200400" y="6583363"/>
            <a:ext cx="3365500" cy="274637"/>
          </a:xfrm>
          <a:prstGeom prst="rect">
            <a:avLst/>
          </a:prstGeom>
          <a:noFill/>
          <a:ln w="9525">
            <a:noFill/>
            <a:miter lim="800000"/>
            <a:headEnd/>
            <a:tailEnd/>
          </a:ln>
        </p:spPr>
        <p:txBody>
          <a:bodyPr wrap="none" lIns="0" tIns="0" rIns="0" bIns="0">
            <a:spAutoFit/>
          </a:bodyPr>
          <a:lstStyle/>
          <a:p>
            <a:r>
              <a:rPr lang="en-US" sz="1800" b="1">
                <a:latin typeface="Arial" pitchFamily="34" charset="0"/>
              </a:rPr>
              <a:t>Months of Execution of Project</a:t>
            </a:r>
            <a:endParaRPr lang="en-US" sz="1800" b="1"/>
          </a:p>
        </p:txBody>
      </p:sp>
      <p:sp>
        <p:nvSpPr>
          <p:cNvPr id="505954" name="Rectangle 98"/>
          <p:cNvSpPr>
            <a:spLocks noChangeArrowheads="1"/>
          </p:cNvSpPr>
          <p:nvPr/>
        </p:nvSpPr>
        <p:spPr bwMode="auto">
          <a:xfrm rot="16200000">
            <a:off x="-1481137" y="3278187"/>
            <a:ext cx="3206750" cy="244475"/>
          </a:xfrm>
          <a:prstGeom prst="rect">
            <a:avLst/>
          </a:prstGeom>
          <a:noFill/>
          <a:ln w="9525">
            <a:noFill/>
            <a:miter lim="800000"/>
            <a:headEnd/>
            <a:tailEnd/>
          </a:ln>
        </p:spPr>
        <p:txBody>
          <a:bodyPr wrap="none" lIns="0" tIns="0" rIns="0" bIns="0">
            <a:spAutoFit/>
          </a:bodyPr>
          <a:lstStyle/>
          <a:p>
            <a:r>
              <a:rPr lang="en-US" sz="1600" b="1">
                <a:latin typeface="Arial" pitchFamily="34" charset="0"/>
              </a:rPr>
              <a:t>Hours Spent on School Activities</a:t>
            </a:r>
            <a:endParaRPr lang="en-US" sz="1600"/>
          </a:p>
        </p:txBody>
      </p:sp>
      <p:grpSp>
        <p:nvGrpSpPr>
          <p:cNvPr id="505959" name="Group 103"/>
          <p:cNvGrpSpPr>
            <a:grpSpLocks/>
          </p:cNvGrpSpPr>
          <p:nvPr/>
        </p:nvGrpSpPr>
        <p:grpSpPr bwMode="auto">
          <a:xfrm>
            <a:off x="8154988" y="1562100"/>
            <a:ext cx="42862" cy="301625"/>
            <a:chOff x="5137" y="984"/>
            <a:chExt cx="27" cy="190"/>
          </a:xfrm>
        </p:grpSpPr>
        <p:sp>
          <p:nvSpPr>
            <p:cNvPr id="505955" name="Freeform 99"/>
            <p:cNvSpPr>
              <a:spLocks/>
            </p:cNvSpPr>
            <p:nvPr/>
          </p:nvSpPr>
          <p:spPr bwMode="auto">
            <a:xfrm>
              <a:off x="5137" y="984"/>
              <a:ext cx="27" cy="26"/>
            </a:xfrm>
            <a:custGeom>
              <a:avLst/>
              <a:gdLst/>
              <a:ahLst/>
              <a:cxnLst>
                <a:cxn ang="0">
                  <a:pos x="27" y="13"/>
                </a:cxn>
                <a:cxn ang="0">
                  <a:pos x="25" y="8"/>
                </a:cxn>
                <a:cxn ang="0">
                  <a:pos x="23" y="4"/>
                </a:cxn>
                <a:cxn ang="0">
                  <a:pos x="18" y="1"/>
                </a:cxn>
                <a:cxn ang="0">
                  <a:pos x="13" y="0"/>
                </a:cxn>
                <a:cxn ang="0">
                  <a:pos x="8" y="1"/>
                </a:cxn>
                <a:cxn ang="0">
                  <a:pos x="4" y="4"/>
                </a:cxn>
                <a:cxn ang="0">
                  <a:pos x="1" y="8"/>
                </a:cxn>
                <a:cxn ang="0">
                  <a:pos x="0" y="13"/>
                </a:cxn>
                <a:cxn ang="0">
                  <a:pos x="0" y="13"/>
                </a:cxn>
                <a:cxn ang="0">
                  <a:pos x="1" y="18"/>
                </a:cxn>
                <a:cxn ang="0">
                  <a:pos x="4" y="23"/>
                </a:cxn>
                <a:cxn ang="0">
                  <a:pos x="8" y="25"/>
                </a:cxn>
                <a:cxn ang="0">
                  <a:pos x="13" y="26"/>
                </a:cxn>
                <a:cxn ang="0">
                  <a:pos x="18" y="25"/>
                </a:cxn>
                <a:cxn ang="0">
                  <a:pos x="23" y="23"/>
                </a:cxn>
                <a:cxn ang="0">
                  <a:pos x="25" y="18"/>
                </a:cxn>
                <a:cxn ang="0">
                  <a:pos x="27" y="13"/>
                </a:cxn>
              </a:cxnLst>
              <a:rect l="0" t="0" r="r" b="b"/>
              <a:pathLst>
                <a:path w="27" h="26">
                  <a:moveTo>
                    <a:pt x="27" y="13"/>
                  </a:moveTo>
                  <a:lnTo>
                    <a:pt x="25" y="8"/>
                  </a:lnTo>
                  <a:lnTo>
                    <a:pt x="23" y="4"/>
                  </a:lnTo>
                  <a:lnTo>
                    <a:pt x="18" y="1"/>
                  </a:lnTo>
                  <a:lnTo>
                    <a:pt x="13" y="0"/>
                  </a:lnTo>
                  <a:lnTo>
                    <a:pt x="8" y="1"/>
                  </a:lnTo>
                  <a:lnTo>
                    <a:pt x="4" y="4"/>
                  </a:lnTo>
                  <a:lnTo>
                    <a:pt x="1" y="8"/>
                  </a:lnTo>
                  <a:lnTo>
                    <a:pt x="0" y="13"/>
                  </a:lnTo>
                  <a:lnTo>
                    <a:pt x="0" y="13"/>
                  </a:lnTo>
                  <a:lnTo>
                    <a:pt x="1" y="18"/>
                  </a:lnTo>
                  <a:lnTo>
                    <a:pt x="4" y="23"/>
                  </a:lnTo>
                  <a:lnTo>
                    <a:pt x="8" y="25"/>
                  </a:lnTo>
                  <a:lnTo>
                    <a:pt x="13" y="26"/>
                  </a:lnTo>
                  <a:lnTo>
                    <a:pt x="18" y="25"/>
                  </a:lnTo>
                  <a:lnTo>
                    <a:pt x="23" y="23"/>
                  </a:lnTo>
                  <a:lnTo>
                    <a:pt x="25" y="18"/>
                  </a:lnTo>
                  <a:lnTo>
                    <a:pt x="27" y="13"/>
                  </a:lnTo>
                  <a:close/>
                </a:path>
              </a:pathLst>
            </a:custGeom>
            <a:solidFill>
              <a:srgbClr val="FFFF00"/>
            </a:solidFill>
            <a:ln w="9525">
              <a:noFill/>
              <a:round/>
              <a:headEnd/>
              <a:tailEnd/>
            </a:ln>
          </p:spPr>
          <p:txBody>
            <a:bodyPr/>
            <a:lstStyle/>
            <a:p>
              <a:endParaRPr lang="en-US"/>
            </a:p>
          </p:txBody>
        </p:sp>
        <p:sp>
          <p:nvSpPr>
            <p:cNvPr id="505956" name="Freeform 100"/>
            <p:cNvSpPr>
              <a:spLocks/>
            </p:cNvSpPr>
            <p:nvPr/>
          </p:nvSpPr>
          <p:spPr bwMode="auto">
            <a:xfrm>
              <a:off x="5137" y="1038"/>
              <a:ext cx="27" cy="27"/>
            </a:xfrm>
            <a:custGeom>
              <a:avLst/>
              <a:gdLst/>
              <a:ahLst/>
              <a:cxnLst>
                <a:cxn ang="0">
                  <a:pos x="27" y="14"/>
                </a:cxn>
                <a:cxn ang="0">
                  <a:pos x="25" y="9"/>
                </a:cxn>
                <a:cxn ang="0">
                  <a:pos x="23" y="4"/>
                </a:cxn>
                <a:cxn ang="0">
                  <a:pos x="18" y="2"/>
                </a:cxn>
                <a:cxn ang="0">
                  <a:pos x="13" y="0"/>
                </a:cxn>
                <a:cxn ang="0">
                  <a:pos x="8" y="2"/>
                </a:cxn>
                <a:cxn ang="0">
                  <a:pos x="3" y="4"/>
                </a:cxn>
                <a:cxn ang="0">
                  <a:pos x="1" y="9"/>
                </a:cxn>
                <a:cxn ang="0">
                  <a:pos x="0" y="14"/>
                </a:cxn>
                <a:cxn ang="0">
                  <a:pos x="0" y="14"/>
                </a:cxn>
                <a:cxn ang="0">
                  <a:pos x="1" y="19"/>
                </a:cxn>
                <a:cxn ang="0">
                  <a:pos x="4" y="24"/>
                </a:cxn>
                <a:cxn ang="0">
                  <a:pos x="8" y="26"/>
                </a:cxn>
                <a:cxn ang="0">
                  <a:pos x="13" y="27"/>
                </a:cxn>
                <a:cxn ang="0">
                  <a:pos x="18" y="26"/>
                </a:cxn>
                <a:cxn ang="0">
                  <a:pos x="23" y="24"/>
                </a:cxn>
                <a:cxn ang="0">
                  <a:pos x="25" y="19"/>
                </a:cxn>
                <a:cxn ang="0">
                  <a:pos x="27" y="14"/>
                </a:cxn>
              </a:cxnLst>
              <a:rect l="0" t="0" r="r" b="b"/>
              <a:pathLst>
                <a:path w="27" h="27">
                  <a:moveTo>
                    <a:pt x="27" y="14"/>
                  </a:moveTo>
                  <a:lnTo>
                    <a:pt x="25" y="9"/>
                  </a:lnTo>
                  <a:lnTo>
                    <a:pt x="23" y="4"/>
                  </a:lnTo>
                  <a:lnTo>
                    <a:pt x="18" y="2"/>
                  </a:lnTo>
                  <a:lnTo>
                    <a:pt x="13" y="0"/>
                  </a:lnTo>
                  <a:lnTo>
                    <a:pt x="8" y="2"/>
                  </a:lnTo>
                  <a:lnTo>
                    <a:pt x="3" y="4"/>
                  </a:lnTo>
                  <a:lnTo>
                    <a:pt x="1" y="9"/>
                  </a:lnTo>
                  <a:lnTo>
                    <a:pt x="0" y="14"/>
                  </a:lnTo>
                  <a:lnTo>
                    <a:pt x="0" y="14"/>
                  </a:lnTo>
                  <a:lnTo>
                    <a:pt x="1" y="19"/>
                  </a:lnTo>
                  <a:lnTo>
                    <a:pt x="4" y="24"/>
                  </a:lnTo>
                  <a:lnTo>
                    <a:pt x="8" y="26"/>
                  </a:lnTo>
                  <a:lnTo>
                    <a:pt x="13" y="27"/>
                  </a:lnTo>
                  <a:lnTo>
                    <a:pt x="18" y="26"/>
                  </a:lnTo>
                  <a:lnTo>
                    <a:pt x="23" y="24"/>
                  </a:lnTo>
                  <a:lnTo>
                    <a:pt x="25" y="19"/>
                  </a:lnTo>
                  <a:lnTo>
                    <a:pt x="27" y="14"/>
                  </a:lnTo>
                  <a:close/>
                </a:path>
              </a:pathLst>
            </a:custGeom>
            <a:solidFill>
              <a:srgbClr val="FFFF00"/>
            </a:solidFill>
            <a:ln w="9525">
              <a:noFill/>
              <a:round/>
              <a:headEnd/>
              <a:tailEnd/>
            </a:ln>
          </p:spPr>
          <p:txBody>
            <a:bodyPr/>
            <a:lstStyle/>
            <a:p>
              <a:endParaRPr lang="en-US"/>
            </a:p>
          </p:txBody>
        </p:sp>
        <p:sp>
          <p:nvSpPr>
            <p:cNvPr id="505957" name="Freeform 101"/>
            <p:cNvSpPr>
              <a:spLocks/>
            </p:cNvSpPr>
            <p:nvPr/>
          </p:nvSpPr>
          <p:spPr bwMode="auto">
            <a:xfrm>
              <a:off x="5137" y="1092"/>
              <a:ext cx="27" cy="28"/>
            </a:xfrm>
            <a:custGeom>
              <a:avLst/>
              <a:gdLst/>
              <a:ahLst/>
              <a:cxnLst>
                <a:cxn ang="0">
                  <a:pos x="27" y="14"/>
                </a:cxn>
                <a:cxn ang="0">
                  <a:pos x="25" y="9"/>
                </a:cxn>
                <a:cxn ang="0">
                  <a:pos x="23" y="4"/>
                </a:cxn>
                <a:cxn ang="0">
                  <a:pos x="18" y="2"/>
                </a:cxn>
                <a:cxn ang="0">
                  <a:pos x="13" y="0"/>
                </a:cxn>
                <a:cxn ang="0">
                  <a:pos x="8" y="2"/>
                </a:cxn>
                <a:cxn ang="0">
                  <a:pos x="3" y="4"/>
                </a:cxn>
                <a:cxn ang="0">
                  <a:pos x="1" y="9"/>
                </a:cxn>
                <a:cxn ang="0">
                  <a:pos x="0" y="14"/>
                </a:cxn>
                <a:cxn ang="0">
                  <a:pos x="0" y="14"/>
                </a:cxn>
                <a:cxn ang="0">
                  <a:pos x="1" y="19"/>
                </a:cxn>
                <a:cxn ang="0">
                  <a:pos x="4" y="25"/>
                </a:cxn>
                <a:cxn ang="0">
                  <a:pos x="8" y="27"/>
                </a:cxn>
                <a:cxn ang="0">
                  <a:pos x="13" y="28"/>
                </a:cxn>
                <a:cxn ang="0">
                  <a:pos x="18" y="27"/>
                </a:cxn>
                <a:cxn ang="0">
                  <a:pos x="23" y="25"/>
                </a:cxn>
                <a:cxn ang="0">
                  <a:pos x="25" y="19"/>
                </a:cxn>
                <a:cxn ang="0">
                  <a:pos x="27" y="14"/>
                </a:cxn>
              </a:cxnLst>
              <a:rect l="0" t="0" r="r" b="b"/>
              <a:pathLst>
                <a:path w="27" h="28">
                  <a:moveTo>
                    <a:pt x="27" y="14"/>
                  </a:moveTo>
                  <a:lnTo>
                    <a:pt x="25" y="9"/>
                  </a:lnTo>
                  <a:lnTo>
                    <a:pt x="23" y="4"/>
                  </a:lnTo>
                  <a:lnTo>
                    <a:pt x="18" y="2"/>
                  </a:lnTo>
                  <a:lnTo>
                    <a:pt x="13" y="0"/>
                  </a:lnTo>
                  <a:lnTo>
                    <a:pt x="8" y="2"/>
                  </a:lnTo>
                  <a:lnTo>
                    <a:pt x="3" y="4"/>
                  </a:lnTo>
                  <a:lnTo>
                    <a:pt x="1" y="9"/>
                  </a:lnTo>
                  <a:lnTo>
                    <a:pt x="0" y="14"/>
                  </a:lnTo>
                  <a:lnTo>
                    <a:pt x="0" y="14"/>
                  </a:lnTo>
                  <a:lnTo>
                    <a:pt x="1" y="19"/>
                  </a:lnTo>
                  <a:lnTo>
                    <a:pt x="4" y="25"/>
                  </a:lnTo>
                  <a:lnTo>
                    <a:pt x="8" y="27"/>
                  </a:lnTo>
                  <a:lnTo>
                    <a:pt x="13" y="28"/>
                  </a:lnTo>
                  <a:lnTo>
                    <a:pt x="18" y="27"/>
                  </a:lnTo>
                  <a:lnTo>
                    <a:pt x="23" y="25"/>
                  </a:lnTo>
                  <a:lnTo>
                    <a:pt x="25" y="19"/>
                  </a:lnTo>
                  <a:lnTo>
                    <a:pt x="27" y="14"/>
                  </a:lnTo>
                  <a:close/>
                </a:path>
              </a:pathLst>
            </a:custGeom>
            <a:solidFill>
              <a:srgbClr val="FFFF00"/>
            </a:solidFill>
            <a:ln w="9525">
              <a:noFill/>
              <a:round/>
              <a:headEnd/>
              <a:tailEnd/>
            </a:ln>
          </p:spPr>
          <p:txBody>
            <a:bodyPr/>
            <a:lstStyle/>
            <a:p>
              <a:endParaRPr lang="en-US"/>
            </a:p>
          </p:txBody>
        </p:sp>
        <p:sp>
          <p:nvSpPr>
            <p:cNvPr id="505958" name="Freeform 102"/>
            <p:cNvSpPr>
              <a:spLocks/>
            </p:cNvSpPr>
            <p:nvPr/>
          </p:nvSpPr>
          <p:spPr bwMode="auto">
            <a:xfrm>
              <a:off x="5137" y="1147"/>
              <a:ext cx="27" cy="27"/>
            </a:xfrm>
            <a:custGeom>
              <a:avLst/>
              <a:gdLst/>
              <a:ahLst/>
              <a:cxnLst>
                <a:cxn ang="0">
                  <a:pos x="27" y="14"/>
                </a:cxn>
                <a:cxn ang="0">
                  <a:pos x="25" y="9"/>
                </a:cxn>
                <a:cxn ang="0">
                  <a:pos x="23" y="4"/>
                </a:cxn>
                <a:cxn ang="0">
                  <a:pos x="18" y="2"/>
                </a:cxn>
                <a:cxn ang="0">
                  <a:pos x="13" y="0"/>
                </a:cxn>
                <a:cxn ang="0">
                  <a:pos x="8" y="2"/>
                </a:cxn>
                <a:cxn ang="0">
                  <a:pos x="3" y="4"/>
                </a:cxn>
                <a:cxn ang="0">
                  <a:pos x="1" y="9"/>
                </a:cxn>
                <a:cxn ang="0">
                  <a:pos x="0" y="14"/>
                </a:cxn>
                <a:cxn ang="0">
                  <a:pos x="0" y="14"/>
                </a:cxn>
                <a:cxn ang="0">
                  <a:pos x="1" y="19"/>
                </a:cxn>
                <a:cxn ang="0">
                  <a:pos x="4" y="24"/>
                </a:cxn>
                <a:cxn ang="0">
                  <a:pos x="8" y="26"/>
                </a:cxn>
                <a:cxn ang="0">
                  <a:pos x="13" y="27"/>
                </a:cxn>
                <a:cxn ang="0">
                  <a:pos x="18" y="26"/>
                </a:cxn>
                <a:cxn ang="0">
                  <a:pos x="23" y="24"/>
                </a:cxn>
                <a:cxn ang="0">
                  <a:pos x="25" y="19"/>
                </a:cxn>
                <a:cxn ang="0">
                  <a:pos x="27" y="14"/>
                </a:cxn>
              </a:cxnLst>
              <a:rect l="0" t="0" r="r" b="b"/>
              <a:pathLst>
                <a:path w="27" h="27">
                  <a:moveTo>
                    <a:pt x="27" y="14"/>
                  </a:moveTo>
                  <a:lnTo>
                    <a:pt x="25" y="9"/>
                  </a:lnTo>
                  <a:lnTo>
                    <a:pt x="23" y="4"/>
                  </a:lnTo>
                  <a:lnTo>
                    <a:pt x="18" y="2"/>
                  </a:lnTo>
                  <a:lnTo>
                    <a:pt x="13" y="0"/>
                  </a:lnTo>
                  <a:lnTo>
                    <a:pt x="8" y="2"/>
                  </a:lnTo>
                  <a:lnTo>
                    <a:pt x="3" y="4"/>
                  </a:lnTo>
                  <a:lnTo>
                    <a:pt x="1" y="9"/>
                  </a:lnTo>
                  <a:lnTo>
                    <a:pt x="0" y="14"/>
                  </a:lnTo>
                  <a:lnTo>
                    <a:pt x="0" y="14"/>
                  </a:lnTo>
                  <a:lnTo>
                    <a:pt x="1" y="19"/>
                  </a:lnTo>
                  <a:lnTo>
                    <a:pt x="4" y="24"/>
                  </a:lnTo>
                  <a:lnTo>
                    <a:pt x="8" y="26"/>
                  </a:lnTo>
                  <a:lnTo>
                    <a:pt x="13" y="27"/>
                  </a:lnTo>
                  <a:lnTo>
                    <a:pt x="18" y="26"/>
                  </a:lnTo>
                  <a:lnTo>
                    <a:pt x="23" y="24"/>
                  </a:lnTo>
                  <a:lnTo>
                    <a:pt x="25" y="19"/>
                  </a:lnTo>
                  <a:lnTo>
                    <a:pt x="27" y="14"/>
                  </a:lnTo>
                  <a:close/>
                </a:path>
              </a:pathLst>
            </a:custGeom>
            <a:solidFill>
              <a:srgbClr val="FFFF00"/>
            </a:solidFill>
            <a:ln w="9525">
              <a:noFill/>
              <a:round/>
              <a:headEnd/>
              <a:tailEnd/>
            </a:ln>
          </p:spPr>
          <p:txBody>
            <a:bodyPr/>
            <a:lstStyle/>
            <a:p>
              <a:endParaRPr lang="en-US"/>
            </a:p>
          </p:txBody>
        </p:sp>
      </p:grpSp>
      <p:sp>
        <p:nvSpPr>
          <p:cNvPr id="505960" name="Rectangle 104"/>
          <p:cNvSpPr>
            <a:spLocks noChangeArrowheads="1"/>
          </p:cNvSpPr>
          <p:nvPr/>
        </p:nvSpPr>
        <p:spPr bwMode="auto">
          <a:xfrm>
            <a:off x="7132638" y="2217738"/>
            <a:ext cx="909637" cy="1181100"/>
          </a:xfrm>
          <a:prstGeom prst="rect">
            <a:avLst/>
          </a:prstGeom>
          <a:noFill/>
          <a:ln w="9525">
            <a:noFill/>
            <a:miter lim="800000"/>
            <a:headEnd/>
            <a:tailEnd/>
          </a:ln>
        </p:spPr>
        <p:txBody>
          <a:bodyPr/>
          <a:lstStyle/>
          <a:p>
            <a:endParaRPr lang="en-US"/>
          </a:p>
        </p:txBody>
      </p:sp>
      <p:sp>
        <p:nvSpPr>
          <p:cNvPr id="505961" name="Rectangle 105"/>
          <p:cNvSpPr>
            <a:spLocks noChangeArrowheads="1"/>
          </p:cNvSpPr>
          <p:nvPr/>
        </p:nvSpPr>
        <p:spPr bwMode="auto">
          <a:xfrm>
            <a:off x="7313613" y="2508250"/>
            <a:ext cx="695325" cy="244475"/>
          </a:xfrm>
          <a:prstGeom prst="rect">
            <a:avLst/>
          </a:prstGeom>
          <a:noFill/>
          <a:ln w="9525">
            <a:noFill/>
            <a:miter lim="800000"/>
            <a:headEnd/>
            <a:tailEnd/>
          </a:ln>
        </p:spPr>
        <p:txBody>
          <a:bodyPr wrap="none" lIns="0" tIns="0" rIns="0" bIns="0">
            <a:spAutoFit/>
          </a:bodyPr>
          <a:lstStyle/>
          <a:p>
            <a:r>
              <a:rPr lang="en-US" sz="1600" b="1">
                <a:solidFill>
                  <a:schemeClr val="tx2"/>
                </a:solidFill>
                <a:latin typeface="Arial" pitchFamily="34" charset="0"/>
              </a:rPr>
              <a:t>A = Ex-</a:t>
            </a:r>
            <a:endParaRPr lang="en-US" sz="1600" b="1">
              <a:solidFill>
                <a:schemeClr val="tx2"/>
              </a:solidFill>
            </a:endParaRPr>
          </a:p>
        </p:txBody>
      </p:sp>
      <p:sp>
        <p:nvSpPr>
          <p:cNvPr id="505962" name="Rectangle 106"/>
          <p:cNvSpPr>
            <a:spLocks noChangeArrowheads="1"/>
          </p:cNvSpPr>
          <p:nvPr/>
        </p:nvSpPr>
        <p:spPr bwMode="auto">
          <a:xfrm>
            <a:off x="7412038" y="2711450"/>
            <a:ext cx="496887" cy="244475"/>
          </a:xfrm>
          <a:prstGeom prst="rect">
            <a:avLst/>
          </a:prstGeom>
          <a:noFill/>
          <a:ln w="9525">
            <a:noFill/>
            <a:miter lim="800000"/>
            <a:headEnd/>
            <a:tailEnd/>
          </a:ln>
        </p:spPr>
        <p:txBody>
          <a:bodyPr wrap="none" lIns="0" tIns="0" rIns="0" bIns="0">
            <a:spAutoFit/>
          </a:bodyPr>
          <a:lstStyle/>
          <a:p>
            <a:r>
              <a:rPr lang="en-US" sz="1600" b="1">
                <a:solidFill>
                  <a:schemeClr val="tx2"/>
                </a:solidFill>
                <a:latin typeface="Arial" pitchFamily="34" charset="0"/>
              </a:rPr>
              <a:t>Post </a:t>
            </a:r>
            <a:endParaRPr lang="en-US" sz="1600">
              <a:solidFill>
                <a:schemeClr val="tx2"/>
              </a:solidFill>
            </a:endParaRPr>
          </a:p>
        </p:txBody>
      </p:sp>
      <p:sp>
        <p:nvSpPr>
          <p:cNvPr id="505963" name="Rectangle 107"/>
          <p:cNvSpPr>
            <a:spLocks noChangeArrowheads="1"/>
          </p:cNvSpPr>
          <p:nvPr/>
        </p:nvSpPr>
        <p:spPr bwMode="auto">
          <a:xfrm>
            <a:off x="7191375" y="2913063"/>
            <a:ext cx="1039813" cy="244475"/>
          </a:xfrm>
          <a:prstGeom prst="rect">
            <a:avLst/>
          </a:prstGeom>
          <a:noFill/>
          <a:ln w="9525">
            <a:noFill/>
            <a:miter lim="800000"/>
            <a:headEnd/>
            <a:tailEnd/>
          </a:ln>
        </p:spPr>
        <p:txBody>
          <a:bodyPr wrap="none" lIns="0" tIns="0" rIns="0" bIns="0">
            <a:spAutoFit/>
          </a:bodyPr>
          <a:lstStyle/>
          <a:p>
            <a:r>
              <a:rPr lang="en-US" sz="1600" b="1">
                <a:solidFill>
                  <a:schemeClr val="tx2"/>
                </a:solidFill>
                <a:latin typeface="Arial" pitchFamily="34" charset="0"/>
              </a:rPr>
              <a:t>Difference</a:t>
            </a:r>
            <a:r>
              <a:rPr lang="en-US" sz="1300" b="1">
                <a:solidFill>
                  <a:srgbClr val="000000"/>
                </a:solidFill>
                <a:latin typeface="Arial" pitchFamily="34" charset="0"/>
              </a:rPr>
              <a:t> </a:t>
            </a:r>
            <a:endParaRPr lang="en-US"/>
          </a:p>
        </p:txBody>
      </p:sp>
      <p:sp>
        <p:nvSpPr>
          <p:cNvPr id="505964" name="Rectangle 108"/>
          <p:cNvSpPr>
            <a:spLocks noChangeArrowheads="1"/>
          </p:cNvSpPr>
          <p:nvPr/>
        </p:nvSpPr>
        <p:spPr bwMode="auto">
          <a:xfrm>
            <a:off x="909638" y="5521325"/>
            <a:ext cx="735012" cy="255588"/>
          </a:xfrm>
          <a:prstGeom prst="rect">
            <a:avLst/>
          </a:prstGeom>
          <a:noFill/>
          <a:ln w="9525">
            <a:noFill/>
            <a:miter lim="800000"/>
            <a:headEnd/>
            <a:tailEnd/>
          </a:ln>
        </p:spPr>
        <p:txBody>
          <a:bodyPr/>
          <a:lstStyle/>
          <a:p>
            <a:endParaRPr lang="en-US"/>
          </a:p>
        </p:txBody>
      </p:sp>
      <p:sp>
        <p:nvSpPr>
          <p:cNvPr id="505965" name="Rectangle 109"/>
          <p:cNvSpPr>
            <a:spLocks noChangeArrowheads="1"/>
          </p:cNvSpPr>
          <p:nvPr/>
        </p:nvSpPr>
        <p:spPr bwMode="auto">
          <a:xfrm>
            <a:off x="977900" y="5540375"/>
            <a:ext cx="723900" cy="274638"/>
          </a:xfrm>
          <a:prstGeom prst="rect">
            <a:avLst/>
          </a:prstGeom>
          <a:noFill/>
          <a:ln w="9525">
            <a:noFill/>
            <a:miter lim="800000"/>
            <a:headEnd/>
            <a:tailEnd/>
          </a:ln>
        </p:spPr>
        <p:txBody>
          <a:bodyPr wrap="none" lIns="0" tIns="0" rIns="0" bIns="0">
            <a:spAutoFit/>
          </a:bodyPr>
          <a:lstStyle/>
          <a:p>
            <a:r>
              <a:rPr lang="en-US" sz="1800" b="1">
                <a:solidFill>
                  <a:schemeClr val="tx2"/>
                </a:solidFill>
                <a:latin typeface="Arial" pitchFamily="34" charset="0"/>
              </a:rPr>
              <a:t>Before</a:t>
            </a:r>
          </a:p>
        </p:txBody>
      </p:sp>
      <p:sp>
        <p:nvSpPr>
          <p:cNvPr id="505966" name="Rectangle 110"/>
          <p:cNvSpPr>
            <a:spLocks noChangeArrowheads="1"/>
          </p:cNvSpPr>
          <p:nvPr/>
        </p:nvSpPr>
        <p:spPr bwMode="auto">
          <a:xfrm>
            <a:off x="7883525" y="5567363"/>
            <a:ext cx="593725" cy="209550"/>
          </a:xfrm>
          <a:prstGeom prst="rect">
            <a:avLst/>
          </a:prstGeom>
          <a:noFill/>
          <a:ln w="9525">
            <a:noFill/>
            <a:miter lim="800000"/>
            <a:headEnd/>
            <a:tailEnd/>
          </a:ln>
        </p:spPr>
        <p:txBody>
          <a:bodyPr/>
          <a:lstStyle/>
          <a:p>
            <a:endParaRPr lang="en-US"/>
          </a:p>
        </p:txBody>
      </p:sp>
      <p:sp>
        <p:nvSpPr>
          <p:cNvPr id="505967" name="Rectangle 111"/>
          <p:cNvSpPr>
            <a:spLocks noChangeArrowheads="1"/>
          </p:cNvSpPr>
          <p:nvPr/>
        </p:nvSpPr>
        <p:spPr bwMode="auto">
          <a:xfrm>
            <a:off x="7961313" y="5586413"/>
            <a:ext cx="533400" cy="274637"/>
          </a:xfrm>
          <a:prstGeom prst="rect">
            <a:avLst/>
          </a:prstGeom>
          <a:noFill/>
          <a:ln w="9525">
            <a:noFill/>
            <a:miter lim="800000"/>
            <a:headEnd/>
            <a:tailEnd/>
          </a:ln>
        </p:spPr>
        <p:txBody>
          <a:bodyPr wrap="none" lIns="0" tIns="0" rIns="0" bIns="0">
            <a:spAutoFit/>
          </a:bodyPr>
          <a:lstStyle/>
          <a:p>
            <a:r>
              <a:rPr lang="en-US" sz="1800" b="1">
                <a:solidFill>
                  <a:schemeClr val="tx2"/>
                </a:solidFill>
                <a:latin typeface="Arial" pitchFamily="34" charset="0"/>
              </a:rPr>
              <a:t>After</a:t>
            </a:r>
          </a:p>
        </p:txBody>
      </p:sp>
      <p:sp>
        <p:nvSpPr>
          <p:cNvPr id="505968" name="Rectangle 112"/>
          <p:cNvSpPr>
            <a:spLocks noChangeArrowheads="1"/>
          </p:cNvSpPr>
          <p:nvPr/>
        </p:nvSpPr>
        <p:spPr bwMode="auto">
          <a:xfrm>
            <a:off x="1209675" y="5056188"/>
            <a:ext cx="1163638" cy="249237"/>
          </a:xfrm>
          <a:prstGeom prst="rect">
            <a:avLst/>
          </a:prstGeom>
          <a:noFill/>
          <a:ln w="9525">
            <a:noFill/>
            <a:miter lim="800000"/>
            <a:headEnd/>
            <a:tailEnd/>
          </a:ln>
        </p:spPr>
        <p:txBody>
          <a:bodyPr/>
          <a:lstStyle/>
          <a:p>
            <a:endParaRPr lang="en-US"/>
          </a:p>
        </p:txBody>
      </p:sp>
      <p:sp>
        <p:nvSpPr>
          <p:cNvPr id="505969" name="Rectangle 113"/>
          <p:cNvSpPr>
            <a:spLocks noChangeArrowheads="1"/>
          </p:cNvSpPr>
          <p:nvPr/>
        </p:nvSpPr>
        <p:spPr bwMode="auto">
          <a:xfrm>
            <a:off x="1289050" y="5083175"/>
            <a:ext cx="1422400" cy="274638"/>
          </a:xfrm>
          <a:prstGeom prst="rect">
            <a:avLst/>
          </a:prstGeom>
          <a:noFill/>
          <a:ln w="9525">
            <a:noFill/>
            <a:miter lim="800000"/>
            <a:headEnd/>
            <a:tailEnd/>
          </a:ln>
        </p:spPr>
        <p:txBody>
          <a:bodyPr wrap="none" lIns="0" tIns="0" rIns="0" bIns="0">
            <a:spAutoFit/>
          </a:bodyPr>
          <a:lstStyle/>
          <a:p>
            <a:r>
              <a:rPr lang="en-US" sz="1800" b="1">
                <a:solidFill>
                  <a:srgbClr val="FF00FF"/>
                </a:solidFill>
                <a:latin typeface="Arial" pitchFamily="34" charset="0"/>
              </a:rPr>
              <a:t>Beneficiaries</a:t>
            </a:r>
            <a:endParaRPr lang="en-US" sz="1800" b="1">
              <a:solidFill>
                <a:srgbClr val="FF00FF"/>
              </a:solidFill>
            </a:endParaRPr>
          </a:p>
        </p:txBody>
      </p:sp>
      <p:sp>
        <p:nvSpPr>
          <p:cNvPr id="505970" name="Rectangle 114"/>
          <p:cNvSpPr>
            <a:spLocks noChangeArrowheads="1"/>
          </p:cNvSpPr>
          <p:nvPr/>
        </p:nvSpPr>
        <p:spPr bwMode="auto">
          <a:xfrm>
            <a:off x="987425" y="2841625"/>
            <a:ext cx="1385888" cy="561975"/>
          </a:xfrm>
          <a:prstGeom prst="rect">
            <a:avLst/>
          </a:prstGeom>
          <a:noFill/>
          <a:ln w="9525">
            <a:noFill/>
            <a:miter lim="800000"/>
            <a:headEnd/>
            <a:tailEnd/>
          </a:ln>
        </p:spPr>
        <p:txBody>
          <a:bodyPr/>
          <a:lstStyle/>
          <a:p>
            <a:endParaRPr lang="en-US"/>
          </a:p>
        </p:txBody>
      </p:sp>
      <p:sp>
        <p:nvSpPr>
          <p:cNvPr id="505971" name="Rectangle 115"/>
          <p:cNvSpPr>
            <a:spLocks noChangeArrowheads="1"/>
          </p:cNvSpPr>
          <p:nvPr/>
        </p:nvSpPr>
        <p:spPr bwMode="auto">
          <a:xfrm>
            <a:off x="1447800" y="2819400"/>
            <a:ext cx="512763" cy="274638"/>
          </a:xfrm>
          <a:prstGeom prst="rect">
            <a:avLst/>
          </a:prstGeom>
          <a:noFill/>
          <a:ln w="9525">
            <a:noFill/>
            <a:miter lim="800000"/>
            <a:headEnd/>
            <a:tailEnd/>
          </a:ln>
        </p:spPr>
        <p:txBody>
          <a:bodyPr wrap="none" lIns="0" tIns="0" rIns="0" bIns="0">
            <a:spAutoFit/>
          </a:bodyPr>
          <a:lstStyle/>
          <a:p>
            <a:r>
              <a:rPr lang="en-US" sz="1800" b="1">
                <a:solidFill>
                  <a:schemeClr val="accent2"/>
                </a:solidFill>
                <a:latin typeface="Arial" pitchFamily="34" charset="0"/>
              </a:rPr>
              <a:t>Non</a:t>
            </a:r>
            <a:r>
              <a:rPr lang="en-US" sz="1600" b="1">
                <a:solidFill>
                  <a:schemeClr val="accent2"/>
                </a:solidFill>
                <a:latin typeface="Arial" pitchFamily="34" charset="0"/>
              </a:rPr>
              <a:t>-</a:t>
            </a:r>
            <a:endParaRPr lang="en-US" sz="1600">
              <a:solidFill>
                <a:schemeClr val="accent2"/>
              </a:solidFill>
            </a:endParaRPr>
          </a:p>
        </p:txBody>
      </p:sp>
      <p:sp>
        <p:nvSpPr>
          <p:cNvPr id="505972" name="Rectangle 116"/>
          <p:cNvSpPr>
            <a:spLocks noChangeArrowheads="1"/>
          </p:cNvSpPr>
          <p:nvPr/>
        </p:nvSpPr>
        <p:spPr bwMode="auto">
          <a:xfrm>
            <a:off x="1143000" y="3124200"/>
            <a:ext cx="1422400" cy="274638"/>
          </a:xfrm>
          <a:prstGeom prst="rect">
            <a:avLst/>
          </a:prstGeom>
          <a:noFill/>
          <a:ln w="9525">
            <a:noFill/>
            <a:miter lim="800000"/>
            <a:headEnd/>
            <a:tailEnd/>
          </a:ln>
        </p:spPr>
        <p:txBody>
          <a:bodyPr wrap="none" lIns="0" tIns="0" rIns="0" bIns="0">
            <a:spAutoFit/>
          </a:bodyPr>
          <a:lstStyle/>
          <a:p>
            <a:r>
              <a:rPr lang="en-US" sz="1800" b="1">
                <a:solidFill>
                  <a:schemeClr val="accent2"/>
                </a:solidFill>
                <a:latin typeface="Arial" pitchFamily="34" charset="0"/>
              </a:rPr>
              <a:t>Beneficiaries</a:t>
            </a:r>
          </a:p>
        </p:txBody>
      </p:sp>
      <p:sp>
        <p:nvSpPr>
          <p:cNvPr id="505973" name="Rectangle 117"/>
          <p:cNvSpPr>
            <a:spLocks noChangeArrowheads="1"/>
          </p:cNvSpPr>
          <p:nvPr/>
        </p:nvSpPr>
        <p:spPr bwMode="auto">
          <a:xfrm>
            <a:off x="8255000" y="1582738"/>
            <a:ext cx="230188" cy="285750"/>
          </a:xfrm>
          <a:prstGeom prst="rect">
            <a:avLst/>
          </a:prstGeom>
          <a:noFill/>
          <a:ln w="9525">
            <a:noFill/>
            <a:miter lim="800000"/>
            <a:headEnd/>
            <a:tailEnd/>
          </a:ln>
        </p:spPr>
        <p:txBody>
          <a:bodyPr/>
          <a:lstStyle/>
          <a:p>
            <a:endParaRPr lang="en-US"/>
          </a:p>
        </p:txBody>
      </p:sp>
      <p:sp>
        <p:nvSpPr>
          <p:cNvPr id="505974" name="Rectangle 118"/>
          <p:cNvSpPr>
            <a:spLocks noChangeArrowheads="1"/>
          </p:cNvSpPr>
          <p:nvPr/>
        </p:nvSpPr>
        <p:spPr bwMode="auto">
          <a:xfrm>
            <a:off x="8305800" y="1524000"/>
            <a:ext cx="220663" cy="365125"/>
          </a:xfrm>
          <a:prstGeom prst="rect">
            <a:avLst/>
          </a:prstGeom>
          <a:noFill/>
          <a:ln w="9525">
            <a:noFill/>
            <a:miter lim="800000"/>
            <a:headEnd/>
            <a:tailEnd/>
          </a:ln>
        </p:spPr>
        <p:txBody>
          <a:bodyPr wrap="none" lIns="0" tIns="0" rIns="0" bIns="0">
            <a:spAutoFit/>
          </a:bodyPr>
          <a:lstStyle/>
          <a:p>
            <a:r>
              <a:rPr lang="en-US" sz="2400" b="1">
                <a:solidFill>
                  <a:schemeClr val="tx2"/>
                </a:solidFill>
                <a:latin typeface="Arial" pitchFamily="34" charset="0"/>
              </a:rPr>
              <a:t>A</a:t>
            </a:r>
          </a:p>
        </p:txBody>
      </p:sp>
      <p:grpSp>
        <p:nvGrpSpPr>
          <p:cNvPr id="506014" name="Group 158"/>
          <p:cNvGrpSpPr>
            <a:grpSpLocks/>
          </p:cNvGrpSpPr>
          <p:nvPr/>
        </p:nvGrpSpPr>
        <p:grpSpPr bwMode="auto">
          <a:xfrm>
            <a:off x="1039813" y="1579563"/>
            <a:ext cx="33337" cy="2103437"/>
            <a:chOff x="655" y="995"/>
            <a:chExt cx="21" cy="1325"/>
          </a:xfrm>
        </p:grpSpPr>
        <p:sp>
          <p:nvSpPr>
            <p:cNvPr id="505975" name="Freeform 119"/>
            <p:cNvSpPr>
              <a:spLocks/>
            </p:cNvSpPr>
            <p:nvPr/>
          </p:nvSpPr>
          <p:spPr bwMode="auto">
            <a:xfrm>
              <a:off x="655" y="2303"/>
              <a:ext cx="17" cy="17"/>
            </a:xfrm>
            <a:custGeom>
              <a:avLst/>
              <a:gdLst/>
              <a:ahLst/>
              <a:cxnLst>
                <a:cxn ang="0">
                  <a:pos x="0" y="9"/>
                </a:cxn>
                <a:cxn ang="0">
                  <a:pos x="0" y="12"/>
                </a:cxn>
                <a:cxn ang="0">
                  <a:pos x="2" y="15"/>
                </a:cxn>
                <a:cxn ang="0">
                  <a:pos x="5" y="17"/>
                </a:cxn>
                <a:cxn ang="0">
                  <a:pos x="8" y="17"/>
                </a:cxn>
                <a:cxn ang="0">
                  <a:pos x="11" y="17"/>
                </a:cxn>
                <a:cxn ang="0">
                  <a:pos x="14" y="15"/>
                </a:cxn>
                <a:cxn ang="0">
                  <a:pos x="16" y="12"/>
                </a:cxn>
                <a:cxn ang="0">
                  <a:pos x="17" y="9"/>
                </a:cxn>
                <a:cxn ang="0">
                  <a:pos x="17" y="9"/>
                </a:cxn>
                <a:cxn ang="0">
                  <a:pos x="16" y="6"/>
                </a:cxn>
                <a:cxn ang="0">
                  <a:pos x="14" y="3"/>
                </a:cxn>
                <a:cxn ang="0">
                  <a:pos x="11" y="1"/>
                </a:cxn>
                <a:cxn ang="0">
                  <a:pos x="8" y="0"/>
                </a:cxn>
                <a:cxn ang="0">
                  <a:pos x="5" y="1"/>
                </a:cxn>
                <a:cxn ang="0">
                  <a:pos x="2" y="3"/>
                </a:cxn>
                <a:cxn ang="0">
                  <a:pos x="0" y="6"/>
                </a:cxn>
                <a:cxn ang="0">
                  <a:pos x="0" y="9"/>
                </a:cxn>
              </a:cxnLst>
              <a:rect l="0" t="0" r="r" b="b"/>
              <a:pathLst>
                <a:path w="17" h="17">
                  <a:moveTo>
                    <a:pt x="0" y="9"/>
                  </a:moveTo>
                  <a:lnTo>
                    <a:pt x="0" y="12"/>
                  </a:lnTo>
                  <a:lnTo>
                    <a:pt x="2" y="15"/>
                  </a:lnTo>
                  <a:lnTo>
                    <a:pt x="5" y="17"/>
                  </a:lnTo>
                  <a:lnTo>
                    <a:pt x="8" y="17"/>
                  </a:lnTo>
                  <a:lnTo>
                    <a:pt x="11" y="17"/>
                  </a:lnTo>
                  <a:lnTo>
                    <a:pt x="14" y="15"/>
                  </a:lnTo>
                  <a:lnTo>
                    <a:pt x="16" y="12"/>
                  </a:lnTo>
                  <a:lnTo>
                    <a:pt x="17" y="9"/>
                  </a:lnTo>
                  <a:lnTo>
                    <a:pt x="17" y="9"/>
                  </a:lnTo>
                  <a:lnTo>
                    <a:pt x="16" y="6"/>
                  </a:lnTo>
                  <a:lnTo>
                    <a:pt x="14" y="3"/>
                  </a:lnTo>
                  <a:lnTo>
                    <a:pt x="11" y="1"/>
                  </a:lnTo>
                  <a:lnTo>
                    <a:pt x="8" y="0"/>
                  </a:lnTo>
                  <a:lnTo>
                    <a:pt x="5" y="1"/>
                  </a:lnTo>
                  <a:lnTo>
                    <a:pt x="2" y="3"/>
                  </a:lnTo>
                  <a:lnTo>
                    <a:pt x="0" y="6"/>
                  </a:lnTo>
                  <a:lnTo>
                    <a:pt x="0" y="9"/>
                  </a:lnTo>
                  <a:close/>
                </a:path>
              </a:pathLst>
            </a:custGeom>
            <a:solidFill>
              <a:srgbClr val="FF9900"/>
            </a:solidFill>
            <a:ln w="9525">
              <a:noFill/>
              <a:round/>
              <a:headEnd/>
              <a:tailEnd/>
            </a:ln>
          </p:spPr>
          <p:txBody>
            <a:bodyPr/>
            <a:lstStyle/>
            <a:p>
              <a:endParaRPr lang="en-US"/>
            </a:p>
          </p:txBody>
        </p:sp>
        <p:sp>
          <p:nvSpPr>
            <p:cNvPr id="505976" name="Freeform 120"/>
            <p:cNvSpPr>
              <a:spLocks/>
            </p:cNvSpPr>
            <p:nvPr/>
          </p:nvSpPr>
          <p:spPr bwMode="auto">
            <a:xfrm>
              <a:off x="655" y="2268"/>
              <a:ext cx="17" cy="18"/>
            </a:xfrm>
            <a:custGeom>
              <a:avLst/>
              <a:gdLst/>
              <a:ahLst/>
              <a:cxnLst>
                <a:cxn ang="0">
                  <a:pos x="0" y="9"/>
                </a:cxn>
                <a:cxn ang="0">
                  <a:pos x="0" y="12"/>
                </a:cxn>
                <a:cxn ang="0">
                  <a:pos x="2" y="15"/>
                </a:cxn>
                <a:cxn ang="0">
                  <a:pos x="5" y="17"/>
                </a:cxn>
                <a:cxn ang="0">
                  <a:pos x="8" y="18"/>
                </a:cxn>
                <a:cxn ang="0">
                  <a:pos x="11" y="17"/>
                </a:cxn>
                <a:cxn ang="0">
                  <a:pos x="14" y="15"/>
                </a:cxn>
                <a:cxn ang="0">
                  <a:pos x="16" y="12"/>
                </a:cxn>
                <a:cxn ang="0">
                  <a:pos x="17" y="9"/>
                </a:cxn>
                <a:cxn ang="0">
                  <a:pos x="17" y="9"/>
                </a:cxn>
                <a:cxn ang="0">
                  <a:pos x="16" y="6"/>
                </a:cxn>
                <a:cxn ang="0">
                  <a:pos x="14" y="3"/>
                </a:cxn>
                <a:cxn ang="0">
                  <a:pos x="11" y="1"/>
                </a:cxn>
                <a:cxn ang="0">
                  <a:pos x="8" y="0"/>
                </a:cxn>
                <a:cxn ang="0">
                  <a:pos x="5" y="1"/>
                </a:cxn>
                <a:cxn ang="0">
                  <a:pos x="2" y="3"/>
                </a:cxn>
                <a:cxn ang="0">
                  <a:pos x="0" y="6"/>
                </a:cxn>
                <a:cxn ang="0">
                  <a:pos x="0" y="9"/>
                </a:cxn>
              </a:cxnLst>
              <a:rect l="0" t="0" r="r" b="b"/>
              <a:pathLst>
                <a:path w="17" h="18">
                  <a:moveTo>
                    <a:pt x="0" y="9"/>
                  </a:moveTo>
                  <a:lnTo>
                    <a:pt x="0" y="12"/>
                  </a:lnTo>
                  <a:lnTo>
                    <a:pt x="2" y="15"/>
                  </a:lnTo>
                  <a:lnTo>
                    <a:pt x="5" y="17"/>
                  </a:lnTo>
                  <a:lnTo>
                    <a:pt x="8" y="18"/>
                  </a:lnTo>
                  <a:lnTo>
                    <a:pt x="11" y="17"/>
                  </a:lnTo>
                  <a:lnTo>
                    <a:pt x="14" y="15"/>
                  </a:lnTo>
                  <a:lnTo>
                    <a:pt x="16" y="12"/>
                  </a:lnTo>
                  <a:lnTo>
                    <a:pt x="17" y="9"/>
                  </a:lnTo>
                  <a:lnTo>
                    <a:pt x="17" y="9"/>
                  </a:lnTo>
                  <a:lnTo>
                    <a:pt x="16" y="6"/>
                  </a:lnTo>
                  <a:lnTo>
                    <a:pt x="14" y="3"/>
                  </a:lnTo>
                  <a:lnTo>
                    <a:pt x="11" y="1"/>
                  </a:lnTo>
                  <a:lnTo>
                    <a:pt x="8" y="0"/>
                  </a:lnTo>
                  <a:lnTo>
                    <a:pt x="5" y="1"/>
                  </a:lnTo>
                  <a:lnTo>
                    <a:pt x="2" y="3"/>
                  </a:lnTo>
                  <a:lnTo>
                    <a:pt x="0" y="6"/>
                  </a:lnTo>
                  <a:lnTo>
                    <a:pt x="0" y="9"/>
                  </a:lnTo>
                  <a:close/>
                </a:path>
              </a:pathLst>
            </a:custGeom>
            <a:solidFill>
              <a:srgbClr val="FF9900"/>
            </a:solidFill>
            <a:ln w="9525">
              <a:noFill/>
              <a:round/>
              <a:headEnd/>
              <a:tailEnd/>
            </a:ln>
          </p:spPr>
          <p:txBody>
            <a:bodyPr/>
            <a:lstStyle/>
            <a:p>
              <a:endParaRPr lang="en-US"/>
            </a:p>
          </p:txBody>
        </p:sp>
        <p:sp>
          <p:nvSpPr>
            <p:cNvPr id="505977" name="Freeform 121"/>
            <p:cNvSpPr>
              <a:spLocks/>
            </p:cNvSpPr>
            <p:nvPr/>
          </p:nvSpPr>
          <p:spPr bwMode="auto">
            <a:xfrm>
              <a:off x="655" y="2234"/>
              <a:ext cx="17" cy="18"/>
            </a:xfrm>
            <a:custGeom>
              <a:avLst/>
              <a:gdLst/>
              <a:ahLst/>
              <a:cxnLst>
                <a:cxn ang="0">
                  <a:pos x="0" y="9"/>
                </a:cxn>
                <a:cxn ang="0">
                  <a:pos x="0" y="12"/>
                </a:cxn>
                <a:cxn ang="0">
                  <a:pos x="2" y="15"/>
                </a:cxn>
                <a:cxn ang="0">
                  <a:pos x="5" y="17"/>
                </a:cxn>
                <a:cxn ang="0">
                  <a:pos x="8" y="18"/>
                </a:cxn>
                <a:cxn ang="0">
                  <a:pos x="12" y="17"/>
                </a:cxn>
                <a:cxn ang="0">
                  <a:pos x="14" y="15"/>
                </a:cxn>
                <a:cxn ang="0">
                  <a:pos x="16" y="12"/>
                </a:cxn>
                <a:cxn ang="0">
                  <a:pos x="17" y="9"/>
                </a:cxn>
                <a:cxn ang="0">
                  <a:pos x="17" y="9"/>
                </a:cxn>
                <a:cxn ang="0">
                  <a:pos x="16" y="6"/>
                </a:cxn>
                <a:cxn ang="0">
                  <a:pos x="14" y="3"/>
                </a:cxn>
                <a:cxn ang="0">
                  <a:pos x="12" y="1"/>
                </a:cxn>
                <a:cxn ang="0">
                  <a:pos x="8" y="0"/>
                </a:cxn>
                <a:cxn ang="0">
                  <a:pos x="5" y="1"/>
                </a:cxn>
                <a:cxn ang="0">
                  <a:pos x="2" y="3"/>
                </a:cxn>
                <a:cxn ang="0">
                  <a:pos x="0" y="6"/>
                </a:cxn>
                <a:cxn ang="0">
                  <a:pos x="0" y="9"/>
                </a:cxn>
              </a:cxnLst>
              <a:rect l="0" t="0" r="r" b="b"/>
              <a:pathLst>
                <a:path w="17" h="18">
                  <a:moveTo>
                    <a:pt x="0" y="9"/>
                  </a:moveTo>
                  <a:lnTo>
                    <a:pt x="0" y="12"/>
                  </a:lnTo>
                  <a:lnTo>
                    <a:pt x="2" y="15"/>
                  </a:lnTo>
                  <a:lnTo>
                    <a:pt x="5" y="17"/>
                  </a:lnTo>
                  <a:lnTo>
                    <a:pt x="8" y="18"/>
                  </a:lnTo>
                  <a:lnTo>
                    <a:pt x="12" y="17"/>
                  </a:lnTo>
                  <a:lnTo>
                    <a:pt x="14" y="15"/>
                  </a:lnTo>
                  <a:lnTo>
                    <a:pt x="16" y="12"/>
                  </a:lnTo>
                  <a:lnTo>
                    <a:pt x="17" y="9"/>
                  </a:lnTo>
                  <a:lnTo>
                    <a:pt x="17" y="9"/>
                  </a:lnTo>
                  <a:lnTo>
                    <a:pt x="16" y="6"/>
                  </a:lnTo>
                  <a:lnTo>
                    <a:pt x="14" y="3"/>
                  </a:lnTo>
                  <a:lnTo>
                    <a:pt x="12" y="1"/>
                  </a:lnTo>
                  <a:lnTo>
                    <a:pt x="8" y="0"/>
                  </a:lnTo>
                  <a:lnTo>
                    <a:pt x="5" y="1"/>
                  </a:lnTo>
                  <a:lnTo>
                    <a:pt x="2" y="3"/>
                  </a:lnTo>
                  <a:lnTo>
                    <a:pt x="0" y="6"/>
                  </a:lnTo>
                  <a:lnTo>
                    <a:pt x="0" y="9"/>
                  </a:lnTo>
                  <a:close/>
                </a:path>
              </a:pathLst>
            </a:custGeom>
            <a:solidFill>
              <a:srgbClr val="FF9900"/>
            </a:solidFill>
            <a:ln w="9525">
              <a:noFill/>
              <a:round/>
              <a:headEnd/>
              <a:tailEnd/>
            </a:ln>
          </p:spPr>
          <p:txBody>
            <a:bodyPr/>
            <a:lstStyle/>
            <a:p>
              <a:endParaRPr lang="en-US"/>
            </a:p>
          </p:txBody>
        </p:sp>
        <p:sp>
          <p:nvSpPr>
            <p:cNvPr id="505978" name="Freeform 122"/>
            <p:cNvSpPr>
              <a:spLocks/>
            </p:cNvSpPr>
            <p:nvPr/>
          </p:nvSpPr>
          <p:spPr bwMode="auto">
            <a:xfrm>
              <a:off x="655" y="2199"/>
              <a:ext cx="17" cy="19"/>
            </a:xfrm>
            <a:custGeom>
              <a:avLst/>
              <a:gdLst/>
              <a:ahLst/>
              <a:cxnLst>
                <a:cxn ang="0">
                  <a:pos x="0" y="10"/>
                </a:cxn>
                <a:cxn ang="0">
                  <a:pos x="1" y="13"/>
                </a:cxn>
                <a:cxn ang="0">
                  <a:pos x="2" y="16"/>
                </a:cxn>
                <a:cxn ang="0">
                  <a:pos x="5" y="18"/>
                </a:cxn>
                <a:cxn ang="0">
                  <a:pos x="8" y="19"/>
                </a:cxn>
                <a:cxn ang="0">
                  <a:pos x="12" y="18"/>
                </a:cxn>
                <a:cxn ang="0">
                  <a:pos x="14" y="16"/>
                </a:cxn>
                <a:cxn ang="0">
                  <a:pos x="16" y="13"/>
                </a:cxn>
                <a:cxn ang="0">
                  <a:pos x="17" y="10"/>
                </a:cxn>
                <a:cxn ang="0">
                  <a:pos x="17" y="10"/>
                </a:cxn>
                <a:cxn ang="0">
                  <a:pos x="16" y="7"/>
                </a:cxn>
                <a:cxn ang="0">
                  <a:pos x="14" y="3"/>
                </a:cxn>
                <a:cxn ang="0">
                  <a:pos x="12" y="1"/>
                </a:cxn>
                <a:cxn ang="0">
                  <a:pos x="8" y="0"/>
                </a:cxn>
                <a:cxn ang="0">
                  <a:pos x="5" y="1"/>
                </a:cxn>
                <a:cxn ang="0">
                  <a:pos x="2" y="3"/>
                </a:cxn>
                <a:cxn ang="0">
                  <a:pos x="1" y="7"/>
                </a:cxn>
                <a:cxn ang="0">
                  <a:pos x="0" y="10"/>
                </a:cxn>
              </a:cxnLst>
              <a:rect l="0" t="0" r="r" b="b"/>
              <a:pathLst>
                <a:path w="17" h="19">
                  <a:moveTo>
                    <a:pt x="0" y="10"/>
                  </a:moveTo>
                  <a:lnTo>
                    <a:pt x="1" y="13"/>
                  </a:lnTo>
                  <a:lnTo>
                    <a:pt x="2" y="16"/>
                  </a:lnTo>
                  <a:lnTo>
                    <a:pt x="5" y="18"/>
                  </a:lnTo>
                  <a:lnTo>
                    <a:pt x="8" y="19"/>
                  </a:lnTo>
                  <a:lnTo>
                    <a:pt x="12" y="18"/>
                  </a:lnTo>
                  <a:lnTo>
                    <a:pt x="14" y="16"/>
                  </a:lnTo>
                  <a:lnTo>
                    <a:pt x="16" y="13"/>
                  </a:lnTo>
                  <a:lnTo>
                    <a:pt x="17" y="10"/>
                  </a:lnTo>
                  <a:lnTo>
                    <a:pt x="17" y="10"/>
                  </a:lnTo>
                  <a:lnTo>
                    <a:pt x="16" y="7"/>
                  </a:lnTo>
                  <a:lnTo>
                    <a:pt x="14" y="3"/>
                  </a:lnTo>
                  <a:lnTo>
                    <a:pt x="12" y="1"/>
                  </a:lnTo>
                  <a:lnTo>
                    <a:pt x="8" y="0"/>
                  </a:lnTo>
                  <a:lnTo>
                    <a:pt x="5" y="1"/>
                  </a:lnTo>
                  <a:lnTo>
                    <a:pt x="2" y="3"/>
                  </a:lnTo>
                  <a:lnTo>
                    <a:pt x="1" y="7"/>
                  </a:lnTo>
                  <a:lnTo>
                    <a:pt x="0" y="10"/>
                  </a:lnTo>
                  <a:close/>
                </a:path>
              </a:pathLst>
            </a:custGeom>
            <a:solidFill>
              <a:srgbClr val="FF9900"/>
            </a:solidFill>
            <a:ln w="9525">
              <a:noFill/>
              <a:round/>
              <a:headEnd/>
              <a:tailEnd/>
            </a:ln>
          </p:spPr>
          <p:txBody>
            <a:bodyPr/>
            <a:lstStyle/>
            <a:p>
              <a:endParaRPr lang="en-US"/>
            </a:p>
          </p:txBody>
        </p:sp>
        <p:sp>
          <p:nvSpPr>
            <p:cNvPr id="505979" name="Freeform 123"/>
            <p:cNvSpPr>
              <a:spLocks/>
            </p:cNvSpPr>
            <p:nvPr/>
          </p:nvSpPr>
          <p:spPr bwMode="auto">
            <a:xfrm>
              <a:off x="655" y="2165"/>
              <a:ext cx="17" cy="18"/>
            </a:xfrm>
            <a:custGeom>
              <a:avLst/>
              <a:gdLst/>
              <a:ahLst/>
              <a:cxnLst>
                <a:cxn ang="0">
                  <a:pos x="0" y="9"/>
                </a:cxn>
                <a:cxn ang="0">
                  <a:pos x="1" y="12"/>
                </a:cxn>
                <a:cxn ang="0">
                  <a:pos x="2" y="15"/>
                </a:cxn>
                <a:cxn ang="0">
                  <a:pos x="5" y="17"/>
                </a:cxn>
                <a:cxn ang="0">
                  <a:pos x="9" y="18"/>
                </a:cxn>
                <a:cxn ang="0">
                  <a:pos x="12" y="17"/>
                </a:cxn>
                <a:cxn ang="0">
                  <a:pos x="15" y="15"/>
                </a:cxn>
                <a:cxn ang="0">
                  <a:pos x="16" y="12"/>
                </a:cxn>
                <a:cxn ang="0">
                  <a:pos x="17" y="9"/>
                </a:cxn>
                <a:cxn ang="0">
                  <a:pos x="17" y="9"/>
                </a:cxn>
                <a:cxn ang="0">
                  <a:pos x="16" y="6"/>
                </a:cxn>
                <a:cxn ang="0">
                  <a:pos x="15" y="3"/>
                </a:cxn>
                <a:cxn ang="0">
                  <a:pos x="12" y="1"/>
                </a:cxn>
                <a:cxn ang="0">
                  <a:pos x="9" y="0"/>
                </a:cxn>
                <a:cxn ang="0">
                  <a:pos x="5" y="1"/>
                </a:cxn>
                <a:cxn ang="0">
                  <a:pos x="3" y="3"/>
                </a:cxn>
                <a:cxn ang="0">
                  <a:pos x="1" y="6"/>
                </a:cxn>
                <a:cxn ang="0">
                  <a:pos x="0" y="9"/>
                </a:cxn>
              </a:cxnLst>
              <a:rect l="0" t="0" r="r" b="b"/>
              <a:pathLst>
                <a:path w="17" h="18">
                  <a:moveTo>
                    <a:pt x="0" y="9"/>
                  </a:moveTo>
                  <a:lnTo>
                    <a:pt x="1" y="12"/>
                  </a:lnTo>
                  <a:lnTo>
                    <a:pt x="2" y="15"/>
                  </a:lnTo>
                  <a:lnTo>
                    <a:pt x="5" y="17"/>
                  </a:lnTo>
                  <a:lnTo>
                    <a:pt x="9" y="18"/>
                  </a:lnTo>
                  <a:lnTo>
                    <a:pt x="12" y="17"/>
                  </a:lnTo>
                  <a:lnTo>
                    <a:pt x="15" y="15"/>
                  </a:lnTo>
                  <a:lnTo>
                    <a:pt x="16" y="12"/>
                  </a:lnTo>
                  <a:lnTo>
                    <a:pt x="17" y="9"/>
                  </a:lnTo>
                  <a:lnTo>
                    <a:pt x="17" y="9"/>
                  </a:lnTo>
                  <a:lnTo>
                    <a:pt x="16" y="6"/>
                  </a:lnTo>
                  <a:lnTo>
                    <a:pt x="15" y="3"/>
                  </a:lnTo>
                  <a:lnTo>
                    <a:pt x="12" y="1"/>
                  </a:lnTo>
                  <a:lnTo>
                    <a:pt x="9" y="0"/>
                  </a:lnTo>
                  <a:lnTo>
                    <a:pt x="5" y="1"/>
                  </a:lnTo>
                  <a:lnTo>
                    <a:pt x="3" y="3"/>
                  </a:lnTo>
                  <a:lnTo>
                    <a:pt x="1" y="6"/>
                  </a:lnTo>
                  <a:lnTo>
                    <a:pt x="0" y="9"/>
                  </a:lnTo>
                  <a:close/>
                </a:path>
              </a:pathLst>
            </a:custGeom>
            <a:solidFill>
              <a:srgbClr val="FF9900"/>
            </a:solidFill>
            <a:ln w="9525">
              <a:noFill/>
              <a:round/>
              <a:headEnd/>
              <a:tailEnd/>
            </a:ln>
          </p:spPr>
          <p:txBody>
            <a:bodyPr/>
            <a:lstStyle/>
            <a:p>
              <a:endParaRPr lang="en-US"/>
            </a:p>
          </p:txBody>
        </p:sp>
        <p:sp>
          <p:nvSpPr>
            <p:cNvPr id="505980" name="Freeform 124"/>
            <p:cNvSpPr>
              <a:spLocks/>
            </p:cNvSpPr>
            <p:nvPr/>
          </p:nvSpPr>
          <p:spPr bwMode="auto">
            <a:xfrm>
              <a:off x="655" y="2131"/>
              <a:ext cx="17" cy="18"/>
            </a:xfrm>
            <a:custGeom>
              <a:avLst/>
              <a:gdLst/>
              <a:ahLst/>
              <a:cxnLst>
                <a:cxn ang="0">
                  <a:pos x="0" y="9"/>
                </a:cxn>
                <a:cxn ang="0">
                  <a:pos x="1" y="12"/>
                </a:cxn>
                <a:cxn ang="0">
                  <a:pos x="3" y="15"/>
                </a:cxn>
                <a:cxn ang="0">
                  <a:pos x="5" y="17"/>
                </a:cxn>
                <a:cxn ang="0">
                  <a:pos x="9" y="18"/>
                </a:cxn>
                <a:cxn ang="0">
                  <a:pos x="12" y="17"/>
                </a:cxn>
                <a:cxn ang="0">
                  <a:pos x="15" y="15"/>
                </a:cxn>
                <a:cxn ang="0">
                  <a:pos x="16" y="12"/>
                </a:cxn>
                <a:cxn ang="0">
                  <a:pos x="17" y="9"/>
                </a:cxn>
                <a:cxn ang="0">
                  <a:pos x="17" y="9"/>
                </a:cxn>
                <a:cxn ang="0">
                  <a:pos x="16" y="6"/>
                </a:cxn>
                <a:cxn ang="0">
                  <a:pos x="15" y="3"/>
                </a:cxn>
                <a:cxn ang="0">
                  <a:pos x="12" y="1"/>
                </a:cxn>
                <a:cxn ang="0">
                  <a:pos x="9" y="0"/>
                </a:cxn>
                <a:cxn ang="0">
                  <a:pos x="5" y="1"/>
                </a:cxn>
                <a:cxn ang="0">
                  <a:pos x="3" y="3"/>
                </a:cxn>
                <a:cxn ang="0">
                  <a:pos x="1" y="6"/>
                </a:cxn>
                <a:cxn ang="0">
                  <a:pos x="0" y="9"/>
                </a:cxn>
              </a:cxnLst>
              <a:rect l="0" t="0" r="r" b="b"/>
              <a:pathLst>
                <a:path w="17" h="18">
                  <a:moveTo>
                    <a:pt x="0" y="9"/>
                  </a:moveTo>
                  <a:lnTo>
                    <a:pt x="1" y="12"/>
                  </a:lnTo>
                  <a:lnTo>
                    <a:pt x="3" y="15"/>
                  </a:lnTo>
                  <a:lnTo>
                    <a:pt x="5" y="17"/>
                  </a:lnTo>
                  <a:lnTo>
                    <a:pt x="9" y="18"/>
                  </a:lnTo>
                  <a:lnTo>
                    <a:pt x="12" y="17"/>
                  </a:lnTo>
                  <a:lnTo>
                    <a:pt x="15" y="15"/>
                  </a:lnTo>
                  <a:lnTo>
                    <a:pt x="16" y="12"/>
                  </a:lnTo>
                  <a:lnTo>
                    <a:pt x="17" y="9"/>
                  </a:lnTo>
                  <a:lnTo>
                    <a:pt x="17" y="9"/>
                  </a:lnTo>
                  <a:lnTo>
                    <a:pt x="16" y="6"/>
                  </a:lnTo>
                  <a:lnTo>
                    <a:pt x="15" y="3"/>
                  </a:lnTo>
                  <a:lnTo>
                    <a:pt x="12" y="1"/>
                  </a:lnTo>
                  <a:lnTo>
                    <a:pt x="9" y="0"/>
                  </a:lnTo>
                  <a:lnTo>
                    <a:pt x="5" y="1"/>
                  </a:lnTo>
                  <a:lnTo>
                    <a:pt x="3" y="3"/>
                  </a:lnTo>
                  <a:lnTo>
                    <a:pt x="1" y="6"/>
                  </a:lnTo>
                  <a:lnTo>
                    <a:pt x="0" y="9"/>
                  </a:lnTo>
                  <a:close/>
                </a:path>
              </a:pathLst>
            </a:custGeom>
            <a:solidFill>
              <a:srgbClr val="FF9900"/>
            </a:solidFill>
            <a:ln w="9525">
              <a:noFill/>
              <a:round/>
              <a:headEnd/>
              <a:tailEnd/>
            </a:ln>
          </p:spPr>
          <p:txBody>
            <a:bodyPr/>
            <a:lstStyle/>
            <a:p>
              <a:endParaRPr lang="en-US"/>
            </a:p>
          </p:txBody>
        </p:sp>
        <p:sp>
          <p:nvSpPr>
            <p:cNvPr id="505981" name="Freeform 125"/>
            <p:cNvSpPr>
              <a:spLocks/>
            </p:cNvSpPr>
            <p:nvPr/>
          </p:nvSpPr>
          <p:spPr bwMode="auto">
            <a:xfrm>
              <a:off x="655" y="2096"/>
              <a:ext cx="17" cy="18"/>
            </a:xfrm>
            <a:custGeom>
              <a:avLst/>
              <a:gdLst/>
              <a:ahLst/>
              <a:cxnLst>
                <a:cxn ang="0">
                  <a:pos x="0" y="9"/>
                </a:cxn>
                <a:cxn ang="0">
                  <a:pos x="1" y="12"/>
                </a:cxn>
                <a:cxn ang="0">
                  <a:pos x="3" y="15"/>
                </a:cxn>
                <a:cxn ang="0">
                  <a:pos x="5" y="17"/>
                </a:cxn>
                <a:cxn ang="0">
                  <a:pos x="9" y="18"/>
                </a:cxn>
                <a:cxn ang="0">
                  <a:pos x="12" y="17"/>
                </a:cxn>
                <a:cxn ang="0">
                  <a:pos x="15" y="15"/>
                </a:cxn>
                <a:cxn ang="0">
                  <a:pos x="17" y="12"/>
                </a:cxn>
                <a:cxn ang="0">
                  <a:pos x="17" y="9"/>
                </a:cxn>
                <a:cxn ang="0">
                  <a:pos x="17" y="9"/>
                </a:cxn>
                <a:cxn ang="0">
                  <a:pos x="17" y="6"/>
                </a:cxn>
                <a:cxn ang="0">
                  <a:pos x="15" y="3"/>
                </a:cxn>
                <a:cxn ang="0">
                  <a:pos x="12" y="1"/>
                </a:cxn>
                <a:cxn ang="0">
                  <a:pos x="9" y="0"/>
                </a:cxn>
                <a:cxn ang="0">
                  <a:pos x="5" y="1"/>
                </a:cxn>
                <a:cxn ang="0">
                  <a:pos x="3" y="3"/>
                </a:cxn>
                <a:cxn ang="0">
                  <a:pos x="1" y="6"/>
                </a:cxn>
                <a:cxn ang="0">
                  <a:pos x="0" y="9"/>
                </a:cxn>
              </a:cxnLst>
              <a:rect l="0" t="0" r="r" b="b"/>
              <a:pathLst>
                <a:path w="17" h="18">
                  <a:moveTo>
                    <a:pt x="0" y="9"/>
                  </a:moveTo>
                  <a:lnTo>
                    <a:pt x="1" y="12"/>
                  </a:lnTo>
                  <a:lnTo>
                    <a:pt x="3" y="15"/>
                  </a:lnTo>
                  <a:lnTo>
                    <a:pt x="5" y="17"/>
                  </a:lnTo>
                  <a:lnTo>
                    <a:pt x="9" y="18"/>
                  </a:lnTo>
                  <a:lnTo>
                    <a:pt x="12" y="17"/>
                  </a:lnTo>
                  <a:lnTo>
                    <a:pt x="15" y="15"/>
                  </a:lnTo>
                  <a:lnTo>
                    <a:pt x="17" y="12"/>
                  </a:lnTo>
                  <a:lnTo>
                    <a:pt x="17" y="9"/>
                  </a:lnTo>
                  <a:lnTo>
                    <a:pt x="17" y="9"/>
                  </a:lnTo>
                  <a:lnTo>
                    <a:pt x="17" y="6"/>
                  </a:lnTo>
                  <a:lnTo>
                    <a:pt x="15" y="3"/>
                  </a:lnTo>
                  <a:lnTo>
                    <a:pt x="12" y="1"/>
                  </a:lnTo>
                  <a:lnTo>
                    <a:pt x="9" y="0"/>
                  </a:lnTo>
                  <a:lnTo>
                    <a:pt x="5" y="1"/>
                  </a:lnTo>
                  <a:lnTo>
                    <a:pt x="3" y="3"/>
                  </a:lnTo>
                  <a:lnTo>
                    <a:pt x="1" y="6"/>
                  </a:lnTo>
                  <a:lnTo>
                    <a:pt x="0" y="9"/>
                  </a:lnTo>
                  <a:close/>
                </a:path>
              </a:pathLst>
            </a:custGeom>
            <a:solidFill>
              <a:srgbClr val="FF9900"/>
            </a:solidFill>
            <a:ln w="9525">
              <a:noFill/>
              <a:round/>
              <a:headEnd/>
              <a:tailEnd/>
            </a:ln>
          </p:spPr>
          <p:txBody>
            <a:bodyPr/>
            <a:lstStyle/>
            <a:p>
              <a:endParaRPr lang="en-US"/>
            </a:p>
          </p:txBody>
        </p:sp>
        <p:sp>
          <p:nvSpPr>
            <p:cNvPr id="505982" name="Freeform 126"/>
            <p:cNvSpPr>
              <a:spLocks/>
            </p:cNvSpPr>
            <p:nvPr/>
          </p:nvSpPr>
          <p:spPr bwMode="auto">
            <a:xfrm>
              <a:off x="655" y="2062"/>
              <a:ext cx="17" cy="18"/>
            </a:xfrm>
            <a:custGeom>
              <a:avLst/>
              <a:gdLst/>
              <a:ahLst/>
              <a:cxnLst>
                <a:cxn ang="0">
                  <a:pos x="0" y="9"/>
                </a:cxn>
                <a:cxn ang="0">
                  <a:pos x="1" y="12"/>
                </a:cxn>
                <a:cxn ang="0">
                  <a:pos x="3" y="15"/>
                </a:cxn>
                <a:cxn ang="0">
                  <a:pos x="6" y="17"/>
                </a:cxn>
                <a:cxn ang="0">
                  <a:pos x="9" y="18"/>
                </a:cxn>
                <a:cxn ang="0">
                  <a:pos x="12" y="17"/>
                </a:cxn>
                <a:cxn ang="0">
                  <a:pos x="15" y="15"/>
                </a:cxn>
                <a:cxn ang="0">
                  <a:pos x="17" y="12"/>
                </a:cxn>
                <a:cxn ang="0">
                  <a:pos x="17" y="9"/>
                </a:cxn>
                <a:cxn ang="0">
                  <a:pos x="17" y="9"/>
                </a:cxn>
                <a:cxn ang="0">
                  <a:pos x="17" y="6"/>
                </a:cxn>
                <a:cxn ang="0">
                  <a:pos x="15" y="3"/>
                </a:cxn>
                <a:cxn ang="0">
                  <a:pos x="12" y="1"/>
                </a:cxn>
                <a:cxn ang="0">
                  <a:pos x="9" y="0"/>
                </a:cxn>
                <a:cxn ang="0">
                  <a:pos x="6" y="1"/>
                </a:cxn>
                <a:cxn ang="0">
                  <a:pos x="3" y="3"/>
                </a:cxn>
                <a:cxn ang="0">
                  <a:pos x="1" y="6"/>
                </a:cxn>
                <a:cxn ang="0">
                  <a:pos x="0" y="9"/>
                </a:cxn>
              </a:cxnLst>
              <a:rect l="0" t="0" r="r" b="b"/>
              <a:pathLst>
                <a:path w="17" h="18">
                  <a:moveTo>
                    <a:pt x="0" y="9"/>
                  </a:moveTo>
                  <a:lnTo>
                    <a:pt x="1" y="12"/>
                  </a:lnTo>
                  <a:lnTo>
                    <a:pt x="3" y="15"/>
                  </a:lnTo>
                  <a:lnTo>
                    <a:pt x="6" y="17"/>
                  </a:lnTo>
                  <a:lnTo>
                    <a:pt x="9" y="18"/>
                  </a:lnTo>
                  <a:lnTo>
                    <a:pt x="12" y="17"/>
                  </a:lnTo>
                  <a:lnTo>
                    <a:pt x="15" y="15"/>
                  </a:lnTo>
                  <a:lnTo>
                    <a:pt x="17" y="12"/>
                  </a:lnTo>
                  <a:lnTo>
                    <a:pt x="17" y="9"/>
                  </a:lnTo>
                  <a:lnTo>
                    <a:pt x="17" y="9"/>
                  </a:lnTo>
                  <a:lnTo>
                    <a:pt x="17" y="6"/>
                  </a:lnTo>
                  <a:lnTo>
                    <a:pt x="15" y="3"/>
                  </a:lnTo>
                  <a:lnTo>
                    <a:pt x="12" y="1"/>
                  </a:lnTo>
                  <a:lnTo>
                    <a:pt x="9" y="0"/>
                  </a:lnTo>
                  <a:lnTo>
                    <a:pt x="6" y="1"/>
                  </a:lnTo>
                  <a:lnTo>
                    <a:pt x="3" y="3"/>
                  </a:lnTo>
                  <a:lnTo>
                    <a:pt x="1" y="6"/>
                  </a:lnTo>
                  <a:lnTo>
                    <a:pt x="0" y="9"/>
                  </a:lnTo>
                  <a:close/>
                </a:path>
              </a:pathLst>
            </a:custGeom>
            <a:solidFill>
              <a:srgbClr val="FF9900"/>
            </a:solidFill>
            <a:ln w="9525">
              <a:noFill/>
              <a:round/>
              <a:headEnd/>
              <a:tailEnd/>
            </a:ln>
          </p:spPr>
          <p:txBody>
            <a:bodyPr/>
            <a:lstStyle/>
            <a:p>
              <a:endParaRPr lang="en-US"/>
            </a:p>
          </p:txBody>
        </p:sp>
        <p:sp>
          <p:nvSpPr>
            <p:cNvPr id="505983" name="Freeform 127"/>
            <p:cNvSpPr>
              <a:spLocks/>
            </p:cNvSpPr>
            <p:nvPr/>
          </p:nvSpPr>
          <p:spPr bwMode="auto">
            <a:xfrm>
              <a:off x="656" y="2027"/>
              <a:ext cx="17" cy="18"/>
            </a:xfrm>
            <a:custGeom>
              <a:avLst/>
              <a:gdLst/>
              <a:ahLst/>
              <a:cxnLst>
                <a:cxn ang="0">
                  <a:pos x="0" y="10"/>
                </a:cxn>
                <a:cxn ang="0">
                  <a:pos x="0" y="13"/>
                </a:cxn>
                <a:cxn ang="0">
                  <a:pos x="2" y="16"/>
                </a:cxn>
                <a:cxn ang="0">
                  <a:pos x="5" y="18"/>
                </a:cxn>
                <a:cxn ang="0">
                  <a:pos x="8" y="18"/>
                </a:cxn>
                <a:cxn ang="0">
                  <a:pos x="11" y="18"/>
                </a:cxn>
                <a:cxn ang="0">
                  <a:pos x="14" y="16"/>
                </a:cxn>
                <a:cxn ang="0">
                  <a:pos x="16" y="13"/>
                </a:cxn>
                <a:cxn ang="0">
                  <a:pos x="17" y="10"/>
                </a:cxn>
                <a:cxn ang="0">
                  <a:pos x="17" y="10"/>
                </a:cxn>
                <a:cxn ang="0">
                  <a:pos x="16" y="6"/>
                </a:cxn>
                <a:cxn ang="0">
                  <a:pos x="14" y="3"/>
                </a:cxn>
                <a:cxn ang="0">
                  <a:pos x="11" y="1"/>
                </a:cxn>
                <a:cxn ang="0">
                  <a:pos x="8" y="0"/>
                </a:cxn>
                <a:cxn ang="0">
                  <a:pos x="5" y="1"/>
                </a:cxn>
                <a:cxn ang="0">
                  <a:pos x="2" y="3"/>
                </a:cxn>
                <a:cxn ang="0">
                  <a:pos x="0" y="6"/>
                </a:cxn>
                <a:cxn ang="0">
                  <a:pos x="0" y="10"/>
                </a:cxn>
              </a:cxnLst>
              <a:rect l="0" t="0" r="r" b="b"/>
              <a:pathLst>
                <a:path w="17" h="18">
                  <a:moveTo>
                    <a:pt x="0" y="10"/>
                  </a:moveTo>
                  <a:lnTo>
                    <a:pt x="0" y="13"/>
                  </a:lnTo>
                  <a:lnTo>
                    <a:pt x="2" y="16"/>
                  </a:lnTo>
                  <a:lnTo>
                    <a:pt x="5" y="18"/>
                  </a:lnTo>
                  <a:lnTo>
                    <a:pt x="8" y="18"/>
                  </a:lnTo>
                  <a:lnTo>
                    <a:pt x="11" y="18"/>
                  </a:lnTo>
                  <a:lnTo>
                    <a:pt x="14" y="16"/>
                  </a:lnTo>
                  <a:lnTo>
                    <a:pt x="16" y="13"/>
                  </a:lnTo>
                  <a:lnTo>
                    <a:pt x="17" y="10"/>
                  </a:lnTo>
                  <a:lnTo>
                    <a:pt x="17" y="10"/>
                  </a:lnTo>
                  <a:lnTo>
                    <a:pt x="16" y="6"/>
                  </a:lnTo>
                  <a:lnTo>
                    <a:pt x="14" y="3"/>
                  </a:lnTo>
                  <a:lnTo>
                    <a:pt x="11" y="1"/>
                  </a:lnTo>
                  <a:lnTo>
                    <a:pt x="8" y="0"/>
                  </a:lnTo>
                  <a:lnTo>
                    <a:pt x="5" y="1"/>
                  </a:lnTo>
                  <a:lnTo>
                    <a:pt x="2" y="3"/>
                  </a:lnTo>
                  <a:lnTo>
                    <a:pt x="0" y="6"/>
                  </a:lnTo>
                  <a:lnTo>
                    <a:pt x="0" y="10"/>
                  </a:lnTo>
                  <a:close/>
                </a:path>
              </a:pathLst>
            </a:custGeom>
            <a:solidFill>
              <a:srgbClr val="FF9900"/>
            </a:solidFill>
            <a:ln w="9525">
              <a:noFill/>
              <a:round/>
              <a:headEnd/>
              <a:tailEnd/>
            </a:ln>
          </p:spPr>
          <p:txBody>
            <a:bodyPr/>
            <a:lstStyle/>
            <a:p>
              <a:endParaRPr lang="en-US"/>
            </a:p>
          </p:txBody>
        </p:sp>
        <p:sp>
          <p:nvSpPr>
            <p:cNvPr id="505984" name="Freeform 128"/>
            <p:cNvSpPr>
              <a:spLocks/>
            </p:cNvSpPr>
            <p:nvPr/>
          </p:nvSpPr>
          <p:spPr bwMode="auto">
            <a:xfrm>
              <a:off x="656" y="1993"/>
              <a:ext cx="17" cy="18"/>
            </a:xfrm>
            <a:custGeom>
              <a:avLst/>
              <a:gdLst/>
              <a:ahLst/>
              <a:cxnLst>
                <a:cxn ang="0">
                  <a:pos x="0" y="9"/>
                </a:cxn>
                <a:cxn ang="0">
                  <a:pos x="0" y="12"/>
                </a:cxn>
                <a:cxn ang="0">
                  <a:pos x="2" y="15"/>
                </a:cxn>
                <a:cxn ang="0">
                  <a:pos x="5" y="17"/>
                </a:cxn>
                <a:cxn ang="0">
                  <a:pos x="8" y="18"/>
                </a:cxn>
                <a:cxn ang="0">
                  <a:pos x="11" y="17"/>
                </a:cxn>
                <a:cxn ang="0">
                  <a:pos x="14" y="15"/>
                </a:cxn>
                <a:cxn ang="0">
                  <a:pos x="16" y="12"/>
                </a:cxn>
                <a:cxn ang="0">
                  <a:pos x="17" y="9"/>
                </a:cxn>
                <a:cxn ang="0">
                  <a:pos x="17" y="9"/>
                </a:cxn>
                <a:cxn ang="0">
                  <a:pos x="16" y="6"/>
                </a:cxn>
                <a:cxn ang="0">
                  <a:pos x="14" y="3"/>
                </a:cxn>
                <a:cxn ang="0">
                  <a:pos x="11" y="1"/>
                </a:cxn>
                <a:cxn ang="0">
                  <a:pos x="8" y="0"/>
                </a:cxn>
                <a:cxn ang="0">
                  <a:pos x="5" y="1"/>
                </a:cxn>
                <a:cxn ang="0">
                  <a:pos x="2" y="3"/>
                </a:cxn>
                <a:cxn ang="0">
                  <a:pos x="0" y="6"/>
                </a:cxn>
                <a:cxn ang="0">
                  <a:pos x="0" y="9"/>
                </a:cxn>
              </a:cxnLst>
              <a:rect l="0" t="0" r="r" b="b"/>
              <a:pathLst>
                <a:path w="17" h="18">
                  <a:moveTo>
                    <a:pt x="0" y="9"/>
                  </a:moveTo>
                  <a:lnTo>
                    <a:pt x="0" y="12"/>
                  </a:lnTo>
                  <a:lnTo>
                    <a:pt x="2" y="15"/>
                  </a:lnTo>
                  <a:lnTo>
                    <a:pt x="5" y="17"/>
                  </a:lnTo>
                  <a:lnTo>
                    <a:pt x="8" y="18"/>
                  </a:lnTo>
                  <a:lnTo>
                    <a:pt x="11" y="17"/>
                  </a:lnTo>
                  <a:lnTo>
                    <a:pt x="14" y="15"/>
                  </a:lnTo>
                  <a:lnTo>
                    <a:pt x="16" y="12"/>
                  </a:lnTo>
                  <a:lnTo>
                    <a:pt x="17" y="9"/>
                  </a:lnTo>
                  <a:lnTo>
                    <a:pt x="17" y="9"/>
                  </a:lnTo>
                  <a:lnTo>
                    <a:pt x="16" y="6"/>
                  </a:lnTo>
                  <a:lnTo>
                    <a:pt x="14" y="3"/>
                  </a:lnTo>
                  <a:lnTo>
                    <a:pt x="11" y="1"/>
                  </a:lnTo>
                  <a:lnTo>
                    <a:pt x="8" y="0"/>
                  </a:lnTo>
                  <a:lnTo>
                    <a:pt x="5" y="1"/>
                  </a:lnTo>
                  <a:lnTo>
                    <a:pt x="2" y="3"/>
                  </a:lnTo>
                  <a:lnTo>
                    <a:pt x="0" y="6"/>
                  </a:lnTo>
                  <a:lnTo>
                    <a:pt x="0" y="9"/>
                  </a:lnTo>
                  <a:close/>
                </a:path>
              </a:pathLst>
            </a:custGeom>
            <a:solidFill>
              <a:srgbClr val="FF9900"/>
            </a:solidFill>
            <a:ln w="9525">
              <a:noFill/>
              <a:round/>
              <a:headEnd/>
              <a:tailEnd/>
            </a:ln>
          </p:spPr>
          <p:txBody>
            <a:bodyPr/>
            <a:lstStyle/>
            <a:p>
              <a:endParaRPr lang="en-US"/>
            </a:p>
          </p:txBody>
        </p:sp>
        <p:sp>
          <p:nvSpPr>
            <p:cNvPr id="505985" name="Freeform 129"/>
            <p:cNvSpPr>
              <a:spLocks/>
            </p:cNvSpPr>
            <p:nvPr/>
          </p:nvSpPr>
          <p:spPr bwMode="auto">
            <a:xfrm>
              <a:off x="656" y="1959"/>
              <a:ext cx="17" cy="18"/>
            </a:xfrm>
            <a:custGeom>
              <a:avLst/>
              <a:gdLst/>
              <a:ahLst/>
              <a:cxnLst>
                <a:cxn ang="0">
                  <a:pos x="0" y="9"/>
                </a:cxn>
                <a:cxn ang="0">
                  <a:pos x="0" y="12"/>
                </a:cxn>
                <a:cxn ang="0">
                  <a:pos x="2" y="15"/>
                </a:cxn>
                <a:cxn ang="0">
                  <a:pos x="5" y="17"/>
                </a:cxn>
                <a:cxn ang="0">
                  <a:pos x="8" y="18"/>
                </a:cxn>
                <a:cxn ang="0">
                  <a:pos x="12" y="17"/>
                </a:cxn>
                <a:cxn ang="0">
                  <a:pos x="14" y="15"/>
                </a:cxn>
                <a:cxn ang="0">
                  <a:pos x="16" y="12"/>
                </a:cxn>
                <a:cxn ang="0">
                  <a:pos x="17" y="9"/>
                </a:cxn>
                <a:cxn ang="0">
                  <a:pos x="17" y="9"/>
                </a:cxn>
                <a:cxn ang="0">
                  <a:pos x="16" y="6"/>
                </a:cxn>
                <a:cxn ang="0">
                  <a:pos x="14" y="3"/>
                </a:cxn>
                <a:cxn ang="0">
                  <a:pos x="12" y="1"/>
                </a:cxn>
                <a:cxn ang="0">
                  <a:pos x="8" y="0"/>
                </a:cxn>
                <a:cxn ang="0">
                  <a:pos x="5" y="1"/>
                </a:cxn>
                <a:cxn ang="0">
                  <a:pos x="2" y="3"/>
                </a:cxn>
                <a:cxn ang="0">
                  <a:pos x="0" y="6"/>
                </a:cxn>
                <a:cxn ang="0">
                  <a:pos x="0" y="9"/>
                </a:cxn>
              </a:cxnLst>
              <a:rect l="0" t="0" r="r" b="b"/>
              <a:pathLst>
                <a:path w="17" h="18">
                  <a:moveTo>
                    <a:pt x="0" y="9"/>
                  </a:moveTo>
                  <a:lnTo>
                    <a:pt x="0" y="12"/>
                  </a:lnTo>
                  <a:lnTo>
                    <a:pt x="2" y="15"/>
                  </a:lnTo>
                  <a:lnTo>
                    <a:pt x="5" y="17"/>
                  </a:lnTo>
                  <a:lnTo>
                    <a:pt x="8" y="18"/>
                  </a:lnTo>
                  <a:lnTo>
                    <a:pt x="12" y="17"/>
                  </a:lnTo>
                  <a:lnTo>
                    <a:pt x="14" y="15"/>
                  </a:lnTo>
                  <a:lnTo>
                    <a:pt x="16" y="12"/>
                  </a:lnTo>
                  <a:lnTo>
                    <a:pt x="17" y="9"/>
                  </a:lnTo>
                  <a:lnTo>
                    <a:pt x="17" y="9"/>
                  </a:lnTo>
                  <a:lnTo>
                    <a:pt x="16" y="6"/>
                  </a:lnTo>
                  <a:lnTo>
                    <a:pt x="14" y="3"/>
                  </a:lnTo>
                  <a:lnTo>
                    <a:pt x="12" y="1"/>
                  </a:lnTo>
                  <a:lnTo>
                    <a:pt x="8" y="0"/>
                  </a:lnTo>
                  <a:lnTo>
                    <a:pt x="5" y="1"/>
                  </a:lnTo>
                  <a:lnTo>
                    <a:pt x="2" y="3"/>
                  </a:lnTo>
                  <a:lnTo>
                    <a:pt x="0" y="6"/>
                  </a:lnTo>
                  <a:lnTo>
                    <a:pt x="0" y="9"/>
                  </a:lnTo>
                  <a:close/>
                </a:path>
              </a:pathLst>
            </a:custGeom>
            <a:solidFill>
              <a:srgbClr val="FF9900"/>
            </a:solidFill>
            <a:ln w="9525">
              <a:noFill/>
              <a:round/>
              <a:headEnd/>
              <a:tailEnd/>
            </a:ln>
          </p:spPr>
          <p:txBody>
            <a:bodyPr/>
            <a:lstStyle/>
            <a:p>
              <a:endParaRPr lang="en-US"/>
            </a:p>
          </p:txBody>
        </p:sp>
        <p:sp>
          <p:nvSpPr>
            <p:cNvPr id="505986" name="Freeform 130"/>
            <p:cNvSpPr>
              <a:spLocks/>
            </p:cNvSpPr>
            <p:nvPr/>
          </p:nvSpPr>
          <p:spPr bwMode="auto">
            <a:xfrm>
              <a:off x="656" y="1924"/>
              <a:ext cx="17" cy="18"/>
            </a:xfrm>
            <a:custGeom>
              <a:avLst/>
              <a:gdLst/>
              <a:ahLst/>
              <a:cxnLst>
                <a:cxn ang="0">
                  <a:pos x="0" y="9"/>
                </a:cxn>
                <a:cxn ang="0">
                  <a:pos x="1" y="12"/>
                </a:cxn>
                <a:cxn ang="0">
                  <a:pos x="2" y="15"/>
                </a:cxn>
                <a:cxn ang="0">
                  <a:pos x="5" y="17"/>
                </a:cxn>
                <a:cxn ang="0">
                  <a:pos x="8" y="18"/>
                </a:cxn>
                <a:cxn ang="0">
                  <a:pos x="12" y="17"/>
                </a:cxn>
                <a:cxn ang="0">
                  <a:pos x="14" y="15"/>
                </a:cxn>
                <a:cxn ang="0">
                  <a:pos x="16" y="12"/>
                </a:cxn>
                <a:cxn ang="0">
                  <a:pos x="17" y="9"/>
                </a:cxn>
                <a:cxn ang="0">
                  <a:pos x="17" y="9"/>
                </a:cxn>
                <a:cxn ang="0">
                  <a:pos x="16" y="6"/>
                </a:cxn>
                <a:cxn ang="0">
                  <a:pos x="15" y="3"/>
                </a:cxn>
                <a:cxn ang="0">
                  <a:pos x="12" y="1"/>
                </a:cxn>
                <a:cxn ang="0">
                  <a:pos x="8" y="0"/>
                </a:cxn>
                <a:cxn ang="0">
                  <a:pos x="5" y="1"/>
                </a:cxn>
                <a:cxn ang="0">
                  <a:pos x="2" y="3"/>
                </a:cxn>
                <a:cxn ang="0">
                  <a:pos x="1" y="6"/>
                </a:cxn>
                <a:cxn ang="0">
                  <a:pos x="0" y="9"/>
                </a:cxn>
              </a:cxnLst>
              <a:rect l="0" t="0" r="r" b="b"/>
              <a:pathLst>
                <a:path w="17" h="18">
                  <a:moveTo>
                    <a:pt x="0" y="9"/>
                  </a:moveTo>
                  <a:lnTo>
                    <a:pt x="1" y="12"/>
                  </a:lnTo>
                  <a:lnTo>
                    <a:pt x="2" y="15"/>
                  </a:lnTo>
                  <a:lnTo>
                    <a:pt x="5" y="17"/>
                  </a:lnTo>
                  <a:lnTo>
                    <a:pt x="8" y="18"/>
                  </a:lnTo>
                  <a:lnTo>
                    <a:pt x="12" y="17"/>
                  </a:lnTo>
                  <a:lnTo>
                    <a:pt x="14" y="15"/>
                  </a:lnTo>
                  <a:lnTo>
                    <a:pt x="16" y="12"/>
                  </a:lnTo>
                  <a:lnTo>
                    <a:pt x="17" y="9"/>
                  </a:lnTo>
                  <a:lnTo>
                    <a:pt x="17" y="9"/>
                  </a:lnTo>
                  <a:lnTo>
                    <a:pt x="16" y="6"/>
                  </a:lnTo>
                  <a:lnTo>
                    <a:pt x="15" y="3"/>
                  </a:lnTo>
                  <a:lnTo>
                    <a:pt x="12" y="1"/>
                  </a:lnTo>
                  <a:lnTo>
                    <a:pt x="8" y="0"/>
                  </a:lnTo>
                  <a:lnTo>
                    <a:pt x="5" y="1"/>
                  </a:lnTo>
                  <a:lnTo>
                    <a:pt x="2" y="3"/>
                  </a:lnTo>
                  <a:lnTo>
                    <a:pt x="1" y="6"/>
                  </a:lnTo>
                  <a:lnTo>
                    <a:pt x="0" y="9"/>
                  </a:lnTo>
                  <a:close/>
                </a:path>
              </a:pathLst>
            </a:custGeom>
            <a:solidFill>
              <a:srgbClr val="FF9900"/>
            </a:solidFill>
            <a:ln w="9525">
              <a:noFill/>
              <a:round/>
              <a:headEnd/>
              <a:tailEnd/>
            </a:ln>
          </p:spPr>
          <p:txBody>
            <a:bodyPr/>
            <a:lstStyle/>
            <a:p>
              <a:endParaRPr lang="en-US"/>
            </a:p>
          </p:txBody>
        </p:sp>
        <p:sp>
          <p:nvSpPr>
            <p:cNvPr id="505987" name="Freeform 131"/>
            <p:cNvSpPr>
              <a:spLocks/>
            </p:cNvSpPr>
            <p:nvPr/>
          </p:nvSpPr>
          <p:spPr bwMode="auto">
            <a:xfrm>
              <a:off x="656" y="1890"/>
              <a:ext cx="17" cy="18"/>
            </a:xfrm>
            <a:custGeom>
              <a:avLst/>
              <a:gdLst/>
              <a:ahLst/>
              <a:cxnLst>
                <a:cxn ang="0">
                  <a:pos x="0" y="9"/>
                </a:cxn>
                <a:cxn ang="0">
                  <a:pos x="1" y="12"/>
                </a:cxn>
                <a:cxn ang="0">
                  <a:pos x="3" y="15"/>
                </a:cxn>
                <a:cxn ang="0">
                  <a:pos x="5" y="17"/>
                </a:cxn>
                <a:cxn ang="0">
                  <a:pos x="9" y="18"/>
                </a:cxn>
                <a:cxn ang="0">
                  <a:pos x="12" y="17"/>
                </a:cxn>
                <a:cxn ang="0">
                  <a:pos x="15" y="15"/>
                </a:cxn>
                <a:cxn ang="0">
                  <a:pos x="16" y="12"/>
                </a:cxn>
                <a:cxn ang="0">
                  <a:pos x="17" y="9"/>
                </a:cxn>
                <a:cxn ang="0">
                  <a:pos x="17" y="9"/>
                </a:cxn>
                <a:cxn ang="0">
                  <a:pos x="16" y="6"/>
                </a:cxn>
                <a:cxn ang="0">
                  <a:pos x="15" y="3"/>
                </a:cxn>
                <a:cxn ang="0">
                  <a:pos x="12" y="1"/>
                </a:cxn>
                <a:cxn ang="0">
                  <a:pos x="9" y="0"/>
                </a:cxn>
                <a:cxn ang="0">
                  <a:pos x="5" y="1"/>
                </a:cxn>
                <a:cxn ang="0">
                  <a:pos x="3" y="3"/>
                </a:cxn>
                <a:cxn ang="0">
                  <a:pos x="1" y="6"/>
                </a:cxn>
                <a:cxn ang="0">
                  <a:pos x="0" y="9"/>
                </a:cxn>
              </a:cxnLst>
              <a:rect l="0" t="0" r="r" b="b"/>
              <a:pathLst>
                <a:path w="17" h="18">
                  <a:moveTo>
                    <a:pt x="0" y="9"/>
                  </a:moveTo>
                  <a:lnTo>
                    <a:pt x="1" y="12"/>
                  </a:lnTo>
                  <a:lnTo>
                    <a:pt x="3" y="15"/>
                  </a:lnTo>
                  <a:lnTo>
                    <a:pt x="5" y="17"/>
                  </a:lnTo>
                  <a:lnTo>
                    <a:pt x="9" y="18"/>
                  </a:lnTo>
                  <a:lnTo>
                    <a:pt x="12" y="17"/>
                  </a:lnTo>
                  <a:lnTo>
                    <a:pt x="15" y="15"/>
                  </a:lnTo>
                  <a:lnTo>
                    <a:pt x="16" y="12"/>
                  </a:lnTo>
                  <a:lnTo>
                    <a:pt x="17" y="9"/>
                  </a:lnTo>
                  <a:lnTo>
                    <a:pt x="17" y="9"/>
                  </a:lnTo>
                  <a:lnTo>
                    <a:pt x="16" y="6"/>
                  </a:lnTo>
                  <a:lnTo>
                    <a:pt x="15" y="3"/>
                  </a:lnTo>
                  <a:lnTo>
                    <a:pt x="12" y="1"/>
                  </a:lnTo>
                  <a:lnTo>
                    <a:pt x="9" y="0"/>
                  </a:lnTo>
                  <a:lnTo>
                    <a:pt x="5" y="1"/>
                  </a:lnTo>
                  <a:lnTo>
                    <a:pt x="3" y="3"/>
                  </a:lnTo>
                  <a:lnTo>
                    <a:pt x="1" y="6"/>
                  </a:lnTo>
                  <a:lnTo>
                    <a:pt x="0" y="9"/>
                  </a:lnTo>
                  <a:close/>
                </a:path>
              </a:pathLst>
            </a:custGeom>
            <a:solidFill>
              <a:srgbClr val="FF9900"/>
            </a:solidFill>
            <a:ln w="9525">
              <a:noFill/>
              <a:round/>
              <a:headEnd/>
              <a:tailEnd/>
            </a:ln>
          </p:spPr>
          <p:txBody>
            <a:bodyPr/>
            <a:lstStyle/>
            <a:p>
              <a:endParaRPr lang="en-US"/>
            </a:p>
          </p:txBody>
        </p:sp>
        <p:sp>
          <p:nvSpPr>
            <p:cNvPr id="505988" name="Freeform 132"/>
            <p:cNvSpPr>
              <a:spLocks/>
            </p:cNvSpPr>
            <p:nvPr/>
          </p:nvSpPr>
          <p:spPr bwMode="auto">
            <a:xfrm>
              <a:off x="656" y="1855"/>
              <a:ext cx="17" cy="19"/>
            </a:xfrm>
            <a:custGeom>
              <a:avLst/>
              <a:gdLst/>
              <a:ahLst/>
              <a:cxnLst>
                <a:cxn ang="0">
                  <a:pos x="0" y="9"/>
                </a:cxn>
                <a:cxn ang="0">
                  <a:pos x="1" y="12"/>
                </a:cxn>
                <a:cxn ang="0">
                  <a:pos x="3" y="16"/>
                </a:cxn>
                <a:cxn ang="0">
                  <a:pos x="5" y="18"/>
                </a:cxn>
                <a:cxn ang="0">
                  <a:pos x="9" y="19"/>
                </a:cxn>
                <a:cxn ang="0">
                  <a:pos x="12" y="18"/>
                </a:cxn>
                <a:cxn ang="0">
                  <a:pos x="15" y="16"/>
                </a:cxn>
                <a:cxn ang="0">
                  <a:pos x="17" y="12"/>
                </a:cxn>
                <a:cxn ang="0">
                  <a:pos x="17" y="9"/>
                </a:cxn>
                <a:cxn ang="0">
                  <a:pos x="17" y="9"/>
                </a:cxn>
                <a:cxn ang="0">
                  <a:pos x="17" y="6"/>
                </a:cxn>
                <a:cxn ang="0">
                  <a:pos x="15" y="3"/>
                </a:cxn>
                <a:cxn ang="0">
                  <a:pos x="12" y="1"/>
                </a:cxn>
                <a:cxn ang="0">
                  <a:pos x="9" y="0"/>
                </a:cxn>
                <a:cxn ang="0">
                  <a:pos x="5" y="1"/>
                </a:cxn>
                <a:cxn ang="0">
                  <a:pos x="3" y="3"/>
                </a:cxn>
                <a:cxn ang="0">
                  <a:pos x="1" y="6"/>
                </a:cxn>
                <a:cxn ang="0">
                  <a:pos x="0" y="9"/>
                </a:cxn>
              </a:cxnLst>
              <a:rect l="0" t="0" r="r" b="b"/>
              <a:pathLst>
                <a:path w="17" h="19">
                  <a:moveTo>
                    <a:pt x="0" y="9"/>
                  </a:moveTo>
                  <a:lnTo>
                    <a:pt x="1" y="12"/>
                  </a:lnTo>
                  <a:lnTo>
                    <a:pt x="3" y="16"/>
                  </a:lnTo>
                  <a:lnTo>
                    <a:pt x="5" y="18"/>
                  </a:lnTo>
                  <a:lnTo>
                    <a:pt x="9" y="19"/>
                  </a:lnTo>
                  <a:lnTo>
                    <a:pt x="12" y="18"/>
                  </a:lnTo>
                  <a:lnTo>
                    <a:pt x="15" y="16"/>
                  </a:lnTo>
                  <a:lnTo>
                    <a:pt x="17" y="12"/>
                  </a:lnTo>
                  <a:lnTo>
                    <a:pt x="17" y="9"/>
                  </a:lnTo>
                  <a:lnTo>
                    <a:pt x="17" y="9"/>
                  </a:lnTo>
                  <a:lnTo>
                    <a:pt x="17" y="6"/>
                  </a:lnTo>
                  <a:lnTo>
                    <a:pt x="15" y="3"/>
                  </a:lnTo>
                  <a:lnTo>
                    <a:pt x="12" y="1"/>
                  </a:lnTo>
                  <a:lnTo>
                    <a:pt x="9" y="0"/>
                  </a:lnTo>
                  <a:lnTo>
                    <a:pt x="5" y="1"/>
                  </a:lnTo>
                  <a:lnTo>
                    <a:pt x="3" y="3"/>
                  </a:lnTo>
                  <a:lnTo>
                    <a:pt x="1" y="6"/>
                  </a:lnTo>
                  <a:lnTo>
                    <a:pt x="0" y="9"/>
                  </a:lnTo>
                  <a:close/>
                </a:path>
              </a:pathLst>
            </a:custGeom>
            <a:solidFill>
              <a:srgbClr val="FF9900"/>
            </a:solidFill>
            <a:ln w="9525">
              <a:noFill/>
              <a:round/>
              <a:headEnd/>
              <a:tailEnd/>
            </a:ln>
          </p:spPr>
          <p:txBody>
            <a:bodyPr/>
            <a:lstStyle/>
            <a:p>
              <a:endParaRPr lang="en-US"/>
            </a:p>
          </p:txBody>
        </p:sp>
        <p:sp>
          <p:nvSpPr>
            <p:cNvPr id="505989" name="Freeform 133"/>
            <p:cNvSpPr>
              <a:spLocks/>
            </p:cNvSpPr>
            <p:nvPr/>
          </p:nvSpPr>
          <p:spPr bwMode="auto">
            <a:xfrm>
              <a:off x="656" y="1821"/>
              <a:ext cx="17" cy="18"/>
            </a:xfrm>
            <a:custGeom>
              <a:avLst/>
              <a:gdLst/>
              <a:ahLst/>
              <a:cxnLst>
                <a:cxn ang="0">
                  <a:pos x="0" y="9"/>
                </a:cxn>
                <a:cxn ang="0">
                  <a:pos x="1" y="12"/>
                </a:cxn>
                <a:cxn ang="0">
                  <a:pos x="3" y="15"/>
                </a:cxn>
                <a:cxn ang="0">
                  <a:pos x="6" y="17"/>
                </a:cxn>
                <a:cxn ang="0">
                  <a:pos x="9" y="18"/>
                </a:cxn>
                <a:cxn ang="0">
                  <a:pos x="12" y="17"/>
                </a:cxn>
                <a:cxn ang="0">
                  <a:pos x="15" y="15"/>
                </a:cxn>
                <a:cxn ang="0">
                  <a:pos x="17" y="12"/>
                </a:cxn>
                <a:cxn ang="0">
                  <a:pos x="17" y="9"/>
                </a:cxn>
                <a:cxn ang="0">
                  <a:pos x="17" y="9"/>
                </a:cxn>
                <a:cxn ang="0">
                  <a:pos x="17" y="6"/>
                </a:cxn>
                <a:cxn ang="0">
                  <a:pos x="15" y="3"/>
                </a:cxn>
                <a:cxn ang="0">
                  <a:pos x="12" y="1"/>
                </a:cxn>
                <a:cxn ang="0">
                  <a:pos x="9" y="0"/>
                </a:cxn>
                <a:cxn ang="0">
                  <a:pos x="6" y="1"/>
                </a:cxn>
                <a:cxn ang="0">
                  <a:pos x="3" y="3"/>
                </a:cxn>
                <a:cxn ang="0">
                  <a:pos x="1" y="6"/>
                </a:cxn>
                <a:cxn ang="0">
                  <a:pos x="0" y="9"/>
                </a:cxn>
              </a:cxnLst>
              <a:rect l="0" t="0" r="r" b="b"/>
              <a:pathLst>
                <a:path w="17" h="18">
                  <a:moveTo>
                    <a:pt x="0" y="9"/>
                  </a:moveTo>
                  <a:lnTo>
                    <a:pt x="1" y="12"/>
                  </a:lnTo>
                  <a:lnTo>
                    <a:pt x="3" y="15"/>
                  </a:lnTo>
                  <a:lnTo>
                    <a:pt x="6" y="17"/>
                  </a:lnTo>
                  <a:lnTo>
                    <a:pt x="9" y="18"/>
                  </a:lnTo>
                  <a:lnTo>
                    <a:pt x="12" y="17"/>
                  </a:lnTo>
                  <a:lnTo>
                    <a:pt x="15" y="15"/>
                  </a:lnTo>
                  <a:lnTo>
                    <a:pt x="17" y="12"/>
                  </a:lnTo>
                  <a:lnTo>
                    <a:pt x="17" y="9"/>
                  </a:lnTo>
                  <a:lnTo>
                    <a:pt x="17" y="9"/>
                  </a:lnTo>
                  <a:lnTo>
                    <a:pt x="17" y="6"/>
                  </a:lnTo>
                  <a:lnTo>
                    <a:pt x="15" y="3"/>
                  </a:lnTo>
                  <a:lnTo>
                    <a:pt x="12" y="1"/>
                  </a:lnTo>
                  <a:lnTo>
                    <a:pt x="9" y="0"/>
                  </a:lnTo>
                  <a:lnTo>
                    <a:pt x="6" y="1"/>
                  </a:lnTo>
                  <a:lnTo>
                    <a:pt x="3" y="3"/>
                  </a:lnTo>
                  <a:lnTo>
                    <a:pt x="1" y="6"/>
                  </a:lnTo>
                  <a:lnTo>
                    <a:pt x="0" y="9"/>
                  </a:lnTo>
                  <a:close/>
                </a:path>
              </a:pathLst>
            </a:custGeom>
            <a:solidFill>
              <a:srgbClr val="FF9900"/>
            </a:solidFill>
            <a:ln w="9525">
              <a:noFill/>
              <a:round/>
              <a:headEnd/>
              <a:tailEnd/>
            </a:ln>
          </p:spPr>
          <p:txBody>
            <a:bodyPr/>
            <a:lstStyle/>
            <a:p>
              <a:endParaRPr lang="en-US"/>
            </a:p>
          </p:txBody>
        </p:sp>
        <p:sp>
          <p:nvSpPr>
            <p:cNvPr id="505990" name="Freeform 134"/>
            <p:cNvSpPr>
              <a:spLocks/>
            </p:cNvSpPr>
            <p:nvPr/>
          </p:nvSpPr>
          <p:spPr bwMode="auto">
            <a:xfrm>
              <a:off x="656" y="1787"/>
              <a:ext cx="17" cy="18"/>
            </a:xfrm>
            <a:custGeom>
              <a:avLst/>
              <a:gdLst/>
              <a:ahLst/>
              <a:cxnLst>
                <a:cxn ang="0">
                  <a:pos x="0" y="9"/>
                </a:cxn>
                <a:cxn ang="0">
                  <a:pos x="1" y="12"/>
                </a:cxn>
                <a:cxn ang="0">
                  <a:pos x="3" y="15"/>
                </a:cxn>
                <a:cxn ang="0">
                  <a:pos x="6" y="17"/>
                </a:cxn>
                <a:cxn ang="0">
                  <a:pos x="9" y="18"/>
                </a:cxn>
                <a:cxn ang="0">
                  <a:pos x="12" y="17"/>
                </a:cxn>
                <a:cxn ang="0">
                  <a:pos x="15" y="15"/>
                </a:cxn>
                <a:cxn ang="0">
                  <a:pos x="17" y="12"/>
                </a:cxn>
                <a:cxn ang="0">
                  <a:pos x="17" y="9"/>
                </a:cxn>
                <a:cxn ang="0">
                  <a:pos x="17" y="9"/>
                </a:cxn>
                <a:cxn ang="0">
                  <a:pos x="17" y="6"/>
                </a:cxn>
                <a:cxn ang="0">
                  <a:pos x="15" y="3"/>
                </a:cxn>
                <a:cxn ang="0">
                  <a:pos x="12" y="1"/>
                </a:cxn>
                <a:cxn ang="0">
                  <a:pos x="9" y="0"/>
                </a:cxn>
                <a:cxn ang="0">
                  <a:pos x="6" y="1"/>
                </a:cxn>
                <a:cxn ang="0">
                  <a:pos x="3" y="3"/>
                </a:cxn>
                <a:cxn ang="0">
                  <a:pos x="1" y="6"/>
                </a:cxn>
                <a:cxn ang="0">
                  <a:pos x="0" y="9"/>
                </a:cxn>
              </a:cxnLst>
              <a:rect l="0" t="0" r="r" b="b"/>
              <a:pathLst>
                <a:path w="17" h="18">
                  <a:moveTo>
                    <a:pt x="0" y="9"/>
                  </a:moveTo>
                  <a:lnTo>
                    <a:pt x="1" y="12"/>
                  </a:lnTo>
                  <a:lnTo>
                    <a:pt x="3" y="15"/>
                  </a:lnTo>
                  <a:lnTo>
                    <a:pt x="6" y="17"/>
                  </a:lnTo>
                  <a:lnTo>
                    <a:pt x="9" y="18"/>
                  </a:lnTo>
                  <a:lnTo>
                    <a:pt x="12" y="17"/>
                  </a:lnTo>
                  <a:lnTo>
                    <a:pt x="15" y="15"/>
                  </a:lnTo>
                  <a:lnTo>
                    <a:pt x="17" y="12"/>
                  </a:lnTo>
                  <a:lnTo>
                    <a:pt x="17" y="9"/>
                  </a:lnTo>
                  <a:lnTo>
                    <a:pt x="17" y="9"/>
                  </a:lnTo>
                  <a:lnTo>
                    <a:pt x="17" y="6"/>
                  </a:lnTo>
                  <a:lnTo>
                    <a:pt x="15" y="3"/>
                  </a:lnTo>
                  <a:lnTo>
                    <a:pt x="12" y="1"/>
                  </a:lnTo>
                  <a:lnTo>
                    <a:pt x="9" y="0"/>
                  </a:lnTo>
                  <a:lnTo>
                    <a:pt x="6" y="1"/>
                  </a:lnTo>
                  <a:lnTo>
                    <a:pt x="3" y="3"/>
                  </a:lnTo>
                  <a:lnTo>
                    <a:pt x="1" y="6"/>
                  </a:lnTo>
                  <a:lnTo>
                    <a:pt x="0" y="9"/>
                  </a:lnTo>
                  <a:close/>
                </a:path>
              </a:pathLst>
            </a:custGeom>
            <a:solidFill>
              <a:srgbClr val="FF9900"/>
            </a:solidFill>
            <a:ln w="9525">
              <a:noFill/>
              <a:round/>
              <a:headEnd/>
              <a:tailEnd/>
            </a:ln>
          </p:spPr>
          <p:txBody>
            <a:bodyPr/>
            <a:lstStyle/>
            <a:p>
              <a:endParaRPr lang="en-US"/>
            </a:p>
          </p:txBody>
        </p:sp>
        <p:sp>
          <p:nvSpPr>
            <p:cNvPr id="505991" name="Freeform 135"/>
            <p:cNvSpPr>
              <a:spLocks/>
            </p:cNvSpPr>
            <p:nvPr/>
          </p:nvSpPr>
          <p:spPr bwMode="auto">
            <a:xfrm>
              <a:off x="657" y="1752"/>
              <a:ext cx="17" cy="18"/>
            </a:xfrm>
            <a:custGeom>
              <a:avLst/>
              <a:gdLst/>
              <a:ahLst/>
              <a:cxnLst>
                <a:cxn ang="0">
                  <a:pos x="0" y="9"/>
                </a:cxn>
                <a:cxn ang="0">
                  <a:pos x="0" y="12"/>
                </a:cxn>
                <a:cxn ang="0">
                  <a:pos x="2" y="15"/>
                </a:cxn>
                <a:cxn ang="0">
                  <a:pos x="5" y="17"/>
                </a:cxn>
                <a:cxn ang="0">
                  <a:pos x="8" y="18"/>
                </a:cxn>
                <a:cxn ang="0">
                  <a:pos x="11" y="17"/>
                </a:cxn>
                <a:cxn ang="0">
                  <a:pos x="14" y="15"/>
                </a:cxn>
                <a:cxn ang="0">
                  <a:pos x="16" y="12"/>
                </a:cxn>
                <a:cxn ang="0">
                  <a:pos x="17" y="9"/>
                </a:cxn>
                <a:cxn ang="0">
                  <a:pos x="17" y="9"/>
                </a:cxn>
                <a:cxn ang="0">
                  <a:pos x="16" y="6"/>
                </a:cxn>
                <a:cxn ang="0">
                  <a:pos x="14" y="3"/>
                </a:cxn>
                <a:cxn ang="0">
                  <a:pos x="11" y="1"/>
                </a:cxn>
                <a:cxn ang="0">
                  <a:pos x="8" y="0"/>
                </a:cxn>
                <a:cxn ang="0">
                  <a:pos x="5" y="1"/>
                </a:cxn>
                <a:cxn ang="0">
                  <a:pos x="2" y="3"/>
                </a:cxn>
                <a:cxn ang="0">
                  <a:pos x="0" y="6"/>
                </a:cxn>
                <a:cxn ang="0">
                  <a:pos x="0" y="9"/>
                </a:cxn>
              </a:cxnLst>
              <a:rect l="0" t="0" r="r" b="b"/>
              <a:pathLst>
                <a:path w="17" h="18">
                  <a:moveTo>
                    <a:pt x="0" y="9"/>
                  </a:moveTo>
                  <a:lnTo>
                    <a:pt x="0" y="12"/>
                  </a:lnTo>
                  <a:lnTo>
                    <a:pt x="2" y="15"/>
                  </a:lnTo>
                  <a:lnTo>
                    <a:pt x="5" y="17"/>
                  </a:lnTo>
                  <a:lnTo>
                    <a:pt x="8" y="18"/>
                  </a:lnTo>
                  <a:lnTo>
                    <a:pt x="11" y="17"/>
                  </a:lnTo>
                  <a:lnTo>
                    <a:pt x="14" y="15"/>
                  </a:lnTo>
                  <a:lnTo>
                    <a:pt x="16" y="12"/>
                  </a:lnTo>
                  <a:lnTo>
                    <a:pt x="17" y="9"/>
                  </a:lnTo>
                  <a:lnTo>
                    <a:pt x="17" y="9"/>
                  </a:lnTo>
                  <a:lnTo>
                    <a:pt x="16" y="6"/>
                  </a:lnTo>
                  <a:lnTo>
                    <a:pt x="14" y="3"/>
                  </a:lnTo>
                  <a:lnTo>
                    <a:pt x="11" y="1"/>
                  </a:lnTo>
                  <a:lnTo>
                    <a:pt x="8" y="0"/>
                  </a:lnTo>
                  <a:lnTo>
                    <a:pt x="5" y="1"/>
                  </a:lnTo>
                  <a:lnTo>
                    <a:pt x="2" y="3"/>
                  </a:lnTo>
                  <a:lnTo>
                    <a:pt x="0" y="6"/>
                  </a:lnTo>
                  <a:lnTo>
                    <a:pt x="0" y="9"/>
                  </a:lnTo>
                  <a:close/>
                </a:path>
              </a:pathLst>
            </a:custGeom>
            <a:solidFill>
              <a:srgbClr val="FF9900"/>
            </a:solidFill>
            <a:ln w="9525">
              <a:noFill/>
              <a:round/>
              <a:headEnd/>
              <a:tailEnd/>
            </a:ln>
          </p:spPr>
          <p:txBody>
            <a:bodyPr/>
            <a:lstStyle/>
            <a:p>
              <a:endParaRPr lang="en-US"/>
            </a:p>
          </p:txBody>
        </p:sp>
        <p:sp>
          <p:nvSpPr>
            <p:cNvPr id="505992" name="Freeform 136"/>
            <p:cNvSpPr>
              <a:spLocks/>
            </p:cNvSpPr>
            <p:nvPr/>
          </p:nvSpPr>
          <p:spPr bwMode="auto">
            <a:xfrm>
              <a:off x="657" y="1718"/>
              <a:ext cx="17" cy="18"/>
            </a:xfrm>
            <a:custGeom>
              <a:avLst/>
              <a:gdLst/>
              <a:ahLst/>
              <a:cxnLst>
                <a:cxn ang="0">
                  <a:pos x="0" y="9"/>
                </a:cxn>
                <a:cxn ang="0">
                  <a:pos x="0" y="12"/>
                </a:cxn>
                <a:cxn ang="0">
                  <a:pos x="2" y="15"/>
                </a:cxn>
                <a:cxn ang="0">
                  <a:pos x="5" y="17"/>
                </a:cxn>
                <a:cxn ang="0">
                  <a:pos x="8" y="18"/>
                </a:cxn>
                <a:cxn ang="0">
                  <a:pos x="12" y="17"/>
                </a:cxn>
                <a:cxn ang="0">
                  <a:pos x="14" y="15"/>
                </a:cxn>
                <a:cxn ang="0">
                  <a:pos x="16" y="12"/>
                </a:cxn>
                <a:cxn ang="0">
                  <a:pos x="17" y="9"/>
                </a:cxn>
                <a:cxn ang="0">
                  <a:pos x="17" y="9"/>
                </a:cxn>
                <a:cxn ang="0">
                  <a:pos x="16" y="6"/>
                </a:cxn>
                <a:cxn ang="0">
                  <a:pos x="14" y="3"/>
                </a:cxn>
                <a:cxn ang="0">
                  <a:pos x="12" y="1"/>
                </a:cxn>
                <a:cxn ang="0">
                  <a:pos x="8" y="0"/>
                </a:cxn>
                <a:cxn ang="0">
                  <a:pos x="5" y="1"/>
                </a:cxn>
                <a:cxn ang="0">
                  <a:pos x="2" y="3"/>
                </a:cxn>
                <a:cxn ang="0">
                  <a:pos x="0" y="6"/>
                </a:cxn>
                <a:cxn ang="0">
                  <a:pos x="0" y="9"/>
                </a:cxn>
              </a:cxnLst>
              <a:rect l="0" t="0" r="r" b="b"/>
              <a:pathLst>
                <a:path w="17" h="18">
                  <a:moveTo>
                    <a:pt x="0" y="9"/>
                  </a:moveTo>
                  <a:lnTo>
                    <a:pt x="0" y="12"/>
                  </a:lnTo>
                  <a:lnTo>
                    <a:pt x="2" y="15"/>
                  </a:lnTo>
                  <a:lnTo>
                    <a:pt x="5" y="17"/>
                  </a:lnTo>
                  <a:lnTo>
                    <a:pt x="8" y="18"/>
                  </a:lnTo>
                  <a:lnTo>
                    <a:pt x="12" y="17"/>
                  </a:lnTo>
                  <a:lnTo>
                    <a:pt x="14" y="15"/>
                  </a:lnTo>
                  <a:lnTo>
                    <a:pt x="16" y="12"/>
                  </a:lnTo>
                  <a:lnTo>
                    <a:pt x="17" y="9"/>
                  </a:lnTo>
                  <a:lnTo>
                    <a:pt x="17" y="9"/>
                  </a:lnTo>
                  <a:lnTo>
                    <a:pt x="16" y="6"/>
                  </a:lnTo>
                  <a:lnTo>
                    <a:pt x="14" y="3"/>
                  </a:lnTo>
                  <a:lnTo>
                    <a:pt x="12" y="1"/>
                  </a:lnTo>
                  <a:lnTo>
                    <a:pt x="8" y="0"/>
                  </a:lnTo>
                  <a:lnTo>
                    <a:pt x="5" y="1"/>
                  </a:lnTo>
                  <a:lnTo>
                    <a:pt x="2" y="3"/>
                  </a:lnTo>
                  <a:lnTo>
                    <a:pt x="0" y="6"/>
                  </a:lnTo>
                  <a:lnTo>
                    <a:pt x="0" y="9"/>
                  </a:lnTo>
                  <a:close/>
                </a:path>
              </a:pathLst>
            </a:custGeom>
            <a:solidFill>
              <a:srgbClr val="FF9900"/>
            </a:solidFill>
            <a:ln w="9525">
              <a:noFill/>
              <a:round/>
              <a:headEnd/>
              <a:tailEnd/>
            </a:ln>
          </p:spPr>
          <p:txBody>
            <a:bodyPr/>
            <a:lstStyle/>
            <a:p>
              <a:endParaRPr lang="en-US"/>
            </a:p>
          </p:txBody>
        </p:sp>
        <p:sp>
          <p:nvSpPr>
            <p:cNvPr id="505993" name="Freeform 137"/>
            <p:cNvSpPr>
              <a:spLocks/>
            </p:cNvSpPr>
            <p:nvPr/>
          </p:nvSpPr>
          <p:spPr bwMode="auto">
            <a:xfrm>
              <a:off x="657" y="1683"/>
              <a:ext cx="17" cy="19"/>
            </a:xfrm>
            <a:custGeom>
              <a:avLst/>
              <a:gdLst/>
              <a:ahLst/>
              <a:cxnLst>
                <a:cxn ang="0">
                  <a:pos x="0" y="9"/>
                </a:cxn>
                <a:cxn ang="0">
                  <a:pos x="1" y="12"/>
                </a:cxn>
                <a:cxn ang="0">
                  <a:pos x="2" y="15"/>
                </a:cxn>
                <a:cxn ang="0">
                  <a:pos x="5" y="17"/>
                </a:cxn>
                <a:cxn ang="0">
                  <a:pos x="8" y="19"/>
                </a:cxn>
                <a:cxn ang="0">
                  <a:pos x="12" y="17"/>
                </a:cxn>
                <a:cxn ang="0">
                  <a:pos x="14" y="15"/>
                </a:cxn>
                <a:cxn ang="0">
                  <a:pos x="16" y="12"/>
                </a:cxn>
                <a:cxn ang="0">
                  <a:pos x="17" y="9"/>
                </a:cxn>
                <a:cxn ang="0">
                  <a:pos x="17" y="9"/>
                </a:cxn>
                <a:cxn ang="0">
                  <a:pos x="16" y="6"/>
                </a:cxn>
                <a:cxn ang="0">
                  <a:pos x="14" y="3"/>
                </a:cxn>
                <a:cxn ang="0">
                  <a:pos x="12" y="1"/>
                </a:cxn>
                <a:cxn ang="0">
                  <a:pos x="8" y="0"/>
                </a:cxn>
                <a:cxn ang="0">
                  <a:pos x="5" y="1"/>
                </a:cxn>
                <a:cxn ang="0">
                  <a:pos x="2" y="3"/>
                </a:cxn>
                <a:cxn ang="0">
                  <a:pos x="1" y="6"/>
                </a:cxn>
                <a:cxn ang="0">
                  <a:pos x="0" y="9"/>
                </a:cxn>
              </a:cxnLst>
              <a:rect l="0" t="0" r="r" b="b"/>
              <a:pathLst>
                <a:path w="17" h="19">
                  <a:moveTo>
                    <a:pt x="0" y="9"/>
                  </a:moveTo>
                  <a:lnTo>
                    <a:pt x="1" y="12"/>
                  </a:lnTo>
                  <a:lnTo>
                    <a:pt x="2" y="15"/>
                  </a:lnTo>
                  <a:lnTo>
                    <a:pt x="5" y="17"/>
                  </a:lnTo>
                  <a:lnTo>
                    <a:pt x="8" y="19"/>
                  </a:lnTo>
                  <a:lnTo>
                    <a:pt x="12" y="17"/>
                  </a:lnTo>
                  <a:lnTo>
                    <a:pt x="14" y="15"/>
                  </a:lnTo>
                  <a:lnTo>
                    <a:pt x="16" y="12"/>
                  </a:lnTo>
                  <a:lnTo>
                    <a:pt x="17" y="9"/>
                  </a:lnTo>
                  <a:lnTo>
                    <a:pt x="17" y="9"/>
                  </a:lnTo>
                  <a:lnTo>
                    <a:pt x="16" y="6"/>
                  </a:lnTo>
                  <a:lnTo>
                    <a:pt x="14" y="3"/>
                  </a:lnTo>
                  <a:lnTo>
                    <a:pt x="12" y="1"/>
                  </a:lnTo>
                  <a:lnTo>
                    <a:pt x="8" y="0"/>
                  </a:lnTo>
                  <a:lnTo>
                    <a:pt x="5" y="1"/>
                  </a:lnTo>
                  <a:lnTo>
                    <a:pt x="2" y="3"/>
                  </a:lnTo>
                  <a:lnTo>
                    <a:pt x="1" y="6"/>
                  </a:lnTo>
                  <a:lnTo>
                    <a:pt x="0" y="9"/>
                  </a:lnTo>
                  <a:close/>
                </a:path>
              </a:pathLst>
            </a:custGeom>
            <a:solidFill>
              <a:srgbClr val="FF9900"/>
            </a:solidFill>
            <a:ln w="9525">
              <a:noFill/>
              <a:round/>
              <a:headEnd/>
              <a:tailEnd/>
            </a:ln>
          </p:spPr>
          <p:txBody>
            <a:bodyPr/>
            <a:lstStyle/>
            <a:p>
              <a:endParaRPr lang="en-US"/>
            </a:p>
          </p:txBody>
        </p:sp>
        <p:sp>
          <p:nvSpPr>
            <p:cNvPr id="505994" name="Freeform 138"/>
            <p:cNvSpPr>
              <a:spLocks/>
            </p:cNvSpPr>
            <p:nvPr/>
          </p:nvSpPr>
          <p:spPr bwMode="auto">
            <a:xfrm>
              <a:off x="657" y="1649"/>
              <a:ext cx="17" cy="18"/>
            </a:xfrm>
            <a:custGeom>
              <a:avLst/>
              <a:gdLst/>
              <a:ahLst/>
              <a:cxnLst>
                <a:cxn ang="0">
                  <a:pos x="0" y="9"/>
                </a:cxn>
                <a:cxn ang="0">
                  <a:pos x="1" y="12"/>
                </a:cxn>
                <a:cxn ang="0">
                  <a:pos x="2" y="15"/>
                </a:cxn>
                <a:cxn ang="0">
                  <a:pos x="5" y="17"/>
                </a:cxn>
                <a:cxn ang="0">
                  <a:pos x="8" y="18"/>
                </a:cxn>
                <a:cxn ang="0">
                  <a:pos x="12" y="17"/>
                </a:cxn>
                <a:cxn ang="0">
                  <a:pos x="14" y="15"/>
                </a:cxn>
                <a:cxn ang="0">
                  <a:pos x="16" y="12"/>
                </a:cxn>
                <a:cxn ang="0">
                  <a:pos x="17" y="9"/>
                </a:cxn>
                <a:cxn ang="0">
                  <a:pos x="17" y="9"/>
                </a:cxn>
                <a:cxn ang="0">
                  <a:pos x="16" y="6"/>
                </a:cxn>
                <a:cxn ang="0">
                  <a:pos x="15" y="3"/>
                </a:cxn>
                <a:cxn ang="0">
                  <a:pos x="12" y="1"/>
                </a:cxn>
                <a:cxn ang="0">
                  <a:pos x="8" y="0"/>
                </a:cxn>
                <a:cxn ang="0">
                  <a:pos x="5" y="1"/>
                </a:cxn>
                <a:cxn ang="0">
                  <a:pos x="2" y="3"/>
                </a:cxn>
                <a:cxn ang="0">
                  <a:pos x="1" y="6"/>
                </a:cxn>
                <a:cxn ang="0">
                  <a:pos x="0" y="9"/>
                </a:cxn>
              </a:cxnLst>
              <a:rect l="0" t="0" r="r" b="b"/>
              <a:pathLst>
                <a:path w="17" h="18">
                  <a:moveTo>
                    <a:pt x="0" y="9"/>
                  </a:moveTo>
                  <a:lnTo>
                    <a:pt x="1" y="12"/>
                  </a:lnTo>
                  <a:lnTo>
                    <a:pt x="2" y="15"/>
                  </a:lnTo>
                  <a:lnTo>
                    <a:pt x="5" y="17"/>
                  </a:lnTo>
                  <a:lnTo>
                    <a:pt x="8" y="18"/>
                  </a:lnTo>
                  <a:lnTo>
                    <a:pt x="12" y="17"/>
                  </a:lnTo>
                  <a:lnTo>
                    <a:pt x="14" y="15"/>
                  </a:lnTo>
                  <a:lnTo>
                    <a:pt x="16" y="12"/>
                  </a:lnTo>
                  <a:lnTo>
                    <a:pt x="17" y="9"/>
                  </a:lnTo>
                  <a:lnTo>
                    <a:pt x="17" y="9"/>
                  </a:lnTo>
                  <a:lnTo>
                    <a:pt x="16" y="6"/>
                  </a:lnTo>
                  <a:lnTo>
                    <a:pt x="15" y="3"/>
                  </a:lnTo>
                  <a:lnTo>
                    <a:pt x="12" y="1"/>
                  </a:lnTo>
                  <a:lnTo>
                    <a:pt x="8" y="0"/>
                  </a:lnTo>
                  <a:lnTo>
                    <a:pt x="5" y="1"/>
                  </a:lnTo>
                  <a:lnTo>
                    <a:pt x="2" y="3"/>
                  </a:lnTo>
                  <a:lnTo>
                    <a:pt x="1" y="6"/>
                  </a:lnTo>
                  <a:lnTo>
                    <a:pt x="0" y="9"/>
                  </a:lnTo>
                  <a:close/>
                </a:path>
              </a:pathLst>
            </a:custGeom>
            <a:solidFill>
              <a:srgbClr val="FF9900"/>
            </a:solidFill>
            <a:ln w="9525">
              <a:noFill/>
              <a:round/>
              <a:headEnd/>
              <a:tailEnd/>
            </a:ln>
          </p:spPr>
          <p:txBody>
            <a:bodyPr/>
            <a:lstStyle/>
            <a:p>
              <a:endParaRPr lang="en-US"/>
            </a:p>
          </p:txBody>
        </p:sp>
        <p:sp>
          <p:nvSpPr>
            <p:cNvPr id="505995" name="Freeform 139"/>
            <p:cNvSpPr>
              <a:spLocks/>
            </p:cNvSpPr>
            <p:nvPr/>
          </p:nvSpPr>
          <p:spPr bwMode="auto">
            <a:xfrm>
              <a:off x="657" y="1614"/>
              <a:ext cx="17" cy="19"/>
            </a:xfrm>
            <a:custGeom>
              <a:avLst/>
              <a:gdLst/>
              <a:ahLst/>
              <a:cxnLst>
                <a:cxn ang="0">
                  <a:pos x="0" y="10"/>
                </a:cxn>
                <a:cxn ang="0">
                  <a:pos x="1" y="13"/>
                </a:cxn>
                <a:cxn ang="0">
                  <a:pos x="3" y="16"/>
                </a:cxn>
                <a:cxn ang="0">
                  <a:pos x="5" y="18"/>
                </a:cxn>
                <a:cxn ang="0">
                  <a:pos x="9" y="19"/>
                </a:cxn>
                <a:cxn ang="0">
                  <a:pos x="12" y="18"/>
                </a:cxn>
                <a:cxn ang="0">
                  <a:pos x="15" y="16"/>
                </a:cxn>
                <a:cxn ang="0">
                  <a:pos x="16" y="13"/>
                </a:cxn>
                <a:cxn ang="0">
                  <a:pos x="17" y="10"/>
                </a:cxn>
                <a:cxn ang="0">
                  <a:pos x="17" y="10"/>
                </a:cxn>
                <a:cxn ang="0">
                  <a:pos x="16" y="7"/>
                </a:cxn>
                <a:cxn ang="0">
                  <a:pos x="15" y="4"/>
                </a:cxn>
                <a:cxn ang="0">
                  <a:pos x="12" y="1"/>
                </a:cxn>
                <a:cxn ang="0">
                  <a:pos x="9" y="0"/>
                </a:cxn>
                <a:cxn ang="0">
                  <a:pos x="5" y="1"/>
                </a:cxn>
                <a:cxn ang="0">
                  <a:pos x="3" y="4"/>
                </a:cxn>
                <a:cxn ang="0">
                  <a:pos x="1" y="7"/>
                </a:cxn>
                <a:cxn ang="0">
                  <a:pos x="0" y="10"/>
                </a:cxn>
              </a:cxnLst>
              <a:rect l="0" t="0" r="r" b="b"/>
              <a:pathLst>
                <a:path w="17" h="19">
                  <a:moveTo>
                    <a:pt x="0" y="10"/>
                  </a:moveTo>
                  <a:lnTo>
                    <a:pt x="1" y="13"/>
                  </a:lnTo>
                  <a:lnTo>
                    <a:pt x="3" y="16"/>
                  </a:lnTo>
                  <a:lnTo>
                    <a:pt x="5" y="18"/>
                  </a:lnTo>
                  <a:lnTo>
                    <a:pt x="9" y="19"/>
                  </a:lnTo>
                  <a:lnTo>
                    <a:pt x="12" y="18"/>
                  </a:lnTo>
                  <a:lnTo>
                    <a:pt x="15" y="16"/>
                  </a:lnTo>
                  <a:lnTo>
                    <a:pt x="16" y="13"/>
                  </a:lnTo>
                  <a:lnTo>
                    <a:pt x="17" y="10"/>
                  </a:lnTo>
                  <a:lnTo>
                    <a:pt x="17" y="10"/>
                  </a:lnTo>
                  <a:lnTo>
                    <a:pt x="16" y="7"/>
                  </a:lnTo>
                  <a:lnTo>
                    <a:pt x="15" y="4"/>
                  </a:lnTo>
                  <a:lnTo>
                    <a:pt x="12" y="1"/>
                  </a:lnTo>
                  <a:lnTo>
                    <a:pt x="9" y="0"/>
                  </a:lnTo>
                  <a:lnTo>
                    <a:pt x="5" y="1"/>
                  </a:lnTo>
                  <a:lnTo>
                    <a:pt x="3" y="4"/>
                  </a:lnTo>
                  <a:lnTo>
                    <a:pt x="1" y="7"/>
                  </a:lnTo>
                  <a:lnTo>
                    <a:pt x="0" y="10"/>
                  </a:lnTo>
                  <a:close/>
                </a:path>
              </a:pathLst>
            </a:custGeom>
            <a:solidFill>
              <a:srgbClr val="FF9900"/>
            </a:solidFill>
            <a:ln w="9525">
              <a:noFill/>
              <a:round/>
              <a:headEnd/>
              <a:tailEnd/>
            </a:ln>
          </p:spPr>
          <p:txBody>
            <a:bodyPr/>
            <a:lstStyle/>
            <a:p>
              <a:endParaRPr lang="en-US"/>
            </a:p>
          </p:txBody>
        </p:sp>
        <p:sp>
          <p:nvSpPr>
            <p:cNvPr id="505996" name="Freeform 140"/>
            <p:cNvSpPr>
              <a:spLocks/>
            </p:cNvSpPr>
            <p:nvPr/>
          </p:nvSpPr>
          <p:spPr bwMode="auto">
            <a:xfrm>
              <a:off x="657" y="1580"/>
              <a:ext cx="17" cy="18"/>
            </a:xfrm>
            <a:custGeom>
              <a:avLst/>
              <a:gdLst/>
              <a:ahLst/>
              <a:cxnLst>
                <a:cxn ang="0">
                  <a:pos x="0" y="9"/>
                </a:cxn>
                <a:cxn ang="0">
                  <a:pos x="1" y="12"/>
                </a:cxn>
                <a:cxn ang="0">
                  <a:pos x="3" y="15"/>
                </a:cxn>
                <a:cxn ang="0">
                  <a:pos x="5" y="17"/>
                </a:cxn>
                <a:cxn ang="0">
                  <a:pos x="9" y="18"/>
                </a:cxn>
                <a:cxn ang="0">
                  <a:pos x="12" y="17"/>
                </a:cxn>
                <a:cxn ang="0">
                  <a:pos x="15" y="15"/>
                </a:cxn>
                <a:cxn ang="0">
                  <a:pos x="17" y="12"/>
                </a:cxn>
                <a:cxn ang="0">
                  <a:pos x="17" y="9"/>
                </a:cxn>
                <a:cxn ang="0">
                  <a:pos x="17" y="9"/>
                </a:cxn>
                <a:cxn ang="0">
                  <a:pos x="17" y="6"/>
                </a:cxn>
                <a:cxn ang="0">
                  <a:pos x="15" y="3"/>
                </a:cxn>
                <a:cxn ang="0">
                  <a:pos x="12" y="1"/>
                </a:cxn>
                <a:cxn ang="0">
                  <a:pos x="9" y="0"/>
                </a:cxn>
                <a:cxn ang="0">
                  <a:pos x="5" y="1"/>
                </a:cxn>
                <a:cxn ang="0">
                  <a:pos x="3" y="3"/>
                </a:cxn>
                <a:cxn ang="0">
                  <a:pos x="1" y="6"/>
                </a:cxn>
                <a:cxn ang="0">
                  <a:pos x="0" y="9"/>
                </a:cxn>
              </a:cxnLst>
              <a:rect l="0" t="0" r="r" b="b"/>
              <a:pathLst>
                <a:path w="17" h="18">
                  <a:moveTo>
                    <a:pt x="0" y="9"/>
                  </a:moveTo>
                  <a:lnTo>
                    <a:pt x="1" y="12"/>
                  </a:lnTo>
                  <a:lnTo>
                    <a:pt x="3" y="15"/>
                  </a:lnTo>
                  <a:lnTo>
                    <a:pt x="5" y="17"/>
                  </a:lnTo>
                  <a:lnTo>
                    <a:pt x="9" y="18"/>
                  </a:lnTo>
                  <a:lnTo>
                    <a:pt x="12" y="17"/>
                  </a:lnTo>
                  <a:lnTo>
                    <a:pt x="15" y="15"/>
                  </a:lnTo>
                  <a:lnTo>
                    <a:pt x="17" y="12"/>
                  </a:lnTo>
                  <a:lnTo>
                    <a:pt x="17" y="9"/>
                  </a:lnTo>
                  <a:lnTo>
                    <a:pt x="17" y="9"/>
                  </a:lnTo>
                  <a:lnTo>
                    <a:pt x="17" y="6"/>
                  </a:lnTo>
                  <a:lnTo>
                    <a:pt x="15" y="3"/>
                  </a:lnTo>
                  <a:lnTo>
                    <a:pt x="12" y="1"/>
                  </a:lnTo>
                  <a:lnTo>
                    <a:pt x="9" y="0"/>
                  </a:lnTo>
                  <a:lnTo>
                    <a:pt x="5" y="1"/>
                  </a:lnTo>
                  <a:lnTo>
                    <a:pt x="3" y="3"/>
                  </a:lnTo>
                  <a:lnTo>
                    <a:pt x="1" y="6"/>
                  </a:lnTo>
                  <a:lnTo>
                    <a:pt x="0" y="9"/>
                  </a:lnTo>
                  <a:close/>
                </a:path>
              </a:pathLst>
            </a:custGeom>
            <a:solidFill>
              <a:srgbClr val="FF9900"/>
            </a:solidFill>
            <a:ln w="9525">
              <a:noFill/>
              <a:round/>
              <a:headEnd/>
              <a:tailEnd/>
            </a:ln>
          </p:spPr>
          <p:txBody>
            <a:bodyPr/>
            <a:lstStyle/>
            <a:p>
              <a:endParaRPr lang="en-US"/>
            </a:p>
          </p:txBody>
        </p:sp>
        <p:sp>
          <p:nvSpPr>
            <p:cNvPr id="505997" name="Freeform 141"/>
            <p:cNvSpPr>
              <a:spLocks/>
            </p:cNvSpPr>
            <p:nvPr/>
          </p:nvSpPr>
          <p:spPr bwMode="auto">
            <a:xfrm>
              <a:off x="657" y="1546"/>
              <a:ext cx="17" cy="18"/>
            </a:xfrm>
            <a:custGeom>
              <a:avLst/>
              <a:gdLst/>
              <a:ahLst/>
              <a:cxnLst>
                <a:cxn ang="0">
                  <a:pos x="0" y="9"/>
                </a:cxn>
                <a:cxn ang="0">
                  <a:pos x="1" y="12"/>
                </a:cxn>
                <a:cxn ang="0">
                  <a:pos x="3" y="15"/>
                </a:cxn>
                <a:cxn ang="0">
                  <a:pos x="6" y="17"/>
                </a:cxn>
                <a:cxn ang="0">
                  <a:pos x="9" y="18"/>
                </a:cxn>
                <a:cxn ang="0">
                  <a:pos x="12" y="17"/>
                </a:cxn>
                <a:cxn ang="0">
                  <a:pos x="15" y="15"/>
                </a:cxn>
                <a:cxn ang="0">
                  <a:pos x="17" y="12"/>
                </a:cxn>
                <a:cxn ang="0">
                  <a:pos x="17" y="9"/>
                </a:cxn>
                <a:cxn ang="0">
                  <a:pos x="17" y="9"/>
                </a:cxn>
                <a:cxn ang="0">
                  <a:pos x="17" y="6"/>
                </a:cxn>
                <a:cxn ang="0">
                  <a:pos x="15" y="3"/>
                </a:cxn>
                <a:cxn ang="0">
                  <a:pos x="12" y="1"/>
                </a:cxn>
                <a:cxn ang="0">
                  <a:pos x="9" y="0"/>
                </a:cxn>
                <a:cxn ang="0">
                  <a:pos x="6" y="1"/>
                </a:cxn>
                <a:cxn ang="0">
                  <a:pos x="3" y="3"/>
                </a:cxn>
                <a:cxn ang="0">
                  <a:pos x="1" y="6"/>
                </a:cxn>
                <a:cxn ang="0">
                  <a:pos x="0" y="9"/>
                </a:cxn>
              </a:cxnLst>
              <a:rect l="0" t="0" r="r" b="b"/>
              <a:pathLst>
                <a:path w="17" h="18">
                  <a:moveTo>
                    <a:pt x="0" y="9"/>
                  </a:moveTo>
                  <a:lnTo>
                    <a:pt x="1" y="12"/>
                  </a:lnTo>
                  <a:lnTo>
                    <a:pt x="3" y="15"/>
                  </a:lnTo>
                  <a:lnTo>
                    <a:pt x="6" y="17"/>
                  </a:lnTo>
                  <a:lnTo>
                    <a:pt x="9" y="18"/>
                  </a:lnTo>
                  <a:lnTo>
                    <a:pt x="12" y="17"/>
                  </a:lnTo>
                  <a:lnTo>
                    <a:pt x="15" y="15"/>
                  </a:lnTo>
                  <a:lnTo>
                    <a:pt x="17" y="12"/>
                  </a:lnTo>
                  <a:lnTo>
                    <a:pt x="17" y="9"/>
                  </a:lnTo>
                  <a:lnTo>
                    <a:pt x="17" y="9"/>
                  </a:lnTo>
                  <a:lnTo>
                    <a:pt x="17" y="6"/>
                  </a:lnTo>
                  <a:lnTo>
                    <a:pt x="15" y="3"/>
                  </a:lnTo>
                  <a:lnTo>
                    <a:pt x="12" y="1"/>
                  </a:lnTo>
                  <a:lnTo>
                    <a:pt x="9" y="0"/>
                  </a:lnTo>
                  <a:lnTo>
                    <a:pt x="6" y="1"/>
                  </a:lnTo>
                  <a:lnTo>
                    <a:pt x="3" y="3"/>
                  </a:lnTo>
                  <a:lnTo>
                    <a:pt x="1" y="6"/>
                  </a:lnTo>
                  <a:lnTo>
                    <a:pt x="0" y="9"/>
                  </a:lnTo>
                  <a:close/>
                </a:path>
              </a:pathLst>
            </a:custGeom>
            <a:solidFill>
              <a:srgbClr val="FF9900"/>
            </a:solidFill>
            <a:ln w="9525">
              <a:noFill/>
              <a:round/>
              <a:headEnd/>
              <a:tailEnd/>
            </a:ln>
          </p:spPr>
          <p:txBody>
            <a:bodyPr/>
            <a:lstStyle/>
            <a:p>
              <a:endParaRPr lang="en-US"/>
            </a:p>
          </p:txBody>
        </p:sp>
        <p:sp>
          <p:nvSpPr>
            <p:cNvPr id="505998" name="Freeform 142"/>
            <p:cNvSpPr>
              <a:spLocks/>
            </p:cNvSpPr>
            <p:nvPr/>
          </p:nvSpPr>
          <p:spPr bwMode="auto">
            <a:xfrm>
              <a:off x="658" y="1511"/>
              <a:ext cx="17" cy="17"/>
            </a:xfrm>
            <a:custGeom>
              <a:avLst/>
              <a:gdLst/>
              <a:ahLst/>
              <a:cxnLst>
                <a:cxn ang="0">
                  <a:pos x="0" y="9"/>
                </a:cxn>
                <a:cxn ang="0">
                  <a:pos x="0" y="12"/>
                </a:cxn>
                <a:cxn ang="0">
                  <a:pos x="2" y="15"/>
                </a:cxn>
                <a:cxn ang="0">
                  <a:pos x="5" y="17"/>
                </a:cxn>
                <a:cxn ang="0">
                  <a:pos x="8" y="17"/>
                </a:cxn>
                <a:cxn ang="0">
                  <a:pos x="11" y="17"/>
                </a:cxn>
                <a:cxn ang="0">
                  <a:pos x="14" y="15"/>
                </a:cxn>
                <a:cxn ang="0">
                  <a:pos x="16" y="12"/>
                </a:cxn>
                <a:cxn ang="0">
                  <a:pos x="17" y="9"/>
                </a:cxn>
                <a:cxn ang="0">
                  <a:pos x="17" y="9"/>
                </a:cxn>
                <a:cxn ang="0">
                  <a:pos x="16" y="6"/>
                </a:cxn>
                <a:cxn ang="0">
                  <a:pos x="14" y="3"/>
                </a:cxn>
                <a:cxn ang="0">
                  <a:pos x="11" y="1"/>
                </a:cxn>
                <a:cxn ang="0">
                  <a:pos x="8" y="0"/>
                </a:cxn>
                <a:cxn ang="0">
                  <a:pos x="5" y="1"/>
                </a:cxn>
                <a:cxn ang="0">
                  <a:pos x="2" y="3"/>
                </a:cxn>
                <a:cxn ang="0">
                  <a:pos x="0" y="6"/>
                </a:cxn>
                <a:cxn ang="0">
                  <a:pos x="0" y="9"/>
                </a:cxn>
              </a:cxnLst>
              <a:rect l="0" t="0" r="r" b="b"/>
              <a:pathLst>
                <a:path w="17" h="17">
                  <a:moveTo>
                    <a:pt x="0" y="9"/>
                  </a:moveTo>
                  <a:lnTo>
                    <a:pt x="0" y="12"/>
                  </a:lnTo>
                  <a:lnTo>
                    <a:pt x="2" y="15"/>
                  </a:lnTo>
                  <a:lnTo>
                    <a:pt x="5" y="17"/>
                  </a:lnTo>
                  <a:lnTo>
                    <a:pt x="8" y="17"/>
                  </a:lnTo>
                  <a:lnTo>
                    <a:pt x="11" y="17"/>
                  </a:lnTo>
                  <a:lnTo>
                    <a:pt x="14" y="15"/>
                  </a:lnTo>
                  <a:lnTo>
                    <a:pt x="16" y="12"/>
                  </a:lnTo>
                  <a:lnTo>
                    <a:pt x="17" y="9"/>
                  </a:lnTo>
                  <a:lnTo>
                    <a:pt x="17" y="9"/>
                  </a:lnTo>
                  <a:lnTo>
                    <a:pt x="16" y="6"/>
                  </a:lnTo>
                  <a:lnTo>
                    <a:pt x="14" y="3"/>
                  </a:lnTo>
                  <a:lnTo>
                    <a:pt x="11" y="1"/>
                  </a:lnTo>
                  <a:lnTo>
                    <a:pt x="8" y="0"/>
                  </a:lnTo>
                  <a:lnTo>
                    <a:pt x="5" y="1"/>
                  </a:lnTo>
                  <a:lnTo>
                    <a:pt x="2" y="3"/>
                  </a:lnTo>
                  <a:lnTo>
                    <a:pt x="0" y="6"/>
                  </a:lnTo>
                  <a:lnTo>
                    <a:pt x="0" y="9"/>
                  </a:lnTo>
                  <a:close/>
                </a:path>
              </a:pathLst>
            </a:custGeom>
            <a:solidFill>
              <a:srgbClr val="FF9900"/>
            </a:solidFill>
            <a:ln w="9525">
              <a:noFill/>
              <a:round/>
              <a:headEnd/>
              <a:tailEnd/>
            </a:ln>
          </p:spPr>
          <p:txBody>
            <a:bodyPr/>
            <a:lstStyle/>
            <a:p>
              <a:endParaRPr lang="en-US"/>
            </a:p>
          </p:txBody>
        </p:sp>
        <p:sp>
          <p:nvSpPr>
            <p:cNvPr id="505999" name="Freeform 143"/>
            <p:cNvSpPr>
              <a:spLocks/>
            </p:cNvSpPr>
            <p:nvPr/>
          </p:nvSpPr>
          <p:spPr bwMode="auto">
            <a:xfrm>
              <a:off x="658" y="1477"/>
              <a:ext cx="17" cy="18"/>
            </a:xfrm>
            <a:custGeom>
              <a:avLst/>
              <a:gdLst/>
              <a:ahLst/>
              <a:cxnLst>
                <a:cxn ang="0">
                  <a:pos x="0" y="9"/>
                </a:cxn>
                <a:cxn ang="0">
                  <a:pos x="0" y="12"/>
                </a:cxn>
                <a:cxn ang="0">
                  <a:pos x="2" y="15"/>
                </a:cxn>
                <a:cxn ang="0">
                  <a:pos x="5" y="17"/>
                </a:cxn>
                <a:cxn ang="0">
                  <a:pos x="8" y="18"/>
                </a:cxn>
                <a:cxn ang="0">
                  <a:pos x="11" y="17"/>
                </a:cxn>
                <a:cxn ang="0">
                  <a:pos x="14" y="15"/>
                </a:cxn>
                <a:cxn ang="0">
                  <a:pos x="16" y="12"/>
                </a:cxn>
                <a:cxn ang="0">
                  <a:pos x="17" y="9"/>
                </a:cxn>
                <a:cxn ang="0">
                  <a:pos x="17" y="9"/>
                </a:cxn>
                <a:cxn ang="0">
                  <a:pos x="16" y="6"/>
                </a:cxn>
                <a:cxn ang="0">
                  <a:pos x="14" y="3"/>
                </a:cxn>
                <a:cxn ang="0">
                  <a:pos x="11" y="1"/>
                </a:cxn>
                <a:cxn ang="0">
                  <a:pos x="8" y="0"/>
                </a:cxn>
                <a:cxn ang="0">
                  <a:pos x="5" y="1"/>
                </a:cxn>
                <a:cxn ang="0">
                  <a:pos x="2" y="3"/>
                </a:cxn>
                <a:cxn ang="0">
                  <a:pos x="0" y="6"/>
                </a:cxn>
                <a:cxn ang="0">
                  <a:pos x="0" y="9"/>
                </a:cxn>
              </a:cxnLst>
              <a:rect l="0" t="0" r="r" b="b"/>
              <a:pathLst>
                <a:path w="17" h="18">
                  <a:moveTo>
                    <a:pt x="0" y="9"/>
                  </a:moveTo>
                  <a:lnTo>
                    <a:pt x="0" y="12"/>
                  </a:lnTo>
                  <a:lnTo>
                    <a:pt x="2" y="15"/>
                  </a:lnTo>
                  <a:lnTo>
                    <a:pt x="5" y="17"/>
                  </a:lnTo>
                  <a:lnTo>
                    <a:pt x="8" y="18"/>
                  </a:lnTo>
                  <a:lnTo>
                    <a:pt x="11" y="17"/>
                  </a:lnTo>
                  <a:lnTo>
                    <a:pt x="14" y="15"/>
                  </a:lnTo>
                  <a:lnTo>
                    <a:pt x="16" y="12"/>
                  </a:lnTo>
                  <a:lnTo>
                    <a:pt x="17" y="9"/>
                  </a:lnTo>
                  <a:lnTo>
                    <a:pt x="17" y="9"/>
                  </a:lnTo>
                  <a:lnTo>
                    <a:pt x="16" y="6"/>
                  </a:lnTo>
                  <a:lnTo>
                    <a:pt x="14" y="3"/>
                  </a:lnTo>
                  <a:lnTo>
                    <a:pt x="11" y="1"/>
                  </a:lnTo>
                  <a:lnTo>
                    <a:pt x="8" y="0"/>
                  </a:lnTo>
                  <a:lnTo>
                    <a:pt x="5" y="1"/>
                  </a:lnTo>
                  <a:lnTo>
                    <a:pt x="2" y="3"/>
                  </a:lnTo>
                  <a:lnTo>
                    <a:pt x="0" y="6"/>
                  </a:lnTo>
                  <a:lnTo>
                    <a:pt x="0" y="9"/>
                  </a:lnTo>
                  <a:close/>
                </a:path>
              </a:pathLst>
            </a:custGeom>
            <a:solidFill>
              <a:srgbClr val="FF9900"/>
            </a:solidFill>
            <a:ln w="9525">
              <a:noFill/>
              <a:round/>
              <a:headEnd/>
              <a:tailEnd/>
            </a:ln>
          </p:spPr>
          <p:txBody>
            <a:bodyPr/>
            <a:lstStyle/>
            <a:p>
              <a:endParaRPr lang="en-US"/>
            </a:p>
          </p:txBody>
        </p:sp>
        <p:sp>
          <p:nvSpPr>
            <p:cNvPr id="506000" name="Freeform 144"/>
            <p:cNvSpPr>
              <a:spLocks/>
            </p:cNvSpPr>
            <p:nvPr/>
          </p:nvSpPr>
          <p:spPr bwMode="auto">
            <a:xfrm>
              <a:off x="658" y="1442"/>
              <a:ext cx="17" cy="19"/>
            </a:xfrm>
            <a:custGeom>
              <a:avLst/>
              <a:gdLst/>
              <a:ahLst/>
              <a:cxnLst>
                <a:cxn ang="0">
                  <a:pos x="0" y="10"/>
                </a:cxn>
                <a:cxn ang="0">
                  <a:pos x="0" y="13"/>
                </a:cxn>
                <a:cxn ang="0">
                  <a:pos x="2" y="16"/>
                </a:cxn>
                <a:cxn ang="0">
                  <a:pos x="5" y="18"/>
                </a:cxn>
                <a:cxn ang="0">
                  <a:pos x="8" y="19"/>
                </a:cxn>
                <a:cxn ang="0">
                  <a:pos x="12" y="18"/>
                </a:cxn>
                <a:cxn ang="0">
                  <a:pos x="14" y="16"/>
                </a:cxn>
                <a:cxn ang="0">
                  <a:pos x="16" y="13"/>
                </a:cxn>
                <a:cxn ang="0">
                  <a:pos x="17" y="10"/>
                </a:cxn>
                <a:cxn ang="0">
                  <a:pos x="17" y="10"/>
                </a:cxn>
                <a:cxn ang="0">
                  <a:pos x="16" y="6"/>
                </a:cxn>
                <a:cxn ang="0">
                  <a:pos x="14" y="3"/>
                </a:cxn>
                <a:cxn ang="0">
                  <a:pos x="12" y="1"/>
                </a:cxn>
                <a:cxn ang="0">
                  <a:pos x="8" y="0"/>
                </a:cxn>
                <a:cxn ang="0">
                  <a:pos x="5" y="1"/>
                </a:cxn>
                <a:cxn ang="0">
                  <a:pos x="2" y="3"/>
                </a:cxn>
                <a:cxn ang="0">
                  <a:pos x="0" y="6"/>
                </a:cxn>
                <a:cxn ang="0">
                  <a:pos x="0" y="10"/>
                </a:cxn>
              </a:cxnLst>
              <a:rect l="0" t="0" r="r" b="b"/>
              <a:pathLst>
                <a:path w="17" h="19">
                  <a:moveTo>
                    <a:pt x="0" y="10"/>
                  </a:moveTo>
                  <a:lnTo>
                    <a:pt x="0" y="13"/>
                  </a:lnTo>
                  <a:lnTo>
                    <a:pt x="2" y="16"/>
                  </a:lnTo>
                  <a:lnTo>
                    <a:pt x="5" y="18"/>
                  </a:lnTo>
                  <a:lnTo>
                    <a:pt x="8" y="19"/>
                  </a:lnTo>
                  <a:lnTo>
                    <a:pt x="12" y="18"/>
                  </a:lnTo>
                  <a:lnTo>
                    <a:pt x="14" y="16"/>
                  </a:lnTo>
                  <a:lnTo>
                    <a:pt x="16" y="13"/>
                  </a:lnTo>
                  <a:lnTo>
                    <a:pt x="17" y="10"/>
                  </a:lnTo>
                  <a:lnTo>
                    <a:pt x="17" y="10"/>
                  </a:lnTo>
                  <a:lnTo>
                    <a:pt x="16" y="6"/>
                  </a:lnTo>
                  <a:lnTo>
                    <a:pt x="14" y="3"/>
                  </a:lnTo>
                  <a:lnTo>
                    <a:pt x="12" y="1"/>
                  </a:lnTo>
                  <a:lnTo>
                    <a:pt x="8" y="0"/>
                  </a:lnTo>
                  <a:lnTo>
                    <a:pt x="5" y="1"/>
                  </a:lnTo>
                  <a:lnTo>
                    <a:pt x="2" y="3"/>
                  </a:lnTo>
                  <a:lnTo>
                    <a:pt x="0" y="6"/>
                  </a:lnTo>
                  <a:lnTo>
                    <a:pt x="0" y="10"/>
                  </a:lnTo>
                  <a:close/>
                </a:path>
              </a:pathLst>
            </a:custGeom>
            <a:solidFill>
              <a:srgbClr val="FF9900"/>
            </a:solidFill>
            <a:ln w="9525">
              <a:noFill/>
              <a:round/>
              <a:headEnd/>
              <a:tailEnd/>
            </a:ln>
          </p:spPr>
          <p:txBody>
            <a:bodyPr/>
            <a:lstStyle/>
            <a:p>
              <a:endParaRPr lang="en-US"/>
            </a:p>
          </p:txBody>
        </p:sp>
        <p:sp>
          <p:nvSpPr>
            <p:cNvPr id="506001" name="Freeform 145"/>
            <p:cNvSpPr>
              <a:spLocks/>
            </p:cNvSpPr>
            <p:nvPr/>
          </p:nvSpPr>
          <p:spPr bwMode="auto">
            <a:xfrm>
              <a:off x="658" y="1408"/>
              <a:ext cx="17" cy="18"/>
            </a:xfrm>
            <a:custGeom>
              <a:avLst/>
              <a:gdLst/>
              <a:ahLst/>
              <a:cxnLst>
                <a:cxn ang="0">
                  <a:pos x="0" y="9"/>
                </a:cxn>
                <a:cxn ang="0">
                  <a:pos x="1" y="12"/>
                </a:cxn>
                <a:cxn ang="0">
                  <a:pos x="2" y="15"/>
                </a:cxn>
                <a:cxn ang="0">
                  <a:pos x="5" y="17"/>
                </a:cxn>
                <a:cxn ang="0">
                  <a:pos x="8" y="18"/>
                </a:cxn>
                <a:cxn ang="0">
                  <a:pos x="12" y="17"/>
                </a:cxn>
                <a:cxn ang="0">
                  <a:pos x="14" y="15"/>
                </a:cxn>
                <a:cxn ang="0">
                  <a:pos x="16" y="12"/>
                </a:cxn>
                <a:cxn ang="0">
                  <a:pos x="17" y="9"/>
                </a:cxn>
                <a:cxn ang="0">
                  <a:pos x="17" y="9"/>
                </a:cxn>
                <a:cxn ang="0">
                  <a:pos x="16" y="6"/>
                </a:cxn>
                <a:cxn ang="0">
                  <a:pos x="14" y="3"/>
                </a:cxn>
                <a:cxn ang="0">
                  <a:pos x="12" y="1"/>
                </a:cxn>
                <a:cxn ang="0">
                  <a:pos x="8" y="0"/>
                </a:cxn>
                <a:cxn ang="0">
                  <a:pos x="5" y="1"/>
                </a:cxn>
                <a:cxn ang="0">
                  <a:pos x="2" y="3"/>
                </a:cxn>
                <a:cxn ang="0">
                  <a:pos x="1" y="6"/>
                </a:cxn>
                <a:cxn ang="0">
                  <a:pos x="0" y="9"/>
                </a:cxn>
              </a:cxnLst>
              <a:rect l="0" t="0" r="r" b="b"/>
              <a:pathLst>
                <a:path w="17" h="18">
                  <a:moveTo>
                    <a:pt x="0" y="9"/>
                  </a:moveTo>
                  <a:lnTo>
                    <a:pt x="1" y="12"/>
                  </a:lnTo>
                  <a:lnTo>
                    <a:pt x="2" y="15"/>
                  </a:lnTo>
                  <a:lnTo>
                    <a:pt x="5" y="17"/>
                  </a:lnTo>
                  <a:lnTo>
                    <a:pt x="8" y="18"/>
                  </a:lnTo>
                  <a:lnTo>
                    <a:pt x="12" y="17"/>
                  </a:lnTo>
                  <a:lnTo>
                    <a:pt x="14" y="15"/>
                  </a:lnTo>
                  <a:lnTo>
                    <a:pt x="16" y="12"/>
                  </a:lnTo>
                  <a:lnTo>
                    <a:pt x="17" y="9"/>
                  </a:lnTo>
                  <a:lnTo>
                    <a:pt x="17" y="9"/>
                  </a:lnTo>
                  <a:lnTo>
                    <a:pt x="16" y="6"/>
                  </a:lnTo>
                  <a:lnTo>
                    <a:pt x="14" y="3"/>
                  </a:lnTo>
                  <a:lnTo>
                    <a:pt x="12" y="1"/>
                  </a:lnTo>
                  <a:lnTo>
                    <a:pt x="8" y="0"/>
                  </a:lnTo>
                  <a:lnTo>
                    <a:pt x="5" y="1"/>
                  </a:lnTo>
                  <a:lnTo>
                    <a:pt x="2" y="3"/>
                  </a:lnTo>
                  <a:lnTo>
                    <a:pt x="1" y="6"/>
                  </a:lnTo>
                  <a:lnTo>
                    <a:pt x="0" y="9"/>
                  </a:lnTo>
                  <a:close/>
                </a:path>
              </a:pathLst>
            </a:custGeom>
            <a:solidFill>
              <a:srgbClr val="FF9900"/>
            </a:solidFill>
            <a:ln w="9525">
              <a:noFill/>
              <a:round/>
              <a:headEnd/>
              <a:tailEnd/>
            </a:ln>
          </p:spPr>
          <p:txBody>
            <a:bodyPr/>
            <a:lstStyle/>
            <a:p>
              <a:endParaRPr lang="en-US"/>
            </a:p>
          </p:txBody>
        </p:sp>
        <p:sp>
          <p:nvSpPr>
            <p:cNvPr id="506002" name="Freeform 146"/>
            <p:cNvSpPr>
              <a:spLocks/>
            </p:cNvSpPr>
            <p:nvPr/>
          </p:nvSpPr>
          <p:spPr bwMode="auto">
            <a:xfrm>
              <a:off x="658" y="1374"/>
              <a:ext cx="17" cy="18"/>
            </a:xfrm>
            <a:custGeom>
              <a:avLst/>
              <a:gdLst/>
              <a:ahLst/>
              <a:cxnLst>
                <a:cxn ang="0">
                  <a:pos x="0" y="9"/>
                </a:cxn>
                <a:cxn ang="0">
                  <a:pos x="1" y="12"/>
                </a:cxn>
                <a:cxn ang="0">
                  <a:pos x="2" y="15"/>
                </a:cxn>
                <a:cxn ang="0">
                  <a:pos x="5" y="17"/>
                </a:cxn>
                <a:cxn ang="0">
                  <a:pos x="9" y="18"/>
                </a:cxn>
                <a:cxn ang="0">
                  <a:pos x="12" y="17"/>
                </a:cxn>
                <a:cxn ang="0">
                  <a:pos x="15" y="15"/>
                </a:cxn>
                <a:cxn ang="0">
                  <a:pos x="16" y="12"/>
                </a:cxn>
                <a:cxn ang="0">
                  <a:pos x="17" y="9"/>
                </a:cxn>
                <a:cxn ang="0">
                  <a:pos x="17" y="9"/>
                </a:cxn>
                <a:cxn ang="0">
                  <a:pos x="16" y="6"/>
                </a:cxn>
                <a:cxn ang="0">
                  <a:pos x="15" y="3"/>
                </a:cxn>
                <a:cxn ang="0">
                  <a:pos x="12" y="1"/>
                </a:cxn>
                <a:cxn ang="0">
                  <a:pos x="9" y="0"/>
                </a:cxn>
                <a:cxn ang="0">
                  <a:pos x="5" y="1"/>
                </a:cxn>
                <a:cxn ang="0">
                  <a:pos x="3" y="3"/>
                </a:cxn>
                <a:cxn ang="0">
                  <a:pos x="1" y="6"/>
                </a:cxn>
                <a:cxn ang="0">
                  <a:pos x="0" y="9"/>
                </a:cxn>
              </a:cxnLst>
              <a:rect l="0" t="0" r="r" b="b"/>
              <a:pathLst>
                <a:path w="17" h="18">
                  <a:moveTo>
                    <a:pt x="0" y="9"/>
                  </a:moveTo>
                  <a:lnTo>
                    <a:pt x="1" y="12"/>
                  </a:lnTo>
                  <a:lnTo>
                    <a:pt x="2" y="15"/>
                  </a:lnTo>
                  <a:lnTo>
                    <a:pt x="5" y="17"/>
                  </a:lnTo>
                  <a:lnTo>
                    <a:pt x="9" y="18"/>
                  </a:lnTo>
                  <a:lnTo>
                    <a:pt x="12" y="17"/>
                  </a:lnTo>
                  <a:lnTo>
                    <a:pt x="15" y="15"/>
                  </a:lnTo>
                  <a:lnTo>
                    <a:pt x="16" y="12"/>
                  </a:lnTo>
                  <a:lnTo>
                    <a:pt x="17" y="9"/>
                  </a:lnTo>
                  <a:lnTo>
                    <a:pt x="17" y="9"/>
                  </a:lnTo>
                  <a:lnTo>
                    <a:pt x="16" y="6"/>
                  </a:lnTo>
                  <a:lnTo>
                    <a:pt x="15" y="3"/>
                  </a:lnTo>
                  <a:lnTo>
                    <a:pt x="12" y="1"/>
                  </a:lnTo>
                  <a:lnTo>
                    <a:pt x="9" y="0"/>
                  </a:lnTo>
                  <a:lnTo>
                    <a:pt x="5" y="1"/>
                  </a:lnTo>
                  <a:lnTo>
                    <a:pt x="3" y="3"/>
                  </a:lnTo>
                  <a:lnTo>
                    <a:pt x="1" y="6"/>
                  </a:lnTo>
                  <a:lnTo>
                    <a:pt x="0" y="9"/>
                  </a:lnTo>
                  <a:close/>
                </a:path>
              </a:pathLst>
            </a:custGeom>
            <a:solidFill>
              <a:srgbClr val="FF9900"/>
            </a:solidFill>
            <a:ln w="9525">
              <a:noFill/>
              <a:round/>
              <a:headEnd/>
              <a:tailEnd/>
            </a:ln>
          </p:spPr>
          <p:txBody>
            <a:bodyPr/>
            <a:lstStyle/>
            <a:p>
              <a:endParaRPr lang="en-US"/>
            </a:p>
          </p:txBody>
        </p:sp>
        <p:sp>
          <p:nvSpPr>
            <p:cNvPr id="506003" name="Freeform 147"/>
            <p:cNvSpPr>
              <a:spLocks/>
            </p:cNvSpPr>
            <p:nvPr/>
          </p:nvSpPr>
          <p:spPr bwMode="auto">
            <a:xfrm>
              <a:off x="658" y="1339"/>
              <a:ext cx="17" cy="18"/>
            </a:xfrm>
            <a:custGeom>
              <a:avLst/>
              <a:gdLst/>
              <a:ahLst/>
              <a:cxnLst>
                <a:cxn ang="0">
                  <a:pos x="0" y="9"/>
                </a:cxn>
                <a:cxn ang="0">
                  <a:pos x="1" y="12"/>
                </a:cxn>
                <a:cxn ang="0">
                  <a:pos x="3" y="15"/>
                </a:cxn>
                <a:cxn ang="0">
                  <a:pos x="5" y="17"/>
                </a:cxn>
                <a:cxn ang="0">
                  <a:pos x="9" y="18"/>
                </a:cxn>
                <a:cxn ang="0">
                  <a:pos x="12" y="17"/>
                </a:cxn>
                <a:cxn ang="0">
                  <a:pos x="15" y="15"/>
                </a:cxn>
                <a:cxn ang="0">
                  <a:pos x="16" y="12"/>
                </a:cxn>
                <a:cxn ang="0">
                  <a:pos x="17" y="9"/>
                </a:cxn>
                <a:cxn ang="0">
                  <a:pos x="17" y="9"/>
                </a:cxn>
                <a:cxn ang="0">
                  <a:pos x="16" y="6"/>
                </a:cxn>
                <a:cxn ang="0">
                  <a:pos x="15" y="3"/>
                </a:cxn>
                <a:cxn ang="0">
                  <a:pos x="12" y="1"/>
                </a:cxn>
                <a:cxn ang="0">
                  <a:pos x="9" y="0"/>
                </a:cxn>
                <a:cxn ang="0">
                  <a:pos x="5" y="1"/>
                </a:cxn>
                <a:cxn ang="0">
                  <a:pos x="3" y="3"/>
                </a:cxn>
                <a:cxn ang="0">
                  <a:pos x="1" y="6"/>
                </a:cxn>
                <a:cxn ang="0">
                  <a:pos x="0" y="9"/>
                </a:cxn>
              </a:cxnLst>
              <a:rect l="0" t="0" r="r" b="b"/>
              <a:pathLst>
                <a:path w="17" h="18">
                  <a:moveTo>
                    <a:pt x="0" y="9"/>
                  </a:moveTo>
                  <a:lnTo>
                    <a:pt x="1" y="12"/>
                  </a:lnTo>
                  <a:lnTo>
                    <a:pt x="3" y="15"/>
                  </a:lnTo>
                  <a:lnTo>
                    <a:pt x="5" y="17"/>
                  </a:lnTo>
                  <a:lnTo>
                    <a:pt x="9" y="18"/>
                  </a:lnTo>
                  <a:lnTo>
                    <a:pt x="12" y="17"/>
                  </a:lnTo>
                  <a:lnTo>
                    <a:pt x="15" y="15"/>
                  </a:lnTo>
                  <a:lnTo>
                    <a:pt x="16" y="12"/>
                  </a:lnTo>
                  <a:lnTo>
                    <a:pt x="17" y="9"/>
                  </a:lnTo>
                  <a:lnTo>
                    <a:pt x="17" y="9"/>
                  </a:lnTo>
                  <a:lnTo>
                    <a:pt x="16" y="6"/>
                  </a:lnTo>
                  <a:lnTo>
                    <a:pt x="15" y="3"/>
                  </a:lnTo>
                  <a:lnTo>
                    <a:pt x="12" y="1"/>
                  </a:lnTo>
                  <a:lnTo>
                    <a:pt x="9" y="0"/>
                  </a:lnTo>
                  <a:lnTo>
                    <a:pt x="5" y="1"/>
                  </a:lnTo>
                  <a:lnTo>
                    <a:pt x="3" y="3"/>
                  </a:lnTo>
                  <a:lnTo>
                    <a:pt x="1" y="6"/>
                  </a:lnTo>
                  <a:lnTo>
                    <a:pt x="0" y="9"/>
                  </a:lnTo>
                  <a:close/>
                </a:path>
              </a:pathLst>
            </a:custGeom>
            <a:solidFill>
              <a:srgbClr val="FF9900"/>
            </a:solidFill>
            <a:ln w="9525">
              <a:noFill/>
              <a:round/>
              <a:headEnd/>
              <a:tailEnd/>
            </a:ln>
          </p:spPr>
          <p:txBody>
            <a:bodyPr/>
            <a:lstStyle/>
            <a:p>
              <a:endParaRPr lang="en-US"/>
            </a:p>
          </p:txBody>
        </p:sp>
        <p:sp>
          <p:nvSpPr>
            <p:cNvPr id="506004" name="Freeform 148"/>
            <p:cNvSpPr>
              <a:spLocks/>
            </p:cNvSpPr>
            <p:nvPr/>
          </p:nvSpPr>
          <p:spPr bwMode="auto">
            <a:xfrm>
              <a:off x="658" y="1305"/>
              <a:ext cx="17" cy="18"/>
            </a:xfrm>
            <a:custGeom>
              <a:avLst/>
              <a:gdLst/>
              <a:ahLst/>
              <a:cxnLst>
                <a:cxn ang="0">
                  <a:pos x="0" y="9"/>
                </a:cxn>
                <a:cxn ang="0">
                  <a:pos x="1" y="12"/>
                </a:cxn>
                <a:cxn ang="0">
                  <a:pos x="3" y="15"/>
                </a:cxn>
                <a:cxn ang="0">
                  <a:pos x="5" y="17"/>
                </a:cxn>
                <a:cxn ang="0">
                  <a:pos x="9" y="18"/>
                </a:cxn>
                <a:cxn ang="0">
                  <a:pos x="12" y="17"/>
                </a:cxn>
                <a:cxn ang="0">
                  <a:pos x="15" y="15"/>
                </a:cxn>
                <a:cxn ang="0">
                  <a:pos x="17" y="12"/>
                </a:cxn>
                <a:cxn ang="0">
                  <a:pos x="17" y="9"/>
                </a:cxn>
                <a:cxn ang="0">
                  <a:pos x="17" y="9"/>
                </a:cxn>
                <a:cxn ang="0">
                  <a:pos x="17" y="6"/>
                </a:cxn>
                <a:cxn ang="0">
                  <a:pos x="15" y="3"/>
                </a:cxn>
                <a:cxn ang="0">
                  <a:pos x="12" y="1"/>
                </a:cxn>
                <a:cxn ang="0">
                  <a:pos x="9" y="0"/>
                </a:cxn>
                <a:cxn ang="0">
                  <a:pos x="5" y="1"/>
                </a:cxn>
                <a:cxn ang="0">
                  <a:pos x="3" y="3"/>
                </a:cxn>
                <a:cxn ang="0">
                  <a:pos x="1" y="6"/>
                </a:cxn>
                <a:cxn ang="0">
                  <a:pos x="0" y="9"/>
                </a:cxn>
              </a:cxnLst>
              <a:rect l="0" t="0" r="r" b="b"/>
              <a:pathLst>
                <a:path w="17" h="18">
                  <a:moveTo>
                    <a:pt x="0" y="9"/>
                  </a:moveTo>
                  <a:lnTo>
                    <a:pt x="1" y="12"/>
                  </a:lnTo>
                  <a:lnTo>
                    <a:pt x="3" y="15"/>
                  </a:lnTo>
                  <a:lnTo>
                    <a:pt x="5" y="17"/>
                  </a:lnTo>
                  <a:lnTo>
                    <a:pt x="9" y="18"/>
                  </a:lnTo>
                  <a:lnTo>
                    <a:pt x="12" y="17"/>
                  </a:lnTo>
                  <a:lnTo>
                    <a:pt x="15" y="15"/>
                  </a:lnTo>
                  <a:lnTo>
                    <a:pt x="17" y="12"/>
                  </a:lnTo>
                  <a:lnTo>
                    <a:pt x="17" y="9"/>
                  </a:lnTo>
                  <a:lnTo>
                    <a:pt x="17" y="9"/>
                  </a:lnTo>
                  <a:lnTo>
                    <a:pt x="17" y="6"/>
                  </a:lnTo>
                  <a:lnTo>
                    <a:pt x="15" y="3"/>
                  </a:lnTo>
                  <a:lnTo>
                    <a:pt x="12" y="1"/>
                  </a:lnTo>
                  <a:lnTo>
                    <a:pt x="9" y="0"/>
                  </a:lnTo>
                  <a:lnTo>
                    <a:pt x="5" y="1"/>
                  </a:lnTo>
                  <a:lnTo>
                    <a:pt x="3" y="3"/>
                  </a:lnTo>
                  <a:lnTo>
                    <a:pt x="1" y="6"/>
                  </a:lnTo>
                  <a:lnTo>
                    <a:pt x="0" y="9"/>
                  </a:lnTo>
                  <a:close/>
                </a:path>
              </a:pathLst>
            </a:custGeom>
            <a:solidFill>
              <a:srgbClr val="FF9900"/>
            </a:solidFill>
            <a:ln w="9525">
              <a:noFill/>
              <a:round/>
              <a:headEnd/>
              <a:tailEnd/>
            </a:ln>
          </p:spPr>
          <p:txBody>
            <a:bodyPr/>
            <a:lstStyle/>
            <a:p>
              <a:endParaRPr lang="en-US"/>
            </a:p>
          </p:txBody>
        </p:sp>
        <p:sp>
          <p:nvSpPr>
            <p:cNvPr id="506005" name="Freeform 149"/>
            <p:cNvSpPr>
              <a:spLocks/>
            </p:cNvSpPr>
            <p:nvPr/>
          </p:nvSpPr>
          <p:spPr bwMode="auto">
            <a:xfrm>
              <a:off x="658" y="1270"/>
              <a:ext cx="17" cy="19"/>
            </a:xfrm>
            <a:custGeom>
              <a:avLst/>
              <a:gdLst/>
              <a:ahLst/>
              <a:cxnLst>
                <a:cxn ang="0">
                  <a:pos x="0" y="9"/>
                </a:cxn>
                <a:cxn ang="0">
                  <a:pos x="1" y="13"/>
                </a:cxn>
                <a:cxn ang="0">
                  <a:pos x="3" y="16"/>
                </a:cxn>
                <a:cxn ang="0">
                  <a:pos x="6" y="18"/>
                </a:cxn>
                <a:cxn ang="0">
                  <a:pos x="9" y="19"/>
                </a:cxn>
                <a:cxn ang="0">
                  <a:pos x="12" y="18"/>
                </a:cxn>
                <a:cxn ang="0">
                  <a:pos x="15" y="16"/>
                </a:cxn>
                <a:cxn ang="0">
                  <a:pos x="17" y="13"/>
                </a:cxn>
                <a:cxn ang="0">
                  <a:pos x="17" y="9"/>
                </a:cxn>
                <a:cxn ang="0">
                  <a:pos x="17" y="9"/>
                </a:cxn>
                <a:cxn ang="0">
                  <a:pos x="17" y="6"/>
                </a:cxn>
                <a:cxn ang="0">
                  <a:pos x="15" y="3"/>
                </a:cxn>
                <a:cxn ang="0">
                  <a:pos x="12" y="1"/>
                </a:cxn>
                <a:cxn ang="0">
                  <a:pos x="9" y="0"/>
                </a:cxn>
                <a:cxn ang="0">
                  <a:pos x="6" y="1"/>
                </a:cxn>
                <a:cxn ang="0">
                  <a:pos x="3" y="3"/>
                </a:cxn>
                <a:cxn ang="0">
                  <a:pos x="1" y="6"/>
                </a:cxn>
                <a:cxn ang="0">
                  <a:pos x="0" y="9"/>
                </a:cxn>
              </a:cxnLst>
              <a:rect l="0" t="0" r="r" b="b"/>
              <a:pathLst>
                <a:path w="17" h="19">
                  <a:moveTo>
                    <a:pt x="0" y="9"/>
                  </a:moveTo>
                  <a:lnTo>
                    <a:pt x="1" y="13"/>
                  </a:lnTo>
                  <a:lnTo>
                    <a:pt x="3" y="16"/>
                  </a:lnTo>
                  <a:lnTo>
                    <a:pt x="6" y="18"/>
                  </a:lnTo>
                  <a:lnTo>
                    <a:pt x="9" y="19"/>
                  </a:lnTo>
                  <a:lnTo>
                    <a:pt x="12" y="18"/>
                  </a:lnTo>
                  <a:lnTo>
                    <a:pt x="15" y="16"/>
                  </a:lnTo>
                  <a:lnTo>
                    <a:pt x="17" y="13"/>
                  </a:lnTo>
                  <a:lnTo>
                    <a:pt x="17" y="9"/>
                  </a:lnTo>
                  <a:lnTo>
                    <a:pt x="17" y="9"/>
                  </a:lnTo>
                  <a:lnTo>
                    <a:pt x="17" y="6"/>
                  </a:lnTo>
                  <a:lnTo>
                    <a:pt x="15" y="3"/>
                  </a:lnTo>
                  <a:lnTo>
                    <a:pt x="12" y="1"/>
                  </a:lnTo>
                  <a:lnTo>
                    <a:pt x="9" y="0"/>
                  </a:lnTo>
                  <a:lnTo>
                    <a:pt x="6" y="1"/>
                  </a:lnTo>
                  <a:lnTo>
                    <a:pt x="3" y="3"/>
                  </a:lnTo>
                  <a:lnTo>
                    <a:pt x="1" y="6"/>
                  </a:lnTo>
                  <a:lnTo>
                    <a:pt x="0" y="9"/>
                  </a:lnTo>
                  <a:close/>
                </a:path>
              </a:pathLst>
            </a:custGeom>
            <a:solidFill>
              <a:srgbClr val="FF9900"/>
            </a:solidFill>
            <a:ln w="9525">
              <a:noFill/>
              <a:round/>
              <a:headEnd/>
              <a:tailEnd/>
            </a:ln>
          </p:spPr>
          <p:txBody>
            <a:bodyPr/>
            <a:lstStyle/>
            <a:p>
              <a:endParaRPr lang="en-US"/>
            </a:p>
          </p:txBody>
        </p:sp>
        <p:sp>
          <p:nvSpPr>
            <p:cNvPr id="506006" name="Freeform 150"/>
            <p:cNvSpPr>
              <a:spLocks/>
            </p:cNvSpPr>
            <p:nvPr/>
          </p:nvSpPr>
          <p:spPr bwMode="auto">
            <a:xfrm>
              <a:off x="659" y="1236"/>
              <a:ext cx="17" cy="17"/>
            </a:xfrm>
            <a:custGeom>
              <a:avLst/>
              <a:gdLst/>
              <a:ahLst/>
              <a:cxnLst>
                <a:cxn ang="0">
                  <a:pos x="0" y="9"/>
                </a:cxn>
                <a:cxn ang="0">
                  <a:pos x="0" y="12"/>
                </a:cxn>
                <a:cxn ang="0">
                  <a:pos x="2" y="15"/>
                </a:cxn>
                <a:cxn ang="0">
                  <a:pos x="5" y="17"/>
                </a:cxn>
                <a:cxn ang="0">
                  <a:pos x="8" y="17"/>
                </a:cxn>
                <a:cxn ang="0">
                  <a:pos x="11" y="17"/>
                </a:cxn>
                <a:cxn ang="0">
                  <a:pos x="14" y="15"/>
                </a:cxn>
                <a:cxn ang="0">
                  <a:pos x="16" y="12"/>
                </a:cxn>
                <a:cxn ang="0">
                  <a:pos x="17" y="9"/>
                </a:cxn>
                <a:cxn ang="0">
                  <a:pos x="17" y="9"/>
                </a:cxn>
                <a:cxn ang="0">
                  <a:pos x="16" y="6"/>
                </a:cxn>
                <a:cxn ang="0">
                  <a:pos x="14" y="3"/>
                </a:cxn>
                <a:cxn ang="0">
                  <a:pos x="11" y="1"/>
                </a:cxn>
                <a:cxn ang="0">
                  <a:pos x="8" y="0"/>
                </a:cxn>
                <a:cxn ang="0">
                  <a:pos x="5" y="1"/>
                </a:cxn>
                <a:cxn ang="0">
                  <a:pos x="2" y="3"/>
                </a:cxn>
                <a:cxn ang="0">
                  <a:pos x="0" y="6"/>
                </a:cxn>
                <a:cxn ang="0">
                  <a:pos x="0" y="9"/>
                </a:cxn>
              </a:cxnLst>
              <a:rect l="0" t="0" r="r" b="b"/>
              <a:pathLst>
                <a:path w="17" h="17">
                  <a:moveTo>
                    <a:pt x="0" y="9"/>
                  </a:moveTo>
                  <a:lnTo>
                    <a:pt x="0" y="12"/>
                  </a:lnTo>
                  <a:lnTo>
                    <a:pt x="2" y="15"/>
                  </a:lnTo>
                  <a:lnTo>
                    <a:pt x="5" y="17"/>
                  </a:lnTo>
                  <a:lnTo>
                    <a:pt x="8" y="17"/>
                  </a:lnTo>
                  <a:lnTo>
                    <a:pt x="11" y="17"/>
                  </a:lnTo>
                  <a:lnTo>
                    <a:pt x="14" y="15"/>
                  </a:lnTo>
                  <a:lnTo>
                    <a:pt x="16" y="12"/>
                  </a:lnTo>
                  <a:lnTo>
                    <a:pt x="17" y="9"/>
                  </a:lnTo>
                  <a:lnTo>
                    <a:pt x="17" y="9"/>
                  </a:lnTo>
                  <a:lnTo>
                    <a:pt x="16" y="6"/>
                  </a:lnTo>
                  <a:lnTo>
                    <a:pt x="14" y="3"/>
                  </a:lnTo>
                  <a:lnTo>
                    <a:pt x="11" y="1"/>
                  </a:lnTo>
                  <a:lnTo>
                    <a:pt x="8" y="0"/>
                  </a:lnTo>
                  <a:lnTo>
                    <a:pt x="5" y="1"/>
                  </a:lnTo>
                  <a:lnTo>
                    <a:pt x="2" y="3"/>
                  </a:lnTo>
                  <a:lnTo>
                    <a:pt x="0" y="6"/>
                  </a:lnTo>
                  <a:lnTo>
                    <a:pt x="0" y="9"/>
                  </a:lnTo>
                  <a:close/>
                </a:path>
              </a:pathLst>
            </a:custGeom>
            <a:solidFill>
              <a:srgbClr val="FF9900"/>
            </a:solidFill>
            <a:ln w="9525">
              <a:noFill/>
              <a:round/>
              <a:headEnd/>
              <a:tailEnd/>
            </a:ln>
          </p:spPr>
          <p:txBody>
            <a:bodyPr/>
            <a:lstStyle/>
            <a:p>
              <a:endParaRPr lang="en-US"/>
            </a:p>
          </p:txBody>
        </p:sp>
        <p:sp>
          <p:nvSpPr>
            <p:cNvPr id="506007" name="Freeform 151"/>
            <p:cNvSpPr>
              <a:spLocks/>
            </p:cNvSpPr>
            <p:nvPr/>
          </p:nvSpPr>
          <p:spPr bwMode="auto">
            <a:xfrm>
              <a:off x="659" y="1202"/>
              <a:ext cx="17" cy="18"/>
            </a:xfrm>
            <a:custGeom>
              <a:avLst/>
              <a:gdLst/>
              <a:ahLst/>
              <a:cxnLst>
                <a:cxn ang="0">
                  <a:pos x="0" y="9"/>
                </a:cxn>
                <a:cxn ang="0">
                  <a:pos x="0" y="12"/>
                </a:cxn>
                <a:cxn ang="0">
                  <a:pos x="2" y="15"/>
                </a:cxn>
                <a:cxn ang="0">
                  <a:pos x="5" y="17"/>
                </a:cxn>
                <a:cxn ang="0">
                  <a:pos x="8" y="18"/>
                </a:cxn>
                <a:cxn ang="0">
                  <a:pos x="12" y="17"/>
                </a:cxn>
                <a:cxn ang="0">
                  <a:pos x="14" y="15"/>
                </a:cxn>
                <a:cxn ang="0">
                  <a:pos x="16" y="12"/>
                </a:cxn>
                <a:cxn ang="0">
                  <a:pos x="17" y="9"/>
                </a:cxn>
                <a:cxn ang="0">
                  <a:pos x="17" y="9"/>
                </a:cxn>
                <a:cxn ang="0">
                  <a:pos x="16" y="6"/>
                </a:cxn>
                <a:cxn ang="0">
                  <a:pos x="14" y="3"/>
                </a:cxn>
                <a:cxn ang="0">
                  <a:pos x="12" y="1"/>
                </a:cxn>
                <a:cxn ang="0">
                  <a:pos x="8" y="0"/>
                </a:cxn>
                <a:cxn ang="0">
                  <a:pos x="5" y="1"/>
                </a:cxn>
                <a:cxn ang="0">
                  <a:pos x="2" y="3"/>
                </a:cxn>
                <a:cxn ang="0">
                  <a:pos x="0" y="6"/>
                </a:cxn>
                <a:cxn ang="0">
                  <a:pos x="0" y="9"/>
                </a:cxn>
              </a:cxnLst>
              <a:rect l="0" t="0" r="r" b="b"/>
              <a:pathLst>
                <a:path w="17" h="18">
                  <a:moveTo>
                    <a:pt x="0" y="9"/>
                  </a:moveTo>
                  <a:lnTo>
                    <a:pt x="0" y="12"/>
                  </a:lnTo>
                  <a:lnTo>
                    <a:pt x="2" y="15"/>
                  </a:lnTo>
                  <a:lnTo>
                    <a:pt x="5" y="17"/>
                  </a:lnTo>
                  <a:lnTo>
                    <a:pt x="8" y="18"/>
                  </a:lnTo>
                  <a:lnTo>
                    <a:pt x="12" y="17"/>
                  </a:lnTo>
                  <a:lnTo>
                    <a:pt x="14" y="15"/>
                  </a:lnTo>
                  <a:lnTo>
                    <a:pt x="16" y="12"/>
                  </a:lnTo>
                  <a:lnTo>
                    <a:pt x="17" y="9"/>
                  </a:lnTo>
                  <a:lnTo>
                    <a:pt x="17" y="9"/>
                  </a:lnTo>
                  <a:lnTo>
                    <a:pt x="16" y="6"/>
                  </a:lnTo>
                  <a:lnTo>
                    <a:pt x="14" y="3"/>
                  </a:lnTo>
                  <a:lnTo>
                    <a:pt x="12" y="1"/>
                  </a:lnTo>
                  <a:lnTo>
                    <a:pt x="8" y="0"/>
                  </a:lnTo>
                  <a:lnTo>
                    <a:pt x="5" y="1"/>
                  </a:lnTo>
                  <a:lnTo>
                    <a:pt x="2" y="3"/>
                  </a:lnTo>
                  <a:lnTo>
                    <a:pt x="0" y="6"/>
                  </a:lnTo>
                  <a:lnTo>
                    <a:pt x="0" y="9"/>
                  </a:lnTo>
                  <a:close/>
                </a:path>
              </a:pathLst>
            </a:custGeom>
            <a:solidFill>
              <a:srgbClr val="FF9900"/>
            </a:solidFill>
            <a:ln w="9525">
              <a:noFill/>
              <a:round/>
              <a:headEnd/>
              <a:tailEnd/>
            </a:ln>
          </p:spPr>
          <p:txBody>
            <a:bodyPr/>
            <a:lstStyle/>
            <a:p>
              <a:endParaRPr lang="en-US"/>
            </a:p>
          </p:txBody>
        </p:sp>
        <p:sp>
          <p:nvSpPr>
            <p:cNvPr id="506008" name="Freeform 152"/>
            <p:cNvSpPr>
              <a:spLocks/>
            </p:cNvSpPr>
            <p:nvPr/>
          </p:nvSpPr>
          <p:spPr bwMode="auto">
            <a:xfrm>
              <a:off x="659" y="1167"/>
              <a:ext cx="17" cy="18"/>
            </a:xfrm>
            <a:custGeom>
              <a:avLst/>
              <a:gdLst/>
              <a:ahLst/>
              <a:cxnLst>
                <a:cxn ang="0">
                  <a:pos x="0" y="9"/>
                </a:cxn>
                <a:cxn ang="0">
                  <a:pos x="1" y="12"/>
                </a:cxn>
                <a:cxn ang="0">
                  <a:pos x="2" y="15"/>
                </a:cxn>
                <a:cxn ang="0">
                  <a:pos x="5" y="17"/>
                </a:cxn>
                <a:cxn ang="0">
                  <a:pos x="8" y="18"/>
                </a:cxn>
                <a:cxn ang="0">
                  <a:pos x="12" y="17"/>
                </a:cxn>
                <a:cxn ang="0">
                  <a:pos x="14" y="15"/>
                </a:cxn>
                <a:cxn ang="0">
                  <a:pos x="16" y="12"/>
                </a:cxn>
                <a:cxn ang="0">
                  <a:pos x="17" y="9"/>
                </a:cxn>
                <a:cxn ang="0">
                  <a:pos x="17" y="9"/>
                </a:cxn>
                <a:cxn ang="0">
                  <a:pos x="16" y="6"/>
                </a:cxn>
                <a:cxn ang="0">
                  <a:pos x="14" y="3"/>
                </a:cxn>
                <a:cxn ang="0">
                  <a:pos x="12" y="1"/>
                </a:cxn>
                <a:cxn ang="0">
                  <a:pos x="8" y="0"/>
                </a:cxn>
                <a:cxn ang="0">
                  <a:pos x="5" y="1"/>
                </a:cxn>
                <a:cxn ang="0">
                  <a:pos x="2" y="3"/>
                </a:cxn>
                <a:cxn ang="0">
                  <a:pos x="1" y="6"/>
                </a:cxn>
                <a:cxn ang="0">
                  <a:pos x="0" y="9"/>
                </a:cxn>
              </a:cxnLst>
              <a:rect l="0" t="0" r="r" b="b"/>
              <a:pathLst>
                <a:path w="17" h="18">
                  <a:moveTo>
                    <a:pt x="0" y="9"/>
                  </a:moveTo>
                  <a:lnTo>
                    <a:pt x="1" y="12"/>
                  </a:lnTo>
                  <a:lnTo>
                    <a:pt x="2" y="15"/>
                  </a:lnTo>
                  <a:lnTo>
                    <a:pt x="5" y="17"/>
                  </a:lnTo>
                  <a:lnTo>
                    <a:pt x="8" y="18"/>
                  </a:lnTo>
                  <a:lnTo>
                    <a:pt x="12" y="17"/>
                  </a:lnTo>
                  <a:lnTo>
                    <a:pt x="14" y="15"/>
                  </a:lnTo>
                  <a:lnTo>
                    <a:pt x="16" y="12"/>
                  </a:lnTo>
                  <a:lnTo>
                    <a:pt x="17" y="9"/>
                  </a:lnTo>
                  <a:lnTo>
                    <a:pt x="17" y="9"/>
                  </a:lnTo>
                  <a:lnTo>
                    <a:pt x="16" y="6"/>
                  </a:lnTo>
                  <a:lnTo>
                    <a:pt x="14" y="3"/>
                  </a:lnTo>
                  <a:lnTo>
                    <a:pt x="12" y="1"/>
                  </a:lnTo>
                  <a:lnTo>
                    <a:pt x="8" y="0"/>
                  </a:lnTo>
                  <a:lnTo>
                    <a:pt x="5" y="1"/>
                  </a:lnTo>
                  <a:lnTo>
                    <a:pt x="2" y="3"/>
                  </a:lnTo>
                  <a:lnTo>
                    <a:pt x="1" y="6"/>
                  </a:lnTo>
                  <a:lnTo>
                    <a:pt x="0" y="9"/>
                  </a:lnTo>
                  <a:close/>
                </a:path>
              </a:pathLst>
            </a:custGeom>
            <a:solidFill>
              <a:srgbClr val="FF9900"/>
            </a:solidFill>
            <a:ln w="9525">
              <a:noFill/>
              <a:round/>
              <a:headEnd/>
              <a:tailEnd/>
            </a:ln>
          </p:spPr>
          <p:txBody>
            <a:bodyPr/>
            <a:lstStyle/>
            <a:p>
              <a:endParaRPr lang="en-US"/>
            </a:p>
          </p:txBody>
        </p:sp>
        <p:sp>
          <p:nvSpPr>
            <p:cNvPr id="506009" name="Freeform 153"/>
            <p:cNvSpPr>
              <a:spLocks/>
            </p:cNvSpPr>
            <p:nvPr/>
          </p:nvSpPr>
          <p:spPr bwMode="auto">
            <a:xfrm>
              <a:off x="659" y="1133"/>
              <a:ext cx="17" cy="18"/>
            </a:xfrm>
            <a:custGeom>
              <a:avLst/>
              <a:gdLst/>
              <a:ahLst/>
              <a:cxnLst>
                <a:cxn ang="0">
                  <a:pos x="0" y="9"/>
                </a:cxn>
                <a:cxn ang="0">
                  <a:pos x="1" y="12"/>
                </a:cxn>
                <a:cxn ang="0">
                  <a:pos x="2" y="15"/>
                </a:cxn>
                <a:cxn ang="0">
                  <a:pos x="5" y="17"/>
                </a:cxn>
                <a:cxn ang="0">
                  <a:pos x="8" y="18"/>
                </a:cxn>
                <a:cxn ang="0">
                  <a:pos x="12" y="17"/>
                </a:cxn>
                <a:cxn ang="0">
                  <a:pos x="14" y="15"/>
                </a:cxn>
                <a:cxn ang="0">
                  <a:pos x="16" y="12"/>
                </a:cxn>
                <a:cxn ang="0">
                  <a:pos x="17" y="9"/>
                </a:cxn>
                <a:cxn ang="0">
                  <a:pos x="17" y="9"/>
                </a:cxn>
                <a:cxn ang="0">
                  <a:pos x="16" y="6"/>
                </a:cxn>
                <a:cxn ang="0">
                  <a:pos x="15" y="3"/>
                </a:cxn>
                <a:cxn ang="0">
                  <a:pos x="12" y="1"/>
                </a:cxn>
                <a:cxn ang="0">
                  <a:pos x="8" y="0"/>
                </a:cxn>
                <a:cxn ang="0">
                  <a:pos x="5" y="1"/>
                </a:cxn>
                <a:cxn ang="0">
                  <a:pos x="2" y="3"/>
                </a:cxn>
                <a:cxn ang="0">
                  <a:pos x="1" y="6"/>
                </a:cxn>
                <a:cxn ang="0">
                  <a:pos x="0" y="9"/>
                </a:cxn>
              </a:cxnLst>
              <a:rect l="0" t="0" r="r" b="b"/>
              <a:pathLst>
                <a:path w="17" h="18">
                  <a:moveTo>
                    <a:pt x="0" y="9"/>
                  </a:moveTo>
                  <a:lnTo>
                    <a:pt x="1" y="12"/>
                  </a:lnTo>
                  <a:lnTo>
                    <a:pt x="2" y="15"/>
                  </a:lnTo>
                  <a:lnTo>
                    <a:pt x="5" y="17"/>
                  </a:lnTo>
                  <a:lnTo>
                    <a:pt x="8" y="18"/>
                  </a:lnTo>
                  <a:lnTo>
                    <a:pt x="12" y="17"/>
                  </a:lnTo>
                  <a:lnTo>
                    <a:pt x="14" y="15"/>
                  </a:lnTo>
                  <a:lnTo>
                    <a:pt x="16" y="12"/>
                  </a:lnTo>
                  <a:lnTo>
                    <a:pt x="17" y="9"/>
                  </a:lnTo>
                  <a:lnTo>
                    <a:pt x="17" y="9"/>
                  </a:lnTo>
                  <a:lnTo>
                    <a:pt x="16" y="6"/>
                  </a:lnTo>
                  <a:lnTo>
                    <a:pt x="15" y="3"/>
                  </a:lnTo>
                  <a:lnTo>
                    <a:pt x="12" y="1"/>
                  </a:lnTo>
                  <a:lnTo>
                    <a:pt x="8" y="0"/>
                  </a:lnTo>
                  <a:lnTo>
                    <a:pt x="5" y="1"/>
                  </a:lnTo>
                  <a:lnTo>
                    <a:pt x="2" y="3"/>
                  </a:lnTo>
                  <a:lnTo>
                    <a:pt x="1" y="6"/>
                  </a:lnTo>
                  <a:lnTo>
                    <a:pt x="0" y="9"/>
                  </a:lnTo>
                  <a:close/>
                </a:path>
              </a:pathLst>
            </a:custGeom>
            <a:solidFill>
              <a:srgbClr val="FF9900"/>
            </a:solidFill>
            <a:ln w="9525">
              <a:noFill/>
              <a:round/>
              <a:headEnd/>
              <a:tailEnd/>
            </a:ln>
          </p:spPr>
          <p:txBody>
            <a:bodyPr/>
            <a:lstStyle/>
            <a:p>
              <a:endParaRPr lang="en-US"/>
            </a:p>
          </p:txBody>
        </p:sp>
        <p:sp>
          <p:nvSpPr>
            <p:cNvPr id="506010" name="Freeform 154"/>
            <p:cNvSpPr>
              <a:spLocks/>
            </p:cNvSpPr>
            <p:nvPr/>
          </p:nvSpPr>
          <p:spPr bwMode="auto">
            <a:xfrm>
              <a:off x="659" y="1098"/>
              <a:ext cx="17" cy="19"/>
            </a:xfrm>
            <a:custGeom>
              <a:avLst/>
              <a:gdLst/>
              <a:ahLst/>
              <a:cxnLst>
                <a:cxn ang="0">
                  <a:pos x="0" y="9"/>
                </a:cxn>
                <a:cxn ang="0">
                  <a:pos x="1" y="12"/>
                </a:cxn>
                <a:cxn ang="0">
                  <a:pos x="3" y="15"/>
                </a:cxn>
                <a:cxn ang="0">
                  <a:pos x="5" y="18"/>
                </a:cxn>
                <a:cxn ang="0">
                  <a:pos x="9" y="19"/>
                </a:cxn>
                <a:cxn ang="0">
                  <a:pos x="12" y="18"/>
                </a:cxn>
                <a:cxn ang="0">
                  <a:pos x="15" y="15"/>
                </a:cxn>
                <a:cxn ang="0">
                  <a:pos x="16" y="12"/>
                </a:cxn>
                <a:cxn ang="0">
                  <a:pos x="17" y="9"/>
                </a:cxn>
                <a:cxn ang="0">
                  <a:pos x="17" y="9"/>
                </a:cxn>
                <a:cxn ang="0">
                  <a:pos x="16" y="6"/>
                </a:cxn>
                <a:cxn ang="0">
                  <a:pos x="15" y="3"/>
                </a:cxn>
                <a:cxn ang="0">
                  <a:pos x="12" y="1"/>
                </a:cxn>
                <a:cxn ang="0">
                  <a:pos x="9" y="0"/>
                </a:cxn>
                <a:cxn ang="0">
                  <a:pos x="5" y="1"/>
                </a:cxn>
                <a:cxn ang="0">
                  <a:pos x="3" y="3"/>
                </a:cxn>
                <a:cxn ang="0">
                  <a:pos x="1" y="6"/>
                </a:cxn>
                <a:cxn ang="0">
                  <a:pos x="0" y="9"/>
                </a:cxn>
              </a:cxnLst>
              <a:rect l="0" t="0" r="r" b="b"/>
              <a:pathLst>
                <a:path w="17" h="19">
                  <a:moveTo>
                    <a:pt x="0" y="9"/>
                  </a:moveTo>
                  <a:lnTo>
                    <a:pt x="1" y="12"/>
                  </a:lnTo>
                  <a:lnTo>
                    <a:pt x="3" y="15"/>
                  </a:lnTo>
                  <a:lnTo>
                    <a:pt x="5" y="18"/>
                  </a:lnTo>
                  <a:lnTo>
                    <a:pt x="9" y="19"/>
                  </a:lnTo>
                  <a:lnTo>
                    <a:pt x="12" y="18"/>
                  </a:lnTo>
                  <a:lnTo>
                    <a:pt x="15" y="15"/>
                  </a:lnTo>
                  <a:lnTo>
                    <a:pt x="16" y="12"/>
                  </a:lnTo>
                  <a:lnTo>
                    <a:pt x="17" y="9"/>
                  </a:lnTo>
                  <a:lnTo>
                    <a:pt x="17" y="9"/>
                  </a:lnTo>
                  <a:lnTo>
                    <a:pt x="16" y="6"/>
                  </a:lnTo>
                  <a:lnTo>
                    <a:pt x="15" y="3"/>
                  </a:lnTo>
                  <a:lnTo>
                    <a:pt x="12" y="1"/>
                  </a:lnTo>
                  <a:lnTo>
                    <a:pt x="9" y="0"/>
                  </a:lnTo>
                  <a:lnTo>
                    <a:pt x="5" y="1"/>
                  </a:lnTo>
                  <a:lnTo>
                    <a:pt x="3" y="3"/>
                  </a:lnTo>
                  <a:lnTo>
                    <a:pt x="1" y="6"/>
                  </a:lnTo>
                  <a:lnTo>
                    <a:pt x="0" y="9"/>
                  </a:lnTo>
                  <a:close/>
                </a:path>
              </a:pathLst>
            </a:custGeom>
            <a:solidFill>
              <a:srgbClr val="FF9900"/>
            </a:solidFill>
            <a:ln w="9525">
              <a:noFill/>
              <a:round/>
              <a:headEnd/>
              <a:tailEnd/>
            </a:ln>
          </p:spPr>
          <p:txBody>
            <a:bodyPr/>
            <a:lstStyle/>
            <a:p>
              <a:endParaRPr lang="en-US"/>
            </a:p>
          </p:txBody>
        </p:sp>
        <p:sp>
          <p:nvSpPr>
            <p:cNvPr id="506011" name="Freeform 155"/>
            <p:cNvSpPr>
              <a:spLocks/>
            </p:cNvSpPr>
            <p:nvPr/>
          </p:nvSpPr>
          <p:spPr bwMode="auto">
            <a:xfrm>
              <a:off x="659" y="1064"/>
              <a:ext cx="17" cy="18"/>
            </a:xfrm>
            <a:custGeom>
              <a:avLst/>
              <a:gdLst/>
              <a:ahLst/>
              <a:cxnLst>
                <a:cxn ang="0">
                  <a:pos x="0" y="9"/>
                </a:cxn>
                <a:cxn ang="0">
                  <a:pos x="1" y="12"/>
                </a:cxn>
                <a:cxn ang="0">
                  <a:pos x="3" y="15"/>
                </a:cxn>
                <a:cxn ang="0">
                  <a:pos x="5" y="17"/>
                </a:cxn>
                <a:cxn ang="0">
                  <a:pos x="9" y="18"/>
                </a:cxn>
                <a:cxn ang="0">
                  <a:pos x="12" y="17"/>
                </a:cxn>
                <a:cxn ang="0">
                  <a:pos x="15" y="15"/>
                </a:cxn>
                <a:cxn ang="0">
                  <a:pos x="17" y="12"/>
                </a:cxn>
                <a:cxn ang="0">
                  <a:pos x="17" y="9"/>
                </a:cxn>
                <a:cxn ang="0">
                  <a:pos x="17" y="9"/>
                </a:cxn>
                <a:cxn ang="0">
                  <a:pos x="17" y="6"/>
                </a:cxn>
                <a:cxn ang="0">
                  <a:pos x="15" y="3"/>
                </a:cxn>
                <a:cxn ang="0">
                  <a:pos x="12" y="1"/>
                </a:cxn>
                <a:cxn ang="0">
                  <a:pos x="9" y="0"/>
                </a:cxn>
                <a:cxn ang="0">
                  <a:pos x="5" y="1"/>
                </a:cxn>
                <a:cxn ang="0">
                  <a:pos x="3" y="3"/>
                </a:cxn>
                <a:cxn ang="0">
                  <a:pos x="1" y="6"/>
                </a:cxn>
                <a:cxn ang="0">
                  <a:pos x="0" y="9"/>
                </a:cxn>
              </a:cxnLst>
              <a:rect l="0" t="0" r="r" b="b"/>
              <a:pathLst>
                <a:path w="17" h="18">
                  <a:moveTo>
                    <a:pt x="0" y="9"/>
                  </a:moveTo>
                  <a:lnTo>
                    <a:pt x="1" y="12"/>
                  </a:lnTo>
                  <a:lnTo>
                    <a:pt x="3" y="15"/>
                  </a:lnTo>
                  <a:lnTo>
                    <a:pt x="5" y="17"/>
                  </a:lnTo>
                  <a:lnTo>
                    <a:pt x="9" y="18"/>
                  </a:lnTo>
                  <a:lnTo>
                    <a:pt x="12" y="17"/>
                  </a:lnTo>
                  <a:lnTo>
                    <a:pt x="15" y="15"/>
                  </a:lnTo>
                  <a:lnTo>
                    <a:pt x="17" y="12"/>
                  </a:lnTo>
                  <a:lnTo>
                    <a:pt x="17" y="9"/>
                  </a:lnTo>
                  <a:lnTo>
                    <a:pt x="17" y="9"/>
                  </a:lnTo>
                  <a:lnTo>
                    <a:pt x="17" y="6"/>
                  </a:lnTo>
                  <a:lnTo>
                    <a:pt x="15" y="3"/>
                  </a:lnTo>
                  <a:lnTo>
                    <a:pt x="12" y="1"/>
                  </a:lnTo>
                  <a:lnTo>
                    <a:pt x="9" y="0"/>
                  </a:lnTo>
                  <a:lnTo>
                    <a:pt x="5" y="1"/>
                  </a:lnTo>
                  <a:lnTo>
                    <a:pt x="3" y="3"/>
                  </a:lnTo>
                  <a:lnTo>
                    <a:pt x="1" y="6"/>
                  </a:lnTo>
                  <a:lnTo>
                    <a:pt x="0" y="9"/>
                  </a:lnTo>
                  <a:close/>
                </a:path>
              </a:pathLst>
            </a:custGeom>
            <a:solidFill>
              <a:srgbClr val="FF9900"/>
            </a:solidFill>
            <a:ln w="9525">
              <a:noFill/>
              <a:round/>
              <a:headEnd/>
              <a:tailEnd/>
            </a:ln>
          </p:spPr>
          <p:txBody>
            <a:bodyPr/>
            <a:lstStyle/>
            <a:p>
              <a:endParaRPr lang="en-US"/>
            </a:p>
          </p:txBody>
        </p:sp>
        <p:sp>
          <p:nvSpPr>
            <p:cNvPr id="506012" name="Freeform 156"/>
            <p:cNvSpPr>
              <a:spLocks/>
            </p:cNvSpPr>
            <p:nvPr/>
          </p:nvSpPr>
          <p:spPr bwMode="auto">
            <a:xfrm>
              <a:off x="659" y="1029"/>
              <a:ext cx="17" cy="19"/>
            </a:xfrm>
            <a:custGeom>
              <a:avLst/>
              <a:gdLst/>
              <a:ahLst/>
              <a:cxnLst>
                <a:cxn ang="0">
                  <a:pos x="0" y="10"/>
                </a:cxn>
                <a:cxn ang="0">
                  <a:pos x="1" y="13"/>
                </a:cxn>
                <a:cxn ang="0">
                  <a:pos x="3" y="16"/>
                </a:cxn>
                <a:cxn ang="0">
                  <a:pos x="6" y="18"/>
                </a:cxn>
                <a:cxn ang="0">
                  <a:pos x="9" y="19"/>
                </a:cxn>
                <a:cxn ang="0">
                  <a:pos x="12" y="18"/>
                </a:cxn>
                <a:cxn ang="0">
                  <a:pos x="15" y="16"/>
                </a:cxn>
                <a:cxn ang="0">
                  <a:pos x="17" y="13"/>
                </a:cxn>
                <a:cxn ang="0">
                  <a:pos x="17" y="10"/>
                </a:cxn>
                <a:cxn ang="0">
                  <a:pos x="17" y="10"/>
                </a:cxn>
                <a:cxn ang="0">
                  <a:pos x="17" y="7"/>
                </a:cxn>
                <a:cxn ang="0">
                  <a:pos x="15" y="4"/>
                </a:cxn>
                <a:cxn ang="0">
                  <a:pos x="12" y="2"/>
                </a:cxn>
                <a:cxn ang="0">
                  <a:pos x="9" y="0"/>
                </a:cxn>
                <a:cxn ang="0">
                  <a:pos x="6" y="2"/>
                </a:cxn>
                <a:cxn ang="0">
                  <a:pos x="3" y="4"/>
                </a:cxn>
                <a:cxn ang="0">
                  <a:pos x="1" y="7"/>
                </a:cxn>
                <a:cxn ang="0">
                  <a:pos x="0" y="10"/>
                </a:cxn>
              </a:cxnLst>
              <a:rect l="0" t="0" r="r" b="b"/>
              <a:pathLst>
                <a:path w="17" h="19">
                  <a:moveTo>
                    <a:pt x="0" y="10"/>
                  </a:moveTo>
                  <a:lnTo>
                    <a:pt x="1" y="13"/>
                  </a:lnTo>
                  <a:lnTo>
                    <a:pt x="3" y="16"/>
                  </a:lnTo>
                  <a:lnTo>
                    <a:pt x="6" y="18"/>
                  </a:lnTo>
                  <a:lnTo>
                    <a:pt x="9" y="19"/>
                  </a:lnTo>
                  <a:lnTo>
                    <a:pt x="12" y="18"/>
                  </a:lnTo>
                  <a:lnTo>
                    <a:pt x="15" y="16"/>
                  </a:lnTo>
                  <a:lnTo>
                    <a:pt x="17" y="13"/>
                  </a:lnTo>
                  <a:lnTo>
                    <a:pt x="17" y="10"/>
                  </a:lnTo>
                  <a:lnTo>
                    <a:pt x="17" y="10"/>
                  </a:lnTo>
                  <a:lnTo>
                    <a:pt x="17" y="7"/>
                  </a:lnTo>
                  <a:lnTo>
                    <a:pt x="15" y="4"/>
                  </a:lnTo>
                  <a:lnTo>
                    <a:pt x="12" y="2"/>
                  </a:lnTo>
                  <a:lnTo>
                    <a:pt x="9" y="0"/>
                  </a:lnTo>
                  <a:lnTo>
                    <a:pt x="6" y="2"/>
                  </a:lnTo>
                  <a:lnTo>
                    <a:pt x="3" y="4"/>
                  </a:lnTo>
                  <a:lnTo>
                    <a:pt x="1" y="7"/>
                  </a:lnTo>
                  <a:lnTo>
                    <a:pt x="0" y="10"/>
                  </a:lnTo>
                  <a:close/>
                </a:path>
              </a:pathLst>
            </a:custGeom>
            <a:solidFill>
              <a:srgbClr val="FF9900"/>
            </a:solidFill>
            <a:ln w="9525">
              <a:noFill/>
              <a:round/>
              <a:headEnd/>
              <a:tailEnd/>
            </a:ln>
          </p:spPr>
          <p:txBody>
            <a:bodyPr/>
            <a:lstStyle/>
            <a:p>
              <a:endParaRPr lang="en-US"/>
            </a:p>
          </p:txBody>
        </p:sp>
        <p:sp>
          <p:nvSpPr>
            <p:cNvPr id="506013" name="Freeform 157"/>
            <p:cNvSpPr>
              <a:spLocks/>
            </p:cNvSpPr>
            <p:nvPr/>
          </p:nvSpPr>
          <p:spPr bwMode="auto">
            <a:xfrm>
              <a:off x="659" y="995"/>
              <a:ext cx="17" cy="18"/>
            </a:xfrm>
            <a:custGeom>
              <a:avLst/>
              <a:gdLst/>
              <a:ahLst/>
              <a:cxnLst>
                <a:cxn ang="0">
                  <a:pos x="0" y="9"/>
                </a:cxn>
                <a:cxn ang="0">
                  <a:pos x="1" y="12"/>
                </a:cxn>
                <a:cxn ang="0">
                  <a:pos x="3" y="15"/>
                </a:cxn>
                <a:cxn ang="0">
                  <a:pos x="6" y="17"/>
                </a:cxn>
                <a:cxn ang="0">
                  <a:pos x="9" y="18"/>
                </a:cxn>
                <a:cxn ang="0">
                  <a:pos x="12" y="17"/>
                </a:cxn>
                <a:cxn ang="0">
                  <a:pos x="15" y="15"/>
                </a:cxn>
                <a:cxn ang="0">
                  <a:pos x="17" y="12"/>
                </a:cxn>
                <a:cxn ang="0">
                  <a:pos x="17" y="9"/>
                </a:cxn>
                <a:cxn ang="0">
                  <a:pos x="17" y="9"/>
                </a:cxn>
                <a:cxn ang="0">
                  <a:pos x="17" y="6"/>
                </a:cxn>
                <a:cxn ang="0">
                  <a:pos x="15" y="3"/>
                </a:cxn>
                <a:cxn ang="0">
                  <a:pos x="12" y="1"/>
                </a:cxn>
                <a:cxn ang="0">
                  <a:pos x="9" y="0"/>
                </a:cxn>
                <a:cxn ang="0">
                  <a:pos x="6" y="1"/>
                </a:cxn>
                <a:cxn ang="0">
                  <a:pos x="3" y="3"/>
                </a:cxn>
                <a:cxn ang="0">
                  <a:pos x="1" y="6"/>
                </a:cxn>
                <a:cxn ang="0">
                  <a:pos x="0" y="9"/>
                </a:cxn>
              </a:cxnLst>
              <a:rect l="0" t="0" r="r" b="b"/>
              <a:pathLst>
                <a:path w="17" h="18">
                  <a:moveTo>
                    <a:pt x="0" y="9"/>
                  </a:moveTo>
                  <a:lnTo>
                    <a:pt x="1" y="12"/>
                  </a:lnTo>
                  <a:lnTo>
                    <a:pt x="3" y="15"/>
                  </a:lnTo>
                  <a:lnTo>
                    <a:pt x="6" y="17"/>
                  </a:lnTo>
                  <a:lnTo>
                    <a:pt x="9" y="18"/>
                  </a:lnTo>
                  <a:lnTo>
                    <a:pt x="12" y="17"/>
                  </a:lnTo>
                  <a:lnTo>
                    <a:pt x="15" y="15"/>
                  </a:lnTo>
                  <a:lnTo>
                    <a:pt x="17" y="12"/>
                  </a:lnTo>
                  <a:lnTo>
                    <a:pt x="17" y="9"/>
                  </a:lnTo>
                  <a:lnTo>
                    <a:pt x="17" y="9"/>
                  </a:lnTo>
                  <a:lnTo>
                    <a:pt x="17" y="6"/>
                  </a:lnTo>
                  <a:lnTo>
                    <a:pt x="15" y="3"/>
                  </a:lnTo>
                  <a:lnTo>
                    <a:pt x="12" y="1"/>
                  </a:lnTo>
                  <a:lnTo>
                    <a:pt x="9" y="0"/>
                  </a:lnTo>
                  <a:lnTo>
                    <a:pt x="6" y="1"/>
                  </a:lnTo>
                  <a:lnTo>
                    <a:pt x="3" y="3"/>
                  </a:lnTo>
                  <a:lnTo>
                    <a:pt x="1" y="6"/>
                  </a:lnTo>
                  <a:lnTo>
                    <a:pt x="0" y="9"/>
                  </a:lnTo>
                  <a:close/>
                </a:path>
              </a:pathLst>
            </a:custGeom>
            <a:solidFill>
              <a:srgbClr val="FF9900"/>
            </a:solidFill>
            <a:ln w="9525">
              <a:noFill/>
              <a:round/>
              <a:headEnd/>
              <a:tailEnd/>
            </a:ln>
          </p:spPr>
          <p:txBody>
            <a:bodyPr/>
            <a:lstStyle/>
            <a:p>
              <a:endParaRPr lang="en-US"/>
            </a:p>
          </p:txBody>
        </p:sp>
      </p:grpSp>
      <p:grpSp>
        <p:nvGrpSpPr>
          <p:cNvPr id="506074" name="Group 218"/>
          <p:cNvGrpSpPr>
            <a:grpSpLocks/>
          </p:cNvGrpSpPr>
          <p:nvPr/>
        </p:nvGrpSpPr>
        <p:grpSpPr bwMode="auto">
          <a:xfrm>
            <a:off x="8170863" y="1911350"/>
            <a:ext cx="34925" cy="3194050"/>
            <a:chOff x="5147" y="1204"/>
            <a:chExt cx="22" cy="2012"/>
          </a:xfrm>
        </p:grpSpPr>
        <p:sp>
          <p:nvSpPr>
            <p:cNvPr id="506015" name="Freeform 159"/>
            <p:cNvSpPr>
              <a:spLocks/>
            </p:cNvSpPr>
            <p:nvPr/>
          </p:nvSpPr>
          <p:spPr bwMode="auto">
            <a:xfrm>
              <a:off x="5151" y="1204"/>
              <a:ext cx="18" cy="17"/>
            </a:xfrm>
            <a:custGeom>
              <a:avLst/>
              <a:gdLst/>
              <a:ahLst/>
              <a:cxnLst>
                <a:cxn ang="0">
                  <a:pos x="18" y="8"/>
                </a:cxn>
                <a:cxn ang="0">
                  <a:pos x="17" y="5"/>
                </a:cxn>
                <a:cxn ang="0">
                  <a:pos x="15" y="2"/>
                </a:cxn>
                <a:cxn ang="0">
                  <a:pos x="12" y="0"/>
                </a:cxn>
                <a:cxn ang="0">
                  <a:pos x="9" y="0"/>
                </a:cxn>
                <a:cxn ang="0">
                  <a:pos x="6" y="0"/>
                </a:cxn>
                <a:cxn ang="0">
                  <a:pos x="3" y="2"/>
                </a:cxn>
                <a:cxn ang="0">
                  <a:pos x="1" y="5"/>
                </a:cxn>
                <a:cxn ang="0">
                  <a:pos x="1" y="8"/>
                </a:cxn>
                <a:cxn ang="0">
                  <a:pos x="0" y="8"/>
                </a:cxn>
                <a:cxn ang="0">
                  <a:pos x="1" y="11"/>
                </a:cxn>
                <a:cxn ang="0">
                  <a:pos x="3" y="14"/>
                </a:cxn>
                <a:cxn ang="0">
                  <a:pos x="6" y="16"/>
                </a:cxn>
                <a:cxn ang="0">
                  <a:pos x="9" y="17"/>
                </a:cxn>
                <a:cxn ang="0">
                  <a:pos x="12" y="16"/>
                </a:cxn>
                <a:cxn ang="0">
                  <a:pos x="15" y="14"/>
                </a:cxn>
                <a:cxn ang="0">
                  <a:pos x="17" y="11"/>
                </a:cxn>
                <a:cxn ang="0">
                  <a:pos x="17" y="8"/>
                </a:cxn>
                <a:cxn ang="0">
                  <a:pos x="18" y="8"/>
                </a:cxn>
              </a:cxnLst>
              <a:rect l="0" t="0" r="r" b="b"/>
              <a:pathLst>
                <a:path w="18" h="17">
                  <a:moveTo>
                    <a:pt x="18" y="8"/>
                  </a:moveTo>
                  <a:lnTo>
                    <a:pt x="17" y="5"/>
                  </a:lnTo>
                  <a:lnTo>
                    <a:pt x="15" y="2"/>
                  </a:lnTo>
                  <a:lnTo>
                    <a:pt x="12" y="0"/>
                  </a:lnTo>
                  <a:lnTo>
                    <a:pt x="9" y="0"/>
                  </a:lnTo>
                  <a:lnTo>
                    <a:pt x="6" y="0"/>
                  </a:lnTo>
                  <a:lnTo>
                    <a:pt x="3" y="2"/>
                  </a:lnTo>
                  <a:lnTo>
                    <a:pt x="1" y="5"/>
                  </a:lnTo>
                  <a:lnTo>
                    <a:pt x="1" y="8"/>
                  </a:lnTo>
                  <a:lnTo>
                    <a:pt x="0" y="8"/>
                  </a:lnTo>
                  <a:lnTo>
                    <a:pt x="1" y="11"/>
                  </a:lnTo>
                  <a:lnTo>
                    <a:pt x="3" y="14"/>
                  </a:lnTo>
                  <a:lnTo>
                    <a:pt x="6" y="16"/>
                  </a:lnTo>
                  <a:lnTo>
                    <a:pt x="9" y="17"/>
                  </a:lnTo>
                  <a:lnTo>
                    <a:pt x="12" y="16"/>
                  </a:lnTo>
                  <a:lnTo>
                    <a:pt x="15" y="14"/>
                  </a:lnTo>
                  <a:lnTo>
                    <a:pt x="17" y="11"/>
                  </a:lnTo>
                  <a:lnTo>
                    <a:pt x="17" y="8"/>
                  </a:lnTo>
                  <a:lnTo>
                    <a:pt x="18" y="8"/>
                  </a:lnTo>
                  <a:close/>
                </a:path>
              </a:pathLst>
            </a:custGeom>
            <a:solidFill>
              <a:srgbClr val="FF9900"/>
            </a:solidFill>
            <a:ln w="9525">
              <a:noFill/>
              <a:round/>
              <a:headEnd/>
              <a:tailEnd/>
            </a:ln>
          </p:spPr>
          <p:txBody>
            <a:bodyPr/>
            <a:lstStyle/>
            <a:p>
              <a:endParaRPr lang="en-US"/>
            </a:p>
          </p:txBody>
        </p:sp>
        <p:sp>
          <p:nvSpPr>
            <p:cNvPr id="506016" name="Freeform 160"/>
            <p:cNvSpPr>
              <a:spLocks/>
            </p:cNvSpPr>
            <p:nvPr/>
          </p:nvSpPr>
          <p:spPr bwMode="auto">
            <a:xfrm>
              <a:off x="5151" y="1237"/>
              <a:ext cx="17" cy="18"/>
            </a:xfrm>
            <a:custGeom>
              <a:avLst/>
              <a:gdLst/>
              <a:ahLst/>
              <a:cxnLst>
                <a:cxn ang="0">
                  <a:pos x="17" y="9"/>
                </a:cxn>
                <a:cxn ang="0">
                  <a:pos x="17" y="6"/>
                </a:cxn>
                <a:cxn ang="0">
                  <a:pos x="15" y="3"/>
                </a:cxn>
                <a:cxn ang="0">
                  <a:pos x="12" y="1"/>
                </a:cxn>
                <a:cxn ang="0">
                  <a:pos x="9" y="0"/>
                </a:cxn>
                <a:cxn ang="0">
                  <a:pos x="6" y="1"/>
                </a:cxn>
                <a:cxn ang="0">
                  <a:pos x="3" y="3"/>
                </a:cxn>
                <a:cxn ang="0">
                  <a:pos x="1" y="6"/>
                </a:cxn>
                <a:cxn ang="0">
                  <a:pos x="0" y="9"/>
                </a:cxn>
                <a:cxn ang="0">
                  <a:pos x="0" y="9"/>
                </a:cxn>
                <a:cxn ang="0">
                  <a:pos x="1" y="12"/>
                </a:cxn>
                <a:cxn ang="0">
                  <a:pos x="3" y="15"/>
                </a:cxn>
                <a:cxn ang="0">
                  <a:pos x="6" y="17"/>
                </a:cxn>
                <a:cxn ang="0">
                  <a:pos x="9" y="18"/>
                </a:cxn>
                <a:cxn ang="0">
                  <a:pos x="12" y="17"/>
                </a:cxn>
                <a:cxn ang="0">
                  <a:pos x="15" y="15"/>
                </a:cxn>
                <a:cxn ang="0">
                  <a:pos x="17" y="12"/>
                </a:cxn>
                <a:cxn ang="0">
                  <a:pos x="17" y="9"/>
                </a:cxn>
              </a:cxnLst>
              <a:rect l="0" t="0" r="r" b="b"/>
              <a:pathLst>
                <a:path w="17" h="18">
                  <a:moveTo>
                    <a:pt x="17" y="9"/>
                  </a:moveTo>
                  <a:lnTo>
                    <a:pt x="17" y="6"/>
                  </a:lnTo>
                  <a:lnTo>
                    <a:pt x="15" y="3"/>
                  </a:lnTo>
                  <a:lnTo>
                    <a:pt x="12" y="1"/>
                  </a:lnTo>
                  <a:lnTo>
                    <a:pt x="9" y="0"/>
                  </a:lnTo>
                  <a:lnTo>
                    <a:pt x="6" y="1"/>
                  </a:lnTo>
                  <a:lnTo>
                    <a:pt x="3" y="3"/>
                  </a:lnTo>
                  <a:lnTo>
                    <a:pt x="1" y="6"/>
                  </a:lnTo>
                  <a:lnTo>
                    <a:pt x="0" y="9"/>
                  </a:lnTo>
                  <a:lnTo>
                    <a:pt x="0" y="9"/>
                  </a:lnTo>
                  <a:lnTo>
                    <a:pt x="1" y="12"/>
                  </a:lnTo>
                  <a:lnTo>
                    <a:pt x="3" y="15"/>
                  </a:lnTo>
                  <a:lnTo>
                    <a:pt x="6" y="17"/>
                  </a:lnTo>
                  <a:lnTo>
                    <a:pt x="9" y="18"/>
                  </a:lnTo>
                  <a:lnTo>
                    <a:pt x="12" y="17"/>
                  </a:lnTo>
                  <a:lnTo>
                    <a:pt x="15" y="15"/>
                  </a:lnTo>
                  <a:lnTo>
                    <a:pt x="17" y="12"/>
                  </a:lnTo>
                  <a:lnTo>
                    <a:pt x="17" y="9"/>
                  </a:lnTo>
                  <a:close/>
                </a:path>
              </a:pathLst>
            </a:custGeom>
            <a:solidFill>
              <a:srgbClr val="FF9900"/>
            </a:solidFill>
            <a:ln w="9525">
              <a:noFill/>
              <a:round/>
              <a:headEnd/>
              <a:tailEnd/>
            </a:ln>
          </p:spPr>
          <p:txBody>
            <a:bodyPr/>
            <a:lstStyle/>
            <a:p>
              <a:endParaRPr lang="en-US"/>
            </a:p>
          </p:txBody>
        </p:sp>
        <p:sp>
          <p:nvSpPr>
            <p:cNvPr id="506017" name="Freeform 161"/>
            <p:cNvSpPr>
              <a:spLocks/>
            </p:cNvSpPr>
            <p:nvPr/>
          </p:nvSpPr>
          <p:spPr bwMode="auto">
            <a:xfrm>
              <a:off x="5151" y="1271"/>
              <a:ext cx="17" cy="19"/>
            </a:xfrm>
            <a:custGeom>
              <a:avLst/>
              <a:gdLst/>
              <a:ahLst/>
              <a:cxnLst>
                <a:cxn ang="0">
                  <a:pos x="17" y="9"/>
                </a:cxn>
                <a:cxn ang="0">
                  <a:pos x="17" y="6"/>
                </a:cxn>
                <a:cxn ang="0">
                  <a:pos x="15" y="3"/>
                </a:cxn>
                <a:cxn ang="0">
                  <a:pos x="12" y="1"/>
                </a:cxn>
                <a:cxn ang="0">
                  <a:pos x="9" y="0"/>
                </a:cxn>
                <a:cxn ang="0">
                  <a:pos x="6" y="1"/>
                </a:cxn>
                <a:cxn ang="0">
                  <a:pos x="3" y="3"/>
                </a:cxn>
                <a:cxn ang="0">
                  <a:pos x="1" y="6"/>
                </a:cxn>
                <a:cxn ang="0">
                  <a:pos x="0" y="9"/>
                </a:cxn>
                <a:cxn ang="0">
                  <a:pos x="0" y="9"/>
                </a:cxn>
                <a:cxn ang="0">
                  <a:pos x="1" y="13"/>
                </a:cxn>
                <a:cxn ang="0">
                  <a:pos x="3" y="16"/>
                </a:cxn>
                <a:cxn ang="0">
                  <a:pos x="6" y="18"/>
                </a:cxn>
                <a:cxn ang="0">
                  <a:pos x="9" y="19"/>
                </a:cxn>
                <a:cxn ang="0">
                  <a:pos x="12" y="18"/>
                </a:cxn>
                <a:cxn ang="0">
                  <a:pos x="15" y="16"/>
                </a:cxn>
                <a:cxn ang="0">
                  <a:pos x="17" y="13"/>
                </a:cxn>
                <a:cxn ang="0">
                  <a:pos x="17" y="9"/>
                </a:cxn>
              </a:cxnLst>
              <a:rect l="0" t="0" r="r" b="b"/>
              <a:pathLst>
                <a:path w="17" h="19">
                  <a:moveTo>
                    <a:pt x="17" y="9"/>
                  </a:moveTo>
                  <a:lnTo>
                    <a:pt x="17" y="6"/>
                  </a:lnTo>
                  <a:lnTo>
                    <a:pt x="15" y="3"/>
                  </a:lnTo>
                  <a:lnTo>
                    <a:pt x="12" y="1"/>
                  </a:lnTo>
                  <a:lnTo>
                    <a:pt x="9" y="0"/>
                  </a:lnTo>
                  <a:lnTo>
                    <a:pt x="6" y="1"/>
                  </a:lnTo>
                  <a:lnTo>
                    <a:pt x="3" y="3"/>
                  </a:lnTo>
                  <a:lnTo>
                    <a:pt x="1" y="6"/>
                  </a:lnTo>
                  <a:lnTo>
                    <a:pt x="0" y="9"/>
                  </a:lnTo>
                  <a:lnTo>
                    <a:pt x="0" y="9"/>
                  </a:lnTo>
                  <a:lnTo>
                    <a:pt x="1" y="13"/>
                  </a:lnTo>
                  <a:lnTo>
                    <a:pt x="3" y="16"/>
                  </a:lnTo>
                  <a:lnTo>
                    <a:pt x="6" y="18"/>
                  </a:lnTo>
                  <a:lnTo>
                    <a:pt x="9" y="19"/>
                  </a:lnTo>
                  <a:lnTo>
                    <a:pt x="12" y="18"/>
                  </a:lnTo>
                  <a:lnTo>
                    <a:pt x="15" y="16"/>
                  </a:lnTo>
                  <a:lnTo>
                    <a:pt x="17" y="13"/>
                  </a:lnTo>
                  <a:lnTo>
                    <a:pt x="17" y="9"/>
                  </a:lnTo>
                  <a:close/>
                </a:path>
              </a:pathLst>
            </a:custGeom>
            <a:solidFill>
              <a:srgbClr val="FF9900"/>
            </a:solidFill>
            <a:ln w="9525">
              <a:noFill/>
              <a:round/>
              <a:headEnd/>
              <a:tailEnd/>
            </a:ln>
          </p:spPr>
          <p:txBody>
            <a:bodyPr/>
            <a:lstStyle/>
            <a:p>
              <a:endParaRPr lang="en-US"/>
            </a:p>
          </p:txBody>
        </p:sp>
        <p:sp>
          <p:nvSpPr>
            <p:cNvPr id="506018" name="Freeform 162"/>
            <p:cNvSpPr>
              <a:spLocks/>
            </p:cNvSpPr>
            <p:nvPr/>
          </p:nvSpPr>
          <p:spPr bwMode="auto">
            <a:xfrm>
              <a:off x="5151" y="1306"/>
              <a:ext cx="17" cy="18"/>
            </a:xfrm>
            <a:custGeom>
              <a:avLst/>
              <a:gdLst/>
              <a:ahLst/>
              <a:cxnLst>
                <a:cxn ang="0">
                  <a:pos x="17" y="9"/>
                </a:cxn>
                <a:cxn ang="0">
                  <a:pos x="17" y="6"/>
                </a:cxn>
                <a:cxn ang="0">
                  <a:pos x="15" y="3"/>
                </a:cxn>
                <a:cxn ang="0">
                  <a:pos x="12" y="1"/>
                </a:cxn>
                <a:cxn ang="0">
                  <a:pos x="9" y="0"/>
                </a:cxn>
                <a:cxn ang="0">
                  <a:pos x="5" y="1"/>
                </a:cxn>
                <a:cxn ang="0">
                  <a:pos x="3" y="3"/>
                </a:cxn>
                <a:cxn ang="0">
                  <a:pos x="1" y="6"/>
                </a:cxn>
                <a:cxn ang="0">
                  <a:pos x="0" y="9"/>
                </a:cxn>
                <a:cxn ang="0">
                  <a:pos x="0" y="9"/>
                </a:cxn>
                <a:cxn ang="0">
                  <a:pos x="1" y="12"/>
                </a:cxn>
                <a:cxn ang="0">
                  <a:pos x="3" y="15"/>
                </a:cxn>
                <a:cxn ang="0">
                  <a:pos x="5" y="17"/>
                </a:cxn>
                <a:cxn ang="0">
                  <a:pos x="9" y="18"/>
                </a:cxn>
                <a:cxn ang="0">
                  <a:pos x="12" y="17"/>
                </a:cxn>
                <a:cxn ang="0">
                  <a:pos x="15" y="15"/>
                </a:cxn>
                <a:cxn ang="0">
                  <a:pos x="17" y="12"/>
                </a:cxn>
                <a:cxn ang="0">
                  <a:pos x="17" y="9"/>
                </a:cxn>
              </a:cxnLst>
              <a:rect l="0" t="0" r="r" b="b"/>
              <a:pathLst>
                <a:path w="17" h="18">
                  <a:moveTo>
                    <a:pt x="17" y="9"/>
                  </a:moveTo>
                  <a:lnTo>
                    <a:pt x="17" y="6"/>
                  </a:lnTo>
                  <a:lnTo>
                    <a:pt x="15" y="3"/>
                  </a:lnTo>
                  <a:lnTo>
                    <a:pt x="12" y="1"/>
                  </a:lnTo>
                  <a:lnTo>
                    <a:pt x="9" y="0"/>
                  </a:lnTo>
                  <a:lnTo>
                    <a:pt x="5" y="1"/>
                  </a:lnTo>
                  <a:lnTo>
                    <a:pt x="3" y="3"/>
                  </a:lnTo>
                  <a:lnTo>
                    <a:pt x="1" y="6"/>
                  </a:lnTo>
                  <a:lnTo>
                    <a:pt x="0" y="9"/>
                  </a:lnTo>
                  <a:lnTo>
                    <a:pt x="0" y="9"/>
                  </a:lnTo>
                  <a:lnTo>
                    <a:pt x="1" y="12"/>
                  </a:lnTo>
                  <a:lnTo>
                    <a:pt x="3" y="15"/>
                  </a:lnTo>
                  <a:lnTo>
                    <a:pt x="5" y="17"/>
                  </a:lnTo>
                  <a:lnTo>
                    <a:pt x="9" y="18"/>
                  </a:lnTo>
                  <a:lnTo>
                    <a:pt x="12" y="17"/>
                  </a:lnTo>
                  <a:lnTo>
                    <a:pt x="15" y="15"/>
                  </a:lnTo>
                  <a:lnTo>
                    <a:pt x="17" y="12"/>
                  </a:lnTo>
                  <a:lnTo>
                    <a:pt x="17" y="9"/>
                  </a:lnTo>
                  <a:close/>
                </a:path>
              </a:pathLst>
            </a:custGeom>
            <a:solidFill>
              <a:srgbClr val="FF9900"/>
            </a:solidFill>
            <a:ln w="9525">
              <a:noFill/>
              <a:round/>
              <a:headEnd/>
              <a:tailEnd/>
            </a:ln>
          </p:spPr>
          <p:txBody>
            <a:bodyPr/>
            <a:lstStyle/>
            <a:p>
              <a:endParaRPr lang="en-US"/>
            </a:p>
          </p:txBody>
        </p:sp>
        <p:sp>
          <p:nvSpPr>
            <p:cNvPr id="506019" name="Freeform 163"/>
            <p:cNvSpPr>
              <a:spLocks/>
            </p:cNvSpPr>
            <p:nvPr/>
          </p:nvSpPr>
          <p:spPr bwMode="auto">
            <a:xfrm>
              <a:off x="5151" y="1340"/>
              <a:ext cx="17" cy="18"/>
            </a:xfrm>
            <a:custGeom>
              <a:avLst/>
              <a:gdLst/>
              <a:ahLst/>
              <a:cxnLst>
                <a:cxn ang="0">
                  <a:pos x="17" y="9"/>
                </a:cxn>
                <a:cxn ang="0">
                  <a:pos x="16" y="6"/>
                </a:cxn>
                <a:cxn ang="0">
                  <a:pos x="15" y="3"/>
                </a:cxn>
                <a:cxn ang="0">
                  <a:pos x="12" y="1"/>
                </a:cxn>
                <a:cxn ang="0">
                  <a:pos x="9" y="0"/>
                </a:cxn>
                <a:cxn ang="0">
                  <a:pos x="5" y="1"/>
                </a:cxn>
                <a:cxn ang="0">
                  <a:pos x="3" y="3"/>
                </a:cxn>
                <a:cxn ang="0">
                  <a:pos x="1" y="6"/>
                </a:cxn>
                <a:cxn ang="0">
                  <a:pos x="0" y="9"/>
                </a:cxn>
                <a:cxn ang="0">
                  <a:pos x="0" y="9"/>
                </a:cxn>
                <a:cxn ang="0">
                  <a:pos x="1" y="12"/>
                </a:cxn>
                <a:cxn ang="0">
                  <a:pos x="3" y="15"/>
                </a:cxn>
                <a:cxn ang="0">
                  <a:pos x="5" y="17"/>
                </a:cxn>
                <a:cxn ang="0">
                  <a:pos x="9" y="18"/>
                </a:cxn>
                <a:cxn ang="0">
                  <a:pos x="12" y="17"/>
                </a:cxn>
                <a:cxn ang="0">
                  <a:pos x="15" y="15"/>
                </a:cxn>
                <a:cxn ang="0">
                  <a:pos x="16" y="12"/>
                </a:cxn>
                <a:cxn ang="0">
                  <a:pos x="17" y="9"/>
                </a:cxn>
              </a:cxnLst>
              <a:rect l="0" t="0" r="r" b="b"/>
              <a:pathLst>
                <a:path w="17" h="18">
                  <a:moveTo>
                    <a:pt x="17" y="9"/>
                  </a:moveTo>
                  <a:lnTo>
                    <a:pt x="16" y="6"/>
                  </a:lnTo>
                  <a:lnTo>
                    <a:pt x="15" y="3"/>
                  </a:lnTo>
                  <a:lnTo>
                    <a:pt x="12" y="1"/>
                  </a:lnTo>
                  <a:lnTo>
                    <a:pt x="9" y="0"/>
                  </a:lnTo>
                  <a:lnTo>
                    <a:pt x="5" y="1"/>
                  </a:lnTo>
                  <a:lnTo>
                    <a:pt x="3" y="3"/>
                  </a:lnTo>
                  <a:lnTo>
                    <a:pt x="1" y="6"/>
                  </a:lnTo>
                  <a:lnTo>
                    <a:pt x="0" y="9"/>
                  </a:lnTo>
                  <a:lnTo>
                    <a:pt x="0" y="9"/>
                  </a:lnTo>
                  <a:lnTo>
                    <a:pt x="1" y="12"/>
                  </a:lnTo>
                  <a:lnTo>
                    <a:pt x="3" y="15"/>
                  </a:lnTo>
                  <a:lnTo>
                    <a:pt x="5" y="17"/>
                  </a:lnTo>
                  <a:lnTo>
                    <a:pt x="9" y="18"/>
                  </a:lnTo>
                  <a:lnTo>
                    <a:pt x="12" y="17"/>
                  </a:lnTo>
                  <a:lnTo>
                    <a:pt x="15" y="15"/>
                  </a:lnTo>
                  <a:lnTo>
                    <a:pt x="16" y="12"/>
                  </a:lnTo>
                  <a:lnTo>
                    <a:pt x="17" y="9"/>
                  </a:lnTo>
                  <a:close/>
                </a:path>
              </a:pathLst>
            </a:custGeom>
            <a:solidFill>
              <a:srgbClr val="FF9900"/>
            </a:solidFill>
            <a:ln w="9525">
              <a:noFill/>
              <a:round/>
              <a:headEnd/>
              <a:tailEnd/>
            </a:ln>
          </p:spPr>
          <p:txBody>
            <a:bodyPr/>
            <a:lstStyle/>
            <a:p>
              <a:endParaRPr lang="en-US"/>
            </a:p>
          </p:txBody>
        </p:sp>
        <p:sp>
          <p:nvSpPr>
            <p:cNvPr id="506020" name="Freeform 164"/>
            <p:cNvSpPr>
              <a:spLocks/>
            </p:cNvSpPr>
            <p:nvPr/>
          </p:nvSpPr>
          <p:spPr bwMode="auto">
            <a:xfrm>
              <a:off x="5151" y="1375"/>
              <a:ext cx="17" cy="18"/>
            </a:xfrm>
            <a:custGeom>
              <a:avLst/>
              <a:gdLst/>
              <a:ahLst/>
              <a:cxnLst>
                <a:cxn ang="0">
                  <a:pos x="17" y="9"/>
                </a:cxn>
                <a:cxn ang="0">
                  <a:pos x="16" y="6"/>
                </a:cxn>
                <a:cxn ang="0">
                  <a:pos x="15" y="3"/>
                </a:cxn>
                <a:cxn ang="0">
                  <a:pos x="12" y="1"/>
                </a:cxn>
                <a:cxn ang="0">
                  <a:pos x="9" y="0"/>
                </a:cxn>
                <a:cxn ang="0">
                  <a:pos x="5" y="1"/>
                </a:cxn>
                <a:cxn ang="0">
                  <a:pos x="3" y="3"/>
                </a:cxn>
                <a:cxn ang="0">
                  <a:pos x="1" y="6"/>
                </a:cxn>
                <a:cxn ang="0">
                  <a:pos x="0" y="9"/>
                </a:cxn>
                <a:cxn ang="0">
                  <a:pos x="0" y="9"/>
                </a:cxn>
                <a:cxn ang="0">
                  <a:pos x="1" y="12"/>
                </a:cxn>
                <a:cxn ang="0">
                  <a:pos x="3" y="15"/>
                </a:cxn>
                <a:cxn ang="0">
                  <a:pos x="5" y="17"/>
                </a:cxn>
                <a:cxn ang="0">
                  <a:pos x="9" y="18"/>
                </a:cxn>
                <a:cxn ang="0">
                  <a:pos x="12" y="17"/>
                </a:cxn>
                <a:cxn ang="0">
                  <a:pos x="15" y="15"/>
                </a:cxn>
                <a:cxn ang="0">
                  <a:pos x="16" y="12"/>
                </a:cxn>
                <a:cxn ang="0">
                  <a:pos x="17" y="9"/>
                </a:cxn>
              </a:cxnLst>
              <a:rect l="0" t="0" r="r" b="b"/>
              <a:pathLst>
                <a:path w="17" h="18">
                  <a:moveTo>
                    <a:pt x="17" y="9"/>
                  </a:moveTo>
                  <a:lnTo>
                    <a:pt x="16" y="6"/>
                  </a:lnTo>
                  <a:lnTo>
                    <a:pt x="15" y="3"/>
                  </a:lnTo>
                  <a:lnTo>
                    <a:pt x="12" y="1"/>
                  </a:lnTo>
                  <a:lnTo>
                    <a:pt x="9" y="0"/>
                  </a:lnTo>
                  <a:lnTo>
                    <a:pt x="5" y="1"/>
                  </a:lnTo>
                  <a:lnTo>
                    <a:pt x="3" y="3"/>
                  </a:lnTo>
                  <a:lnTo>
                    <a:pt x="1" y="6"/>
                  </a:lnTo>
                  <a:lnTo>
                    <a:pt x="0" y="9"/>
                  </a:lnTo>
                  <a:lnTo>
                    <a:pt x="0" y="9"/>
                  </a:lnTo>
                  <a:lnTo>
                    <a:pt x="1" y="12"/>
                  </a:lnTo>
                  <a:lnTo>
                    <a:pt x="3" y="15"/>
                  </a:lnTo>
                  <a:lnTo>
                    <a:pt x="5" y="17"/>
                  </a:lnTo>
                  <a:lnTo>
                    <a:pt x="9" y="18"/>
                  </a:lnTo>
                  <a:lnTo>
                    <a:pt x="12" y="17"/>
                  </a:lnTo>
                  <a:lnTo>
                    <a:pt x="15" y="15"/>
                  </a:lnTo>
                  <a:lnTo>
                    <a:pt x="16" y="12"/>
                  </a:lnTo>
                  <a:lnTo>
                    <a:pt x="17" y="9"/>
                  </a:lnTo>
                  <a:close/>
                </a:path>
              </a:pathLst>
            </a:custGeom>
            <a:solidFill>
              <a:srgbClr val="FF9900"/>
            </a:solidFill>
            <a:ln w="9525">
              <a:noFill/>
              <a:round/>
              <a:headEnd/>
              <a:tailEnd/>
            </a:ln>
          </p:spPr>
          <p:txBody>
            <a:bodyPr/>
            <a:lstStyle/>
            <a:p>
              <a:endParaRPr lang="en-US"/>
            </a:p>
          </p:txBody>
        </p:sp>
        <p:sp>
          <p:nvSpPr>
            <p:cNvPr id="506021" name="Freeform 165"/>
            <p:cNvSpPr>
              <a:spLocks/>
            </p:cNvSpPr>
            <p:nvPr/>
          </p:nvSpPr>
          <p:spPr bwMode="auto">
            <a:xfrm>
              <a:off x="5151" y="1409"/>
              <a:ext cx="17" cy="18"/>
            </a:xfrm>
            <a:custGeom>
              <a:avLst/>
              <a:gdLst/>
              <a:ahLst/>
              <a:cxnLst>
                <a:cxn ang="0">
                  <a:pos x="17" y="9"/>
                </a:cxn>
                <a:cxn ang="0">
                  <a:pos x="16" y="6"/>
                </a:cxn>
                <a:cxn ang="0">
                  <a:pos x="15" y="3"/>
                </a:cxn>
                <a:cxn ang="0">
                  <a:pos x="12" y="1"/>
                </a:cxn>
                <a:cxn ang="0">
                  <a:pos x="8" y="0"/>
                </a:cxn>
                <a:cxn ang="0">
                  <a:pos x="5" y="1"/>
                </a:cxn>
                <a:cxn ang="0">
                  <a:pos x="2" y="3"/>
                </a:cxn>
                <a:cxn ang="0">
                  <a:pos x="1" y="6"/>
                </a:cxn>
                <a:cxn ang="0">
                  <a:pos x="0" y="9"/>
                </a:cxn>
                <a:cxn ang="0">
                  <a:pos x="0" y="9"/>
                </a:cxn>
                <a:cxn ang="0">
                  <a:pos x="1" y="12"/>
                </a:cxn>
                <a:cxn ang="0">
                  <a:pos x="2" y="15"/>
                </a:cxn>
                <a:cxn ang="0">
                  <a:pos x="5" y="17"/>
                </a:cxn>
                <a:cxn ang="0">
                  <a:pos x="8" y="18"/>
                </a:cxn>
                <a:cxn ang="0">
                  <a:pos x="12" y="17"/>
                </a:cxn>
                <a:cxn ang="0">
                  <a:pos x="14" y="15"/>
                </a:cxn>
                <a:cxn ang="0">
                  <a:pos x="16" y="12"/>
                </a:cxn>
                <a:cxn ang="0">
                  <a:pos x="17" y="9"/>
                </a:cxn>
              </a:cxnLst>
              <a:rect l="0" t="0" r="r" b="b"/>
              <a:pathLst>
                <a:path w="17" h="18">
                  <a:moveTo>
                    <a:pt x="17" y="9"/>
                  </a:moveTo>
                  <a:lnTo>
                    <a:pt x="16" y="6"/>
                  </a:lnTo>
                  <a:lnTo>
                    <a:pt x="15" y="3"/>
                  </a:lnTo>
                  <a:lnTo>
                    <a:pt x="12" y="1"/>
                  </a:lnTo>
                  <a:lnTo>
                    <a:pt x="8" y="0"/>
                  </a:lnTo>
                  <a:lnTo>
                    <a:pt x="5" y="1"/>
                  </a:lnTo>
                  <a:lnTo>
                    <a:pt x="2" y="3"/>
                  </a:lnTo>
                  <a:lnTo>
                    <a:pt x="1" y="6"/>
                  </a:lnTo>
                  <a:lnTo>
                    <a:pt x="0" y="9"/>
                  </a:lnTo>
                  <a:lnTo>
                    <a:pt x="0" y="9"/>
                  </a:lnTo>
                  <a:lnTo>
                    <a:pt x="1" y="12"/>
                  </a:lnTo>
                  <a:lnTo>
                    <a:pt x="2" y="15"/>
                  </a:lnTo>
                  <a:lnTo>
                    <a:pt x="5" y="17"/>
                  </a:lnTo>
                  <a:lnTo>
                    <a:pt x="8" y="18"/>
                  </a:lnTo>
                  <a:lnTo>
                    <a:pt x="12" y="17"/>
                  </a:lnTo>
                  <a:lnTo>
                    <a:pt x="14" y="15"/>
                  </a:lnTo>
                  <a:lnTo>
                    <a:pt x="16" y="12"/>
                  </a:lnTo>
                  <a:lnTo>
                    <a:pt x="17" y="9"/>
                  </a:lnTo>
                  <a:close/>
                </a:path>
              </a:pathLst>
            </a:custGeom>
            <a:solidFill>
              <a:srgbClr val="FF9900"/>
            </a:solidFill>
            <a:ln w="9525">
              <a:noFill/>
              <a:round/>
              <a:headEnd/>
              <a:tailEnd/>
            </a:ln>
          </p:spPr>
          <p:txBody>
            <a:bodyPr/>
            <a:lstStyle/>
            <a:p>
              <a:endParaRPr lang="en-US"/>
            </a:p>
          </p:txBody>
        </p:sp>
        <p:sp>
          <p:nvSpPr>
            <p:cNvPr id="506022" name="Freeform 166"/>
            <p:cNvSpPr>
              <a:spLocks/>
            </p:cNvSpPr>
            <p:nvPr/>
          </p:nvSpPr>
          <p:spPr bwMode="auto">
            <a:xfrm>
              <a:off x="5151" y="1443"/>
              <a:ext cx="17" cy="19"/>
            </a:xfrm>
            <a:custGeom>
              <a:avLst/>
              <a:gdLst/>
              <a:ahLst/>
              <a:cxnLst>
                <a:cxn ang="0">
                  <a:pos x="17" y="10"/>
                </a:cxn>
                <a:cxn ang="0">
                  <a:pos x="16" y="7"/>
                </a:cxn>
                <a:cxn ang="0">
                  <a:pos x="14" y="3"/>
                </a:cxn>
                <a:cxn ang="0">
                  <a:pos x="12" y="1"/>
                </a:cxn>
                <a:cxn ang="0">
                  <a:pos x="8" y="0"/>
                </a:cxn>
                <a:cxn ang="0">
                  <a:pos x="5" y="1"/>
                </a:cxn>
                <a:cxn ang="0">
                  <a:pos x="2" y="3"/>
                </a:cxn>
                <a:cxn ang="0">
                  <a:pos x="1" y="7"/>
                </a:cxn>
                <a:cxn ang="0">
                  <a:pos x="0" y="10"/>
                </a:cxn>
                <a:cxn ang="0">
                  <a:pos x="0" y="10"/>
                </a:cxn>
                <a:cxn ang="0">
                  <a:pos x="1" y="13"/>
                </a:cxn>
                <a:cxn ang="0">
                  <a:pos x="2" y="16"/>
                </a:cxn>
                <a:cxn ang="0">
                  <a:pos x="5" y="18"/>
                </a:cxn>
                <a:cxn ang="0">
                  <a:pos x="8" y="19"/>
                </a:cxn>
                <a:cxn ang="0">
                  <a:pos x="12" y="18"/>
                </a:cxn>
                <a:cxn ang="0">
                  <a:pos x="14" y="16"/>
                </a:cxn>
                <a:cxn ang="0">
                  <a:pos x="16" y="13"/>
                </a:cxn>
                <a:cxn ang="0">
                  <a:pos x="17" y="10"/>
                </a:cxn>
              </a:cxnLst>
              <a:rect l="0" t="0" r="r" b="b"/>
              <a:pathLst>
                <a:path w="17" h="19">
                  <a:moveTo>
                    <a:pt x="17" y="10"/>
                  </a:moveTo>
                  <a:lnTo>
                    <a:pt x="16" y="7"/>
                  </a:lnTo>
                  <a:lnTo>
                    <a:pt x="14" y="3"/>
                  </a:lnTo>
                  <a:lnTo>
                    <a:pt x="12" y="1"/>
                  </a:lnTo>
                  <a:lnTo>
                    <a:pt x="8" y="0"/>
                  </a:lnTo>
                  <a:lnTo>
                    <a:pt x="5" y="1"/>
                  </a:lnTo>
                  <a:lnTo>
                    <a:pt x="2" y="3"/>
                  </a:lnTo>
                  <a:lnTo>
                    <a:pt x="1" y="7"/>
                  </a:lnTo>
                  <a:lnTo>
                    <a:pt x="0" y="10"/>
                  </a:lnTo>
                  <a:lnTo>
                    <a:pt x="0" y="10"/>
                  </a:lnTo>
                  <a:lnTo>
                    <a:pt x="1" y="13"/>
                  </a:lnTo>
                  <a:lnTo>
                    <a:pt x="2" y="16"/>
                  </a:lnTo>
                  <a:lnTo>
                    <a:pt x="5" y="18"/>
                  </a:lnTo>
                  <a:lnTo>
                    <a:pt x="8" y="19"/>
                  </a:lnTo>
                  <a:lnTo>
                    <a:pt x="12" y="18"/>
                  </a:lnTo>
                  <a:lnTo>
                    <a:pt x="14" y="16"/>
                  </a:lnTo>
                  <a:lnTo>
                    <a:pt x="16" y="13"/>
                  </a:lnTo>
                  <a:lnTo>
                    <a:pt x="17" y="10"/>
                  </a:lnTo>
                  <a:close/>
                </a:path>
              </a:pathLst>
            </a:custGeom>
            <a:solidFill>
              <a:srgbClr val="FF9900"/>
            </a:solidFill>
            <a:ln w="9525">
              <a:noFill/>
              <a:round/>
              <a:headEnd/>
              <a:tailEnd/>
            </a:ln>
          </p:spPr>
          <p:txBody>
            <a:bodyPr/>
            <a:lstStyle/>
            <a:p>
              <a:endParaRPr lang="en-US"/>
            </a:p>
          </p:txBody>
        </p:sp>
        <p:sp>
          <p:nvSpPr>
            <p:cNvPr id="506023" name="Freeform 167"/>
            <p:cNvSpPr>
              <a:spLocks/>
            </p:cNvSpPr>
            <p:nvPr/>
          </p:nvSpPr>
          <p:spPr bwMode="auto">
            <a:xfrm>
              <a:off x="5151" y="1478"/>
              <a:ext cx="17" cy="18"/>
            </a:xfrm>
            <a:custGeom>
              <a:avLst/>
              <a:gdLst/>
              <a:ahLst/>
              <a:cxnLst>
                <a:cxn ang="0">
                  <a:pos x="17" y="9"/>
                </a:cxn>
                <a:cxn ang="0">
                  <a:pos x="16" y="6"/>
                </a:cxn>
                <a:cxn ang="0">
                  <a:pos x="14" y="3"/>
                </a:cxn>
                <a:cxn ang="0">
                  <a:pos x="12" y="1"/>
                </a:cxn>
                <a:cxn ang="0">
                  <a:pos x="8" y="0"/>
                </a:cxn>
                <a:cxn ang="0">
                  <a:pos x="5" y="1"/>
                </a:cxn>
                <a:cxn ang="0">
                  <a:pos x="2" y="3"/>
                </a:cxn>
                <a:cxn ang="0">
                  <a:pos x="1" y="6"/>
                </a:cxn>
                <a:cxn ang="0">
                  <a:pos x="0" y="9"/>
                </a:cxn>
                <a:cxn ang="0">
                  <a:pos x="0" y="9"/>
                </a:cxn>
                <a:cxn ang="0">
                  <a:pos x="1" y="12"/>
                </a:cxn>
                <a:cxn ang="0">
                  <a:pos x="2" y="15"/>
                </a:cxn>
                <a:cxn ang="0">
                  <a:pos x="5" y="17"/>
                </a:cxn>
                <a:cxn ang="0">
                  <a:pos x="8" y="18"/>
                </a:cxn>
                <a:cxn ang="0">
                  <a:pos x="12" y="17"/>
                </a:cxn>
                <a:cxn ang="0">
                  <a:pos x="14" y="15"/>
                </a:cxn>
                <a:cxn ang="0">
                  <a:pos x="16" y="12"/>
                </a:cxn>
                <a:cxn ang="0">
                  <a:pos x="17" y="9"/>
                </a:cxn>
              </a:cxnLst>
              <a:rect l="0" t="0" r="r" b="b"/>
              <a:pathLst>
                <a:path w="17" h="18">
                  <a:moveTo>
                    <a:pt x="17" y="9"/>
                  </a:moveTo>
                  <a:lnTo>
                    <a:pt x="16" y="6"/>
                  </a:lnTo>
                  <a:lnTo>
                    <a:pt x="14" y="3"/>
                  </a:lnTo>
                  <a:lnTo>
                    <a:pt x="12" y="1"/>
                  </a:lnTo>
                  <a:lnTo>
                    <a:pt x="8" y="0"/>
                  </a:lnTo>
                  <a:lnTo>
                    <a:pt x="5" y="1"/>
                  </a:lnTo>
                  <a:lnTo>
                    <a:pt x="2" y="3"/>
                  </a:lnTo>
                  <a:lnTo>
                    <a:pt x="1" y="6"/>
                  </a:lnTo>
                  <a:lnTo>
                    <a:pt x="0" y="9"/>
                  </a:lnTo>
                  <a:lnTo>
                    <a:pt x="0" y="9"/>
                  </a:lnTo>
                  <a:lnTo>
                    <a:pt x="1" y="12"/>
                  </a:lnTo>
                  <a:lnTo>
                    <a:pt x="2" y="15"/>
                  </a:lnTo>
                  <a:lnTo>
                    <a:pt x="5" y="17"/>
                  </a:lnTo>
                  <a:lnTo>
                    <a:pt x="8" y="18"/>
                  </a:lnTo>
                  <a:lnTo>
                    <a:pt x="12" y="17"/>
                  </a:lnTo>
                  <a:lnTo>
                    <a:pt x="14" y="15"/>
                  </a:lnTo>
                  <a:lnTo>
                    <a:pt x="16" y="12"/>
                  </a:lnTo>
                  <a:lnTo>
                    <a:pt x="17" y="9"/>
                  </a:lnTo>
                  <a:close/>
                </a:path>
              </a:pathLst>
            </a:custGeom>
            <a:solidFill>
              <a:srgbClr val="FF9900"/>
            </a:solidFill>
            <a:ln w="9525">
              <a:noFill/>
              <a:round/>
              <a:headEnd/>
              <a:tailEnd/>
            </a:ln>
          </p:spPr>
          <p:txBody>
            <a:bodyPr/>
            <a:lstStyle/>
            <a:p>
              <a:endParaRPr lang="en-US"/>
            </a:p>
          </p:txBody>
        </p:sp>
        <p:sp>
          <p:nvSpPr>
            <p:cNvPr id="506024" name="Freeform 168"/>
            <p:cNvSpPr>
              <a:spLocks/>
            </p:cNvSpPr>
            <p:nvPr/>
          </p:nvSpPr>
          <p:spPr bwMode="auto">
            <a:xfrm>
              <a:off x="5151" y="1512"/>
              <a:ext cx="17" cy="18"/>
            </a:xfrm>
            <a:custGeom>
              <a:avLst/>
              <a:gdLst/>
              <a:ahLst/>
              <a:cxnLst>
                <a:cxn ang="0">
                  <a:pos x="17" y="9"/>
                </a:cxn>
                <a:cxn ang="0">
                  <a:pos x="16" y="6"/>
                </a:cxn>
                <a:cxn ang="0">
                  <a:pos x="14" y="3"/>
                </a:cxn>
                <a:cxn ang="0">
                  <a:pos x="12" y="1"/>
                </a:cxn>
                <a:cxn ang="0">
                  <a:pos x="8" y="0"/>
                </a:cxn>
                <a:cxn ang="0">
                  <a:pos x="5" y="1"/>
                </a:cxn>
                <a:cxn ang="0">
                  <a:pos x="2" y="3"/>
                </a:cxn>
                <a:cxn ang="0">
                  <a:pos x="0" y="6"/>
                </a:cxn>
                <a:cxn ang="0">
                  <a:pos x="0" y="9"/>
                </a:cxn>
                <a:cxn ang="0">
                  <a:pos x="0" y="9"/>
                </a:cxn>
                <a:cxn ang="0">
                  <a:pos x="0" y="12"/>
                </a:cxn>
                <a:cxn ang="0">
                  <a:pos x="2" y="15"/>
                </a:cxn>
                <a:cxn ang="0">
                  <a:pos x="5" y="17"/>
                </a:cxn>
                <a:cxn ang="0">
                  <a:pos x="8" y="18"/>
                </a:cxn>
                <a:cxn ang="0">
                  <a:pos x="12" y="17"/>
                </a:cxn>
                <a:cxn ang="0">
                  <a:pos x="14" y="15"/>
                </a:cxn>
                <a:cxn ang="0">
                  <a:pos x="16" y="12"/>
                </a:cxn>
                <a:cxn ang="0">
                  <a:pos x="17" y="9"/>
                </a:cxn>
              </a:cxnLst>
              <a:rect l="0" t="0" r="r" b="b"/>
              <a:pathLst>
                <a:path w="17" h="18">
                  <a:moveTo>
                    <a:pt x="17" y="9"/>
                  </a:moveTo>
                  <a:lnTo>
                    <a:pt x="16" y="6"/>
                  </a:lnTo>
                  <a:lnTo>
                    <a:pt x="14" y="3"/>
                  </a:lnTo>
                  <a:lnTo>
                    <a:pt x="12" y="1"/>
                  </a:lnTo>
                  <a:lnTo>
                    <a:pt x="8" y="0"/>
                  </a:lnTo>
                  <a:lnTo>
                    <a:pt x="5" y="1"/>
                  </a:lnTo>
                  <a:lnTo>
                    <a:pt x="2" y="3"/>
                  </a:lnTo>
                  <a:lnTo>
                    <a:pt x="0" y="6"/>
                  </a:lnTo>
                  <a:lnTo>
                    <a:pt x="0" y="9"/>
                  </a:lnTo>
                  <a:lnTo>
                    <a:pt x="0" y="9"/>
                  </a:lnTo>
                  <a:lnTo>
                    <a:pt x="0" y="12"/>
                  </a:lnTo>
                  <a:lnTo>
                    <a:pt x="2" y="15"/>
                  </a:lnTo>
                  <a:lnTo>
                    <a:pt x="5" y="17"/>
                  </a:lnTo>
                  <a:lnTo>
                    <a:pt x="8" y="18"/>
                  </a:lnTo>
                  <a:lnTo>
                    <a:pt x="12" y="17"/>
                  </a:lnTo>
                  <a:lnTo>
                    <a:pt x="14" y="15"/>
                  </a:lnTo>
                  <a:lnTo>
                    <a:pt x="16" y="12"/>
                  </a:lnTo>
                  <a:lnTo>
                    <a:pt x="17" y="9"/>
                  </a:lnTo>
                  <a:close/>
                </a:path>
              </a:pathLst>
            </a:custGeom>
            <a:solidFill>
              <a:srgbClr val="FF9900"/>
            </a:solidFill>
            <a:ln w="9525">
              <a:noFill/>
              <a:round/>
              <a:headEnd/>
              <a:tailEnd/>
            </a:ln>
          </p:spPr>
          <p:txBody>
            <a:bodyPr/>
            <a:lstStyle/>
            <a:p>
              <a:endParaRPr lang="en-US"/>
            </a:p>
          </p:txBody>
        </p:sp>
        <p:sp>
          <p:nvSpPr>
            <p:cNvPr id="506025" name="Freeform 169"/>
            <p:cNvSpPr>
              <a:spLocks/>
            </p:cNvSpPr>
            <p:nvPr/>
          </p:nvSpPr>
          <p:spPr bwMode="auto">
            <a:xfrm>
              <a:off x="5151" y="1547"/>
              <a:ext cx="17" cy="18"/>
            </a:xfrm>
            <a:custGeom>
              <a:avLst/>
              <a:gdLst/>
              <a:ahLst/>
              <a:cxnLst>
                <a:cxn ang="0">
                  <a:pos x="17" y="9"/>
                </a:cxn>
                <a:cxn ang="0">
                  <a:pos x="16" y="6"/>
                </a:cxn>
                <a:cxn ang="0">
                  <a:pos x="14" y="3"/>
                </a:cxn>
                <a:cxn ang="0">
                  <a:pos x="11" y="1"/>
                </a:cxn>
                <a:cxn ang="0">
                  <a:pos x="8" y="0"/>
                </a:cxn>
                <a:cxn ang="0">
                  <a:pos x="5" y="1"/>
                </a:cxn>
                <a:cxn ang="0">
                  <a:pos x="2" y="3"/>
                </a:cxn>
                <a:cxn ang="0">
                  <a:pos x="0" y="6"/>
                </a:cxn>
                <a:cxn ang="0">
                  <a:pos x="0" y="9"/>
                </a:cxn>
                <a:cxn ang="0">
                  <a:pos x="0" y="9"/>
                </a:cxn>
                <a:cxn ang="0">
                  <a:pos x="0" y="12"/>
                </a:cxn>
                <a:cxn ang="0">
                  <a:pos x="2" y="15"/>
                </a:cxn>
                <a:cxn ang="0">
                  <a:pos x="5" y="17"/>
                </a:cxn>
                <a:cxn ang="0">
                  <a:pos x="8" y="18"/>
                </a:cxn>
                <a:cxn ang="0">
                  <a:pos x="11" y="17"/>
                </a:cxn>
                <a:cxn ang="0">
                  <a:pos x="14" y="15"/>
                </a:cxn>
                <a:cxn ang="0">
                  <a:pos x="16" y="12"/>
                </a:cxn>
                <a:cxn ang="0">
                  <a:pos x="17" y="9"/>
                </a:cxn>
              </a:cxnLst>
              <a:rect l="0" t="0" r="r" b="b"/>
              <a:pathLst>
                <a:path w="17" h="18">
                  <a:moveTo>
                    <a:pt x="17" y="9"/>
                  </a:moveTo>
                  <a:lnTo>
                    <a:pt x="16" y="6"/>
                  </a:lnTo>
                  <a:lnTo>
                    <a:pt x="14" y="3"/>
                  </a:lnTo>
                  <a:lnTo>
                    <a:pt x="11" y="1"/>
                  </a:lnTo>
                  <a:lnTo>
                    <a:pt x="8" y="0"/>
                  </a:lnTo>
                  <a:lnTo>
                    <a:pt x="5" y="1"/>
                  </a:lnTo>
                  <a:lnTo>
                    <a:pt x="2" y="3"/>
                  </a:lnTo>
                  <a:lnTo>
                    <a:pt x="0" y="6"/>
                  </a:lnTo>
                  <a:lnTo>
                    <a:pt x="0" y="9"/>
                  </a:lnTo>
                  <a:lnTo>
                    <a:pt x="0" y="9"/>
                  </a:lnTo>
                  <a:lnTo>
                    <a:pt x="0" y="12"/>
                  </a:lnTo>
                  <a:lnTo>
                    <a:pt x="2" y="15"/>
                  </a:lnTo>
                  <a:lnTo>
                    <a:pt x="5" y="17"/>
                  </a:lnTo>
                  <a:lnTo>
                    <a:pt x="8" y="18"/>
                  </a:lnTo>
                  <a:lnTo>
                    <a:pt x="11" y="17"/>
                  </a:lnTo>
                  <a:lnTo>
                    <a:pt x="14" y="15"/>
                  </a:lnTo>
                  <a:lnTo>
                    <a:pt x="16" y="12"/>
                  </a:lnTo>
                  <a:lnTo>
                    <a:pt x="17" y="9"/>
                  </a:lnTo>
                  <a:close/>
                </a:path>
              </a:pathLst>
            </a:custGeom>
            <a:solidFill>
              <a:srgbClr val="FF9900"/>
            </a:solidFill>
            <a:ln w="9525">
              <a:noFill/>
              <a:round/>
              <a:headEnd/>
              <a:tailEnd/>
            </a:ln>
          </p:spPr>
          <p:txBody>
            <a:bodyPr/>
            <a:lstStyle/>
            <a:p>
              <a:endParaRPr lang="en-US"/>
            </a:p>
          </p:txBody>
        </p:sp>
        <p:sp>
          <p:nvSpPr>
            <p:cNvPr id="506026" name="Freeform 170"/>
            <p:cNvSpPr>
              <a:spLocks/>
            </p:cNvSpPr>
            <p:nvPr/>
          </p:nvSpPr>
          <p:spPr bwMode="auto">
            <a:xfrm>
              <a:off x="5151" y="1581"/>
              <a:ext cx="17" cy="17"/>
            </a:xfrm>
            <a:custGeom>
              <a:avLst/>
              <a:gdLst/>
              <a:ahLst/>
              <a:cxnLst>
                <a:cxn ang="0">
                  <a:pos x="17" y="9"/>
                </a:cxn>
                <a:cxn ang="0">
                  <a:pos x="16" y="6"/>
                </a:cxn>
                <a:cxn ang="0">
                  <a:pos x="14" y="3"/>
                </a:cxn>
                <a:cxn ang="0">
                  <a:pos x="11" y="1"/>
                </a:cxn>
                <a:cxn ang="0">
                  <a:pos x="8" y="0"/>
                </a:cxn>
                <a:cxn ang="0">
                  <a:pos x="5" y="1"/>
                </a:cxn>
                <a:cxn ang="0">
                  <a:pos x="2" y="3"/>
                </a:cxn>
                <a:cxn ang="0">
                  <a:pos x="0" y="6"/>
                </a:cxn>
                <a:cxn ang="0">
                  <a:pos x="0" y="9"/>
                </a:cxn>
                <a:cxn ang="0">
                  <a:pos x="0" y="9"/>
                </a:cxn>
                <a:cxn ang="0">
                  <a:pos x="0" y="12"/>
                </a:cxn>
                <a:cxn ang="0">
                  <a:pos x="2" y="15"/>
                </a:cxn>
                <a:cxn ang="0">
                  <a:pos x="5" y="17"/>
                </a:cxn>
                <a:cxn ang="0">
                  <a:pos x="8" y="17"/>
                </a:cxn>
                <a:cxn ang="0">
                  <a:pos x="11" y="17"/>
                </a:cxn>
                <a:cxn ang="0">
                  <a:pos x="14" y="15"/>
                </a:cxn>
                <a:cxn ang="0">
                  <a:pos x="16" y="12"/>
                </a:cxn>
                <a:cxn ang="0">
                  <a:pos x="17" y="9"/>
                </a:cxn>
              </a:cxnLst>
              <a:rect l="0" t="0" r="r" b="b"/>
              <a:pathLst>
                <a:path w="17" h="17">
                  <a:moveTo>
                    <a:pt x="17" y="9"/>
                  </a:moveTo>
                  <a:lnTo>
                    <a:pt x="16" y="6"/>
                  </a:lnTo>
                  <a:lnTo>
                    <a:pt x="14" y="3"/>
                  </a:lnTo>
                  <a:lnTo>
                    <a:pt x="11" y="1"/>
                  </a:lnTo>
                  <a:lnTo>
                    <a:pt x="8" y="0"/>
                  </a:lnTo>
                  <a:lnTo>
                    <a:pt x="5" y="1"/>
                  </a:lnTo>
                  <a:lnTo>
                    <a:pt x="2" y="3"/>
                  </a:lnTo>
                  <a:lnTo>
                    <a:pt x="0" y="6"/>
                  </a:lnTo>
                  <a:lnTo>
                    <a:pt x="0" y="9"/>
                  </a:lnTo>
                  <a:lnTo>
                    <a:pt x="0" y="9"/>
                  </a:lnTo>
                  <a:lnTo>
                    <a:pt x="0" y="12"/>
                  </a:lnTo>
                  <a:lnTo>
                    <a:pt x="2" y="15"/>
                  </a:lnTo>
                  <a:lnTo>
                    <a:pt x="5" y="17"/>
                  </a:lnTo>
                  <a:lnTo>
                    <a:pt x="8" y="17"/>
                  </a:lnTo>
                  <a:lnTo>
                    <a:pt x="11" y="17"/>
                  </a:lnTo>
                  <a:lnTo>
                    <a:pt x="14" y="15"/>
                  </a:lnTo>
                  <a:lnTo>
                    <a:pt x="16" y="12"/>
                  </a:lnTo>
                  <a:lnTo>
                    <a:pt x="17" y="9"/>
                  </a:lnTo>
                  <a:close/>
                </a:path>
              </a:pathLst>
            </a:custGeom>
            <a:solidFill>
              <a:srgbClr val="FF9900"/>
            </a:solidFill>
            <a:ln w="9525">
              <a:noFill/>
              <a:round/>
              <a:headEnd/>
              <a:tailEnd/>
            </a:ln>
          </p:spPr>
          <p:txBody>
            <a:bodyPr/>
            <a:lstStyle/>
            <a:p>
              <a:endParaRPr lang="en-US"/>
            </a:p>
          </p:txBody>
        </p:sp>
        <p:sp>
          <p:nvSpPr>
            <p:cNvPr id="506027" name="Freeform 171"/>
            <p:cNvSpPr>
              <a:spLocks/>
            </p:cNvSpPr>
            <p:nvPr/>
          </p:nvSpPr>
          <p:spPr bwMode="auto">
            <a:xfrm>
              <a:off x="5150" y="1615"/>
              <a:ext cx="17" cy="19"/>
            </a:xfrm>
            <a:custGeom>
              <a:avLst/>
              <a:gdLst/>
              <a:ahLst/>
              <a:cxnLst>
                <a:cxn ang="0">
                  <a:pos x="17" y="10"/>
                </a:cxn>
                <a:cxn ang="0">
                  <a:pos x="17" y="7"/>
                </a:cxn>
                <a:cxn ang="0">
                  <a:pos x="15" y="4"/>
                </a:cxn>
                <a:cxn ang="0">
                  <a:pos x="12" y="1"/>
                </a:cxn>
                <a:cxn ang="0">
                  <a:pos x="9" y="0"/>
                </a:cxn>
                <a:cxn ang="0">
                  <a:pos x="6" y="1"/>
                </a:cxn>
                <a:cxn ang="0">
                  <a:pos x="3" y="4"/>
                </a:cxn>
                <a:cxn ang="0">
                  <a:pos x="1" y="7"/>
                </a:cxn>
                <a:cxn ang="0">
                  <a:pos x="0" y="10"/>
                </a:cxn>
                <a:cxn ang="0">
                  <a:pos x="0" y="10"/>
                </a:cxn>
                <a:cxn ang="0">
                  <a:pos x="1" y="13"/>
                </a:cxn>
                <a:cxn ang="0">
                  <a:pos x="3" y="16"/>
                </a:cxn>
                <a:cxn ang="0">
                  <a:pos x="6" y="18"/>
                </a:cxn>
                <a:cxn ang="0">
                  <a:pos x="9" y="19"/>
                </a:cxn>
                <a:cxn ang="0">
                  <a:pos x="12" y="18"/>
                </a:cxn>
                <a:cxn ang="0">
                  <a:pos x="15" y="16"/>
                </a:cxn>
                <a:cxn ang="0">
                  <a:pos x="17" y="13"/>
                </a:cxn>
                <a:cxn ang="0">
                  <a:pos x="17" y="10"/>
                </a:cxn>
              </a:cxnLst>
              <a:rect l="0" t="0" r="r" b="b"/>
              <a:pathLst>
                <a:path w="17" h="19">
                  <a:moveTo>
                    <a:pt x="17" y="10"/>
                  </a:moveTo>
                  <a:lnTo>
                    <a:pt x="17" y="7"/>
                  </a:lnTo>
                  <a:lnTo>
                    <a:pt x="15" y="4"/>
                  </a:lnTo>
                  <a:lnTo>
                    <a:pt x="12" y="1"/>
                  </a:lnTo>
                  <a:lnTo>
                    <a:pt x="9" y="0"/>
                  </a:lnTo>
                  <a:lnTo>
                    <a:pt x="6" y="1"/>
                  </a:lnTo>
                  <a:lnTo>
                    <a:pt x="3" y="4"/>
                  </a:lnTo>
                  <a:lnTo>
                    <a:pt x="1" y="7"/>
                  </a:lnTo>
                  <a:lnTo>
                    <a:pt x="0" y="10"/>
                  </a:lnTo>
                  <a:lnTo>
                    <a:pt x="0" y="10"/>
                  </a:lnTo>
                  <a:lnTo>
                    <a:pt x="1" y="13"/>
                  </a:lnTo>
                  <a:lnTo>
                    <a:pt x="3" y="16"/>
                  </a:lnTo>
                  <a:lnTo>
                    <a:pt x="6" y="18"/>
                  </a:lnTo>
                  <a:lnTo>
                    <a:pt x="9" y="19"/>
                  </a:lnTo>
                  <a:lnTo>
                    <a:pt x="12" y="18"/>
                  </a:lnTo>
                  <a:lnTo>
                    <a:pt x="15" y="16"/>
                  </a:lnTo>
                  <a:lnTo>
                    <a:pt x="17" y="13"/>
                  </a:lnTo>
                  <a:lnTo>
                    <a:pt x="17" y="10"/>
                  </a:lnTo>
                  <a:close/>
                </a:path>
              </a:pathLst>
            </a:custGeom>
            <a:solidFill>
              <a:srgbClr val="FF9900"/>
            </a:solidFill>
            <a:ln w="9525">
              <a:noFill/>
              <a:round/>
              <a:headEnd/>
              <a:tailEnd/>
            </a:ln>
          </p:spPr>
          <p:txBody>
            <a:bodyPr/>
            <a:lstStyle/>
            <a:p>
              <a:endParaRPr lang="en-US"/>
            </a:p>
          </p:txBody>
        </p:sp>
        <p:sp>
          <p:nvSpPr>
            <p:cNvPr id="506028" name="Freeform 172"/>
            <p:cNvSpPr>
              <a:spLocks/>
            </p:cNvSpPr>
            <p:nvPr/>
          </p:nvSpPr>
          <p:spPr bwMode="auto">
            <a:xfrm>
              <a:off x="5150" y="1650"/>
              <a:ext cx="17" cy="18"/>
            </a:xfrm>
            <a:custGeom>
              <a:avLst/>
              <a:gdLst/>
              <a:ahLst/>
              <a:cxnLst>
                <a:cxn ang="0">
                  <a:pos x="17" y="9"/>
                </a:cxn>
                <a:cxn ang="0">
                  <a:pos x="17" y="6"/>
                </a:cxn>
                <a:cxn ang="0">
                  <a:pos x="15" y="3"/>
                </a:cxn>
                <a:cxn ang="0">
                  <a:pos x="12" y="1"/>
                </a:cxn>
                <a:cxn ang="0">
                  <a:pos x="9" y="0"/>
                </a:cxn>
                <a:cxn ang="0">
                  <a:pos x="6" y="1"/>
                </a:cxn>
                <a:cxn ang="0">
                  <a:pos x="3" y="3"/>
                </a:cxn>
                <a:cxn ang="0">
                  <a:pos x="1" y="6"/>
                </a:cxn>
                <a:cxn ang="0">
                  <a:pos x="0" y="9"/>
                </a:cxn>
                <a:cxn ang="0">
                  <a:pos x="0" y="9"/>
                </a:cxn>
                <a:cxn ang="0">
                  <a:pos x="1" y="12"/>
                </a:cxn>
                <a:cxn ang="0">
                  <a:pos x="3" y="15"/>
                </a:cxn>
                <a:cxn ang="0">
                  <a:pos x="6" y="17"/>
                </a:cxn>
                <a:cxn ang="0">
                  <a:pos x="9" y="18"/>
                </a:cxn>
                <a:cxn ang="0">
                  <a:pos x="12" y="17"/>
                </a:cxn>
                <a:cxn ang="0">
                  <a:pos x="15" y="15"/>
                </a:cxn>
                <a:cxn ang="0">
                  <a:pos x="17" y="12"/>
                </a:cxn>
                <a:cxn ang="0">
                  <a:pos x="17" y="9"/>
                </a:cxn>
              </a:cxnLst>
              <a:rect l="0" t="0" r="r" b="b"/>
              <a:pathLst>
                <a:path w="17" h="18">
                  <a:moveTo>
                    <a:pt x="17" y="9"/>
                  </a:moveTo>
                  <a:lnTo>
                    <a:pt x="17" y="6"/>
                  </a:lnTo>
                  <a:lnTo>
                    <a:pt x="15" y="3"/>
                  </a:lnTo>
                  <a:lnTo>
                    <a:pt x="12" y="1"/>
                  </a:lnTo>
                  <a:lnTo>
                    <a:pt x="9" y="0"/>
                  </a:lnTo>
                  <a:lnTo>
                    <a:pt x="6" y="1"/>
                  </a:lnTo>
                  <a:lnTo>
                    <a:pt x="3" y="3"/>
                  </a:lnTo>
                  <a:lnTo>
                    <a:pt x="1" y="6"/>
                  </a:lnTo>
                  <a:lnTo>
                    <a:pt x="0" y="9"/>
                  </a:lnTo>
                  <a:lnTo>
                    <a:pt x="0" y="9"/>
                  </a:lnTo>
                  <a:lnTo>
                    <a:pt x="1" y="12"/>
                  </a:lnTo>
                  <a:lnTo>
                    <a:pt x="3" y="15"/>
                  </a:lnTo>
                  <a:lnTo>
                    <a:pt x="6" y="17"/>
                  </a:lnTo>
                  <a:lnTo>
                    <a:pt x="9" y="18"/>
                  </a:lnTo>
                  <a:lnTo>
                    <a:pt x="12" y="17"/>
                  </a:lnTo>
                  <a:lnTo>
                    <a:pt x="15" y="15"/>
                  </a:lnTo>
                  <a:lnTo>
                    <a:pt x="17" y="12"/>
                  </a:lnTo>
                  <a:lnTo>
                    <a:pt x="17" y="9"/>
                  </a:lnTo>
                  <a:close/>
                </a:path>
              </a:pathLst>
            </a:custGeom>
            <a:solidFill>
              <a:srgbClr val="FF9900"/>
            </a:solidFill>
            <a:ln w="9525">
              <a:noFill/>
              <a:round/>
              <a:headEnd/>
              <a:tailEnd/>
            </a:ln>
          </p:spPr>
          <p:txBody>
            <a:bodyPr/>
            <a:lstStyle/>
            <a:p>
              <a:endParaRPr lang="en-US"/>
            </a:p>
          </p:txBody>
        </p:sp>
        <p:sp>
          <p:nvSpPr>
            <p:cNvPr id="506029" name="Freeform 173"/>
            <p:cNvSpPr>
              <a:spLocks/>
            </p:cNvSpPr>
            <p:nvPr/>
          </p:nvSpPr>
          <p:spPr bwMode="auto">
            <a:xfrm>
              <a:off x="5150" y="1684"/>
              <a:ext cx="17" cy="19"/>
            </a:xfrm>
            <a:custGeom>
              <a:avLst/>
              <a:gdLst/>
              <a:ahLst/>
              <a:cxnLst>
                <a:cxn ang="0">
                  <a:pos x="17" y="9"/>
                </a:cxn>
                <a:cxn ang="0">
                  <a:pos x="17" y="6"/>
                </a:cxn>
                <a:cxn ang="0">
                  <a:pos x="15" y="3"/>
                </a:cxn>
                <a:cxn ang="0">
                  <a:pos x="12" y="1"/>
                </a:cxn>
                <a:cxn ang="0">
                  <a:pos x="9" y="0"/>
                </a:cxn>
                <a:cxn ang="0">
                  <a:pos x="5" y="1"/>
                </a:cxn>
                <a:cxn ang="0">
                  <a:pos x="3" y="3"/>
                </a:cxn>
                <a:cxn ang="0">
                  <a:pos x="1" y="6"/>
                </a:cxn>
                <a:cxn ang="0">
                  <a:pos x="0" y="9"/>
                </a:cxn>
                <a:cxn ang="0">
                  <a:pos x="0" y="9"/>
                </a:cxn>
                <a:cxn ang="0">
                  <a:pos x="1" y="12"/>
                </a:cxn>
                <a:cxn ang="0">
                  <a:pos x="3" y="15"/>
                </a:cxn>
                <a:cxn ang="0">
                  <a:pos x="5" y="18"/>
                </a:cxn>
                <a:cxn ang="0">
                  <a:pos x="9" y="19"/>
                </a:cxn>
                <a:cxn ang="0">
                  <a:pos x="12" y="18"/>
                </a:cxn>
                <a:cxn ang="0">
                  <a:pos x="15" y="15"/>
                </a:cxn>
                <a:cxn ang="0">
                  <a:pos x="17" y="12"/>
                </a:cxn>
                <a:cxn ang="0">
                  <a:pos x="17" y="9"/>
                </a:cxn>
              </a:cxnLst>
              <a:rect l="0" t="0" r="r" b="b"/>
              <a:pathLst>
                <a:path w="17" h="19">
                  <a:moveTo>
                    <a:pt x="17" y="9"/>
                  </a:moveTo>
                  <a:lnTo>
                    <a:pt x="17" y="6"/>
                  </a:lnTo>
                  <a:lnTo>
                    <a:pt x="15" y="3"/>
                  </a:lnTo>
                  <a:lnTo>
                    <a:pt x="12" y="1"/>
                  </a:lnTo>
                  <a:lnTo>
                    <a:pt x="9" y="0"/>
                  </a:lnTo>
                  <a:lnTo>
                    <a:pt x="5" y="1"/>
                  </a:lnTo>
                  <a:lnTo>
                    <a:pt x="3" y="3"/>
                  </a:lnTo>
                  <a:lnTo>
                    <a:pt x="1" y="6"/>
                  </a:lnTo>
                  <a:lnTo>
                    <a:pt x="0" y="9"/>
                  </a:lnTo>
                  <a:lnTo>
                    <a:pt x="0" y="9"/>
                  </a:lnTo>
                  <a:lnTo>
                    <a:pt x="1" y="12"/>
                  </a:lnTo>
                  <a:lnTo>
                    <a:pt x="3" y="15"/>
                  </a:lnTo>
                  <a:lnTo>
                    <a:pt x="5" y="18"/>
                  </a:lnTo>
                  <a:lnTo>
                    <a:pt x="9" y="19"/>
                  </a:lnTo>
                  <a:lnTo>
                    <a:pt x="12" y="18"/>
                  </a:lnTo>
                  <a:lnTo>
                    <a:pt x="15" y="15"/>
                  </a:lnTo>
                  <a:lnTo>
                    <a:pt x="17" y="12"/>
                  </a:lnTo>
                  <a:lnTo>
                    <a:pt x="17" y="9"/>
                  </a:lnTo>
                  <a:close/>
                </a:path>
              </a:pathLst>
            </a:custGeom>
            <a:solidFill>
              <a:srgbClr val="FF9900"/>
            </a:solidFill>
            <a:ln w="9525">
              <a:noFill/>
              <a:round/>
              <a:headEnd/>
              <a:tailEnd/>
            </a:ln>
          </p:spPr>
          <p:txBody>
            <a:bodyPr/>
            <a:lstStyle/>
            <a:p>
              <a:endParaRPr lang="en-US"/>
            </a:p>
          </p:txBody>
        </p:sp>
        <p:sp>
          <p:nvSpPr>
            <p:cNvPr id="506030" name="Freeform 174"/>
            <p:cNvSpPr>
              <a:spLocks/>
            </p:cNvSpPr>
            <p:nvPr/>
          </p:nvSpPr>
          <p:spPr bwMode="auto">
            <a:xfrm>
              <a:off x="5150" y="1719"/>
              <a:ext cx="17" cy="18"/>
            </a:xfrm>
            <a:custGeom>
              <a:avLst/>
              <a:gdLst/>
              <a:ahLst/>
              <a:cxnLst>
                <a:cxn ang="0">
                  <a:pos x="17" y="9"/>
                </a:cxn>
                <a:cxn ang="0">
                  <a:pos x="17" y="6"/>
                </a:cxn>
                <a:cxn ang="0">
                  <a:pos x="15" y="3"/>
                </a:cxn>
                <a:cxn ang="0">
                  <a:pos x="12" y="1"/>
                </a:cxn>
                <a:cxn ang="0">
                  <a:pos x="9" y="0"/>
                </a:cxn>
                <a:cxn ang="0">
                  <a:pos x="5" y="1"/>
                </a:cxn>
                <a:cxn ang="0">
                  <a:pos x="3" y="3"/>
                </a:cxn>
                <a:cxn ang="0">
                  <a:pos x="1" y="6"/>
                </a:cxn>
                <a:cxn ang="0">
                  <a:pos x="0" y="9"/>
                </a:cxn>
                <a:cxn ang="0">
                  <a:pos x="0" y="9"/>
                </a:cxn>
                <a:cxn ang="0">
                  <a:pos x="1" y="12"/>
                </a:cxn>
                <a:cxn ang="0">
                  <a:pos x="3" y="15"/>
                </a:cxn>
                <a:cxn ang="0">
                  <a:pos x="5" y="17"/>
                </a:cxn>
                <a:cxn ang="0">
                  <a:pos x="9" y="18"/>
                </a:cxn>
                <a:cxn ang="0">
                  <a:pos x="12" y="17"/>
                </a:cxn>
                <a:cxn ang="0">
                  <a:pos x="15" y="15"/>
                </a:cxn>
                <a:cxn ang="0">
                  <a:pos x="17" y="12"/>
                </a:cxn>
                <a:cxn ang="0">
                  <a:pos x="17" y="9"/>
                </a:cxn>
              </a:cxnLst>
              <a:rect l="0" t="0" r="r" b="b"/>
              <a:pathLst>
                <a:path w="17" h="18">
                  <a:moveTo>
                    <a:pt x="17" y="9"/>
                  </a:moveTo>
                  <a:lnTo>
                    <a:pt x="17" y="6"/>
                  </a:lnTo>
                  <a:lnTo>
                    <a:pt x="15" y="3"/>
                  </a:lnTo>
                  <a:lnTo>
                    <a:pt x="12" y="1"/>
                  </a:lnTo>
                  <a:lnTo>
                    <a:pt x="9" y="0"/>
                  </a:lnTo>
                  <a:lnTo>
                    <a:pt x="5" y="1"/>
                  </a:lnTo>
                  <a:lnTo>
                    <a:pt x="3" y="3"/>
                  </a:lnTo>
                  <a:lnTo>
                    <a:pt x="1" y="6"/>
                  </a:lnTo>
                  <a:lnTo>
                    <a:pt x="0" y="9"/>
                  </a:lnTo>
                  <a:lnTo>
                    <a:pt x="0" y="9"/>
                  </a:lnTo>
                  <a:lnTo>
                    <a:pt x="1" y="12"/>
                  </a:lnTo>
                  <a:lnTo>
                    <a:pt x="3" y="15"/>
                  </a:lnTo>
                  <a:lnTo>
                    <a:pt x="5" y="17"/>
                  </a:lnTo>
                  <a:lnTo>
                    <a:pt x="9" y="18"/>
                  </a:lnTo>
                  <a:lnTo>
                    <a:pt x="12" y="17"/>
                  </a:lnTo>
                  <a:lnTo>
                    <a:pt x="15" y="15"/>
                  </a:lnTo>
                  <a:lnTo>
                    <a:pt x="17" y="12"/>
                  </a:lnTo>
                  <a:lnTo>
                    <a:pt x="17" y="9"/>
                  </a:lnTo>
                  <a:close/>
                </a:path>
              </a:pathLst>
            </a:custGeom>
            <a:solidFill>
              <a:srgbClr val="FF9900"/>
            </a:solidFill>
            <a:ln w="9525">
              <a:noFill/>
              <a:round/>
              <a:headEnd/>
              <a:tailEnd/>
            </a:ln>
          </p:spPr>
          <p:txBody>
            <a:bodyPr/>
            <a:lstStyle/>
            <a:p>
              <a:endParaRPr lang="en-US"/>
            </a:p>
          </p:txBody>
        </p:sp>
        <p:sp>
          <p:nvSpPr>
            <p:cNvPr id="506031" name="Freeform 175"/>
            <p:cNvSpPr>
              <a:spLocks/>
            </p:cNvSpPr>
            <p:nvPr/>
          </p:nvSpPr>
          <p:spPr bwMode="auto">
            <a:xfrm>
              <a:off x="5150" y="1753"/>
              <a:ext cx="17" cy="18"/>
            </a:xfrm>
            <a:custGeom>
              <a:avLst/>
              <a:gdLst/>
              <a:ahLst/>
              <a:cxnLst>
                <a:cxn ang="0">
                  <a:pos x="17" y="9"/>
                </a:cxn>
                <a:cxn ang="0">
                  <a:pos x="16" y="6"/>
                </a:cxn>
                <a:cxn ang="0">
                  <a:pos x="15" y="3"/>
                </a:cxn>
                <a:cxn ang="0">
                  <a:pos x="12" y="1"/>
                </a:cxn>
                <a:cxn ang="0">
                  <a:pos x="9" y="0"/>
                </a:cxn>
                <a:cxn ang="0">
                  <a:pos x="5" y="1"/>
                </a:cxn>
                <a:cxn ang="0">
                  <a:pos x="3" y="3"/>
                </a:cxn>
                <a:cxn ang="0">
                  <a:pos x="1" y="6"/>
                </a:cxn>
                <a:cxn ang="0">
                  <a:pos x="0" y="9"/>
                </a:cxn>
                <a:cxn ang="0">
                  <a:pos x="0" y="9"/>
                </a:cxn>
                <a:cxn ang="0">
                  <a:pos x="1" y="12"/>
                </a:cxn>
                <a:cxn ang="0">
                  <a:pos x="3" y="15"/>
                </a:cxn>
                <a:cxn ang="0">
                  <a:pos x="5" y="17"/>
                </a:cxn>
                <a:cxn ang="0">
                  <a:pos x="9" y="18"/>
                </a:cxn>
                <a:cxn ang="0">
                  <a:pos x="12" y="17"/>
                </a:cxn>
                <a:cxn ang="0">
                  <a:pos x="15" y="15"/>
                </a:cxn>
                <a:cxn ang="0">
                  <a:pos x="16" y="12"/>
                </a:cxn>
                <a:cxn ang="0">
                  <a:pos x="17" y="9"/>
                </a:cxn>
              </a:cxnLst>
              <a:rect l="0" t="0" r="r" b="b"/>
              <a:pathLst>
                <a:path w="17" h="18">
                  <a:moveTo>
                    <a:pt x="17" y="9"/>
                  </a:moveTo>
                  <a:lnTo>
                    <a:pt x="16" y="6"/>
                  </a:lnTo>
                  <a:lnTo>
                    <a:pt x="15" y="3"/>
                  </a:lnTo>
                  <a:lnTo>
                    <a:pt x="12" y="1"/>
                  </a:lnTo>
                  <a:lnTo>
                    <a:pt x="9" y="0"/>
                  </a:lnTo>
                  <a:lnTo>
                    <a:pt x="5" y="1"/>
                  </a:lnTo>
                  <a:lnTo>
                    <a:pt x="3" y="3"/>
                  </a:lnTo>
                  <a:lnTo>
                    <a:pt x="1" y="6"/>
                  </a:lnTo>
                  <a:lnTo>
                    <a:pt x="0" y="9"/>
                  </a:lnTo>
                  <a:lnTo>
                    <a:pt x="0" y="9"/>
                  </a:lnTo>
                  <a:lnTo>
                    <a:pt x="1" y="12"/>
                  </a:lnTo>
                  <a:lnTo>
                    <a:pt x="3" y="15"/>
                  </a:lnTo>
                  <a:lnTo>
                    <a:pt x="5" y="17"/>
                  </a:lnTo>
                  <a:lnTo>
                    <a:pt x="9" y="18"/>
                  </a:lnTo>
                  <a:lnTo>
                    <a:pt x="12" y="17"/>
                  </a:lnTo>
                  <a:lnTo>
                    <a:pt x="15" y="15"/>
                  </a:lnTo>
                  <a:lnTo>
                    <a:pt x="16" y="12"/>
                  </a:lnTo>
                  <a:lnTo>
                    <a:pt x="17" y="9"/>
                  </a:lnTo>
                  <a:close/>
                </a:path>
              </a:pathLst>
            </a:custGeom>
            <a:solidFill>
              <a:srgbClr val="FF9900"/>
            </a:solidFill>
            <a:ln w="9525">
              <a:noFill/>
              <a:round/>
              <a:headEnd/>
              <a:tailEnd/>
            </a:ln>
          </p:spPr>
          <p:txBody>
            <a:bodyPr/>
            <a:lstStyle/>
            <a:p>
              <a:endParaRPr lang="en-US"/>
            </a:p>
          </p:txBody>
        </p:sp>
        <p:sp>
          <p:nvSpPr>
            <p:cNvPr id="506032" name="Freeform 176"/>
            <p:cNvSpPr>
              <a:spLocks/>
            </p:cNvSpPr>
            <p:nvPr/>
          </p:nvSpPr>
          <p:spPr bwMode="auto">
            <a:xfrm>
              <a:off x="5150" y="1788"/>
              <a:ext cx="17" cy="18"/>
            </a:xfrm>
            <a:custGeom>
              <a:avLst/>
              <a:gdLst/>
              <a:ahLst/>
              <a:cxnLst>
                <a:cxn ang="0">
                  <a:pos x="17" y="9"/>
                </a:cxn>
                <a:cxn ang="0">
                  <a:pos x="16" y="6"/>
                </a:cxn>
                <a:cxn ang="0">
                  <a:pos x="15" y="3"/>
                </a:cxn>
                <a:cxn ang="0">
                  <a:pos x="12" y="1"/>
                </a:cxn>
                <a:cxn ang="0">
                  <a:pos x="9" y="0"/>
                </a:cxn>
                <a:cxn ang="0">
                  <a:pos x="5" y="1"/>
                </a:cxn>
                <a:cxn ang="0">
                  <a:pos x="3" y="3"/>
                </a:cxn>
                <a:cxn ang="0">
                  <a:pos x="1" y="6"/>
                </a:cxn>
                <a:cxn ang="0">
                  <a:pos x="0" y="9"/>
                </a:cxn>
                <a:cxn ang="0">
                  <a:pos x="0" y="9"/>
                </a:cxn>
                <a:cxn ang="0">
                  <a:pos x="1" y="12"/>
                </a:cxn>
                <a:cxn ang="0">
                  <a:pos x="2" y="15"/>
                </a:cxn>
                <a:cxn ang="0">
                  <a:pos x="5" y="17"/>
                </a:cxn>
                <a:cxn ang="0">
                  <a:pos x="9" y="18"/>
                </a:cxn>
                <a:cxn ang="0">
                  <a:pos x="12" y="17"/>
                </a:cxn>
                <a:cxn ang="0">
                  <a:pos x="15" y="15"/>
                </a:cxn>
                <a:cxn ang="0">
                  <a:pos x="16" y="12"/>
                </a:cxn>
                <a:cxn ang="0">
                  <a:pos x="17" y="9"/>
                </a:cxn>
              </a:cxnLst>
              <a:rect l="0" t="0" r="r" b="b"/>
              <a:pathLst>
                <a:path w="17" h="18">
                  <a:moveTo>
                    <a:pt x="17" y="9"/>
                  </a:moveTo>
                  <a:lnTo>
                    <a:pt x="16" y="6"/>
                  </a:lnTo>
                  <a:lnTo>
                    <a:pt x="15" y="3"/>
                  </a:lnTo>
                  <a:lnTo>
                    <a:pt x="12" y="1"/>
                  </a:lnTo>
                  <a:lnTo>
                    <a:pt x="9" y="0"/>
                  </a:lnTo>
                  <a:lnTo>
                    <a:pt x="5" y="1"/>
                  </a:lnTo>
                  <a:lnTo>
                    <a:pt x="3" y="3"/>
                  </a:lnTo>
                  <a:lnTo>
                    <a:pt x="1" y="6"/>
                  </a:lnTo>
                  <a:lnTo>
                    <a:pt x="0" y="9"/>
                  </a:lnTo>
                  <a:lnTo>
                    <a:pt x="0" y="9"/>
                  </a:lnTo>
                  <a:lnTo>
                    <a:pt x="1" y="12"/>
                  </a:lnTo>
                  <a:lnTo>
                    <a:pt x="2" y="15"/>
                  </a:lnTo>
                  <a:lnTo>
                    <a:pt x="5" y="17"/>
                  </a:lnTo>
                  <a:lnTo>
                    <a:pt x="9" y="18"/>
                  </a:lnTo>
                  <a:lnTo>
                    <a:pt x="12" y="17"/>
                  </a:lnTo>
                  <a:lnTo>
                    <a:pt x="15" y="15"/>
                  </a:lnTo>
                  <a:lnTo>
                    <a:pt x="16" y="12"/>
                  </a:lnTo>
                  <a:lnTo>
                    <a:pt x="17" y="9"/>
                  </a:lnTo>
                  <a:close/>
                </a:path>
              </a:pathLst>
            </a:custGeom>
            <a:solidFill>
              <a:srgbClr val="FF9900"/>
            </a:solidFill>
            <a:ln w="9525">
              <a:noFill/>
              <a:round/>
              <a:headEnd/>
              <a:tailEnd/>
            </a:ln>
          </p:spPr>
          <p:txBody>
            <a:bodyPr/>
            <a:lstStyle/>
            <a:p>
              <a:endParaRPr lang="en-US"/>
            </a:p>
          </p:txBody>
        </p:sp>
        <p:sp>
          <p:nvSpPr>
            <p:cNvPr id="506033" name="Freeform 177"/>
            <p:cNvSpPr>
              <a:spLocks/>
            </p:cNvSpPr>
            <p:nvPr/>
          </p:nvSpPr>
          <p:spPr bwMode="auto">
            <a:xfrm>
              <a:off x="5150" y="1822"/>
              <a:ext cx="17" cy="18"/>
            </a:xfrm>
            <a:custGeom>
              <a:avLst/>
              <a:gdLst/>
              <a:ahLst/>
              <a:cxnLst>
                <a:cxn ang="0">
                  <a:pos x="17" y="9"/>
                </a:cxn>
                <a:cxn ang="0">
                  <a:pos x="16" y="6"/>
                </a:cxn>
                <a:cxn ang="0">
                  <a:pos x="15" y="3"/>
                </a:cxn>
                <a:cxn ang="0">
                  <a:pos x="12" y="1"/>
                </a:cxn>
                <a:cxn ang="0">
                  <a:pos x="8" y="0"/>
                </a:cxn>
                <a:cxn ang="0">
                  <a:pos x="5" y="1"/>
                </a:cxn>
                <a:cxn ang="0">
                  <a:pos x="2" y="3"/>
                </a:cxn>
                <a:cxn ang="0">
                  <a:pos x="1" y="6"/>
                </a:cxn>
                <a:cxn ang="0">
                  <a:pos x="0" y="9"/>
                </a:cxn>
                <a:cxn ang="0">
                  <a:pos x="0" y="9"/>
                </a:cxn>
                <a:cxn ang="0">
                  <a:pos x="1" y="12"/>
                </a:cxn>
                <a:cxn ang="0">
                  <a:pos x="2" y="15"/>
                </a:cxn>
                <a:cxn ang="0">
                  <a:pos x="5" y="17"/>
                </a:cxn>
                <a:cxn ang="0">
                  <a:pos x="8" y="18"/>
                </a:cxn>
                <a:cxn ang="0">
                  <a:pos x="12" y="17"/>
                </a:cxn>
                <a:cxn ang="0">
                  <a:pos x="14" y="15"/>
                </a:cxn>
                <a:cxn ang="0">
                  <a:pos x="16" y="12"/>
                </a:cxn>
                <a:cxn ang="0">
                  <a:pos x="17" y="9"/>
                </a:cxn>
              </a:cxnLst>
              <a:rect l="0" t="0" r="r" b="b"/>
              <a:pathLst>
                <a:path w="17" h="18">
                  <a:moveTo>
                    <a:pt x="17" y="9"/>
                  </a:moveTo>
                  <a:lnTo>
                    <a:pt x="16" y="6"/>
                  </a:lnTo>
                  <a:lnTo>
                    <a:pt x="15" y="3"/>
                  </a:lnTo>
                  <a:lnTo>
                    <a:pt x="12" y="1"/>
                  </a:lnTo>
                  <a:lnTo>
                    <a:pt x="8" y="0"/>
                  </a:lnTo>
                  <a:lnTo>
                    <a:pt x="5" y="1"/>
                  </a:lnTo>
                  <a:lnTo>
                    <a:pt x="2" y="3"/>
                  </a:lnTo>
                  <a:lnTo>
                    <a:pt x="1" y="6"/>
                  </a:lnTo>
                  <a:lnTo>
                    <a:pt x="0" y="9"/>
                  </a:lnTo>
                  <a:lnTo>
                    <a:pt x="0" y="9"/>
                  </a:lnTo>
                  <a:lnTo>
                    <a:pt x="1" y="12"/>
                  </a:lnTo>
                  <a:lnTo>
                    <a:pt x="2" y="15"/>
                  </a:lnTo>
                  <a:lnTo>
                    <a:pt x="5" y="17"/>
                  </a:lnTo>
                  <a:lnTo>
                    <a:pt x="8" y="18"/>
                  </a:lnTo>
                  <a:lnTo>
                    <a:pt x="12" y="17"/>
                  </a:lnTo>
                  <a:lnTo>
                    <a:pt x="14" y="15"/>
                  </a:lnTo>
                  <a:lnTo>
                    <a:pt x="16" y="12"/>
                  </a:lnTo>
                  <a:lnTo>
                    <a:pt x="17" y="9"/>
                  </a:lnTo>
                  <a:close/>
                </a:path>
              </a:pathLst>
            </a:custGeom>
            <a:solidFill>
              <a:srgbClr val="FF9900"/>
            </a:solidFill>
            <a:ln w="9525">
              <a:noFill/>
              <a:round/>
              <a:headEnd/>
              <a:tailEnd/>
            </a:ln>
          </p:spPr>
          <p:txBody>
            <a:bodyPr/>
            <a:lstStyle/>
            <a:p>
              <a:endParaRPr lang="en-US"/>
            </a:p>
          </p:txBody>
        </p:sp>
        <p:sp>
          <p:nvSpPr>
            <p:cNvPr id="506034" name="Freeform 178"/>
            <p:cNvSpPr>
              <a:spLocks/>
            </p:cNvSpPr>
            <p:nvPr/>
          </p:nvSpPr>
          <p:spPr bwMode="auto">
            <a:xfrm>
              <a:off x="5150" y="1856"/>
              <a:ext cx="17" cy="19"/>
            </a:xfrm>
            <a:custGeom>
              <a:avLst/>
              <a:gdLst/>
              <a:ahLst/>
              <a:cxnLst>
                <a:cxn ang="0">
                  <a:pos x="17" y="9"/>
                </a:cxn>
                <a:cxn ang="0">
                  <a:pos x="16" y="6"/>
                </a:cxn>
                <a:cxn ang="0">
                  <a:pos x="14" y="3"/>
                </a:cxn>
                <a:cxn ang="0">
                  <a:pos x="12" y="1"/>
                </a:cxn>
                <a:cxn ang="0">
                  <a:pos x="8" y="0"/>
                </a:cxn>
                <a:cxn ang="0">
                  <a:pos x="5" y="1"/>
                </a:cxn>
                <a:cxn ang="0">
                  <a:pos x="2" y="3"/>
                </a:cxn>
                <a:cxn ang="0">
                  <a:pos x="1" y="6"/>
                </a:cxn>
                <a:cxn ang="0">
                  <a:pos x="0" y="9"/>
                </a:cxn>
                <a:cxn ang="0">
                  <a:pos x="0" y="9"/>
                </a:cxn>
                <a:cxn ang="0">
                  <a:pos x="1" y="13"/>
                </a:cxn>
                <a:cxn ang="0">
                  <a:pos x="2" y="16"/>
                </a:cxn>
                <a:cxn ang="0">
                  <a:pos x="5" y="18"/>
                </a:cxn>
                <a:cxn ang="0">
                  <a:pos x="8" y="19"/>
                </a:cxn>
                <a:cxn ang="0">
                  <a:pos x="12" y="18"/>
                </a:cxn>
                <a:cxn ang="0">
                  <a:pos x="14" y="16"/>
                </a:cxn>
                <a:cxn ang="0">
                  <a:pos x="16" y="13"/>
                </a:cxn>
                <a:cxn ang="0">
                  <a:pos x="17" y="9"/>
                </a:cxn>
              </a:cxnLst>
              <a:rect l="0" t="0" r="r" b="b"/>
              <a:pathLst>
                <a:path w="17" h="19">
                  <a:moveTo>
                    <a:pt x="17" y="9"/>
                  </a:moveTo>
                  <a:lnTo>
                    <a:pt x="16" y="6"/>
                  </a:lnTo>
                  <a:lnTo>
                    <a:pt x="14" y="3"/>
                  </a:lnTo>
                  <a:lnTo>
                    <a:pt x="12" y="1"/>
                  </a:lnTo>
                  <a:lnTo>
                    <a:pt x="8" y="0"/>
                  </a:lnTo>
                  <a:lnTo>
                    <a:pt x="5" y="1"/>
                  </a:lnTo>
                  <a:lnTo>
                    <a:pt x="2" y="3"/>
                  </a:lnTo>
                  <a:lnTo>
                    <a:pt x="1" y="6"/>
                  </a:lnTo>
                  <a:lnTo>
                    <a:pt x="0" y="9"/>
                  </a:lnTo>
                  <a:lnTo>
                    <a:pt x="0" y="9"/>
                  </a:lnTo>
                  <a:lnTo>
                    <a:pt x="1" y="13"/>
                  </a:lnTo>
                  <a:lnTo>
                    <a:pt x="2" y="16"/>
                  </a:lnTo>
                  <a:lnTo>
                    <a:pt x="5" y="18"/>
                  </a:lnTo>
                  <a:lnTo>
                    <a:pt x="8" y="19"/>
                  </a:lnTo>
                  <a:lnTo>
                    <a:pt x="12" y="18"/>
                  </a:lnTo>
                  <a:lnTo>
                    <a:pt x="14" y="16"/>
                  </a:lnTo>
                  <a:lnTo>
                    <a:pt x="16" y="13"/>
                  </a:lnTo>
                  <a:lnTo>
                    <a:pt x="17" y="9"/>
                  </a:lnTo>
                  <a:close/>
                </a:path>
              </a:pathLst>
            </a:custGeom>
            <a:solidFill>
              <a:srgbClr val="FF9900"/>
            </a:solidFill>
            <a:ln w="9525">
              <a:noFill/>
              <a:round/>
              <a:headEnd/>
              <a:tailEnd/>
            </a:ln>
          </p:spPr>
          <p:txBody>
            <a:bodyPr/>
            <a:lstStyle/>
            <a:p>
              <a:endParaRPr lang="en-US"/>
            </a:p>
          </p:txBody>
        </p:sp>
        <p:sp>
          <p:nvSpPr>
            <p:cNvPr id="506035" name="Freeform 179"/>
            <p:cNvSpPr>
              <a:spLocks/>
            </p:cNvSpPr>
            <p:nvPr/>
          </p:nvSpPr>
          <p:spPr bwMode="auto">
            <a:xfrm>
              <a:off x="5150" y="1891"/>
              <a:ext cx="17" cy="18"/>
            </a:xfrm>
            <a:custGeom>
              <a:avLst/>
              <a:gdLst/>
              <a:ahLst/>
              <a:cxnLst>
                <a:cxn ang="0">
                  <a:pos x="17" y="9"/>
                </a:cxn>
                <a:cxn ang="0">
                  <a:pos x="16" y="6"/>
                </a:cxn>
                <a:cxn ang="0">
                  <a:pos x="14" y="3"/>
                </a:cxn>
                <a:cxn ang="0">
                  <a:pos x="12" y="1"/>
                </a:cxn>
                <a:cxn ang="0">
                  <a:pos x="8" y="0"/>
                </a:cxn>
                <a:cxn ang="0">
                  <a:pos x="5" y="1"/>
                </a:cxn>
                <a:cxn ang="0">
                  <a:pos x="2" y="3"/>
                </a:cxn>
                <a:cxn ang="0">
                  <a:pos x="0" y="6"/>
                </a:cxn>
                <a:cxn ang="0">
                  <a:pos x="0" y="9"/>
                </a:cxn>
                <a:cxn ang="0">
                  <a:pos x="0" y="9"/>
                </a:cxn>
                <a:cxn ang="0">
                  <a:pos x="0" y="12"/>
                </a:cxn>
                <a:cxn ang="0">
                  <a:pos x="2" y="15"/>
                </a:cxn>
                <a:cxn ang="0">
                  <a:pos x="5" y="17"/>
                </a:cxn>
                <a:cxn ang="0">
                  <a:pos x="8" y="18"/>
                </a:cxn>
                <a:cxn ang="0">
                  <a:pos x="12" y="17"/>
                </a:cxn>
                <a:cxn ang="0">
                  <a:pos x="14" y="15"/>
                </a:cxn>
                <a:cxn ang="0">
                  <a:pos x="16" y="12"/>
                </a:cxn>
                <a:cxn ang="0">
                  <a:pos x="17" y="9"/>
                </a:cxn>
              </a:cxnLst>
              <a:rect l="0" t="0" r="r" b="b"/>
              <a:pathLst>
                <a:path w="17" h="18">
                  <a:moveTo>
                    <a:pt x="17" y="9"/>
                  </a:moveTo>
                  <a:lnTo>
                    <a:pt x="16" y="6"/>
                  </a:lnTo>
                  <a:lnTo>
                    <a:pt x="14" y="3"/>
                  </a:lnTo>
                  <a:lnTo>
                    <a:pt x="12" y="1"/>
                  </a:lnTo>
                  <a:lnTo>
                    <a:pt x="8" y="0"/>
                  </a:lnTo>
                  <a:lnTo>
                    <a:pt x="5" y="1"/>
                  </a:lnTo>
                  <a:lnTo>
                    <a:pt x="2" y="3"/>
                  </a:lnTo>
                  <a:lnTo>
                    <a:pt x="0" y="6"/>
                  </a:lnTo>
                  <a:lnTo>
                    <a:pt x="0" y="9"/>
                  </a:lnTo>
                  <a:lnTo>
                    <a:pt x="0" y="9"/>
                  </a:lnTo>
                  <a:lnTo>
                    <a:pt x="0" y="12"/>
                  </a:lnTo>
                  <a:lnTo>
                    <a:pt x="2" y="15"/>
                  </a:lnTo>
                  <a:lnTo>
                    <a:pt x="5" y="17"/>
                  </a:lnTo>
                  <a:lnTo>
                    <a:pt x="8" y="18"/>
                  </a:lnTo>
                  <a:lnTo>
                    <a:pt x="12" y="17"/>
                  </a:lnTo>
                  <a:lnTo>
                    <a:pt x="14" y="15"/>
                  </a:lnTo>
                  <a:lnTo>
                    <a:pt x="16" y="12"/>
                  </a:lnTo>
                  <a:lnTo>
                    <a:pt x="17" y="9"/>
                  </a:lnTo>
                  <a:close/>
                </a:path>
              </a:pathLst>
            </a:custGeom>
            <a:solidFill>
              <a:srgbClr val="FF9900"/>
            </a:solidFill>
            <a:ln w="9525">
              <a:noFill/>
              <a:round/>
              <a:headEnd/>
              <a:tailEnd/>
            </a:ln>
          </p:spPr>
          <p:txBody>
            <a:bodyPr/>
            <a:lstStyle/>
            <a:p>
              <a:endParaRPr lang="en-US"/>
            </a:p>
          </p:txBody>
        </p:sp>
        <p:sp>
          <p:nvSpPr>
            <p:cNvPr id="506036" name="Freeform 180"/>
            <p:cNvSpPr>
              <a:spLocks/>
            </p:cNvSpPr>
            <p:nvPr/>
          </p:nvSpPr>
          <p:spPr bwMode="auto">
            <a:xfrm>
              <a:off x="5150" y="1925"/>
              <a:ext cx="17" cy="18"/>
            </a:xfrm>
            <a:custGeom>
              <a:avLst/>
              <a:gdLst/>
              <a:ahLst/>
              <a:cxnLst>
                <a:cxn ang="0">
                  <a:pos x="17" y="9"/>
                </a:cxn>
                <a:cxn ang="0">
                  <a:pos x="16" y="6"/>
                </a:cxn>
                <a:cxn ang="0">
                  <a:pos x="14" y="3"/>
                </a:cxn>
                <a:cxn ang="0">
                  <a:pos x="12" y="1"/>
                </a:cxn>
                <a:cxn ang="0">
                  <a:pos x="8" y="0"/>
                </a:cxn>
                <a:cxn ang="0">
                  <a:pos x="5" y="1"/>
                </a:cxn>
                <a:cxn ang="0">
                  <a:pos x="2" y="3"/>
                </a:cxn>
                <a:cxn ang="0">
                  <a:pos x="0" y="6"/>
                </a:cxn>
                <a:cxn ang="0">
                  <a:pos x="0" y="9"/>
                </a:cxn>
                <a:cxn ang="0">
                  <a:pos x="0" y="9"/>
                </a:cxn>
                <a:cxn ang="0">
                  <a:pos x="0" y="12"/>
                </a:cxn>
                <a:cxn ang="0">
                  <a:pos x="2" y="15"/>
                </a:cxn>
                <a:cxn ang="0">
                  <a:pos x="5" y="17"/>
                </a:cxn>
                <a:cxn ang="0">
                  <a:pos x="8" y="18"/>
                </a:cxn>
                <a:cxn ang="0">
                  <a:pos x="12" y="17"/>
                </a:cxn>
                <a:cxn ang="0">
                  <a:pos x="14" y="15"/>
                </a:cxn>
                <a:cxn ang="0">
                  <a:pos x="16" y="12"/>
                </a:cxn>
                <a:cxn ang="0">
                  <a:pos x="17" y="9"/>
                </a:cxn>
              </a:cxnLst>
              <a:rect l="0" t="0" r="r" b="b"/>
              <a:pathLst>
                <a:path w="17" h="18">
                  <a:moveTo>
                    <a:pt x="17" y="9"/>
                  </a:moveTo>
                  <a:lnTo>
                    <a:pt x="16" y="6"/>
                  </a:lnTo>
                  <a:lnTo>
                    <a:pt x="14" y="3"/>
                  </a:lnTo>
                  <a:lnTo>
                    <a:pt x="12" y="1"/>
                  </a:lnTo>
                  <a:lnTo>
                    <a:pt x="8" y="0"/>
                  </a:lnTo>
                  <a:lnTo>
                    <a:pt x="5" y="1"/>
                  </a:lnTo>
                  <a:lnTo>
                    <a:pt x="2" y="3"/>
                  </a:lnTo>
                  <a:lnTo>
                    <a:pt x="0" y="6"/>
                  </a:lnTo>
                  <a:lnTo>
                    <a:pt x="0" y="9"/>
                  </a:lnTo>
                  <a:lnTo>
                    <a:pt x="0" y="9"/>
                  </a:lnTo>
                  <a:lnTo>
                    <a:pt x="0" y="12"/>
                  </a:lnTo>
                  <a:lnTo>
                    <a:pt x="2" y="15"/>
                  </a:lnTo>
                  <a:lnTo>
                    <a:pt x="5" y="17"/>
                  </a:lnTo>
                  <a:lnTo>
                    <a:pt x="8" y="18"/>
                  </a:lnTo>
                  <a:lnTo>
                    <a:pt x="12" y="17"/>
                  </a:lnTo>
                  <a:lnTo>
                    <a:pt x="14" y="15"/>
                  </a:lnTo>
                  <a:lnTo>
                    <a:pt x="16" y="12"/>
                  </a:lnTo>
                  <a:lnTo>
                    <a:pt x="17" y="9"/>
                  </a:lnTo>
                  <a:close/>
                </a:path>
              </a:pathLst>
            </a:custGeom>
            <a:solidFill>
              <a:srgbClr val="FF9900"/>
            </a:solidFill>
            <a:ln w="9525">
              <a:noFill/>
              <a:round/>
              <a:headEnd/>
              <a:tailEnd/>
            </a:ln>
          </p:spPr>
          <p:txBody>
            <a:bodyPr/>
            <a:lstStyle/>
            <a:p>
              <a:endParaRPr lang="en-US"/>
            </a:p>
          </p:txBody>
        </p:sp>
        <p:sp>
          <p:nvSpPr>
            <p:cNvPr id="506037" name="Freeform 181"/>
            <p:cNvSpPr>
              <a:spLocks/>
            </p:cNvSpPr>
            <p:nvPr/>
          </p:nvSpPr>
          <p:spPr bwMode="auto">
            <a:xfrm>
              <a:off x="5150" y="1960"/>
              <a:ext cx="17" cy="18"/>
            </a:xfrm>
            <a:custGeom>
              <a:avLst/>
              <a:gdLst/>
              <a:ahLst/>
              <a:cxnLst>
                <a:cxn ang="0">
                  <a:pos x="17" y="9"/>
                </a:cxn>
                <a:cxn ang="0">
                  <a:pos x="16" y="6"/>
                </a:cxn>
                <a:cxn ang="0">
                  <a:pos x="14" y="3"/>
                </a:cxn>
                <a:cxn ang="0">
                  <a:pos x="11" y="1"/>
                </a:cxn>
                <a:cxn ang="0">
                  <a:pos x="8" y="0"/>
                </a:cxn>
                <a:cxn ang="0">
                  <a:pos x="5" y="1"/>
                </a:cxn>
                <a:cxn ang="0">
                  <a:pos x="2" y="3"/>
                </a:cxn>
                <a:cxn ang="0">
                  <a:pos x="0" y="6"/>
                </a:cxn>
                <a:cxn ang="0">
                  <a:pos x="0" y="9"/>
                </a:cxn>
                <a:cxn ang="0">
                  <a:pos x="0" y="9"/>
                </a:cxn>
                <a:cxn ang="0">
                  <a:pos x="0" y="12"/>
                </a:cxn>
                <a:cxn ang="0">
                  <a:pos x="2" y="15"/>
                </a:cxn>
                <a:cxn ang="0">
                  <a:pos x="5" y="17"/>
                </a:cxn>
                <a:cxn ang="0">
                  <a:pos x="8" y="18"/>
                </a:cxn>
                <a:cxn ang="0">
                  <a:pos x="11" y="17"/>
                </a:cxn>
                <a:cxn ang="0">
                  <a:pos x="14" y="15"/>
                </a:cxn>
                <a:cxn ang="0">
                  <a:pos x="16" y="12"/>
                </a:cxn>
                <a:cxn ang="0">
                  <a:pos x="17" y="9"/>
                </a:cxn>
              </a:cxnLst>
              <a:rect l="0" t="0" r="r" b="b"/>
              <a:pathLst>
                <a:path w="17" h="18">
                  <a:moveTo>
                    <a:pt x="17" y="9"/>
                  </a:moveTo>
                  <a:lnTo>
                    <a:pt x="16" y="6"/>
                  </a:lnTo>
                  <a:lnTo>
                    <a:pt x="14" y="3"/>
                  </a:lnTo>
                  <a:lnTo>
                    <a:pt x="11" y="1"/>
                  </a:lnTo>
                  <a:lnTo>
                    <a:pt x="8" y="0"/>
                  </a:lnTo>
                  <a:lnTo>
                    <a:pt x="5" y="1"/>
                  </a:lnTo>
                  <a:lnTo>
                    <a:pt x="2" y="3"/>
                  </a:lnTo>
                  <a:lnTo>
                    <a:pt x="0" y="6"/>
                  </a:lnTo>
                  <a:lnTo>
                    <a:pt x="0" y="9"/>
                  </a:lnTo>
                  <a:lnTo>
                    <a:pt x="0" y="9"/>
                  </a:lnTo>
                  <a:lnTo>
                    <a:pt x="0" y="12"/>
                  </a:lnTo>
                  <a:lnTo>
                    <a:pt x="2" y="15"/>
                  </a:lnTo>
                  <a:lnTo>
                    <a:pt x="5" y="17"/>
                  </a:lnTo>
                  <a:lnTo>
                    <a:pt x="8" y="18"/>
                  </a:lnTo>
                  <a:lnTo>
                    <a:pt x="11" y="17"/>
                  </a:lnTo>
                  <a:lnTo>
                    <a:pt x="14" y="15"/>
                  </a:lnTo>
                  <a:lnTo>
                    <a:pt x="16" y="12"/>
                  </a:lnTo>
                  <a:lnTo>
                    <a:pt x="17" y="9"/>
                  </a:lnTo>
                  <a:close/>
                </a:path>
              </a:pathLst>
            </a:custGeom>
            <a:solidFill>
              <a:srgbClr val="FF9900"/>
            </a:solidFill>
            <a:ln w="9525">
              <a:noFill/>
              <a:round/>
              <a:headEnd/>
              <a:tailEnd/>
            </a:ln>
          </p:spPr>
          <p:txBody>
            <a:bodyPr/>
            <a:lstStyle/>
            <a:p>
              <a:endParaRPr lang="en-US"/>
            </a:p>
          </p:txBody>
        </p:sp>
        <p:sp>
          <p:nvSpPr>
            <p:cNvPr id="506038" name="Freeform 182"/>
            <p:cNvSpPr>
              <a:spLocks/>
            </p:cNvSpPr>
            <p:nvPr/>
          </p:nvSpPr>
          <p:spPr bwMode="auto">
            <a:xfrm>
              <a:off x="5150" y="1994"/>
              <a:ext cx="17" cy="17"/>
            </a:xfrm>
            <a:custGeom>
              <a:avLst/>
              <a:gdLst/>
              <a:ahLst/>
              <a:cxnLst>
                <a:cxn ang="0">
                  <a:pos x="17" y="9"/>
                </a:cxn>
                <a:cxn ang="0">
                  <a:pos x="16" y="6"/>
                </a:cxn>
                <a:cxn ang="0">
                  <a:pos x="14" y="3"/>
                </a:cxn>
                <a:cxn ang="0">
                  <a:pos x="11" y="1"/>
                </a:cxn>
                <a:cxn ang="0">
                  <a:pos x="8" y="0"/>
                </a:cxn>
                <a:cxn ang="0">
                  <a:pos x="5" y="1"/>
                </a:cxn>
                <a:cxn ang="0">
                  <a:pos x="2" y="3"/>
                </a:cxn>
                <a:cxn ang="0">
                  <a:pos x="0" y="6"/>
                </a:cxn>
                <a:cxn ang="0">
                  <a:pos x="0" y="9"/>
                </a:cxn>
                <a:cxn ang="0">
                  <a:pos x="0" y="9"/>
                </a:cxn>
                <a:cxn ang="0">
                  <a:pos x="0" y="12"/>
                </a:cxn>
                <a:cxn ang="0">
                  <a:pos x="2" y="15"/>
                </a:cxn>
                <a:cxn ang="0">
                  <a:pos x="5" y="17"/>
                </a:cxn>
                <a:cxn ang="0">
                  <a:pos x="8" y="17"/>
                </a:cxn>
                <a:cxn ang="0">
                  <a:pos x="11" y="17"/>
                </a:cxn>
                <a:cxn ang="0">
                  <a:pos x="14" y="15"/>
                </a:cxn>
                <a:cxn ang="0">
                  <a:pos x="16" y="12"/>
                </a:cxn>
                <a:cxn ang="0">
                  <a:pos x="17" y="9"/>
                </a:cxn>
              </a:cxnLst>
              <a:rect l="0" t="0" r="r" b="b"/>
              <a:pathLst>
                <a:path w="17" h="17">
                  <a:moveTo>
                    <a:pt x="17" y="9"/>
                  </a:moveTo>
                  <a:lnTo>
                    <a:pt x="16" y="6"/>
                  </a:lnTo>
                  <a:lnTo>
                    <a:pt x="14" y="3"/>
                  </a:lnTo>
                  <a:lnTo>
                    <a:pt x="11" y="1"/>
                  </a:lnTo>
                  <a:lnTo>
                    <a:pt x="8" y="0"/>
                  </a:lnTo>
                  <a:lnTo>
                    <a:pt x="5" y="1"/>
                  </a:lnTo>
                  <a:lnTo>
                    <a:pt x="2" y="3"/>
                  </a:lnTo>
                  <a:lnTo>
                    <a:pt x="0" y="6"/>
                  </a:lnTo>
                  <a:lnTo>
                    <a:pt x="0" y="9"/>
                  </a:lnTo>
                  <a:lnTo>
                    <a:pt x="0" y="9"/>
                  </a:lnTo>
                  <a:lnTo>
                    <a:pt x="0" y="12"/>
                  </a:lnTo>
                  <a:lnTo>
                    <a:pt x="2" y="15"/>
                  </a:lnTo>
                  <a:lnTo>
                    <a:pt x="5" y="17"/>
                  </a:lnTo>
                  <a:lnTo>
                    <a:pt x="8" y="17"/>
                  </a:lnTo>
                  <a:lnTo>
                    <a:pt x="11" y="17"/>
                  </a:lnTo>
                  <a:lnTo>
                    <a:pt x="14" y="15"/>
                  </a:lnTo>
                  <a:lnTo>
                    <a:pt x="16" y="12"/>
                  </a:lnTo>
                  <a:lnTo>
                    <a:pt x="17" y="9"/>
                  </a:lnTo>
                  <a:close/>
                </a:path>
              </a:pathLst>
            </a:custGeom>
            <a:solidFill>
              <a:srgbClr val="FF9900"/>
            </a:solidFill>
            <a:ln w="9525">
              <a:noFill/>
              <a:round/>
              <a:headEnd/>
              <a:tailEnd/>
            </a:ln>
          </p:spPr>
          <p:txBody>
            <a:bodyPr/>
            <a:lstStyle/>
            <a:p>
              <a:endParaRPr lang="en-US"/>
            </a:p>
          </p:txBody>
        </p:sp>
        <p:sp>
          <p:nvSpPr>
            <p:cNvPr id="506039" name="Freeform 183"/>
            <p:cNvSpPr>
              <a:spLocks/>
            </p:cNvSpPr>
            <p:nvPr/>
          </p:nvSpPr>
          <p:spPr bwMode="auto">
            <a:xfrm>
              <a:off x="5149" y="2028"/>
              <a:ext cx="17" cy="19"/>
            </a:xfrm>
            <a:custGeom>
              <a:avLst/>
              <a:gdLst/>
              <a:ahLst/>
              <a:cxnLst>
                <a:cxn ang="0">
                  <a:pos x="17" y="10"/>
                </a:cxn>
                <a:cxn ang="0">
                  <a:pos x="17" y="6"/>
                </a:cxn>
                <a:cxn ang="0">
                  <a:pos x="15" y="3"/>
                </a:cxn>
                <a:cxn ang="0">
                  <a:pos x="12" y="1"/>
                </a:cxn>
                <a:cxn ang="0">
                  <a:pos x="9" y="0"/>
                </a:cxn>
                <a:cxn ang="0">
                  <a:pos x="6" y="1"/>
                </a:cxn>
                <a:cxn ang="0">
                  <a:pos x="3" y="3"/>
                </a:cxn>
                <a:cxn ang="0">
                  <a:pos x="1" y="6"/>
                </a:cxn>
                <a:cxn ang="0">
                  <a:pos x="0" y="10"/>
                </a:cxn>
                <a:cxn ang="0">
                  <a:pos x="0" y="10"/>
                </a:cxn>
                <a:cxn ang="0">
                  <a:pos x="1" y="13"/>
                </a:cxn>
                <a:cxn ang="0">
                  <a:pos x="3" y="16"/>
                </a:cxn>
                <a:cxn ang="0">
                  <a:pos x="6" y="18"/>
                </a:cxn>
                <a:cxn ang="0">
                  <a:pos x="9" y="19"/>
                </a:cxn>
                <a:cxn ang="0">
                  <a:pos x="12" y="18"/>
                </a:cxn>
                <a:cxn ang="0">
                  <a:pos x="15" y="16"/>
                </a:cxn>
                <a:cxn ang="0">
                  <a:pos x="17" y="13"/>
                </a:cxn>
                <a:cxn ang="0">
                  <a:pos x="17" y="10"/>
                </a:cxn>
              </a:cxnLst>
              <a:rect l="0" t="0" r="r" b="b"/>
              <a:pathLst>
                <a:path w="17" h="19">
                  <a:moveTo>
                    <a:pt x="17" y="10"/>
                  </a:moveTo>
                  <a:lnTo>
                    <a:pt x="17" y="6"/>
                  </a:lnTo>
                  <a:lnTo>
                    <a:pt x="15" y="3"/>
                  </a:lnTo>
                  <a:lnTo>
                    <a:pt x="12" y="1"/>
                  </a:lnTo>
                  <a:lnTo>
                    <a:pt x="9" y="0"/>
                  </a:lnTo>
                  <a:lnTo>
                    <a:pt x="6" y="1"/>
                  </a:lnTo>
                  <a:lnTo>
                    <a:pt x="3" y="3"/>
                  </a:lnTo>
                  <a:lnTo>
                    <a:pt x="1" y="6"/>
                  </a:lnTo>
                  <a:lnTo>
                    <a:pt x="0" y="10"/>
                  </a:lnTo>
                  <a:lnTo>
                    <a:pt x="0" y="10"/>
                  </a:lnTo>
                  <a:lnTo>
                    <a:pt x="1" y="13"/>
                  </a:lnTo>
                  <a:lnTo>
                    <a:pt x="3" y="16"/>
                  </a:lnTo>
                  <a:lnTo>
                    <a:pt x="6" y="18"/>
                  </a:lnTo>
                  <a:lnTo>
                    <a:pt x="9" y="19"/>
                  </a:lnTo>
                  <a:lnTo>
                    <a:pt x="12" y="18"/>
                  </a:lnTo>
                  <a:lnTo>
                    <a:pt x="15" y="16"/>
                  </a:lnTo>
                  <a:lnTo>
                    <a:pt x="17" y="13"/>
                  </a:lnTo>
                  <a:lnTo>
                    <a:pt x="17" y="10"/>
                  </a:lnTo>
                  <a:close/>
                </a:path>
              </a:pathLst>
            </a:custGeom>
            <a:solidFill>
              <a:srgbClr val="FF9900"/>
            </a:solidFill>
            <a:ln w="9525">
              <a:noFill/>
              <a:round/>
              <a:headEnd/>
              <a:tailEnd/>
            </a:ln>
          </p:spPr>
          <p:txBody>
            <a:bodyPr/>
            <a:lstStyle/>
            <a:p>
              <a:endParaRPr lang="en-US"/>
            </a:p>
          </p:txBody>
        </p:sp>
        <p:sp>
          <p:nvSpPr>
            <p:cNvPr id="506040" name="Freeform 184"/>
            <p:cNvSpPr>
              <a:spLocks/>
            </p:cNvSpPr>
            <p:nvPr/>
          </p:nvSpPr>
          <p:spPr bwMode="auto">
            <a:xfrm>
              <a:off x="5149" y="2063"/>
              <a:ext cx="17" cy="18"/>
            </a:xfrm>
            <a:custGeom>
              <a:avLst/>
              <a:gdLst/>
              <a:ahLst/>
              <a:cxnLst>
                <a:cxn ang="0">
                  <a:pos x="17" y="9"/>
                </a:cxn>
                <a:cxn ang="0">
                  <a:pos x="17" y="6"/>
                </a:cxn>
                <a:cxn ang="0">
                  <a:pos x="15" y="3"/>
                </a:cxn>
                <a:cxn ang="0">
                  <a:pos x="12" y="1"/>
                </a:cxn>
                <a:cxn ang="0">
                  <a:pos x="9" y="0"/>
                </a:cxn>
                <a:cxn ang="0">
                  <a:pos x="6" y="1"/>
                </a:cxn>
                <a:cxn ang="0">
                  <a:pos x="3" y="3"/>
                </a:cxn>
                <a:cxn ang="0">
                  <a:pos x="1" y="6"/>
                </a:cxn>
                <a:cxn ang="0">
                  <a:pos x="0" y="9"/>
                </a:cxn>
                <a:cxn ang="0">
                  <a:pos x="0" y="9"/>
                </a:cxn>
                <a:cxn ang="0">
                  <a:pos x="1" y="12"/>
                </a:cxn>
                <a:cxn ang="0">
                  <a:pos x="3" y="15"/>
                </a:cxn>
                <a:cxn ang="0">
                  <a:pos x="6" y="17"/>
                </a:cxn>
                <a:cxn ang="0">
                  <a:pos x="9" y="18"/>
                </a:cxn>
                <a:cxn ang="0">
                  <a:pos x="12" y="17"/>
                </a:cxn>
                <a:cxn ang="0">
                  <a:pos x="15" y="15"/>
                </a:cxn>
                <a:cxn ang="0">
                  <a:pos x="17" y="12"/>
                </a:cxn>
                <a:cxn ang="0">
                  <a:pos x="17" y="9"/>
                </a:cxn>
              </a:cxnLst>
              <a:rect l="0" t="0" r="r" b="b"/>
              <a:pathLst>
                <a:path w="17" h="18">
                  <a:moveTo>
                    <a:pt x="17" y="9"/>
                  </a:moveTo>
                  <a:lnTo>
                    <a:pt x="17" y="6"/>
                  </a:lnTo>
                  <a:lnTo>
                    <a:pt x="15" y="3"/>
                  </a:lnTo>
                  <a:lnTo>
                    <a:pt x="12" y="1"/>
                  </a:lnTo>
                  <a:lnTo>
                    <a:pt x="9" y="0"/>
                  </a:lnTo>
                  <a:lnTo>
                    <a:pt x="6" y="1"/>
                  </a:lnTo>
                  <a:lnTo>
                    <a:pt x="3" y="3"/>
                  </a:lnTo>
                  <a:lnTo>
                    <a:pt x="1" y="6"/>
                  </a:lnTo>
                  <a:lnTo>
                    <a:pt x="0" y="9"/>
                  </a:lnTo>
                  <a:lnTo>
                    <a:pt x="0" y="9"/>
                  </a:lnTo>
                  <a:lnTo>
                    <a:pt x="1" y="12"/>
                  </a:lnTo>
                  <a:lnTo>
                    <a:pt x="3" y="15"/>
                  </a:lnTo>
                  <a:lnTo>
                    <a:pt x="6" y="17"/>
                  </a:lnTo>
                  <a:lnTo>
                    <a:pt x="9" y="18"/>
                  </a:lnTo>
                  <a:lnTo>
                    <a:pt x="12" y="17"/>
                  </a:lnTo>
                  <a:lnTo>
                    <a:pt x="15" y="15"/>
                  </a:lnTo>
                  <a:lnTo>
                    <a:pt x="17" y="12"/>
                  </a:lnTo>
                  <a:lnTo>
                    <a:pt x="17" y="9"/>
                  </a:lnTo>
                  <a:close/>
                </a:path>
              </a:pathLst>
            </a:custGeom>
            <a:solidFill>
              <a:srgbClr val="FF9900"/>
            </a:solidFill>
            <a:ln w="9525">
              <a:noFill/>
              <a:round/>
              <a:headEnd/>
              <a:tailEnd/>
            </a:ln>
          </p:spPr>
          <p:txBody>
            <a:bodyPr/>
            <a:lstStyle/>
            <a:p>
              <a:endParaRPr lang="en-US"/>
            </a:p>
          </p:txBody>
        </p:sp>
        <p:sp>
          <p:nvSpPr>
            <p:cNvPr id="506041" name="Freeform 185"/>
            <p:cNvSpPr>
              <a:spLocks/>
            </p:cNvSpPr>
            <p:nvPr/>
          </p:nvSpPr>
          <p:spPr bwMode="auto">
            <a:xfrm>
              <a:off x="5149" y="2097"/>
              <a:ext cx="17" cy="18"/>
            </a:xfrm>
            <a:custGeom>
              <a:avLst/>
              <a:gdLst/>
              <a:ahLst/>
              <a:cxnLst>
                <a:cxn ang="0">
                  <a:pos x="17" y="9"/>
                </a:cxn>
                <a:cxn ang="0">
                  <a:pos x="17" y="6"/>
                </a:cxn>
                <a:cxn ang="0">
                  <a:pos x="15" y="3"/>
                </a:cxn>
                <a:cxn ang="0">
                  <a:pos x="12" y="1"/>
                </a:cxn>
                <a:cxn ang="0">
                  <a:pos x="9" y="0"/>
                </a:cxn>
                <a:cxn ang="0">
                  <a:pos x="5" y="1"/>
                </a:cxn>
                <a:cxn ang="0">
                  <a:pos x="3" y="3"/>
                </a:cxn>
                <a:cxn ang="0">
                  <a:pos x="1" y="6"/>
                </a:cxn>
                <a:cxn ang="0">
                  <a:pos x="0" y="9"/>
                </a:cxn>
                <a:cxn ang="0">
                  <a:pos x="0" y="9"/>
                </a:cxn>
                <a:cxn ang="0">
                  <a:pos x="1" y="12"/>
                </a:cxn>
                <a:cxn ang="0">
                  <a:pos x="3" y="15"/>
                </a:cxn>
                <a:cxn ang="0">
                  <a:pos x="5" y="17"/>
                </a:cxn>
                <a:cxn ang="0">
                  <a:pos x="9" y="18"/>
                </a:cxn>
                <a:cxn ang="0">
                  <a:pos x="12" y="17"/>
                </a:cxn>
                <a:cxn ang="0">
                  <a:pos x="15" y="15"/>
                </a:cxn>
                <a:cxn ang="0">
                  <a:pos x="17" y="12"/>
                </a:cxn>
                <a:cxn ang="0">
                  <a:pos x="17" y="9"/>
                </a:cxn>
              </a:cxnLst>
              <a:rect l="0" t="0" r="r" b="b"/>
              <a:pathLst>
                <a:path w="17" h="18">
                  <a:moveTo>
                    <a:pt x="17" y="9"/>
                  </a:moveTo>
                  <a:lnTo>
                    <a:pt x="17" y="6"/>
                  </a:lnTo>
                  <a:lnTo>
                    <a:pt x="15" y="3"/>
                  </a:lnTo>
                  <a:lnTo>
                    <a:pt x="12" y="1"/>
                  </a:lnTo>
                  <a:lnTo>
                    <a:pt x="9" y="0"/>
                  </a:lnTo>
                  <a:lnTo>
                    <a:pt x="5" y="1"/>
                  </a:lnTo>
                  <a:lnTo>
                    <a:pt x="3" y="3"/>
                  </a:lnTo>
                  <a:lnTo>
                    <a:pt x="1" y="6"/>
                  </a:lnTo>
                  <a:lnTo>
                    <a:pt x="0" y="9"/>
                  </a:lnTo>
                  <a:lnTo>
                    <a:pt x="0" y="9"/>
                  </a:lnTo>
                  <a:lnTo>
                    <a:pt x="1" y="12"/>
                  </a:lnTo>
                  <a:lnTo>
                    <a:pt x="3" y="15"/>
                  </a:lnTo>
                  <a:lnTo>
                    <a:pt x="5" y="17"/>
                  </a:lnTo>
                  <a:lnTo>
                    <a:pt x="9" y="18"/>
                  </a:lnTo>
                  <a:lnTo>
                    <a:pt x="12" y="17"/>
                  </a:lnTo>
                  <a:lnTo>
                    <a:pt x="15" y="15"/>
                  </a:lnTo>
                  <a:lnTo>
                    <a:pt x="17" y="12"/>
                  </a:lnTo>
                  <a:lnTo>
                    <a:pt x="17" y="9"/>
                  </a:lnTo>
                  <a:close/>
                </a:path>
              </a:pathLst>
            </a:custGeom>
            <a:solidFill>
              <a:srgbClr val="FF9900"/>
            </a:solidFill>
            <a:ln w="9525">
              <a:noFill/>
              <a:round/>
              <a:headEnd/>
              <a:tailEnd/>
            </a:ln>
          </p:spPr>
          <p:txBody>
            <a:bodyPr/>
            <a:lstStyle/>
            <a:p>
              <a:endParaRPr lang="en-US"/>
            </a:p>
          </p:txBody>
        </p:sp>
        <p:sp>
          <p:nvSpPr>
            <p:cNvPr id="506042" name="Freeform 186"/>
            <p:cNvSpPr>
              <a:spLocks/>
            </p:cNvSpPr>
            <p:nvPr/>
          </p:nvSpPr>
          <p:spPr bwMode="auto">
            <a:xfrm>
              <a:off x="5149" y="2132"/>
              <a:ext cx="17" cy="18"/>
            </a:xfrm>
            <a:custGeom>
              <a:avLst/>
              <a:gdLst/>
              <a:ahLst/>
              <a:cxnLst>
                <a:cxn ang="0">
                  <a:pos x="17" y="9"/>
                </a:cxn>
                <a:cxn ang="0">
                  <a:pos x="16" y="6"/>
                </a:cxn>
                <a:cxn ang="0">
                  <a:pos x="15" y="3"/>
                </a:cxn>
                <a:cxn ang="0">
                  <a:pos x="12" y="1"/>
                </a:cxn>
                <a:cxn ang="0">
                  <a:pos x="9" y="0"/>
                </a:cxn>
                <a:cxn ang="0">
                  <a:pos x="5" y="1"/>
                </a:cxn>
                <a:cxn ang="0">
                  <a:pos x="3" y="3"/>
                </a:cxn>
                <a:cxn ang="0">
                  <a:pos x="1" y="6"/>
                </a:cxn>
                <a:cxn ang="0">
                  <a:pos x="0" y="9"/>
                </a:cxn>
                <a:cxn ang="0">
                  <a:pos x="0" y="9"/>
                </a:cxn>
                <a:cxn ang="0">
                  <a:pos x="1" y="12"/>
                </a:cxn>
                <a:cxn ang="0">
                  <a:pos x="3" y="15"/>
                </a:cxn>
                <a:cxn ang="0">
                  <a:pos x="5" y="17"/>
                </a:cxn>
                <a:cxn ang="0">
                  <a:pos x="9" y="18"/>
                </a:cxn>
                <a:cxn ang="0">
                  <a:pos x="12" y="17"/>
                </a:cxn>
                <a:cxn ang="0">
                  <a:pos x="15" y="15"/>
                </a:cxn>
                <a:cxn ang="0">
                  <a:pos x="16" y="12"/>
                </a:cxn>
                <a:cxn ang="0">
                  <a:pos x="17" y="9"/>
                </a:cxn>
              </a:cxnLst>
              <a:rect l="0" t="0" r="r" b="b"/>
              <a:pathLst>
                <a:path w="17" h="18">
                  <a:moveTo>
                    <a:pt x="17" y="9"/>
                  </a:moveTo>
                  <a:lnTo>
                    <a:pt x="16" y="6"/>
                  </a:lnTo>
                  <a:lnTo>
                    <a:pt x="15" y="3"/>
                  </a:lnTo>
                  <a:lnTo>
                    <a:pt x="12" y="1"/>
                  </a:lnTo>
                  <a:lnTo>
                    <a:pt x="9" y="0"/>
                  </a:lnTo>
                  <a:lnTo>
                    <a:pt x="5" y="1"/>
                  </a:lnTo>
                  <a:lnTo>
                    <a:pt x="3" y="3"/>
                  </a:lnTo>
                  <a:lnTo>
                    <a:pt x="1" y="6"/>
                  </a:lnTo>
                  <a:lnTo>
                    <a:pt x="0" y="9"/>
                  </a:lnTo>
                  <a:lnTo>
                    <a:pt x="0" y="9"/>
                  </a:lnTo>
                  <a:lnTo>
                    <a:pt x="1" y="12"/>
                  </a:lnTo>
                  <a:lnTo>
                    <a:pt x="3" y="15"/>
                  </a:lnTo>
                  <a:lnTo>
                    <a:pt x="5" y="17"/>
                  </a:lnTo>
                  <a:lnTo>
                    <a:pt x="9" y="18"/>
                  </a:lnTo>
                  <a:lnTo>
                    <a:pt x="12" y="17"/>
                  </a:lnTo>
                  <a:lnTo>
                    <a:pt x="15" y="15"/>
                  </a:lnTo>
                  <a:lnTo>
                    <a:pt x="16" y="12"/>
                  </a:lnTo>
                  <a:lnTo>
                    <a:pt x="17" y="9"/>
                  </a:lnTo>
                  <a:close/>
                </a:path>
              </a:pathLst>
            </a:custGeom>
            <a:solidFill>
              <a:srgbClr val="FF9900"/>
            </a:solidFill>
            <a:ln w="9525">
              <a:noFill/>
              <a:round/>
              <a:headEnd/>
              <a:tailEnd/>
            </a:ln>
          </p:spPr>
          <p:txBody>
            <a:bodyPr/>
            <a:lstStyle/>
            <a:p>
              <a:endParaRPr lang="en-US"/>
            </a:p>
          </p:txBody>
        </p:sp>
        <p:sp>
          <p:nvSpPr>
            <p:cNvPr id="506043" name="Freeform 187"/>
            <p:cNvSpPr>
              <a:spLocks/>
            </p:cNvSpPr>
            <p:nvPr/>
          </p:nvSpPr>
          <p:spPr bwMode="auto">
            <a:xfrm>
              <a:off x="5149" y="2166"/>
              <a:ext cx="17" cy="18"/>
            </a:xfrm>
            <a:custGeom>
              <a:avLst/>
              <a:gdLst/>
              <a:ahLst/>
              <a:cxnLst>
                <a:cxn ang="0">
                  <a:pos x="17" y="9"/>
                </a:cxn>
                <a:cxn ang="0">
                  <a:pos x="16" y="6"/>
                </a:cxn>
                <a:cxn ang="0">
                  <a:pos x="15" y="3"/>
                </a:cxn>
                <a:cxn ang="0">
                  <a:pos x="12" y="1"/>
                </a:cxn>
                <a:cxn ang="0">
                  <a:pos x="9" y="0"/>
                </a:cxn>
                <a:cxn ang="0">
                  <a:pos x="5" y="1"/>
                </a:cxn>
                <a:cxn ang="0">
                  <a:pos x="3" y="3"/>
                </a:cxn>
                <a:cxn ang="0">
                  <a:pos x="1" y="6"/>
                </a:cxn>
                <a:cxn ang="0">
                  <a:pos x="0" y="9"/>
                </a:cxn>
                <a:cxn ang="0">
                  <a:pos x="0" y="9"/>
                </a:cxn>
                <a:cxn ang="0">
                  <a:pos x="1" y="12"/>
                </a:cxn>
                <a:cxn ang="0">
                  <a:pos x="3" y="15"/>
                </a:cxn>
                <a:cxn ang="0">
                  <a:pos x="5" y="17"/>
                </a:cxn>
                <a:cxn ang="0">
                  <a:pos x="9" y="18"/>
                </a:cxn>
                <a:cxn ang="0">
                  <a:pos x="12" y="17"/>
                </a:cxn>
                <a:cxn ang="0">
                  <a:pos x="15" y="15"/>
                </a:cxn>
                <a:cxn ang="0">
                  <a:pos x="16" y="12"/>
                </a:cxn>
                <a:cxn ang="0">
                  <a:pos x="17" y="9"/>
                </a:cxn>
              </a:cxnLst>
              <a:rect l="0" t="0" r="r" b="b"/>
              <a:pathLst>
                <a:path w="17" h="18">
                  <a:moveTo>
                    <a:pt x="17" y="9"/>
                  </a:moveTo>
                  <a:lnTo>
                    <a:pt x="16" y="6"/>
                  </a:lnTo>
                  <a:lnTo>
                    <a:pt x="15" y="3"/>
                  </a:lnTo>
                  <a:lnTo>
                    <a:pt x="12" y="1"/>
                  </a:lnTo>
                  <a:lnTo>
                    <a:pt x="9" y="0"/>
                  </a:lnTo>
                  <a:lnTo>
                    <a:pt x="5" y="1"/>
                  </a:lnTo>
                  <a:lnTo>
                    <a:pt x="3" y="3"/>
                  </a:lnTo>
                  <a:lnTo>
                    <a:pt x="1" y="6"/>
                  </a:lnTo>
                  <a:lnTo>
                    <a:pt x="0" y="9"/>
                  </a:lnTo>
                  <a:lnTo>
                    <a:pt x="0" y="9"/>
                  </a:lnTo>
                  <a:lnTo>
                    <a:pt x="1" y="12"/>
                  </a:lnTo>
                  <a:lnTo>
                    <a:pt x="3" y="15"/>
                  </a:lnTo>
                  <a:lnTo>
                    <a:pt x="5" y="17"/>
                  </a:lnTo>
                  <a:lnTo>
                    <a:pt x="9" y="18"/>
                  </a:lnTo>
                  <a:lnTo>
                    <a:pt x="12" y="17"/>
                  </a:lnTo>
                  <a:lnTo>
                    <a:pt x="15" y="15"/>
                  </a:lnTo>
                  <a:lnTo>
                    <a:pt x="16" y="12"/>
                  </a:lnTo>
                  <a:lnTo>
                    <a:pt x="17" y="9"/>
                  </a:lnTo>
                  <a:close/>
                </a:path>
              </a:pathLst>
            </a:custGeom>
            <a:solidFill>
              <a:srgbClr val="FF9900"/>
            </a:solidFill>
            <a:ln w="9525">
              <a:noFill/>
              <a:round/>
              <a:headEnd/>
              <a:tailEnd/>
            </a:ln>
          </p:spPr>
          <p:txBody>
            <a:bodyPr/>
            <a:lstStyle/>
            <a:p>
              <a:endParaRPr lang="en-US"/>
            </a:p>
          </p:txBody>
        </p:sp>
        <p:sp>
          <p:nvSpPr>
            <p:cNvPr id="506044" name="Freeform 188"/>
            <p:cNvSpPr>
              <a:spLocks/>
            </p:cNvSpPr>
            <p:nvPr/>
          </p:nvSpPr>
          <p:spPr bwMode="auto">
            <a:xfrm>
              <a:off x="5149" y="2200"/>
              <a:ext cx="17" cy="19"/>
            </a:xfrm>
            <a:custGeom>
              <a:avLst/>
              <a:gdLst/>
              <a:ahLst/>
              <a:cxnLst>
                <a:cxn ang="0">
                  <a:pos x="17" y="10"/>
                </a:cxn>
                <a:cxn ang="0">
                  <a:pos x="16" y="7"/>
                </a:cxn>
                <a:cxn ang="0">
                  <a:pos x="15" y="3"/>
                </a:cxn>
                <a:cxn ang="0">
                  <a:pos x="12" y="1"/>
                </a:cxn>
                <a:cxn ang="0">
                  <a:pos x="9" y="0"/>
                </a:cxn>
                <a:cxn ang="0">
                  <a:pos x="5" y="1"/>
                </a:cxn>
                <a:cxn ang="0">
                  <a:pos x="3" y="3"/>
                </a:cxn>
                <a:cxn ang="0">
                  <a:pos x="1" y="7"/>
                </a:cxn>
                <a:cxn ang="0">
                  <a:pos x="0" y="10"/>
                </a:cxn>
                <a:cxn ang="0">
                  <a:pos x="0" y="10"/>
                </a:cxn>
                <a:cxn ang="0">
                  <a:pos x="1" y="13"/>
                </a:cxn>
                <a:cxn ang="0">
                  <a:pos x="2" y="16"/>
                </a:cxn>
                <a:cxn ang="0">
                  <a:pos x="5" y="18"/>
                </a:cxn>
                <a:cxn ang="0">
                  <a:pos x="9" y="19"/>
                </a:cxn>
                <a:cxn ang="0">
                  <a:pos x="12" y="18"/>
                </a:cxn>
                <a:cxn ang="0">
                  <a:pos x="15" y="16"/>
                </a:cxn>
                <a:cxn ang="0">
                  <a:pos x="16" y="13"/>
                </a:cxn>
                <a:cxn ang="0">
                  <a:pos x="17" y="10"/>
                </a:cxn>
              </a:cxnLst>
              <a:rect l="0" t="0" r="r" b="b"/>
              <a:pathLst>
                <a:path w="17" h="19">
                  <a:moveTo>
                    <a:pt x="17" y="10"/>
                  </a:moveTo>
                  <a:lnTo>
                    <a:pt x="16" y="7"/>
                  </a:lnTo>
                  <a:lnTo>
                    <a:pt x="15" y="3"/>
                  </a:lnTo>
                  <a:lnTo>
                    <a:pt x="12" y="1"/>
                  </a:lnTo>
                  <a:lnTo>
                    <a:pt x="9" y="0"/>
                  </a:lnTo>
                  <a:lnTo>
                    <a:pt x="5" y="1"/>
                  </a:lnTo>
                  <a:lnTo>
                    <a:pt x="3" y="3"/>
                  </a:lnTo>
                  <a:lnTo>
                    <a:pt x="1" y="7"/>
                  </a:lnTo>
                  <a:lnTo>
                    <a:pt x="0" y="10"/>
                  </a:lnTo>
                  <a:lnTo>
                    <a:pt x="0" y="10"/>
                  </a:lnTo>
                  <a:lnTo>
                    <a:pt x="1" y="13"/>
                  </a:lnTo>
                  <a:lnTo>
                    <a:pt x="2" y="16"/>
                  </a:lnTo>
                  <a:lnTo>
                    <a:pt x="5" y="18"/>
                  </a:lnTo>
                  <a:lnTo>
                    <a:pt x="9" y="19"/>
                  </a:lnTo>
                  <a:lnTo>
                    <a:pt x="12" y="18"/>
                  </a:lnTo>
                  <a:lnTo>
                    <a:pt x="15" y="16"/>
                  </a:lnTo>
                  <a:lnTo>
                    <a:pt x="16" y="13"/>
                  </a:lnTo>
                  <a:lnTo>
                    <a:pt x="17" y="10"/>
                  </a:lnTo>
                  <a:close/>
                </a:path>
              </a:pathLst>
            </a:custGeom>
            <a:solidFill>
              <a:srgbClr val="FF9900"/>
            </a:solidFill>
            <a:ln w="9525">
              <a:noFill/>
              <a:round/>
              <a:headEnd/>
              <a:tailEnd/>
            </a:ln>
          </p:spPr>
          <p:txBody>
            <a:bodyPr/>
            <a:lstStyle/>
            <a:p>
              <a:endParaRPr lang="en-US"/>
            </a:p>
          </p:txBody>
        </p:sp>
        <p:sp>
          <p:nvSpPr>
            <p:cNvPr id="506045" name="Freeform 189"/>
            <p:cNvSpPr>
              <a:spLocks/>
            </p:cNvSpPr>
            <p:nvPr/>
          </p:nvSpPr>
          <p:spPr bwMode="auto">
            <a:xfrm>
              <a:off x="5149" y="2235"/>
              <a:ext cx="17" cy="18"/>
            </a:xfrm>
            <a:custGeom>
              <a:avLst/>
              <a:gdLst/>
              <a:ahLst/>
              <a:cxnLst>
                <a:cxn ang="0">
                  <a:pos x="17" y="9"/>
                </a:cxn>
                <a:cxn ang="0">
                  <a:pos x="16" y="6"/>
                </a:cxn>
                <a:cxn ang="0">
                  <a:pos x="14" y="3"/>
                </a:cxn>
                <a:cxn ang="0">
                  <a:pos x="12" y="1"/>
                </a:cxn>
                <a:cxn ang="0">
                  <a:pos x="8" y="0"/>
                </a:cxn>
                <a:cxn ang="0">
                  <a:pos x="5" y="1"/>
                </a:cxn>
                <a:cxn ang="0">
                  <a:pos x="2" y="3"/>
                </a:cxn>
                <a:cxn ang="0">
                  <a:pos x="1" y="6"/>
                </a:cxn>
                <a:cxn ang="0">
                  <a:pos x="0" y="9"/>
                </a:cxn>
                <a:cxn ang="0">
                  <a:pos x="0" y="9"/>
                </a:cxn>
                <a:cxn ang="0">
                  <a:pos x="1" y="12"/>
                </a:cxn>
                <a:cxn ang="0">
                  <a:pos x="2" y="15"/>
                </a:cxn>
                <a:cxn ang="0">
                  <a:pos x="5" y="17"/>
                </a:cxn>
                <a:cxn ang="0">
                  <a:pos x="8" y="18"/>
                </a:cxn>
                <a:cxn ang="0">
                  <a:pos x="12" y="17"/>
                </a:cxn>
                <a:cxn ang="0">
                  <a:pos x="14" y="15"/>
                </a:cxn>
                <a:cxn ang="0">
                  <a:pos x="16" y="12"/>
                </a:cxn>
                <a:cxn ang="0">
                  <a:pos x="17" y="9"/>
                </a:cxn>
              </a:cxnLst>
              <a:rect l="0" t="0" r="r" b="b"/>
              <a:pathLst>
                <a:path w="17" h="18">
                  <a:moveTo>
                    <a:pt x="17" y="9"/>
                  </a:moveTo>
                  <a:lnTo>
                    <a:pt x="16" y="6"/>
                  </a:lnTo>
                  <a:lnTo>
                    <a:pt x="14" y="3"/>
                  </a:lnTo>
                  <a:lnTo>
                    <a:pt x="12" y="1"/>
                  </a:lnTo>
                  <a:lnTo>
                    <a:pt x="8" y="0"/>
                  </a:lnTo>
                  <a:lnTo>
                    <a:pt x="5" y="1"/>
                  </a:lnTo>
                  <a:lnTo>
                    <a:pt x="2" y="3"/>
                  </a:lnTo>
                  <a:lnTo>
                    <a:pt x="1" y="6"/>
                  </a:lnTo>
                  <a:lnTo>
                    <a:pt x="0" y="9"/>
                  </a:lnTo>
                  <a:lnTo>
                    <a:pt x="0" y="9"/>
                  </a:lnTo>
                  <a:lnTo>
                    <a:pt x="1" y="12"/>
                  </a:lnTo>
                  <a:lnTo>
                    <a:pt x="2" y="15"/>
                  </a:lnTo>
                  <a:lnTo>
                    <a:pt x="5" y="17"/>
                  </a:lnTo>
                  <a:lnTo>
                    <a:pt x="8" y="18"/>
                  </a:lnTo>
                  <a:lnTo>
                    <a:pt x="12" y="17"/>
                  </a:lnTo>
                  <a:lnTo>
                    <a:pt x="14" y="15"/>
                  </a:lnTo>
                  <a:lnTo>
                    <a:pt x="16" y="12"/>
                  </a:lnTo>
                  <a:lnTo>
                    <a:pt x="17" y="9"/>
                  </a:lnTo>
                  <a:close/>
                </a:path>
              </a:pathLst>
            </a:custGeom>
            <a:solidFill>
              <a:srgbClr val="FF9900"/>
            </a:solidFill>
            <a:ln w="9525">
              <a:noFill/>
              <a:round/>
              <a:headEnd/>
              <a:tailEnd/>
            </a:ln>
          </p:spPr>
          <p:txBody>
            <a:bodyPr/>
            <a:lstStyle/>
            <a:p>
              <a:endParaRPr lang="en-US"/>
            </a:p>
          </p:txBody>
        </p:sp>
        <p:sp>
          <p:nvSpPr>
            <p:cNvPr id="506046" name="Freeform 190"/>
            <p:cNvSpPr>
              <a:spLocks/>
            </p:cNvSpPr>
            <p:nvPr/>
          </p:nvSpPr>
          <p:spPr bwMode="auto">
            <a:xfrm>
              <a:off x="5149" y="2269"/>
              <a:ext cx="17" cy="19"/>
            </a:xfrm>
            <a:custGeom>
              <a:avLst/>
              <a:gdLst/>
              <a:ahLst/>
              <a:cxnLst>
                <a:cxn ang="0">
                  <a:pos x="17" y="9"/>
                </a:cxn>
                <a:cxn ang="0">
                  <a:pos x="16" y="6"/>
                </a:cxn>
                <a:cxn ang="0">
                  <a:pos x="14" y="3"/>
                </a:cxn>
                <a:cxn ang="0">
                  <a:pos x="12" y="1"/>
                </a:cxn>
                <a:cxn ang="0">
                  <a:pos x="8" y="0"/>
                </a:cxn>
                <a:cxn ang="0">
                  <a:pos x="5" y="1"/>
                </a:cxn>
                <a:cxn ang="0">
                  <a:pos x="2" y="3"/>
                </a:cxn>
                <a:cxn ang="0">
                  <a:pos x="1" y="6"/>
                </a:cxn>
                <a:cxn ang="0">
                  <a:pos x="0" y="9"/>
                </a:cxn>
                <a:cxn ang="0">
                  <a:pos x="0" y="9"/>
                </a:cxn>
                <a:cxn ang="0">
                  <a:pos x="1" y="12"/>
                </a:cxn>
                <a:cxn ang="0">
                  <a:pos x="2" y="15"/>
                </a:cxn>
                <a:cxn ang="0">
                  <a:pos x="5" y="17"/>
                </a:cxn>
                <a:cxn ang="0">
                  <a:pos x="8" y="19"/>
                </a:cxn>
                <a:cxn ang="0">
                  <a:pos x="12" y="17"/>
                </a:cxn>
                <a:cxn ang="0">
                  <a:pos x="14" y="15"/>
                </a:cxn>
                <a:cxn ang="0">
                  <a:pos x="16" y="12"/>
                </a:cxn>
                <a:cxn ang="0">
                  <a:pos x="17" y="9"/>
                </a:cxn>
              </a:cxnLst>
              <a:rect l="0" t="0" r="r" b="b"/>
              <a:pathLst>
                <a:path w="17" h="19">
                  <a:moveTo>
                    <a:pt x="17" y="9"/>
                  </a:moveTo>
                  <a:lnTo>
                    <a:pt x="16" y="6"/>
                  </a:lnTo>
                  <a:lnTo>
                    <a:pt x="14" y="3"/>
                  </a:lnTo>
                  <a:lnTo>
                    <a:pt x="12" y="1"/>
                  </a:lnTo>
                  <a:lnTo>
                    <a:pt x="8" y="0"/>
                  </a:lnTo>
                  <a:lnTo>
                    <a:pt x="5" y="1"/>
                  </a:lnTo>
                  <a:lnTo>
                    <a:pt x="2" y="3"/>
                  </a:lnTo>
                  <a:lnTo>
                    <a:pt x="1" y="6"/>
                  </a:lnTo>
                  <a:lnTo>
                    <a:pt x="0" y="9"/>
                  </a:lnTo>
                  <a:lnTo>
                    <a:pt x="0" y="9"/>
                  </a:lnTo>
                  <a:lnTo>
                    <a:pt x="1" y="12"/>
                  </a:lnTo>
                  <a:lnTo>
                    <a:pt x="2" y="15"/>
                  </a:lnTo>
                  <a:lnTo>
                    <a:pt x="5" y="17"/>
                  </a:lnTo>
                  <a:lnTo>
                    <a:pt x="8" y="19"/>
                  </a:lnTo>
                  <a:lnTo>
                    <a:pt x="12" y="17"/>
                  </a:lnTo>
                  <a:lnTo>
                    <a:pt x="14" y="15"/>
                  </a:lnTo>
                  <a:lnTo>
                    <a:pt x="16" y="12"/>
                  </a:lnTo>
                  <a:lnTo>
                    <a:pt x="17" y="9"/>
                  </a:lnTo>
                  <a:close/>
                </a:path>
              </a:pathLst>
            </a:custGeom>
            <a:solidFill>
              <a:srgbClr val="FF9900"/>
            </a:solidFill>
            <a:ln w="9525">
              <a:noFill/>
              <a:round/>
              <a:headEnd/>
              <a:tailEnd/>
            </a:ln>
          </p:spPr>
          <p:txBody>
            <a:bodyPr/>
            <a:lstStyle/>
            <a:p>
              <a:endParaRPr lang="en-US"/>
            </a:p>
          </p:txBody>
        </p:sp>
        <p:sp>
          <p:nvSpPr>
            <p:cNvPr id="506047" name="Freeform 191"/>
            <p:cNvSpPr>
              <a:spLocks/>
            </p:cNvSpPr>
            <p:nvPr/>
          </p:nvSpPr>
          <p:spPr bwMode="auto">
            <a:xfrm>
              <a:off x="5149" y="2304"/>
              <a:ext cx="17" cy="18"/>
            </a:xfrm>
            <a:custGeom>
              <a:avLst/>
              <a:gdLst/>
              <a:ahLst/>
              <a:cxnLst>
                <a:cxn ang="0">
                  <a:pos x="17" y="9"/>
                </a:cxn>
                <a:cxn ang="0">
                  <a:pos x="16" y="6"/>
                </a:cxn>
                <a:cxn ang="0">
                  <a:pos x="14" y="3"/>
                </a:cxn>
                <a:cxn ang="0">
                  <a:pos x="12" y="1"/>
                </a:cxn>
                <a:cxn ang="0">
                  <a:pos x="8" y="0"/>
                </a:cxn>
                <a:cxn ang="0">
                  <a:pos x="5" y="1"/>
                </a:cxn>
                <a:cxn ang="0">
                  <a:pos x="2" y="3"/>
                </a:cxn>
                <a:cxn ang="0">
                  <a:pos x="0" y="6"/>
                </a:cxn>
                <a:cxn ang="0">
                  <a:pos x="0" y="9"/>
                </a:cxn>
                <a:cxn ang="0">
                  <a:pos x="0" y="9"/>
                </a:cxn>
                <a:cxn ang="0">
                  <a:pos x="0" y="12"/>
                </a:cxn>
                <a:cxn ang="0">
                  <a:pos x="2" y="15"/>
                </a:cxn>
                <a:cxn ang="0">
                  <a:pos x="5" y="17"/>
                </a:cxn>
                <a:cxn ang="0">
                  <a:pos x="8" y="18"/>
                </a:cxn>
                <a:cxn ang="0">
                  <a:pos x="12" y="17"/>
                </a:cxn>
                <a:cxn ang="0">
                  <a:pos x="14" y="15"/>
                </a:cxn>
                <a:cxn ang="0">
                  <a:pos x="16" y="12"/>
                </a:cxn>
                <a:cxn ang="0">
                  <a:pos x="17" y="9"/>
                </a:cxn>
              </a:cxnLst>
              <a:rect l="0" t="0" r="r" b="b"/>
              <a:pathLst>
                <a:path w="17" h="18">
                  <a:moveTo>
                    <a:pt x="17" y="9"/>
                  </a:moveTo>
                  <a:lnTo>
                    <a:pt x="16" y="6"/>
                  </a:lnTo>
                  <a:lnTo>
                    <a:pt x="14" y="3"/>
                  </a:lnTo>
                  <a:lnTo>
                    <a:pt x="12" y="1"/>
                  </a:lnTo>
                  <a:lnTo>
                    <a:pt x="8" y="0"/>
                  </a:lnTo>
                  <a:lnTo>
                    <a:pt x="5" y="1"/>
                  </a:lnTo>
                  <a:lnTo>
                    <a:pt x="2" y="3"/>
                  </a:lnTo>
                  <a:lnTo>
                    <a:pt x="0" y="6"/>
                  </a:lnTo>
                  <a:lnTo>
                    <a:pt x="0" y="9"/>
                  </a:lnTo>
                  <a:lnTo>
                    <a:pt x="0" y="9"/>
                  </a:lnTo>
                  <a:lnTo>
                    <a:pt x="0" y="12"/>
                  </a:lnTo>
                  <a:lnTo>
                    <a:pt x="2" y="15"/>
                  </a:lnTo>
                  <a:lnTo>
                    <a:pt x="5" y="17"/>
                  </a:lnTo>
                  <a:lnTo>
                    <a:pt x="8" y="18"/>
                  </a:lnTo>
                  <a:lnTo>
                    <a:pt x="12" y="17"/>
                  </a:lnTo>
                  <a:lnTo>
                    <a:pt x="14" y="15"/>
                  </a:lnTo>
                  <a:lnTo>
                    <a:pt x="16" y="12"/>
                  </a:lnTo>
                  <a:lnTo>
                    <a:pt x="17" y="9"/>
                  </a:lnTo>
                  <a:close/>
                </a:path>
              </a:pathLst>
            </a:custGeom>
            <a:solidFill>
              <a:srgbClr val="FF9900"/>
            </a:solidFill>
            <a:ln w="9525">
              <a:noFill/>
              <a:round/>
              <a:headEnd/>
              <a:tailEnd/>
            </a:ln>
          </p:spPr>
          <p:txBody>
            <a:bodyPr/>
            <a:lstStyle/>
            <a:p>
              <a:endParaRPr lang="en-US"/>
            </a:p>
          </p:txBody>
        </p:sp>
        <p:sp>
          <p:nvSpPr>
            <p:cNvPr id="506048" name="Freeform 192"/>
            <p:cNvSpPr>
              <a:spLocks/>
            </p:cNvSpPr>
            <p:nvPr/>
          </p:nvSpPr>
          <p:spPr bwMode="auto">
            <a:xfrm>
              <a:off x="5149" y="2338"/>
              <a:ext cx="17" cy="18"/>
            </a:xfrm>
            <a:custGeom>
              <a:avLst/>
              <a:gdLst/>
              <a:ahLst/>
              <a:cxnLst>
                <a:cxn ang="0">
                  <a:pos x="17" y="9"/>
                </a:cxn>
                <a:cxn ang="0">
                  <a:pos x="16" y="6"/>
                </a:cxn>
                <a:cxn ang="0">
                  <a:pos x="14" y="3"/>
                </a:cxn>
                <a:cxn ang="0">
                  <a:pos x="11" y="1"/>
                </a:cxn>
                <a:cxn ang="0">
                  <a:pos x="8" y="0"/>
                </a:cxn>
                <a:cxn ang="0">
                  <a:pos x="5" y="1"/>
                </a:cxn>
                <a:cxn ang="0">
                  <a:pos x="2" y="3"/>
                </a:cxn>
                <a:cxn ang="0">
                  <a:pos x="0" y="6"/>
                </a:cxn>
                <a:cxn ang="0">
                  <a:pos x="0" y="9"/>
                </a:cxn>
                <a:cxn ang="0">
                  <a:pos x="0" y="9"/>
                </a:cxn>
                <a:cxn ang="0">
                  <a:pos x="0" y="12"/>
                </a:cxn>
                <a:cxn ang="0">
                  <a:pos x="2" y="15"/>
                </a:cxn>
                <a:cxn ang="0">
                  <a:pos x="5" y="17"/>
                </a:cxn>
                <a:cxn ang="0">
                  <a:pos x="8" y="18"/>
                </a:cxn>
                <a:cxn ang="0">
                  <a:pos x="11" y="17"/>
                </a:cxn>
                <a:cxn ang="0">
                  <a:pos x="14" y="15"/>
                </a:cxn>
                <a:cxn ang="0">
                  <a:pos x="16" y="12"/>
                </a:cxn>
                <a:cxn ang="0">
                  <a:pos x="17" y="9"/>
                </a:cxn>
              </a:cxnLst>
              <a:rect l="0" t="0" r="r" b="b"/>
              <a:pathLst>
                <a:path w="17" h="18">
                  <a:moveTo>
                    <a:pt x="17" y="9"/>
                  </a:moveTo>
                  <a:lnTo>
                    <a:pt x="16" y="6"/>
                  </a:lnTo>
                  <a:lnTo>
                    <a:pt x="14" y="3"/>
                  </a:lnTo>
                  <a:lnTo>
                    <a:pt x="11" y="1"/>
                  </a:lnTo>
                  <a:lnTo>
                    <a:pt x="8" y="0"/>
                  </a:lnTo>
                  <a:lnTo>
                    <a:pt x="5" y="1"/>
                  </a:lnTo>
                  <a:lnTo>
                    <a:pt x="2" y="3"/>
                  </a:lnTo>
                  <a:lnTo>
                    <a:pt x="0" y="6"/>
                  </a:lnTo>
                  <a:lnTo>
                    <a:pt x="0" y="9"/>
                  </a:lnTo>
                  <a:lnTo>
                    <a:pt x="0" y="9"/>
                  </a:lnTo>
                  <a:lnTo>
                    <a:pt x="0" y="12"/>
                  </a:lnTo>
                  <a:lnTo>
                    <a:pt x="2" y="15"/>
                  </a:lnTo>
                  <a:lnTo>
                    <a:pt x="5" y="17"/>
                  </a:lnTo>
                  <a:lnTo>
                    <a:pt x="8" y="18"/>
                  </a:lnTo>
                  <a:lnTo>
                    <a:pt x="11" y="17"/>
                  </a:lnTo>
                  <a:lnTo>
                    <a:pt x="14" y="15"/>
                  </a:lnTo>
                  <a:lnTo>
                    <a:pt x="16" y="12"/>
                  </a:lnTo>
                  <a:lnTo>
                    <a:pt x="17" y="9"/>
                  </a:lnTo>
                  <a:close/>
                </a:path>
              </a:pathLst>
            </a:custGeom>
            <a:solidFill>
              <a:srgbClr val="FF9900"/>
            </a:solidFill>
            <a:ln w="9525">
              <a:noFill/>
              <a:round/>
              <a:headEnd/>
              <a:tailEnd/>
            </a:ln>
          </p:spPr>
          <p:txBody>
            <a:bodyPr/>
            <a:lstStyle/>
            <a:p>
              <a:endParaRPr lang="en-US"/>
            </a:p>
          </p:txBody>
        </p:sp>
        <p:sp>
          <p:nvSpPr>
            <p:cNvPr id="506049" name="Freeform 193"/>
            <p:cNvSpPr>
              <a:spLocks/>
            </p:cNvSpPr>
            <p:nvPr/>
          </p:nvSpPr>
          <p:spPr bwMode="auto">
            <a:xfrm>
              <a:off x="5149" y="2373"/>
              <a:ext cx="17" cy="18"/>
            </a:xfrm>
            <a:custGeom>
              <a:avLst/>
              <a:gdLst/>
              <a:ahLst/>
              <a:cxnLst>
                <a:cxn ang="0">
                  <a:pos x="17" y="9"/>
                </a:cxn>
                <a:cxn ang="0">
                  <a:pos x="16" y="6"/>
                </a:cxn>
                <a:cxn ang="0">
                  <a:pos x="14" y="3"/>
                </a:cxn>
                <a:cxn ang="0">
                  <a:pos x="11" y="1"/>
                </a:cxn>
                <a:cxn ang="0">
                  <a:pos x="8" y="0"/>
                </a:cxn>
                <a:cxn ang="0">
                  <a:pos x="5" y="1"/>
                </a:cxn>
                <a:cxn ang="0">
                  <a:pos x="2" y="3"/>
                </a:cxn>
                <a:cxn ang="0">
                  <a:pos x="0" y="6"/>
                </a:cxn>
                <a:cxn ang="0">
                  <a:pos x="0" y="9"/>
                </a:cxn>
                <a:cxn ang="0">
                  <a:pos x="0" y="9"/>
                </a:cxn>
                <a:cxn ang="0">
                  <a:pos x="0" y="12"/>
                </a:cxn>
                <a:cxn ang="0">
                  <a:pos x="2" y="15"/>
                </a:cxn>
                <a:cxn ang="0">
                  <a:pos x="5" y="17"/>
                </a:cxn>
                <a:cxn ang="0">
                  <a:pos x="8" y="18"/>
                </a:cxn>
                <a:cxn ang="0">
                  <a:pos x="11" y="17"/>
                </a:cxn>
                <a:cxn ang="0">
                  <a:pos x="14" y="15"/>
                </a:cxn>
                <a:cxn ang="0">
                  <a:pos x="16" y="12"/>
                </a:cxn>
                <a:cxn ang="0">
                  <a:pos x="17" y="9"/>
                </a:cxn>
              </a:cxnLst>
              <a:rect l="0" t="0" r="r" b="b"/>
              <a:pathLst>
                <a:path w="17" h="18">
                  <a:moveTo>
                    <a:pt x="17" y="9"/>
                  </a:moveTo>
                  <a:lnTo>
                    <a:pt x="16" y="6"/>
                  </a:lnTo>
                  <a:lnTo>
                    <a:pt x="14" y="3"/>
                  </a:lnTo>
                  <a:lnTo>
                    <a:pt x="11" y="1"/>
                  </a:lnTo>
                  <a:lnTo>
                    <a:pt x="8" y="0"/>
                  </a:lnTo>
                  <a:lnTo>
                    <a:pt x="5" y="1"/>
                  </a:lnTo>
                  <a:lnTo>
                    <a:pt x="2" y="3"/>
                  </a:lnTo>
                  <a:lnTo>
                    <a:pt x="0" y="6"/>
                  </a:lnTo>
                  <a:lnTo>
                    <a:pt x="0" y="9"/>
                  </a:lnTo>
                  <a:lnTo>
                    <a:pt x="0" y="9"/>
                  </a:lnTo>
                  <a:lnTo>
                    <a:pt x="0" y="12"/>
                  </a:lnTo>
                  <a:lnTo>
                    <a:pt x="2" y="15"/>
                  </a:lnTo>
                  <a:lnTo>
                    <a:pt x="5" y="17"/>
                  </a:lnTo>
                  <a:lnTo>
                    <a:pt x="8" y="18"/>
                  </a:lnTo>
                  <a:lnTo>
                    <a:pt x="11" y="17"/>
                  </a:lnTo>
                  <a:lnTo>
                    <a:pt x="14" y="15"/>
                  </a:lnTo>
                  <a:lnTo>
                    <a:pt x="16" y="12"/>
                  </a:lnTo>
                  <a:lnTo>
                    <a:pt x="17" y="9"/>
                  </a:lnTo>
                  <a:close/>
                </a:path>
              </a:pathLst>
            </a:custGeom>
            <a:solidFill>
              <a:srgbClr val="FF9900"/>
            </a:solidFill>
            <a:ln w="9525">
              <a:noFill/>
              <a:round/>
              <a:headEnd/>
              <a:tailEnd/>
            </a:ln>
          </p:spPr>
          <p:txBody>
            <a:bodyPr/>
            <a:lstStyle/>
            <a:p>
              <a:endParaRPr lang="en-US"/>
            </a:p>
          </p:txBody>
        </p:sp>
        <p:sp>
          <p:nvSpPr>
            <p:cNvPr id="506050" name="Freeform 194"/>
            <p:cNvSpPr>
              <a:spLocks/>
            </p:cNvSpPr>
            <p:nvPr/>
          </p:nvSpPr>
          <p:spPr bwMode="auto">
            <a:xfrm>
              <a:off x="5148" y="2407"/>
              <a:ext cx="17" cy="18"/>
            </a:xfrm>
            <a:custGeom>
              <a:avLst/>
              <a:gdLst/>
              <a:ahLst/>
              <a:cxnLst>
                <a:cxn ang="0">
                  <a:pos x="17" y="9"/>
                </a:cxn>
                <a:cxn ang="0">
                  <a:pos x="17" y="6"/>
                </a:cxn>
                <a:cxn ang="0">
                  <a:pos x="15" y="3"/>
                </a:cxn>
                <a:cxn ang="0">
                  <a:pos x="12" y="1"/>
                </a:cxn>
                <a:cxn ang="0">
                  <a:pos x="9" y="0"/>
                </a:cxn>
                <a:cxn ang="0">
                  <a:pos x="6" y="1"/>
                </a:cxn>
                <a:cxn ang="0">
                  <a:pos x="3" y="3"/>
                </a:cxn>
                <a:cxn ang="0">
                  <a:pos x="1" y="6"/>
                </a:cxn>
                <a:cxn ang="0">
                  <a:pos x="0" y="9"/>
                </a:cxn>
                <a:cxn ang="0">
                  <a:pos x="0" y="9"/>
                </a:cxn>
                <a:cxn ang="0">
                  <a:pos x="1" y="12"/>
                </a:cxn>
                <a:cxn ang="0">
                  <a:pos x="3" y="15"/>
                </a:cxn>
                <a:cxn ang="0">
                  <a:pos x="6" y="17"/>
                </a:cxn>
                <a:cxn ang="0">
                  <a:pos x="9" y="18"/>
                </a:cxn>
                <a:cxn ang="0">
                  <a:pos x="12" y="17"/>
                </a:cxn>
                <a:cxn ang="0">
                  <a:pos x="15" y="15"/>
                </a:cxn>
                <a:cxn ang="0">
                  <a:pos x="17" y="12"/>
                </a:cxn>
                <a:cxn ang="0">
                  <a:pos x="17" y="9"/>
                </a:cxn>
              </a:cxnLst>
              <a:rect l="0" t="0" r="r" b="b"/>
              <a:pathLst>
                <a:path w="17" h="18">
                  <a:moveTo>
                    <a:pt x="17" y="9"/>
                  </a:moveTo>
                  <a:lnTo>
                    <a:pt x="17" y="6"/>
                  </a:lnTo>
                  <a:lnTo>
                    <a:pt x="15" y="3"/>
                  </a:lnTo>
                  <a:lnTo>
                    <a:pt x="12" y="1"/>
                  </a:lnTo>
                  <a:lnTo>
                    <a:pt x="9" y="0"/>
                  </a:lnTo>
                  <a:lnTo>
                    <a:pt x="6" y="1"/>
                  </a:lnTo>
                  <a:lnTo>
                    <a:pt x="3" y="3"/>
                  </a:lnTo>
                  <a:lnTo>
                    <a:pt x="1" y="6"/>
                  </a:lnTo>
                  <a:lnTo>
                    <a:pt x="0" y="9"/>
                  </a:lnTo>
                  <a:lnTo>
                    <a:pt x="0" y="9"/>
                  </a:lnTo>
                  <a:lnTo>
                    <a:pt x="1" y="12"/>
                  </a:lnTo>
                  <a:lnTo>
                    <a:pt x="3" y="15"/>
                  </a:lnTo>
                  <a:lnTo>
                    <a:pt x="6" y="17"/>
                  </a:lnTo>
                  <a:lnTo>
                    <a:pt x="9" y="18"/>
                  </a:lnTo>
                  <a:lnTo>
                    <a:pt x="12" y="17"/>
                  </a:lnTo>
                  <a:lnTo>
                    <a:pt x="15" y="15"/>
                  </a:lnTo>
                  <a:lnTo>
                    <a:pt x="17" y="12"/>
                  </a:lnTo>
                  <a:lnTo>
                    <a:pt x="17" y="9"/>
                  </a:lnTo>
                  <a:close/>
                </a:path>
              </a:pathLst>
            </a:custGeom>
            <a:solidFill>
              <a:srgbClr val="FF9900"/>
            </a:solidFill>
            <a:ln w="9525">
              <a:noFill/>
              <a:round/>
              <a:headEnd/>
              <a:tailEnd/>
            </a:ln>
          </p:spPr>
          <p:txBody>
            <a:bodyPr/>
            <a:lstStyle/>
            <a:p>
              <a:endParaRPr lang="en-US"/>
            </a:p>
          </p:txBody>
        </p:sp>
        <p:sp>
          <p:nvSpPr>
            <p:cNvPr id="506051" name="Freeform 195"/>
            <p:cNvSpPr>
              <a:spLocks/>
            </p:cNvSpPr>
            <p:nvPr/>
          </p:nvSpPr>
          <p:spPr bwMode="auto">
            <a:xfrm>
              <a:off x="5148" y="2441"/>
              <a:ext cx="17" cy="19"/>
            </a:xfrm>
            <a:custGeom>
              <a:avLst/>
              <a:gdLst/>
              <a:ahLst/>
              <a:cxnLst>
                <a:cxn ang="0">
                  <a:pos x="17" y="9"/>
                </a:cxn>
                <a:cxn ang="0">
                  <a:pos x="17" y="6"/>
                </a:cxn>
                <a:cxn ang="0">
                  <a:pos x="15" y="3"/>
                </a:cxn>
                <a:cxn ang="0">
                  <a:pos x="12" y="1"/>
                </a:cxn>
                <a:cxn ang="0">
                  <a:pos x="9" y="0"/>
                </a:cxn>
                <a:cxn ang="0">
                  <a:pos x="6" y="1"/>
                </a:cxn>
                <a:cxn ang="0">
                  <a:pos x="3" y="3"/>
                </a:cxn>
                <a:cxn ang="0">
                  <a:pos x="1" y="6"/>
                </a:cxn>
                <a:cxn ang="0">
                  <a:pos x="0" y="9"/>
                </a:cxn>
                <a:cxn ang="0">
                  <a:pos x="0" y="9"/>
                </a:cxn>
                <a:cxn ang="0">
                  <a:pos x="1" y="12"/>
                </a:cxn>
                <a:cxn ang="0">
                  <a:pos x="3" y="16"/>
                </a:cxn>
                <a:cxn ang="0">
                  <a:pos x="6" y="18"/>
                </a:cxn>
                <a:cxn ang="0">
                  <a:pos x="9" y="19"/>
                </a:cxn>
                <a:cxn ang="0">
                  <a:pos x="12" y="18"/>
                </a:cxn>
                <a:cxn ang="0">
                  <a:pos x="15" y="16"/>
                </a:cxn>
                <a:cxn ang="0">
                  <a:pos x="17" y="12"/>
                </a:cxn>
                <a:cxn ang="0">
                  <a:pos x="17" y="9"/>
                </a:cxn>
              </a:cxnLst>
              <a:rect l="0" t="0" r="r" b="b"/>
              <a:pathLst>
                <a:path w="17" h="19">
                  <a:moveTo>
                    <a:pt x="17" y="9"/>
                  </a:moveTo>
                  <a:lnTo>
                    <a:pt x="17" y="6"/>
                  </a:lnTo>
                  <a:lnTo>
                    <a:pt x="15" y="3"/>
                  </a:lnTo>
                  <a:lnTo>
                    <a:pt x="12" y="1"/>
                  </a:lnTo>
                  <a:lnTo>
                    <a:pt x="9" y="0"/>
                  </a:lnTo>
                  <a:lnTo>
                    <a:pt x="6" y="1"/>
                  </a:lnTo>
                  <a:lnTo>
                    <a:pt x="3" y="3"/>
                  </a:lnTo>
                  <a:lnTo>
                    <a:pt x="1" y="6"/>
                  </a:lnTo>
                  <a:lnTo>
                    <a:pt x="0" y="9"/>
                  </a:lnTo>
                  <a:lnTo>
                    <a:pt x="0" y="9"/>
                  </a:lnTo>
                  <a:lnTo>
                    <a:pt x="1" y="12"/>
                  </a:lnTo>
                  <a:lnTo>
                    <a:pt x="3" y="16"/>
                  </a:lnTo>
                  <a:lnTo>
                    <a:pt x="6" y="18"/>
                  </a:lnTo>
                  <a:lnTo>
                    <a:pt x="9" y="19"/>
                  </a:lnTo>
                  <a:lnTo>
                    <a:pt x="12" y="18"/>
                  </a:lnTo>
                  <a:lnTo>
                    <a:pt x="15" y="16"/>
                  </a:lnTo>
                  <a:lnTo>
                    <a:pt x="17" y="12"/>
                  </a:lnTo>
                  <a:lnTo>
                    <a:pt x="17" y="9"/>
                  </a:lnTo>
                  <a:close/>
                </a:path>
              </a:pathLst>
            </a:custGeom>
            <a:solidFill>
              <a:srgbClr val="FF9900"/>
            </a:solidFill>
            <a:ln w="9525">
              <a:noFill/>
              <a:round/>
              <a:headEnd/>
              <a:tailEnd/>
            </a:ln>
          </p:spPr>
          <p:txBody>
            <a:bodyPr/>
            <a:lstStyle/>
            <a:p>
              <a:endParaRPr lang="en-US"/>
            </a:p>
          </p:txBody>
        </p:sp>
        <p:sp>
          <p:nvSpPr>
            <p:cNvPr id="506052" name="Freeform 196"/>
            <p:cNvSpPr>
              <a:spLocks/>
            </p:cNvSpPr>
            <p:nvPr/>
          </p:nvSpPr>
          <p:spPr bwMode="auto">
            <a:xfrm>
              <a:off x="5148" y="2476"/>
              <a:ext cx="17" cy="18"/>
            </a:xfrm>
            <a:custGeom>
              <a:avLst/>
              <a:gdLst/>
              <a:ahLst/>
              <a:cxnLst>
                <a:cxn ang="0">
                  <a:pos x="17" y="9"/>
                </a:cxn>
                <a:cxn ang="0">
                  <a:pos x="17" y="6"/>
                </a:cxn>
                <a:cxn ang="0">
                  <a:pos x="15" y="3"/>
                </a:cxn>
                <a:cxn ang="0">
                  <a:pos x="12" y="1"/>
                </a:cxn>
                <a:cxn ang="0">
                  <a:pos x="9" y="0"/>
                </a:cxn>
                <a:cxn ang="0">
                  <a:pos x="6" y="1"/>
                </a:cxn>
                <a:cxn ang="0">
                  <a:pos x="3" y="3"/>
                </a:cxn>
                <a:cxn ang="0">
                  <a:pos x="1" y="6"/>
                </a:cxn>
                <a:cxn ang="0">
                  <a:pos x="0" y="9"/>
                </a:cxn>
                <a:cxn ang="0">
                  <a:pos x="0" y="9"/>
                </a:cxn>
                <a:cxn ang="0">
                  <a:pos x="1" y="12"/>
                </a:cxn>
                <a:cxn ang="0">
                  <a:pos x="3" y="15"/>
                </a:cxn>
                <a:cxn ang="0">
                  <a:pos x="6" y="17"/>
                </a:cxn>
                <a:cxn ang="0">
                  <a:pos x="9" y="18"/>
                </a:cxn>
                <a:cxn ang="0">
                  <a:pos x="12" y="17"/>
                </a:cxn>
                <a:cxn ang="0">
                  <a:pos x="15" y="15"/>
                </a:cxn>
                <a:cxn ang="0">
                  <a:pos x="17" y="12"/>
                </a:cxn>
                <a:cxn ang="0">
                  <a:pos x="17" y="9"/>
                </a:cxn>
              </a:cxnLst>
              <a:rect l="0" t="0" r="r" b="b"/>
              <a:pathLst>
                <a:path w="17" h="18">
                  <a:moveTo>
                    <a:pt x="17" y="9"/>
                  </a:moveTo>
                  <a:lnTo>
                    <a:pt x="17" y="6"/>
                  </a:lnTo>
                  <a:lnTo>
                    <a:pt x="15" y="3"/>
                  </a:lnTo>
                  <a:lnTo>
                    <a:pt x="12" y="1"/>
                  </a:lnTo>
                  <a:lnTo>
                    <a:pt x="9" y="0"/>
                  </a:lnTo>
                  <a:lnTo>
                    <a:pt x="6" y="1"/>
                  </a:lnTo>
                  <a:lnTo>
                    <a:pt x="3" y="3"/>
                  </a:lnTo>
                  <a:lnTo>
                    <a:pt x="1" y="6"/>
                  </a:lnTo>
                  <a:lnTo>
                    <a:pt x="0" y="9"/>
                  </a:lnTo>
                  <a:lnTo>
                    <a:pt x="0" y="9"/>
                  </a:lnTo>
                  <a:lnTo>
                    <a:pt x="1" y="12"/>
                  </a:lnTo>
                  <a:lnTo>
                    <a:pt x="3" y="15"/>
                  </a:lnTo>
                  <a:lnTo>
                    <a:pt x="6" y="17"/>
                  </a:lnTo>
                  <a:lnTo>
                    <a:pt x="9" y="18"/>
                  </a:lnTo>
                  <a:lnTo>
                    <a:pt x="12" y="17"/>
                  </a:lnTo>
                  <a:lnTo>
                    <a:pt x="15" y="15"/>
                  </a:lnTo>
                  <a:lnTo>
                    <a:pt x="17" y="12"/>
                  </a:lnTo>
                  <a:lnTo>
                    <a:pt x="17" y="9"/>
                  </a:lnTo>
                  <a:close/>
                </a:path>
              </a:pathLst>
            </a:custGeom>
            <a:solidFill>
              <a:srgbClr val="FF9900"/>
            </a:solidFill>
            <a:ln w="9525">
              <a:noFill/>
              <a:round/>
              <a:headEnd/>
              <a:tailEnd/>
            </a:ln>
          </p:spPr>
          <p:txBody>
            <a:bodyPr/>
            <a:lstStyle/>
            <a:p>
              <a:endParaRPr lang="en-US"/>
            </a:p>
          </p:txBody>
        </p:sp>
        <p:sp>
          <p:nvSpPr>
            <p:cNvPr id="506053" name="Freeform 197"/>
            <p:cNvSpPr>
              <a:spLocks/>
            </p:cNvSpPr>
            <p:nvPr/>
          </p:nvSpPr>
          <p:spPr bwMode="auto">
            <a:xfrm>
              <a:off x="5148" y="2510"/>
              <a:ext cx="17" cy="18"/>
            </a:xfrm>
            <a:custGeom>
              <a:avLst/>
              <a:gdLst/>
              <a:ahLst/>
              <a:cxnLst>
                <a:cxn ang="0">
                  <a:pos x="17" y="9"/>
                </a:cxn>
                <a:cxn ang="0">
                  <a:pos x="17" y="6"/>
                </a:cxn>
                <a:cxn ang="0">
                  <a:pos x="15" y="3"/>
                </a:cxn>
                <a:cxn ang="0">
                  <a:pos x="12" y="1"/>
                </a:cxn>
                <a:cxn ang="0">
                  <a:pos x="9" y="0"/>
                </a:cxn>
                <a:cxn ang="0">
                  <a:pos x="5" y="1"/>
                </a:cxn>
                <a:cxn ang="0">
                  <a:pos x="3" y="3"/>
                </a:cxn>
                <a:cxn ang="0">
                  <a:pos x="1" y="6"/>
                </a:cxn>
                <a:cxn ang="0">
                  <a:pos x="0" y="9"/>
                </a:cxn>
                <a:cxn ang="0">
                  <a:pos x="0" y="9"/>
                </a:cxn>
                <a:cxn ang="0">
                  <a:pos x="1" y="12"/>
                </a:cxn>
                <a:cxn ang="0">
                  <a:pos x="3" y="15"/>
                </a:cxn>
                <a:cxn ang="0">
                  <a:pos x="5" y="17"/>
                </a:cxn>
                <a:cxn ang="0">
                  <a:pos x="9" y="18"/>
                </a:cxn>
                <a:cxn ang="0">
                  <a:pos x="12" y="17"/>
                </a:cxn>
                <a:cxn ang="0">
                  <a:pos x="15" y="15"/>
                </a:cxn>
                <a:cxn ang="0">
                  <a:pos x="17" y="12"/>
                </a:cxn>
                <a:cxn ang="0">
                  <a:pos x="17" y="9"/>
                </a:cxn>
              </a:cxnLst>
              <a:rect l="0" t="0" r="r" b="b"/>
              <a:pathLst>
                <a:path w="17" h="18">
                  <a:moveTo>
                    <a:pt x="17" y="9"/>
                  </a:moveTo>
                  <a:lnTo>
                    <a:pt x="17" y="6"/>
                  </a:lnTo>
                  <a:lnTo>
                    <a:pt x="15" y="3"/>
                  </a:lnTo>
                  <a:lnTo>
                    <a:pt x="12" y="1"/>
                  </a:lnTo>
                  <a:lnTo>
                    <a:pt x="9" y="0"/>
                  </a:lnTo>
                  <a:lnTo>
                    <a:pt x="5" y="1"/>
                  </a:lnTo>
                  <a:lnTo>
                    <a:pt x="3" y="3"/>
                  </a:lnTo>
                  <a:lnTo>
                    <a:pt x="1" y="6"/>
                  </a:lnTo>
                  <a:lnTo>
                    <a:pt x="0" y="9"/>
                  </a:lnTo>
                  <a:lnTo>
                    <a:pt x="0" y="9"/>
                  </a:lnTo>
                  <a:lnTo>
                    <a:pt x="1" y="12"/>
                  </a:lnTo>
                  <a:lnTo>
                    <a:pt x="3" y="15"/>
                  </a:lnTo>
                  <a:lnTo>
                    <a:pt x="5" y="17"/>
                  </a:lnTo>
                  <a:lnTo>
                    <a:pt x="9" y="18"/>
                  </a:lnTo>
                  <a:lnTo>
                    <a:pt x="12" y="17"/>
                  </a:lnTo>
                  <a:lnTo>
                    <a:pt x="15" y="15"/>
                  </a:lnTo>
                  <a:lnTo>
                    <a:pt x="17" y="12"/>
                  </a:lnTo>
                  <a:lnTo>
                    <a:pt x="17" y="9"/>
                  </a:lnTo>
                  <a:close/>
                </a:path>
              </a:pathLst>
            </a:custGeom>
            <a:solidFill>
              <a:srgbClr val="FF9900"/>
            </a:solidFill>
            <a:ln w="9525">
              <a:noFill/>
              <a:round/>
              <a:headEnd/>
              <a:tailEnd/>
            </a:ln>
          </p:spPr>
          <p:txBody>
            <a:bodyPr/>
            <a:lstStyle/>
            <a:p>
              <a:endParaRPr lang="en-US"/>
            </a:p>
          </p:txBody>
        </p:sp>
        <p:sp>
          <p:nvSpPr>
            <p:cNvPr id="506054" name="Freeform 198"/>
            <p:cNvSpPr>
              <a:spLocks/>
            </p:cNvSpPr>
            <p:nvPr/>
          </p:nvSpPr>
          <p:spPr bwMode="auto">
            <a:xfrm>
              <a:off x="5148" y="2545"/>
              <a:ext cx="17" cy="18"/>
            </a:xfrm>
            <a:custGeom>
              <a:avLst/>
              <a:gdLst/>
              <a:ahLst/>
              <a:cxnLst>
                <a:cxn ang="0">
                  <a:pos x="17" y="9"/>
                </a:cxn>
                <a:cxn ang="0">
                  <a:pos x="16" y="6"/>
                </a:cxn>
                <a:cxn ang="0">
                  <a:pos x="15" y="3"/>
                </a:cxn>
                <a:cxn ang="0">
                  <a:pos x="12" y="1"/>
                </a:cxn>
                <a:cxn ang="0">
                  <a:pos x="9" y="0"/>
                </a:cxn>
                <a:cxn ang="0">
                  <a:pos x="5" y="1"/>
                </a:cxn>
                <a:cxn ang="0">
                  <a:pos x="3" y="3"/>
                </a:cxn>
                <a:cxn ang="0">
                  <a:pos x="1" y="6"/>
                </a:cxn>
                <a:cxn ang="0">
                  <a:pos x="0" y="9"/>
                </a:cxn>
                <a:cxn ang="0">
                  <a:pos x="0" y="9"/>
                </a:cxn>
                <a:cxn ang="0">
                  <a:pos x="1" y="12"/>
                </a:cxn>
                <a:cxn ang="0">
                  <a:pos x="3" y="15"/>
                </a:cxn>
                <a:cxn ang="0">
                  <a:pos x="5" y="17"/>
                </a:cxn>
                <a:cxn ang="0">
                  <a:pos x="9" y="18"/>
                </a:cxn>
                <a:cxn ang="0">
                  <a:pos x="12" y="17"/>
                </a:cxn>
                <a:cxn ang="0">
                  <a:pos x="15" y="15"/>
                </a:cxn>
                <a:cxn ang="0">
                  <a:pos x="16" y="12"/>
                </a:cxn>
                <a:cxn ang="0">
                  <a:pos x="17" y="9"/>
                </a:cxn>
              </a:cxnLst>
              <a:rect l="0" t="0" r="r" b="b"/>
              <a:pathLst>
                <a:path w="17" h="18">
                  <a:moveTo>
                    <a:pt x="17" y="9"/>
                  </a:moveTo>
                  <a:lnTo>
                    <a:pt x="16" y="6"/>
                  </a:lnTo>
                  <a:lnTo>
                    <a:pt x="15" y="3"/>
                  </a:lnTo>
                  <a:lnTo>
                    <a:pt x="12" y="1"/>
                  </a:lnTo>
                  <a:lnTo>
                    <a:pt x="9" y="0"/>
                  </a:lnTo>
                  <a:lnTo>
                    <a:pt x="5" y="1"/>
                  </a:lnTo>
                  <a:lnTo>
                    <a:pt x="3" y="3"/>
                  </a:lnTo>
                  <a:lnTo>
                    <a:pt x="1" y="6"/>
                  </a:lnTo>
                  <a:lnTo>
                    <a:pt x="0" y="9"/>
                  </a:lnTo>
                  <a:lnTo>
                    <a:pt x="0" y="9"/>
                  </a:lnTo>
                  <a:lnTo>
                    <a:pt x="1" y="12"/>
                  </a:lnTo>
                  <a:lnTo>
                    <a:pt x="3" y="15"/>
                  </a:lnTo>
                  <a:lnTo>
                    <a:pt x="5" y="17"/>
                  </a:lnTo>
                  <a:lnTo>
                    <a:pt x="9" y="18"/>
                  </a:lnTo>
                  <a:lnTo>
                    <a:pt x="12" y="17"/>
                  </a:lnTo>
                  <a:lnTo>
                    <a:pt x="15" y="15"/>
                  </a:lnTo>
                  <a:lnTo>
                    <a:pt x="16" y="12"/>
                  </a:lnTo>
                  <a:lnTo>
                    <a:pt x="17" y="9"/>
                  </a:lnTo>
                  <a:close/>
                </a:path>
              </a:pathLst>
            </a:custGeom>
            <a:solidFill>
              <a:srgbClr val="FF9900"/>
            </a:solidFill>
            <a:ln w="9525">
              <a:noFill/>
              <a:round/>
              <a:headEnd/>
              <a:tailEnd/>
            </a:ln>
          </p:spPr>
          <p:txBody>
            <a:bodyPr/>
            <a:lstStyle/>
            <a:p>
              <a:endParaRPr lang="en-US"/>
            </a:p>
          </p:txBody>
        </p:sp>
        <p:sp>
          <p:nvSpPr>
            <p:cNvPr id="506055" name="Freeform 199"/>
            <p:cNvSpPr>
              <a:spLocks/>
            </p:cNvSpPr>
            <p:nvPr/>
          </p:nvSpPr>
          <p:spPr bwMode="auto">
            <a:xfrm>
              <a:off x="5148" y="2579"/>
              <a:ext cx="17" cy="18"/>
            </a:xfrm>
            <a:custGeom>
              <a:avLst/>
              <a:gdLst/>
              <a:ahLst/>
              <a:cxnLst>
                <a:cxn ang="0">
                  <a:pos x="17" y="9"/>
                </a:cxn>
                <a:cxn ang="0">
                  <a:pos x="16" y="6"/>
                </a:cxn>
                <a:cxn ang="0">
                  <a:pos x="15" y="3"/>
                </a:cxn>
                <a:cxn ang="0">
                  <a:pos x="12" y="1"/>
                </a:cxn>
                <a:cxn ang="0">
                  <a:pos x="9" y="0"/>
                </a:cxn>
                <a:cxn ang="0">
                  <a:pos x="5" y="1"/>
                </a:cxn>
                <a:cxn ang="0">
                  <a:pos x="3" y="3"/>
                </a:cxn>
                <a:cxn ang="0">
                  <a:pos x="1" y="6"/>
                </a:cxn>
                <a:cxn ang="0">
                  <a:pos x="0" y="9"/>
                </a:cxn>
                <a:cxn ang="0">
                  <a:pos x="0" y="9"/>
                </a:cxn>
                <a:cxn ang="0">
                  <a:pos x="1" y="12"/>
                </a:cxn>
                <a:cxn ang="0">
                  <a:pos x="3" y="15"/>
                </a:cxn>
                <a:cxn ang="0">
                  <a:pos x="5" y="17"/>
                </a:cxn>
                <a:cxn ang="0">
                  <a:pos x="9" y="18"/>
                </a:cxn>
                <a:cxn ang="0">
                  <a:pos x="12" y="17"/>
                </a:cxn>
                <a:cxn ang="0">
                  <a:pos x="15" y="15"/>
                </a:cxn>
                <a:cxn ang="0">
                  <a:pos x="16" y="12"/>
                </a:cxn>
                <a:cxn ang="0">
                  <a:pos x="17" y="9"/>
                </a:cxn>
              </a:cxnLst>
              <a:rect l="0" t="0" r="r" b="b"/>
              <a:pathLst>
                <a:path w="17" h="18">
                  <a:moveTo>
                    <a:pt x="17" y="9"/>
                  </a:moveTo>
                  <a:lnTo>
                    <a:pt x="16" y="6"/>
                  </a:lnTo>
                  <a:lnTo>
                    <a:pt x="15" y="3"/>
                  </a:lnTo>
                  <a:lnTo>
                    <a:pt x="12" y="1"/>
                  </a:lnTo>
                  <a:lnTo>
                    <a:pt x="9" y="0"/>
                  </a:lnTo>
                  <a:lnTo>
                    <a:pt x="5" y="1"/>
                  </a:lnTo>
                  <a:lnTo>
                    <a:pt x="3" y="3"/>
                  </a:lnTo>
                  <a:lnTo>
                    <a:pt x="1" y="6"/>
                  </a:lnTo>
                  <a:lnTo>
                    <a:pt x="0" y="9"/>
                  </a:lnTo>
                  <a:lnTo>
                    <a:pt x="0" y="9"/>
                  </a:lnTo>
                  <a:lnTo>
                    <a:pt x="1" y="12"/>
                  </a:lnTo>
                  <a:lnTo>
                    <a:pt x="3" y="15"/>
                  </a:lnTo>
                  <a:lnTo>
                    <a:pt x="5" y="17"/>
                  </a:lnTo>
                  <a:lnTo>
                    <a:pt x="9" y="18"/>
                  </a:lnTo>
                  <a:lnTo>
                    <a:pt x="12" y="17"/>
                  </a:lnTo>
                  <a:lnTo>
                    <a:pt x="15" y="15"/>
                  </a:lnTo>
                  <a:lnTo>
                    <a:pt x="16" y="12"/>
                  </a:lnTo>
                  <a:lnTo>
                    <a:pt x="17" y="9"/>
                  </a:lnTo>
                  <a:close/>
                </a:path>
              </a:pathLst>
            </a:custGeom>
            <a:solidFill>
              <a:srgbClr val="FF9900"/>
            </a:solidFill>
            <a:ln w="9525">
              <a:noFill/>
              <a:round/>
              <a:headEnd/>
              <a:tailEnd/>
            </a:ln>
          </p:spPr>
          <p:txBody>
            <a:bodyPr/>
            <a:lstStyle/>
            <a:p>
              <a:endParaRPr lang="en-US"/>
            </a:p>
          </p:txBody>
        </p:sp>
        <p:sp>
          <p:nvSpPr>
            <p:cNvPr id="506056" name="Freeform 200"/>
            <p:cNvSpPr>
              <a:spLocks/>
            </p:cNvSpPr>
            <p:nvPr/>
          </p:nvSpPr>
          <p:spPr bwMode="auto">
            <a:xfrm>
              <a:off x="5148" y="2613"/>
              <a:ext cx="17" cy="19"/>
            </a:xfrm>
            <a:custGeom>
              <a:avLst/>
              <a:gdLst/>
              <a:ahLst/>
              <a:cxnLst>
                <a:cxn ang="0">
                  <a:pos x="17" y="9"/>
                </a:cxn>
                <a:cxn ang="0">
                  <a:pos x="16" y="6"/>
                </a:cxn>
                <a:cxn ang="0">
                  <a:pos x="15" y="3"/>
                </a:cxn>
                <a:cxn ang="0">
                  <a:pos x="12" y="1"/>
                </a:cxn>
                <a:cxn ang="0">
                  <a:pos x="8" y="0"/>
                </a:cxn>
                <a:cxn ang="0">
                  <a:pos x="5" y="1"/>
                </a:cxn>
                <a:cxn ang="0">
                  <a:pos x="2" y="3"/>
                </a:cxn>
                <a:cxn ang="0">
                  <a:pos x="1" y="6"/>
                </a:cxn>
                <a:cxn ang="0">
                  <a:pos x="0" y="9"/>
                </a:cxn>
                <a:cxn ang="0">
                  <a:pos x="0" y="9"/>
                </a:cxn>
                <a:cxn ang="0">
                  <a:pos x="1" y="13"/>
                </a:cxn>
                <a:cxn ang="0">
                  <a:pos x="2" y="16"/>
                </a:cxn>
                <a:cxn ang="0">
                  <a:pos x="5" y="18"/>
                </a:cxn>
                <a:cxn ang="0">
                  <a:pos x="8" y="19"/>
                </a:cxn>
                <a:cxn ang="0">
                  <a:pos x="12" y="18"/>
                </a:cxn>
                <a:cxn ang="0">
                  <a:pos x="14" y="16"/>
                </a:cxn>
                <a:cxn ang="0">
                  <a:pos x="16" y="13"/>
                </a:cxn>
                <a:cxn ang="0">
                  <a:pos x="17" y="9"/>
                </a:cxn>
              </a:cxnLst>
              <a:rect l="0" t="0" r="r" b="b"/>
              <a:pathLst>
                <a:path w="17" h="19">
                  <a:moveTo>
                    <a:pt x="17" y="9"/>
                  </a:moveTo>
                  <a:lnTo>
                    <a:pt x="16" y="6"/>
                  </a:lnTo>
                  <a:lnTo>
                    <a:pt x="15" y="3"/>
                  </a:lnTo>
                  <a:lnTo>
                    <a:pt x="12" y="1"/>
                  </a:lnTo>
                  <a:lnTo>
                    <a:pt x="8" y="0"/>
                  </a:lnTo>
                  <a:lnTo>
                    <a:pt x="5" y="1"/>
                  </a:lnTo>
                  <a:lnTo>
                    <a:pt x="2" y="3"/>
                  </a:lnTo>
                  <a:lnTo>
                    <a:pt x="1" y="6"/>
                  </a:lnTo>
                  <a:lnTo>
                    <a:pt x="0" y="9"/>
                  </a:lnTo>
                  <a:lnTo>
                    <a:pt x="0" y="9"/>
                  </a:lnTo>
                  <a:lnTo>
                    <a:pt x="1" y="13"/>
                  </a:lnTo>
                  <a:lnTo>
                    <a:pt x="2" y="16"/>
                  </a:lnTo>
                  <a:lnTo>
                    <a:pt x="5" y="18"/>
                  </a:lnTo>
                  <a:lnTo>
                    <a:pt x="8" y="19"/>
                  </a:lnTo>
                  <a:lnTo>
                    <a:pt x="12" y="18"/>
                  </a:lnTo>
                  <a:lnTo>
                    <a:pt x="14" y="16"/>
                  </a:lnTo>
                  <a:lnTo>
                    <a:pt x="16" y="13"/>
                  </a:lnTo>
                  <a:lnTo>
                    <a:pt x="17" y="9"/>
                  </a:lnTo>
                  <a:close/>
                </a:path>
              </a:pathLst>
            </a:custGeom>
            <a:solidFill>
              <a:srgbClr val="FF9900"/>
            </a:solidFill>
            <a:ln w="9525">
              <a:noFill/>
              <a:round/>
              <a:headEnd/>
              <a:tailEnd/>
            </a:ln>
          </p:spPr>
          <p:txBody>
            <a:bodyPr/>
            <a:lstStyle/>
            <a:p>
              <a:endParaRPr lang="en-US"/>
            </a:p>
          </p:txBody>
        </p:sp>
        <p:sp>
          <p:nvSpPr>
            <p:cNvPr id="506057" name="Freeform 201"/>
            <p:cNvSpPr>
              <a:spLocks/>
            </p:cNvSpPr>
            <p:nvPr/>
          </p:nvSpPr>
          <p:spPr bwMode="auto">
            <a:xfrm>
              <a:off x="5148" y="2648"/>
              <a:ext cx="17" cy="18"/>
            </a:xfrm>
            <a:custGeom>
              <a:avLst/>
              <a:gdLst/>
              <a:ahLst/>
              <a:cxnLst>
                <a:cxn ang="0">
                  <a:pos x="17" y="9"/>
                </a:cxn>
                <a:cxn ang="0">
                  <a:pos x="16" y="6"/>
                </a:cxn>
                <a:cxn ang="0">
                  <a:pos x="14" y="3"/>
                </a:cxn>
                <a:cxn ang="0">
                  <a:pos x="12" y="1"/>
                </a:cxn>
                <a:cxn ang="0">
                  <a:pos x="8" y="0"/>
                </a:cxn>
                <a:cxn ang="0">
                  <a:pos x="5" y="1"/>
                </a:cxn>
                <a:cxn ang="0">
                  <a:pos x="2" y="3"/>
                </a:cxn>
                <a:cxn ang="0">
                  <a:pos x="1" y="6"/>
                </a:cxn>
                <a:cxn ang="0">
                  <a:pos x="0" y="9"/>
                </a:cxn>
                <a:cxn ang="0">
                  <a:pos x="0" y="9"/>
                </a:cxn>
                <a:cxn ang="0">
                  <a:pos x="1" y="12"/>
                </a:cxn>
                <a:cxn ang="0">
                  <a:pos x="2" y="15"/>
                </a:cxn>
                <a:cxn ang="0">
                  <a:pos x="5" y="17"/>
                </a:cxn>
                <a:cxn ang="0">
                  <a:pos x="8" y="18"/>
                </a:cxn>
                <a:cxn ang="0">
                  <a:pos x="12" y="17"/>
                </a:cxn>
                <a:cxn ang="0">
                  <a:pos x="14" y="15"/>
                </a:cxn>
                <a:cxn ang="0">
                  <a:pos x="16" y="12"/>
                </a:cxn>
                <a:cxn ang="0">
                  <a:pos x="17" y="9"/>
                </a:cxn>
              </a:cxnLst>
              <a:rect l="0" t="0" r="r" b="b"/>
              <a:pathLst>
                <a:path w="17" h="18">
                  <a:moveTo>
                    <a:pt x="17" y="9"/>
                  </a:moveTo>
                  <a:lnTo>
                    <a:pt x="16" y="6"/>
                  </a:lnTo>
                  <a:lnTo>
                    <a:pt x="14" y="3"/>
                  </a:lnTo>
                  <a:lnTo>
                    <a:pt x="12" y="1"/>
                  </a:lnTo>
                  <a:lnTo>
                    <a:pt x="8" y="0"/>
                  </a:lnTo>
                  <a:lnTo>
                    <a:pt x="5" y="1"/>
                  </a:lnTo>
                  <a:lnTo>
                    <a:pt x="2" y="3"/>
                  </a:lnTo>
                  <a:lnTo>
                    <a:pt x="1" y="6"/>
                  </a:lnTo>
                  <a:lnTo>
                    <a:pt x="0" y="9"/>
                  </a:lnTo>
                  <a:lnTo>
                    <a:pt x="0" y="9"/>
                  </a:lnTo>
                  <a:lnTo>
                    <a:pt x="1" y="12"/>
                  </a:lnTo>
                  <a:lnTo>
                    <a:pt x="2" y="15"/>
                  </a:lnTo>
                  <a:lnTo>
                    <a:pt x="5" y="17"/>
                  </a:lnTo>
                  <a:lnTo>
                    <a:pt x="8" y="18"/>
                  </a:lnTo>
                  <a:lnTo>
                    <a:pt x="12" y="17"/>
                  </a:lnTo>
                  <a:lnTo>
                    <a:pt x="14" y="15"/>
                  </a:lnTo>
                  <a:lnTo>
                    <a:pt x="16" y="12"/>
                  </a:lnTo>
                  <a:lnTo>
                    <a:pt x="17" y="9"/>
                  </a:lnTo>
                  <a:close/>
                </a:path>
              </a:pathLst>
            </a:custGeom>
            <a:solidFill>
              <a:srgbClr val="FF9900"/>
            </a:solidFill>
            <a:ln w="9525">
              <a:noFill/>
              <a:round/>
              <a:headEnd/>
              <a:tailEnd/>
            </a:ln>
          </p:spPr>
          <p:txBody>
            <a:bodyPr/>
            <a:lstStyle/>
            <a:p>
              <a:endParaRPr lang="en-US"/>
            </a:p>
          </p:txBody>
        </p:sp>
        <p:sp>
          <p:nvSpPr>
            <p:cNvPr id="506058" name="Freeform 202"/>
            <p:cNvSpPr>
              <a:spLocks/>
            </p:cNvSpPr>
            <p:nvPr/>
          </p:nvSpPr>
          <p:spPr bwMode="auto">
            <a:xfrm>
              <a:off x="5148" y="2682"/>
              <a:ext cx="17" cy="18"/>
            </a:xfrm>
            <a:custGeom>
              <a:avLst/>
              <a:gdLst/>
              <a:ahLst/>
              <a:cxnLst>
                <a:cxn ang="0">
                  <a:pos x="17" y="9"/>
                </a:cxn>
                <a:cxn ang="0">
                  <a:pos x="16" y="6"/>
                </a:cxn>
                <a:cxn ang="0">
                  <a:pos x="14" y="3"/>
                </a:cxn>
                <a:cxn ang="0">
                  <a:pos x="12" y="1"/>
                </a:cxn>
                <a:cxn ang="0">
                  <a:pos x="8" y="0"/>
                </a:cxn>
                <a:cxn ang="0">
                  <a:pos x="5" y="1"/>
                </a:cxn>
                <a:cxn ang="0">
                  <a:pos x="2" y="3"/>
                </a:cxn>
                <a:cxn ang="0">
                  <a:pos x="0" y="6"/>
                </a:cxn>
                <a:cxn ang="0">
                  <a:pos x="0" y="9"/>
                </a:cxn>
                <a:cxn ang="0">
                  <a:pos x="0" y="9"/>
                </a:cxn>
                <a:cxn ang="0">
                  <a:pos x="0" y="12"/>
                </a:cxn>
                <a:cxn ang="0">
                  <a:pos x="2" y="15"/>
                </a:cxn>
                <a:cxn ang="0">
                  <a:pos x="5" y="17"/>
                </a:cxn>
                <a:cxn ang="0">
                  <a:pos x="8" y="18"/>
                </a:cxn>
                <a:cxn ang="0">
                  <a:pos x="12" y="17"/>
                </a:cxn>
                <a:cxn ang="0">
                  <a:pos x="14" y="15"/>
                </a:cxn>
                <a:cxn ang="0">
                  <a:pos x="16" y="12"/>
                </a:cxn>
                <a:cxn ang="0">
                  <a:pos x="17" y="9"/>
                </a:cxn>
              </a:cxnLst>
              <a:rect l="0" t="0" r="r" b="b"/>
              <a:pathLst>
                <a:path w="17" h="18">
                  <a:moveTo>
                    <a:pt x="17" y="9"/>
                  </a:moveTo>
                  <a:lnTo>
                    <a:pt x="16" y="6"/>
                  </a:lnTo>
                  <a:lnTo>
                    <a:pt x="14" y="3"/>
                  </a:lnTo>
                  <a:lnTo>
                    <a:pt x="12" y="1"/>
                  </a:lnTo>
                  <a:lnTo>
                    <a:pt x="8" y="0"/>
                  </a:lnTo>
                  <a:lnTo>
                    <a:pt x="5" y="1"/>
                  </a:lnTo>
                  <a:lnTo>
                    <a:pt x="2" y="3"/>
                  </a:lnTo>
                  <a:lnTo>
                    <a:pt x="0" y="6"/>
                  </a:lnTo>
                  <a:lnTo>
                    <a:pt x="0" y="9"/>
                  </a:lnTo>
                  <a:lnTo>
                    <a:pt x="0" y="9"/>
                  </a:lnTo>
                  <a:lnTo>
                    <a:pt x="0" y="12"/>
                  </a:lnTo>
                  <a:lnTo>
                    <a:pt x="2" y="15"/>
                  </a:lnTo>
                  <a:lnTo>
                    <a:pt x="5" y="17"/>
                  </a:lnTo>
                  <a:lnTo>
                    <a:pt x="8" y="18"/>
                  </a:lnTo>
                  <a:lnTo>
                    <a:pt x="12" y="17"/>
                  </a:lnTo>
                  <a:lnTo>
                    <a:pt x="14" y="15"/>
                  </a:lnTo>
                  <a:lnTo>
                    <a:pt x="16" y="12"/>
                  </a:lnTo>
                  <a:lnTo>
                    <a:pt x="17" y="9"/>
                  </a:lnTo>
                  <a:close/>
                </a:path>
              </a:pathLst>
            </a:custGeom>
            <a:solidFill>
              <a:srgbClr val="FF9900"/>
            </a:solidFill>
            <a:ln w="9525">
              <a:noFill/>
              <a:round/>
              <a:headEnd/>
              <a:tailEnd/>
            </a:ln>
          </p:spPr>
          <p:txBody>
            <a:bodyPr/>
            <a:lstStyle/>
            <a:p>
              <a:endParaRPr lang="en-US"/>
            </a:p>
          </p:txBody>
        </p:sp>
        <p:sp>
          <p:nvSpPr>
            <p:cNvPr id="506059" name="Freeform 203"/>
            <p:cNvSpPr>
              <a:spLocks/>
            </p:cNvSpPr>
            <p:nvPr/>
          </p:nvSpPr>
          <p:spPr bwMode="auto">
            <a:xfrm>
              <a:off x="5148" y="2717"/>
              <a:ext cx="17" cy="18"/>
            </a:xfrm>
            <a:custGeom>
              <a:avLst/>
              <a:gdLst/>
              <a:ahLst/>
              <a:cxnLst>
                <a:cxn ang="0">
                  <a:pos x="17" y="9"/>
                </a:cxn>
                <a:cxn ang="0">
                  <a:pos x="16" y="6"/>
                </a:cxn>
                <a:cxn ang="0">
                  <a:pos x="14" y="3"/>
                </a:cxn>
                <a:cxn ang="0">
                  <a:pos x="12" y="1"/>
                </a:cxn>
                <a:cxn ang="0">
                  <a:pos x="8" y="0"/>
                </a:cxn>
                <a:cxn ang="0">
                  <a:pos x="5" y="1"/>
                </a:cxn>
                <a:cxn ang="0">
                  <a:pos x="2" y="3"/>
                </a:cxn>
                <a:cxn ang="0">
                  <a:pos x="0" y="6"/>
                </a:cxn>
                <a:cxn ang="0">
                  <a:pos x="0" y="9"/>
                </a:cxn>
                <a:cxn ang="0">
                  <a:pos x="0" y="9"/>
                </a:cxn>
                <a:cxn ang="0">
                  <a:pos x="0" y="12"/>
                </a:cxn>
                <a:cxn ang="0">
                  <a:pos x="2" y="15"/>
                </a:cxn>
                <a:cxn ang="0">
                  <a:pos x="5" y="17"/>
                </a:cxn>
                <a:cxn ang="0">
                  <a:pos x="8" y="18"/>
                </a:cxn>
                <a:cxn ang="0">
                  <a:pos x="12" y="17"/>
                </a:cxn>
                <a:cxn ang="0">
                  <a:pos x="14" y="15"/>
                </a:cxn>
                <a:cxn ang="0">
                  <a:pos x="16" y="12"/>
                </a:cxn>
                <a:cxn ang="0">
                  <a:pos x="17" y="9"/>
                </a:cxn>
              </a:cxnLst>
              <a:rect l="0" t="0" r="r" b="b"/>
              <a:pathLst>
                <a:path w="17" h="18">
                  <a:moveTo>
                    <a:pt x="17" y="9"/>
                  </a:moveTo>
                  <a:lnTo>
                    <a:pt x="16" y="6"/>
                  </a:lnTo>
                  <a:lnTo>
                    <a:pt x="14" y="3"/>
                  </a:lnTo>
                  <a:lnTo>
                    <a:pt x="12" y="1"/>
                  </a:lnTo>
                  <a:lnTo>
                    <a:pt x="8" y="0"/>
                  </a:lnTo>
                  <a:lnTo>
                    <a:pt x="5" y="1"/>
                  </a:lnTo>
                  <a:lnTo>
                    <a:pt x="2" y="3"/>
                  </a:lnTo>
                  <a:lnTo>
                    <a:pt x="0" y="6"/>
                  </a:lnTo>
                  <a:lnTo>
                    <a:pt x="0" y="9"/>
                  </a:lnTo>
                  <a:lnTo>
                    <a:pt x="0" y="9"/>
                  </a:lnTo>
                  <a:lnTo>
                    <a:pt x="0" y="12"/>
                  </a:lnTo>
                  <a:lnTo>
                    <a:pt x="2" y="15"/>
                  </a:lnTo>
                  <a:lnTo>
                    <a:pt x="5" y="17"/>
                  </a:lnTo>
                  <a:lnTo>
                    <a:pt x="8" y="18"/>
                  </a:lnTo>
                  <a:lnTo>
                    <a:pt x="12" y="17"/>
                  </a:lnTo>
                  <a:lnTo>
                    <a:pt x="14" y="15"/>
                  </a:lnTo>
                  <a:lnTo>
                    <a:pt x="16" y="12"/>
                  </a:lnTo>
                  <a:lnTo>
                    <a:pt x="17" y="9"/>
                  </a:lnTo>
                  <a:close/>
                </a:path>
              </a:pathLst>
            </a:custGeom>
            <a:solidFill>
              <a:srgbClr val="FF9900"/>
            </a:solidFill>
            <a:ln w="9525">
              <a:noFill/>
              <a:round/>
              <a:headEnd/>
              <a:tailEnd/>
            </a:ln>
          </p:spPr>
          <p:txBody>
            <a:bodyPr/>
            <a:lstStyle/>
            <a:p>
              <a:endParaRPr lang="en-US"/>
            </a:p>
          </p:txBody>
        </p:sp>
        <p:sp>
          <p:nvSpPr>
            <p:cNvPr id="506060" name="Freeform 204"/>
            <p:cNvSpPr>
              <a:spLocks/>
            </p:cNvSpPr>
            <p:nvPr/>
          </p:nvSpPr>
          <p:spPr bwMode="auto">
            <a:xfrm>
              <a:off x="5148" y="2751"/>
              <a:ext cx="17" cy="18"/>
            </a:xfrm>
            <a:custGeom>
              <a:avLst/>
              <a:gdLst/>
              <a:ahLst/>
              <a:cxnLst>
                <a:cxn ang="0">
                  <a:pos x="17" y="9"/>
                </a:cxn>
                <a:cxn ang="0">
                  <a:pos x="16" y="6"/>
                </a:cxn>
                <a:cxn ang="0">
                  <a:pos x="14" y="3"/>
                </a:cxn>
                <a:cxn ang="0">
                  <a:pos x="11" y="1"/>
                </a:cxn>
                <a:cxn ang="0">
                  <a:pos x="8" y="0"/>
                </a:cxn>
                <a:cxn ang="0">
                  <a:pos x="5" y="1"/>
                </a:cxn>
                <a:cxn ang="0">
                  <a:pos x="2" y="3"/>
                </a:cxn>
                <a:cxn ang="0">
                  <a:pos x="0" y="6"/>
                </a:cxn>
                <a:cxn ang="0">
                  <a:pos x="0" y="9"/>
                </a:cxn>
                <a:cxn ang="0">
                  <a:pos x="0" y="9"/>
                </a:cxn>
                <a:cxn ang="0">
                  <a:pos x="0" y="12"/>
                </a:cxn>
                <a:cxn ang="0">
                  <a:pos x="2" y="15"/>
                </a:cxn>
                <a:cxn ang="0">
                  <a:pos x="5" y="17"/>
                </a:cxn>
                <a:cxn ang="0">
                  <a:pos x="8" y="18"/>
                </a:cxn>
                <a:cxn ang="0">
                  <a:pos x="11" y="17"/>
                </a:cxn>
                <a:cxn ang="0">
                  <a:pos x="14" y="15"/>
                </a:cxn>
                <a:cxn ang="0">
                  <a:pos x="16" y="12"/>
                </a:cxn>
                <a:cxn ang="0">
                  <a:pos x="17" y="9"/>
                </a:cxn>
              </a:cxnLst>
              <a:rect l="0" t="0" r="r" b="b"/>
              <a:pathLst>
                <a:path w="17" h="18">
                  <a:moveTo>
                    <a:pt x="17" y="9"/>
                  </a:moveTo>
                  <a:lnTo>
                    <a:pt x="16" y="6"/>
                  </a:lnTo>
                  <a:lnTo>
                    <a:pt x="14" y="3"/>
                  </a:lnTo>
                  <a:lnTo>
                    <a:pt x="11" y="1"/>
                  </a:lnTo>
                  <a:lnTo>
                    <a:pt x="8" y="0"/>
                  </a:lnTo>
                  <a:lnTo>
                    <a:pt x="5" y="1"/>
                  </a:lnTo>
                  <a:lnTo>
                    <a:pt x="2" y="3"/>
                  </a:lnTo>
                  <a:lnTo>
                    <a:pt x="0" y="6"/>
                  </a:lnTo>
                  <a:lnTo>
                    <a:pt x="0" y="9"/>
                  </a:lnTo>
                  <a:lnTo>
                    <a:pt x="0" y="9"/>
                  </a:lnTo>
                  <a:lnTo>
                    <a:pt x="0" y="12"/>
                  </a:lnTo>
                  <a:lnTo>
                    <a:pt x="2" y="15"/>
                  </a:lnTo>
                  <a:lnTo>
                    <a:pt x="5" y="17"/>
                  </a:lnTo>
                  <a:lnTo>
                    <a:pt x="8" y="18"/>
                  </a:lnTo>
                  <a:lnTo>
                    <a:pt x="11" y="17"/>
                  </a:lnTo>
                  <a:lnTo>
                    <a:pt x="14" y="15"/>
                  </a:lnTo>
                  <a:lnTo>
                    <a:pt x="16" y="12"/>
                  </a:lnTo>
                  <a:lnTo>
                    <a:pt x="17" y="9"/>
                  </a:lnTo>
                  <a:close/>
                </a:path>
              </a:pathLst>
            </a:custGeom>
            <a:solidFill>
              <a:srgbClr val="FF9900"/>
            </a:solidFill>
            <a:ln w="9525">
              <a:noFill/>
              <a:round/>
              <a:headEnd/>
              <a:tailEnd/>
            </a:ln>
          </p:spPr>
          <p:txBody>
            <a:bodyPr/>
            <a:lstStyle/>
            <a:p>
              <a:endParaRPr lang="en-US"/>
            </a:p>
          </p:txBody>
        </p:sp>
        <p:sp>
          <p:nvSpPr>
            <p:cNvPr id="506061" name="Freeform 205"/>
            <p:cNvSpPr>
              <a:spLocks/>
            </p:cNvSpPr>
            <p:nvPr/>
          </p:nvSpPr>
          <p:spPr bwMode="auto">
            <a:xfrm>
              <a:off x="5148" y="2785"/>
              <a:ext cx="17" cy="18"/>
            </a:xfrm>
            <a:custGeom>
              <a:avLst/>
              <a:gdLst/>
              <a:ahLst/>
              <a:cxnLst>
                <a:cxn ang="0">
                  <a:pos x="17" y="10"/>
                </a:cxn>
                <a:cxn ang="0">
                  <a:pos x="16" y="7"/>
                </a:cxn>
                <a:cxn ang="0">
                  <a:pos x="14" y="3"/>
                </a:cxn>
                <a:cxn ang="0">
                  <a:pos x="11" y="1"/>
                </a:cxn>
                <a:cxn ang="0">
                  <a:pos x="8" y="0"/>
                </a:cxn>
                <a:cxn ang="0">
                  <a:pos x="5" y="1"/>
                </a:cxn>
                <a:cxn ang="0">
                  <a:pos x="2" y="3"/>
                </a:cxn>
                <a:cxn ang="0">
                  <a:pos x="0" y="7"/>
                </a:cxn>
                <a:cxn ang="0">
                  <a:pos x="0" y="10"/>
                </a:cxn>
                <a:cxn ang="0">
                  <a:pos x="0" y="10"/>
                </a:cxn>
                <a:cxn ang="0">
                  <a:pos x="0" y="13"/>
                </a:cxn>
                <a:cxn ang="0">
                  <a:pos x="2" y="16"/>
                </a:cxn>
                <a:cxn ang="0">
                  <a:pos x="5" y="18"/>
                </a:cxn>
                <a:cxn ang="0">
                  <a:pos x="8" y="18"/>
                </a:cxn>
                <a:cxn ang="0">
                  <a:pos x="11" y="18"/>
                </a:cxn>
                <a:cxn ang="0">
                  <a:pos x="14" y="16"/>
                </a:cxn>
                <a:cxn ang="0">
                  <a:pos x="16" y="13"/>
                </a:cxn>
                <a:cxn ang="0">
                  <a:pos x="17" y="10"/>
                </a:cxn>
              </a:cxnLst>
              <a:rect l="0" t="0" r="r" b="b"/>
              <a:pathLst>
                <a:path w="17" h="18">
                  <a:moveTo>
                    <a:pt x="17" y="10"/>
                  </a:moveTo>
                  <a:lnTo>
                    <a:pt x="16" y="7"/>
                  </a:lnTo>
                  <a:lnTo>
                    <a:pt x="14" y="3"/>
                  </a:lnTo>
                  <a:lnTo>
                    <a:pt x="11" y="1"/>
                  </a:lnTo>
                  <a:lnTo>
                    <a:pt x="8" y="0"/>
                  </a:lnTo>
                  <a:lnTo>
                    <a:pt x="5" y="1"/>
                  </a:lnTo>
                  <a:lnTo>
                    <a:pt x="2" y="3"/>
                  </a:lnTo>
                  <a:lnTo>
                    <a:pt x="0" y="7"/>
                  </a:lnTo>
                  <a:lnTo>
                    <a:pt x="0" y="10"/>
                  </a:lnTo>
                  <a:lnTo>
                    <a:pt x="0" y="10"/>
                  </a:lnTo>
                  <a:lnTo>
                    <a:pt x="0" y="13"/>
                  </a:lnTo>
                  <a:lnTo>
                    <a:pt x="2" y="16"/>
                  </a:lnTo>
                  <a:lnTo>
                    <a:pt x="5" y="18"/>
                  </a:lnTo>
                  <a:lnTo>
                    <a:pt x="8" y="18"/>
                  </a:lnTo>
                  <a:lnTo>
                    <a:pt x="11" y="18"/>
                  </a:lnTo>
                  <a:lnTo>
                    <a:pt x="14" y="16"/>
                  </a:lnTo>
                  <a:lnTo>
                    <a:pt x="16" y="13"/>
                  </a:lnTo>
                  <a:lnTo>
                    <a:pt x="17" y="10"/>
                  </a:lnTo>
                  <a:close/>
                </a:path>
              </a:pathLst>
            </a:custGeom>
            <a:solidFill>
              <a:srgbClr val="FF9900"/>
            </a:solidFill>
            <a:ln w="9525">
              <a:noFill/>
              <a:round/>
              <a:headEnd/>
              <a:tailEnd/>
            </a:ln>
          </p:spPr>
          <p:txBody>
            <a:bodyPr/>
            <a:lstStyle/>
            <a:p>
              <a:endParaRPr lang="en-US"/>
            </a:p>
          </p:txBody>
        </p:sp>
        <p:sp>
          <p:nvSpPr>
            <p:cNvPr id="506062" name="Freeform 206"/>
            <p:cNvSpPr>
              <a:spLocks/>
            </p:cNvSpPr>
            <p:nvPr/>
          </p:nvSpPr>
          <p:spPr bwMode="auto">
            <a:xfrm>
              <a:off x="5147" y="2820"/>
              <a:ext cx="17" cy="18"/>
            </a:xfrm>
            <a:custGeom>
              <a:avLst/>
              <a:gdLst/>
              <a:ahLst/>
              <a:cxnLst>
                <a:cxn ang="0">
                  <a:pos x="17" y="9"/>
                </a:cxn>
                <a:cxn ang="0">
                  <a:pos x="17" y="6"/>
                </a:cxn>
                <a:cxn ang="0">
                  <a:pos x="15" y="3"/>
                </a:cxn>
                <a:cxn ang="0">
                  <a:pos x="12" y="1"/>
                </a:cxn>
                <a:cxn ang="0">
                  <a:pos x="9" y="0"/>
                </a:cxn>
                <a:cxn ang="0">
                  <a:pos x="6" y="1"/>
                </a:cxn>
                <a:cxn ang="0">
                  <a:pos x="3" y="3"/>
                </a:cxn>
                <a:cxn ang="0">
                  <a:pos x="1" y="6"/>
                </a:cxn>
                <a:cxn ang="0">
                  <a:pos x="0" y="9"/>
                </a:cxn>
                <a:cxn ang="0">
                  <a:pos x="0" y="9"/>
                </a:cxn>
                <a:cxn ang="0">
                  <a:pos x="1" y="12"/>
                </a:cxn>
                <a:cxn ang="0">
                  <a:pos x="3" y="15"/>
                </a:cxn>
                <a:cxn ang="0">
                  <a:pos x="6" y="17"/>
                </a:cxn>
                <a:cxn ang="0">
                  <a:pos x="9" y="18"/>
                </a:cxn>
                <a:cxn ang="0">
                  <a:pos x="12" y="17"/>
                </a:cxn>
                <a:cxn ang="0">
                  <a:pos x="15" y="15"/>
                </a:cxn>
                <a:cxn ang="0">
                  <a:pos x="17" y="12"/>
                </a:cxn>
                <a:cxn ang="0">
                  <a:pos x="17" y="9"/>
                </a:cxn>
              </a:cxnLst>
              <a:rect l="0" t="0" r="r" b="b"/>
              <a:pathLst>
                <a:path w="17" h="18">
                  <a:moveTo>
                    <a:pt x="17" y="9"/>
                  </a:moveTo>
                  <a:lnTo>
                    <a:pt x="17" y="6"/>
                  </a:lnTo>
                  <a:lnTo>
                    <a:pt x="15" y="3"/>
                  </a:lnTo>
                  <a:lnTo>
                    <a:pt x="12" y="1"/>
                  </a:lnTo>
                  <a:lnTo>
                    <a:pt x="9" y="0"/>
                  </a:lnTo>
                  <a:lnTo>
                    <a:pt x="6" y="1"/>
                  </a:lnTo>
                  <a:lnTo>
                    <a:pt x="3" y="3"/>
                  </a:lnTo>
                  <a:lnTo>
                    <a:pt x="1" y="6"/>
                  </a:lnTo>
                  <a:lnTo>
                    <a:pt x="0" y="9"/>
                  </a:lnTo>
                  <a:lnTo>
                    <a:pt x="0" y="9"/>
                  </a:lnTo>
                  <a:lnTo>
                    <a:pt x="1" y="12"/>
                  </a:lnTo>
                  <a:lnTo>
                    <a:pt x="3" y="15"/>
                  </a:lnTo>
                  <a:lnTo>
                    <a:pt x="6" y="17"/>
                  </a:lnTo>
                  <a:lnTo>
                    <a:pt x="9" y="18"/>
                  </a:lnTo>
                  <a:lnTo>
                    <a:pt x="12" y="17"/>
                  </a:lnTo>
                  <a:lnTo>
                    <a:pt x="15" y="15"/>
                  </a:lnTo>
                  <a:lnTo>
                    <a:pt x="17" y="12"/>
                  </a:lnTo>
                  <a:lnTo>
                    <a:pt x="17" y="9"/>
                  </a:lnTo>
                  <a:close/>
                </a:path>
              </a:pathLst>
            </a:custGeom>
            <a:solidFill>
              <a:srgbClr val="FF9900"/>
            </a:solidFill>
            <a:ln w="9525">
              <a:noFill/>
              <a:round/>
              <a:headEnd/>
              <a:tailEnd/>
            </a:ln>
          </p:spPr>
          <p:txBody>
            <a:bodyPr/>
            <a:lstStyle/>
            <a:p>
              <a:endParaRPr lang="en-US"/>
            </a:p>
          </p:txBody>
        </p:sp>
        <p:sp>
          <p:nvSpPr>
            <p:cNvPr id="506063" name="Freeform 207"/>
            <p:cNvSpPr>
              <a:spLocks/>
            </p:cNvSpPr>
            <p:nvPr/>
          </p:nvSpPr>
          <p:spPr bwMode="auto">
            <a:xfrm>
              <a:off x="5147" y="2854"/>
              <a:ext cx="17" cy="18"/>
            </a:xfrm>
            <a:custGeom>
              <a:avLst/>
              <a:gdLst/>
              <a:ahLst/>
              <a:cxnLst>
                <a:cxn ang="0">
                  <a:pos x="17" y="9"/>
                </a:cxn>
                <a:cxn ang="0">
                  <a:pos x="17" y="6"/>
                </a:cxn>
                <a:cxn ang="0">
                  <a:pos x="15" y="3"/>
                </a:cxn>
                <a:cxn ang="0">
                  <a:pos x="12" y="1"/>
                </a:cxn>
                <a:cxn ang="0">
                  <a:pos x="9" y="0"/>
                </a:cxn>
                <a:cxn ang="0">
                  <a:pos x="6" y="1"/>
                </a:cxn>
                <a:cxn ang="0">
                  <a:pos x="3" y="3"/>
                </a:cxn>
                <a:cxn ang="0">
                  <a:pos x="1" y="6"/>
                </a:cxn>
                <a:cxn ang="0">
                  <a:pos x="0" y="9"/>
                </a:cxn>
                <a:cxn ang="0">
                  <a:pos x="0" y="9"/>
                </a:cxn>
                <a:cxn ang="0">
                  <a:pos x="1" y="12"/>
                </a:cxn>
                <a:cxn ang="0">
                  <a:pos x="3" y="15"/>
                </a:cxn>
                <a:cxn ang="0">
                  <a:pos x="6" y="17"/>
                </a:cxn>
                <a:cxn ang="0">
                  <a:pos x="9" y="18"/>
                </a:cxn>
                <a:cxn ang="0">
                  <a:pos x="12" y="17"/>
                </a:cxn>
                <a:cxn ang="0">
                  <a:pos x="15" y="15"/>
                </a:cxn>
                <a:cxn ang="0">
                  <a:pos x="17" y="12"/>
                </a:cxn>
                <a:cxn ang="0">
                  <a:pos x="17" y="9"/>
                </a:cxn>
              </a:cxnLst>
              <a:rect l="0" t="0" r="r" b="b"/>
              <a:pathLst>
                <a:path w="17" h="18">
                  <a:moveTo>
                    <a:pt x="17" y="9"/>
                  </a:moveTo>
                  <a:lnTo>
                    <a:pt x="17" y="6"/>
                  </a:lnTo>
                  <a:lnTo>
                    <a:pt x="15" y="3"/>
                  </a:lnTo>
                  <a:lnTo>
                    <a:pt x="12" y="1"/>
                  </a:lnTo>
                  <a:lnTo>
                    <a:pt x="9" y="0"/>
                  </a:lnTo>
                  <a:lnTo>
                    <a:pt x="6" y="1"/>
                  </a:lnTo>
                  <a:lnTo>
                    <a:pt x="3" y="3"/>
                  </a:lnTo>
                  <a:lnTo>
                    <a:pt x="1" y="6"/>
                  </a:lnTo>
                  <a:lnTo>
                    <a:pt x="0" y="9"/>
                  </a:lnTo>
                  <a:lnTo>
                    <a:pt x="0" y="9"/>
                  </a:lnTo>
                  <a:lnTo>
                    <a:pt x="1" y="12"/>
                  </a:lnTo>
                  <a:lnTo>
                    <a:pt x="3" y="15"/>
                  </a:lnTo>
                  <a:lnTo>
                    <a:pt x="6" y="17"/>
                  </a:lnTo>
                  <a:lnTo>
                    <a:pt x="9" y="18"/>
                  </a:lnTo>
                  <a:lnTo>
                    <a:pt x="12" y="17"/>
                  </a:lnTo>
                  <a:lnTo>
                    <a:pt x="15" y="15"/>
                  </a:lnTo>
                  <a:lnTo>
                    <a:pt x="17" y="12"/>
                  </a:lnTo>
                  <a:lnTo>
                    <a:pt x="17" y="9"/>
                  </a:lnTo>
                  <a:close/>
                </a:path>
              </a:pathLst>
            </a:custGeom>
            <a:solidFill>
              <a:srgbClr val="FF9900"/>
            </a:solidFill>
            <a:ln w="9525">
              <a:noFill/>
              <a:round/>
              <a:headEnd/>
              <a:tailEnd/>
            </a:ln>
          </p:spPr>
          <p:txBody>
            <a:bodyPr/>
            <a:lstStyle/>
            <a:p>
              <a:endParaRPr lang="en-US"/>
            </a:p>
          </p:txBody>
        </p:sp>
        <p:sp>
          <p:nvSpPr>
            <p:cNvPr id="506064" name="Freeform 208"/>
            <p:cNvSpPr>
              <a:spLocks/>
            </p:cNvSpPr>
            <p:nvPr/>
          </p:nvSpPr>
          <p:spPr bwMode="auto">
            <a:xfrm>
              <a:off x="5147" y="2889"/>
              <a:ext cx="17" cy="18"/>
            </a:xfrm>
            <a:custGeom>
              <a:avLst/>
              <a:gdLst/>
              <a:ahLst/>
              <a:cxnLst>
                <a:cxn ang="0">
                  <a:pos x="17" y="9"/>
                </a:cxn>
                <a:cxn ang="0">
                  <a:pos x="17" y="6"/>
                </a:cxn>
                <a:cxn ang="0">
                  <a:pos x="15" y="3"/>
                </a:cxn>
                <a:cxn ang="0">
                  <a:pos x="12" y="1"/>
                </a:cxn>
                <a:cxn ang="0">
                  <a:pos x="9" y="0"/>
                </a:cxn>
                <a:cxn ang="0">
                  <a:pos x="5" y="1"/>
                </a:cxn>
                <a:cxn ang="0">
                  <a:pos x="3" y="3"/>
                </a:cxn>
                <a:cxn ang="0">
                  <a:pos x="1" y="6"/>
                </a:cxn>
                <a:cxn ang="0">
                  <a:pos x="0" y="9"/>
                </a:cxn>
                <a:cxn ang="0">
                  <a:pos x="0" y="9"/>
                </a:cxn>
                <a:cxn ang="0">
                  <a:pos x="1" y="12"/>
                </a:cxn>
                <a:cxn ang="0">
                  <a:pos x="3" y="15"/>
                </a:cxn>
                <a:cxn ang="0">
                  <a:pos x="5" y="17"/>
                </a:cxn>
                <a:cxn ang="0">
                  <a:pos x="9" y="18"/>
                </a:cxn>
                <a:cxn ang="0">
                  <a:pos x="12" y="17"/>
                </a:cxn>
                <a:cxn ang="0">
                  <a:pos x="15" y="15"/>
                </a:cxn>
                <a:cxn ang="0">
                  <a:pos x="17" y="12"/>
                </a:cxn>
                <a:cxn ang="0">
                  <a:pos x="17" y="9"/>
                </a:cxn>
              </a:cxnLst>
              <a:rect l="0" t="0" r="r" b="b"/>
              <a:pathLst>
                <a:path w="17" h="18">
                  <a:moveTo>
                    <a:pt x="17" y="9"/>
                  </a:moveTo>
                  <a:lnTo>
                    <a:pt x="17" y="6"/>
                  </a:lnTo>
                  <a:lnTo>
                    <a:pt x="15" y="3"/>
                  </a:lnTo>
                  <a:lnTo>
                    <a:pt x="12" y="1"/>
                  </a:lnTo>
                  <a:lnTo>
                    <a:pt x="9" y="0"/>
                  </a:lnTo>
                  <a:lnTo>
                    <a:pt x="5" y="1"/>
                  </a:lnTo>
                  <a:lnTo>
                    <a:pt x="3" y="3"/>
                  </a:lnTo>
                  <a:lnTo>
                    <a:pt x="1" y="6"/>
                  </a:lnTo>
                  <a:lnTo>
                    <a:pt x="0" y="9"/>
                  </a:lnTo>
                  <a:lnTo>
                    <a:pt x="0" y="9"/>
                  </a:lnTo>
                  <a:lnTo>
                    <a:pt x="1" y="12"/>
                  </a:lnTo>
                  <a:lnTo>
                    <a:pt x="3" y="15"/>
                  </a:lnTo>
                  <a:lnTo>
                    <a:pt x="5" y="17"/>
                  </a:lnTo>
                  <a:lnTo>
                    <a:pt x="9" y="18"/>
                  </a:lnTo>
                  <a:lnTo>
                    <a:pt x="12" y="17"/>
                  </a:lnTo>
                  <a:lnTo>
                    <a:pt x="15" y="15"/>
                  </a:lnTo>
                  <a:lnTo>
                    <a:pt x="17" y="12"/>
                  </a:lnTo>
                  <a:lnTo>
                    <a:pt x="17" y="9"/>
                  </a:lnTo>
                  <a:close/>
                </a:path>
              </a:pathLst>
            </a:custGeom>
            <a:solidFill>
              <a:srgbClr val="FF9900"/>
            </a:solidFill>
            <a:ln w="9525">
              <a:noFill/>
              <a:round/>
              <a:headEnd/>
              <a:tailEnd/>
            </a:ln>
          </p:spPr>
          <p:txBody>
            <a:bodyPr/>
            <a:lstStyle/>
            <a:p>
              <a:endParaRPr lang="en-US"/>
            </a:p>
          </p:txBody>
        </p:sp>
        <p:sp>
          <p:nvSpPr>
            <p:cNvPr id="506065" name="Freeform 209"/>
            <p:cNvSpPr>
              <a:spLocks/>
            </p:cNvSpPr>
            <p:nvPr/>
          </p:nvSpPr>
          <p:spPr bwMode="auto">
            <a:xfrm>
              <a:off x="5147" y="2923"/>
              <a:ext cx="17" cy="18"/>
            </a:xfrm>
            <a:custGeom>
              <a:avLst/>
              <a:gdLst/>
              <a:ahLst/>
              <a:cxnLst>
                <a:cxn ang="0">
                  <a:pos x="17" y="9"/>
                </a:cxn>
                <a:cxn ang="0">
                  <a:pos x="17" y="6"/>
                </a:cxn>
                <a:cxn ang="0">
                  <a:pos x="15" y="3"/>
                </a:cxn>
                <a:cxn ang="0">
                  <a:pos x="12" y="1"/>
                </a:cxn>
                <a:cxn ang="0">
                  <a:pos x="9" y="0"/>
                </a:cxn>
                <a:cxn ang="0">
                  <a:pos x="5" y="1"/>
                </a:cxn>
                <a:cxn ang="0">
                  <a:pos x="3" y="3"/>
                </a:cxn>
                <a:cxn ang="0">
                  <a:pos x="1" y="6"/>
                </a:cxn>
                <a:cxn ang="0">
                  <a:pos x="0" y="9"/>
                </a:cxn>
                <a:cxn ang="0">
                  <a:pos x="0" y="9"/>
                </a:cxn>
                <a:cxn ang="0">
                  <a:pos x="1" y="12"/>
                </a:cxn>
                <a:cxn ang="0">
                  <a:pos x="3" y="15"/>
                </a:cxn>
                <a:cxn ang="0">
                  <a:pos x="5" y="17"/>
                </a:cxn>
                <a:cxn ang="0">
                  <a:pos x="9" y="18"/>
                </a:cxn>
                <a:cxn ang="0">
                  <a:pos x="12" y="17"/>
                </a:cxn>
                <a:cxn ang="0">
                  <a:pos x="15" y="15"/>
                </a:cxn>
                <a:cxn ang="0">
                  <a:pos x="17" y="12"/>
                </a:cxn>
                <a:cxn ang="0">
                  <a:pos x="17" y="9"/>
                </a:cxn>
              </a:cxnLst>
              <a:rect l="0" t="0" r="r" b="b"/>
              <a:pathLst>
                <a:path w="17" h="18">
                  <a:moveTo>
                    <a:pt x="17" y="9"/>
                  </a:moveTo>
                  <a:lnTo>
                    <a:pt x="17" y="6"/>
                  </a:lnTo>
                  <a:lnTo>
                    <a:pt x="15" y="3"/>
                  </a:lnTo>
                  <a:lnTo>
                    <a:pt x="12" y="1"/>
                  </a:lnTo>
                  <a:lnTo>
                    <a:pt x="9" y="0"/>
                  </a:lnTo>
                  <a:lnTo>
                    <a:pt x="5" y="1"/>
                  </a:lnTo>
                  <a:lnTo>
                    <a:pt x="3" y="3"/>
                  </a:lnTo>
                  <a:lnTo>
                    <a:pt x="1" y="6"/>
                  </a:lnTo>
                  <a:lnTo>
                    <a:pt x="0" y="9"/>
                  </a:lnTo>
                  <a:lnTo>
                    <a:pt x="0" y="9"/>
                  </a:lnTo>
                  <a:lnTo>
                    <a:pt x="1" y="12"/>
                  </a:lnTo>
                  <a:lnTo>
                    <a:pt x="3" y="15"/>
                  </a:lnTo>
                  <a:lnTo>
                    <a:pt x="5" y="17"/>
                  </a:lnTo>
                  <a:lnTo>
                    <a:pt x="9" y="18"/>
                  </a:lnTo>
                  <a:lnTo>
                    <a:pt x="12" y="17"/>
                  </a:lnTo>
                  <a:lnTo>
                    <a:pt x="15" y="15"/>
                  </a:lnTo>
                  <a:lnTo>
                    <a:pt x="17" y="12"/>
                  </a:lnTo>
                  <a:lnTo>
                    <a:pt x="17" y="9"/>
                  </a:lnTo>
                  <a:close/>
                </a:path>
              </a:pathLst>
            </a:custGeom>
            <a:solidFill>
              <a:srgbClr val="FF9900"/>
            </a:solidFill>
            <a:ln w="9525">
              <a:noFill/>
              <a:round/>
              <a:headEnd/>
              <a:tailEnd/>
            </a:ln>
          </p:spPr>
          <p:txBody>
            <a:bodyPr/>
            <a:lstStyle/>
            <a:p>
              <a:endParaRPr lang="en-US"/>
            </a:p>
          </p:txBody>
        </p:sp>
        <p:sp>
          <p:nvSpPr>
            <p:cNvPr id="506066" name="Freeform 210"/>
            <p:cNvSpPr>
              <a:spLocks/>
            </p:cNvSpPr>
            <p:nvPr/>
          </p:nvSpPr>
          <p:spPr bwMode="auto">
            <a:xfrm>
              <a:off x="5147" y="2957"/>
              <a:ext cx="17" cy="19"/>
            </a:xfrm>
            <a:custGeom>
              <a:avLst/>
              <a:gdLst/>
              <a:ahLst/>
              <a:cxnLst>
                <a:cxn ang="0">
                  <a:pos x="17" y="10"/>
                </a:cxn>
                <a:cxn ang="0">
                  <a:pos x="16" y="7"/>
                </a:cxn>
                <a:cxn ang="0">
                  <a:pos x="15" y="4"/>
                </a:cxn>
                <a:cxn ang="0">
                  <a:pos x="12" y="2"/>
                </a:cxn>
                <a:cxn ang="0">
                  <a:pos x="9" y="0"/>
                </a:cxn>
                <a:cxn ang="0">
                  <a:pos x="5" y="2"/>
                </a:cxn>
                <a:cxn ang="0">
                  <a:pos x="3" y="4"/>
                </a:cxn>
                <a:cxn ang="0">
                  <a:pos x="1" y="7"/>
                </a:cxn>
                <a:cxn ang="0">
                  <a:pos x="0" y="10"/>
                </a:cxn>
                <a:cxn ang="0">
                  <a:pos x="0" y="10"/>
                </a:cxn>
                <a:cxn ang="0">
                  <a:pos x="1" y="13"/>
                </a:cxn>
                <a:cxn ang="0">
                  <a:pos x="3" y="16"/>
                </a:cxn>
                <a:cxn ang="0">
                  <a:pos x="5" y="18"/>
                </a:cxn>
                <a:cxn ang="0">
                  <a:pos x="9" y="19"/>
                </a:cxn>
                <a:cxn ang="0">
                  <a:pos x="12" y="18"/>
                </a:cxn>
                <a:cxn ang="0">
                  <a:pos x="15" y="16"/>
                </a:cxn>
                <a:cxn ang="0">
                  <a:pos x="16" y="13"/>
                </a:cxn>
                <a:cxn ang="0">
                  <a:pos x="17" y="10"/>
                </a:cxn>
              </a:cxnLst>
              <a:rect l="0" t="0" r="r" b="b"/>
              <a:pathLst>
                <a:path w="17" h="19">
                  <a:moveTo>
                    <a:pt x="17" y="10"/>
                  </a:moveTo>
                  <a:lnTo>
                    <a:pt x="16" y="7"/>
                  </a:lnTo>
                  <a:lnTo>
                    <a:pt x="15" y="4"/>
                  </a:lnTo>
                  <a:lnTo>
                    <a:pt x="12" y="2"/>
                  </a:lnTo>
                  <a:lnTo>
                    <a:pt x="9" y="0"/>
                  </a:lnTo>
                  <a:lnTo>
                    <a:pt x="5" y="2"/>
                  </a:lnTo>
                  <a:lnTo>
                    <a:pt x="3" y="4"/>
                  </a:lnTo>
                  <a:lnTo>
                    <a:pt x="1" y="7"/>
                  </a:lnTo>
                  <a:lnTo>
                    <a:pt x="0" y="10"/>
                  </a:lnTo>
                  <a:lnTo>
                    <a:pt x="0" y="10"/>
                  </a:lnTo>
                  <a:lnTo>
                    <a:pt x="1" y="13"/>
                  </a:lnTo>
                  <a:lnTo>
                    <a:pt x="3" y="16"/>
                  </a:lnTo>
                  <a:lnTo>
                    <a:pt x="5" y="18"/>
                  </a:lnTo>
                  <a:lnTo>
                    <a:pt x="9" y="19"/>
                  </a:lnTo>
                  <a:lnTo>
                    <a:pt x="12" y="18"/>
                  </a:lnTo>
                  <a:lnTo>
                    <a:pt x="15" y="16"/>
                  </a:lnTo>
                  <a:lnTo>
                    <a:pt x="16" y="13"/>
                  </a:lnTo>
                  <a:lnTo>
                    <a:pt x="17" y="10"/>
                  </a:lnTo>
                  <a:close/>
                </a:path>
              </a:pathLst>
            </a:custGeom>
            <a:solidFill>
              <a:srgbClr val="FF9900"/>
            </a:solidFill>
            <a:ln w="9525">
              <a:noFill/>
              <a:round/>
              <a:headEnd/>
              <a:tailEnd/>
            </a:ln>
          </p:spPr>
          <p:txBody>
            <a:bodyPr/>
            <a:lstStyle/>
            <a:p>
              <a:endParaRPr lang="en-US"/>
            </a:p>
          </p:txBody>
        </p:sp>
        <p:sp>
          <p:nvSpPr>
            <p:cNvPr id="506067" name="Freeform 211"/>
            <p:cNvSpPr>
              <a:spLocks/>
            </p:cNvSpPr>
            <p:nvPr/>
          </p:nvSpPr>
          <p:spPr bwMode="auto">
            <a:xfrm>
              <a:off x="5147" y="2992"/>
              <a:ext cx="17" cy="18"/>
            </a:xfrm>
            <a:custGeom>
              <a:avLst/>
              <a:gdLst/>
              <a:ahLst/>
              <a:cxnLst>
                <a:cxn ang="0">
                  <a:pos x="17" y="9"/>
                </a:cxn>
                <a:cxn ang="0">
                  <a:pos x="16" y="6"/>
                </a:cxn>
                <a:cxn ang="0">
                  <a:pos x="15" y="3"/>
                </a:cxn>
                <a:cxn ang="0">
                  <a:pos x="12" y="1"/>
                </a:cxn>
                <a:cxn ang="0">
                  <a:pos x="9" y="0"/>
                </a:cxn>
                <a:cxn ang="0">
                  <a:pos x="5" y="1"/>
                </a:cxn>
                <a:cxn ang="0">
                  <a:pos x="3" y="3"/>
                </a:cxn>
                <a:cxn ang="0">
                  <a:pos x="1" y="6"/>
                </a:cxn>
                <a:cxn ang="0">
                  <a:pos x="0" y="9"/>
                </a:cxn>
                <a:cxn ang="0">
                  <a:pos x="0" y="9"/>
                </a:cxn>
                <a:cxn ang="0">
                  <a:pos x="1" y="12"/>
                </a:cxn>
                <a:cxn ang="0">
                  <a:pos x="2" y="15"/>
                </a:cxn>
                <a:cxn ang="0">
                  <a:pos x="5" y="17"/>
                </a:cxn>
                <a:cxn ang="0">
                  <a:pos x="9" y="18"/>
                </a:cxn>
                <a:cxn ang="0">
                  <a:pos x="12" y="17"/>
                </a:cxn>
                <a:cxn ang="0">
                  <a:pos x="15" y="15"/>
                </a:cxn>
                <a:cxn ang="0">
                  <a:pos x="16" y="12"/>
                </a:cxn>
                <a:cxn ang="0">
                  <a:pos x="17" y="9"/>
                </a:cxn>
              </a:cxnLst>
              <a:rect l="0" t="0" r="r" b="b"/>
              <a:pathLst>
                <a:path w="17" h="18">
                  <a:moveTo>
                    <a:pt x="17" y="9"/>
                  </a:moveTo>
                  <a:lnTo>
                    <a:pt x="16" y="6"/>
                  </a:lnTo>
                  <a:lnTo>
                    <a:pt x="15" y="3"/>
                  </a:lnTo>
                  <a:lnTo>
                    <a:pt x="12" y="1"/>
                  </a:lnTo>
                  <a:lnTo>
                    <a:pt x="9" y="0"/>
                  </a:lnTo>
                  <a:lnTo>
                    <a:pt x="5" y="1"/>
                  </a:lnTo>
                  <a:lnTo>
                    <a:pt x="3" y="3"/>
                  </a:lnTo>
                  <a:lnTo>
                    <a:pt x="1" y="6"/>
                  </a:lnTo>
                  <a:lnTo>
                    <a:pt x="0" y="9"/>
                  </a:lnTo>
                  <a:lnTo>
                    <a:pt x="0" y="9"/>
                  </a:lnTo>
                  <a:lnTo>
                    <a:pt x="1" y="12"/>
                  </a:lnTo>
                  <a:lnTo>
                    <a:pt x="2" y="15"/>
                  </a:lnTo>
                  <a:lnTo>
                    <a:pt x="5" y="17"/>
                  </a:lnTo>
                  <a:lnTo>
                    <a:pt x="9" y="18"/>
                  </a:lnTo>
                  <a:lnTo>
                    <a:pt x="12" y="17"/>
                  </a:lnTo>
                  <a:lnTo>
                    <a:pt x="15" y="15"/>
                  </a:lnTo>
                  <a:lnTo>
                    <a:pt x="16" y="12"/>
                  </a:lnTo>
                  <a:lnTo>
                    <a:pt x="17" y="9"/>
                  </a:lnTo>
                  <a:close/>
                </a:path>
              </a:pathLst>
            </a:custGeom>
            <a:solidFill>
              <a:srgbClr val="FF9900"/>
            </a:solidFill>
            <a:ln w="9525">
              <a:noFill/>
              <a:round/>
              <a:headEnd/>
              <a:tailEnd/>
            </a:ln>
          </p:spPr>
          <p:txBody>
            <a:bodyPr/>
            <a:lstStyle/>
            <a:p>
              <a:endParaRPr lang="en-US"/>
            </a:p>
          </p:txBody>
        </p:sp>
        <p:sp>
          <p:nvSpPr>
            <p:cNvPr id="506068" name="Freeform 212"/>
            <p:cNvSpPr>
              <a:spLocks/>
            </p:cNvSpPr>
            <p:nvPr/>
          </p:nvSpPr>
          <p:spPr bwMode="auto">
            <a:xfrm>
              <a:off x="5147" y="3026"/>
              <a:ext cx="17" cy="19"/>
            </a:xfrm>
            <a:custGeom>
              <a:avLst/>
              <a:gdLst/>
              <a:ahLst/>
              <a:cxnLst>
                <a:cxn ang="0">
                  <a:pos x="17" y="9"/>
                </a:cxn>
                <a:cxn ang="0">
                  <a:pos x="16" y="6"/>
                </a:cxn>
                <a:cxn ang="0">
                  <a:pos x="15" y="3"/>
                </a:cxn>
                <a:cxn ang="0">
                  <a:pos x="12" y="1"/>
                </a:cxn>
                <a:cxn ang="0">
                  <a:pos x="8" y="0"/>
                </a:cxn>
                <a:cxn ang="0">
                  <a:pos x="5" y="1"/>
                </a:cxn>
                <a:cxn ang="0">
                  <a:pos x="2" y="3"/>
                </a:cxn>
                <a:cxn ang="0">
                  <a:pos x="1" y="6"/>
                </a:cxn>
                <a:cxn ang="0">
                  <a:pos x="0" y="9"/>
                </a:cxn>
                <a:cxn ang="0">
                  <a:pos x="0" y="9"/>
                </a:cxn>
                <a:cxn ang="0">
                  <a:pos x="1" y="12"/>
                </a:cxn>
                <a:cxn ang="0">
                  <a:pos x="2" y="15"/>
                </a:cxn>
                <a:cxn ang="0">
                  <a:pos x="5" y="18"/>
                </a:cxn>
                <a:cxn ang="0">
                  <a:pos x="8" y="19"/>
                </a:cxn>
                <a:cxn ang="0">
                  <a:pos x="12" y="18"/>
                </a:cxn>
                <a:cxn ang="0">
                  <a:pos x="14" y="15"/>
                </a:cxn>
                <a:cxn ang="0">
                  <a:pos x="16" y="12"/>
                </a:cxn>
                <a:cxn ang="0">
                  <a:pos x="17" y="9"/>
                </a:cxn>
              </a:cxnLst>
              <a:rect l="0" t="0" r="r" b="b"/>
              <a:pathLst>
                <a:path w="17" h="19">
                  <a:moveTo>
                    <a:pt x="17" y="9"/>
                  </a:moveTo>
                  <a:lnTo>
                    <a:pt x="16" y="6"/>
                  </a:lnTo>
                  <a:lnTo>
                    <a:pt x="15" y="3"/>
                  </a:lnTo>
                  <a:lnTo>
                    <a:pt x="12" y="1"/>
                  </a:lnTo>
                  <a:lnTo>
                    <a:pt x="8" y="0"/>
                  </a:lnTo>
                  <a:lnTo>
                    <a:pt x="5" y="1"/>
                  </a:lnTo>
                  <a:lnTo>
                    <a:pt x="2" y="3"/>
                  </a:lnTo>
                  <a:lnTo>
                    <a:pt x="1" y="6"/>
                  </a:lnTo>
                  <a:lnTo>
                    <a:pt x="0" y="9"/>
                  </a:lnTo>
                  <a:lnTo>
                    <a:pt x="0" y="9"/>
                  </a:lnTo>
                  <a:lnTo>
                    <a:pt x="1" y="12"/>
                  </a:lnTo>
                  <a:lnTo>
                    <a:pt x="2" y="15"/>
                  </a:lnTo>
                  <a:lnTo>
                    <a:pt x="5" y="18"/>
                  </a:lnTo>
                  <a:lnTo>
                    <a:pt x="8" y="19"/>
                  </a:lnTo>
                  <a:lnTo>
                    <a:pt x="12" y="18"/>
                  </a:lnTo>
                  <a:lnTo>
                    <a:pt x="14" y="15"/>
                  </a:lnTo>
                  <a:lnTo>
                    <a:pt x="16" y="12"/>
                  </a:lnTo>
                  <a:lnTo>
                    <a:pt x="17" y="9"/>
                  </a:lnTo>
                  <a:close/>
                </a:path>
              </a:pathLst>
            </a:custGeom>
            <a:solidFill>
              <a:srgbClr val="FF9900"/>
            </a:solidFill>
            <a:ln w="9525">
              <a:noFill/>
              <a:round/>
              <a:headEnd/>
              <a:tailEnd/>
            </a:ln>
          </p:spPr>
          <p:txBody>
            <a:bodyPr/>
            <a:lstStyle/>
            <a:p>
              <a:endParaRPr lang="en-US"/>
            </a:p>
          </p:txBody>
        </p:sp>
        <p:sp>
          <p:nvSpPr>
            <p:cNvPr id="506069" name="Freeform 213"/>
            <p:cNvSpPr>
              <a:spLocks/>
            </p:cNvSpPr>
            <p:nvPr/>
          </p:nvSpPr>
          <p:spPr bwMode="auto">
            <a:xfrm>
              <a:off x="5147" y="3061"/>
              <a:ext cx="17" cy="18"/>
            </a:xfrm>
            <a:custGeom>
              <a:avLst/>
              <a:gdLst/>
              <a:ahLst/>
              <a:cxnLst>
                <a:cxn ang="0">
                  <a:pos x="17" y="9"/>
                </a:cxn>
                <a:cxn ang="0">
                  <a:pos x="16" y="6"/>
                </a:cxn>
                <a:cxn ang="0">
                  <a:pos x="14" y="3"/>
                </a:cxn>
                <a:cxn ang="0">
                  <a:pos x="12" y="1"/>
                </a:cxn>
                <a:cxn ang="0">
                  <a:pos x="8" y="0"/>
                </a:cxn>
                <a:cxn ang="0">
                  <a:pos x="5" y="1"/>
                </a:cxn>
                <a:cxn ang="0">
                  <a:pos x="2" y="3"/>
                </a:cxn>
                <a:cxn ang="0">
                  <a:pos x="1" y="6"/>
                </a:cxn>
                <a:cxn ang="0">
                  <a:pos x="0" y="9"/>
                </a:cxn>
                <a:cxn ang="0">
                  <a:pos x="0" y="9"/>
                </a:cxn>
                <a:cxn ang="0">
                  <a:pos x="1" y="12"/>
                </a:cxn>
                <a:cxn ang="0">
                  <a:pos x="2" y="15"/>
                </a:cxn>
                <a:cxn ang="0">
                  <a:pos x="5" y="17"/>
                </a:cxn>
                <a:cxn ang="0">
                  <a:pos x="8" y="18"/>
                </a:cxn>
                <a:cxn ang="0">
                  <a:pos x="12" y="17"/>
                </a:cxn>
                <a:cxn ang="0">
                  <a:pos x="14" y="15"/>
                </a:cxn>
                <a:cxn ang="0">
                  <a:pos x="16" y="12"/>
                </a:cxn>
                <a:cxn ang="0">
                  <a:pos x="17" y="9"/>
                </a:cxn>
              </a:cxnLst>
              <a:rect l="0" t="0" r="r" b="b"/>
              <a:pathLst>
                <a:path w="17" h="18">
                  <a:moveTo>
                    <a:pt x="17" y="9"/>
                  </a:moveTo>
                  <a:lnTo>
                    <a:pt x="16" y="6"/>
                  </a:lnTo>
                  <a:lnTo>
                    <a:pt x="14" y="3"/>
                  </a:lnTo>
                  <a:lnTo>
                    <a:pt x="12" y="1"/>
                  </a:lnTo>
                  <a:lnTo>
                    <a:pt x="8" y="0"/>
                  </a:lnTo>
                  <a:lnTo>
                    <a:pt x="5" y="1"/>
                  </a:lnTo>
                  <a:lnTo>
                    <a:pt x="2" y="3"/>
                  </a:lnTo>
                  <a:lnTo>
                    <a:pt x="1" y="6"/>
                  </a:lnTo>
                  <a:lnTo>
                    <a:pt x="0" y="9"/>
                  </a:lnTo>
                  <a:lnTo>
                    <a:pt x="0" y="9"/>
                  </a:lnTo>
                  <a:lnTo>
                    <a:pt x="1" y="12"/>
                  </a:lnTo>
                  <a:lnTo>
                    <a:pt x="2" y="15"/>
                  </a:lnTo>
                  <a:lnTo>
                    <a:pt x="5" y="17"/>
                  </a:lnTo>
                  <a:lnTo>
                    <a:pt x="8" y="18"/>
                  </a:lnTo>
                  <a:lnTo>
                    <a:pt x="12" y="17"/>
                  </a:lnTo>
                  <a:lnTo>
                    <a:pt x="14" y="15"/>
                  </a:lnTo>
                  <a:lnTo>
                    <a:pt x="16" y="12"/>
                  </a:lnTo>
                  <a:lnTo>
                    <a:pt x="17" y="9"/>
                  </a:lnTo>
                  <a:close/>
                </a:path>
              </a:pathLst>
            </a:custGeom>
            <a:solidFill>
              <a:srgbClr val="FF9900"/>
            </a:solidFill>
            <a:ln w="9525">
              <a:noFill/>
              <a:round/>
              <a:headEnd/>
              <a:tailEnd/>
            </a:ln>
          </p:spPr>
          <p:txBody>
            <a:bodyPr/>
            <a:lstStyle/>
            <a:p>
              <a:endParaRPr lang="en-US"/>
            </a:p>
          </p:txBody>
        </p:sp>
        <p:sp>
          <p:nvSpPr>
            <p:cNvPr id="506070" name="Freeform 214"/>
            <p:cNvSpPr>
              <a:spLocks/>
            </p:cNvSpPr>
            <p:nvPr/>
          </p:nvSpPr>
          <p:spPr bwMode="auto">
            <a:xfrm>
              <a:off x="5147" y="3095"/>
              <a:ext cx="17" cy="18"/>
            </a:xfrm>
            <a:custGeom>
              <a:avLst/>
              <a:gdLst/>
              <a:ahLst/>
              <a:cxnLst>
                <a:cxn ang="0">
                  <a:pos x="17" y="9"/>
                </a:cxn>
                <a:cxn ang="0">
                  <a:pos x="16" y="6"/>
                </a:cxn>
                <a:cxn ang="0">
                  <a:pos x="14" y="3"/>
                </a:cxn>
                <a:cxn ang="0">
                  <a:pos x="12" y="1"/>
                </a:cxn>
                <a:cxn ang="0">
                  <a:pos x="8" y="0"/>
                </a:cxn>
                <a:cxn ang="0">
                  <a:pos x="5" y="1"/>
                </a:cxn>
                <a:cxn ang="0">
                  <a:pos x="2" y="3"/>
                </a:cxn>
                <a:cxn ang="0">
                  <a:pos x="0" y="6"/>
                </a:cxn>
                <a:cxn ang="0">
                  <a:pos x="0" y="9"/>
                </a:cxn>
                <a:cxn ang="0">
                  <a:pos x="0" y="9"/>
                </a:cxn>
                <a:cxn ang="0">
                  <a:pos x="0" y="12"/>
                </a:cxn>
                <a:cxn ang="0">
                  <a:pos x="2" y="15"/>
                </a:cxn>
                <a:cxn ang="0">
                  <a:pos x="5" y="17"/>
                </a:cxn>
                <a:cxn ang="0">
                  <a:pos x="8" y="18"/>
                </a:cxn>
                <a:cxn ang="0">
                  <a:pos x="12" y="17"/>
                </a:cxn>
                <a:cxn ang="0">
                  <a:pos x="14" y="15"/>
                </a:cxn>
                <a:cxn ang="0">
                  <a:pos x="16" y="12"/>
                </a:cxn>
                <a:cxn ang="0">
                  <a:pos x="17" y="9"/>
                </a:cxn>
              </a:cxnLst>
              <a:rect l="0" t="0" r="r" b="b"/>
              <a:pathLst>
                <a:path w="17" h="18">
                  <a:moveTo>
                    <a:pt x="17" y="9"/>
                  </a:moveTo>
                  <a:lnTo>
                    <a:pt x="16" y="6"/>
                  </a:lnTo>
                  <a:lnTo>
                    <a:pt x="14" y="3"/>
                  </a:lnTo>
                  <a:lnTo>
                    <a:pt x="12" y="1"/>
                  </a:lnTo>
                  <a:lnTo>
                    <a:pt x="8" y="0"/>
                  </a:lnTo>
                  <a:lnTo>
                    <a:pt x="5" y="1"/>
                  </a:lnTo>
                  <a:lnTo>
                    <a:pt x="2" y="3"/>
                  </a:lnTo>
                  <a:lnTo>
                    <a:pt x="0" y="6"/>
                  </a:lnTo>
                  <a:lnTo>
                    <a:pt x="0" y="9"/>
                  </a:lnTo>
                  <a:lnTo>
                    <a:pt x="0" y="9"/>
                  </a:lnTo>
                  <a:lnTo>
                    <a:pt x="0" y="12"/>
                  </a:lnTo>
                  <a:lnTo>
                    <a:pt x="2" y="15"/>
                  </a:lnTo>
                  <a:lnTo>
                    <a:pt x="5" y="17"/>
                  </a:lnTo>
                  <a:lnTo>
                    <a:pt x="8" y="18"/>
                  </a:lnTo>
                  <a:lnTo>
                    <a:pt x="12" y="17"/>
                  </a:lnTo>
                  <a:lnTo>
                    <a:pt x="14" y="15"/>
                  </a:lnTo>
                  <a:lnTo>
                    <a:pt x="16" y="12"/>
                  </a:lnTo>
                  <a:lnTo>
                    <a:pt x="17" y="9"/>
                  </a:lnTo>
                  <a:close/>
                </a:path>
              </a:pathLst>
            </a:custGeom>
            <a:solidFill>
              <a:srgbClr val="FF9900"/>
            </a:solidFill>
            <a:ln w="9525">
              <a:noFill/>
              <a:round/>
              <a:headEnd/>
              <a:tailEnd/>
            </a:ln>
          </p:spPr>
          <p:txBody>
            <a:bodyPr/>
            <a:lstStyle/>
            <a:p>
              <a:endParaRPr lang="en-US"/>
            </a:p>
          </p:txBody>
        </p:sp>
        <p:sp>
          <p:nvSpPr>
            <p:cNvPr id="506071" name="Freeform 215"/>
            <p:cNvSpPr>
              <a:spLocks/>
            </p:cNvSpPr>
            <p:nvPr/>
          </p:nvSpPr>
          <p:spPr bwMode="auto">
            <a:xfrm>
              <a:off x="5147" y="3130"/>
              <a:ext cx="17" cy="18"/>
            </a:xfrm>
            <a:custGeom>
              <a:avLst/>
              <a:gdLst/>
              <a:ahLst/>
              <a:cxnLst>
                <a:cxn ang="0">
                  <a:pos x="17" y="9"/>
                </a:cxn>
                <a:cxn ang="0">
                  <a:pos x="16" y="6"/>
                </a:cxn>
                <a:cxn ang="0">
                  <a:pos x="14" y="3"/>
                </a:cxn>
                <a:cxn ang="0">
                  <a:pos x="12" y="1"/>
                </a:cxn>
                <a:cxn ang="0">
                  <a:pos x="8" y="0"/>
                </a:cxn>
                <a:cxn ang="0">
                  <a:pos x="5" y="1"/>
                </a:cxn>
                <a:cxn ang="0">
                  <a:pos x="2" y="3"/>
                </a:cxn>
                <a:cxn ang="0">
                  <a:pos x="0" y="6"/>
                </a:cxn>
                <a:cxn ang="0">
                  <a:pos x="0" y="9"/>
                </a:cxn>
                <a:cxn ang="0">
                  <a:pos x="0" y="9"/>
                </a:cxn>
                <a:cxn ang="0">
                  <a:pos x="0" y="12"/>
                </a:cxn>
                <a:cxn ang="0">
                  <a:pos x="2" y="15"/>
                </a:cxn>
                <a:cxn ang="0">
                  <a:pos x="5" y="17"/>
                </a:cxn>
                <a:cxn ang="0">
                  <a:pos x="8" y="18"/>
                </a:cxn>
                <a:cxn ang="0">
                  <a:pos x="12" y="17"/>
                </a:cxn>
                <a:cxn ang="0">
                  <a:pos x="14" y="15"/>
                </a:cxn>
                <a:cxn ang="0">
                  <a:pos x="16" y="12"/>
                </a:cxn>
                <a:cxn ang="0">
                  <a:pos x="17" y="9"/>
                </a:cxn>
              </a:cxnLst>
              <a:rect l="0" t="0" r="r" b="b"/>
              <a:pathLst>
                <a:path w="17" h="18">
                  <a:moveTo>
                    <a:pt x="17" y="9"/>
                  </a:moveTo>
                  <a:lnTo>
                    <a:pt x="16" y="6"/>
                  </a:lnTo>
                  <a:lnTo>
                    <a:pt x="14" y="3"/>
                  </a:lnTo>
                  <a:lnTo>
                    <a:pt x="12" y="1"/>
                  </a:lnTo>
                  <a:lnTo>
                    <a:pt x="8" y="0"/>
                  </a:lnTo>
                  <a:lnTo>
                    <a:pt x="5" y="1"/>
                  </a:lnTo>
                  <a:lnTo>
                    <a:pt x="2" y="3"/>
                  </a:lnTo>
                  <a:lnTo>
                    <a:pt x="0" y="6"/>
                  </a:lnTo>
                  <a:lnTo>
                    <a:pt x="0" y="9"/>
                  </a:lnTo>
                  <a:lnTo>
                    <a:pt x="0" y="9"/>
                  </a:lnTo>
                  <a:lnTo>
                    <a:pt x="0" y="12"/>
                  </a:lnTo>
                  <a:lnTo>
                    <a:pt x="2" y="15"/>
                  </a:lnTo>
                  <a:lnTo>
                    <a:pt x="5" y="17"/>
                  </a:lnTo>
                  <a:lnTo>
                    <a:pt x="8" y="18"/>
                  </a:lnTo>
                  <a:lnTo>
                    <a:pt x="12" y="17"/>
                  </a:lnTo>
                  <a:lnTo>
                    <a:pt x="14" y="15"/>
                  </a:lnTo>
                  <a:lnTo>
                    <a:pt x="16" y="12"/>
                  </a:lnTo>
                  <a:lnTo>
                    <a:pt x="17" y="9"/>
                  </a:lnTo>
                  <a:close/>
                </a:path>
              </a:pathLst>
            </a:custGeom>
            <a:solidFill>
              <a:srgbClr val="FF9900"/>
            </a:solidFill>
            <a:ln w="9525">
              <a:noFill/>
              <a:round/>
              <a:headEnd/>
              <a:tailEnd/>
            </a:ln>
          </p:spPr>
          <p:txBody>
            <a:bodyPr/>
            <a:lstStyle/>
            <a:p>
              <a:endParaRPr lang="en-US"/>
            </a:p>
          </p:txBody>
        </p:sp>
        <p:sp>
          <p:nvSpPr>
            <p:cNvPr id="506072" name="Freeform 216"/>
            <p:cNvSpPr>
              <a:spLocks/>
            </p:cNvSpPr>
            <p:nvPr/>
          </p:nvSpPr>
          <p:spPr bwMode="auto">
            <a:xfrm>
              <a:off x="5147" y="3164"/>
              <a:ext cx="17" cy="18"/>
            </a:xfrm>
            <a:custGeom>
              <a:avLst/>
              <a:gdLst/>
              <a:ahLst/>
              <a:cxnLst>
                <a:cxn ang="0">
                  <a:pos x="17" y="9"/>
                </a:cxn>
                <a:cxn ang="0">
                  <a:pos x="16" y="6"/>
                </a:cxn>
                <a:cxn ang="0">
                  <a:pos x="14" y="3"/>
                </a:cxn>
                <a:cxn ang="0">
                  <a:pos x="11" y="1"/>
                </a:cxn>
                <a:cxn ang="0">
                  <a:pos x="8" y="0"/>
                </a:cxn>
                <a:cxn ang="0">
                  <a:pos x="5" y="1"/>
                </a:cxn>
                <a:cxn ang="0">
                  <a:pos x="2" y="3"/>
                </a:cxn>
                <a:cxn ang="0">
                  <a:pos x="0" y="6"/>
                </a:cxn>
                <a:cxn ang="0">
                  <a:pos x="0" y="9"/>
                </a:cxn>
                <a:cxn ang="0">
                  <a:pos x="0" y="9"/>
                </a:cxn>
                <a:cxn ang="0">
                  <a:pos x="0" y="12"/>
                </a:cxn>
                <a:cxn ang="0">
                  <a:pos x="2" y="15"/>
                </a:cxn>
                <a:cxn ang="0">
                  <a:pos x="5" y="17"/>
                </a:cxn>
                <a:cxn ang="0">
                  <a:pos x="8" y="18"/>
                </a:cxn>
                <a:cxn ang="0">
                  <a:pos x="11" y="17"/>
                </a:cxn>
                <a:cxn ang="0">
                  <a:pos x="14" y="15"/>
                </a:cxn>
                <a:cxn ang="0">
                  <a:pos x="16" y="12"/>
                </a:cxn>
                <a:cxn ang="0">
                  <a:pos x="17" y="9"/>
                </a:cxn>
              </a:cxnLst>
              <a:rect l="0" t="0" r="r" b="b"/>
              <a:pathLst>
                <a:path w="17" h="18">
                  <a:moveTo>
                    <a:pt x="17" y="9"/>
                  </a:moveTo>
                  <a:lnTo>
                    <a:pt x="16" y="6"/>
                  </a:lnTo>
                  <a:lnTo>
                    <a:pt x="14" y="3"/>
                  </a:lnTo>
                  <a:lnTo>
                    <a:pt x="11" y="1"/>
                  </a:lnTo>
                  <a:lnTo>
                    <a:pt x="8" y="0"/>
                  </a:lnTo>
                  <a:lnTo>
                    <a:pt x="5" y="1"/>
                  </a:lnTo>
                  <a:lnTo>
                    <a:pt x="2" y="3"/>
                  </a:lnTo>
                  <a:lnTo>
                    <a:pt x="0" y="6"/>
                  </a:lnTo>
                  <a:lnTo>
                    <a:pt x="0" y="9"/>
                  </a:lnTo>
                  <a:lnTo>
                    <a:pt x="0" y="9"/>
                  </a:lnTo>
                  <a:lnTo>
                    <a:pt x="0" y="12"/>
                  </a:lnTo>
                  <a:lnTo>
                    <a:pt x="2" y="15"/>
                  </a:lnTo>
                  <a:lnTo>
                    <a:pt x="5" y="17"/>
                  </a:lnTo>
                  <a:lnTo>
                    <a:pt x="8" y="18"/>
                  </a:lnTo>
                  <a:lnTo>
                    <a:pt x="11" y="17"/>
                  </a:lnTo>
                  <a:lnTo>
                    <a:pt x="14" y="15"/>
                  </a:lnTo>
                  <a:lnTo>
                    <a:pt x="16" y="12"/>
                  </a:lnTo>
                  <a:lnTo>
                    <a:pt x="17" y="9"/>
                  </a:lnTo>
                  <a:close/>
                </a:path>
              </a:pathLst>
            </a:custGeom>
            <a:solidFill>
              <a:srgbClr val="FF9900"/>
            </a:solidFill>
            <a:ln w="9525">
              <a:noFill/>
              <a:round/>
              <a:headEnd/>
              <a:tailEnd/>
            </a:ln>
          </p:spPr>
          <p:txBody>
            <a:bodyPr/>
            <a:lstStyle/>
            <a:p>
              <a:endParaRPr lang="en-US"/>
            </a:p>
          </p:txBody>
        </p:sp>
        <p:sp>
          <p:nvSpPr>
            <p:cNvPr id="506073" name="Freeform 217"/>
            <p:cNvSpPr>
              <a:spLocks/>
            </p:cNvSpPr>
            <p:nvPr/>
          </p:nvSpPr>
          <p:spPr bwMode="auto">
            <a:xfrm>
              <a:off x="5147" y="3198"/>
              <a:ext cx="17" cy="18"/>
            </a:xfrm>
            <a:custGeom>
              <a:avLst/>
              <a:gdLst/>
              <a:ahLst/>
              <a:cxnLst>
                <a:cxn ang="0">
                  <a:pos x="17" y="9"/>
                </a:cxn>
                <a:cxn ang="0">
                  <a:pos x="16" y="6"/>
                </a:cxn>
                <a:cxn ang="0">
                  <a:pos x="14" y="3"/>
                </a:cxn>
                <a:cxn ang="0">
                  <a:pos x="11" y="1"/>
                </a:cxn>
                <a:cxn ang="0">
                  <a:pos x="8" y="0"/>
                </a:cxn>
                <a:cxn ang="0">
                  <a:pos x="5" y="1"/>
                </a:cxn>
                <a:cxn ang="0">
                  <a:pos x="2" y="3"/>
                </a:cxn>
                <a:cxn ang="0">
                  <a:pos x="0" y="6"/>
                </a:cxn>
                <a:cxn ang="0">
                  <a:pos x="0" y="9"/>
                </a:cxn>
                <a:cxn ang="0">
                  <a:pos x="0" y="9"/>
                </a:cxn>
                <a:cxn ang="0">
                  <a:pos x="0" y="13"/>
                </a:cxn>
                <a:cxn ang="0">
                  <a:pos x="2" y="16"/>
                </a:cxn>
                <a:cxn ang="0">
                  <a:pos x="5" y="18"/>
                </a:cxn>
                <a:cxn ang="0">
                  <a:pos x="8" y="18"/>
                </a:cxn>
                <a:cxn ang="0">
                  <a:pos x="11" y="18"/>
                </a:cxn>
                <a:cxn ang="0">
                  <a:pos x="14" y="16"/>
                </a:cxn>
                <a:cxn ang="0">
                  <a:pos x="16" y="13"/>
                </a:cxn>
                <a:cxn ang="0">
                  <a:pos x="17" y="9"/>
                </a:cxn>
              </a:cxnLst>
              <a:rect l="0" t="0" r="r" b="b"/>
              <a:pathLst>
                <a:path w="17" h="18">
                  <a:moveTo>
                    <a:pt x="17" y="9"/>
                  </a:moveTo>
                  <a:lnTo>
                    <a:pt x="16" y="6"/>
                  </a:lnTo>
                  <a:lnTo>
                    <a:pt x="14" y="3"/>
                  </a:lnTo>
                  <a:lnTo>
                    <a:pt x="11" y="1"/>
                  </a:lnTo>
                  <a:lnTo>
                    <a:pt x="8" y="0"/>
                  </a:lnTo>
                  <a:lnTo>
                    <a:pt x="5" y="1"/>
                  </a:lnTo>
                  <a:lnTo>
                    <a:pt x="2" y="3"/>
                  </a:lnTo>
                  <a:lnTo>
                    <a:pt x="0" y="6"/>
                  </a:lnTo>
                  <a:lnTo>
                    <a:pt x="0" y="9"/>
                  </a:lnTo>
                  <a:lnTo>
                    <a:pt x="0" y="9"/>
                  </a:lnTo>
                  <a:lnTo>
                    <a:pt x="0" y="13"/>
                  </a:lnTo>
                  <a:lnTo>
                    <a:pt x="2" y="16"/>
                  </a:lnTo>
                  <a:lnTo>
                    <a:pt x="5" y="18"/>
                  </a:lnTo>
                  <a:lnTo>
                    <a:pt x="8" y="18"/>
                  </a:lnTo>
                  <a:lnTo>
                    <a:pt x="11" y="18"/>
                  </a:lnTo>
                  <a:lnTo>
                    <a:pt x="14" y="16"/>
                  </a:lnTo>
                  <a:lnTo>
                    <a:pt x="16" y="13"/>
                  </a:lnTo>
                  <a:lnTo>
                    <a:pt x="17" y="9"/>
                  </a:lnTo>
                  <a:close/>
                </a:path>
              </a:pathLst>
            </a:custGeom>
            <a:solidFill>
              <a:srgbClr val="FF9900"/>
            </a:solidFill>
            <a:ln w="9525">
              <a:noFill/>
              <a:round/>
              <a:headEnd/>
              <a:tailEnd/>
            </a:ln>
          </p:spPr>
          <p:txBody>
            <a:bodyPr/>
            <a:lstStyle/>
            <a:p>
              <a:endParaRPr lang="en-US"/>
            </a:p>
          </p:txBody>
        </p:sp>
      </p:grpSp>
      <p:sp>
        <p:nvSpPr>
          <p:cNvPr id="506075" name="Rectangle 219"/>
          <p:cNvSpPr>
            <a:spLocks noChangeArrowheads="1"/>
          </p:cNvSpPr>
          <p:nvPr/>
        </p:nvSpPr>
        <p:spPr bwMode="auto">
          <a:xfrm>
            <a:off x="1139825" y="2090738"/>
            <a:ext cx="260350" cy="501650"/>
          </a:xfrm>
          <a:prstGeom prst="rect">
            <a:avLst/>
          </a:prstGeom>
          <a:noFill/>
          <a:ln w="9525">
            <a:noFill/>
            <a:miter lim="800000"/>
            <a:headEnd/>
            <a:tailEnd/>
          </a:ln>
        </p:spPr>
        <p:txBody>
          <a:bodyPr/>
          <a:lstStyle/>
          <a:p>
            <a:endParaRPr lang="en-US"/>
          </a:p>
        </p:txBody>
      </p:sp>
      <p:sp>
        <p:nvSpPr>
          <p:cNvPr id="506076" name="Rectangle 220"/>
          <p:cNvSpPr>
            <a:spLocks noChangeArrowheads="1"/>
          </p:cNvSpPr>
          <p:nvPr/>
        </p:nvSpPr>
        <p:spPr bwMode="auto">
          <a:xfrm>
            <a:off x="1201738" y="2228850"/>
            <a:ext cx="273050" cy="365125"/>
          </a:xfrm>
          <a:prstGeom prst="rect">
            <a:avLst/>
          </a:prstGeom>
          <a:noFill/>
          <a:ln w="9525">
            <a:noFill/>
            <a:miter lim="800000"/>
            <a:headEnd/>
            <a:tailEnd/>
          </a:ln>
        </p:spPr>
        <p:txBody>
          <a:bodyPr wrap="none" lIns="0" tIns="0" rIns="0" bIns="0">
            <a:spAutoFit/>
          </a:bodyPr>
          <a:lstStyle/>
          <a:p>
            <a:r>
              <a:rPr lang="en-US" sz="2400" b="1">
                <a:solidFill>
                  <a:schemeClr val="accent1"/>
                </a:solidFill>
                <a:latin typeface="Arial" pitchFamily="34" charset="0"/>
              </a:rPr>
              <a:t>B</a:t>
            </a:r>
            <a:r>
              <a:rPr lang="en-US" sz="1500" b="1">
                <a:solidFill>
                  <a:srgbClr val="000000"/>
                </a:solidFill>
                <a:latin typeface="Arial" pitchFamily="34" charset="0"/>
              </a:rPr>
              <a:t> </a:t>
            </a:r>
            <a:endParaRPr lang="en-US"/>
          </a:p>
        </p:txBody>
      </p:sp>
      <p:sp>
        <p:nvSpPr>
          <p:cNvPr id="506077" name="Rectangle 221"/>
          <p:cNvSpPr>
            <a:spLocks noChangeArrowheads="1"/>
          </p:cNvSpPr>
          <p:nvPr/>
        </p:nvSpPr>
        <p:spPr bwMode="auto">
          <a:xfrm>
            <a:off x="8245475" y="3397250"/>
            <a:ext cx="239713" cy="274638"/>
          </a:xfrm>
          <a:prstGeom prst="rect">
            <a:avLst/>
          </a:prstGeom>
          <a:noFill/>
          <a:ln w="9525">
            <a:noFill/>
            <a:miter lim="800000"/>
            <a:headEnd/>
            <a:tailEnd/>
          </a:ln>
        </p:spPr>
        <p:txBody>
          <a:bodyPr/>
          <a:lstStyle/>
          <a:p>
            <a:endParaRPr lang="en-US"/>
          </a:p>
        </p:txBody>
      </p:sp>
      <p:sp>
        <p:nvSpPr>
          <p:cNvPr id="506078" name="Rectangle 222"/>
          <p:cNvSpPr>
            <a:spLocks noChangeArrowheads="1"/>
          </p:cNvSpPr>
          <p:nvPr/>
        </p:nvSpPr>
        <p:spPr bwMode="auto">
          <a:xfrm>
            <a:off x="8229600" y="3124200"/>
            <a:ext cx="220663" cy="365125"/>
          </a:xfrm>
          <a:prstGeom prst="rect">
            <a:avLst/>
          </a:prstGeom>
          <a:noFill/>
          <a:ln w="9525">
            <a:noFill/>
            <a:miter lim="800000"/>
            <a:headEnd/>
            <a:tailEnd/>
          </a:ln>
        </p:spPr>
        <p:txBody>
          <a:bodyPr wrap="none" lIns="0" tIns="0" rIns="0" bIns="0">
            <a:spAutoFit/>
          </a:bodyPr>
          <a:lstStyle/>
          <a:p>
            <a:r>
              <a:rPr lang="en-US" sz="2400" b="1">
                <a:solidFill>
                  <a:schemeClr val="accent1"/>
                </a:solidFill>
                <a:latin typeface="Arial" pitchFamily="34" charset="0"/>
              </a:rPr>
              <a:t>C</a:t>
            </a:r>
            <a:endParaRPr lang="en-US" sz="2400" b="1">
              <a:solidFill>
                <a:schemeClr val="accent1"/>
              </a:solidFill>
            </a:endParaRPr>
          </a:p>
        </p:txBody>
      </p:sp>
      <p:sp>
        <p:nvSpPr>
          <p:cNvPr id="506079" name="Rectangle 223"/>
          <p:cNvSpPr>
            <a:spLocks noChangeArrowheads="1"/>
          </p:cNvSpPr>
          <p:nvPr/>
        </p:nvSpPr>
        <p:spPr bwMode="auto">
          <a:xfrm>
            <a:off x="1352550" y="1582738"/>
            <a:ext cx="3451225" cy="688975"/>
          </a:xfrm>
          <a:prstGeom prst="rect">
            <a:avLst/>
          </a:prstGeom>
          <a:noFill/>
          <a:ln w="9525">
            <a:noFill/>
            <a:miter lim="800000"/>
            <a:headEnd/>
            <a:tailEnd/>
          </a:ln>
        </p:spPr>
        <p:txBody>
          <a:bodyPr/>
          <a:lstStyle/>
          <a:p>
            <a:endParaRPr lang="en-US"/>
          </a:p>
        </p:txBody>
      </p:sp>
      <p:sp>
        <p:nvSpPr>
          <p:cNvPr id="506080" name="Rectangle 224"/>
          <p:cNvSpPr>
            <a:spLocks noChangeArrowheads="1"/>
          </p:cNvSpPr>
          <p:nvPr/>
        </p:nvSpPr>
        <p:spPr bwMode="auto">
          <a:xfrm>
            <a:off x="1600200" y="1676400"/>
            <a:ext cx="3716338" cy="244475"/>
          </a:xfrm>
          <a:prstGeom prst="rect">
            <a:avLst/>
          </a:prstGeom>
          <a:noFill/>
          <a:ln w="9525">
            <a:noFill/>
            <a:miter lim="800000"/>
            <a:headEnd/>
            <a:tailEnd/>
          </a:ln>
        </p:spPr>
        <p:txBody>
          <a:bodyPr wrap="none" lIns="0" tIns="0" rIns="0" bIns="0">
            <a:spAutoFit/>
          </a:bodyPr>
          <a:lstStyle/>
          <a:p>
            <a:r>
              <a:rPr lang="en-US" sz="1600" b="1">
                <a:solidFill>
                  <a:schemeClr val="accent1"/>
                </a:solidFill>
                <a:latin typeface="Arial" pitchFamily="34" charset="0"/>
              </a:rPr>
              <a:t>Double Difference = C - B = 27 - 18 =</a:t>
            </a:r>
            <a:r>
              <a:rPr lang="en-US" sz="1600" b="1">
                <a:solidFill>
                  <a:srgbClr val="000000"/>
                </a:solidFill>
                <a:latin typeface="Arial" pitchFamily="34" charset="0"/>
              </a:rPr>
              <a:t> </a:t>
            </a:r>
            <a:r>
              <a:rPr lang="en-US" sz="1600" b="1">
                <a:solidFill>
                  <a:schemeClr val="accent1"/>
                </a:solidFill>
                <a:latin typeface="Arial" pitchFamily="34" charset="0"/>
              </a:rPr>
              <a:t>9 </a:t>
            </a:r>
          </a:p>
        </p:txBody>
      </p:sp>
      <p:sp>
        <p:nvSpPr>
          <p:cNvPr id="506081" name="Rectangle 225"/>
          <p:cNvSpPr>
            <a:spLocks noChangeArrowheads="1"/>
          </p:cNvSpPr>
          <p:nvPr/>
        </p:nvSpPr>
        <p:spPr bwMode="auto">
          <a:xfrm>
            <a:off x="1447800" y="1981200"/>
            <a:ext cx="4192588" cy="244475"/>
          </a:xfrm>
          <a:prstGeom prst="rect">
            <a:avLst/>
          </a:prstGeom>
          <a:noFill/>
          <a:ln w="9525">
            <a:noFill/>
            <a:miter lim="800000"/>
            <a:headEnd/>
            <a:tailEnd/>
          </a:ln>
        </p:spPr>
        <p:txBody>
          <a:bodyPr wrap="none" lIns="0" tIns="0" rIns="0" bIns="0">
            <a:spAutoFit/>
          </a:bodyPr>
          <a:lstStyle/>
          <a:p>
            <a:r>
              <a:rPr lang="en-US" sz="1600" b="1">
                <a:solidFill>
                  <a:schemeClr val="accent1"/>
                </a:solidFill>
                <a:latin typeface="Arial" pitchFamily="34" charset="0"/>
              </a:rPr>
              <a:t>amount of change by beneficiaries is larger</a:t>
            </a:r>
            <a:endParaRPr lang="en-US" sz="1600">
              <a:solidFill>
                <a:schemeClr val="accent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402" name="Rectangle 2"/>
          <p:cNvSpPr>
            <a:spLocks noGrp="1" noChangeArrowheads="1"/>
          </p:cNvSpPr>
          <p:nvPr>
            <p:ph type="title"/>
          </p:nvPr>
        </p:nvSpPr>
        <p:spPr>
          <a:xfrm>
            <a:off x="685800" y="304800"/>
            <a:ext cx="7772400" cy="1143000"/>
          </a:xfrm>
        </p:spPr>
        <p:txBody>
          <a:bodyPr/>
          <a:lstStyle/>
          <a:p>
            <a:r>
              <a:rPr lang="en-US"/>
              <a:t>Information Systems</a:t>
            </a:r>
          </a:p>
        </p:txBody>
      </p:sp>
      <p:sp>
        <p:nvSpPr>
          <p:cNvPr id="486405" name="Rectangle 5"/>
          <p:cNvSpPr>
            <a:spLocks noGrp="1" noChangeArrowheads="1"/>
          </p:cNvSpPr>
          <p:nvPr>
            <p:ph type="body" idx="1"/>
          </p:nvPr>
        </p:nvSpPr>
        <p:spPr/>
        <p:txBody>
          <a:bodyPr/>
          <a:lstStyle/>
          <a:p>
            <a:pPr>
              <a:lnSpc>
                <a:spcPct val="90000"/>
              </a:lnSpc>
            </a:pPr>
            <a:r>
              <a:rPr lang="en-US" sz="2800"/>
              <a:t>Information systems such as SISBEN, CAS, SIPO were developed to better target beneficiaries </a:t>
            </a:r>
          </a:p>
          <a:p>
            <a:pPr>
              <a:lnSpc>
                <a:spcPct val="90000"/>
              </a:lnSpc>
              <a:buFontTx/>
              <a:buNone/>
            </a:pPr>
            <a:r>
              <a:rPr lang="en-US" sz="2800"/>
              <a:t>	(predominantly the poor and at-risk populations).</a:t>
            </a:r>
          </a:p>
          <a:p>
            <a:pPr>
              <a:lnSpc>
                <a:spcPct val="90000"/>
              </a:lnSpc>
            </a:pPr>
            <a:endParaRPr lang="en-US" sz="2800"/>
          </a:p>
          <a:p>
            <a:pPr>
              <a:lnSpc>
                <a:spcPct val="90000"/>
              </a:lnSpc>
            </a:pPr>
            <a:r>
              <a:rPr lang="en-US" sz="2800"/>
              <a:t>A quantitative score is used as a proxy for poverty and/or the lack of income generating resources within the family.  Families scoring below a threshold are eligible to participate in certain programs.</a:t>
            </a:r>
          </a:p>
          <a:p>
            <a:pPr>
              <a:lnSpc>
                <a:spcPct val="90000"/>
              </a:lnSpc>
            </a:pPr>
            <a:endParaRPr lang="en-US" sz="28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a:xfrm>
            <a:off x="304800" y="0"/>
            <a:ext cx="8153400" cy="1143000"/>
          </a:xfrm>
        </p:spPr>
        <p:txBody>
          <a:bodyPr/>
          <a:lstStyle/>
          <a:p>
            <a:r>
              <a:rPr lang="en-US" sz="3600"/>
              <a:t>Policy Conclusions and Recommendations</a:t>
            </a:r>
          </a:p>
        </p:txBody>
      </p:sp>
      <p:sp>
        <p:nvSpPr>
          <p:cNvPr id="439299" name="Rectangle 3"/>
          <p:cNvSpPr>
            <a:spLocks noGrp="1" noChangeArrowheads="1"/>
          </p:cNvSpPr>
          <p:nvPr>
            <p:ph type="body" idx="1"/>
          </p:nvPr>
        </p:nvSpPr>
        <p:spPr>
          <a:xfrm>
            <a:off x="609600" y="609600"/>
            <a:ext cx="7848600" cy="5943600"/>
          </a:xfrm>
        </p:spPr>
        <p:txBody>
          <a:bodyPr/>
          <a:lstStyle/>
          <a:p>
            <a:pPr marL="990600" lvl="1" indent="-533400">
              <a:lnSpc>
                <a:spcPct val="90000"/>
              </a:lnSpc>
              <a:buFontTx/>
              <a:buNone/>
            </a:pPr>
            <a:endParaRPr lang="en-US" sz="1400"/>
          </a:p>
          <a:p>
            <a:pPr marL="609600" indent="-609600">
              <a:lnSpc>
                <a:spcPct val="90000"/>
              </a:lnSpc>
              <a:buFontTx/>
              <a:buAutoNum type="arabicPeriod"/>
            </a:pPr>
            <a:r>
              <a:rPr lang="en-US" sz="2800"/>
              <a:t>Information systems are critical, both for targeting as well as for evaluation. </a:t>
            </a:r>
          </a:p>
          <a:p>
            <a:pPr marL="609600" indent="-609600">
              <a:lnSpc>
                <a:spcPct val="90000"/>
              </a:lnSpc>
              <a:buFontTx/>
              <a:buAutoNum type="arabicPeriod"/>
            </a:pPr>
            <a:endParaRPr lang="en-US" sz="1400"/>
          </a:p>
          <a:p>
            <a:pPr marL="609600" indent="-609600">
              <a:lnSpc>
                <a:spcPct val="90000"/>
              </a:lnSpc>
              <a:buFontTx/>
              <a:buAutoNum type="arabicPeriod"/>
            </a:pPr>
            <a:r>
              <a:rPr lang="en-US" sz="2800"/>
              <a:t>Information systems can facilitate cost-effective ex-post evaluations.</a:t>
            </a:r>
          </a:p>
          <a:p>
            <a:pPr marL="609600" indent="-609600">
              <a:lnSpc>
                <a:spcPct val="90000"/>
              </a:lnSpc>
              <a:buFontTx/>
              <a:buAutoNum type="arabicPeriod"/>
            </a:pPr>
            <a:endParaRPr lang="en-US" sz="1400"/>
          </a:p>
          <a:p>
            <a:pPr marL="609600" indent="-609600">
              <a:lnSpc>
                <a:spcPct val="90000"/>
              </a:lnSpc>
              <a:buFontTx/>
              <a:buAutoNum type="arabicPeriod"/>
            </a:pPr>
            <a:r>
              <a:rPr lang="en-US" sz="2800"/>
              <a:t>Possible to modify information systems to provide more rigorous evaluations at reasonably low cost.  Monitoring non-beneficiaries in addition to beneficiaries is the most important modification.  Part of evaluation strategy for Chile Solidario.</a:t>
            </a:r>
          </a:p>
          <a:p>
            <a:pPr marL="609600" indent="-609600">
              <a:lnSpc>
                <a:spcPct val="90000"/>
              </a:lnSpc>
              <a:buFontTx/>
              <a:buAutoNum type="arabicPeriod"/>
            </a:pPr>
            <a:endParaRPr lang="en-US" sz="1400"/>
          </a:p>
          <a:p>
            <a:pPr marL="609600" indent="-609600">
              <a:lnSpc>
                <a:spcPct val="90000"/>
              </a:lnSpc>
              <a:buFontTx/>
              <a:buAutoNum type="arabicPeriod"/>
            </a:pPr>
            <a:r>
              <a:rPr lang="en-US" sz="2800"/>
              <a:t>Encourage stricter enforcement of the implementation of scoring thresholds.</a:t>
            </a:r>
          </a:p>
          <a:p>
            <a:pPr marL="609600" indent="-609600">
              <a:lnSpc>
                <a:spcPct val="90000"/>
              </a:lnSpc>
              <a:buFontTx/>
              <a:buNone/>
            </a:pP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426" name="Rectangle 2050"/>
          <p:cNvSpPr>
            <a:spLocks noGrp="1" noChangeArrowheads="1"/>
          </p:cNvSpPr>
          <p:nvPr>
            <p:ph type="title"/>
          </p:nvPr>
        </p:nvSpPr>
        <p:spPr>
          <a:xfrm>
            <a:off x="685800" y="304800"/>
            <a:ext cx="8458200" cy="1143000"/>
          </a:xfrm>
        </p:spPr>
        <p:txBody>
          <a:bodyPr/>
          <a:lstStyle/>
          <a:p>
            <a:r>
              <a:rPr lang="en-US" sz="3600"/>
              <a:t>Information Systems for Social Programs</a:t>
            </a:r>
          </a:p>
        </p:txBody>
      </p:sp>
      <p:sp>
        <p:nvSpPr>
          <p:cNvPr id="487427" name="Rectangle 2051"/>
          <p:cNvSpPr>
            <a:spLocks noGrp="1" noChangeArrowheads="1"/>
          </p:cNvSpPr>
          <p:nvPr>
            <p:ph type="body" idx="1"/>
          </p:nvPr>
        </p:nvSpPr>
        <p:spPr/>
        <p:txBody>
          <a:bodyPr/>
          <a:lstStyle/>
          <a:p>
            <a:r>
              <a:rPr lang="en-US">
                <a:cs typeface="Arial" pitchFamily="34" charset="0"/>
              </a:rPr>
              <a:t>Can facilitate certain types of evaluations</a:t>
            </a:r>
          </a:p>
          <a:p>
            <a:endParaRPr lang="en-US">
              <a:cs typeface="Arial" pitchFamily="34" charset="0"/>
            </a:endParaRPr>
          </a:p>
          <a:p>
            <a:r>
              <a:rPr lang="en-US">
                <a:cs typeface="Arial" pitchFamily="34" charset="0"/>
              </a:rPr>
              <a:t>With some complementary additions:  the databases can form a stronger foundation for evaluation</a:t>
            </a:r>
          </a:p>
          <a:p>
            <a:endParaRPr lang="en-US"/>
          </a:p>
          <a:p>
            <a:pPr>
              <a:buFontTx/>
              <a:buNone/>
            </a:pP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50" name="Rectangle 2"/>
          <p:cNvSpPr>
            <a:spLocks noGrp="1" noChangeArrowheads="1"/>
          </p:cNvSpPr>
          <p:nvPr>
            <p:ph type="title"/>
          </p:nvPr>
        </p:nvSpPr>
        <p:spPr>
          <a:xfrm>
            <a:off x="685800" y="304800"/>
            <a:ext cx="7772400" cy="1143000"/>
          </a:xfrm>
        </p:spPr>
        <p:txBody>
          <a:bodyPr/>
          <a:lstStyle/>
          <a:p>
            <a:r>
              <a:rPr lang="en-US"/>
              <a:t>What do we mean by </a:t>
            </a:r>
            <a:br>
              <a:rPr lang="en-US"/>
            </a:br>
            <a:r>
              <a:rPr lang="en-US"/>
              <a:t>“</a:t>
            </a:r>
            <a:r>
              <a:rPr lang="en-US" i="1"/>
              <a:t>impact</a:t>
            </a:r>
            <a:r>
              <a:rPr lang="en-US"/>
              <a:t> </a:t>
            </a:r>
            <a:r>
              <a:rPr lang="en-US" i="1"/>
              <a:t>evaluation</a:t>
            </a:r>
            <a:r>
              <a:rPr lang="en-US"/>
              <a:t>?”</a:t>
            </a:r>
          </a:p>
        </p:txBody>
      </p:sp>
      <p:sp>
        <p:nvSpPr>
          <p:cNvPr id="488451" name="Rectangle 3"/>
          <p:cNvSpPr>
            <a:spLocks noGrp="1" noChangeArrowheads="1"/>
          </p:cNvSpPr>
          <p:nvPr>
            <p:ph type="body" idx="1"/>
          </p:nvPr>
        </p:nvSpPr>
        <p:spPr/>
        <p:txBody>
          <a:bodyPr/>
          <a:lstStyle/>
          <a:p>
            <a:r>
              <a:rPr lang="en-US">
                <a:cs typeface="Arial" pitchFamily="34" charset="0"/>
              </a:rPr>
              <a:t>“What would have happened to the beneficiaries in the absence of the program?”</a:t>
            </a:r>
          </a:p>
          <a:p>
            <a:endParaRPr lang="en-US">
              <a:cs typeface="Arial" pitchFamily="34" charset="0"/>
            </a:endParaRPr>
          </a:p>
          <a:p>
            <a:r>
              <a:rPr lang="en-US">
                <a:cs typeface="Arial" pitchFamily="34" charset="0"/>
              </a:rPr>
              <a:t>“What was the effect of the program?”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9474" name="Rectangle 2"/>
          <p:cNvSpPr>
            <a:spLocks noGrp="1" noChangeArrowheads="1"/>
          </p:cNvSpPr>
          <p:nvPr>
            <p:ph type="title"/>
          </p:nvPr>
        </p:nvSpPr>
        <p:spPr>
          <a:xfrm>
            <a:off x="685800" y="0"/>
            <a:ext cx="7772400" cy="762000"/>
          </a:xfrm>
        </p:spPr>
        <p:txBody>
          <a:bodyPr/>
          <a:lstStyle/>
          <a:p>
            <a:r>
              <a:rPr lang="en-US" sz="3600"/>
              <a:t>Some options</a:t>
            </a:r>
          </a:p>
        </p:txBody>
      </p:sp>
      <p:sp>
        <p:nvSpPr>
          <p:cNvPr id="489475" name="Rectangle 3"/>
          <p:cNvSpPr>
            <a:spLocks noGrp="1" noChangeArrowheads="1"/>
          </p:cNvSpPr>
          <p:nvPr>
            <p:ph type="body" idx="1"/>
          </p:nvPr>
        </p:nvSpPr>
        <p:spPr>
          <a:xfrm>
            <a:off x="304800" y="762000"/>
            <a:ext cx="8458200" cy="5181600"/>
          </a:xfrm>
        </p:spPr>
        <p:txBody>
          <a:bodyPr/>
          <a:lstStyle/>
          <a:p>
            <a:pPr>
              <a:lnSpc>
                <a:spcPct val="90000"/>
              </a:lnSpc>
              <a:buFontTx/>
              <a:buNone/>
            </a:pPr>
            <a:r>
              <a:rPr lang="en-US" sz="2800">
                <a:cs typeface="Arial" pitchFamily="34" charset="0"/>
              </a:rPr>
              <a:t>1)  Randomized Designs</a:t>
            </a:r>
          </a:p>
          <a:p>
            <a:pPr>
              <a:lnSpc>
                <a:spcPct val="90000"/>
              </a:lnSpc>
              <a:buFontTx/>
              <a:buNone/>
            </a:pPr>
            <a:endParaRPr lang="en-US" sz="1000"/>
          </a:p>
          <a:p>
            <a:pPr>
              <a:lnSpc>
                <a:spcPct val="90000"/>
              </a:lnSpc>
            </a:pPr>
            <a:r>
              <a:rPr lang="en-US" sz="2800">
                <a:cs typeface="Arial" pitchFamily="34" charset="0"/>
              </a:rPr>
              <a:t>Examples:	</a:t>
            </a:r>
          </a:p>
          <a:p>
            <a:pPr>
              <a:lnSpc>
                <a:spcPct val="90000"/>
              </a:lnSpc>
              <a:buFontTx/>
              <a:buNone/>
            </a:pPr>
            <a:r>
              <a:rPr lang="en-US" sz="2800">
                <a:cs typeface="Arial" pitchFamily="34" charset="0"/>
              </a:rPr>
              <a:t>	a) Geographic regions are </a:t>
            </a:r>
            <a:r>
              <a:rPr lang="en-US" sz="2800" b="1">
                <a:cs typeface="Arial" pitchFamily="34" charset="0"/>
              </a:rPr>
              <a:t>randomly selected</a:t>
            </a:r>
            <a:r>
              <a:rPr lang="en-US" sz="2800">
                <a:cs typeface="Arial" pitchFamily="34" charset="0"/>
              </a:rPr>
              <a:t> for later phase-in of a program  (Oportunidades, PRAF)</a:t>
            </a:r>
          </a:p>
          <a:p>
            <a:pPr>
              <a:lnSpc>
                <a:spcPct val="90000"/>
              </a:lnSpc>
              <a:buFontTx/>
              <a:buNone/>
            </a:pPr>
            <a:r>
              <a:rPr lang="en-US" sz="2800">
                <a:cs typeface="Arial" pitchFamily="34" charset="0"/>
              </a:rPr>
              <a:t>	b) Individuals are randomly selected to form a control group (such as school vouchers Colombia)</a:t>
            </a:r>
          </a:p>
          <a:p>
            <a:pPr>
              <a:lnSpc>
                <a:spcPct val="90000"/>
              </a:lnSpc>
              <a:buFontTx/>
              <a:buNone/>
            </a:pPr>
            <a:endParaRPr lang="en-US" sz="1400">
              <a:cs typeface="Arial" pitchFamily="34" charset="0"/>
            </a:endParaRPr>
          </a:p>
          <a:p>
            <a:pPr>
              <a:lnSpc>
                <a:spcPct val="90000"/>
              </a:lnSpc>
            </a:pPr>
            <a:r>
              <a:rPr lang="en-US" sz="2800">
                <a:cs typeface="Arial" pitchFamily="34" charset="0"/>
              </a:rPr>
              <a:t>Randomized evaluations are viewed by the experts as the best option because they solve many of the problems encountered in evaluation.  (Duflo and Kremer, 2003)</a:t>
            </a:r>
          </a:p>
          <a:p>
            <a:pPr>
              <a:lnSpc>
                <a:spcPct val="90000"/>
              </a:lnSpc>
            </a:pPr>
            <a:endParaRPr lang="en-US" sz="1400">
              <a:cs typeface="Arial" pitchFamily="34" charset="0"/>
            </a:endParaRPr>
          </a:p>
          <a:p>
            <a:pPr>
              <a:lnSpc>
                <a:spcPct val="90000"/>
              </a:lnSpc>
            </a:pPr>
            <a:r>
              <a:rPr lang="en-US" sz="2800">
                <a:cs typeface="Arial" pitchFamily="34" charset="0"/>
              </a:rPr>
              <a:t>However, randomization can be politically difficult and is not always possible or appropriate.</a:t>
            </a:r>
          </a:p>
          <a:p>
            <a:pPr>
              <a:lnSpc>
                <a:spcPct val="90000"/>
              </a:lnSpc>
              <a:buFontTx/>
              <a:buNone/>
            </a:pPr>
            <a:endParaRPr lang="en-US" sz="2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3570" name="Rectangle 2"/>
          <p:cNvSpPr>
            <a:spLocks noGrp="1" noChangeArrowheads="1"/>
          </p:cNvSpPr>
          <p:nvPr>
            <p:ph type="title"/>
          </p:nvPr>
        </p:nvSpPr>
        <p:spPr>
          <a:xfrm>
            <a:off x="685800" y="0"/>
            <a:ext cx="7772400" cy="762000"/>
          </a:xfrm>
        </p:spPr>
        <p:txBody>
          <a:bodyPr/>
          <a:lstStyle/>
          <a:p>
            <a:r>
              <a:rPr lang="en-US" sz="3600"/>
              <a:t>Some options</a:t>
            </a:r>
          </a:p>
        </p:txBody>
      </p:sp>
      <p:sp>
        <p:nvSpPr>
          <p:cNvPr id="493571" name="Rectangle 3"/>
          <p:cNvSpPr>
            <a:spLocks noGrp="1" noChangeArrowheads="1"/>
          </p:cNvSpPr>
          <p:nvPr>
            <p:ph type="body" idx="1"/>
          </p:nvPr>
        </p:nvSpPr>
        <p:spPr>
          <a:xfrm>
            <a:off x="304800" y="1066800"/>
            <a:ext cx="8458200" cy="4876800"/>
          </a:xfrm>
        </p:spPr>
        <p:txBody>
          <a:bodyPr/>
          <a:lstStyle/>
          <a:p>
            <a:pPr>
              <a:lnSpc>
                <a:spcPct val="90000"/>
              </a:lnSpc>
              <a:buFontTx/>
              <a:buNone/>
            </a:pPr>
            <a:r>
              <a:rPr lang="en-US" sz="2800">
                <a:cs typeface="Arial" pitchFamily="34" charset="0"/>
              </a:rPr>
              <a:t>2) Ex-Post Evaluation</a:t>
            </a:r>
          </a:p>
          <a:p>
            <a:pPr>
              <a:lnSpc>
                <a:spcPct val="90000"/>
              </a:lnSpc>
              <a:buFontTx/>
              <a:buNone/>
            </a:pPr>
            <a:r>
              <a:rPr lang="en-US" sz="2800">
                <a:cs typeface="Arial" pitchFamily="34" charset="0"/>
              </a:rPr>
              <a:t>	</a:t>
            </a:r>
          </a:p>
          <a:p>
            <a:pPr>
              <a:lnSpc>
                <a:spcPct val="90000"/>
              </a:lnSpc>
            </a:pPr>
            <a:r>
              <a:rPr lang="en-US" sz="2800">
                <a:cs typeface="Arial" pitchFamily="34" charset="0"/>
              </a:rPr>
              <a:t>Aim is to compare outcomes of beneficiaries and non-beneficiaries who were similar </a:t>
            </a:r>
            <a:r>
              <a:rPr lang="en-US" i="1">
                <a:cs typeface="Arial" pitchFamily="34" charset="0"/>
              </a:rPr>
              <a:t>BEFORE</a:t>
            </a:r>
            <a:r>
              <a:rPr lang="en-US" sz="2800">
                <a:cs typeface="Arial" pitchFamily="34" charset="0"/>
              </a:rPr>
              <a:t> program participation</a:t>
            </a:r>
          </a:p>
          <a:p>
            <a:pPr>
              <a:lnSpc>
                <a:spcPct val="90000"/>
              </a:lnSpc>
              <a:buFontTx/>
              <a:buNone/>
            </a:pPr>
            <a:endParaRPr lang="en-US" sz="1000"/>
          </a:p>
          <a:p>
            <a:pPr>
              <a:lnSpc>
                <a:spcPct val="90000"/>
              </a:lnSpc>
            </a:pPr>
            <a:r>
              <a:rPr lang="en-US" sz="2800"/>
              <a:t>Only observe individuals at one point in time -- </a:t>
            </a:r>
            <a:r>
              <a:rPr lang="en-US" sz="2800" b="1"/>
              <a:t>after</a:t>
            </a:r>
            <a:r>
              <a:rPr lang="en-US" sz="2800"/>
              <a:t> enough time has passed for program to have an effect.</a:t>
            </a:r>
          </a:p>
          <a:p>
            <a:pPr>
              <a:lnSpc>
                <a:spcPct val="90000"/>
              </a:lnSpc>
              <a:buFontTx/>
              <a:buNone/>
            </a:pPr>
            <a:endParaRPr lang="en-US" sz="2800"/>
          </a:p>
          <a:p>
            <a:pPr>
              <a:lnSpc>
                <a:spcPct val="90000"/>
              </a:lnSpc>
            </a:pPr>
            <a:r>
              <a:rPr lang="en-US" sz="2800"/>
              <a:t>Critical assumption:  After controlling for observed characteristics, beneficiaries and non-beneficiaries do not differ in unobserved characteristics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22" name="Rectangle 2"/>
          <p:cNvSpPr>
            <a:spLocks noGrp="1" noChangeArrowheads="1"/>
          </p:cNvSpPr>
          <p:nvPr>
            <p:ph type="title"/>
          </p:nvPr>
        </p:nvSpPr>
        <p:spPr>
          <a:xfrm>
            <a:off x="685800" y="0"/>
            <a:ext cx="7772400" cy="762000"/>
          </a:xfrm>
        </p:spPr>
        <p:txBody>
          <a:bodyPr/>
          <a:lstStyle/>
          <a:p>
            <a:r>
              <a:rPr lang="en-US" sz="3600"/>
              <a:t>Some options</a:t>
            </a:r>
          </a:p>
        </p:txBody>
      </p:sp>
      <p:sp>
        <p:nvSpPr>
          <p:cNvPr id="491523" name="Rectangle 3"/>
          <p:cNvSpPr>
            <a:spLocks noGrp="1" noChangeArrowheads="1"/>
          </p:cNvSpPr>
          <p:nvPr>
            <p:ph type="body" idx="1"/>
          </p:nvPr>
        </p:nvSpPr>
        <p:spPr>
          <a:xfrm>
            <a:off x="304800" y="914400"/>
            <a:ext cx="8534400" cy="5715000"/>
          </a:xfrm>
        </p:spPr>
        <p:txBody>
          <a:bodyPr/>
          <a:lstStyle/>
          <a:p>
            <a:pPr>
              <a:buFontTx/>
              <a:buNone/>
            </a:pPr>
            <a:r>
              <a:rPr lang="en-US" sz="2800">
                <a:cs typeface="Arial" pitchFamily="34" charset="0"/>
              </a:rPr>
              <a:t>3) Before and After Comparisons -- “Double Difference”	</a:t>
            </a:r>
            <a:endParaRPr lang="en-US" sz="1000">
              <a:cs typeface="Arial" pitchFamily="34" charset="0"/>
            </a:endParaRPr>
          </a:p>
          <a:p>
            <a:pPr>
              <a:buFontTx/>
              <a:buNone/>
            </a:pPr>
            <a:r>
              <a:rPr lang="en-US" sz="2800">
                <a:cs typeface="Arial" pitchFamily="34" charset="0"/>
              </a:rPr>
              <a:t>	</a:t>
            </a:r>
          </a:p>
          <a:p>
            <a:r>
              <a:rPr lang="en-US" sz="2800">
                <a:cs typeface="Arial" pitchFamily="34" charset="0"/>
              </a:rPr>
              <a:t>Monitor the beneficiaries and non-beneficiaries over the length of time necessary for the program to have effects</a:t>
            </a:r>
          </a:p>
          <a:p>
            <a:pPr>
              <a:buFontTx/>
              <a:buNone/>
            </a:pPr>
            <a:endParaRPr lang="en-US" sz="1600">
              <a:cs typeface="Arial" pitchFamily="34" charset="0"/>
            </a:endParaRPr>
          </a:p>
          <a:p>
            <a:r>
              <a:rPr lang="en-US" sz="2800">
                <a:cs typeface="Arial" pitchFamily="34" charset="0"/>
              </a:rPr>
              <a:t>I.e., Take baselines for both groups then compare the change in the beneficiaries’ behavior to the change in the non-beneficiaries’ behavior.  All time invariant unobservable differences are removed. </a:t>
            </a:r>
          </a:p>
          <a:p>
            <a:pPr>
              <a:buFontTx/>
              <a:buNone/>
            </a:pPr>
            <a:endParaRPr lang="en-US" sz="1400">
              <a:cs typeface="Arial" pitchFamily="34" charset="0"/>
            </a:endParaRPr>
          </a:p>
          <a:p>
            <a:r>
              <a:rPr lang="en-US" sz="2800">
                <a:cs typeface="Arial" pitchFamily="34" charset="0"/>
              </a:rPr>
              <a:t>Critical assumption:  No time varying unobserved differences between beneficiaries and non-beneficiaries.</a:t>
            </a:r>
          </a:p>
          <a:p>
            <a:pPr>
              <a:buFontTx/>
              <a:buNone/>
            </a:pPr>
            <a:endParaRPr lang="en-US" sz="1000"/>
          </a:p>
          <a:p>
            <a:pPr>
              <a:buFontTx/>
              <a:buNone/>
            </a:pPr>
            <a:endParaRPr lang="en-US" sz="2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618" name="Rectangle 2"/>
          <p:cNvSpPr>
            <a:spLocks noGrp="1" noChangeArrowheads="1"/>
          </p:cNvSpPr>
          <p:nvPr>
            <p:ph type="title"/>
          </p:nvPr>
        </p:nvSpPr>
        <p:spPr>
          <a:xfrm>
            <a:off x="685800" y="0"/>
            <a:ext cx="7772400" cy="762000"/>
          </a:xfrm>
        </p:spPr>
        <p:txBody>
          <a:bodyPr/>
          <a:lstStyle/>
          <a:p>
            <a:r>
              <a:rPr lang="en-US" sz="3600"/>
              <a:t>Creation of Counterfactual Group</a:t>
            </a:r>
          </a:p>
        </p:txBody>
      </p:sp>
      <p:sp>
        <p:nvSpPr>
          <p:cNvPr id="495621" name="Rectangle 5"/>
          <p:cNvSpPr>
            <a:spLocks noGrp="1" noChangeArrowheads="1"/>
          </p:cNvSpPr>
          <p:nvPr>
            <p:ph type="body" idx="1"/>
          </p:nvPr>
        </p:nvSpPr>
        <p:spPr>
          <a:xfrm>
            <a:off x="685800" y="838200"/>
            <a:ext cx="7772400" cy="5257800"/>
          </a:xfrm>
        </p:spPr>
        <p:txBody>
          <a:bodyPr/>
          <a:lstStyle/>
          <a:p>
            <a:pPr>
              <a:lnSpc>
                <a:spcPct val="90000"/>
              </a:lnSpc>
            </a:pPr>
            <a:r>
              <a:rPr lang="en-US" sz="2800">
                <a:cs typeface="Arial" pitchFamily="34" charset="0"/>
              </a:rPr>
              <a:t>The most critical part of evaluation design:  who can be used as a natural comparison</a:t>
            </a:r>
          </a:p>
          <a:p>
            <a:pPr>
              <a:lnSpc>
                <a:spcPct val="90000"/>
              </a:lnSpc>
            </a:pPr>
            <a:endParaRPr lang="en-US" sz="1400">
              <a:cs typeface="Arial" pitchFamily="34" charset="0"/>
            </a:endParaRPr>
          </a:p>
          <a:p>
            <a:pPr>
              <a:lnSpc>
                <a:spcPct val="90000"/>
              </a:lnSpc>
            </a:pPr>
            <a:r>
              <a:rPr lang="en-US" sz="2800">
                <a:cs typeface="Arial" pitchFamily="34" charset="0"/>
              </a:rPr>
              <a:t>Information Systems Can Plan an Important Role</a:t>
            </a:r>
          </a:p>
          <a:p>
            <a:pPr>
              <a:lnSpc>
                <a:spcPct val="90000"/>
              </a:lnSpc>
              <a:buFontTx/>
              <a:buNone/>
            </a:pPr>
            <a:endParaRPr lang="en-US" sz="1400">
              <a:cs typeface="Arial" pitchFamily="34" charset="0"/>
            </a:endParaRPr>
          </a:p>
          <a:p>
            <a:pPr>
              <a:lnSpc>
                <a:spcPct val="90000"/>
              </a:lnSpc>
            </a:pPr>
            <a:r>
              <a:rPr lang="en-US" sz="2800">
                <a:cs typeface="Arial" pitchFamily="34" charset="0"/>
              </a:rPr>
              <a:t>There are families who will not quality for programs because they are slightly above the eligible score (threshold).  These families look very similar to families with similar scores who have qualified.  </a:t>
            </a:r>
            <a:r>
              <a:rPr lang="en-US" sz="2800" b="1">
                <a:cs typeface="Arial" pitchFamily="34" charset="0"/>
              </a:rPr>
              <a:t>Discontinuity Design</a:t>
            </a:r>
            <a:r>
              <a:rPr lang="en-US" sz="2800">
                <a:cs typeface="Arial" pitchFamily="34" charset="0"/>
              </a:rPr>
              <a:t>:  (Campbell, 1969, Buddlemeyer and Skoufias 2003) </a:t>
            </a:r>
          </a:p>
          <a:p>
            <a:pPr>
              <a:lnSpc>
                <a:spcPct val="90000"/>
              </a:lnSpc>
              <a:buFontTx/>
              <a:buNone/>
            </a:pPr>
            <a:endParaRPr lang="en-US" sz="1400">
              <a:cs typeface="Arial" pitchFamily="34" charset="0"/>
            </a:endParaRPr>
          </a:p>
          <a:p>
            <a:pPr>
              <a:lnSpc>
                <a:spcPct val="90000"/>
              </a:lnSpc>
            </a:pPr>
            <a:r>
              <a:rPr lang="en-US" sz="2800">
                <a:cs typeface="Arial" pitchFamily="34" charset="0"/>
              </a:rPr>
              <a:t>Assign program and then compare outcomes across the families who are close to the threshold.</a:t>
            </a:r>
          </a:p>
          <a:p>
            <a:pPr>
              <a:lnSpc>
                <a:spcPct val="90000"/>
              </a:lnSpc>
            </a:pPr>
            <a:endParaRPr lang="en-US" sz="2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6" name="Rectangle 1026"/>
          <p:cNvSpPr>
            <a:spLocks noGrp="1" noChangeArrowheads="1"/>
          </p:cNvSpPr>
          <p:nvPr>
            <p:ph type="title"/>
          </p:nvPr>
        </p:nvSpPr>
        <p:spPr>
          <a:xfrm>
            <a:off x="685800" y="0"/>
            <a:ext cx="7772400" cy="762000"/>
          </a:xfrm>
        </p:spPr>
        <p:txBody>
          <a:bodyPr/>
          <a:lstStyle/>
          <a:p>
            <a:r>
              <a:rPr lang="en-US" sz="3600"/>
              <a:t>Important Caveats</a:t>
            </a:r>
          </a:p>
        </p:txBody>
      </p:sp>
      <p:sp>
        <p:nvSpPr>
          <p:cNvPr id="497667" name="Rectangle 1027"/>
          <p:cNvSpPr>
            <a:spLocks noGrp="1" noChangeArrowheads="1"/>
          </p:cNvSpPr>
          <p:nvPr>
            <p:ph type="body" idx="1"/>
          </p:nvPr>
        </p:nvSpPr>
        <p:spPr>
          <a:xfrm>
            <a:off x="304800" y="1066800"/>
            <a:ext cx="8458200" cy="4876800"/>
          </a:xfrm>
        </p:spPr>
        <p:txBody>
          <a:bodyPr/>
          <a:lstStyle/>
          <a:p>
            <a:pPr>
              <a:lnSpc>
                <a:spcPct val="90000"/>
              </a:lnSpc>
            </a:pPr>
            <a:r>
              <a:rPr lang="en-US">
                <a:cs typeface="Arial" pitchFamily="34" charset="0"/>
              </a:rPr>
              <a:t>This is a local average treatment effect:  not necessarily comparing the effect on the poorest families</a:t>
            </a:r>
          </a:p>
          <a:p>
            <a:pPr>
              <a:lnSpc>
                <a:spcPct val="90000"/>
              </a:lnSpc>
              <a:buFontTx/>
              <a:buNone/>
            </a:pPr>
            <a:endParaRPr lang="en-US">
              <a:cs typeface="Arial" pitchFamily="34" charset="0"/>
            </a:endParaRPr>
          </a:p>
          <a:p>
            <a:pPr>
              <a:lnSpc>
                <a:spcPct val="90000"/>
              </a:lnSpc>
            </a:pPr>
            <a:r>
              <a:rPr lang="en-US">
                <a:cs typeface="Arial" pitchFamily="34" charset="0"/>
              </a:rPr>
              <a:t>If there are heterogeneous effects at different levels of scores this is only measuring the effect at the cutoff score</a:t>
            </a:r>
          </a:p>
          <a:p>
            <a:pPr>
              <a:lnSpc>
                <a:spcPct val="90000"/>
              </a:lnSpc>
              <a:buFontTx/>
              <a:buNone/>
            </a:pPr>
            <a:endParaRPr lang="en-US">
              <a:cs typeface="Arial" pitchFamily="34" charset="0"/>
            </a:endParaRPr>
          </a:p>
          <a:p>
            <a:pPr>
              <a:lnSpc>
                <a:spcPct val="90000"/>
              </a:lnSpc>
            </a:pPr>
            <a:r>
              <a:rPr lang="en-US">
                <a:cs typeface="Arial" pitchFamily="34" charset="0"/>
              </a:rPr>
              <a:t>Threshold must exist: enforcement of rules necessary.</a:t>
            </a:r>
          </a:p>
          <a:p>
            <a:pPr>
              <a:lnSpc>
                <a:spcPct val="90000"/>
              </a:lnSpc>
              <a:buFontTx/>
              <a:buNone/>
            </a:pPr>
            <a:endParaRPr lang="en-US">
              <a:cs typeface="Arial" pitchFamily="34" charset="0"/>
            </a:endParaRPr>
          </a:p>
          <a:p>
            <a:pPr>
              <a:lnSpc>
                <a:spcPct val="90000"/>
              </a:lnSpc>
              <a:buFontTx/>
              <a:buNone/>
            </a:pPr>
            <a:endParaRPr lang="en-US">
              <a:cs typeface="Arial" pitchFamily="34" charset="0"/>
            </a:endParaRPr>
          </a:p>
          <a:p>
            <a:pPr>
              <a:lnSpc>
                <a:spcPct val="90000"/>
              </a:lnSpc>
              <a:buFontTx/>
              <a:buNone/>
            </a:pPr>
            <a:endParaRPr lang="en-US"/>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57179</TotalTime>
  <Words>1007</Words>
  <Application>Microsoft Office PowerPoint</Application>
  <PresentationFormat>On-screen Show (4:3)</PresentationFormat>
  <Paragraphs>229</Paragraphs>
  <Slides>20</Slides>
  <Notes>10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0</vt:i4>
      </vt:variant>
      <vt:variant>
        <vt:lpstr>Slide Titles</vt:lpstr>
      </vt:variant>
      <vt:variant>
        <vt:i4>20</vt:i4>
      </vt:variant>
    </vt:vector>
  </HeadingPairs>
  <TitlesOfParts>
    <vt:vector size="25" baseType="lpstr">
      <vt:lpstr>Times New Roman</vt:lpstr>
      <vt:lpstr>Arial</vt:lpstr>
      <vt:lpstr>Symbol</vt:lpstr>
      <vt:lpstr>SPSS Marker Set</vt:lpstr>
      <vt:lpstr>Default Design</vt:lpstr>
      <vt:lpstr>Beyond Beneficiaries:  The Use of Information Systems for Cost-Effective Evaluation  </vt:lpstr>
      <vt:lpstr>Information Systems</vt:lpstr>
      <vt:lpstr>Information Systems for Social Programs</vt:lpstr>
      <vt:lpstr>What do we mean by  “impact evaluation?”</vt:lpstr>
      <vt:lpstr>Some options</vt:lpstr>
      <vt:lpstr>Some options</vt:lpstr>
      <vt:lpstr>Some options</vt:lpstr>
      <vt:lpstr>Creation of Counterfactual Group</vt:lpstr>
      <vt:lpstr>Important Caveats</vt:lpstr>
      <vt:lpstr>Example of an ex-post evaluation:  Superémonos</vt:lpstr>
      <vt:lpstr>Superémonos</vt:lpstr>
      <vt:lpstr>Sistema de Información sobre la  Población Objetivo (SIPO) </vt:lpstr>
      <vt:lpstr>SIPO and SAB</vt:lpstr>
      <vt:lpstr>First however:  we were missing a critical component for evaluation</vt:lpstr>
      <vt:lpstr>Summary Information on Survey Samples</vt:lpstr>
      <vt:lpstr>Survey design and implementation</vt:lpstr>
      <vt:lpstr>Duryea Morrison Strategy: Ex-Post Evaluation Information System Used to Identify Beneficiaries Only</vt:lpstr>
      <vt:lpstr>Alternative Strategy: What we might have done Double Difference: Information Systems Used to Identify Treatment and Control Groups </vt:lpstr>
      <vt:lpstr>Slide 19</vt:lpstr>
      <vt:lpstr>Policy Conclusions and Recommendations</vt:lpstr>
    </vt:vector>
  </TitlesOfParts>
  <Company>IADB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Martin</dc:creator>
  <cp:lastModifiedBy>anarod</cp:lastModifiedBy>
  <cp:revision>495</cp:revision>
  <cp:lastPrinted>2001-01-12T13:20:31Z</cp:lastPrinted>
  <dcterms:created xsi:type="dcterms:W3CDTF">1998-06-29T19:48:11Z</dcterms:created>
  <dcterms:modified xsi:type="dcterms:W3CDTF">2010-07-11T23:41:53Z</dcterms:modified>
</cp:coreProperties>
</file>