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46"/>
  </p:notesMasterIdLst>
  <p:sldIdLst>
    <p:sldId id="279" r:id="rId2"/>
    <p:sldId id="323" r:id="rId3"/>
    <p:sldId id="324" r:id="rId4"/>
    <p:sldId id="325" r:id="rId5"/>
    <p:sldId id="326" r:id="rId6"/>
    <p:sldId id="338" r:id="rId7"/>
    <p:sldId id="340" r:id="rId8"/>
    <p:sldId id="341" r:id="rId9"/>
    <p:sldId id="342" r:id="rId10"/>
    <p:sldId id="327" r:id="rId11"/>
    <p:sldId id="354" r:id="rId12"/>
    <p:sldId id="355" r:id="rId13"/>
    <p:sldId id="356" r:id="rId14"/>
    <p:sldId id="357" r:id="rId15"/>
    <p:sldId id="358" r:id="rId16"/>
    <p:sldId id="360" r:id="rId17"/>
    <p:sldId id="345" r:id="rId18"/>
    <p:sldId id="359" r:id="rId19"/>
    <p:sldId id="361" r:id="rId20"/>
    <p:sldId id="362" r:id="rId21"/>
    <p:sldId id="363" r:id="rId22"/>
    <p:sldId id="364" r:id="rId23"/>
    <p:sldId id="365" r:id="rId24"/>
    <p:sldId id="366" r:id="rId25"/>
    <p:sldId id="352" r:id="rId26"/>
    <p:sldId id="353" r:id="rId27"/>
    <p:sldId id="367" r:id="rId28"/>
    <p:sldId id="368" r:id="rId29"/>
    <p:sldId id="369" r:id="rId30"/>
    <p:sldId id="370" r:id="rId31"/>
    <p:sldId id="371" r:id="rId32"/>
    <p:sldId id="328" r:id="rId33"/>
    <p:sldId id="329" r:id="rId34"/>
    <p:sldId id="372" r:id="rId35"/>
    <p:sldId id="373" r:id="rId36"/>
    <p:sldId id="374" r:id="rId37"/>
    <p:sldId id="375" r:id="rId38"/>
    <p:sldId id="379" r:id="rId39"/>
    <p:sldId id="376" r:id="rId40"/>
    <p:sldId id="380" r:id="rId41"/>
    <p:sldId id="377" r:id="rId42"/>
    <p:sldId id="378" r:id="rId43"/>
    <p:sldId id="381" r:id="rId44"/>
    <p:sldId id="318" r:id="rId45"/>
  </p:sldIdLst>
  <p:sldSz cx="9144000" cy="6858000" type="screen4x3"/>
  <p:notesSz cx="6858000" cy="9144000"/>
  <p:embeddedFontLst>
    <p:embeddedFont>
      <p:font typeface="Comic Sans MS" pitchFamily="66" charset="0"/>
      <p:regular r:id="rId47"/>
      <p:bold r:id="rId48"/>
    </p:embeddedFont>
  </p:embeddedFontLst>
  <p:defaultTextStyle>
    <a:defPPr>
      <a:defRPr lang="es-ES"/>
    </a:defPPr>
    <a:lvl1pPr algn="ctr"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9900"/>
    <a:srgbClr val="FFFF99"/>
    <a:srgbClr val="0099FF"/>
    <a:srgbClr val="000099"/>
    <a:srgbClr val="FFFF00"/>
    <a:srgbClr val="3399FF"/>
    <a:srgbClr val="FFFFFF"/>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6" autoAdjust="0"/>
    <p:restoredTop sz="94660"/>
  </p:normalViewPr>
  <p:slideViewPr>
    <p:cSldViewPr>
      <p:cViewPr varScale="1">
        <p:scale>
          <a:sx n="63" d="100"/>
          <a:sy n="63" d="100"/>
        </p:scale>
        <p:origin x="-492" y="-102"/>
      </p:cViewPr>
      <p:guideLst>
        <p:guide orient="horz" pos="432"/>
        <p:guide pos="13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296"/>
    </p:cViewPr>
  </p:sorterViewPr>
  <p:gridSpacing cx="73737788" cy="7373778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1.fntdata"/><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2.fntdata"/><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s-ES"/>
          </a:p>
        </p:txBody>
      </p:sp>
      <p:sp>
        <p:nvSpPr>
          <p:cNvPr id="962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s-ES"/>
          </a:p>
        </p:txBody>
      </p:sp>
      <p:sp>
        <p:nvSpPr>
          <p:cNvPr id="962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62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962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endParaRPr lang="es-ES"/>
          </a:p>
        </p:txBody>
      </p:sp>
      <p:sp>
        <p:nvSpPr>
          <p:cNvPr id="962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99D4430C-9EF0-48C3-B295-77C3BF6F2F9E}" type="slidenum">
              <a:rPr lang="es-ES"/>
              <a:pPr/>
              <a:t>‹#›</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663A02-2D69-47E6-AC9D-617F4FB39D6E}" type="slidenum">
              <a:rPr lang="es-ES"/>
              <a:pPr/>
              <a:t>43</a:t>
            </a:fld>
            <a:endParaRPr lang="es-ES"/>
          </a:p>
        </p:txBody>
      </p:sp>
      <p:sp>
        <p:nvSpPr>
          <p:cNvPr id="187394" name="Rectangle 2"/>
          <p:cNvSpPr>
            <a:spLocks noRo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8B0D86-D528-4E02-8F34-BAC096DA583D}" type="slidenum">
              <a:rPr lang="es-ES"/>
              <a:pPr/>
              <a:t>44</a:t>
            </a:fld>
            <a:endParaRPr lang="es-ES"/>
          </a:p>
        </p:txBody>
      </p:sp>
      <p:sp>
        <p:nvSpPr>
          <p:cNvPr id="116738" name="Rectangle 2"/>
          <p:cNvSpPr>
            <a:spLocks noRo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C720301-CB35-4579-AAAB-8373D098C688}"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B28060D6-AB00-459C-A602-BCFEC34E5410}"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E87F95E6-46F8-493B-A9B1-A5BEDF1ED69C}" type="slidenum">
              <a:rPr lang="es-ES"/>
              <a:pPr/>
              <a:t>‹#›</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s-E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s-E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7FB501FD-5FCC-4409-B777-FCDF525CC272}"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3E8B66E-C6EC-4C78-AB47-915343623FC4}"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1839E3D-8E7B-466E-828F-4B832602B7B3}"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3E84089F-37D9-450A-BAC2-8EDBBE6CD839}"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702EC08-F5F5-4D3B-B688-9BED3BF6770D}"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5C2C3DF9-1AAE-4599-9F13-E77D9578603E}"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F48D2C8-9436-4155-BB86-B48A536B8E7C}"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39568E94-02B8-42B7-A1B0-F508778743EA}"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3F507066-6C87-4255-86B8-5EB50092CA5A}"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lvl1pPr>
          </a:lstStyle>
          <a:p>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A41CF358-73B1-47F9-9D51-19F56D679237}" type="slidenum">
              <a:rPr lang="es-ES"/>
              <a:pPr/>
              <a:t>‹#›</a:t>
            </a:fld>
            <a:endParaRPr lang="es-ES"/>
          </a:p>
        </p:txBody>
      </p:sp>
      <p:sp>
        <p:nvSpPr>
          <p:cNvPr id="1162" name="Text Box 138"/>
          <p:cNvSpPr txBox="1">
            <a:spLocks noChangeArrowheads="1"/>
          </p:cNvSpPr>
          <p:nvPr/>
        </p:nvSpPr>
        <p:spPr bwMode="auto">
          <a:xfrm>
            <a:off x="3657600" y="6477000"/>
            <a:ext cx="2209800" cy="274638"/>
          </a:xfrm>
          <a:prstGeom prst="rect">
            <a:avLst/>
          </a:prstGeom>
          <a:noFill/>
          <a:ln w="9525">
            <a:noFill/>
            <a:miter lim="800000"/>
            <a:headEnd/>
            <a:tailEnd/>
          </a:ln>
          <a:effectLst/>
        </p:spPr>
        <p:txBody>
          <a:bodyPr>
            <a:spAutoFit/>
          </a:bodyPr>
          <a:lstStyle/>
          <a:p>
            <a:pPr algn="l">
              <a:spcBef>
                <a:spcPct val="50000"/>
              </a:spcBef>
            </a:pPr>
            <a:r>
              <a:rPr lang="es-ES" sz="1200" b="0">
                <a:solidFill>
                  <a:srgbClr val="FFFF00"/>
                </a:solidFill>
                <a:latin typeface="Abadi MT Condensed Light" pitchFamily="34" charset="0"/>
              </a:rPr>
              <a:t>www.ntn-consultores.com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525" name="Oval 37"/>
          <p:cNvSpPr>
            <a:spLocks noChangeArrowheads="1"/>
          </p:cNvSpPr>
          <p:nvPr/>
        </p:nvSpPr>
        <p:spPr bwMode="auto">
          <a:xfrm>
            <a:off x="1258888" y="1700213"/>
            <a:ext cx="6769100" cy="4176712"/>
          </a:xfrm>
          <a:prstGeom prst="ellipse">
            <a:avLst/>
          </a:prstGeom>
          <a:gradFill rotWithShape="0">
            <a:gsLst>
              <a:gs pos="0">
                <a:srgbClr val="FFE2C5"/>
              </a:gs>
              <a:gs pos="100000">
                <a:srgbClr val="FFFFFF"/>
              </a:gs>
            </a:gsLst>
            <a:lin ang="5400000" scaled="1"/>
          </a:gradFill>
          <a:ln w="9525">
            <a:noFill/>
            <a:round/>
            <a:headEnd/>
            <a:tailEnd/>
          </a:ln>
          <a:effectLst/>
          <a:scene3d>
            <a:camera prst="legacyPerspectiveTop"/>
            <a:lightRig rig="legacyFlat3" dir="b"/>
          </a:scene3d>
          <a:sp3d extrusionH="887400" prstMaterial="legacyMatte">
            <a:bevelT w="13500" h="13500" prst="angle"/>
            <a:bevelB w="13500" h="13500" prst="angle"/>
            <a:extrusionClr>
              <a:srgbClr val="FFE2C5"/>
            </a:extrusionClr>
          </a:sp3d>
        </p:spPr>
        <p:txBody>
          <a:bodyPr wrap="none" anchor="ctr">
            <a:flatTx/>
          </a:bodyPr>
          <a:lstStyle/>
          <a:p>
            <a:endParaRPr lang="en-US"/>
          </a:p>
        </p:txBody>
      </p:sp>
      <p:pic>
        <p:nvPicPr>
          <p:cNvPr id="63526" name="Picture 38" descr="imas"/>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700338" y="2755900"/>
            <a:ext cx="3630612" cy="1968500"/>
          </a:xfrm>
          <a:prstGeom prst="rect">
            <a:avLst/>
          </a:prstGeom>
          <a:noFill/>
        </p:spPr>
      </p:pic>
      <p:pic>
        <p:nvPicPr>
          <p:cNvPr id="63521" name="Picture 33"/>
          <p:cNvPicPr>
            <a:picLocks noChangeAspect="1" noChangeArrowheads="1"/>
          </p:cNvPicPr>
          <p:nvPr/>
        </p:nvPicPr>
        <p:blipFill>
          <a:blip r:embed="rId3" cstate="print"/>
          <a:srcRect r="3932" b="5241"/>
          <a:stretch>
            <a:fillRect/>
          </a:stretch>
        </p:blipFill>
        <p:spPr bwMode="auto">
          <a:xfrm>
            <a:off x="0" y="0"/>
            <a:ext cx="9144000" cy="6858000"/>
          </a:xfrm>
          <a:prstGeom prst="rect">
            <a:avLst/>
          </a:prstGeom>
          <a:noFill/>
          <a:ln w="9525">
            <a:noFill/>
            <a:miter lim="800000"/>
            <a:headEnd/>
            <a:tailEnd/>
          </a:ln>
          <a:effectLst/>
        </p:spPr>
      </p:pic>
      <p:sp>
        <p:nvSpPr>
          <p:cNvPr id="63528" name="AutoShape 40"/>
          <p:cNvSpPr>
            <a:spLocks noChangeArrowheads="1"/>
          </p:cNvSpPr>
          <p:nvPr/>
        </p:nvSpPr>
        <p:spPr bwMode="auto">
          <a:xfrm>
            <a:off x="466725" y="4075113"/>
            <a:ext cx="8066088" cy="2782887"/>
          </a:xfrm>
          <a:prstGeom prst="roundRect">
            <a:avLst>
              <a:gd name="adj" fmla="val 16667"/>
            </a:avLst>
          </a:prstGeom>
          <a:gradFill rotWithShape="1">
            <a:gsLst>
              <a:gs pos="0">
                <a:srgbClr val="277EFF">
                  <a:gamma/>
                  <a:shade val="0"/>
                  <a:invGamma/>
                </a:srgbClr>
              </a:gs>
              <a:gs pos="100000">
                <a:srgbClr val="277EFF"/>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nSpc>
                <a:spcPct val="80000"/>
              </a:lnSpc>
              <a:spcBef>
                <a:spcPct val="40000"/>
              </a:spcBef>
              <a:spcAft>
                <a:spcPct val="40000"/>
              </a:spcAft>
            </a:pPr>
            <a:r>
              <a:rPr lang="en-US" sz="3300">
                <a:solidFill>
                  <a:srgbClr val="FFFF00"/>
                </a:solidFill>
                <a:effectLst>
                  <a:outerShdw blurRad="38100" dist="38100" dir="2700000" algn="tl">
                    <a:srgbClr val="000000"/>
                  </a:outerShdw>
                </a:effectLst>
                <a:latin typeface="Comic Sans MS" pitchFamily="66" charset="0"/>
              </a:rPr>
              <a:t>VII Regional Meeting of the Poverty and Social Protection Network</a:t>
            </a:r>
          </a:p>
          <a:p>
            <a:pPr>
              <a:lnSpc>
                <a:spcPct val="80000"/>
              </a:lnSpc>
              <a:spcBef>
                <a:spcPct val="40000"/>
              </a:spcBef>
              <a:spcAft>
                <a:spcPct val="40000"/>
              </a:spcAft>
            </a:pPr>
            <a:r>
              <a:rPr lang="en-US" sz="3300">
                <a:solidFill>
                  <a:srgbClr val="FFFF00"/>
                </a:solidFill>
                <a:effectLst>
                  <a:outerShdw blurRad="38100" dist="38100" dir="2700000" algn="tl">
                    <a:srgbClr val="000000"/>
                  </a:outerShdw>
                </a:effectLst>
                <a:latin typeface="Comic Sans MS" pitchFamily="66" charset="0"/>
              </a:rPr>
              <a:t>November 11-12th, 2004</a:t>
            </a:r>
          </a:p>
          <a:p>
            <a:pPr>
              <a:lnSpc>
                <a:spcPct val="80000"/>
              </a:lnSpc>
              <a:spcBef>
                <a:spcPct val="40000"/>
              </a:spcBef>
              <a:spcAft>
                <a:spcPct val="40000"/>
              </a:spcAft>
            </a:pPr>
            <a:r>
              <a:rPr lang="en-US" sz="3300">
                <a:solidFill>
                  <a:srgbClr val="FFFF00"/>
                </a:solidFill>
                <a:effectLst>
                  <a:outerShdw blurRad="38100" dist="38100" dir="2700000" algn="tl">
                    <a:srgbClr val="000000"/>
                  </a:outerShdw>
                </a:effectLst>
                <a:latin typeface="Comic Sans MS" pitchFamily="66" charset="0"/>
              </a:rPr>
              <a:t>Washington, D.C</a:t>
            </a:r>
          </a:p>
        </p:txBody>
      </p:sp>
      <p:sp>
        <p:nvSpPr>
          <p:cNvPr id="63529" name="AutoShape 41"/>
          <p:cNvSpPr>
            <a:spLocks noChangeArrowheads="1"/>
          </p:cNvSpPr>
          <p:nvPr/>
        </p:nvSpPr>
        <p:spPr bwMode="auto">
          <a:xfrm>
            <a:off x="741363" y="398463"/>
            <a:ext cx="7661275" cy="725487"/>
          </a:xfrm>
          <a:prstGeom prst="roundRect">
            <a:avLst>
              <a:gd name="adj" fmla="val 16667"/>
            </a:avLst>
          </a:prstGeom>
          <a:gradFill rotWithShape="1">
            <a:gsLst>
              <a:gs pos="0">
                <a:srgbClr val="277EFF">
                  <a:gamma/>
                  <a:shade val="0"/>
                  <a:invGamma/>
                </a:srgbClr>
              </a:gs>
              <a:gs pos="100000">
                <a:srgbClr val="277EFF"/>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spcBef>
                <a:spcPct val="40000"/>
              </a:spcBef>
              <a:spcAft>
                <a:spcPct val="40000"/>
              </a:spcAft>
            </a:pPr>
            <a:r>
              <a:rPr lang="en-US" sz="3700">
                <a:solidFill>
                  <a:srgbClr val="FFFF00"/>
                </a:solidFill>
                <a:effectLst>
                  <a:outerShdw blurRad="38100" dist="38100" dir="2700000" algn="tl">
                    <a:srgbClr val="000000"/>
                  </a:outerShdw>
                </a:effectLst>
                <a:latin typeface="Comic Sans MS" pitchFamily="66" charset="0"/>
              </a:rPr>
              <a:t>Mixed Institute of Social Aid</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63521"/>
                                        </p:tgtEl>
                                        <p:attrNameLst>
                                          <p:attrName>style.visibility</p:attrName>
                                        </p:attrNameLst>
                                      </p:cBhvr>
                                      <p:to>
                                        <p:strVal val="visible"/>
                                      </p:to>
                                    </p:set>
                                    <p:animEffect transition="in" filter="fade">
                                      <p:cBhvr>
                                        <p:cTn id="7" dur="2000"/>
                                        <p:tgtEl>
                                          <p:spTgt spid="6352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3529"/>
                                        </p:tgtEl>
                                        <p:attrNameLst>
                                          <p:attrName>style.visibility</p:attrName>
                                        </p:attrNameLst>
                                      </p:cBhvr>
                                      <p:to>
                                        <p:strVal val="visible"/>
                                      </p:to>
                                    </p:set>
                                    <p:animEffect transition="in" filter="dissolve">
                                      <p:cBhvr>
                                        <p:cTn id="10" dur="500"/>
                                        <p:tgtEl>
                                          <p:spTgt spid="63529"/>
                                        </p:tgtEl>
                                      </p:cBhvr>
                                    </p:animEffect>
                                  </p:childTnLst>
                                </p:cTn>
                              </p:par>
                            </p:childTnLst>
                          </p:cTn>
                        </p:par>
                        <p:par>
                          <p:cTn id="11" fill="hold">
                            <p:stCondLst>
                              <p:cond delay="2500"/>
                            </p:stCondLst>
                            <p:childTnLst>
                              <p:par>
                                <p:cTn id="12" presetID="9" presetClass="entr" presetSubtype="0" fill="hold" grpId="0" nodeType="afterEffect">
                                  <p:stCondLst>
                                    <p:cond delay="500"/>
                                  </p:stCondLst>
                                  <p:childTnLst>
                                    <p:set>
                                      <p:cBhvr>
                                        <p:cTn id="13" dur="1" fill="hold">
                                          <p:stCondLst>
                                            <p:cond delay="0"/>
                                          </p:stCondLst>
                                        </p:cTn>
                                        <p:tgtEl>
                                          <p:spTgt spid="63528"/>
                                        </p:tgtEl>
                                        <p:attrNameLst>
                                          <p:attrName>style.visibility</p:attrName>
                                        </p:attrNameLst>
                                      </p:cBhvr>
                                      <p:to>
                                        <p:strVal val="visible"/>
                                      </p:to>
                                    </p:set>
                                    <p:animEffect transition="in" filter="dissolve">
                                      <p:cBhvr>
                                        <p:cTn id="14" dur="500"/>
                                        <p:tgtEl>
                                          <p:spTgt spid="63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28" grpId="0" animBg="1"/>
      <p:bldP spid="63529"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26980" name="Group 4"/>
          <p:cNvGrpSpPr>
            <a:grpSpLocks/>
          </p:cNvGrpSpPr>
          <p:nvPr/>
        </p:nvGrpSpPr>
        <p:grpSpPr bwMode="auto">
          <a:xfrm>
            <a:off x="0" y="0"/>
            <a:ext cx="9144000" cy="6858000"/>
            <a:chOff x="0" y="0"/>
            <a:chExt cx="5760" cy="4320"/>
          </a:xfrm>
        </p:grpSpPr>
        <p:pic>
          <p:nvPicPr>
            <p:cNvPr id="126981" name="Picture 5"/>
            <p:cNvPicPr>
              <a:picLocks noChangeAspect="1" noChangeArrowheads="1"/>
            </p:cNvPicPr>
            <p:nvPr/>
          </p:nvPicPr>
          <p:blipFill>
            <a:blip r:embed="rId2" cstate="print"/>
            <a:srcRect b="5241"/>
            <a:stretch>
              <a:fillRect/>
            </a:stretch>
          </p:blipFill>
          <p:spPr bwMode="auto">
            <a:xfrm>
              <a:off x="0" y="0"/>
              <a:ext cx="5760" cy="4320"/>
            </a:xfrm>
            <a:prstGeom prst="rect">
              <a:avLst/>
            </a:prstGeom>
            <a:noFill/>
            <a:ln w="9525">
              <a:noFill/>
              <a:miter lim="800000"/>
              <a:headEnd/>
              <a:tailEnd/>
            </a:ln>
            <a:effectLst/>
          </p:spPr>
        </p:pic>
        <p:sp>
          <p:nvSpPr>
            <p:cNvPr id="126982" name="Text Box 6"/>
            <p:cNvSpPr txBox="1">
              <a:spLocks noChangeArrowheads="1"/>
            </p:cNvSpPr>
            <p:nvPr/>
          </p:nvSpPr>
          <p:spPr bwMode="auto">
            <a:xfrm>
              <a:off x="2935" y="4057"/>
              <a:ext cx="1635" cy="125"/>
            </a:xfrm>
            <a:prstGeom prst="rect">
              <a:avLst/>
            </a:prstGeom>
            <a:noFill/>
            <a:ln w="9525">
              <a:noFill/>
              <a:miter lim="800000"/>
              <a:headEnd/>
              <a:tailEnd/>
            </a:ln>
            <a:effectLst/>
          </p:spPr>
          <p:txBody>
            <a:bodyPr>
              <a:spAutoFit/>
            </a:bodyPr>
            <a:lstStyle/>
            <a:p>
              <a:pPr algn="l">
                <a:spcBef>
                  <a:spcPct val="50000"/>
                </a:spcBef>
              </a:pPr>
              <a:r>
                <a:rPr lang="es-ES" sz="700" b="0">
                  <a:solidFill>
                    <a:schemeClr val="bg1"/>
                  </a:solidFill>
                  <a:latin typeface="Comic Sans MS" pitchFamily="66" charset="0"/>
                </a:rPr>
                <a:t>Fot. René Martorell</a:t>
              </a:r>
            </a:p>
          </p:txBody>
        </p:sp>
      </p:grpSp>
      <p:sp>
        <p:nvSpPr>
          <p:cNvPr id="126984" name="AutoShape 8"/>
          <p:cNvSpPr>
            <a:spLocks noChangeArrowheads="1"/>
          </p:cNvSpPr>
          <p:nvPr/>
        </p:nvSpPr>
        <p:spPr bwMode="auto">
          <a:xfrm>
            <a:off x="395288" y="3986213"/>
            <a:ext cx="8216900" cy="2871787"/>
          </a:xfrm>
          <a:prstGeom prst="roundRect">
            <a:avLst>
              <a:gd name="adj" fmla="val 16667"/>
            </a:avLst>
          </a:prstGeom>
          <a:solidFill>
            <a:srgbClr val="3399FF"/>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nSpc>
                <a:spcPct val="80000"/>
              </a:lnSpc>
              <a:spcBef>
                <a:spcPct val="40000"/>
              </a:spcBef>
              <a:spcAft>
                <a:spcPct val="40000"/>
              </a:spcAft>
            </a:pPr>
            <a:r>
              <a:rPr lang="en-US" sz="4100">
                <a:solidFill>
                  <a:srgbClr val="FFFF00"/>
                </a:solidFill>
                <a:effectLst>
                  <a:outerShdw blurRad="38100" dist="38100" dir="2700000" algn="tl">
                    <a:srgbClr val="000000"/>
                  </a:outerShdw>
                </a:effectLst>
                <a:latin typeface="Comic Sans MS" pitchFamily="66" charset="0"/>
              </a:rPr>
              <a:t>Historical action of the  IMAS in the promotion and development of labor- economical programs and projects</a:t>
            </a:r>
            <a:r>
              <a:rPr lang="en-US" sz="4000">
                <a:solidFill>
                  <a:srgbClr val="FFFF00"/>
                </a:solidFill>
                <a:effectLst>
                  <a:outerShdw blurRad="38100" dist="38100" dir="2700000" algn="tl">
                    <a:srgbClr val="000000"/>
                  </a:outerShdw>
                </a:effectLst>
              </a:rPr>
              <a:t>.</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126984"/>
                                        </p:tgtEl>
                                        <p:attrNameLst>
                                          <p:attrName>style.visibility</p:attrName>
                                        </p:attrNameLst>
                                      </p:cBhvr>
                                      <p:to>
                                        <p:strVal val="visible"/>
                                      </p:to>
                                    </p:set>
                                    <p:animEffect transition="in" filter="dissolve">
                                      <p:cBhvr>
                                        <p:cTn id="7" dur="500"/>
                                        <p:tgtEl>
                                          <p:spTgt spid="1269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54626" name="Group 2"/>
          <p:cNvGrpSpPr>
            <a:grpSpLocks/>
          </p:cNvGrpSpPr>
          <p:nvPr/>
        </p:nvGrpSpPr>
        <p:grpSpPr bwMode="auto">
          <a:xfrm>
            <a:off x="0" y="0"/>
            <a:ext cx="9144000" cy="6858000"/>
            <a:chOff x="0" y="0"/>
            <a:chExt cx="5760" cy="4320"/>
          </a:xfrm>
        </p:grpSpPr>
        <p:pic>
          <p:nvPicPr>
            <p:cNvPr id="154627" name="Picture 3"/>
            <p:cNvPicPr>
              <a:picLocks noChangeAspect="1" noChangeArrowheads="1"/>
            </p:cNvPicPr>
            <p:nvPr/>
          </p:nvPicPr>
          <p:blipFill>
            <a:blip r:embed="rId2" cstate="print">
              <a:grayscl/>
            </a:blip>
            <a:srcRect b="5241"/>
            <a:stretch>
              <a:fillRect/>
            </a:stretch>
          </p:blipFill>
          <p:spPr bwMode="auto">
            <a:xfrm>
              <a:off x="0" y="0"/>
              <a:ext cx="5760" cy="4320"/>
            </a:xfrm>
            <a:prstGeom prst="rect">
              <a:avLst/>
            </a:prstGeom>
            <a:noFill/>
            <a:ln w="9525">
              <a:noFill/>
              <a:miter lim="800000"/>
              <a:headEnd/>
              <a:tailEnd/>
            </a:ln>
            <a:effectLst/>
          </p:spPr>
        </p:pic>
        <p:sp>
          <p:nvSpPr>
            <p:cNvPr id="154628" name="Text Box 4"/>
            <p:cNvSpPr txBox="1">
              <a:spLocks noChangeArrowheads="1"/>
            </p:cNvSpPr>
            <p:nvPr/>
          </p:nvSpPr>
          <p:spPr bwMode="auto">
            <a:xfrm>
              <a:off x="2935" y="4057"/>
              <a:ext cx="1635" cy="125"/>
            </a:xfrm>
            <a:prstGeom prst="rect">
              <a:avLst/>
            </a:prstGeom>
            <a:noFill/>
            <a:ln w="9525">
              <a:noFill/>
              <a:miter lim="800000"/>
              <a:headEnd/>
              <a:tailEnd/>
            </a:ln>
            <a:effectLst/>
          </p:spPr>
          <p:txBody>
            <a:bodyPr>
              <a:spAutoFit/>
            </a:bodyPr>
            <a:lstStyle/>
            <a:p>
              <a:pPr algn="l">
                <a:spcBef>
                  <a:spcPct val="50000"/>
                </a:spcBef>
              </a:pPr>
              <a:r>
                <a:rPr lang="es-ES" sz="700" b="0">
                  <a:solidFill>
                    <a:schemeClr val="bg1"/>
                  </a:solidFill>
                  <a:latin typeface="Comic Sans MS" pitchFamily="66" charset="0"/>
                </a:rPr>
                <a:t>Fot. René Martorell</a:t>
              </a:r>
            </a:p>
          </p:txBody>
        </p:sp>
      </p:grpSp>
      <p:sp>
        <p:nvSpPr>
          <p:cNvPr id="154629" name="AutoShape 5"/>
          <p:cNvSpPr>
            <a:spLocks noChangeArrowheads="1"/>
          </p:cNvSpPr>
          <p:nvPr/>
        </p:nvSpPr>
        <p:spPr bwMode="auto">
          <a:xfrm>
            <a:off x="563563" y="836613"/>
            <a:ext cx="8042275" cy="4926012"/>
          </a:xfrm>
          <a:prstGeom prst="roundRect">
            <a:avLst>
              <a:gd name="adj" fmla="val 16667"/>
            </a:avLst>
          </a:prstGeom>
          <a:gradFill rotWithShape="1">
            <a:gsLst>
              <a:gs pos="0">
                <a:srgbClr val="277EFF">
                  <a:gamma/>
                  <a:shade val="0"/>
                  <a:invGamma/>
                </a:srgbClr>
              </a:gs>
              <a:gs pos="100000">
                <a:srgbClr val="277EFF">
                  <a:alpha val="8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gn="l">
              <a:lnSpc>
                <a:spcPct val="80000"/>
              </a:lnSpc>
              <a:spcBef>
                <a:spcPct val="40000"/>
              </a:spcBef>
              <a:spcAft>
                <a:spcPct val="40000"/>
              </a:spcAft>
            </a:pPr>
            <a:r>
              <a:rPr lang="en-US" sz="3700" b="0">
                <a:solidFill>
                  <a:srgbClr val="FFFF00"/>
                </a:solidFill>
                <a:effectLst>
                  <a:outerShdw blurRad="38100" dist="38100" dir="2700000" algn="tl">
                    <a:srgbClr val="000000"/>
                  </a:outerShdw>
                </a:effectLst>
                <a:latin typeface="Comic Sans MS" pitchFamily="66" charset="0"/>
              </a:rPr>
              <a:t>During its history, the IMAS has developed many actions and projects in order to bring integral solutions to the poverty situation of the families,  by means of broad impact programs, like those which </a:t>
            </a:r>
            <a:r>
              <a:rPr lang="en-US" sz="4500" u="sng">
                <a:solidFill>
                  <a:srgbClr val="FFFF00"/>
                </a:solidFill>
                <a:latin typeface="Comic Sans MS" pitchFamily="66" charset="0"/>
              </a:rPr>
              <a:t>foment the production and work in the familiar sphere.</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154629"/>
                                        </p:tgtEl>
                                        <p:attrNameLst>
                                          <p:attrName>style.visibility</p:attrName>
                                        </p:attrNameLst>
                                      </p:cBhvr>
                                      <p:to>
                                        <p:strVal val="visible"/>
                                      </p:to>
                                    </p:set>
                                    <p:animEffect transition="in" filter="dissolve">
                                      <p:cBhvr>
                                        <p:cTn id="7" dur="500"/>
                                        <p:tgtEl>
                                          <p:spTgt spid="154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9"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55650" name="Group 2"/>
          <p:cNvGrpSpPr>
            <a:grpSpLocks/>
          </p:cNvGrpSpPr>
          <p:nvPr/>
        </p:nvGrpSpPr>
        <p:grpSpPr bwMode="auto">
          <a:xfrm>
            <a:off x="0" y="0"/>
            <a:ext cx="9144000" cy="6858000"/>
            <a:chOff x="0" y="0"/>
            <a:chExt cx="5760" cy="4320"/>
          </a:xfrm>
        </p:grpSpPr>
        <p:pic>
          <p:nvPicPr>
            <p:cNvPr id="155651" name="Picture 3"/>
            <p:cNvPicPr>
              <a:picLocks noChangeAspect="1" noChangeArrowheads="1"/>
            </p:cNvPicPr>
            <p:nvPr/>
          </p:nvPicPr>
          <p:blipFill>
            <a:blip r:embed="rId2" cstate="print">
              <a:grayscl/>
            </a:blip>
            <a:srcRect b="5241"/>
            <a:stretch>
              <a:fillRect/>
            </a:stretch>
          </p:blipFill>
          <p:spPr bwMode="auto">
            <a:xfrm>
              <a:off x="0" y="0"/>
              <a:ext cx="5760" cy="4320"/>
            </a:xfrm>
            <a:prstGeom prst="rect">
              <a:avLst/>
            </a:prstGeom>
            <a:noFill/>
            <a:ln w="9525">
              <a:noFill/>
              <a:miter lim="800000"/>
              <a:headEnd/>
              <a:tailEnd/>
            </a:ln>
            <a:effectLst/>
          </p:spPr>
        </p:pic>
        <p:sp>
          <p:nvSpPr>
            <p:cNvPr id="155652" name="Text Box 4"/>
            <p:cNvSpPr txBox="1">
              <a:spLocks noChangeArrowheads="1"/>
            </p:cNvSpPr>
            <p:nvPr/>
          </p:nvSpPr>
          <p:spPr bwMode="auto">
            <a:xfrm>
              <a:off x="2935" y="4057"/>
              <a:ext cx="1635" cy="125"/>
            </a:xfrm>
            <a:prstGeom prst="rect">
              <a:avLst/>
            </a:prstGeom>
            <a:noFill/>
            <a:ln w="9525">
              <a:noFill/>
              <a:miter lim="800000"/>
              <a:headEnd/>
              <a:tailEnd/>
            </a:ln>
            <a:effectLst/>
          </p:spPr>
          <p:txBody>
            <a:bodyPr>
              <a:spAutoFit/>
            </a:bodyPr>
            <a:lstStyle/>
            <a:p>
              <a:pPr algn="l">
                <a:spcBef>
                  <a:spcPct val="50000"/>
                </a:spcBef>
              </a:pPr>
              <a:r>
                <a:rPr lang="es-ES" sz="700" b="0">
                  <a:solidFill>
                    <a:schemeClr val="bg1"/>
                  </a:solidFill>
                  <a:latin typeface="Comic Sans MS" pitchFamily="66" charset="0"/>
                </a:rPr>
                <a:t>Fot. René Martorell</a:t>
              </a:r>
            </a:p>
          </p:txBody>
        </p:sp>
      </p:grpSp>
      <p:sp>
        <p:nvSpPr>
          <p:cNvPr id="155653" name="AutoShape 5"/>
          <p:cNvSpPr>
            <a:spLocks noChangeArrowheads="1"/>
          </p:cNvSpPr>
          <p:nvPr/>
        </p:nvSpPr>
        <p:spPr bwMode="auto">
          <a:xfrm>
            <a:off x="177800" y="261938"/>
            <a:ext cx="8588375" cy="1290637"/>
          </a:xfrm>
          <a:prstGeom prst="roundRect">
            <a:avLst>
              <a:gd name="adj" fmla="val 16667"/>
            </a:avLst>
          </a:prstGeom>
          <a:gradFill rotWithShape="1">
            <a:gsLst>
              <a:gs pos="0">
                <a:srgbClr val="277EFF">
                  <a:gamma/>
                  <a:shade val="0"/>
                  <a:invGamma/>
                </a:srgbClr>
              </a:gs>
              <a:gs pos="100000">
                <a:srgbClr val="277EFF">
                  <a:alpha val="8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1165225" indent="-1165225" algn="l">
              <a:lnSpc>
                <a:spcPct val="80000"/>
              </a:lnSpc>
              <a:spcBef>
                <a:spcPct val="40000"/>
              </a:spcBef>
              <a:spcAft>
                <a:spcPct val="40000"/>
              </a:spcAft>
            </a:pPr>
            <a:r>
              <a:rPr lang="es-ES" sz="3200">
                <a:solidFill>
                  <a:srgbClr val="FFFF00"/>
                </a:solidFill>
                <a:effectLst>
                  <a:outerShdw blurRad="38100" dist="38100" dir="2700000" algn="tl">
                    <a:srgbClr val="000000"/>
                  </a:outerShdw>
                </a:effectLst>
                <a:latin typeface="Comic Sans MS" pitchFamily="66" charset="0"/>
              </a:rPr>
              <a:t>1971</a:t>
            </a:r>
            <a:r>
              <a:rPr lang="es-ES" b="0">
                <a:solidFill>
                  <a:srgbClr val="FFFF00"/>
                </a:solidFill>
                <a:effectLst>
                  <a:outerShdw blurRad="38100" dist="38100" dir="2700000" algn="tl">
                    <a:srgbClr val="000000"/>
                  </a:outerShdw>
                </a:effectLst>
                <a:latin typeface="Comic Sans MS" pitchFamily="66" charset="0"/>
              </a:rPr>
              <a:t>: </a:t>
            </a:r>
            <a:r>
              <a:rPr lang="en-US" sz="2800" b="0">
                <a:solidFill>
                  <a:srgbClr val="FFFF00"/>
                </a:solidFill>
                <a:effectLst>
                  <a:outerShdw blurRad="38100" dist="38100" dir="2700000" algn="tl">
                    <a:srgbClr val="000000"/>
                  </a:outerShdw>
                </a:effectLst>
                <a:latin typeface="Comic Sans MS" pitchFamily="66" charset="0"/>
              </a:rPr>
              <a:t>Generation of </a:t>
            </a:r>
            <a:r>
              <a:rPr lang="en-US" sz="2800" b="0" u="sng">
                <a:solidFill>
                  <a:srgbClr val="FFFF00"/>
                </a:solidFill>
                <a:effectLst>
                  <a:outerShdw blurRad="38100" dist="38100" dir="2700000" algn="tl">
                    <a:srgbClr val="000000"/>
                  </a:outerShdw>
                </a:effectLst>
                <a:latin typeface="Comic Sans MS" pitchFamily="66" charset="0"/>
              </a:rPr>
              <a:t>economic production alternatives</a:t>
            </a:r>
            <a:r>
              <a:rPr lang="en-US" sz="2800" b="0">
                <a:solidFill>
                  <a:srgbClr val="FFFF00"/>
                </a:solidFill>
                <a:effectLst>
                  <a:outerShdw blurRad="38100" dist="38100" dir="2700000" algn="tl">
                    <a:srgbClr val="000000"/>
                  </a:outerShdw>
                </a:effectLst>
                <a:latin typeface="Comic Sans MS" pitchFamily="66" charset="0"/>
              </a:rPr>
              <a:t> to families in poverty conditions. </a:t>
            </a:r>
          </a:p>
        </p:txBody>
      </p:sp>
      <p:sp>
        <p:nvSpPr>
          <p:cNvPr id="155654" name="AutoShape 6"/>
          <p:cNvSpPr>
            <a:spLocks noChangeArrowheads="1"/>
          </p:cNvSpPr>
          <p:nvPr/>
        </p:nvSpPr>
        <p:spPr bwMode="auto">
          <a:xfrm>
            <a:off x="195263" y="1816100"/>
            <a:ext cx="8551862" cy="912813"/>
          </a:xfrm>
          <a:prstGeom prst="roundRect">
            <a:avLst>
              <a:gd name="adj" fmla="val 16667"/>
            </a:avLst>
          </a:prstGeom>
          <a:gradFill rotWithShape="1">
            <a:gsLst>
              <a:gs pos="0">
                <a:srgbClr val="277EFF">
                  <a:gamma/>
                  <a:shade val="0"/>
                  <a:invGamma/>
                </a:srgbClr>
              </a:gs>
              <a:gs pos="100000">
                <a:srgbClr val="277EFF">
                  <a:alpha val="8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1165225" indent="-1165225" algn="l">
              <a:lnSpc>
                <a:spcPct val="80000"/>
              </a:lnSpc>
              <a:spcBef>
                <a:spcPct val="40000"/>
              </a:spcBef>
              <a:spcAft>
                <a:spcPct val="40000"/>
              </a:spcAft>
            </a:pPr>
            <a:r>
              <a:rPr lang="en-US" sz="3200" b="0">
                <a:solidFill>
                  <a:srgbClr val="FFFF00"/>
                </a:solidFill>
                <a:effectLst>
                  <a:outerShdw blurRad="38100" dist="38100" dir="2700000" algn="tl">
                    <a:srgbClr val="000000"/>
                  </a:outerShdw>
                </a:effectLst>
                <a:latin typeface="Comic Sans MS" pitchFamily="66" charset="0"/>
              </a:rPr>
              <a:t>1975:</a:t>
            </a:r>
            <a:r>
              <a:rPr lang="en-US" sz="2800" b="0">
                <a:solidFill>
                  <a:srgbClr val="FFFF00"/>
                </a:solidFill>
                <a:effectLst>
                  <a:outerShdw blurRad="38100" dist="38100" dir="2700000" algn="tl">
                    <a:srgbClr val="000000"/>
                  </a:outerShdw>
                </a:effectLst>
                <a:latin typeface="Comic Sans MS" pitchFamily="66" charset="0"/>
              </a:rPr>
              <a:t> Program of </a:t>
            </a:r>
            <a:r>
              <a:rPr lang="en-US" sz="2800" b="0" u="sng">
                <a:solidFill>
                  <a:srgbClr val="FFFF00"/>
                </a:solidFill>
                <a:effectLst>
                  <a:outerShdw blurRad="38100" dist="38100" dir="2700000" algn="tl">
                    <a:srgbClr val="000000"/>
                  </a:outerShdw>
                </a:effectLst>
                <a:latin typeface="Comic Sans MS" pitchFamily="66" charset="0"/>
              </a:rPr>
              <a:t>basic seeds, vegetables and fruits</a:t>
            </a:r>
          </a:p>
        </p:txBody>
      </p:sp>
      <p:sp>
        <p:nvSpPr>
          <p:cNvPr id="155655" name="AutoShape 7"/>
          <p:cNvSpPr>
            <a:spLocks noChangeArrowheads="1"/>
          </p:cNvSpPr>
          <p:nvPr/>
        </p:nvSpPr>
        <p:spPr bwMode="auto">
          <a:xfrm>
            <a:off x="139700" y="2992438"/>
            <a:ext cx="8662988" cy="2047875"/>
          </a:xfrm>
          <a:prstGeom prst="roundRect">
            <a:avLst>
              <a:gd name="adj" fmla="val 16667"/>
            </a:avLst>
          </a:prstGeom>
          <a:gradFill rotWithShape="1">
            <a:gsLst>
              <a:gs pos="0">
                <a:srgbClr val="277EFF">
                  <a:gamma/>
                  <a:shade val="0"/>
                  <a:invGamma/>
                </a:srgbClr>
              </a:gs>
              <a:gs pos="100000">
                <a:srgbClr val="277EFF">
                  <a:alpha val="8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1165225" indent="-1165225" algn="l">
              <a:lnSpc>
                <a:spcPct val="80000"/>
              </a:lnSpc>
              <a:spcBef>
                <a:spcPct val="40000"/>
              </a:spcBef>
              <a:spcAft>
                <a:spcPct val="40000"/>
              </a:spcAft>
            </a:pPr>
            <a:r>
              <a:rPr lang="en-US" sz="3200">
                <a:solidFill>
                  <a:srgbClr val="FFFF00"/>
                </a:solidFill>
                <a:effectLst>
                  <a:outerShdw blurRad="38100" dist="38100" dir="2700000" algn="tl">
                    <a:srgbClr val="000000"/>
                  </a:outerShdw>
                </a:effectLst>
                <a:latin typeface="Comic Sans MS" pitchFamily="66" charset="0"/>
              </a:rPr>
              <a:t>1976</a:t>
            </a:r>
            <a:r>
              <a:rPr lang="en-US" b="0">
                <a:solidFill>
                  <a:srgbClr val="FFFF00"/>
                </a:solidFill>
                <a:effectLst>
                  <a:outerShdw blurRad="38100" dist="38100" dir="2700000" algn="tl">
                    <a:srgbClr val="000000"/>
                  </a:outerShdw>
                </a:effectLst>
                <a:latin typeface="Comic Sans MS" pitchFamily="66" charset="0"/>
              </a:rPr>
              <a:t>: </a:t>
            </a:r>
            <a:r>
              <a:rPr lang="en-US" sz="2800" b="0">
                <a:solidFill>
                  <a:srgbClr val="FFFF00"/>
                </a:solidFill>
                <a:effectLst>
                  <a:outerShdw blurRad="38100" dist="38100" dir="2700000" algn="tl">
                    <a:srgbClr val="000000"/>
                  </a:outerShdw>
                </a:effectLst>
                <a:latin typeface="Comic Sans MS" pitchFamily="66" charset="0"/>
              </a:rPr>
              <a:t>Program of </a:t>
            </a:r>
            <a:r>
              <a:rPr lang="en-US" sz="2800" b="0" u="sng">
                <a:solidFill>
                  <a:srgbClr val="FFFF00"/>
                </a:solidFill>
                <a:effectLst>
                  <a:outerShdw blurRad="38100" dist="38100" dir="2700000" algn="tl">
                    <a:srgbClr val="000000"/>
                  </a:outerShdw>
                </a:effectLst>
                <a:latin typeface="Comic Sans MS" pitchFamily="66" charset="0"/>
              </a:rPr>
              <a:t>Social Interest Housing</a:t>
            </a:r>
            <a:r>
              <a:rPr lang="en-US" sz="2800" b="0">
                <a:solidFill>
                  <a:srgbClr val="FFFF00"/>
                </a:solidFill>
                <a:effectLst>
                  <a:outerShdw blurRad="38100" dist="38100" dir="2700000" algn="tl">
                    <a:srgbClr val="000000"/>
                  </a:outerShdw>
                </a:effectLst>
                <a:latin typeface="Comic Sans MS" pitchFamily="66" charset="0"/>
              </a:rPr>
              <a:t> (PROVIS) and </a:t>
            </a:r>
            <a:r>
              <a:rPr lang="en-US" sz="2800" b="0" u="sng">
                <a:solidFill>
                  <a:srgbClr val="FFFF00"/>
                </a:solidFill>
                <a:effectLst>
                  <a:outerShdw blurRad="38100" dist="38100" dir="2700000" algn="tl">
                    <a:srgbClr val="000000"/>
                  </a:outerShdw>
                </a:effectLst>
                <a:latin typeface="Comic Sans MS" pitchFamily="66" charset="0"/>
              </a:rPr>
              <a:t>Program of support credits to the informal sector</a:t>
            </a:r>
            <a:r>
              <a:rPr lang="en-US" sz="2800" b="0">
                <a:solidFill>
                  <a:srgbClr val="FFFF00"/>
                </a:solidFill>
                <a:effectLst>
                  <a:outerShdw blurRad="38100" dist="38100" dir="2700000" algn="tl">
                    <a:srgbClr val="000000"/>
                  </a:outerShdw>
                </a:effectLst>
                <a:latin typeface="Comic Sans MS" pitchFamily="66" charset="0"/>
              </a:rPr>
              <a:t>, seeking to bring an integral assistance to the needs of these families.</a:t>
            </a:r>
          </a:p>
        </p:txBody>
      </p:sp>
      <p:sp>
        <p:nvSpPr>
          <p:cNvPr id="155656" name="AutoShape 8"/>
          <p:cNvSpPr>
            <a:spLocks noChangeArrowheads="1"/>
          </p:cNvSpPr>
          <p:nvPr/>
        </p:nvSpPr>
        <p:spPr bwMode="auto">
          <a:xfrm>
            <a:off x="177800" y="5305425"/>
            <a:ext cx="8588375" cy="1290638"/>
          </a:xfrm>
          <a:prstGeom prst="roundRect">
            <a:avLst>
              <a:gd name="adj" fmla="val 16667"/>
            </a:avLst>
          </a:prstGeom>
          <a:gradFill rotWithShape="1">
            <a:gsLst>
              <a:gs pos="0">
                <a:srgbClr val="277EFF">
                  <a:gamma/>
                  <a:shade val="0"/>
                  <a:invGamma/>
                </a:srgbClr>
              </a:gs>
              <a:gs pos="100000">
                <a:srgbClr val="277EFF">
                  <a:alpha val="8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1165225" indent="-1165225" algn="l">
              <a:lnSpc>
                <a:spcPct val="80000"/>
              </a:lnSpc>
              <a:spcBef>
                <a:spcPct val="40000"/>
              </a:spcBef>
              <a:spcAft>
                <a:spcPct val="40000"/>
              </a:spcAft>
            </a:pPr>
            <a:r>
              <a:rPr lang="es-ES" sz="3200">
                <a:solidFill>
                  <a:srgbClr val="FFFF00"/>
                </a:solidFill>
                <a:effectLst>
                  <a:outerShdw blurRad="38100" dist="38100" dir="2700000" algn="tl">
                    <a:srgbClr val="000000"/>
                  </a:outerShdw>
                </a:effectLst>
                <a:latin typeface="Comic Sans MS" pitchFamily="66" charset="0"/>
              </a:rPr>
              <a:t>1979 - 1983</a:t>
            </a:r>
            <a:r>
              <a:rPr lang="es-ES" b="0">
                <a:solidFill>
                  <a:srgbClr val="FFFF00"/>
                </a:solidFill>
                <a:effectLst>
                  <a:outerShdw blurRad="38100" dist="38100" dir="2700000" algn="tl">
                    <a:srgbClr val="000000"/>
                  </a:outerShdw>
                </a:effectLst>
                <a:latin typeface="Comic Sans MS" pitchFamily="66" charset="0"/>
              </a:rPr>
              <a:t>: </a:t>
            </a:r>
            <a:r>
              <a:rPr lang="en-US" sz="2800" b="0">
                <a:solidFill>
                  <a:srgbClr val="FFFF00"/>
                </a:solidFill>
                <a:effectLst>
                  <a:outerShdw blurRad="38100" dist="38100" dir="2700000" algn="tl">
                    <a:srgbClr val="000000"/>
                  </a:outerShdw>
                </a:effectLst>
                <a:latin typeface="Comic Sans MS" pitchFamily="66" charset="0"/>
              </a:rPr>
              <a:t>Program of </a:t>
            </a:r>
            <a:r>
              <a:rPr lang="en-US" sz="2800" b="0" u="sng">
                <a:solidFill>
                  <a:srgbClr val="FFFF00"/>
                </a:solidFill>
                <a:effectLst>
                  <a:outerShdw blurRad="38100" dist="38100" dir="2700000" algn="tl">
                    <a:srgbClr val="000000"/>
                  </a:outerShdw>
                </a:effectLst>
                <a:latin typeface="Comic Sans MS" pitchFamily="66" charset="0"/>
              </a:rPr>
              <a:t>Urban Development</a:t>
            </a:r>
            <a:r>
              <a:rPr lang="en-US" sz="2800" b="0">
                <a:solidFill>
                  <a:srgbClr val="FFFF00"/>
                </a:solidFill>
                <a:effectLst>
                  <a:outerShdw blurRad="38100" dist="38100" dir="2700000" algn="tl">
                    <a:srgbClr val="000000"/>
                  </a:outerShdw>
                </a:effectLst>
                <a:latin typeface="Comic Sans MS" pitchFamily="66" charset="0"/>
              </a:rPr>
              <a:t>; soft credits to micro-entrepreneurs of the informal sector. </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5653"/>
                                        </p:tgtEl>
                                        <p:attrNameLst>
                                          <p:attrName>style.visibility</p:attrName>
                                        </p:attrNameLst>
                                      </p:cBhvr>
                                      <p:to>
                                        <p:strVal val="visible"/>
                                      </p:to>
                                    </p:set>
                                    <p:anim calcmode="lin" valueType="num">
                                      <p:cBhvr additive="base">
                                        <p:cTn id="7" dur="500" fill="hold"/>
                                        <p:tgtEl>
                                          <p:spTgt spid="155653"/>
                                        </p:tgtEl>
                                        <p:attrNameLst>
                                          <p:attrName>ppt_x</p:attrName>
                                        </p:attrNameLst>
                                      </p:cBhvr>
                                      <p:tavLst>
                                        <p:tav tm="0">
                                          <p:val>
                                            <p:strVal val="0-#ppt_w/2"/>
                                          </p:val>
                                        </p:tav>
                                        <p:tav tm="100000">
                                          <p:val>
                                            <p:strVal val="#ppt_x"/>
                                          </p:val>
                                        </p:tav>
                                      </p:tavLst>
                                    </p:anim>
                                    <p:anim calcmode="lin" valueType="num">
                                      <p:cBhvr additive="base">
                                        <p:cTn id="8" dur="500" fill="hold"/>
                                        <p:tgtEl>
                                          <p:spTgt spid="15565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55654"/>
                                        </p:tgtEl>
                                        <p:attrNameLst>
                                          <p:attrName>style.visibility</p:attrName>
                                        </p:attrNameLst>
                                      </p:cBhvr>
                                      <p:to>
                                        <p:strVal val="visible"/>
                                      </p:to>
                                    </p:set>
                                    <p:anim calcmode="lin" valueType="num">
                                      <p:cBhvr additive="base">
                                        <p:cTn id="12" dur="500" fill="hold"/>
                                        <p:tgtEl>
                                          <p:spTgt spid="155654"/>
                                        </p:tgtEl>
                                        <p:attrNameLst>
                                          <p:attrName>ppt_x</p:attrName>
                                        </p:attrNameLst>
                                      </p:cBhvr>
                                      <p:tavLst>
                                        <p:tav tm="0">
                                          <p:val>
                                            <p:strVal val="0-#ppt_w/2"/>
                                          </p:val>
                                        </p:tav>
                                        <p:tav tm="100000">
                                          <p:val>
                                            <p:strVal val="#ppt_x"/>
                                          </p:val>
                                        </p:tav>
                                      </p:tavLst>
                                    </p:anim>
                                    <p:anim calcmode="lin" valueType="num">
                                      <p:cBhvr additive="base">
                                        <p:cTn id="13" dur="500" fill="hold"/>
                                        <p:tgtEl>
                                          <p:spTgt spid="15565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55655"/>
                                        </p:tgtEl>
                                        <p:attrNameLst>
                                          <p:attrName>style.visibility</p:attrName>
                                        </p:attrNameLst>
                                      </p:cBhvr>
                                      <p:to>
                                        <p:strVal val="visible"/>
                                      </p:to>
                                    </p:set>
                                    <p:anim calcmode="lin" valueType="num">
                                      <p:cBhvr additive="base">
                                        <p:cTn id="17" dur="500" fill="hold"/>
                                        <p:tgtEl>
                                          <p:spTgt spid="155655"/>
                                        </p:tgtEl>
                                        <p:attrNameLst>
                                          <p:attrName>ppt_x</p:attrName>
                                        </p:attrNameLst>
                                      </p:cBhvr>
                                      <p:tavLst>
                                        <p:tav tm="0">
                                          <p:val>
                                            <p:strVal val="0-#ppt_w/2"/>
                                          </p:val>
                                        </p:tav>
                                        <p:tav tm="100000">
                                          <p:val>
                                            <p:strVal val="#ppt_x"/>
                                          </p:val>
                                        </p:tav>
                                      </p:tavLst>
                                    </p:anim>
                                    <p:anim calcmode="lin" valueType="num">
                                      <p:cBhvr additive="base">
                                        <p:cTn id="18" dur="500" fill="hold"/>
                                        <p:tgtEl>
                                          <p:spTgt spid="15565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55656"/>
                                        </p:tgtEl>
                                        <p:attrNameLst>
                                          <p:attrName>style.visibility</p:attrName>
                                        </p:attrNameLst>
                                      </p:cBhvr>
                                      <p:to>
                                        <p:strVal val="visible"/>
                                      </p:to>
                                    </p:set>
                                    <p:anim calcmode="lin" valueType="num">
                                      <p:cBhvr additive="base">
                                        <p:cTn id="22" dur="500" fill="hold"/>
                                        <p:tgtEl>
                                          <p:spTgt spid="155656"/>
                                        </p:tgtEl>
                                        <p:attrNameLst>
                                          <p:attrName>ppt_x</p:attrName>
                                        </p:attrNameLst>
                                      </p:cBhvr>
                                      <p:tavLst>
                                        <p:tav tm="0">
                                          <p:val>
                                            <p:strVal val="0-#ppt_w/2"/>
                                          </p:val>
                                        </p:tav>
                                        <p:tav tm="100000">
                                          <p:val>
                                            <p:strVal val="#ppt_x"/>
                                          </p:val>
                                        </p:tav>
                                      </p:tavLst>
                                    </p:anim>
                                    <p:anim calcmode="lin" valueType="num">
                                      <p:cBhvr additive="base">
                                        <p:cTn id="23" dur="500" fill="hold"/>
                                        <p:tgtEl>
                                          <p:spTgt spid="1556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3" grpId="0" animBg="1"/>
      <p:bldP spid="155654" grpId="0" animBg="1"/>
      <p:bldP spid="155655" grpId="0" animBg="1"/>
      <p:bldP spid="155656"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56674" name="Group 2"/>
          <p:cNvGrpSpPr>
            <a:grpSpLocks/>
          </p:cNvGrpSpPr>
          <p:nvPr/>
        </p:nvGrpSpPr>
        <p:grpSpPr bwMode="auto">
          <a:xfrm>
            <a:off x="0" y="0"/>
            <a:ext cx="9144000" cy="6858000"/>
            <a:chOff x="0" y="0"/>
            <a:chExt cx="5760" cy="4320"/>
          </a:xfrm>
        </p:grpSpPr>
        <p:pic>
          <p:nvPicPr>
            <p:cNvPr id="156675" name="Picture 3"/>
            <p:cNvPicPr>
              <a:picLocks noChangeAspect="1" noChangeArrowheads="1"/>
            </p:cNvPicPr>
            <p:nvPr/>
          </p:nvPicPr>
          <p:blipFill>
            <a:blip r:embed="rId2" cstate="print">
              <a:grayscl/>
            </a:blip>
            <a:srcRect b="5241"/>
            <a:stretch>
              <a:fillRect/>
            </a:stretch>
          </p:blipFill>
          <p:spPr bwMode="auto">
            <a:xfrm>
              <a:off x="0" y="0"/>
              <a:ext cx="5760" cy="4320"/>
            </a:xfrm>
            <a:prstGeom prst="rect">
              <a:avLst/>
            </a:prstGeom>
            <a:noFill/>
            <a:ln w="9525">
              <a:noFill/>
              <a:miter lim="800000"/>
              <a:headEnd/>
              <a:tailEnd/>
            </a:ln>
            <a:effectLst/>
          </p:spPr>
        </p:pic>
        <p:sp>
          <p:nvSpPr>
            <p:cNvPr id="156676" name="Text Box 4"/>
            <p:cNvSpPr txBox="1">
              <a:spLocks noChangeArrowheads="1"/>
            </p:cNvSpPr>
            <p:nvPr/>
          </p:nvSpPr>
          <p:spPr bwMode="auto">
            <a:xfrm>
              <a:off x="2935" y="4057"/>
              <a:ext cx="1635" cy="125"/>
            </a:xfrm>
            <a:prstGeom prst="rect">
              <a:avLst/>
            </a:prstGeom>
            <a:noFill/>
            <a:ln w="9525">
              <a:noFill/>
              <a:miter lim="800000"/>
              <a:headEnd/>
              <a:tailEnd/>
            </a:ln>
            <a:effectLst/>
          </p:spPr>
          <p:txBody>
            <a:bodyPr>
              <a:spAutoFit/>
            </a:bodyPr>
            <a:lstStyle/>
            <a:p>
              <a:pPr algn="l">
                <a:spcBef>
                  <a:spcPct val="50000"/>
                </a:spcBef>
              </a:pPr>
              <a:r>
                <a:rPr lang="es-ES" sz="700" b="0">
                  <a:solidFill>
                    <a:schemeClr val="bg1"/>
                  </a:solidFill>
                  <a:latin typeface="Comic Sans MS" pitchFamily="66" charset="0"/>
                </a:rPr>
                <a:t>Fot. René Martorell</a:t>
              </a:r>
            </a:p>
          </p:txBody>
        </p:sp>
      </p:grpSp>
      <p:sp>
        <p:nvSpPr>
          <p:cNvPr id="156677" name="AutoShape 5"/>
          <p:cNvSpPr>
            <a:spLocks noChangeArrowheads="1"/>
          </p:cNvSpPr>
          <p:nvPr/>
        </p:nvSpPr>
        <p:spPr bwMode="auto">
          <a:xfrm>
            <a:off x="196850" y="565150"/>
            <a:ext cx="8551863" cy="912813"/>
          </a:xfrm>
          <a:prstGeom prst="roundRect">
            <a:avLst>
              <a:gd name="adj" fmla="val 16667"/>
            </a:avLst>
          </a:prstGeom>
          <a:gradFill rotWithShape="1">
            <a:gsLst>
              <a:gs pos="0">
                <a:srgbClr val="277EFF">
                  <a:gamma/>
                  <a:shade val="0"/>
                  <a:invGamma/>
                </a:srgbClr>
              </a:gs>
              <a:gs pos="100000">
                <a:srgbClr val="277EFF">
                  <a:alpha val="8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1165225" indent="-1165225" algn="l">
              <a:lnSpc>
                <a:spcPct val="80000"/>
              </a:lnSpc>
              <a:spcBef>
                <a:spcPct val="40000"/>
              </a:spcBef>
              <a:spcAft>
                <a:spcPct val="40000"/>
              </a:spcAft>
            </a:pPr>
            <a:r>
              <a:rPr lang="en-US" sz="3200">
                <a:solidFill>
                  <a:srgbClr val="FFFF00"/>
                </a:solidFill>
                <a:effectLst>
                  <a:outerShdw blurRad="38100" dist="38100" dir="2700000" algn="tl">
                    <a:srgbClr val="000000"/>
                  </a:outerShdw>
                </a:effectLst>
                <a:latin typeface="Comic Sans MS" pitchFamily="66" charset="0"/>
              </a:rPr>
              <a:t>1980 - 1985</a:t>
            </a:r>
            <a:r>
              <a:rPr lang="en-US" b="0">
                <a:solidFill>
                  <a:srgbClr val="FFFF00"/>
                </a:solidFill>
                <a:effectLst>
                  <a:outerShdw blurRad="38100" dist="38100" dir="2700000" algn="tl">
                    <a:srgbClr val="000000"/>
                  </a:outerShdw>
                </a:effectLst>
                <a:latin typeface="Comic Sans MS" pitchFamily="66" charset="0"/>
              </a:rPr>
              <a:t>: </a:t>
            </a:r>
            <a:r>
              <a:rPr lang="en-US" sz="2800" b="0">
                <a:solidFill>
                  <a:srgbClr val="FFFF00"/>
                </a:solidFill>
                <a:effectLst>
                  <a:outerShdw blurRad="38100" dist="38100" dir="2700000" algn="tl">
                    <a:srgbClr val="000000"/>
                  </a:outerShdw>
                </a:effectLst>
                <a:latin typeface="Comic Sans MS" pitchFamily="66" charset="0"/>
              </a:rPr>
              <a:t>Program of </a:t>
            </a:r>
            <a:r>
              <a:rPr lang="en-US" sz="2800" b="0" u="sng">
                <a:solidFill>
                  <a:srgbClr val="FFFF00"/>
                </a:solidFill>
                <a:effectLst>
                  <a:outerShdw blurRad="38100" dist="38100" dir="2700000" algn="tl">
                    <a:srgbClr val="000000"/>
                  </a:outerShdw>
                </a:effectLst>
                <a:latin typeface="Comic Sans MS" pitchFamily="66" charset="0"/>
              </a:rPr>
              <a:t>Mutual Aid and Communitarian Companies </a:t>
            </a:r>
            <a:r>
              <a:rPr lang="en-US" sz="2800" b="0">
                <a:solidFill>
                  <a:srgbClr val="FFFF00"/>
                </a:solidFill>
                <a:effectLst>
                  <a:outerShdw blurRad="38100" dist="38100" dir="2700000" algn="tl">
                    <a:srgbClr val="000000"/>
                  </a:outerShdw>
                </a:effectLst>
                <a:latin typeface="Comic Sans MS" pitchFamily="66" charset="0"/>
              </a:rPr>
              <a:t>(Soft Credits)</a:t>
            </a:r>
          </a:p>
        </p:txBody>
      </p:sp>
      <p:sp>
        <p:nvSpPr>
          <p:cNvPr id="156678" name="AutoShape 6"/>
          <p:cNvSpPr>
            <a:spLocks noChangeArrowheads="1"/>
          </p:cNvSpPr>
          <p:nvPr/>
        </p:nvSpPr>
        <p:spPr bwMode="auto">
          <a:xfrm>
            <a:off x="195263" y="2043113"/>
            <a:ext cx="8551862" cy="912812"/>
          </a:xfrm>
          <a:prstGeom prst="roundRect">
            <a:avLst>
              <a:gd name="adj" fmla="val 16667"/>
            </a:avLst>
          </a:prstGeom>
          <a:gradFill rotWithShape="1">
            <a:gsLst>
              <a:gs pos="0">
                <a:srgbClr val="277EFF">
                  <a:gamma/>
                  <a:shade val="0"/>
                  <a:invGamma/>
                </a:srgbClr>
              </a:gs>
              <a:gs pos="100000">
                <a:srgbClr val="277EFF">
                  <a:alpha val="8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1165225" indent="-1165225" algn="l">
              <a:lnSpc>
                <a:spcPct val="80000"/>
              </a:lnSpc>
              <a:spcBef>
                <a:spcPct val="40000"/>
              </a:spcBef>
              <a:spcAft>
                <a:spcPct val="40000"/>
              </a:spcAft>
            </a:pPr>
            <a:r>
              <a:rPr lang="en-US" sz="3200">
                <a:solidFill>
                  <a:srgbClr val="FFFF00"/>
                </a:solidFill>
                <a:effectLst>
                  <a:outerShdw blurRad="38100" dist="38100" dir="2700000" algn="tl">
                    <a:srgbClr val="000000"/>
                  </a:outerShdw>
                </a:effectLst>
                <a:latin typeface="Comic Sans MS" pitchFamily="66" charset="0"/>
              </a:rPr>
              <a:t>1980 - 1986</a:t>
            </a:r>
            <a:r>
              <a:rPr lang="en-US" b="0">
                <a:solidFill>
                  <a:srgbClr val="FFFF00"/>
                </a:solidFill>
                <a:effectLst>
                  <a:outerShdw blurRad="38100" dist="38100" dir="2700000" algn="tl">
                    <a:srgbClr val="000000"/>
                  </a:outerShdw>
                </a:effectLst>
                <a:latin typeface="Comic Sans MS" pitchFamily="66" charset="0"/>
              </a:rPr>
              <a:t>: </a:t>
            </a:r>
            <a:r>
              <a:rPr lang="en-US" sz="2800" b="0" u="sng">
                <a:solidFill>
                  <a:srgbClr val="FFFF00"/>
                </a:solidFill>
                <a:effectLst>
                  <a:outerShdw blurRad="38100" dist="38100" dir="2700000" algn="tl">
                    <a:srgbClr val="000000"/>
                  </a:outerShdw>
                </a:effectLst>
                <a:latin typeface="Comic Sans MS" pitchFamily="66" charset="0"/>
              </a:rPr>
              <a:t>Program of Craftsmanship and Little Industry </a:t>
            </a:r>
          </a:p>
        </p:txBody>
      </p:sp>
      <p:sp>
        <p:nvSpPr>
          <p:cNvPr id="156679" name="AutoShape 7"/>
          <p:cNvSpPr>
            <a:spLocks noChangeArrowheads="1"/>
          </p:cNvSpPr>
          <p:nvPr/>
        </p:nvSpPr>
        <p:spPr bwMode="auto">
          <a:xfrm>
            <a:off x="176213" y="3522663"/>
            <a:ext cx="8588375" cy="1290637"/>
          </a:xfrm>
          <a:prstGeom prst="roundRect">
            <a:avLst>
              <a:gd name="adj" fmla="val 16667"/>
            </a:avLst>
          </a:prstGeom>
          <a:gradFill rotWithShape="1">
            <a:gsLst>
              <a:gs pos="0">
                <a:srgbClr val="277EFF">
                  <a:gamma/>
                  <a:shade val="0"/>
                  <a:invGamma/>
                </a:srgbClr>
              </a:gs>
              <a:gs pos="100000">
                <a:srgbClr val="277EFF">
                  <a:alpha val="8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1165225" indent="-1165225" algn="l">
              <a:lnSpc>
                <a:spcPct val="80000"/>
              </a:lnSpc>
              <a:spcBef>
                <a:spcPct val="40000"/>
              </a:spcBef>
              <a:spcAft>
                <a:spcPct val="40000"/>
              </a:spcAft>
            </a:pPr>
            <a:r>
              <a:rPr lang="en-US" sz="3200">
                <a:solidFill>
                  <a:srgbClr val="FFFF00"/>
                </a:solidFill>
                <a:effectLst>
                  <a:outerShdw blurRad="38100" dist="38100" dir="2700000" algn="tl">
                    <a:srgbClr val="000000"/>
                  </a:outerShdw>
                </a:effectLst>
                <a:latin typeface="Comic Sans MS" pitchFamily="66" charset="0"/>
              </a:rPr>
              <a:t>1985 - 1988</a:t>
            </a:r>
            <a:r>
              <a:rPr lang="en-US" b="0">
                <a:solidFill>
                  <a:srgbClr val="FFFF00"/>
                </a:solidFill>
                <a:effectLst>
                  <a:outerShdw blurRad="38100" dist="38100" dir="2700000" algn="tl">
                    <a:srgbClr val="000000"/>
                  </a:outerShdw>
                </a:effectLst>
                <a:latin typeface="Comic Sans MS" pitchFamily="66" charset="0"/>
              </a:rPr>
              <a:t>: </a:t>
            </a:r>
            <a:r>
              <a:rPr lang="en-US" sz="2800" b="0">
                <a:solidFill>
                  <a:srgbClr val="FFFF00"/>
                </a:solidFill>
                <a:effectLst>
                  <a:outerShdw blurRad="38100" dist="38100" dir="2700000" algn="tl">
                    <a:srgbClr val="000000"/>
                  </a:outerShdw>
                </a:effectLst>
                <a:latin typeface="Comic Sans MS" pitchFamily="66" charset="0"/>
              </a:rPr>
              <a:t>Program of </a:t>
            </a:r>
            <a:r>
              <a:rPr lang="en-US" sz="2800" b="0" u="sng">
                <a:solidFill>
                  <a:srgbClr val="FFFF00"/>
                </a:solidFill>
                <a:effectLst>
                  <a:outerShdw blurRad="38100" dist="38100" dir="2700000" algn="tl">
                    <a:srgbClr val="000000"/>
                  </a:outerShdw>
                </a:effectLst>
                <a:latin typeface="Comic Sans MS" pitchFamily="66" charset="0"/>
              </a:rPr>
              <a:t>Socio-productive Projects</a:t>
            </a:r>
            <a:r>
              <a:rPr lang="en-US" sz="2800" b="0">
                <a:solidFill>
                  <a:srgbClr val="FFFF00"/>
                </a:solidFill>
                <a:effectLst>
                  <a:outerShdw blurRad="38100" dist="38100" dir="2700000" algn="tl">
                    <a:srgbClr val="000000"/>
                  </a:outerShdw>
                </a:effectLst>
                <a:latin typeface="Comic Sans MS" pitchFamily="66" charset="0"/>
              </a:rPr>
              <a:t>; financing to individual or collective projects. </a:t>
            </a:r>
          </a:p>
        </p:txBody>
      </p:sp>
      <p:sp>
        <p:nvSpPr>
          <p:cNvPr id="156680" name="AutoShape 8"/>
          <p:cNvSpPr>
            <a:spLocks noChangeArrowheads="1"/>
          </p:cNvSpPr>
          <p:nvPr/>
        </p:nvSpPr>
        <p:spPr bwMode="auto">
          <a:xfrm>
            <a:off x="196850" y="5380038"/>
            <a:ext cx="8551863" cy="912812"/>
          </a:xfrm>
          <a:prstGeom prst="roundRect">
            <a:avLst>
              <a:gd name="adj" fmla="val 16667"/>
            </a:avLst>
          </a:prstGeom>
          <a:gradFill rotWithShape="1">
            <a:gsLst>
              <a:gs pos="0">
                <a:srgbClr val="277EFF">
                  <a:gamma/>
                  <a:shade val="0"/>
                  <a:invGamma/>
                </a:srgbClr>
              </a:gs>
              <a:gs pos="100000">
                <a:srgbClr val="277EFF">
                  <a:alpha val="8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1165225" indent="-1165225" algn="l">
              <a:lnSpc>
                <a:spcPct val="80000"/>
              </a:lnSpc>
              <a:spcBef>
                <a:spcPct val="40000"/>
              </a:spcBef>
              <a:spcAft>
                <a:spcPct val="40000"/>
              </a:spcAft>
            </a:pPr>
            <a:r>
              <a:rPr lang="en-US" sz="3200">
                <a:solidFill>
                  <a:srgbClr val="FFFF00"/>
                </a:solidFill>
                <a:effectLst>
                  <a:outerShdw blurRad="38100" dist="38100" dir="2700000" algn="tl">
                    <a:srgbClr val="000000"/>
                  </a:outerShdw>
                </a:effectLst>
                <a:latin typeface="Comic Sans MS" pitchFamily="66" charset="0"/>
              </a:rPr>
              <a:t>1984 - 1987</a:t>
            </a:r>
            <a:r>
              <a:rPr lang="en-US" b="0">
                <a:solidFill>
                  <a:srgbClr val="FFFF00"/>
                </a:solidFill>
                <a:effectLst>
                  <a:outerShdw blurRad="38100" dist="38100" dir="2700000" algn="tl">
                    <a:srgbClr val="000000"/>
                  </a:outerShdw>
                </a:effectLst>
                <a:latin typeface="Comic Sans MS" pitchFamily="66" charset="0"/>
              </a:rPr>
              <a:t>: Promotion to </a:t>
            </a:r>
            <a:r>
              <a:rPr lang="en-US" sz="2800" b="0" u="sng">
                <a:solidFill>
                  <a:srgbClr val="FFFF00"/>
                </a:solidFill>
                <a:effectLst>
                  <a:outerShdw blurRad="38100" dist="38100" dir="2700000" algn="tl">
                    <a:srgbClr val="000000"/>
                  </a:outerShdw>
                </a:effectLst>
                <a:latin typeface="Comic Sans MS" pitchFamily="66" charset="0"/>
              </a:rPr>
              <a:t>Agriculture Export Project</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6677"/>
                                        </p:tgtEl>
                                        <p:attrNameLst>
                                          <p:attrName>style.visibility</p:attrName>
                                        </p:attrNameLst>
                                      </p:cBhvr>
                                      <p:to>
                                        <p:strVal val="visible"/>
                                      </p:to>
                                    </p:set>
                                    <p:anim calcmode="lin" valueType="num">
                                      <p:cBhvr additive="base">
                                        <p:cTn id="7" dur="500" fill="hold"/>
                                        <p:tgtEl>
                                          <p:spTgt spid="156677"/>
                                        </p:tgtEl>
                                        <p:attrNameLst>
                                          <p:attrName>ppt_x</p:attrName>
                                        </p:attrNameLst>
                                      </p:cBhvr>
                                      <p:tavLst>
                                        <p:tav tm="0">
                                          <p:val>
                                            <p:strVal val="0-#ppt_w/2"/>
                                          </p:val>
                                        </p:tav>
                                        <p:tav tm="100000">
                                          <p:val>
                                            <p:strVal val="#ppt_x"/>
                                          </p:val>
                                        </p:tav>
                                      </p:tavLst>
                                    </p:anim>
                                    <p:anim calcmode="lin" valueType="num">
                                      <p:cBhvr additive="base">
                                        <p:cTn id="8" dur="500" fill="hold"/>
                                        <p:tgtEl>
                                          <p:spTgt spid="15667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56678"/>
                                        </p:tgtEl>
                                        <p:attrNameLst>
                                          <p:attrName>style.visibility</p:attrName>
                                        </p:attrNameLst>
                                      </p:cBhvr>
                                      <p:to>
                                        <p:strVal val="visible"/>
                                      </p:to>
                                    </p:set>
                                    <p:anim calcmode="lin" valueType="num">
                                      <p:cBhvr additive="base">
                                        <p:cTn id="12" dur="500" fill="hold"/>
                                        <p:tgtEl>
                                          <p:spTgt spid="156678"/>
                                        </p:tgtEl>
                                        <p:attrNameLst>
                                          <p:attrName>ppt_x</p:attrName>
                                        </p:attrNameLst>
                                      </p:cBhvr>
                                      <p:tavLst>
                                        <p:tav tm="0">
                                          <p:val>
                                            <p:strVal val="0-#ppt_w/2"/>
                                          </p:val>
                                        </p:tav>
                                        <p:tav tm="100000">
                                          <p:val>
                                            <p:strVal val="#ppt_x"/>
                                          </p:val>
                                        </p:tav>
                                      </p:tavLst>
                                    </p:anim>
                                    <p:anim calcmode="lin" valueType="num">
                                      <p:cBhvr additive="base">
                                        <p:cTn id="13" dur="500" fill="hold"/>
                                        <p:tgtEl>
                                          <p:spTgt spid="15667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56679"/>
                                        </p:tgtEl>
                                        <p:attrNameLst>
                                          <p:attrName>style.visibility</p:attrName>
                                        </p:attrNameLst>
                                      </p:cBhvr>
                                      <p:to>
                                        <p:strVal val="visible"/>
                                      </p:to>
                                    </p:set>
                                    <p:anim calcmode="lin" valueType="num">
                                      <p:cBhvr additive="base">
                                        <p:cTn id="17" dur="500" fill="hold"/>
                                        <p:tgtEl>
                                          <p:spTgt spid="156679"/>
                                        </p:tgtEl>
                                        <p:attrNameLst>
                                          <p:attrName>ppt_x</p:attrName>
                                        </p:attrNameLst>
                                      </p:cBhvr>
                                      <p:tavLst>
                                        <p:tav tm="0">
                                          <p:val>
                                            <p:strVal val="0-#ppt_w/2"/>
                                          </p:val>
                                        </p:tav>
                                        <p:tav tm="100000">
                                          <p:val>
                                            <p:strVal val="#ppt_x"/>
                                          </p:val>
                                        </p:tav>
                                      </p:tavLst>
                                    </p:anim>
                                    <p:anim calcmode="lin" valueType="num">
                                      <p:cBhvr additive="base">
                                        <p:cTn id="18" dur="500" fill="hold"/>
                                        <p:tgtEl>
                                          <p:spTgt spid="156679"/>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56680"/>
                                        </p:tgtEl>
                                        <p:attrNameLst>
                                          <p:attrName>style.visibility</p:attrName>
                                        </p:attrNameLst>
                                      </p:cBhvr>
                                      <p:to>
                                        <p:strVal val="visible"/>
                                      </p:to>
                                    </p:set>
                                    <p:anim calcmode="lin" valueType="num">
                                      <p:cBhvr additive="base">
                                        <p:cTn id="22" dur="500" fill="hold"/>
                                        <p:tgtEl>
                                          <p:spTgt spid="156680"/>
                                        </p:tgtEl>
                                        <p:attrNameLst>
                                          <p:attrName>ppt_x</p:attrName>
                                        </p:attrNameLst>
                                      </p:cBhvr>
                                      <p:tavLst>
                                        <p:tav tm="0">
                                          <p:val>
                                            <p:strVal val="0-#ppt_w/2"/>
                                          </p:val>
                                        </p:tav>
                                        <p:tav tm="100000">
                                          <p:val>
                                            <p:strVal val="#ppt_x"/>
                                          </p:val>
                                        </p:tav>
                                      </p:tavLst>
                                    </p:anim>
                                    <p:anim calcmode="lin" valueType="num">
                                      <p:cBhvr additive="base">
                                        <p:cTn id="23" dur="500" fill="hold"/>
                                        <p:tgtEl>
                                          <p:spTgt spid="1566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7" grpId="0" animBg="1"/>
      <p:bldP spid="156678" grpId="0" animBg="1"/>
      <p:bldP spid="156679" grpId="0" animBg="1"/>
      <p:bldP spid="156680"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57698" name="Group 2"/>
          <p:cNvGrpSpPr>
            <a:grpSpLocks/>
          </p:cNvGrpSpPr>
          <p:nvPr/>
        </p:nvGrpSpPr>
        <p:grpSpPr bwMode="auto">
          <a:xfrm>
            <a:off x="0" y="0"/>
            <a:ext cx="9144000" cy="6858000"/>
            <a:chOff x="0" y="0"/>
            <a:chExt cx="5760" cy="4320"/>
          </a:xfrm>
        </p:grpSpPr>
        <p:pic>
          <p:nvPicPr>
            <p:cNvPr id="157699" name="Picture 3"/>
            <p:cNvPicPr>
              <a:picLocks noChangeAspect="1" noChangeArrowheads="1"/>
            </p:cNvPicPr>
            <p:nvPr/>
          </p:nvPicPr>
          <p:blipFill>
            <a:blip r:embed="rId2" cstate="print">
              <a:grayscl/>
            </a:blip>
            <a:srcRect b="5241"/>
            <a:stretch>
              <a:fillRect/>
            </a:stretch>
          </p:blipFill>
          <p:spPr bwMode="auto">
            <a:xfrm>
              <a:off x="0" y="0"/>
              <a:ext cx="5760" cy="4320"/>
            </a:xfrm>
            <a:prstGeom prst="rect">
              <a:avLst/>
            </a:prstGeom>
            <a:noFill/>
            <a:ln w="9525">
              <a:noFill/>
              <a:miter lim="800000"/>
              <a:headEnd/>
              <a:tailEnd/>
            </a:ln>
            <a:effectLst/>
          </p:spPr>
        </p:pic>
        <p:sp>
          <p:nvSpPr>
            <p:cNvPr id="157700" name="Text Box 4"/>
            <p:cNvSpPr txBox="1">
              <a:spLocks noChangeArrowheads="1"/>
            </p:cNvSpPr>
            <p:nvPr/>
          </p:nvSpPr>
          <p:spPr bwMode="auto">
            <a:xfrm>
              <a:off x="2935" y="4057"/>
              <a:ext cx="1635" cy="125"/>
            </a:xfrm>
            <a:prstGeom prst="rect">
              <a:avLst/>
            </a:prstGeom>
            <a:noFill/>
            <a:ln w="9525">
              <a:noFill/>
              <a:miter lim="800000"/>
              <a:headEnd/>
              <a:tailEnd/>
            </a:ln>
            <a:effectLst/>
          </p:spPr>
          <p:txBody>
            <a:bodyPr>
              <a:spAutoFit/>
            </a:bodyPr>
            <a:lstStyle/>
            <a:p>
              <a:pPr algn="l">
                <a:spcBef>
                  <a:spcPct val="50000"/>
                </a:spcBef>
              </a:pPr>
              <a:r>
                <a:rPr lang="es-ES" sz="700" b="0">
                  <a:solidFill>
                    <a:schemeClr val="bg1"/>
                  </a:solidFill>
                  <a:latin typeface="Comic Sans MS" pitchFamily="66" charset="0"/>
                </a:rPr>
                <a:t>Fot. René Martorell</a:t>
              </a:r>
            </a:p>
          </p:txBody>
        </p:sp>
      </p:grpSp>
      <p:sp>
        <p:nvSpPr>
          <p:cNvPr id="157701" name="AutoShape 5"/>
          <p:cNvSpPr>
            <a:spLocks noChangeArrowheads="1"/>
          </p:cNvSpPr>
          <p:nvPr/>
        </p:nvSpPr>
        <p:spPr bwMode="auto">
          <a:xfrm>
            <a:off x="214313" y="582613"/>
            <a:ext cx="8515350" cy="534987"/>
          </a:xfrm>
          <a:prstGeom prst="roundRect">
            <a:avLst>
              <a:gd name="adj" fmla="val 16667"/>
            </a:avLst>
          </a:prstGeom>
          <a:gradFill rotWithShape="1">
            <a:gsLst>
              <a:gs pos="0">
                <a:srgbClr val="277EFF">
                  <a:gamma/>
                  <a:shade val="0"/>
                  <a:invGamma/>
                </a:srgbClr>
              </a:gs>
              <a:gs pos="100000">
                <a:srgbClr val="277EFF">
                  <a:alpha val="8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1165225" indent="-1165225" algn="l">
              <a:lnSpc>
                <a:spcPct val="80000"/>
              </a:lnSpc>
              <a:spcBef>
                <a:spcPct val="40000"/>
              </a:spcBef>
              <a:spcAft>
                <a:spcPct val="40000"/>
              </a:spcAft>
            </a:pPr>
            <a:r>
              <a:rPr lang="es-ES" sz="3200">
                <a:solidFill>
                  <a:srgbClr val="FFFF00"/>
                </a:solidFill>
                <a:effectLst>
                  <a:outerShdw blurRad="38100" dist="38100" dir="2700000" algn="tl">
                    <a:srgbClr val="000000"/>
                  </a:outerShdw>
                </a:effectLst>
                <a:latin typeface="Comic Sans MS" pitchFamily="66" charset="0"/>
              </a:rPr>
              <a:t>1988</a:t>
            </a:r>
            <a:r>
              <a:rPr lang="es-ES" b="0">
                <a:solidFill>
                  <a:srgbClr val="FFFF00"/>
                </a:solidFill>
                <a:effectLst>
                  <a:outerShdw blurRad="38100" dist="38100" dir="2700000" algn="tl">
                    <a:srgbClr val="000000"/>
                  </a:outerShdw>
                </a:effectLst>
                <a:latin typeface="Comic Sans MS" pitchFamily="66" charset="0"/>
              </a:rPr>
              <a:t>: </a:t>
            </a:r>
            <a:r>
              <a:rPr lang="en-US" sz="2800" b="0">
                <a:solidFill>
                  <a:srgbClr val="FFFF00"/>
                </a:solidFill>
                <a:effectLst>
                  <a:outerShdw blurRad="38100" dist="38100" dir="2700000" algn="tl">
                    <a:srgbClr val="000000"/>
                  </a:outerShdw>
                </a:effectLst>
                <a:latin typeface="Comic Sans MS" pitchFamily="66" charset="0"/>
              </a:rPr>
              <a:t>Employment Generation Program</a:t>
            </a:r>
          </a:p>
        </p:txBody>
      </p:sp>
      <p:sp>
        <p:nvSpPr>
          <p:cNvPr id="157702" name="AutoShape 6"/>
          <p:cNvSpPr>
            <a:spLocks noChangeArrowheads="1"/>
          </p:cNvSpPr>
          <p:nvPr/>
        </p:nvSpPr>
        <p:spPr bwMode="auto">
          <a:xfrm>
            <a:off x="195263" y="2349500"/>
            <a:ext cx="8551862" cy="912813"/>
          </a:xfrm>
          <a:prstGeom prst="roundRect">
            <a:avLst>
              <a:gd name="adj" fmla="val 16667"/>
            </a:avLst>
          </a:prstGeom>
          <a:gradFill rotWithShape="1">
            <a:gsLst>
              <a:gs pos="0">
                <a:srgbClr val="277EFF">
                  <a:gamma/>
                  <a:shade val="0"/>
                  <a:invGamma/>
                </a:srgbClr>
              </a:gs>
              <a:gs pos="100000">
                <a:srgbClr val="277EFF">
                  <a:alpha val="8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1165225" indent="-1165225" algn="l">
              <a:lnSpc>
                <a:spcPct val="80000"/>
              </a:lnSpc>
              <a:spcBef>
                <a:spcPct val="40000"/>
              </a:spcBef>
              <a:spcAft>
                <a:spcPct val="40000"/>
              </a:spcAft>
            </a:pPr>
            <a:r>
              <a:rPr lang="es-ES" sz="3200">
                <a:solidFill>
                  <a:srgbClr val="FFFF00"/>
                </a:solidFill>
                <a:effectLst>
                  <a:outerShdw blurRad="38100" dist="38100" dir="2700000" algn="tl">
                    <a:srgbClr val="000000"/>
                  </a:outerShdw>
                </a:effectLst>
                <a:latin typeface="Comic Sans MS" pitchFamily="66" charset="0"/>
              </a:rPr>
              <a:t>1989 - </a:t>
            </a:r>
            <a:r>
              <a:rPr lang="en-US" sz="3200">
                <a:solidFill>
                  <a:srgbClr val="FFFF00"/>
                </a:solidFill>
                <a:effectLst>
                  <a:outerShdw blurRad="38100" dist="38100" dir="2700000" algn="tl">
                    <a:srgbClr val="000000"/>
                  </a:outerShdw>
                </a:effectLst>
                <a:latin typeface="Comic Sans MS" pitchFamily="66" charset="0"/>
              </a:rPr>
              <a:t>1998</a:t>
            </a:r>
            <a:r>
              <a:rPr lang="en-US" b="0">
                <a:solidFill>
                  <a:srgbClr val="FFFF00"/>
                </a:solidFill>
                <a:effectLst>
                  <a:outerShdw blurRad="38100" dist="38100" dir="2700000" algn="tl">
                    <a:srgbClr val="000000"/>
                  </a:outerShdw>
                </a:effectLst>
                <a:latin typeface="Comic Sans MS" pitchFamily="66" charset="0"/>
              </a:rPr>
              <a:t>: </a:t>
            </a:r>
            <a:r>
              <a:rPr lang="en-US" sz="2800" b="0">
                <a:solidFill>
                  <a:srgbClr val="FFFF00"/>
                </a:solidFill>
                <a:effectLst>
                  <a:outerShdw blurRad="38100" dist="38100" dir="2700000" algn="tl">
                    <a:srgbClr val="000000"/>
                  </a:outerShdw>
                </a:effectLst>
                <a:latin typeface="Comic Sans MS" pitchFamily="66" charset="0"/>
              </a:rPr>
              <a:t>Assistance to the Organized Communal Movement Program</a:t>
            </a:r>
            <a:r>
              <a:rPr lang="en-US" sz="2800" b="0" u="sng">
                <a:solidFill>
                  <a:srgbClr val="FFFF00"/>
                </a:solidFill>
                <a:effectLst>
                  <a:outerShdw blurRad="38100" dist="38100" dir="2700000" algn="tl">
                    <a:srgbClr val="000000"/>
                  </a:outerShdw>
                </a:effectLst>
                <a:latin typeface="Comic Sans MS" pitchFamily="66" charset="0"/>
              </a:rPr>
              <a:t>. </a:t>
            </a:r>
          </a:p>
        </p:txBody>
      </p:sp>
      <p:sp>
        <p:nvSpPr>
          <p:cNvPr id="157705" name="AutoShape 9"/>
          <p:cNvSpPr>
            <a:spLocks noChangeArrowheads="1"/>
          </p:cNvSpPr>
          <p:nvPr/>
        </p:nvSpPr>
        <p:spPr bwMode="auto">
          <a:xfrm>
            <a:off x="179388" y="1454150"/>
            <a:ext cx="8515350" cy="534988"/>
          </a:xfrm>
          <a:prstGeom prst="roundRect">
            <a:avLst>
              <a:gd name="adj" fmla="val 16667"/>
            </a:avLst>
          </a:prstGeom>
          <a:gradFill rotWithShape="1">
            <a:gsLst>
              <a:gs pos="0">
                <a:srgbClr val="277EFF">
                  <a:gamma/>
                  <a:shade val="0"/>
                  <a:invGamma/>
                </a:srgbClr>
              </a:gs>
              <a:gs pos="100000">
                <a:srgbClr val="277EFF">
                  <a:alpha val="8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1165225" indent="-1165225" algn="l">
              <a:lnSpc>
                <a:spcPct val="80000"/>
              </a:lnSpc>
              <a:spcBef>
                <a:spcPct val="40000"/>
              </a:spcBef>
              <a:spcAft>
                <a:spcPct val="40000"/>
              </a:spcAft>
            </a:pPr>
            <a:r>
              <a:rPr lang="es-ES" sz="3200">
                <a:solidFill>
                  <a:srgbClr val="FFFF00"/>
                </a:solidFill>
                <a:effectLst>
                  <a:outerShdw blurRad="38100" dist="38100" dir="2700000" algn="tl">
                    <a:srgbClr val="000000"/>
                  </a:outerShdw>
                </a:effectLst>
                <a:latin typeface="Comic Sans MS" pitchFamily="66" charset="0"/>
              </a:rPr>
              <a:t>1992</a:t>
            </a:r>
            <a:r>
              <a:rPr lang="es-ES" b="0">
                <a:solidFill>
                  <a:srgbClr val="FFFF00"/>
                </a:solidFill>
                <a:effectLst>
                  <a:outerShdw blurRad="38100" dist="38100" dir="2700000" algn="tl">
                    <a:srgbClr val="000000"/>
                  </a:outerShdw>
                </a:effectLst>
                <a:latin typeface="Comic Sans MS" pitchFamily="66" charset="0"/>
              </a:rPr>
              <a:t>: </a:t>
            </a:r>
            <a:r>
              <a:rPr lang="en-US" sz="2800" b="0">
                <a:solidFill>
                  <a:srgbClr val="FFFF00"/>
                </a:solidFill>
                <a:effectLst>
                  <a:outerShdw blurRad="38100" dist="38100" dir="2700000" algn="tl">
                    <a:srgbClr val="000000"/>
                  </a:outerShdw>
                </a:effectLst>
                <a:latin typeface="Comic Sans MS" pitchFamily="66" charset="0"/>
              </a:rPr>
              <a:t>Production Support Program.</a:t>
            </a:r>
          </a:p>
        </p:txBody>
      </p:sp>
      <p:sp>
        <p:nvSpPr>
          <p:cNvPr id="157706" name="AutoShape 10"/>
          <p:cNvSpPr>
            <a:spLocks noChangeArrowheads="1"/>
          </p:cNvSpPr>
          <p:nvPr/>
        </p:nvSpPr>
        <p:spPr bwMode="auto">
          <a:xfrm>
            <a:off x="2535238" y="3768725"/>
            <a:ext cx="6272212" cy="2538413"/>
          </a:xfrm>
          <a:prstGeom prst="roundRect">
            <a:avLst>
              <a:gd name="adj" fmla="val 16667"/>
            </a:avLst>
          </a:prstGeom>
          <a:solidFill>
            <a:srgbClr val="FFCC00">
              <a:alpha val="80000"/>
            </a:srgbClr>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gn="r">
              <a:lnSpc>
                <a:spcPct val="80000"/>
              </a:lnSpc>
              <a:spcBef>
                <a:spcPct val="40000"/>
              </a:spcBef>
              <a:spcAft>
                <a:spcPct val="40000"/>
              </a:spcAft>
            </a:pPr>
            <a:r>
              <a:rPr lang="en-US" sz="3600">
                <a:effectLst>
                  <a:outerShdw blurRad="38100" dist="38100" dir="2700000" algn="tl">
                    <a:srgbClr val="FFFFFF"/>
                  </a:outerShdw>
                </a:effectLst>
                <a:latin typeface="Comic Sans MS" pitchFamily="66" charset="0"/>
              </a:rPr>
              <a:t>In recently periods,2000-2004, the IMAS has developed even more this working line, as we will see then</a:t>
            </a:r>
            <a:r>
              <a:rPr lang="es-ES" sz="3600">
                <a:effectLst>
                  <a:outerShdw blurRad="38100" dist="38100" dir="2700000" algn="tl">
                    <a:srgbClr val="FFFFFF"/>
                  </a:outerShdw>
                </a:effectLst>
                <a:latin typeface="Comic Sans MS" pitchFamily="66" charset="0"/>
              </a:rPr>
              <a:t>:</a:t>
            </a:r>
            <a:endParaRPr lang="es-ES" sz="3200" b="0" u="sng">
              <a:effectLst>
                <a:outerShdw blurRad="38100" dist="38100" dir="2700000" algn="tl">
                  <a:srgbClr val="FFFFFF"/>
                </a:outerShdw>
              </a:effectLst>
              <a:latin typeface="Comic Sans MS" pitchFamily="66"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7701"/>
                                        </p:tgtEl>
                                        <p:attrNameLst>
                                          <p:attrName>style.visibility</p:attrName>
                                        </p:attrNameLst>
                                      </p:cBhvr>
                                      <p:to>
                                        <p:strVal val="visible"/>
                                      </p:to>
                                    </p:set>
                                    <p:anim calcmode="lin" valueType="num">
                                      <p:cBhvr additive="base">
                                        <p:cTn id="7" dur="500" fill="hold"/>
                                        <p:tgtEl>
                                          <p:spTgt spid="157701"/>
                                        </p:tgtEl>
                                        <p:attrNameLst>
                                          <p:attrName>ppt_x</p:attrName>
                                        </p:attrNameLst>
                                      </p:cBhvr>
                                      <p:tavLst>
                                        <p:tav tm="0">
                                          <p:val>
                                            <p:strVal val="0-#ppt_w/2"/>
                                          </p:val>
                                        </p:tav>
                                        <p:tav tm="100000">
                                          <p:val>
                                            <p:strVal val="#ppt_x"/>
                                          </p:val>
                                        </p:tav>
                                      </p:tavLst>
                                    </p:anim>
                                    <p:anim calcmode="lin" valueType="num">
                                      <p:cBhvr additive="base">
                                        <p:cTn id="8" dur="500" fill="hold"/>
                                        <p:tgtEl>
                                          <p:spTgt spid="15770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57705"/>
                                        </p:tgtEl>
                                        <p:attrNameLst>
                                          <p:attrName>style.visibility</p:attrName>
                                        </p:attrNameLst>
                                      </p:cBhvr>
                                      <p:to>
                                        <p:strVal val="visible"/>
                                      </p:to>
                                    </p:set>
                                    <p:anim calcmode="lin" valueType="num">
                                      <p:cBhvr additive="base">
                                        <p:cTn id="12" dur="500" fill="hold"/>
                                        <p:tgtEl>
                                          <p:spTgt spid="157705"/>
                                        </p:tgtEl>
                                        <p:attrNameLst>
                                          <p:attrName>ppt_x</p:attrName>
                                        </p:attrNameLst>
                                      </p:cBhvr>
                                      <p:tavLst>
                                        <p:tav tm="0">
                                          <p:val>
                                            <p:strVal val="0-#ppt_w/2"/>
                                          </p:val>
                                        </p:tav>
                                        <p:tav tm="100000">
                                          <p:val>
                                            <p:strVal val="#ppt_x"/>
                                          </p:val>
                                        </p:tav>
                                      </p:tavLst>
                                    </p:anim>
                                    <p:anim calcmode="lin" valueType="num">
                                      <p:cBhvr additive="base">
                                        <p:cTn id="13" dur="500" fill="hold"/>
                                        <p:tgtEl>
                                          <p:spTgt spid="15770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57702"/>
                                        </p:tgtEl>
                                        <p:attrNameLst>
                                          <p:attrName>style.visibility</p:attrName>
                                        </p:attrNameLst>
                                      </p:cBhvr>
                                      <p:to>
                                        <p:strVal val="visible"/>
                                      </p:to>
                                    </p:set>
                                    <p:anim calcmode="lin" valueType="num">
                                      <p:cBhvr additive="base">
                                        <p:cTn id="17" dur="500" fill="hold"/>
                                        <p:tgtEl>
                                          <p:spTgt spid="157702"/>
                                        </p:tgtEl>
                                        <p:attrNameLst>
                                          <p:attrName>ppt_x</p:attrName>
                                        </p:attrNameLst>
                                      </p:cBhvr>
                                      <p:tavLst>
                                        <p:tav tm="0">
                                          <p:val>
                                            <p:strVal val="0-#ppt_w/2"/>
                                          </p:val>
                                        </p:tav>
                                        <p:tav tm="100000">
                                          <p:val>
                                            <p:strVal val="#ppt_x"/>
                                          </p:val>
                                        </p:tav>
                                      </p:tavLst>
                                    </p:anim>
                                    <p:anim calcmode="lin" valueType="num">
                                      <p:cBhvr additive="base">
                                        <p:cTn id="18" dur="500" fill="hold"/>
                                        <p:tgtEl>
                                          <p:spTgt spid="15770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57706"/>
                                        </p:tgtEl>
                                        <p:attrNameLst>
                                          <p:attrName>style.visibility</p:attrName>
                                        </p:attrNameLst>
                                      </p:cBhvr>
                                      <p:to>
                                        <p:strVal val="visible"/>
                                      </p:to>
                                    </p:set>
                                    <p:anim calcmode="lin" valueType="num">
                                      <p:cBhvr additive="base">
                                        <p:cTn id="23" dur="500" fill="hold"/>
                                        <p:tgtEl>
                                          <p:spTgt spid="157706"/>
                                        </p:tgtEl>
                                        <p:attrNameLst>
                                          <p:attrName>ppt_x</p:attrName>
                                        </p:attrNameLst>
                                      </p:cBhvr>
                                      <p:tavLst>
                                        <p:tav tm="0">
                                          <p:val>
                                            <p:strVal val="0-#ppt_w/2"/>
                                          </p:val>
                                        </p:tav>
                                        <p:tav tm="100000">
                                          <p:val>
                                            <p:strVal val="#ppt_x"/>
                                          </p:val>
                                        </p:tav>
                                      </p:tavLst>
                                    </p:anim>
                                    <p:anim calcmode="lin" valueType="num">
                                      <p:cBhvr additive="base">
                                        <p:cTn id="24" dur="500" fill="hold"/>
                                        <p:tgtEl>
                                          <p:spTgt spid="1577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1" grpId="0" animBg="1"/>
      <p:bldP spid="157702" grpId="0" animBg="1"/>
      <p:bldP spid="157705" grpId="0" animBg="1"/>
      <p:bldP spid="157706"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58722" name="Group 2"/>
          <p:cNvGrpSpPr>
            <a:grpSpLocks/>
          </p:cNvGrpSpPr>
          <p:nvPr/>
        </p:nvGrpSpPr>
        <p:grpSpPr bwMode="auto">
          <a:xfrm>
            <a:off x="0" y="0"/>
            <a:ext cx="9144000" cy="6858000"/>
            <a:chOff x="0" y="0"/>
            <a:chExt cx="5760" cy="4320"/>
          </a:xfrm>
        </p:grpSpPr>
        <p:pic>
          <p:nvPicPr>
            <p:cNvPr id="158723" name="Picture 3"/>
            <p:cNvPicPr>
              <a:picLocks noChangeAspect="1" noChangeArrowheads="1"/>
            </p:cNvPicPr>
            <p:nvPr/>
          </p:nvPicPr>
          <p:blipFill>
            <a:blip r:embed="rId2" cstate="print">
              <a:grayscl/>
            </a:blip>
            <a:srcRect b="5241"/>
            <a:stretch>
              <a:fillRect/>
            </a:stretch>
          </p:blipFill>
          <p:spPr bwMode="auto">
            <a:xfrm>
              <a:off x="0" y="0"/>
              <a:ext cx="5760" cy="4320"/>
            </a:xfrm>
            <a:prstGeom prst="rect">
              <a:avLst/>
            </a:prstGeom>
            <a:noFill/>
            <a:ln w="9525">
              <a:noFill/>
              <a:miter lim="800000"/>
              <a:headEnd/>
              <a:tailEnd/>
            </a:ln>
            <a:effectLst/>
          </p:spPr>
        </p:pic>
        <p:sp>
          <p:nvSpPr>
            <p:cNvPr id="158724" name="Text Box 4"/>
            <p:cNvSpPr txBox="1">
              <a:spLocks noChangeArrowheads="1"/>
            </p:cNvSpPr>
            <p:nvPr/>
          </p:nvSpPr>
          <p:spPr bwMode="auto">
            <a:xfrm>
              <a:off x="2935" y="4057"/>
              <a:ext cx="1635" cy="125"/>
            </a:xfrm>
            <a:prstGeom prst="rect">
              <a:avLst/>
            </a:prstGeom>
            <a:noFill/>
            <a:ln w="9525">
              <a:noFill/>
              <a:miter lim="800000"/>
              <a:headEnd/>
              <a:tailEnd/>
            </a:ln>
            <a:effectLst/>
          </p:spPr>
          <p:txBody>
            <a:bodyPr>
              <a:spAutoFit/>
            </a:bodyPr>
            <a:lstStyle/>
            <a:p>
              <a:pPr algn="l">
                <a:spcBef>
                  <a:spcPct val="50000"/>
                </a:spcBef>
              </a:pPr>
              <a:r>
                <a:rPr lang="es-ES" sz="700" b="0">
                  <a:solidFill>
                    <a:schemeClr val="bg1"/>
                  </a:solidFill>
                  <a:latin typeface="Comic Sans MS" pitchFamily="66" charset="0"/>
                </a:rPr>
                <a:t>Fot. René Martorell</a:t>
              </a:r>
            </a:p>
          </p:txBody>
        </p:sp>
      </p:grpSp>
      <p:sp>
        <p:nvSpPr>
          <p:cNvPr id="158725" name="AutoShape 5"/>
          <p:cNvSpPr>
            <a:spLocks noChangeArrowheads="1"/>
          </p:cNvSpPr>
          <p:nvPr/>
        </p:nvSpPr>
        <p:spPr bwMode="auto">
          <a:xfrm>
            <a:off x="95250" y="463550"/>
            <a:ext cx="8718550" cy="6069013"/>
          </a:xfrm>
          <a:prstGeom prst="roundRect">
            <a:avLst>
              <a:gd name="adj" fmla="val 16667"/>
            </a:avLst>
          </a:prstGeom>
          <a:gradFill rotWithShape="1">
            <a:gsLst>
              <a:gs pos="0">
                <a:srgbClr val="277EFF">
                  <a:gamma/>
                  <a:shade val="0"/>
                  <a:invGamma/>
                </a:srgbClr>
              </a:gs>
              <a:gs pos="100000">
                <a:srgbClr val="277EFF">
                  <a:alpha val="8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357188" indent="-357188" algn="l">
              <a:lnSpc>
                <a:spcPct val="80000"/>
              </a:lnSpc>
              <a:spcBef>
                <a:spcPct val="40000"/>
              </a:spcBef>
              <a:spcAft>
                <a:spcPct val="40000"/>
              </a:spcAft>
              <a:buFontTx/>
              <a:buChar char="•"/>
            </a:pPr>
            <a:endParaRPr lang="es-ES" sz="2900" b="0">
              <a:solidFill>
                <a:srgbClr val="FFFF00"/>
              </a:solidFill>
              <a:effectLst>
                <a:outerShdw blurRad="38100" dist="38100" dir="2700000" algn="tl">
                  <a:srgbClr val="000000"/>
                </a:outerShdw>
              </a:effectLst>
              <a:latin typeface="Comic Sans MS" pitchFamily="66" charset="0"/>
            </a:endParaRPr>
          </a:p>
          <a:p>
            <a:pPr marL="357188" indent="-357188" algn="l">
              <a:lnSpc>
                <a:spcPct val="80000"/>
              </a:lnSpc>
              <a:spcBef>
                <a:spcPct val="40000"/>
              </a:spcBef>
              <a:spcAft>
                <a:spcPct val="40000"/>
              </a:spcAft>
              <a:buFontTx/>
              <a:buChar char="•"/>
            </a:pPr>
            <a:r>
              <a:rPr lang="en-US" sz="2900" b="0">
                <a:solidFill>
                  <a:srgbClr val="FFFF00"/>
                </a:solidFill>
                <a:effectLst>
                  <a:outerShdw blurRad="38100" dist="38100" dir="2700000" algn="tl">
                    <a:srgbClr val="000000"/>
                  </a:outerShdw>
                </a:effectLst>
                <a:latin typeface="Comic Sans MS" pitchFamily="66" charset="0"/>
              </a:rPr>
              <a:t>During the period 2000-2004, the IMAS goes on developing actions and offering economic incentives to support incipient productive activities, proposed by a community, organized groups and people in poverty condition.</a:t>
            </a:r>
          </a:p>
          <a:p>
            <a:pPr marL="357188" indent="-357188" algn="l">
              <a:lnSpc>
                <a:spcPct val="80000"/>
              </a:lnSpc>
              <a:spcBef>
                <a:spcPct val="40000"/>
              </a:spcBef>
              <a:spcAft>
                <a:spcPct val="40000"/>
              </a:spcAft>
              <a:buFontTx/>
              <a:buChar char="•"/>
            </a:pPr>
            <a:r>
              <a:rPr lang="en-US" sz="2900" b="0">
                <a:solidFill>
                  <a:srgbClr val="FFFF00"/>
                </a:solidFill>
                <a:effectLst>
                  <a:outerShdw blurRad="38100" dist="38100" dir="2700000" algn="tl">
                    <a:srgbClr val="000000"/>
                  </a:outerShdw>
                </a:effectLst>
                <a:latin typeface="Comic Sans MS" pitchFamily="66" charset="0"/>
              </a:rPr>
              <a:t>Qualifying processes to improve or give knowledge to entrepreneurs in the management of the productive unit and  allows them to improve the quality and the produced quantity of a productive enterprises. </a:t>
            </a:r>
            <a:r>
              <a:rPr lang="en-US" sz="3700" b="0">
                <a:solidFill>
                  <a:srgbClr val="FFFF00"/>
                </a:solidFill>
                <a:effectLst>
                  <a:outerShdw blurRad="38100" dist="38100" dir="2700000" algn="tl">
                    <a:srgbClr val="000000"/>
                  </a:outerShdw>
                </a:effectLst>
                <a:latin typeface="Comic Sans MS" pitchFamily="66" charset="0"/>
              </a:rPr>
              <a:t> </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158725"/>
                                        </p:tgtEl>
                                        <p:attrNameLst>
                                          <p:attrName>style.visibility</p:attrName>
                                        </p:attrNameLst>
                                      </p:cBhvr>
                                      <p:to>
                                        <p:strVal val="visible"/>
                                      </p:to>
                                    </p:set>
                                    <p:animEffect transition="in" filter="dissolve">
                                      <p:cBhvr>
                                        <p:cTn id="7" dur="500"/>
                                        <p:tgtEl>
                                          <p:spTgt spid="158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62818" name="Group 2"/>
          <p:cNvGrpSpPr>
            <a:grpSpLocks/>
          </p:cNvGrpSpPr>
          <p:nvPr/>
        </p:nvGrpSpPr>
        <p:grpSpPr bwMode="auto">
          <a:xfrm>
            <a:off x="0" y="0"/>
            <a:ext cx="9144000" cy="6858000"/>
            <a:chOff x="0" y="0"/>
            <a:chExt cx="5760" cy="4320"/>
          </a:xfrm>
        </p:grpSpPr>
        <p:pic>
          <p:nvPicPr>
            <p:cNvPr id="162819" name="Picture 3"/>
            <p:cNvPicPr>
              <a:picLocks noChangeAspect="1" noChangeArrowheads="1"/>
            </p:cNvPicPr>
            <p:nvPr/>
          </p:nvPicPr>
          <p:blipFill>
            <a:blip r:embed="rId2" cstate="print">
              <a:grayscl/>
            </a:blip>
            <a:srcRect b="5241"/>
            <a:stretch>
              <a:fillRect/>
            </a:stretch>
          </p:blipFill>
          <p:spPr bwMode="auto">
            <a:xfrm>
              <a:off x="0" y="0"/>
              <a:ext cx="5760" cy="4320"/>
            </a:xfrm>
            <a:prstGeom prst="rect">
              <a:avLst/>
            </a:prstGeom>
            <a:noFill/>
            <a:ln w="9525">
              <a:noFill/>
              <a:miter lim="800000"/>
              <a:headEnd/>
              <a:tailEnd/>
            </a:ln>
            <a:effectLst/>
          </p:spPr>
        </p:pic>
        <p:sp>
          <p:nvSpPr>
            <p:cNvPr id="162820" name="Text Box 4"/>
            <p:cNvSpPr txBox="1">
              <a:spLocks noChangeArrowheads="1"/>
            </p:cNvSpPr>
            <p:nvPr/>
          </p:nvSpPr>
          <p:spPr bwMode="auto">
            <a:xfrm>
              <a:off x="2935" y="4057"/>
              <a:ext cx="1635" cy="125"/>
            </a:xfrm>
            <a:prstGeom prst="rect">
              <a:avLst/>
            </a:prstGeom>
            <a:noFill/>
            <a:ln w="9525">
              <a:noFill/>
              <a:miter lim="800000"/>
              <a:headEnd/>
              <a:tailEnd/>
            </a:ln>
            <a:effectLst/>
          </p:spPr>
          <p:txBody>
            <a:bodyPr>
              <a:spAutoFit/>
            </a:bodyPr>
            <a:lstStyle/>
            <a:p>
              <a:pPr algn="l">
                <a:spcBef>
                  <a:spcPct val="50000"/>
                </a:spcBef>
              </a:pPr>
              <a:r>
                <a:rPr lang="es-ES" sz="700" b="0">
                  <a:solidFill>
                    <a:schemeClr val="bg1"/>
                  </a:solidFill>
                  <a:latin typeface="Comic Sans MS" pitchFamily="66" charset="0"/>
                </a:rPr>
                <a:t>Fot. René Martorell</a:t>
              </a:r>
            </a:p>
          </p:txBody>
        </p:sp>
      </p:grpSp>
      <p:sp>
        <p:nvSpPr>
          <p:cNvPr id="162822" name="AutoShape 6"/>
          <p:cNvSpPr>
            <a:spLocks noChangeArrowheads="1"/>
          </p:cNvSpPr>
          <p:nvPr/>
        </p:nvSpPr>
        <p:spPr bwMode="auto">
          <a:xfrm>
            <a:off x="222250" y="403225"/>
            <a:ext cx="8691563" cy="6580188"/>
          </a:xfrm>
          <a:prstGeom prst="roundRect">
            <a:avLst>
              <a:gd name="adj" fmla="val 16667"/>
            </a:avLst>
          </a:prstGeom>
          <a:solidFill>
            <a:srgbClr val="0066FF"/>
          </a:solidFill>
          <a:ln w="9525" algn="ctr">
            <a:noFill/>
            <a:round/>
            <a:headEnd/>
            <a:tailEnd/>
          </a:ln>
          <a:effectLst>
            <a:outerShdw dist="107763" dir="18900000" algn="ctr" rotWithShape="0">
              <a:schemeClr val="tx1">
                <a:alpha val="50000"/>
              </a:schemeClr>
            </a:outerShdw>
          </a:effectLst>
        </p:spPr>
        <p:txBody>
          <a:bodyPr anchor="ctr">
            <a:spAutoFit/>
          </a:bodyPr>
          <a:lstStyle/>
          <a:p>
            <a:r>
              <a:rPr lang="es-CR" sz="9600">
                <a:solidFill>
                  <a:srgbClr val="FFFF00"/>
                </a:solidFill>
                <a:effectLst>
                  <a:outerShdw blurRad="38100" dist="38100" dir="2700000" algn="tl">
                    <a:srgbClr val="000000"/>
                  </a:outerShdw>
                </a:effectLst>
                <a:latin typeface="Comic Sans MS" pitchFamily="66" charset="0"/>
              </a:rPr>
              <a:t/>
            </a:r>
            <a:br>
              <a:rPr lang="es-CR" sz="9600">
                <a:solidFill>
                  <a:srgbClr val="FFFF00"/>
                </a:solidFill>
                <a:effectLst>
                  <a:outerShdw blurRad="38100" dist="38100" dir="2700000" algn="tl">
                    <a:srgbClr val="000000"/>
                  </a:outerShdw>
                </a:effectLst>
                <a:latin typeface="Comic Sans MS" pitchFamily="66" charset="0"/>
              </a:rPr>
            </a:br>
            <a:r>
              <a:rPr lang="en-US" sz="9600">
                <a:solidFill>
                  <a:srgbClr val="FFFF00"/>
                </a:solidFill>
                <a:effectLst>
                  <a:outerShdw blurRad="38100" dist="38100" dir="2700000" algn="tl">
                    <a:srgbClr val="000000"/>
                  </a:outerShdw>
                </a:effectLst>
                <a:latin typeface="Comic Sans MS" pitchFamily="66" charset="0"/>
              </a:rPr>
              <a:t>How does the IMAS work?</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62822"/>
                                        </p:tgtEl>
                                        <p:attrNameLst>
                                          <p:attrName>style.visibility</p:attrName>
                                        </p:attrNameLst>
                                      </p:cBhvr>
                                      <p:to>
                                        <p:strVal val="visible"/>
                                      </p:to>
                                    </p:set>
                                    <p:animEffect transition="in" filter="dissolve">
                                      <p:cBhvr>
                                        <p:cTn id="7" dur="500"/>
                                        <p:tgtEl>
                                          <p:spTgt spid="162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66FF">
                <a:gamma/>
                <a:shade val="0"/>
                <a:invGamma/>
              </a:srgbClr>
            </a:gs>
            <a:gs pos="50000">
              <a:srgbClr val="0066FF"/>
            </a:gs>
            <a:gs pos="100000">
              <a:srgbClr val="0066FF">
                <a:gamma/>
                <a:shade val="0"/>
                <a:invGamma/>
              </a:srgbClr>
            </a:gs>
          </a:gsLst>
          <a:lin ang="5400000" scaled="1"/>
        </a:gradFill>
        <a:effectLst/>
      </p:bgPr>
    </p:bg>
    <p:spTree>
      <p:nvGrpSpPr>
        <p:cNvPr id="1" name=""/>
        <p:cNvGrpSpPr/>
        <p:nvPr/>
      </p:nvGrpSpPr>
      <p:grpSpPr>
        <a:xfrm>
          <a:off x="0" y="0"/>
          <a:ext cx="0" cy="0"/>
          <a:chOff x="0" y="0"/>
          <a:chExt cx="0" cy="0"/>
        </a:xfrm>
      </p:grpSpPr>
      <p:sp>
        <p:nvSpPr>
          <p:cNvPr id="145435" name="AutoShape 27" descr="Mármol blanco"/>
          <p:cNvSpPr>
            <a:spLocks noChangeArrowheads="1"/>
          </p:cNvSpPr>
          <p:nvPr/>
        </p:nvSpPr>
        <p:spPr bwMode="auto">
          <a:xfrm rot="10800000" flipV="1">
            <a:off x="5584825" y="4773613"/>
            <a:ext cx="3387725" cy="1938337"/>
          </a:xfrm>
          <a:prstGeom prst="roundRect">
            <a:avLst>
              <a:gd name="adj" fmla="val 16667"/>
            </a:avLst>
          </a:prstGeom>
          <a:blipFill dpi="0" rotWithShape="1">
            <a:blip r:embed="rId2" cstate="print"/>
            <a:srcRect/>
            <a:tile tx="0" ty="0" sx="100000" sy="100000" flip="none" algn="tl"/>
          </a:blipFill>
          <a:ln w="9525" algn="ctr">
            <a:round/>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p:spPr>
        <p:txBody>
          <a:bodyPr anchor="ctr" anchorCtr="1">
            <a:flatTx/>
          </a:bodyPr>
          <a:lstStyle/>
          <a:p>
            <a:pPr eaLnBrk="1" hangingPunct="1"/>
            <a:r>
              <a:rPr lang="es-AR" sz="3200">
                <a:latin typeface="Arial" pitchFamily="34" charset="0"/>
              </a:rPr>
              <a:t>Different Axis of Institutional Action</a:t>
            </a:r>
            <a:endParaRPr lang="es-ES" sz="3200">
              <a:latin typeface="Arial" pitchFamily="34" charset="0"/>
            </a:endParaRPr>
          </a:p>
        </p:txBody>
      </p:sp>
      <p:sp>
        <p:nvSpPr>
          <p:cNvPr id="145436" name="AutoShape 28"/>
          <p:cNvSpPr>
            <a:spLocks noChangeArrowheads="1"/>
          </p:cNvSpPr>
          <p:nvPr/>
        </p:nvSpPr>
        <p:spPr bwMode="auto">
          <a:xfrm>
            <a:off x="6323013" y="647700"/>
            <a:ext cx="1922462" cy="4210050"/>
          </a:xfrm>
          <a:prstGeom prst="downArrow">
            <a:avLst>
              <a:gd name="adj1" fmla="val 50000"/>
              <a:gd name="adj2" fmla="val 54748"/>
            </a:avLst>
          </a:prstGeom>
          <a:solidFill>
            <a:srgbClr val="FF66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6600"/>
            </a:extrusionClr>
          </a:sp3d>
        </p:spPr>
        <p:txBody>
          <a:bodyPr wrap="none" anchor="ctr">
            <a:flatTx/>
          </a:bodyPr>
          <a:lstStyle/>
          <a:p>
            <a:endParaRPr lang="en-US"/>
          </a:p>
        </p:txBody>
      </p:sp>
      <p:sp>
        <p:nvSpPr>
          <p:cNvPr id="145437" name="Rectangle 29" descr="Gotas de agua"/>
          <p:cNvSpPr>
            <a:spLocks noChangeArrowheads="1"/>
          </p:cNvSpPr>
          <p:nvPr/>
        </p:nvSpPr>
        <p:spPr bwMode="auto">
          <a:xfrm>
            <a:off x="3114675" y="963613"/>
            <a:ext cx="2089150" cy="1331912"/>
          </a:xfrm>
          <a:prstGeom prst="rect">
            <a:avLst/>
          </a:prstGeom>
          <a:blipFill dpi="0" rotWithShape="1">
            <a:blip r:embed="rId3" cstate="print"/>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CCFFFF"/>
            </a:extrusionClr>
          </a:sp3d>
        </p:spPr>
        <p:txBody>
          <a:bodyPr anchor="ctr" anchorCtr="1">
            <a:flatTx/>
          </a:bodyPr>
          <a:lstStyle/>
          <a:p>
            <a:pPr eaLnBrk="1" hangingPunct="1"/>
            <a:r>
              <a:rPr lang="es-AR" sz="2800" b="0">
                <a:latin typeface="Comic Sans MS" pitchFamily="66" charset="0"/>
              </a:rPr>
              <a:t>National Policies</a:t>
            </a:r>
            <a:endParaRPr lang="es-ES" sz="2800" b="0">
              <a:latin typeface="Comic Sans MS" pitchFamily="66" charset="0"/>
            </a:endParaRPr>
          </a:p>
        </p:txBody>
      </p:sp>
      <p:sp>
        <p:nvSpPr>
          <p:cNvPr id="145438" name="AutoShape 30" descr="Papel periódico"/>
          <p:cNvSpPr>
            <a:spLocks noChangeAspect="1" noChangeArrowheads="1"/>
          </p:cNvSpPr>
          <p:nvPr/>
        </p:nvSpPr>
        <p:spPr bwMode="auto">
          <a:xfrm>
            <a:off x="614363" y="3021013"/>
            <a:ext cx="1781175" cy="914400"/>
          </a:xfrm>
          <a:prstGeom prst="roundRect">
            <a:avLst>
              <a:gd name="adj" fmla="val 16667"/>
            </a:avLst>
          </a:prstGeom>
          <a:blipFill dpi="0" rotWithShape="0">
            <a:blip r:embed="rId4" cstate="print"/>
            <a:srcRect/>
            <a:tile tx="0" ty="0" sx="100000" sy="100000" flip="none" algn="tl"/>
          </a:blipFill>
          <a:ln w="9525" algn="ctr">
            <a:round/>
            <a:headEnd/>
            <a:tailEnd/>
          </a:ln>
          <a:effectLst/>
          <a:scene3d>
            <a:camera prst="legacyObliqueTopRight"/>
            <a:lightRig rig="legacyFlat3" dir="b"/>
          </a:scene3d>
          <a:sp3d extrusionH="430200" prstMaterial="legacyMatte">
            <a:bevelT w="13500" h="13500" prst="angle"/>
            <a:bevelB w="13500" h="13500" prst="angle"/>
            <a:extrusionClr>
              <a:srgbClr val="F8F8F8"/>
            </a:extrusionClr>
          </a:sp3d>
        </p:spPr>
        <p:txBody>
          <a:bodyPr anchor="ctr" anchorCtr="1">
            <a:spAutoFit/>
            <a:flatTx/>
          </a:bodyPr>
          <a:lstStyle/>
          <a:p>
            <a:pPr eaLnBrk="1" hangingPunct="1"/>
            <a:endParaRPr lang="es-ES" sz="1600">
              <a:latin typeface="Arial" pitchFamily="34" charset="0"/>
            </a:endParaRPr>
          </a:p>
          <a:p>
            <a:pPr eaLnBrk="1" hangingPunct="1"/>
            <a:r>
              <a:rPr lang="es-AR" sz="1600">
                <a:latin typeface="Arial" pitchFamily="34" charset="0"/>
              </a:rPr>
              <a:t>Institutional Policies</a:t>
            </a:r>
            <a:endParaRPr lang="es-ES" sz="1600">
              <a:latin typeface="Arial" pitchFamily="34" charset="0"/>
            </a:endParaRPr>
          </a:p>
        </p:txBody>
      </p:sp>
      <p:sp>
        <p:nvSpPr>
          <p:cNvPr id="145439" name="Rectangle 31" descr="Gotas de agua"/>
          <p:cNvSpPr>
            <a:spLocks noChangeArrowheads="1"/>
          </p:cNvSpPr>
          <p:nvPr/>
        </p:nvSpPr>
        <p:spPr bwMode="auto">
          <a:xfrm>
            <a:off x="3114675" y="4592638"/>
            <a:ext cx="2157413" cy="1560512"/>
          </a:xfrm>
          <a:prstGeom prst="rect">
            <a:avLst/>
          </a:prstGeom>
          <a:blipFill dpi="0" rotWithShape="1">
            <a:blip r:embed="rId3" cstate="print"/>
            <a:srcRect/>
            <a:tile tx="0" ty="0" sx="100000" sy="100000" flip="none" algn="tl"/>
          </a:blipFill>
          <a:ln w="9525" algn="ctr">
            <a:miter lim="800000"/>
            <a:headEnd/>
            <a:tailEnd/>
          </a:ln>
          <a:effectLst/>
          <a:scene3d>
            <a:camera prst="legacyObliqueTopRight"/>
            <a:lightRig rig="legacyFlat3" dir="b"/>
          </a:scene3d>
          <a:sp3d extrusionH="430200" prstMaterial="legacyMatte">
            <a:bevelT w="13500" h="13500" prst="angle"/>
            <a:bevelB w="13500" h="13500" prst="angle"/>
            <a:extrusionClr>
              <a:srgbClr val="CCFFFF"/>
            </a:extrusionClr>
          </a:sp3d>
        </p:spPr>
        <p:txBody>
          <a:bodyPr anchor="ctr" anchorCtr="1">
            <a:flatTx/>
          </a:bodyPr>
          <a:lstStyle/>
          <a:p>
            <a:pPr eaLnBrk="1" hangingPunct="1"/>
            <a:r>
              <a:rPr lang="es-AR" sz="2800" b="0">
                <a:latin typeface="Comic Sans MS" pitchFamily="66" charset="0"/>
              </a:rPr>
              <a:t>Panorama of Poverty</a:t>
            </a:r>
            <a:endParaRPr lang="es-ES" sz="2800" b="0">
              <a:latin typeface="Comic Sans MS" pitchFamily="66" charset="0"/>
            </a:endParaRPr>
          </a:p>
        </p:txBody>
      </p:sp>
      <p:sp>
        <p:nvSpPr>
          <p:cNvPr id="145440" name="AutoShape 32"/>
          <p:cNvSpPr>
            <a:spLocks noChangeArrowheads="1"/>
          </p:cNvSpPr>
          <p:nvPr/>
        </p:nvSpPr>
        <p:spPr bwMode="auto">
          <a:xfrm rot="10800000" flipV="1">
            <a:off x="6080125" y="1017588"/>
            <a:ext cx="2416175" cy="1268412"/>
          </a:xfrm>
          <a:prstGeom prst="roundRect">
            <a:avLst>
              <a:gd name="adj" fmla="val 16667"/>
            </a:avLst>
          </a:prstGeom>
          <a:gradFill rotWithShape="1">
            <a:gsLst>
              <a:gs pos="0">
                <a:srgbClr val="FFFF00">
                  <a:gamma/>
                  <a:shade val="0"/>
                  <a:invGamma/>
                </a:srgbClr>
              </a:gs>
              <a:gs pos="50000">
                <a:srgbClr val="FFFF00"/>
              </a:gs>
              <a:gs pos="100000">
                <a:srgbClr val="FFFF00">
                  <a:gamma/>
                  <a:shade val="0"/>
                  <a:invGamma/>
                </a:srgbClr>
              </a:gs>
            </a:gsLst>
            <a:lin ang="5400000" scaled="1"/>
          </a:gradFill>
          <a:ln w="9525" algn="ctr">
            <a:round/>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p:spPr>
        <p:txBody>
          <a:bodyPr anchor="ctr" anchorCtr="1">
            <a:flatTx/>
          </a:bodyPr>
          <a:lstStyle/>
          <a:p>
            <a:pPr eaLnBrk="1" hangingPunct="1"/>
            <a:r>
              <a:rPr lang="es-AR" sz="3200">
                <a:latin typeface="Arial" pitchFamily="34" charset="0"/>
              </a:rPr>
              <a:t>Orientator Frame</a:t>
            </a:r>
            <a:endParaRPr lang="es-ES" sz="3200">
              <a:latin typeface="Arial" pitchFamily="34" charset="0"/>
            </a:endParaRPr>
          </a:p>
        </p:txBody>
      </p:sp>
      <p:grpSp>
        <p:nvGrpSpPr>
          <p:cNvPr id="145441" name="Group 33"/>
          <p:cNvGrpSpPr>
            <a:grpSpLocks/>
          </p:cNvGrpSpPr>
          <p:nvPr/>
        </p:nvGrpSpPr>
        <p:grpSpPr bwMode="auto">
          <a:xfrm>
            <a:off x="2682875" y="2908300"/>
            <a:ext cx="2559050" cy="960438"/>
            <a:chOff x="1690" y="1819"/>
            <a:chExt cx="1612" cy="605"/>
          </a:xfrm>
        </p:grpSpPr>
        <p:sp>
          <p:nvSpPr>
            <p:cNvPr id="145442" name="Rectangle 34" descr="Gotas de agua"/>
            <p:cNvSpPr>
              <a:spLocks noChangeArrowheads="1"/>
            </p:cNvSpPr>
            <p:nvPr/>
          </p:nvSpPr>
          <p:spPr bwMode="auto">
            <a:xfrm>
              <a:off x="1921" y="1819"/>
              <a:ext cx="1381" cy="600"/>
            </a:xfrm>
            <a:prstGeom prst="rect">
              <a:avLst/>
            </a:prstGeom>
            <a:blipFill dpi="0" rotWithShape="1">
              <a:blip r:embed="rId3" cstate="print"/>
              <a:srcRect/>
              <a:tile tx="0" ty="0" sx="100000" sy="100000" flip="none" algn="tl"/>
            </a:blipFill>
            <a:ln w="9525" algn="ctr">
              <a:miter lim="800000"/>
              <a:headEnd/>
              <a:tailEnd/>
            </a:ln>
            <a:effectLst/>
            <a:scene3d>
              <a:camera prst="legacyObliqueTopRight"/>
              <a:lightRig rig="legacyFlat3" dir="b"/>
            </a:scene3d>
            <a:sp3d extrusionH="430200" prstMaterial="legacyMatte">
              <a:bevelT w="13500" h="13500" prst="angle"/>
              <a:bevelB w="13500" h="13500" prst="angle"/>
              <a:extrusionClr>
                <a:srgbClr val="CCFFFF"/>
              </a:extrusionClr>
            </a:sp3d>
          </p:spPr>
          <p:txBody>
            <a:bodyPr anchor="ctr" anchorCtr="1">
              <a:flatTx/>
            </a:bodyPr>
            <a:lstStyle/>
            <a:p>
              <a:pPr eaLnBrk="1" hangingPunct="1"/>
              <a:r>
                <a:rPr lang="es-AR" sz="2500" b="0">
                  <a:latin typeface="Comic Sans MS" pitchFamily="66" charset="0"/>
                </a:rPr>
                <a:t>Institutional Strategies</a:t>
              </a:r>
              <a:endParaRPr lang="es-ES" sz="2500" b="0">
                <a:latin typeface="Comic Sans MS" pitchFamily="66" charset="0"/>
              </a:endParaRPr>
            </a:p>
          </p:txBody>
        </p:sp>
        <p:sp>
          <p:nvSpPr>
            <p:cNvPr id="145443" name="AutoShape 35"/>
            <p:cNvSpPr>
              <a:spLocks/>
            </p:cNvSpPr>
            <p:nvPr/>
          </p:nvSpPr>
          <p:spPr bwMode="auto">
            <a:xfrm>
              <a:off x="1690" y="1848"/>
              <a:ext cx="192" cy="576"/>
            </a:xfrm>
            <a:prstGeom prst="rightBrace">
              <a:avLst>
                <a:gd name="adj1" fmla="val 25000"/>
                <a:gd name="adj2" fmla="val 50000"/>
              </a:avLst>
            </a:prstGeom>
            <a:noFill/>
            <a:ln w="38100">
              <a:solidFill>
                <a:srgbClr val="FFFF00"/>
              </a:solidFill>
              <a:round/>
              <a:headEnd/>
              <a:tailEnd/>
            </a:ln>
            <a:effectLst/>
          </p:spPr>
          <p:txBody>
            <a:bodyPr wrap="none" anchor="ctr"/>
            <a:lstStyle/>
            <a:p>
              <a:endParaRPr lang="en-US"/>
            </a:p>
          </p:txBody>
        </p:sp>
      </p:grpSp>
      <p:sp>
        <p:nvSpPr>
          <p:cNvPr id="145444" name="AutoShape 36"/>
          <p:cNvSpPr>
            <a:spLocks/>
          </p:cNvSpPr>
          <p:nvPr/>
        </p:nvSpPr>
        <p:spPr bwMode="auto">
          <a:xfrm>
            <a:off x="5413375" y="841375"/>
            <a:ext cx="266700" cy="5314950"/>
          </a:xfrm>
          <a:prstGeom prst="rightBrace">
            <a:avLst>
              <a:gd name="adj1" fmla="val 166071"/>
              <a:gd name="adj2" fmla="val 16667"/>
            </a:avLst>
          </a:prstGeom>
          <a:noFill/>
          <a:ln w="76200">
            <a:solidFill>
              <a:srgbClr val="FFFF00"/>
            </a:solidFill>
            <a:round/>
            <a:headEnd/>
            <a:tailEnd/>
          </a:ln>
          <a:effectLst/>
        </p:spPr>
        <p:txBody>
          <a:bodyPr wrap="none" anchor="ctr"/>
          <a:lstStyle/>
          <a:p>
            <a:endParaRPr lang="en-US"/>
          </a:p>
        </p:txBody>
      </p:sp>
      <p:sp>
        <p:nvSpPr>
          <p:cNvPr id="145445" name="AutoShape 37"/>
          <p:cNvSpPr>
            <a:spLocks noChangeArrowheads="1"/>
          </p:cNvSpPr>
          <p:nvPr/>
        </p:nvSpPr>
        <p:spPr bwMode="auto">
          <a:xfrm rot="10800000" flipV="1">
            <a:off x="6442075" y="2549525"/>
            <a:ext cx="1616075" cy="1039813"/>
          </a:xfrm>
          <a:prstGeom prst="roundRect">
            <a:avLst>
              <a:gd name="adj" fmla="val 16667"/>
            </a:avLst>
          </a:prstGeom>
          <a:gradFill rotWithShape="1">
            <a:gsLst>
              <a:gs pos="0">
                <a:srgbClr val="FFFF00">
                  <a:gamma/>
                  <a:shade val="0"/>
                  <a:invGamma/>
                </a:srgbClr>
              </a:gs>
              <a:gs pos="50000">
                <a:srgbClr val="FFFF00"/>
              </a:gs>
              <a:gs pos="100000">
                <a:srgbClr val="FFFF00">
                  <a:gamma/>
                  <a:shade val="0"/>
                  <a:invGamma/>
                </a:srgbClr>
              </a:gs>
            </a:gsLst>
            <a:lin ang="5400000" scaled="1"/>
          </a:gradFill>
          <a:ln w="9525" algn="ctr">
            <a:round/>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p:spPr>
        <p:txBody>
          <a:bodyPr anchor="ctr" anchorCtr="1">
            <a:flatTx/>
          </a:bodyPr>
          <a:lstStyle/>
          <a:p>
            <a:pPr eaLnBrk="1" hangingPunct="1"/>
            <a:r>
              <a:rPr lang="es-ES" sz="3200">
                <a:latin typeface="Arial" pitchFamily="34" charset="0"/>
              </a:rPr>
              <a:t>PAO</a:t>
            </a:r>
          </a:p>
        </p:txBody>
      </p:sp>
      <p:grpSp>
        <p:nvGrpSpPr>
          <p:cNvPr id="145446" name="Group 38"/>
          <p:cNvGrpSpPr>
            <a:grpSpLocks/>
          </p:cNvGrpSpPr>
          <p:nvPr/>
        </p:nvGrpSpPr>
        <p:grpSpPr bwMode="auto">
          <a:xfrm>
            <a:off x="269875" y="769938"/>
            <a:ext cx="2698750" cy="1863725"/>
            <a:chOff x="170" y="485"/>
            <a:chExt cx="1700" cy="1174"/>
          </a:xfrm>
        </p:grpSpPr>
        <p:sp>
          <p:nvSpPr>
            <p:cNvPr id="145447" name="AutoShape 39" descr="Papel periódico"/>
            <p:cNvSpPr>
              <a:spLocks noChangeAspect="1" noChangeArrowheads="1"/>
            </p:cNvSpPr>
            <p:nvPr/>
          </p:nvSpPr>
          <p:spPr bwMode="auto">
            <a:xfrm>
              <a:off x="170" y="1083"/>
              <a:ext cx="1330" cy="576"/>
            </a:xfrm>
            <a:prstGeom prst="roundRect">
              <a:avLst>
                <a:gd name="adj" fmla="val 16667"/>
              </a:avLst>
            </a:prstGeom>
            <a:blipFill dpi="0" rotWithShape="0">
              <a:blip r:embed="rId4" cstate="print"/>
              <a:srcRect/>
              <a:tile tx="0" ty="0" sx="100000" sy="100000" flip="none" algn="tl"/>
            </a:blipFill>
            <a:ln w="9525" algn="ctr">
              <a:round/>
              <a:headEnd/>
              <a:tailEnd/>
            </a:ln>
            <a:effectLst/>
            <a:scene3d>
              <a:camera prst="legacyObliqueTopRight"/>
              <a:lightRig rig="legacyFlat3" dir="b"/>
            </a:scene3d>
            <a:sp3d extrusionH="430200" prstMaterial="legacyMatte">
              <a:bevelT w="13500" h="13500" prst="angle"/>
              <a:bevelB w="13500" h="13500" prst="angle"/>
              <a:extrusionClr>
                <a:srgbClr val="F8F8F8"/>
              </a:extrusionClr>
            </a:sp3d>
          </p:spPr>
          <p:txBody>
            <a:bodyPr anchor="ctr" anchorCtr="1">
              <a:spAutoFit/>
              <a:flatTx/>
            </a:bodyPr>
            <a:lstStyle/>
            <a:p>
              <a:pPr eaLnBrk="1" hangingPunct="1"/>
              <a:r>
                <a:rPr lang="es-AR" sz="1600">
                  <a:latin typeface="Arial" pitchFamily="34" charset="0"/>
                </a:rPr>
                <a:t>Poverty Surpassing National Plan</a:t>
              </a:r>
              <a:endParaRPr lang="es-ES" sz="1600">
                <a:latin typeface="Arial" pitchFamily="34" charset="0"/>
              </a:endParaRPr>
            </a:p>
          </p:txBody>
        </p:sp>
        <p:sp>
          <p:nvSpPr>
            <p:cNvPr id="145448" name="AutoShape 40"/>
            <p:cNvSpPr>
              <a:spLocks/>
            </p:cNvSpPr>
            <p:nvPr/>
          </p:nvSpPr>
          <p:spPr bwMode="auto">
            <a:xfrm>
              <a:off x="1702" y="518"/>
              <a:ext cx="168" cy="1140"/>
            </a:xfrm>
            <a:prstGeom prst="rightBrace">
              <a:avLst>
                <a:gd name="adj1" fmla="val 56548"/>
                <a:gd name="adj2" fmla="val 50000"/>
              </a:avLst>
            </a:prstGeom>
            <a:noFill/>
            <a:ln w="38100">
              <a:solidFill>
                <a:srgbClr val="FFFF00"/>
              </a:solidFill>
              <a:round/>
              <a:headEnd/>
              <a:tailEnd/>
            </a:ln>
            <a:effectLst/>
          </p:spPr>
          <p:txBody>
            <a:bodyPr wrap="none" anchor="ctr"/>
            <a:lstStyle/>
            <a:p>
              <a:endParaRPr lang="en-US"/>
            </a:p>
          </p:txBody>
        </p:sp>
        <p:sp>
          <p:nvSpPr>
            <p:cNvPr id="145449" name="AutoShape 41" descr="Papel periódico"/>
            <p:cNvSpPr>
              <a:spLocks noChangeAspect="1" noChangeArrowheads="1"/>
            </p:cNvSpPr>
            <p:nvPr/>
          </p:nvSpPr>
          <p:spPr bwMode="auto">
            <a:xfrm>
              <a:off x="209" y="485"/>
              <a:ext cx="1300" cy="576"/>
            </a:xfrm>
            <a:prstGeom prst="roundRect">
              <a:avLst>
                <a:gd name="adj" fmla="val 16667"/>
              </a:avLst>
            </a:prstGeom>
            <a:blipFill dpi="0" rotWithShape="0">
              <a:blip r:embed="rId4" cstate="print"/>
              <a:srcRect/>
              <a:tile tx="0" ty="0" sx="100000" sy="100000" flip="none" algn="tl"/>
            </a:blipFill>
            <a:ln w="9525">
              <a:round/>
              <a:headEnd/>
              <a:tailEnd/>
            </a:ln>
            <a:effectLst/>
            <a:scene3d>
              <a:camera prst="legacyObliqueTopRight"/>
              <a:lightRig rig="legacyFlat3" dir="b"/>
            </a:scene3d>
            <a:sp3d extrusionH="430200" prstMaterial="legacyMatte">
              <a:bevelT w="13500" h="13500" prst="angle"/>
              <a:bevelB w="13500" h="13500" prst="angle"/>
              <a:extrusionClr>
                <a:srgbClr val="F8F8F8"/>
              </a:extrusionClr>
            </a:sp3d>
          </p:spPr>
          <p:txBody>
            <a:bodyPr anchor="ctr" anchorCtr="1">
              <a:spAutoFit/>
              <a:flatTx/>
            </a:bodyPr>
            <a:lstStyle/>
            <a:p>
              <a:pPr eaLnBrk="1" hangingPunct="1"/>
              <a:endParaRPr lang="es-ES" sz="1600">
                <a:latin typeface="Arial" pitchFamily="34" charset="0"/>
              </a:endParaRPr>
            </a:p>
            <a:p>
              <a:pPr eaLnBrk="1" hangingPunct="1"/>
              <a:r>
                <a:rPr lang="es-AR" sz="1600">
                  <a:latin typeface="Arial" pitchFamily="34" charset="0"/>
                </a:rPr>
                <a:t>National development Plan</a:t>
              </a:r>
              <a:endParaRPr lang="es-ES" sz="1600">
                <a:latin typeface="Arial" pitchFamily="34" charset="0"/>
              </a:endParaRPr>
            </a:p>
          </p:txBody>
        </p:sp>
      </p:grpSp>
      <p:grpSp>
        <p:nvGrpSpPr>
          <p:cNvPr id="145450" name="Group 42"/>
          <p:cNvGrpSpPr>
            <a:grpSpLocks/>
          </p:cNvGrpSpPr>
          <p:nvPr/>
        </p:nvGrpSpPr>
        <p:grpSpPr bwMode="auto">
          <a:xfrm>
            <a:off x="609600" y="4430713"/>
            <a:ext cx="2359025" cy="1973262"/>
            <a:chOff x="384" y="2791"/>
            <a:chExt cx="1486" cy="1243"/>
          </a:xfrm>
        </p:grpSpPr>
        <p:sp>
          <p:nvSpPr>
            <p:cNvPr id="145451" name="AutoShape 43" descr="Papel periódico"/>
            <p:cNvSpPr>
              <a:spLocks noChangeAspect="1" noChangeArrowheads="1"/>
            </p:cNvSpPr>
            <p:nvPr/>
          </p:nvSpPr>
          <p:spPr bwMode="auto">
            <a:xfrm>
              <a:off x="384" y="3798"/>
              <a:ext cx="1116" cy="236"/>
            </a:xfrm>
            <a:prstGeom prst="roundRect">
              <a:avLst>
                <a:gd name="adj" fmla="val 16667"/>
              </a:avLst>
            </a:prstGeom>
            <a:blipFill dpi="0" rotWithShape="0">
              <a:blip r:embed="rId4" cstate="print"/>
              <a:srcRect/>
              <a:tile tx="0" ty="0" sx="100000" sy="100000" flip="none" algn="tl"/>
            </a:blipFill>
            <a:ln w="9525" algn="ctr">
              <a:round/>
              <a:headEnd/>
              <a:tailEnd/>
            </a:ln>
            <a:effectLst/>
            <a:scene3d>
              <a:camera prst="legacyObliqueTopRight"/>
              <a:lightRig rig="legacyFlat3" dir="b"/>
            </a:scene3d>
            <a:sp3d extrusionH="430200" prstMaterial="legacyMatte">
              <a:bevelT w="13500" h="13500" prst="angle"/>
              <a:bevelB w="13500" h="13500" prst="angle"/>
              <a:extrusionClr>
                <a:srgbClr val="F8F8F8"/>
              </a:extrusionClr>
            </a:sp3d>
          </p:spPr>
          <p:txBody>
            <a:bodyPr anchor="ctr" anchorCtr="1">
              <a:spAutoFit/>
              <a:flatTx/>
            </a:bodyPr>
            <a:lstStyle/>
            <a:p>
              <a:pPr eaLnBrk="1" hangingPunct="1"/>
              <a:r>
                <a:rPr lang="es-AR" sz="1600">
                  <a:latin typeface="Arial" pitchFamily="34" charset="0"/>
                </a:rPr>
                <a:t>Other Sources</a:t>
              </a:r>
              <a:endParaRPr lang="es-ES" sz="1600">
                <a:latin typeface="Arial" pitchFamily="34" charset="0"/>
              </a:endParaRPr>
            </a:p>
          </p:txBody>
        </p:sp>
        <p:sp>
          <p:nvSpPr>
            <p:cNvPr id="145452" name="AutoShape 44" descr="Papel periódico"/>
            <p:cNvSpPr>
              <a:spLocks noChangeAspect="1" noChangeArrowheads="1"/>
            </p:cNvSpPr>
            <p:nvPr/>
          </p:nvSpPr>
          <p:spPr bwMode="auto">
            <a:xfrm>
              <a:off x="801" y="3415"/>
              <a:ext cx="699" cy="319"/>
            </a:xfrm>
            <a:prstGeom prst="roundRect">
              <a:avLst>
                <a:gd name="adj" fmla="val 16667"/>
              </a:avLst>
            </a:prstGeom>
            <a:blipFill dpi="0" rotWithShape="0">
              <a:blip r:embed="rId4" cstate="print"/>
              <a:srcRect/>
              <a:tile tx="0" ty="0" sx="100000" sy="100000" flip="none" algn="tl"/>
            </a:blipFill>
            <a:ln w="9525" algn="ctr">
              <a:round/>
              <a:headEnd/>
              <a:tailEnd/>
            </a:ln>
            <a:effectLst/>
            <a:scene3d>
              <a:camera prst="legacyObliqueTopRight"/>
              <a:lightRig rig="legacyFlat3" dir="b"/>
            </a:scene3d>
            <a:sp3d extrusionH="430200" prstMaterial="legacyMatte">
              <a:bevelT w="13500" h="13500" prst="angle"/>
              <a:bevelB w="13500" h="13500" prst="angle"/>
              <a:extrusionClr>
                <a:srgbClr val="F8F8F8"/>
              </a:extrusionClr>
            </a:sp3d>
          </p:spPr>
          <p:txBody>
            <a:bodyPr anchor="ctr" anchorCtr="1">
              <a:flatTx/>
            </a:bodyPr>
            <a:lstStyle/>
            <a:p>
              <a:pPr eaLnBrk="1" hangingPunct="1"/>
              <a:r>
                <a:rPr lang="es-ES" sz="1600">
                  <a:latin typeface="Arial" pitchFamily="34" charset="0"/>
                </a:rPr>
                <a:t>SABEN</a:t>
              </a:r>
            </a:p>
          </p:txBody>
        </p:sp>
        <p:sp>
          <p:nvSpPr>
            <p:cNvPr id="145453" name="AutoShape 45"/>
            <p:cNvSpPr>
              <a:spLocks/>
            </p:cNvSpPr>
            <p:nvPr/>
          </p:nvSpPr>
          <p:spPr bwMode="auto">
            <a:xfrm>
              <a:off x="1654" y="2791"/>
              <a:ext cx="216" cy="1176"/>
            </a:xfrm>
            <a:prstGeom prst="rightBrace">
              <a:avLst>
                <a:gd name="adj1" fmla="val 45370"/>
                <a:gd name="adj2" fmla="val 51019"/>
              </a:avLst>
            </a:prstGeom>
            <a:noFill/>
            <a:ln w="38100">
              <a:solidFill>
                <a:srgbClr val="FFFF00"/>
              </a:solidFill>
              <a:round/>
              <a:headEnd/>
              <a:tailEnd/>
            </a:ln>
            <a:effectLst/>
          </p:spPr>
          <p:txBody>
            <a:bodyPr wrap="none" anchor="ctr"/>
            <a:lstStyle/>
            <a:p>
              <a:endParaRPr lang="en-US"/>
            </a:p>
          </p:txBody>
        </p:sp>
        <p:sp>
          <p:nvSpPr>
            <p:cNvPr id="145454" name="AutoShape 46" descr="Papel periódico"/>
            <p:cNvSpPr>
              <a:spLocks noChangeAspect="1" noChangeArrowheads="1"/>
            </p:cNvSpPr>
            <p:nvPr/>
          </p:nvSpPr>
          <p:spPr bwMode="auto">
            <a:xfrm>
              <a:off x="933" y="3133"/>
              <a:ext cx="567" cy="229"/>
            </a:xfrm>
            <a:prstGeom prst="roundRect">
              <a:avLst>
                <a:gd name="adj" fmla="val 16667"/>
              </a:avLst>
            </a:prstGeom>
            <a:blipFill dpi="0" rotWithShape="0">
              <a:blip r:embed="rId4" cstate="print"/>
              <a:srcRect/>
              <a:tile tx="0" ty="0" sx="100000" sy="100000" flip="none" algn="tl"/>
            </a:blipFill>
            <a:ln w="9525" algn="ctr">
              <a:round/>
              <a:headEnd/>
              <a:tailEnd/>
            </a:ln>
            <a:effectLst/>
            <a:scene3d>
              <a:camera prst="legacyObliqueTopRight"/>
              <a:lightRig rig="legacyFlat3" dir="b"/>
            </a:scene3d>
            <a:sp3d extrusionH="430200" prstMaterial="legacyMatte">
              <a:bevelT w="13500" h="13500" prst="angle"/>
              <a:bevelB w="13500" h="13500" prst="angle"/>
              <a:extrusionClr>
                <a:srgbClr val="F8F8F8"/>
              </a:extrusionClr>
            </a:sp3d>
          </p:spPr>
          <p:txBody>
            <a:bodyPr anchor="ctr" anchorCtr="1">
              <a:flatTx/>
            </a:bodyPr>
            <a:lstStyle/>
            <a:p>
              <a:pPr eaLnBrk="1" hangingPunct="1"/>
              <a:r>
                <a:rPr lang="es-ES" sz="1600">
                  <a:latin typeface="Arial" pitchFamily="34" charset="0"/>
                </a:rPr>
                <a:t>SIPO</a:t>
              </a:r>
            </a:p>
          </p:txBody>
        </p:sp>
        <p:sp>
          <p:nvSpPr>
            <p:cNvPr id="145455" name="AutoShape 47" descr="Papel periódico"/>
            <p:cNvSpPr>
              <a:spLocks noChangeAspect="1" noChangeArrowheads="1"/>
            </p:cNvSpPr>
            <p:nvPr/>
          </p:nvSpPr>
          <p:spPr bwMode="auto">
            <a:xfrm>
              <a:off x="933" y="2857"/>
              <a:ext cx="567" cy="229"/>
            </a:xfrm>
            <a:prstGeom prst="roundRect">
              <a:avLst>
                <a:gd name="adj" fmla="val 16667"/>
              </a:avLst>
            </a:prstGeom>
            <a:blipFill dpi="0" rotWithShape="0">
              <a:blip r:embed="rId4" cstate="print"/>
              <a:srcRect/>
              <a:tile tx="0" ty="0" sx="100000" sy="100000" flip="none" algn="tl"/>
            </a:blipFill>
            <a:ln w="9525" algn="ctr">
              <a:round/>
              <a:headEnd/>
              <a:tailEnd/>
            </a:ln>
            <a:effectLst/>
            <a:scene3d>
              <a:camera prst="legacyObliqueTopRight"/>
              <a:lightRig rig="legacyFlat3" dir="b"/>
            </a:scene3d>
            <a:sp3d extrusionH="430200" prstMaterial="legacyMatte">
              <a:bevelT w="13500" h="13500" prst="angle"/>
              <a:bevelB w="13500" h="13500" prst="angle"/>
              <a:extrusionClr>
                <a:srgbClr val="F8F8F8"/>
              </a:extrusionClr>
            </a:sp3d>
          </p:spPr>
          <p:txBody>
            <a:bodyPr anchor="ctr" anchorCtr="1">
              <a:flatTx/>
            </a:bodyPr>
            <a:lstStyle/>
            <a:p>
              <a:pPr eaLnBrk="1" hangingPunct="1"/>
              <a:r>
                <a:rPr lang="es-ES" sz="1600">
                  <a:latin typeface="Arial" pitchFamily="34" charset="0"/>
                </a:rPr>
                <a:t>INEC</a:t>
              </a: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145450"/>
                                        </p:tgtEl>
                                        <p:attrNameLst>
                                          <p:attrName>style.visibility</p:attrName>
                                        </p:attrNameLst>
                                      </p:cBhvr>
                                      <p:to>
                                        <p:strVal val="visible"/>
                                      </p:to>
                                    </p:set>
                                    <p:anim calcmode="lin" valueType="num">
                                      <p:cBhvr>
                                        <p:cTn id="7" dur="500" fill="hold"/>
                                        <p:tgtEl>
                                          <p:spTgt spid="145450"/>
                                        </p:tgtEl>
                                        <p:attrNameLst>
                                          <p:attrName>ppt_w</p:attrName>
                                        </p:attrNameLst>
                                      </p:cBhvr>
                                      <p:tavLst>
                                        <p:tav tm="0">
                                          <p:val>
                                            <p:strVal val="#ppt_w*0.05"/>
                                          </p:val>
                                        </p:tav>
                                        <p:tav tm="100000">
                                          <p:val>
                                            <p:strVal val="#ppt_w"/>
                                          </p:val>
                                        </p:tav>
                                      </p:tavLst>
                                    </p:anim>
                                    <p:anim calcmode="lin" valueType="num">
                                      <p:cBhvr>
                                        <p:cTn id="8" dur="500" fill="hold"/>
                                        <p:tgtEl>
                                          <p:spTgt spid="145450"/>
                                        </p:tgtEl>
                                        <p:attrNameLst>
                                          <p:attrName>ppt_h</p:attrName>
                                        </p:attrNameLst>
                                      </p:cBhvr>
                                      <p:tavLst>
                                        <p:tav tm="0">
                                          <p:val>
                                            <p:strVal val="#ppt_h"/>
                                          </p:val>
                                        </p:tav>
                                        <p:tav tm="100000">
                                          <p:val>
                                            <p:strVal val="#ppt_h"/>
                                          </p:val>
                                        </p:tav>
                                      </p:tavLst>
                                    </p:anim>
                                    <p:anim calcmode="lin" valueType="num">
                                      <p:cBhvr>
                                        <p:cTn id="9" dur="500" fill="hold"/>
                                        <p:tgtEl>
                                          <p:spTgt spid="145450"/>
                                        </p:tgtEl>
                                        <p:attrNameLst>
                                          <p:attrName>ppt_x</p:attrName>
                                        </p:attrNameLst>
                                      </p:cBhvr>
                                      <p:tavLst>
                                        <p:tav tm="0">
                                          <p:val>
                                            <p:strVal val="#ppt_x-.2"/>
                                          </p:val>
                                        </p:tav>
                                        <p:tav tm="100000">
                                          <p:val>
                                            <p:strVal val="#ppt_x"/>
                                          </p:val>
                                        </p:tav>
                                      </p:tavLst>
                                    </p:anim>
                                    <p:anim calcmode="lin" valueType="num">
                                      <p:cBhvr>
                                        <p:cTn id="10" dur="500" fill="hold"/>
                                        <p:tgtEl>
                                          <p:spTgt spid="145450"/>
                                        </p:tgtEl>
                                        <p:attrNameLst>
                                          <p:attrName>ppt_y</p:attrName>
                                        </p:attrNameLst>
                                      </p:cBhvr>
                                      <p:tavLst>
                                        <p:tav tm="0">
                                          <p:val>
                                            <p:strVal val="#ppt_y"/>
                                          </p:val>
                                        </p:tav>
                                        <p:tav tm="100000">
                                          <p:val>
                                            <p:strVal val="#ppt_y"/>
                                          </p:val>
                                        </p:tav>
                                      </p:tavLst>
                                    </p:anim>
                                    <p:animEffect transition="in" filter="fade">
                                      <p:cBhvr>
                                        <p:cTn id="11" dur="500"/>
                                        <p:tgtEl>
                                          <p:spTgt spid="145450"/>
                                        </p:tgtEl>
                                      </p:cBhvr>
                                    </p:animEffect>
                                  </p:childTnLst>
                                </p:cTn>
                              </p:par>
                            </p:childTnLst>
                          </p:cTn>
                        </p:par>
                        <p:par>
                          <p:cTn id="12" fill="hold">
                            <p:stCondLst>
                              <p:cond delay="500"/>
                            </p:stCondLst>
                            <p:childTnLst>
                              <p:par>
                                <p:cTn id="13" presetID="54" presetClass="entr" presetSubtype="0" accel="100000" fill="hold" grpId="0" nodeType="afterEffect">
                                  <p:stCondLst>
                                    <p:cond delay="0"/>
                                  </p:stCondLst>
                                  <p:childTnLst>
                                    <p:set>
                                      <p:cBhvr>
                                        <p:cTn id="14" dur="1" fill="hold">
                                          <p:stCondLst>
                                            <p:cond delay="0"/>
                                          </p:stCondLst>
                                        </p:cTn>
                                        <p:tgtEl>
                                          <p:spTgt spid="145439"/>
                                        </p:tgtEl>
                                        <p:attrNameLst>
                                          <p:attrName>style.visibility</p:attrName>
                                        </p:attrNameLst>
                                      </p:cBhvr>
                                      <p:to>
                                        <p:strVal val="visible"/>
                                      </p:to>
                                    </p:set>
                                    <p:anim calcmode="lin" valueType="num">
                                      <p:cBhvr>
                                        <p:cTn id="15" dur="500" fill="hold"/>
                                        <p:tgtEl>
                                          <p:spTgt spid="145439"/>
                                        </p:tgtEl>
                                        <p:attrNameLst>
                                          <p:attrName>ppt_w</p:attrName>
                                        </p:attrNameLst>
                                      </p:cBhvr>
                                      <p:tavLst>
                                        <p:tav tm="0">
                                          <p:val>
                                            <p:strVal val="#ppt_w*0.05"/>
                                          </p:val>
                                        </p:tav>
                                        <p:tav tm="100000">
                                          <p:val>
                                            <p:strVal val="#ppt_w"/>
                                          </p:val>
                                        </p:tav>
                                      </p:tavLst>
                                    </p:anim>
                                    <p:anim calcmode="lin" valueType="num">
                                      <p:cBhvr>
                                        <p:cTn id="16" dur="500" fill="hold"/>
                                        <p:tgtEl>
                                          <p:spTgt spid="145439"/>
                                        </p:tgtEl>
                                        <p:attrNameLst>
                                          <p:attrName>ppt_h</p:attrName>
                                        </p:attrNameLst>
                                      </p:cBhvr>
                                      <p:tavLst>
                                        <p:tav tm="0">
                                          <p:val>
                                            <p:strVal val="#ppt_h"/>
                                          </p:val>
                                        </p:tav>
                                        <p:tav tm="100000">
                                          <p:val>
                                            <p:strVal val="#ppt_h"/>
                                          </p:val>
                                        </p:tav>
                                      </p:tavLst>
                                    </p:anim>
                                    <p:anim calcmode="lin" valueType="num">
                                      <p:cBhvr>
                                        <p:cTn id="17" dur="500" fill="hold"/>
                                        <p:tgtEl>
                                          <p:spTgt spid="145439"/>
                                        </p:tgtEl>
                                        <p:attrNameLst>
                                          <p:attrName>ppt_x</p:attrName>
                                        </p:attrNameLst>
                                      </p:cBhvr>
                                      <p:tavLst>
                                        <p:tav tm="0">
                                          <p:val>
                                            <p:strVal val="#ppt_x-.2"/>
                                          </p:val>
                                        </p:tav>
                                        <p:tav tm="100000">
                                          <p:val>
                                            <p:strVal val="#ppt_x"/>
                                          </p:val>
                                        </p:tav>
                                      </p:tavLst>
                                    </p:anim>
                                    <p:anim calcmode="lin" valueType="num">
                                      <p:cBhvr>
                                        <p:cTn id="18" dur="500" fill="hold"/>
                                        <p:tgtEl>
                                          <p:spTgt spid="145439"/>
                                        </p:tgtEl>
                                        <p:attrNameLst>
                                          <p:attrName>ppt_y</p:attrName>
                                        </p:attrNameLst>
                                      </p:cBhvr>
                                      <p:tavLst>
                                        <p:tav tm="0">
                                          <p:val>
                                            <p:strVal val="#ppt_y"/>
                                          </p:val>
                                        </p:tav>
                                        <p:tav tm="100000">
                                          <p:val>
                                            <p:strVal val="#ppt_y"/>
                                          </p:val>
                                        </p:tav>
                                      </p:tavLst>
                                    </p:anim>
                                    <p:animEffect transition="in" filter="fade">
                                      <p:cBhvr>
                                        <p:cTn id="19" dur="500"/>
                                        <p:tgtEl>
                                          <p:spTgt spid="145439"/>
                                        </p:tgtEl>
                                      </p:cBhvr>
                                    </p:animEffect>
                                  </p:childTnLst>
                                </p:cTn>
                              </p:par>
                            </p:childTnLst>
                          </p:cTn>
                        </p:par>
                        <p:par>
                          <p:cTn id="20" fill="hold">
                            <p:stCondLst>
                              <p:cond delay="1000"/>
                            </p:stCondLst>
                            <p:childTnLst>
                              <p:par>
                                <p:cTn id="21" presetID="54" presetClass="entr" presetSubtype="0" accel="100000" fill="hold" nodeType="afterEffect">
                                  <p:stCondLst>
                                    <p:cond delay="500"/>
                                  </p:stCondLst>
                                  <p:childTnLst>
                                    <p:set>
                                      <p:cBhvr>
                                        <p:cTn id="22" dur="1" fill="hold">
                                          <p:stCondLst>
                                            <p:cond delay="0"/>
                                          </p:stCondLst>
                                        </p:cTn>
                                        <p:tgtEl>
                                          <p:spTgt spid="145446"/>
                                        </p:tgtEl>
                                        <p:attrNameLst>
                                          <p:attrName>style.visibility</p:attrName>
                                        </p:attrNameLst>
                                      </p:cBhvr>
                                      <p:to>
                                        <p:strVal val="visible"/>
                                      </p:to>
                                    </p:set>
                                    <p:anim calcmode="lin" valueType="num">
                                      <p:cBhvr>
                                        <p:cTn id="23" dur="500" fill="hold"/>
                                        <p:tgtEl>
                                          <p:spTgt spid="145446"/>
                                        </p:tgtEl>
                                        <p:attrNameLst>
                                          <p:attrName>ppt_w</p:attrName>
                                        </p:attrNameLst>
                                      </p:cBhvr>
                                      <p:tavLst>
                                        <p:tav tm="0">
                                          <p:val>
                                            <p:strVal val="#ppt_w*0.05"/>
                                          </p:val>
                                        </p:tav>
                                        <p:tav tm="100000">
                                          <p:val>
                                            <p:strVal val="#ppt_w"/>
                                          </p:val>
                                        </p:tav>
                                      </p:tavLst>
                                    </p:anim>
                                    <p:anim calcmode="lin" valueType="num">
                                      <p:cBhvr>
                                        <p:cTn id="24" dur="500" fill="hold"/>
                                        <p:tgtEl>
                                          <p:spTgt spid="145446"/>
                                        </p:tgtEl>
                                        <p:attrNameLst>
                                          <p:attrName>ppt_h</p:attrName>
                                        </p:attrNameLst>
                                      </p:cBhvr>
                                      <p:tavLst>
                                        <p:tav tm="0">
                                          <p:val>
                                            <p:strVal val="#ppt_h"/>
                                          </p:val>
                                        </p:tav>
                                        <p:tav tm="100000">
                                          <p:val>
                                            <p:strVal val="#ppt_h"/>
                                          </p:val>
                                        </p:tav>
                                      </p:tavLst>
                                    </p:anim>
                                    <p:anim calcmode="lin" valueType="num">
                                      <p:cBhvr>
                                        <p:cTn id="25" dur="500" fill="hold"/>
                                        <p:tgtEl>
                                          <p:spTgt spid="145446"/>
                                        </p:tgtEl>
                                        <p:attrNameLst>
                                          <p:attrName>ppt_x</p:attrName>
                                        </p:attrNameLst>
                                      </p:cBhvr>
                                      <p:tavLst>
                                        <p:tav tm="0">
                                          <p:val>
                                            <p:strVal val="#ppt_x-.2"/>
                                          </p:val>
                                        </p:tav>
                                        <p:tav tm="100000">
                                          <p:val>
                                            <p:strVal val="#ppt_x"/>
                                          </p:val>
                                        </p:tav>
                                      </p:tavLst>
                                    </p:anim>
                                    <p:anim calcmode="lin" valueType="num">
                                      <p:cBhvr>
                                        <p:cTn id="26" dur="500" fill="hold"/>
                                        <p:tgtEl>
                                          <p:spTgt spid="145446"/>
                                        </p:tgtEl>
                                        <p:attrNameLst>
                                          <p:attrName>ppt_y</p:attrName>
                                        </p:attrNameLst>
                                      </p:cBhvr>
                                      <p:tavLst>
                                        <p:tav tm="0">
                                          <p:val>
                                            <p:strVal val="#ppt_y"/>
                                          </p:val>
                                        </p:tav>
                                        <p:tav tm="100000">
                                          <p:val>
                                            <p:strVal val="#ppt_y"/>
                                          </p:val>
                                        </p:tav>
                                      </p:tavLst>
                                    </p:anim>
                                    <p:animEffect transition="in" filter="fade">
                                      <p:cBhvr>
                                        <p:cTn id="27" dur="500"/>
                                        <p:tgtEl>
                                          <p:spTgt spid="145446"/>
                                        </p:tgtEl>
                                      </p:cBhvr>
                                    </p:animEffect>
                                  </p:childTnLst>
                                </p:cTn>
                              </p:par>
                            </p:childTnLst>
                          </p:cTn>
                        </p:par>
                        <p:par>
                          <p:cTn id="28" fill="hold">
                            <p:stCondLst>
                              <p:cond delay="2000"/>
                            </p:stCondLst>
                            <p:childTnLst>
                              <p:par>
                                <p:cTn id="29" presetID="47" presetClass="entr" presetSubtype="0" fill="hold" grpId="0" nodeType="afterEffect">
                                  <p:stCondLst>
                                    <p:cond delay="0"/>
                                  </p:stCondLst>
                                  <p:childTnLst>
                                    <p:set>
                                      <p:cBhvr>
                                        <p:cTn id="30" dur="1" fill="hold">
                                          <p:stCondLst>
                                            <p:cond delay="0"/>
                                          </p:stCondLst>
                                        </p:cTn>
                                        <p:tgtEl>
                                          <p:spTgt spid="145437"/>
                                        </p:tgtEl>
                                        <p:attrNameLst>
                                          <p:attrName>style.visibility</p:attrName>
                                        </p:attrNameLst>
                                      </p:cBhvr>
                                      <p:to>
                                        <p:strVal val="visible"/>
                                      </p:to>
                                    </p:set>
                                    <p:animEffect transition="in" filter="fade">
                                      <p:cBhvr>
                                        <p:cTn id="31" dur="500"/>
                                        <p:tgtEl>
                                          <p:spTgt spid="145437"/>
                                        </p:tgtEl>
                                      </p:cBhvr>
                                    </p:animEffect>
                                    <p:anim calcmode="lin" valueType="num">
                                      <p:cBhvr>
                                        <p:cTn id="32" dur="500" fill="hold"/>
                                        <p:tgtEl>
                                          <p:spTgt spid="145437"/>
                                        </p:tgtEl>
                                        <p:attrNameLst>
                                          <p:attrName>ppt_x</p:attrName>
                                        </p:attrNameLst>
                                      </p:cBhvr>
                                      <p:tavLst>
                                        <p:tav tm="0">
                                          <p:val>
                                            <p:strVal val="#ppt_x"/>
                                          </p:val>
                                        </p:tav>
                                        <p:tav tm="100000">
                                          <p:val>
                                            <p:strVal val="#ppt_x"/>
                                          </p:val>
                                        </p:tav>
                                      </p:tavLst>
                                    </p:anim>
                                    <p:anim calcmode="lin" valueType="num">
                                      <p:cBhvr>
                                        <p:cTn id="33" dur="500" fill="hold"/>
                                        <p:tgtEl>
                                          <p:spTgt spid="145437"/>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2" presetClass="entr" presetSubtype="8" fill="hold" grpId="0" nodeType="afterEffect">
                                  <p:stCondLst>
                                    <p:cond delay="0"/>
                                  </p:stCondLst>
                                  <p:childTnLst>
                                    <p:set>
                                      <p:cBhvr>
                                        <p:cTn id="36" dur="1" fill="hold">
                                          <p:stCondLst>
                                            <p:cond delay="0"/>
                                          </p:stCondLst>
                                        </p:cTn>
                                        <p:tgtEl>
                                          <p:spTgt spid="145438"/>
                                        </p:tgtEl>
                                        <p:attrNameLst>
                                          <p:attrName>style.visibility</p:attrName>
                                        </p:attrNameLst>
                                      </p:cBhvr>
                                      <p:to>
                                        <p:strVal val="visible"/>
                                      </p:to>
                                    </p:set>
                                    <p:anim calcmode="lin" valueType="num">
                                      <p:cBhvr additive="base">
                                        <p:cTn id="37" dur="500" fill="hold"/>
                                        <p:tgtEl>
                                          <p:spTgt spid="145438"/>
                                        </p:tgtEl>
                                        <p:attrNameLst>
                                          <p:attrName>ppt_x</p:attrName>
                                        </p:attrNameLst>
                                      </p:cBhvr>
                                      <p:tavLst>
                                        <p:tav tm="0">
                                          <p:val>
                                            <p:strVal val="0-#ppt_w/2"/>
                                          </p:val>
                                        </p:tav>
                                        <p:tav tm="100000">
                                          <p:val>
                                            <p:strVal val="#ppt_x"/>
                                          </p:val>
                                        </p:tav>
                                      </p:tavLst>
                                    </p:anim>
                                    <p:anim calcmode="lin" valueType="num">
                                      <p:cBhvr additive="base">
                                        <p:cTn id="38" dur="500" fill="hold"/>
                                        <p:tgtEl>
                                          <p:spTgt spid="145438"/>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54" presetClass="entr" presetSubtype="0" accel="100000" fill="hold" nodeType="afterEffect">
                                  <p:stCondLst>
                                    <p:cond delay="0"/>
                                  </p:stCondLst>
                                  <p:childTnLst>
                                    <p:set>
                                      <p:cBhvr>
                                        <p:cTn id="41" dur="1" fill="hold">
                                          <p:stCondLst>
                                            <p:cond delay="0"/>
                                          </p:stCondLst>
                                        </p:cTn>
                                        <p:tgtEl>
                                          <p:spTgt spid="145441"/>
                                        </p:tgtEl>
                                        <p:attrNameLst>
                                          <p:attrName>style.visibility</p:attrName>
                                        </p:attrNameLst>
                                      </p:cBhvr>
                                      <p:to>
                                        <p:strVal val="visible"/>
                                      </p:to>
                                    </p:set>
                                    <p:anim calcmode="lin" valueType="num">
                                      <p:cBhvr>
                                        <p:cTn id="42" dur="500" fill="hold"/>
                                        <p:tgtEl>
                                          <p:spTgt spid="145441"/>
                                        </p:tgtEl>
                                        <p:attrNameLst>
                                          <p:attrName>ppt_w</p:attrName>
                                        </p:attrNameLst>
                                      </p:cBhvr>
                                      <p:tavLst>
                                        <p:tav tm="0">
                                          <p:val>
                                            <p:strVal val="#ppt_w*0.05"/>
                                          </p:val>
                                        </p:tav>
                                        <p:tav tm="100000">
                                          <p:val>
                                            <p:strVal val="#ppt_w"/>
                                          </p:val>
                                        </p:tav>
                                      </p:tavLst>
                                    </p:anim>
                                    <p:anim calcmode="lin" valueType="num">
                                      <p:cBhvr>
                                        <p:cTn id="43" dur="500" fill="hold"/>
                                        <p:tgtEl>
                                          <p:spTgt spid="145441"/>
                                        </p:tgtEl>
                                        <p:attrNameLst>
                                          <p:attrName>ppt_h</p:attrName>
                                        </p:attrNameLst>
                                      </p:cBhvr>
                                      <p:tavLst>
                                        <p:tav tm="0">
                                          <p:val>
                                            <p:strVal val="#ppt_h"/>
                                          </p:val>
                                        </p:tav>
                                        <p:tav tm="100000">
                                          <p:val>
                                            <p:strVal val="#ppt_h"/>
                                          </p:val>
                                        </p:tav>
                                      </p:tavLst>
                                    </p:anim>
                                    <p:anim calcmode="lin" valueType="num">
                                      <p:cBhvr>
                                        <p:cTn id="44" dur="500" fill="hold"/>
                                        <p:tgtEl>
                                          <p:spTgt spid="145441"/>
                                        </p:tgtEl>
                                        <p:attrNameLst>
                                          <p:attrName>ppt_x</p:attrName>
                                        </p:attrNameLst>
                                      </p:cBhvr>
                                      <p:tavLst>
                                        <p:tav tm="0">
                                          <p:val>
                                            <p:strVal val="#ppt_x-.2"/>
                                          </p:val>
                                        </p:tav>
                                        <p:tav tm="100000">
                                          <p:val>
                                            <p:strVal val="#ppt_x"/>
                                          </p:val>
                                        </p:tav>
                                      </p:tavLst>
                                    </p:anim>
                                    <p:anim calcmode="lin" valueType="num">
                                      <p:cBhvr>
                                        <p:cTn id="45" dur="500" fill="hold"/>
                                        <p:tgtEl>
                                          <p:spTgt spid="145441"/>
                                        </p:tgtEl>
                                        <p:attrNameLst>
                                          <p:attrName>ppt_y</p:attrName>
                                        </p:attrNameLst>
                                      </p:cBhvr>
                                      <p:tavLst>
                                        <p:tav tm="0">
                                          <p:val>
                                            <p:strVal val="#ppt_y"/>
                                          </p:val>
                                        </p:tav>
                                        <p:tav tm="100000">
                                          <p:val>
                                            <p:strVal val="#ppt_y"/>
                                          </p:val>
                                        </p:tav>
                                      </p:tavLst>
                                    </p:anim>
                                    <p:animEffect transition="in" filter="fade">
                                      <p:cBhvr>
                                        <p:cTn id="46" dur="500"/>
                                        <p:tgtEl>
                                          <p:spTgt spid="145441"/>
                                        </p:tgtEl>
                                      </p:cBhvr>
                                    </p:animEffect>
                                  </p:childTnLst>
                                </p:cTn>
                              </p:par>
                            </p:childTnLst>
                          </p:cTn>
                        </p:par>
                        <p:par>
                          <p:cTn id="47" fill="hold">
                            <p:stCondLst>
                              <p:cond delay="3500"/>
                            </p:stCondLst>
                            <p:childTnLst>
                              <p:par>
                                <p:cTn id="48" presetID="55" presetClass="entr" presetSubtype="0" fill="hold" grpId="0" nodeType="afterEffect">
                                  <p:stCondLst>
                                    <p:cond delay="0"/>
                                  </p:stCondLst>
                                  <p:childTnLst>
                                    <p:set>
                                      <p:cBhvr>
                                        <p:cTn id="49" dur="1" fill="hold">
                                          <p:stCondLst>
                                            <p:cond delay="0"/>
                                          </p:stCondLst>
                                        </p:cTn>
                                        <p:tgtEl>
                                          <p:spTgt spid="145444"/>
                                        </p:tgtEl>
                                        <p:attrNameLst>
                                          <p:attrName>style.visibility</p:attrName>
                                        </p:attrNameLst>
                                      </p:cBhvr>
                                      <p:to>
                                        <p:strVal val="visible"/>
                                      </p:to>
                                    </p:set>
                                    <p:anim calcmode="lin" valueType="num">
                                      <p:cBhvr>
                                        <p:cTn id="50" dur="500" fill="hold"/>
                                        <p:tgtEl>
                                          <p:spTgt spid="145444"/>
                                        </p:tgtEl>
                                        <p:attrNameLst>
                                          <p:attrName>ppt_w</p:attrName>
                                        </p:attrNameLst>
                                      </p:cBhvr>
                                      <p:tavLst>
                                        <p:tav tm="0">
                                          <p:val>
                                            <p:strVal val="#ppt_w*0.70"/>
                                          </p:val>
                                        </p:tav>
                                        <p:tav tm="100000">
                                          <p:val>
                                            <p:strVal val="#ppt_w"/>
                                          </p:val>
                                        </p:tav>
                                      </p:tavLst>
                                    </p:anim>
                                    <p:anim calcmode="lin" valueType="num">
                                      <p:cBhvr>
                                        <p:cTn id="51" dur="500" fill="hold"/>
                                        <p:tgtEl>
                                          <p:spTgt spid="145444"/>
                                        </p:tgtEl>
                                        <p:attrNameLst>
                                          <p:attrName>ppt_h</p:attrName>
                                        </p:attrNameLst>
                                      </p:cBhvr>
                                      <p:tavLst>
                                        <p:tav tm="0">
                                          <p:val>
                                            <p:strVal val="#ppt_h"/>
                                          </p:val>
                                        </p:tav>
                                        <p:tav tm="100000">
                                          <p:val>
                                            <p:strVal val="#ppt_h"/>
                                          </p:val>
                                        </p:tav>
                                      </p:tavLst>
                                    </p:anim>
                                    <p:animEffect transition="in" filter="fade">
                                      <p:cBhvr>
                                        <p:cTn id="52" dur="500"/>
                                        <p:tgtEl>
                                          <p:spTgt spid="145444"/>
                                        </p:tgtEl>
                                      </p:cBhvr>
                                    </p:animEffect>
                                  </p:childTnLst>
                                </p:cTn>
                              </p:par>
                            </p:childTnLst>
                          </p:cTn>
                        </p:par>
                        <p:par>
                          <p:cTn id="53" fill="hold">
                            <p:stCondLst>
                              <p:cond delay="4000"/>
                            </p:stCondLst>
                            <p:childTnLst>
                              <p:par>
                                <p:cTn id="54" presetID="3" presetClass="entr" presetSubtype="10" fill="hold" grpId="0" nodeType="afterEffect">
                                  <p:stCondLst>
                                    <p:cond delay="0"/>
                                  </p:stCondLst>
                                  <p:childTnLst>
                                    <p:set>
                                      <p:cBhvr>
                                        <p:cTn id="55" dur="1" fill="hold">
                                          <p:stCondLst>
                                            <p:cond delay="0"/>
                                          </p:stCondLst>
                                        </p:cTn>
                                        <p:tgtEl>
                                          <p:spTgt spid="145440"/>
                                        </p:tgtEl>
                                        <p:attrNameLst>
                                          <p:attrName>style.visibility</p:attrName>
                                        </p:attrNameLst>
                                      </p:cBhvr>
                                      <p:to>
                                        <p:strVal val="visible"/>
                                      </p:to>
                                    </p:set>
                                    <p:animEffect transition="in" filter="blinds(horizontal)">
                                      <p:cBhvr>
                                        <p:cTn id="56" dur="500"/>
                                        <p:tgtEl>
                                          <p:spTgt spid="145440"/>
                                        </p:tgtEl>
                                      </p:cBhvr>
                                    </p:animEffect>
                                  </p:childTnLst>
                                </p:cTn>
                              </p:par>
                            </p:childTnLst>
                          </p:cTn>
                        </p:par>
                        <p:par>
                          <p:cTn id="57" fill="hold">
                            <p:stCondLst>
                              <p:cond delay="4500"/>
                            </p:stCondLst>
                            <p:childTnLst>
                              <p:par>
                                <p:cTn id="58" presetID="7" presetClass="entr" presetSubtype="1" fill="hold" grpId="0" nodeType="afterEffect">
                                  <p:stCondLst>
                                    <p:cond delay="0"/>
                                  </p:stCondLst>
                                  <p:childTnLst>
                                    <p:set>
                                      <p:cBhvr>
                                        <p:cTn id="59" dur="1" fill="hold">
                                          <p:stCondLst>
                                            <p:cond delay="0"/>
                                          </p:stCondLst>
                                        </p:cTn>
                                        <p:tgtEl>
                                          <p:spTgt spid="145445"/>
                                        </p:tgtEl>
                                        <p:attrNameLst>
                                          <p:attrName>style.visibility</p:attrName>
                                        </p:attrNameLst>
                                      </p:cBhvr>
                                      <p:to>
                                        <p:strVal val="visible"/>
                                      </p:to>
                                    </p:set>
                                    <p:anim calcmode="lin" valueType="num">
                                      <p:cBhvr additive="base">
                                        <p:cTn id="60" dur="500" fill="hold"/>
                                        <p:tgtEl>
                                          <p:spTgt spid="145445"/>
                                        </p:tgtEl>
                                        <p:attrNameLst>
                                          <p:attrName>ppt_x</p:attrName>
                                        </p:attrNameLst>
                                      </p:cBhvr>
                                      <p:tavLst>
                                        <p:tav tm="0">
                                          <p:val>
                                            <p:strVal val="#ppt_x"/>
                                          </p:val>
                                        </p:tav>
                                        <p:tav tm="100000">
                                          <p:val>
                                            <p:strVal val="#ppt_x"/>
                                          </p:val>
                                        </p:tav>
                                      </p:tavLst>
                                    </p:anim>
                                    <p:anim calcmode="lin" valueType="num">
                                      <p:cBhvr additive="base">
                                        <p:cTn id="61" dur="500" fill="hold"/>
                                        <p:tgtEl>
                                          <p:spTgt spid="145445"/>
                                        </p:tgtEl>
                                        <p:attrNameLst>
                                          <p:attrName>ppt_y</p:attrName>
                                        </p:attrNameLst>
                                      </p:cBhvr>
                                      <p:tavLst>
                                        <p:tav tm="0">
                                          <p:val>
                                            <p:strVal val="0-#ppt_h/2"/>
                                          </p:val>
                                        </p:tav>
                                        <p:tav tm="100000">
                                          <p:val>
                                            <p:strVal val="#ppt_y"/>
                                          </p:val>
                                        </p:tav>
                                      </p:tavLst>
                                    </p:anim>
                                  </p:childTnLst>
                                </p:cTn>
                              </p:par>
                            </p:childTnLst>
                          </p:cTn>
                        </p:par>
                        <p:par>
                          <p:cTn id="62" fill="hold">
                            <p:stCondLst>
                              <p:cond delay="5000"/>
                            </p:stCondLst>
                            <p:childTnLst>
                              <p:par>
                                <p:cTn id="63" presetID="47" presetClass="entr" presetSubtype="0" fill="hold" grpId="0" nodeType="afterEffect">
                                  <p:stCondLst>
                                    <p:cond delay="0"/>
                                  </p:stCondLst>
                                  <p:childTnLst>
                                    <p:set>
                                      <p:cBhvr>
                                        <p:cTn id="64" dur="1" fill="hold">
                                          <p:stCondLst>
                                            <p:cond delay="0"/>
                                          </p:stCondLst>
                                        </p:cTn>
                                        <p:tgtEl>
                                          <p:spTgt spid="145436"/>
                                        </p:tgtEl>
                                        <p:attrNameLst>
                                          <p:attrName>style.visibility</p:attrName>
                                        </p:attrNameLst>
                                      </p:cBhvr>
                                      <p:to>
                                        <p:strVal val="visible"/>
                                      </p:to>
                                    </p:set>
                                    <p:animEffect transition="in" filter="fade">
                                      <p:cBhvr>
                                        <p:cTn id="65" dur="1000"/>
                                        <p:tgtEl>
                                          <p:spTgt spid="145436"/>
                                        </p:tgtEl>
                                      </p:cBhvr>
                                    </p:animEffect>
                                    <p:anim calcmode="lin" valueType="num">
                                      <p:cBhvr>
                                        <p:cTn id="66" dur="1000" fill="hold"/>
                                        <p:tgtEl>
                                          <p:spTgt spid="145436"/>
                                        </p:tgtEl>
                                        <p:attrNameLst>
                                          <p:attrName>ppt_x</p:attrName>
                                        </p:attrNameLst>
                                      </p:cBhvr>
                                      <p:tavLst>
                                        <p:tav tm="0">
                                          <p:val>
                                            <p:strVal val="#ppt_x"/>
                                          </p:val>
                                        </p:tav>
                                        <p:tav tm="100000">
                                          <p:val>
                                            <p:strVal val="#ppt_x"/>
                                          </p:val>
                                        </p:tav>
                                      </p:tavLst>
                                    </p:anim>
                                    <p:anim calcmode="lin" valueType="num">
                                      <p:cBhvr>
                                        <p:cTn id="67" dur="1000" fill="hold"/>
                                        <p:tgtEl>
                                          <p:spTgt spid="145436"/>
                                        </p:tgtEl>
                                        <p:attrNameLst>
                                          <p:attrName>ppt_y</p:attrName>
                                        </p:attrNameLst>
                                      </p:cBhvr>
                                      <p:tavLst>
                                        <p:tav tm="0">
                                          <p:val>
                                            <p:strVal val="#ppt_y-.1"/>
                                          </p:val>
                                        </p:tav>
                                        <p:tav tm="100000">
                                          <p:val>
                                            <p:strVal val="#ppt_y"/>
                                          </p:val>
                                        </p:tav>
                                      </p:tavLst>
                                    </p:anim>
                                  </p:childTnLst>
                                </p:cTn>
                              </p:par>
                            </p:childTnLst>
                          </p:cTn>
                        </p:par>
                        <p:par>
                          <p:cTn id="68" fill="hold">
                            <p:stCondLst>
                              <p:cond delay="6000"/>
                            </p:stCondLst>
                            <p:childTnLst>
                              <p:par>
                                <p:cTn id="69" presetID="9" presetClass="entr" presetSubtype="0" fill="hold" grpId="0" nodeType="afterEffect">
                                  <p:stCondLst>
                                    <p:cond delay="0"/>
                                  </p:stCondLst>
                                  <p:childTnLst>
                                    <p:set>
                                      <p:cBhvr>
                                        <p:cTn id="70" dur="1" fill="hold">
                                          <p:stCondLst>
                                            <p:cond delay="0"/>
                                          </p:stCondLst>
                                        </p:cTn>
                                        <p:tgtEl>
                                          <p:spTgt spid="145435"/>
                                        </p:tgtEl>
                                        <p:attrNameLst>
                                          <p:attrName>style.visibility</p:attrName>
                                        </p:attrNameLst>
                                      </p:cBhvr>
                                      <p:to>
                                        <p:strVal val="visible"/>
                                      </p:to>
                                    </p:set>
                                    <p:animEffect transition="in" filter="dissolve">
                                      <p:cBhvr>
                                        <p:cTn id="71" dur="500"/>
                                        <p:tgtEl>
                                          <p:spTgt spid="145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35" grpId="0" animBg="1"/>
      <p:bldP spid="145436" grpId="0" animBg="1"/>
      <p:bldP spid="145437" grpId="0" animBg="1"/>
      <p:bldP spid="145438" grpId="0" animBg="1"/>
      <p:bldP spid="145439" grpId="0" animBg="1"/>
      <p:bldP spid="145440" grpId="0" animBg="1"/>
      <p:bldP spid="145444" grpId="0" animBg="1"/>
      <p:bldP spid="145445"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66FF">
                <a:gamma/>
                <a:shade val="0"/>
                <a:invGamma/>
              </a:srgbClr>
            </a:gs>
            <a:gs pos="50000">
              <a:srgbClr val="0066FF"/>
            </a:gs>
            <a:gs pos="100000">
              <a:srgbClr val="0066FF">
                <a:gamma/>
                <a:shade val="0"/>
                <a:invGamma/>
              </a:srgbClr>
            </a:gs>
          </a:gsLst>
          <a:lin ang="5400000" scaled="1"/>
        </a:gradFill>
        <a:effectLst/>
      </p:bgPr>
    </p:bg>
    <p:spTree>
      <p:nvGrpSpPr>
        <p:cNvPr id="1" name=""/>
        <p:cNvGrpSpPr/>
        <p:nvPr/>
      </p:nvGrpSpPr>
      <p:grpSpPr>
        <a:xfrm>
          <a:off x="0" y="0"/>
          <a:ext cx="0" cy="0"/>
          <a:chOff x="0" y="0"/>
          <a:chExt cx="0" cy="0"/>
        </a:xfrm>
      </p:grpSpPr>
      <p:sp>
        <p:nvSpPr>
          <p:cNvPr id="161794" name="AutoShape 2" descr="Mármol blanco"/>
          <p:cNvSpPr>
            <a:spLocks noChangeArrowheads="1"/>
          </p:cNvSpPr>
          <p:nvPr/>
        </p:nvSpPr>
        <p:spPr bwMode="auto">
          <a:xfrm rot="10800000" flipV="1">
            <a:off x="5584825" y="4773613"/>
            <a:ext cx="3387725" cy="1938337"/>
          </a:xfrm>
          <a:prstGeom prst="roundRect">
            <a:avLst>
              <a:gd name="adj" fmla="val 16667"/>
            </a:avLst>
          </a:prstGeom>
          <a:blipFill dpi="0" rotWithShape="1">
            <a:blip r:embed="rId2" cstate="print"/>
            <a:srcRect/>
            <a:tile tx="0" ty="0" sx="100000" sy="100000" flip="none" algn="tl"/>
          </a:blipFill>
          <a:ln w="9525" algn="ctr">
            <a:round/>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p:spPr>
        <p:txBody>
          <a:bodyPr anchor="ctr" anchorCtr="1">
            <a:flatTx/>
          </a:bodyPr>
          <a:lstStyle/>
          <a:p>
            <a:pPr eaLnBrk="1" hangingPunct="1"/>
            <a:r>
              <a:rPr lang="en-US" sz="3200">
                <a:latin typeface="Arial" pitchFamily="34" charset="0"/>
              </a:rPr>
              <a:t>Different axis of institutional action</a:t>
            </a:r>
          </a:p>
        </p:txBody>
      </p:sp>
      <p:sp>
        <p:nvSpPr>
          <p:cNvPr id="161815" name="Rectangle 23"/>
          <p:cNvSpPr>
            <a:spLocks noChangeArrowheads="1"/>
          </p:cNvSpPr>
          <p:nvPr/>
        </p:nvSpPr>
        <p:spPr bwMode="auto">
          <a:xfrm>
            <a:off x="255588" y="1373188"/>
            <a:ext cx="7629525" cy="604837"/>
          </a:xfrm>
          <a:prstGeom prst="rect">
            <a:avLst/>
          </a:prstGeom>
          <a:gradFill rotWithShape="1">
            <a:gsLst>
              <a:gs pos="0">
                <a:srgbClr val="277EFF">
                  <a:gamma/>
                  <a:shade val="0"/>
                  <a:invGamma/>
                </a:srgbClr>
              </a:gs>
              <a:gs pos="100000">
                <a:srgbClr val="277EFF"/>
              </a:gs>
            </a:gsLst>
            <a:lin ang="18900000" scaled="1"/>
          </a:gradFill>
          <a:ln w="9525" algn="ctr">
            <a:miter lim="800000"/>
            <a:headEnd/>
            <a:tailEnd/>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gn="l">
              <a:spcBef>
                <a:spcPct val="40000"/>
              </a:spcBef>
              <a:spcAft>
                <a:spcPct val="40000"/>
              </a:spcAft>
            </a:pPr>
            <a:r>
              <a:rPr lang="es-AR" sz="3300">
                <a:solidFill>
                  <a:srgbClr val="FFFF00"/>
                </a:solidFill>
                <a:effectLst>
                  <a:outerShdw blurRad="38100" dist="38100" dir="2700000" algn="tl">
                    <a:srgbClr val="000000"/>
                  </a:outerShdw>
                </a:effectLst>
                <a:latin typeface="Comic Sans MS" pitchFamily="66" charset="0"/>
              </a:rPr>
              <a:t>Childhood and Adolescence</a:t>
            </a:r>
            <a:endParaRPr lang="es-ES" sz="3300">
              <a:solidFill>
                <a:srgbClr val="FFFF00"/>
              </a:solidFill>
              <a:effectLst>
                <a:outerShdw blurRad="38100" dist="38100" dir="2700000" algn="tl">
                  <a:srgbClr val="000000"/>
                </a:outerShdw>
              </a:effectLst>
              <a:latin typeface="Comic Sans MS" pitchFamily="66" charset="0"/>
            </a:endParaRPr>
          </a:p>
        </p:txBody>
      </p:sp>
      <p:sp>
        <p:nvSpPr>
          <p:cNvPr id="161816" name="Rectangle 24"/>
          <p:cNvSpPr>
            <a:spLocks noChangeArrowheads="1"/>
          </p:cNvSpPr>
          <p:nvPr/>
        </p:nvSpPr>
        <p:spPr bwMode="auto">
          <a:xfrm>
            <a:off x="255588" y="2516188"/>
            <a:ext cx="8678862" cy="1108075"/>
          </a:xfrm>
          <a:prstGeom prst="rect">
            <a:avLst/>
          </a:prstGeom>
          <a:gradFill rotWithShape="1">
            <a:gsLst>
              <a:gs pos="0">
                <a:srgbClr val="277EFF">
                  <a:gamma/>
                  <a:shade val="0"/>
                  <a:invGamma/>
                </a:srgbClr>
              </a:gs>
              <a:gs pos="100000">
                <a:srgbClr val="277EFF"/>
              </a:gs>
            </a:gsLst>
            <a:lin ang="18900000" scaled="1"/>
          </a:gradFill>
          <a:ln w="9525" algn="ctr">
            <a:miter lim="800000"/>
            <a:headEnd/>
            <a:tailEnd/>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gn="l">
              <a:spcBef>
                <a:spcPct val="40000"/>
              </a:spcBef>
              <a:spcAft>
                <a:spcPct val="40000"/>
              </a:spcAft>
            </a:pPr>
            <a:r>
              <a:rPr lang="es-AR" sz="3300">
                <a:solidFill>
                  <a:srgbClr val="FFFF00"/>
                </a:solidFill>
                <a:effectLst>
                  <a:outerShdw blurRad="38100" dist="38100" dir="2700000" algn="tl">
                    <a:srgbClr val="000000"/>
                  </a:outerShdw>
                </a:effectLst>
                <a:latin typeface="Comic Sans MS" pitchFamily="66" charset="0"/>
              </a:rPr>
              <a:t>Integral Assistance to Women Development</a:t>
            </a:r>
            <a:endParaRPr lang="es-ES" sz="3300">
              <a:solidFill>
                <a:srgbClr val="FFFF00"/>
              </a:solidFill>
              <a:effectLst>
                <a:outerShdw blurRad="38100" dist="38100" dir="2700000" algn="tl">
                  <a:srgbClr val="000000"/>
                </a:outerShdw>
              </a:effectLst>
              <a:latin typeface="Comic Sans MS" pitchFamily="66" charset="0"/>
            </a:endParaRPr>
          </a:p>
        </p:txBody>
      </p:sp>
      <p:sp>
        <p:nvSpPr>
          <p:cNvPr id="161817" name="Rectangle 25"/>
          <p:cNvSpPr>
            <a:spLocks noChangeArrowheads="1"/>
          </p:cNvSpPr>
          <p:nvPr/>
        </p:nvSpPr>
        <p:spPr bwMode="auto">
          <a:xfrm>
            <a:off x="255588" y="4110038"/>
            <a:ext cx="6403975" cy="604837"/>
          </a:xfrm>
          <a:prstGeom prst="rect">
            <a:avLst/>
          </a:prstGeom>
          <a:gradFill rotWithShape="1">
            <a:gsLst>
              <a:gs pos="0">
                <a:srgbClr val="277EFF">
                  <a:gamma/>
                  <a:shade val="0"/>
                  <a:invGamma/>
                </a:srgbClr>
              </a:gs>
              <a:gs pos="100000">
                <a:srgbClr val="277EFF"/>
              </a:gs>
            </a:gsLst>
            <a:lin ang="18900000" scaled="1"/>
          </a:gradFill>
          <a:ln w="9525" algn="ctr">
            <a:miter lim="800000"/>
            <a:headEnd/>
            <a:tailEnd/>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gn="l">
              <a:spcBef>
                <a:spcPct val="40000"/>
              </a:spcBef>
              <a:spcAft>
                <a:spcPct val="40000"/>
              </a:spcAft>
            </a:pPr>
            <a:r>
              <a:rPr lang="es-AR" sz="3300">
                <a:solidFill>
                  <a:srgbClr val="FFFF00"/>
                </a:solidFill>
                <a:effectLst>
                  <a:outerShdw blurRad="38100" dist="38100" dir="2700000" algn="tl">
                    <a:srgbClr val="000000"/>
                  </a:outerShdw>
                </a:effectLst>
                <a:latin typeface="Comic Sans MS" pitchFamily="66" charset="0"/>
              </a:rPr>
              <a:t>Family Strngthening</a:t>
            </a:r>
            <a:endParaRPr lang="es-ES" sz="3300">
              <a:solidFill>
                <a:srgbClr val="FFFF00"/>
              </a:solidFill>
              <a:effectLst>
                <a:outerShdw blurRad="38100" dist="38100" dir="2700000" algn="tl">
                  <a:srgbClr val="000000"/>
                </a:outerShdw>
              </a:effectLst>
              <a:latin typeface="Comic Sans MS" pitchFamily="66" charset="0"/>
            </a:endParaRPr>
          </a:p>
        </p:txBody>
      </p:sp>
      <p:sp>
        <p:nvSpPr>
          <p:cNvPr id="161818" name="Rectangle 26"/>
          <p:cNvSpPr>
            <a:spLocks noChangeArrowheads="1"/>
          </p:cNvSpPr>
          <p:nvPr/>
        </p:nvSpPr>
        <p:spPr bwMode="auto">
          <a:xfrm>
            <a:off x="255588" y="260350"/>
            <a:ext cx="8493125" cy="604838"/>
          </a:xfrm>
          <a:prstGeom prst="rect">
            <a:avLst/>
          </a:prstGeom>
          <a:gradFill rotWithShape="1">
            <a:gsLst>
              <a:gs pos="0">
                <a:srgbClr val="277EFF">
                  <a:gamma/>
                  <a:shade val="0"/>
                  <a:invGamma/>
                </a:srgbClr>
              </a:gs>
              <a:gs pos="100000">
                <a:srgbClr val="277EFF"/>
              </a:gs>
            </a:gsLst>
            <a:lin ang="18900000" scaled="1"/>
          </a:gradFill>
          <a:ln w="9525" algn="ctr">
            <a:miter lim="800000"/>
            <a:headEnd/>
            <a:tailEnd/>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gn="l">
              <a:spcBef>
                <a:spcPct val="40000"/>
              </a:spcBef>
              <a:spcAft>
                <a:spcPct val="40000"/>
              </a:spcAft>
            </a:pPr>
            <a:r>
              <a:rPr lang="en-US" sz="3300">
                <a:solidFill>
                  <a:srgbClr val="FFFF00"/>
                </a:solidFill>
                <a:effectLst>
                  <a:outerShdw blurRad="38100" dist="38100" dir="2700000" algn="tl">
                    <a:srgbClr val="000000"/>
                  </a:outerShdw>
                </a:effectLst>
                <a:latin typeface="Comic Sans MS" pitchFamily="66" charset="0"/>
              </a:rPr>
              <a:t>Labor and Economic opportunities</a:t>
            </a:r>
          </a:p>
        </p:txBody>
      </p:sp>
      <p:sp>
        <p:nvSpPr>
          <p:cNvPr id="161819" name="Rectangle 27"/>
          <p:cNvSpPr>
            <a:spLocks noChangeArrowheads="1"/>
          </p:cNvSpPr>
          <p:nvPr/>
        </p:nvSpPr>
        <p:spPr bwMode="auto">
          <a:xfrm>
            <a:off x="250825" y="5300663"/>
            <a:ext cx="5473700" cy="604837"/>
          </a:xfrm>
          <a:prstGeom prst="rect">
            <a:avLst/>
          </a:prstGeom>
          <a:gradFill rotWithShape="1">
            <a:gsLst>
              <a:gs pos="0">
                <a:srgbClr val="277EFF">
                  <a:gamma/>
                  <a:shade val="0"/>
                  <a:invGamma/>
                </a:srgbClr>
              </a:gs>
              <a:gs pos="100000">
                <a:srgbClr val="277EFF"/>
              </a:gs>
            </a:gsLst>
            <a:lin ang="18900000" scaled="1"/>
          </a:gradFill>
          <a:ln w="9525" algn="ctr">
            <a:miter lim="800000"/>
            <a:headEnd/>
            <a:tailEnd/>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gn="l">
              <a:spcBef>
                <a:spcPct val="40000"/>
              </a:spcBef>
              <a:spcAft>
                <a:spcPct val="40000"/>
              </a:spcAft>
            </a:pPr>
            <a:r>
              <a:rPr lang="en-US" sz="3300">
                <a:solidFill>
                  <a:srgbClr val="FFFF00"/>
                </a:solidFill>
                <a:effectLst>
                  <a:outerShdw blurRad="38100" dist="38100" dir="2700000" algn="tl">
                    <a:srgbClr val="000000"/>
                  </a:outerShdw>
                </a:effectLst>
                <a:latin typeface="Comic Sans MS" pitchFamily="66" charset="0"/>
              </a:rPr>
              <a:t>Environment Improvement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161818"/>
                                        </p:tgtEl>
                                        <p:attrNameLst>
                                          <p:attrName>style.visibility</p:attrName>
                                        </p:attrNameLst>
                                      </p:cBhvr>
                                      <p:to>
                                        <p:strVal val="visible"/>
                                      </p:to>
                                    </p:set>
                                    <p:anim calcmode="lin" valueType="num">
                                      <p:cBhvr additive="base">
                                        <p:cTn id="7" dur="500" fill="hold"/>
                                        <p:tgtEl>
                                          <p:spTgt spid="161818"/>
                                        </p:tgtEl>
                                        <p:attrNameLst>
                                          <p:attrName>ppt_x</p:attrName>
                                        </p:attrNameLst>
                                      </p:cBhvr>
                                      <p:tavLst>
                                        <p:tav tm="0">
                                          <p:val>
                                            <p:strVal val="1+#ppt_w/2"/>
                                          </p:val>
                                        </p:tav>
                                        <p:tav tm="100000">
                                          <p:val>
                                            <p:strVal val="#ppt_x"/>
                                          </p:val>
                                        </p:tav>
                                      </p:tavLst>
                                    </p:anim>
                                    <p:anim calcmode="lin" valueType="num">
                                      <p:cBhvr additive="base">
                                        <p:cTn id="8" dur="500" fill="hold"/>
                                        <p:tgtEl>
                                          <p:spTgt spid="16181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161815"/>
                                        </p:tgtEl>
                                        <p:attrNameLst>
                                          <p:attrName>style.visibility</p:attrName>
                                        </p:attrNameLst>
                                      </p:cBhvr>
                                      <p:to>
                                        <p:strVal val="visible"/>
                                      </p:to>
                                    </p:set>
                                    <p:anim calcmode="lin" valueType="num">
                                      <p:cBhvr additive="base">
                                        <p:cTn id="12" dur="500" fill="hold"/>
                                        <p:tgtEl>
                                          <p:spTgt spid="161815"/>
                                        </p:tgtEl>
                                        <p:attrNameLst>
                                          <p:attrName>ppt_x</p:attrName>
                                        </p:attrNameLst>
                                      </p:cBhvr>
                                      <p:tavLst>
                                        <p:tav tm="0">
                                          <p:val>
                                            <p:strVal val="1+#ppt_w/2"/>
                                          </p:val>
                                        </p:tav>
                                        <p:tav tm="100000">
                                          <p:val>
                                            <p:strVal val="#ppt_x"/>
                                          </p:val>
                                        </p:tav>
                                      </p:tavLst>
                                    </p:anim>
                                    <p:anim calcmode="lin" valueType="num">
                                      <p:cBhvr additive="base">
                                        <p:cTn id="13" dur="500" fill="hold"/>
                                        <p:tgtEl>
                                          <p:spTgt spid="1618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6" fill="hold" grpId="0" nodeType="afterEffect">
                                  <p:stCondLst>
                                    <p:cond delay="0"/>
                                  </p:stCondLst>
                                  <p:childTnLst>
                                    <p:set>
                                      <p:cBhvr>
                                        <p:cTn id="16" dur="1" fill="hold">
                                          <p:stCondLst>
                                            <p:cond delay="0"/>
                                          </p:stCondLst>
                                        </p:cTn>
                                        <p:tgtEl>
                                          <p:spTgt spid="161816"/>
                                        </p:tgtEl>
                                        <p:attrNameLst>
                                          <p:attrName>style.visibility</p:attrName>
                                        </p:attrNameLst>
                                      </p:cBhvr>
                                      <p:to>
                                        <p:strVal val="visible"/>
                                      </p:to>
                                    </p:set>
                                    <p:anim calcmode="lin" valueType="num">
                                      <p:cBhvr additive="base">
                                        <p:cTn id="17" dur="500" fill="hold"/>
                                        <p:tgtEl>
                                          <p:spTgt spid="161816"/>
                                        </p:tgtEl>
                                        <p:attrNameLst>
                                          <p:attrName>ppt_x</p:attrName>
                                        </p:attrNameLst>
                                      </p:cBhvr>
                                      <p:tavLst>
                                        <p:tav tm="0">
                                          <p:val>
                                            <p:strVal val="1+#ppt_w/2"/>
                                          </p:val>
                                        </p:tav>
                                        <p:tav tm="100000">
                                          <p:val>
                                            <p:strVal val="#ppt_x"/>
                                          </p:val>
                                        </p:tav>
                                      </p:tavLst>
                                    </p:anim>
                                    <p:anim calcmode="lin" valueType="num">
                                      <p:cBhvr additive="base">
                                        <p:cTn id="18" dur="500" fill="hold"/>
                                        <p:tgtEl>
                                          <p:spTgt spid="16181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6" fill="hold" grpId="0" nodeType="afterEffect">
                                  <p:stCondLst>
                                    <p:cond delay="0"/>
                                  </p:stCondLst>
                                  <p:childTnLst>
                                    <p:set>
                                      <p:cBhvr>
                                        <p:cTn id="21" dur="1" fill="hold">
                                          <p:stCondLst>
                                            <p:cond delay="0"/>
                                          </p:stCondLst>
                                        </p:cTn>
                                        <p:tgtEl>
                                          <p:spTgt spid="161817"/>
                                        </p:tgtEl>
                                        <p:attrNameLst>
                                          <p:attrName>style.visibility</p:attrName>
                                        </p:attrNameLst>
                                      </p:cBhvr>
                                      <p:to>
                                        <p:strVal val="visible"/>
                                      </p:to>
                                    </p:set>
                                    <p:anim calcmode="lin" valueType="num">
                                      <p:cBhvr additive="base">
                                        <p:cTn id="22" dur="500" fill="hold"/>
                                        <p:tgtEl>
                                          <p:spTgt spid="161817"/>
                                        </p:tgtEl>
                                        <p:attrNameLst>
                                          <p:attrName>ppt_x</p:attrName>
                                        </p:attrNameLst>
                                      </p:cBhvr>
                                      <p:tavLst>
                                        <p:tav tm="0">
                                          <p:val>
                                            <p:strVal val="1+#ppt_w/2"/>
                                          </p:val>
                                        </p:tav>
                                        <p:tav tm="100000">
                                          <p:val>
                                            <p:strVal val="#ppt_x"/>
                                          </p:val>
                                        </p:tav>
                                      </p:tavLst>
                                    </p:anim>
                                    <p:anim calcmode="lin" valueType="num">
                                      <p:cBhvr additive="base">
                                        <p:cTn id="23" dur="500" fill="hold"/>
                                        <p:tgtEl>
                                          <p:spTgt spid="161817"/>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6" fill="hold" grpId="0" nodeType="afterEffect">
                                  <p:stCondLst>
                                    <p:cond delay="0"/>
                                  </p:stCondLst>
                                  <p:childTnLst>
                                    <p:set>
                                      <p:cBhvr>
                                        <p:cTn id="26" dur="1" fill="hold">
                                          <p:stCondLst>
                                            <p:cond delay="0"/>
                                          </p:stCondLst>
                                        </p:cTn>
                                        <p:tgtEl>
                                          <p:spTgt spid="161819"/>
                                        </p:tgtEl>
                                        <p:attrNameLst>
                                          <p:attrName>style.visibility</p:attrName>
                                        </p:attrNameLst>
                                      </p:cBhvr>
                                      <p:to>
                                        <p:strVal val="visible"/>
                                      </p:to>
                                    </p:set>
                                    <p:anim calcmode="lin" valueType="num">
                                      <p:cBhvr additive="base">
                                        <p:cTn id="27" dur="500" fill="hold"/>
                                        <p:tgtEl>
                                          <p:spTgt spid="161819"/>
                                        </p:tgtEl>
                                        <p:attrNameLst>
                                          <p:attrName>ppt_x</p:attrName>
                                        </p:attrNameLst>
                                      </p:cBhvr>
                                      <p:tavLst>
                                        <p:tav tm="0">
                                          <p:val>
                                            <p:strVal val="1+#ppt_w/2"/>
                                          </p:val>
                                        </p:tav>
                                        <p:tav tm="100000">
                                          <p:val>
                                            <p:strVal val="#ppt_x"/>
                                          </p:val>
                                        </p:tav>
                                      </p:tavLst>
                                    </p:anim>
                                    <p:anim calcmode="lin" valueType="num">
                                      <p:cBhvr additive="base">
                                        <p:cTn id="28" dur="500" fill="hold"/>
                                        <p:tgtEl>
                                          <p:spTgt spid="1618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815" grpId="0" animBg="1"/>
      <p:bldP spid="161816" grpId="0" animBg="1"/>
      <p:bldP spid="161817" grpId="0" animBg="1"/>
      <p:bldP spid="161818" grpId="0" animBg="1"/>
      <p:bldP spid="161819"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66FF">
                <a:gamma/>
                <a:shade val="0"/>
                <a:invGamma/>
              </a:srgbClr>
            </a:gs>
            <a:gs pos="50000">
              <a:srgbClr val="0066FF"/>
            </a:gs>
            <a:gs pos="100000">
              <a:srgbClr val="0066FF">
                <a:gamma/>
                <a:shade val="0"/>
                <a:invGamma/>
              </a:srgbClr>
            </a:gs>
          </a:gsLst>
          <a:lin ang="5400000" scaled="1"/>
        </a:gradFill>
        <a:effectLst/>
      </p:bgPr>
    </p:bg>
    <p:spTree>
      <p:nvGrpSpPr>
        <p:cNvPr id="1" name=""/>
        <p:cNvGrpSpPr/>
        <p:nvPr/>
      </p:nvGrpSpPr>
      <p:grpSpPr>
        <a:xfrm>
          <a:off x="0" y="0"/>
          <a:ext cx="0" cy="0"/>
          <a:chOff x="0" y="0"/>
          <a:chExt cx="0" cy="0"/>
        </a:xfrm>
      </p:grpSpPr>
      <p:sp>
        <p:nvSpPr>
          <p:cNvPr id="165896" name="AutoShape 8"/>
          <p:cNvSpPr>
            <a:spLocks noChangeArrowheads="1"/>
          </p:cNvSpPr>
          <p:nvPr/>
        </p:nvSpPr>
        <p:spPr bwMode="auto">
          <a:xfrm>
            <a:off x="487363" y="4313238"/>
            <a:ext cx="7962900" cy="1435100"/>
          </a:xfrm>
          <a:prstGeom prst="roundRect">
            <a:avLst>
              <a:gd name="adj" fmla="val 16667"/>
            </a:avLst>
          </a:prstGeom>
          <a:solidFill>
            <a:srgbClr val="0066FF"/>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609600" indent="-609600" algn="l">
              <a:spcBef>
                <a:spcPct val="40000"/>
              </a:spcBef>
              <a:spcAft>
                <a:spcPct val="40000"/>
              </a:spcAft>
              <a:buFontTx/>
              <a:buAutoNum type="arabicPeriod" startAt="2"/>
            </a:pPr>
            <a:r>
              <a:rPr lang="en-US" sz="2900">
                <a:solidFill>
                  <a:srgbClr val="FFFF00"/>
                </a:solidFill>
                <a:effectLst>
                  <a:outerShdw blurRad="38100" dist="38100" dir="2700000" algn="tl">
                    <a:srgbClr val="000000"/>
                  </a:outerShdw>
                </a:effectLst>
                <a:latin typeface="Comic Sans MS" pitchFamily="66" charset="0"/>
              </a:rPr>
              <a:t>Qualifying Opportunities</a:t>
            </a:r>
            <a:r>
              <a:rPr lang="en-US" sz="2500" b="0">
                <a:solidFill>
                  <a:srgbClr val="FFFF00"/>
                </a:solidFill>
                <a:effectLst>
                  <a:outerShdw blurRad="38100" dist="38100" dir="2700000" algn="tl">
                    <a:srgbClr val="000000"/>
                  </a:outerShdw>
                </a:effectLst>
                <a:latin typeface="Comic Sans MS" pitchFamily="66" charset="0"/>
              </a:rPr>
              <a:t>. It promotes group and individual training and qualifying actions, such as: seminars, courses and others.</a:t>
            </a:r>
          </a:p>
        </p:txBody>
      </p:sp>
      <p:sp>
        <p:nvSpPr>
          <p:cNvPr id="165897" name="AutoShape 9"/>
          <p:cNvSpPr>
            <a:spLocks noChangeArrowheads="1"/>
          </p:cNvSpPr>
          <p:nvPr/>
        </p:nvSpPr>
        <p:spPr bwMode="auto">
          <a:xfrm>
            <a:off x="523875" y="1252538"/>
            <a:ext cx="8091488" cy="2617787"/>
          </a:xfrm>
          <a:prstGeom prst="roundRect">
            <a:avLst>
              <a:gd name="adj" fmla="val 16667"/>
            </a:avLst>
          </a:prstGeom>
          <a:solidFill>
            <a:srgbClr val="0066FF"/>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609600" indent="-609600" algn="l">
              <a:spcBef>
                <a:spcPct val="40000"/>
              </a:spcBef>
              <a:spcAft>
                <a:spcPct val="40000"/>
              </a:spcAft>
              <a:buFontTx/>
              <a:buAutoNum type="arabicPeriod"/>
            </a:pPr>
            <a:r>
              <a:rPr lang="en-US" sz="2900">
                <a:solidFill>
                  <a:srgbClr val="FFFF00"/>
                </a:solidFill>
                <a:effectLst>
                  <a:outerShdw blurRad="38100" dist="38100" dir="2700000" algn="tl">
                    <a:srgbClr val="000000"/>
                  </a:outerShdw>
                </a:effectLst>
                <a:latin typeface="Comic Sans MS" pitchFamily="66" charset="0"/>
              </a:rPr>
              <a:t>Productive Ideas.</a:t>
            </a:r>
            <a:r>
              <a:rPr lang="en-US" sz="2500" b="0">
                <a:solidFill>
                  <a:srgbClr val="FFFF00"/>
                </a:solidFill>
                <a:effectLst>
                  <a:outerShdw blurRad="38100" dist="38100" dir="2700000" algn="tl">
                    <a:srgbClr val="000000"/>
                  </a:outerShdw>
                </a:effectLst>
                <a:latin typeface="Comic Sans MS" pitchFamily="66" charset="0"/>
              </a:rPr>
              <a:t> It offers economic incentives to start, support and fortify productive activities proposed by a community, organized groups or people in poverty condition</a:t>
            </a:r>
          </a:p>
          <a:p>
            <a:pPr marL="609600" indent="-609600" algn="l">
              <a:spcBef>
                <a:spcPct val="40000"/>
              </a:spcBef>
              <a:spcAft>
                <a:spcPct val="40000"/>
              </a:spcAft>
            </a:pPr>
            <a:endParaRPr lang="en-US" sz="2500" b="0">
              <a:solidFill>
                <a:srgbClr val="FFFF00"/>
              </a:solidFill>
              <a:effectLst>
                <a:outerShdw blurRad="38100" dist="38100" dir="2700000" algn="tl">
                  <a:srgbClr val="000000"/>
                </a:outerShdw>
              </a:effectLst>
              <a:latin typeface="Comic Sans MS" pitchFamily="66" charset="0"/>
            </a:endParaRPr>
          </a:p>
        </p:txBody>
      </p:sp>
      <p:sp>
        <p:nvSpPr>
          <p:cNvPr id="165898" name="Rectangle 10"/>
          <p:cNvSpPr>
            <a:spLocks noChangeArrowheads="1"/>
          </p:cNvSpPr>
          <p:nvPr/>
        </p:nvSpPr>
        <p:spPr bwMode="auto">
          <a:xfrm>
            <a:off x="255588" y="260350"/>
            <a:ext cx="8493125" cy="604838"/>
          </a:xfrm>
          <a:prstGeom prst="rect">
            <a:avLst/>
          </a:prstGeom>
          <a:gradFill rotWithShape="1">
            <a:gsLst>
              <a:gs pos="0">
                <a:srgbClr val="277EFF">
                  <a:gamma/>
                  <a:shade val="0"/>
                  <a:invGamma/>
                </a:srgbClr>
              </a:gs>
              <a:gs pos="100000">
                <a:srgbClr val="277EFF"/>
              </a:gs>
            </a:gsLst>
            <a:lin ang="18900000" scaled="1"/>
          </a:gradFill>
          <a:ln w="9525" algn="ctr">
            <a:miter lim="800000"/>
            <a:headEnd/>
            <a:tailEnd/>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gn="l">
              <a:spcBef>
                <a:spcPct val="40000"/>
              </a:spcBef>
              <a:spcAft>
                <a:spcPct val="40000"/>
              </a:spcAft>
            </a:pPr>
            <a:r>
              <a:rPr lang="es-AR" sz="3300">
                <a:solidFill>
                  <a:srgbClr val="FFFF00"/>
                </a:solidFill>
                <a:effectLst>
                  <a:outerShdw blurRad="38100" dist="38100" dir="2700000" algn="tl">
                    <a:srgbClr val="000000"/>
                  </a:outerShdw>
                </a:effectLst>
                <a:latin typeface="Comic Sans MS" pitchFamily="66" charset="0"/>
              </a:rPr>
              <a:t>Laboral and Economic opportunities</a:t>
            </a:r>
            <a:endParaRPr lang="es-ES" sz="3300">
              <a:solidFill>
                <a:srgbClr val="FFFF00"/>
              </a:solidFill>
              <a:effectLst>
                <a:outerShdw blurRad="38100" dist="38100" dir="2700000" algn="tl">
                  <a:srgbClr val="000000"/>
                </a:outerShdw>
              </a:effectLst>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165897"/>
                                        </p:tgtEl>
                                        <p:attrNameLst>
                                          <p:attrName>style.visibility</p:attrName>
                                        </p:attrNameLst>
                                      </p:cBhvr>
                                      <p:to>
                                        <p:strVal val="visible"/>
                                      </p:to>
                                    </p:set>
                                    <p:animEffect transition="in" filter="dissolve">
                                      <p:cBhvr>
                                        <p:cTn id="7" dur="500"/>
                                        <p:tgtEl>
                                          <p:spTgt spid="165897"/>
                                        </p:tgtEl>
                                      </p:cBhvr>
                                    </p:animEffect>
                                  </p:childTnLst>
                                </p:cTn>
                              </p:par>
                            </p:childTnLst>
                          </p:cTn>
                        </p:par>
                        <p:par>
                          <p:cTn id="8" fill="hold">
                            <p:stCondLst>
                              <p:cond delay="1000"/>
                            </p:stCondLst>
                            <p:childTnLst>
                              <p:par>
                                <p:cTn id="9" presetID="9" presetClass="entr" presetSubtype="0" fill="hold" grpId="0" nodeType="afterEffect">
                                  <p:stCondLst>
                                    <p:cond delay="500"/>
                                  </p:stCondLst>
                                  <p:childTnLst>
                                    <p:set>
                                      <p:cBhvr>
                                        <p:cTn id="10" dur="1" fill="hold">
                                          <p:stCondLst>
                                            <p:cond delay="0"/>
                                          </p:stCondLst>
                                        </p:cTn>
                                        <p:tgtEl>
                                          <p:spTgt spid="165896"/>
                                        </p:tgtEl>
                                        <p:attrNameLst>
                                          <p:attrName>style.visibility</p:attrName>
                                        </p:attrNameLst>
                                      </p:cBhvr>
                                      <p:to>
                                        <p:strVal val="visible"/>
                                      </p:to>
                                    </p:set>
                                    <p:animEffect transition="in" filter="dissolve">
                                      <p:cBhvr>
                                        <p:cTn id="11" dur="500"/>
                                        <p:tgtEl>
                                          <p:spTgt spid="1658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6" grpId="0" animBg="1"/>
      <p:bldP spid="16589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22882" name="Group 2"/>
          <p:cNvGrpSpPr>
            <a:grpSpLocks/>
          </p:cNvGrpSpPr>
          <p:nvPr/>
        </p:nvGrpSpPr>
        <p:grpSpPr bwMode="auto">
          <a:xfrm>
            <a:off x="1187450" y="1268413"/>
            <a:ext cx="7200900" cy="4608512"/>
            <a:chOff x="2304" y="2640"/>
            <a:chExt cx="2784" cy="1680"/>
          </a:xfrm>
        </p:grpSpPr>
        <p:sp>
          <p:nvSpPr>
            <p:cNvPr id="122883" name="Oval 3"/>
            <p:cNvSpPr>
              <a:spLocks noChangeArrowheads="1"/>
            </p:cNvSpPr>
            <p:nvPr/>
          </p:nvSpPr>
          <p:spPr bwMode="auto">
            <a:xfrm>
              <a:off x="2304" y="2640"/>
              <a:ext cx="2784" cy="1680"/>
            </a:xfrm>
            <a:prstGeom prst="ellipse">
              <a:avLst/>
            </a:prstGeom>
            <a:gradFill rotWithShape="0">
              <a:gsLst>
                <a:gs pos="0">
                  <a:srgbClr val="FFE2C5"/>
                </a:gs>
                <a:gs pos="100000">
                  <a:srgbClr val="FFFFFF"/>
                </a:gs>
              </a:gsLst>
              <a:lin ang="5400000" scaled="1"/>
            </a:gradFill>
            <a:ln w="9525">
              <a:noFill/>
              <a:round/>
              <a:headEnd/>
              <a:tailEnd/>
            </a:ln>
            <a:effectLst/>
            <a:scene3d>
              <a:camera prst="legacyPerspectiveTop"/>
              <a:lightRig rig="legacyFlat3" dir="b"/>
            </a:scene3d>
            <a:sp3d extrusionH="887400" prstMaterial="legacyMatte">
              <a:bevelT w="13500" h="13500" prst="angle"/>
              <a:bevelB w="13500" h="13500" prst="angle"/>
              <a:extrusionClr>
                <a:srgbClr val="FFE2C5"/>
              </a:extrusionClr>
            </a:sp3d>
          </p:spPr>
          <p:txBody>
            <a:bodyPr wrap="none" anchor="ctr">
              <a:flatTx/>
            </a:bodyPr>
            <a:lstStyle/>
            <a:p>
              <a:endParaRPr lang="en-US"/>
            </a:p>
          </p:txBody>
        </p:sp>
        <p:pic>
          <p:nvPicPr>
            <p:cNvPr id="122884" name="Picture 4" descr="imas"/>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76" y="2880"/>
              <a:ext cx="1493" cy="792"/>
            </a:xfrm>
            <a:prstGeom prst="rect">
              <a:avLst/>
            </a:prstGeom>
            <a:noFill/>
          </p:spPr>
        </p:pic>
      </p:grpSp>
      <p:pic>
        <p:nvPicPr>
          <p:cNvPr id="122885" name="Picture 5"/>
          <p:cNvPicPr>
            <a:picLocks noChangeAspect="1" noChangeArrowheads="1"/>
          </p:cNvPicPr>
          <p:nvPr/>
        </p:nvPicPr>
        <p:blipFill>
          <a:blip r:embed="rId3" cstate="print">
            <a:grayscl/>
          </a:blip>
          <a:srcRect r="3932" b="5241"/>
          <a:stretch>
            <a:fillRect/>
          </a:stretch>
        </p:blipFill>
        <p:spPr bwMode="auto">
          <a:xfrm>
            <a:off x="0" y="0"/>
            <a:ext cx="9144000" cy="6858000"/>
          </a:xfrm>
          <a:prstGeom prst="rect">
            <a:avLst/>
          </a:prstGeom>
          <a:noFill/>
          <a:ln w="9525">
            <a:noFill/>
            <a:miter lim="800000"/>
            <a:headEnd/>
            <a:tailEnd/>
          </a:ln>
          <a:effectLst/>
        </p:spPr>
      </p:pic>
      <p:sp>
        <p:nvSpPr>
          <p:cNvPr id="122887" name="AutoShape 7"/>
          <p:cNvSpPr>
            <a:spLocks noChangeArrowheads="1"/>
          </p:cNvSpPr>
          <p:nvPr/>
        </p:nvSpPr>
        <p:spPr bwMode="auto">
          <a:xfrm>
            <a:off x="423863" y="3868738"/>
            <a:ext cx="8202612" cy="1181100"/>
          </a:xfrm>
          <a:prstGeom prst="roundRect">
            <a:avLst>
              <a:gd name="adj" fmla="val 16667"/>
            </a:avLst>
          </a:prstGeom>
          <a:gradFill rotWithShape="1">
            <a:gsLst>
              <a:gs pos="0">
                <a:srgbClr val="277EFF">
                  <a:gamma/>
                  <a:shade val="0"/>
                  <a:invGamma/>
                </a:srgbClr>
              </a:gs>
              <a:gs pos="100000">
                <a:srgbClr val="277EFF">
                  <a:alpha val="25999"/>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eaLnBrk="1" hangingPunct="1">
              <a:spcBef>
                <a:spcPct val="50000"/>
              </a:spcBef>
            </a:pPr>
            <a:r>
              <a:rPr lang="en-US" sz="3200">
                <a:solidFill>
                  <a:srgbClr val="FFFF00"/>
                </a:solidFill>
                <a:effectLst>
                  <a:outerShdw blurRad="38100" dist="38100" dir="2700000" algn="tl">
                    <a:srgbClr val="000000"/>
                  </a:outerShdw>
                </a:effectLst>
                <a:latin typeface="Comic Sans MS" pitchFamily="66" charset="0"/>
              </a:rPr>
              <a:t>Planning and Development of Productive and Work Generative Activities</a:t>
            </a:r>
            <a:r>
              <a:rPr lang="es-ES" sz="3200" b="0">
                <a:latin typeface="Comic Sans MS" pitchFamily="66" charset="0"/>
              </a:rPr>
              <a:t> </a:t>
            </a:r>
          </a:p>
        </p:txBody>
      </p:sp>
      <p:sp>
        <p:nvSpPr>
          <p:cNvPr id="122888" name="AutoShape 8"/>
          <p:cNvSpPr>
            <a:spLocks noChangeArrowheads="1"/>
          </p:cNvSpPr>
          <p:nvPr/>
        </p:nvSpPr>
        <p:spPr bwMode="auto">
          <a:xfrm>
            <a:off x="487363" y="328613"/>
            <a:ext cx="8169275" cy="2128837"/>
          </a:xfrm>
          <a:prstGeom prst="roundRect">
            <a:avLst>
              <a:gd name="adj" fmla="val 16667"/>
            </a:avLst>
          </a:prstGeom>
          <a:gradFill rotWithShape="1">
            <a:gsLst>
              <a:gs pos="0">
                <a:srgbClr val="277EFF">
                  <a:gamma/>
                  <a:shade val="0"/>
                  <a:invGamma/>
                </a:srgbClr>
              </a:gs>
              <a:gs pos="100000">
                <a:srgbClr val="277EFF">
                  <a:alpha val="2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spcBef>
                <a:spcPct val="40000"/>
              </a:spcBef>
              <a:spcAft>
                <a:spcPct val="40000"/>
              </a:spcAft>
            </a:pPr>
            <a:r>
              <a:rPr lang="en-US" sz="2500">
                <a:solidFill>
                  <a:srgbClr val="FFFF00"/>
                </a:solidFill>
                <a:effectLst>
                  <a:outerShdw blurRad="38100" dist="38100" dir="2700000" algn="tl">
                    <a:srgbClr val="000000"/>
                  </a:outerShdw>
                </a:effectLst>
                <a:latin typeface="Comic Sans MS" pitchFamily="66" charset="0"/>
              </a:rPr>
              <a:t>The Challenges of the Institutionalization of the Reduction Poverty Policies and Programs </a:t>
            </a:r>
          </a:p>
          <a:p>
            <a:pPr>
              <a:spcBef>
                <a:spcPct val="40000"/>
              </a:spcBef>
              <a:spcAft>
                <a:spcPct val="40000"/>
              </a:spcAft>
            </a:pPr>
            <a:r>
              <a:rPr lang="en-US" sz="2500">
                <a:solidFill>
                  <a:srgbClr val="FFFF00"/>
                </a:solidFill>
                <a:effectLst>
                  <a:outerShdw blurRad="38100" dist="38100" dir="2700000" algn="tl">
                    <a:srgbClr val="000000"/>
                  </a:outerShdw>
                </a:effectLst>
                <a:latin typeface="Comic Sans MS" pitchFamily="66" charset="0"/>
              </a:rPr>
              <a:t> Social Authority, Decentralization and Participation</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22888"/>
                                        </p:tgtEl>
                                        <p:attrNameLst>
                                          <p:attrName>style.visibility</p:attrName>
                                        </p:attrNameLst>
                                      </p:cBhvr>
                                      <p:to>
                                        <p:strVal val="visible"/>
                                      </p:to>
                                    </p:set>
                                    <p:animEffect transition="in" filter="dissolve">
                                      <p:cBhvr>
                                        <p:cTn id="7" dur="500"/>
                                        <p:tgtEl>
                                          <p:spTgt spid="122888"/>
                                        </p:tgtEl>
                                      </p:cBhvr>
                                    </p:animEffect>
                                  </p:childTnLst>
                                </p:cTn>
                              </p:par>
                            </p:childTnLst>
                          </p:cTn>
                        </p:par>
                        <p:par>
                          <p:cTn id="8" fill="hold">
                            <p:stCondLst>
                              <p:cond delay="500"/>
                            </p:stCondLst>
                            <p:childTnLst>
                              <p:par>
                                <p:cTn id="9" presetID="9" presetClass="entr" presetSubtype="0" fill="hold" grpId="0" nodeType="afterEffect">
                                  <p:stCondLst>
                                    <p:cond delay="500"/>
                                  </p:stCondLst>
                                  <p:childTnLst>
                                    <p:set>
                                      <p:cBhvr>
                                        <p:cTn id="10" dur="1" fill="hold">
                                          <p:stCondLst>
                                            <p:cond delay="0"/>
                                          </p:stCondLst>
                                        </p:cTn>
                                        <p:tgtEl>
                                          <p:spTgt spid="122887"/>
                                        </p:tgtEl>
                                        <p:attrNameLst>
                                          <p:attrName>style.visibility</p:attrName>
                                        </p:attrNameLst>
                                      </p:cBhvr>
                                      <p:to>
                                        <p:strVal val="visible"/>
                                      </p:to>
                                    </p:set>
                                    <p:animEffect transition="in" filter="dissolve">
                                      <p:cBhvr>
                                        <p:cTn id="11" dur="500"/>
                                        <p:tgtEl>
                                          <p:spTgt spid="122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7" grpId="0" animBg="1"/>
      <p:bldP spid="122888"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66FF">
                <a:gamma/>
                <a:shade val="0"/>
                <a:invGamma/>
              </a:srgbClr>
            </a:gs>
            <a:gs pos="50000">
              <a:srgbClr val="0066FF"/>
            </a:gs>
            <a:gs pos="100000">
              <a:srgbClr val="0066FF">
                <a:gamma/>
                <a:shade val="0"/>
                <a:invGamma/>
              </a:srgbClr>
            </a:gs>
          </a:gsLst>
          <a:lin ang="5400000" scaled="1"/>
        </a:gradFill>
        <a:effectLst/>
      </p:bgPr>
    </p:bg>
    <p:spTree>
      <p:nvGrpSpPr>
        <p:cNvPr id="1" name=""/>
        <p:cNvGrpSpPr/>
        <p:nvPr/>
      </p:nvGrpSpPr>
      <p:grpSpPr>
        <a:xfrm>
          <a:off x="0" y="0"/>
          <a:ext cx="0" cy="0"/>
          <a:chOff x="0" y="0"/>
          <a:chExt cx="0" cy="0"/>
        </a:xfrm>
      </p:grpSpPr>
      <p:sp>
        <p:nvSpPr>
          <p:cNvPr id="166915" name="AutoShape 3"/>
          <p:cNvSpPr>
            <a:spLocks noChangeArrowheads="1"/>
          </p:cNvSpPr>
          <p:nvPr/>
        </p:nvSpPr>
        <p:spPr bwMode="auto">
          <a:xfrm>
            <a:off x="601663" y="2328863"/>
            <a:ext cx="7935912" cy="1030287"/>
          </a:xfrm>
          <a:prstGeom prst="roundRect">
            <a:avLst>
              <a:gd name="adj" fmla="val 16667"/>
            </a:avLst>
          </a:prstGeom>
          <a:solidFill>
            <a:srgbClr val="0066FF"/>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gn="l">
              <a:spcBef>
                <a:spcPct val="40000"/>
              </a:spcBef>
              <a:spcAft>
                <a:spcPct val="40000"/>
              </a:spcAft>
            </a:pPr>
            <a:r>
              <a:rPr lang="en-US" sz="5500" b="0">
                <a:solidFill>
                  <a:srgbClr val="FFFF00"/>
                </a:solidFill>
                <a:effectLst>
                  <a:outerShdw blurRad="38100" dist="38100" dir="2700000" algn="tl">
                    <a:srgbClr val="000000"/>
                  </a:outerShdw>
                </a:effectLst>
                <a:latin typeface="Comic Sans MS" pitchFamily="66" charset="0"/>
              </a:rPr>
              <a:t>Working Modalities</a:t>
            </a:r>
            <a:r>
              <a:rPr lang="es-AR" sz="5500" b="0">
                <a:solidFill>
                  <a:srgbClr val="FFFF00"/>
                </a:solidFill>
                <a:effectLst>
                  <a:outerShdw blurRad="38100" dist="38100" dir="2700000" algn="tl">
                    <a:srgbClr val="000000"/>
                  </a:outerShdw>
                </a:effectLst>
                <a:latin typeface="Comic Sans MS" pitchFamily="66" charset="0"/>
              </a:rPr>
              <a:t>:</a:t>
            </a:r>
            <a:endParaRPr lang="es-ES" sz="5500" b="0">
              <a:solidFill>
                <a:srgbClr val="FFFF00"/>
              </a:solidFill>
              <a:effectLst>
                <a:outerShdw blurRad="38100" dist="38100" dir="2700000" algn="tl">
                  <a:srgbClr val="000000"/>
                </a:outerShdw>
              </a:effectLst>
              <a:latin typeface="Comic Sans MS" pitchFamily="66" charset="0"/>
            </a:endParaRPr>
          </a:p>
        </p:txBody>
      </p:sp>
      <p:sp>
        <p:nvSpPr>
          <p:cNvPr id="166916" name="Rectangle 4"/>
          <p:cNvSpPr>
            <a:spLocks noChangeArrowheads="1"/>
          </p:cNvSpPr>
          <p:nvPr/>
        </p:nvSpPr>
        <p:spPr bwMode="auto">
          <a:xfrm>
            <a:off x="255588" y="260350"/>
            <a:ext cx="8493125" cy="604838"/>
          </a:xfrm>
          <a:prstGeom prst="rect">
            <a:avLst/>
          </a:prstGeom>
          <a:gradFill rotWithShape="1">
            <a:gsLst>
              <a:gs pos="0">
                <a:srgbClr val="277EFF">
                  <a:gamma/>
                  <a:shade val="0"/>
                  <a:invGamma/>
                </a:srgbClr>
              </a:gs>
              <a:gs pos="100000">
                <a:srgbClr val="277EFF"/>
              </a:gs>
            </a:gsLst>
            <a:lin ang="18900000" scaled="1"/>
          </a:gradFill>
          <a:ln w="9525" algn="ctr">
            <a:miter lim="800000"/>
            <a:headEnd/>
            <a:tailEnd/>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gn="l">
              <a:spcBef>
                <a:spcPct val="40000"/>
              </a:spcBef>
              <a:spcAft>
                <a:spcPct val="40000"/>
              </a:spcAft>
            </a:pPr>
            <a:r>
              <a:rPr lang="es-AR" sz="3300">
                <a:solidFill>
                  <a:srgbClr val="FFFF00"/>
                </a:solidFill>
                <a:effectLst>
                  <a:outerShdw blurRad="38100" dist="38100" dir="2700000" algn="tl">
                    <a:srgbClr val="000000"/>
                  </a:outerShdw>
                </a:effectLst>
                <a:latin typeface="Comic Sans MS" pitchFamily="66" charset="0"/>
              </a:rPr>
              <a:t>Labor and economic opportunities</a:t>
            </a:r>
            <a:endParaRPr lang="es-ES" sz="3300">
              <a:solidFill>
                <a:srgbClr val="FFFF00"/>
              </a:solidFill>
              <a:effectLst>
                <a:outerShdw blurRad="38100" dist="38100" dir="2700000" algn="tl">
                  <a:srgbClr val="000000"/>
                </a:outerShdw>
              </a:effectLst>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166915"/>
                                        </p:tgtEl>
                                        <p:attrNameLst>
                                          <p:attrName>style.visibility</p:attrName>
                                        </p:attrNameLst>
                                      </p:cBhvr>
                                      <p:to>
                                        <p:strVal val="visible"/>
                                      </p:to>
                                    </p:set>
                                    <p:animEffect transition="in" filter="dissolve">
                                      <p:cBhvr>
                                        <p:cTn id="7" dur="500"/>
                                        <p:tgtEl>
                                          <p:spTgt spid="1669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66FF">
                <a:gamma/>
                <a:shade val="0"/>
                <a:invGamma/>
              </a:srgbClr>
            </a:gs>
            <a:gs pos="50000">
              <a:srgbClr val="0066FF"/>
            </a:gs>
            <a:gs pos="100000">
              <a:srgbClr val="0066FF">
                <a:gamma/>
                <a:shade val="0"/>
                <a:invGamma/>
              </a:srgbClr>
            </a:gs>
          </a:gsLst>
          <a:lin ang="5400000" scaled="1"/>
        </a:gradFill>
        <a:effectLst/>
      </p:bgPr>
    </p:bg>
    <p:spTree>
      <p:nvGrpSpPr>
        <p:cNvPr id="1" name=""/>
        <p:cNvGrpSpPr/>
        <p:nvPr/>
      </p:nvGrpSpPr>
      <p:grpSpPr>
        <a:xfrm>
          <a:off x="0" y="0"/>
          <a:ext cx="0" cy="0"/>
          <a:chOff x="0" y="0"/>
          <a:chExt cx="0" cy="0"/>
        </a:xfrm>
      </p:grpSpPr>
      <p:sp>
        <p:nvSpPr>
          <p:cNvPr id="167939" name="AutoShape 3"/>
          <p:cNvSpPr>
            <a:spLocks noChangeArrowheads="1"/>
          </p:cNvSpPr>
          <p:nvPr/>
        </p:nvSpPr>
        <p:spPr bwMode="auto">
          <a:xfrm>
            <a:off x="628650" y="1357313"/>
            <a:ext cx="8169275" cy="476250"/>
          </a:xfrm>
          <a:prstGeom prst="roundRect">
            <a:avLst>
              <a:gd name="adj" fmla="val 16667"/>
            </a:avLst>
          </a:prstGeom>
          <a:solidFill>
            <a:srgbClr val="FFFF00"/>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609600" indent="-609600" algn="l">
              <a:lnSpc>
                <a:spcPct val="85000"/>
              </a:lnSpc>
              <a:buFontTx/>
              <a:buAutoNum type="arabicPeriod"/>
            </a:pPr>
            <a:r>
              <a:rPr lang="en-US" sz="2600">
                <a:effectLst>
                  <a:outerShdw blurRad="38100" dist="38100" dir="2700000" algn="tl">
                    <a:srgbClr val="FFFFFF"/>
                  </a:outerShdw>
                </a:effectLst>
                <a:latin typeface="Comic Sans MS" pitchFamily="66" charset="0"/>
              </a:rPr>
              <a:t>Modality: Solidarity Local Funds.</a:t>
            </a:r>
            <a:r>
              <a:rPr lang="es-ES" sz="2600">
                <a:effectLst>
                  <a:outerShdw blurRad="38100" dist="38100" dir="2700000" algn="tl">
                    <a:srgbClr val="FFFFFF"/>
                  </a:outerShdw>
                </a:effectLst>
                <a:latin typeface="Comic Sans MS" pitchFamily="66" charset="0"/>
              </a:rPr>
              <a:t> </a:t>
            </a:r>
            <a:endParaRPr lang="es-ES" sz="2600" b="0">
              <a:effectLst>
                <a:outerShdw blurRad="38100" dist="38100" dir="2700000" algn="tl">
                  <a:srgbClr val="FFFFFF"/>
                </a:outerShdw>
              </a:effectLst>
              <a:latin typeface="Comic Sans MS" pitchFamily="66" charset="0"/>
            </a:endParaRPr>
          </a:p>
        </p:txBody>
      </p:sp>
      <p:sp>
        <p:nvSpPr>
          <p:cNvPr id="167940" name="Rectangle 4"/>
          <p:cNvSpPr>
            <a:spLocks noChangeArrowheads="1"/>
          </p:cNvSpPr>
          <p:nvPr/>
        </p:nvSpPr>
        <p:spPr bwMode="auto">
          <a:xfrm>
            <a:off x="255588" y="260350"/>
            <a:ext cx="8493125" cy="604838"/>
          </a:xfrm>
          <a:prstGeom prst="rect">
            <a:avLst/>
          </a:prstGeom>
          <a:gradFill rotWithShape="1">
            <a:gsLst>
              <a:gs pos="0">
                <a:srgbClr val="277EFF">
                  <a:gamma/>
                  <a:shade val="0"/>
                  <a:invGamma/>
                </a:srgbClr>
              </a:gs>
              <a:gs pos="100000">
                <a:srgbClr val="277EFF"/>
              </a:gs>
            </a:gsLst>
            <a:lin ang="18900000" scaled="1"/>
          </a:gradFill>
          <a:ln w="9525" algn="ctr">
            <a:miter lim="800000"/>
            <a:headEnd/>
            <a:tailEnd/>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gn="l">
              <a:spcBef>
                <a:spcPct val="40000"/>
              </a:spcBef>
              <a:spcAft>
                <a:spcPct val="40000"/>
              </a:spcAft>
            </a:pPr>
            <a:r>
              <a:rPr lang="es-AR" sz="3300">
                <a:solidFill>
                  <a:srgbClr val="FFFF00"/>
                </a:solidFill>
                <a:effectLst>
                  <a:outerShdw blurRad="38100" dist="38100" dir="2700000" algn="tl">
                    <a:srgbClr val="000000"/>
                  </a:outerShdw>
                </a:effectLst>
                <a:latin typeface="Comic Sans MS" pitchFamily="66" charset="0"/>
              </a:rPr>
              <a:t>Labor and Economic opportunities</a:t>
            </a:r>
            <a:endParaRPr lang="es-ES" sz="3300">
              <a:solidFill>
                <a:srgbClr val="FFFF00"/>
              </a:solidFill>
              <a:effectLst>
                <a:outerShdw blurRad="38100" dist="38100" dir="2700000" algn="tl">
                  <a:srgbClr val="000000"/>
                </a:outerShdw>
              </a:effectLst>
              <a:latin typeface="Comic Sans MS" pitchFamily="66" charset="0"/>
            </a:endParaRPr>
          </a:p>
        </p:txBody>
      </p:sp>
      <p:sp>
        <p:nvSpPr>
          <p:cNvPr id="167941" name="AutoShape 5"/>
          <p:cNvSpPr>
            <a:spLocks noChangeArrowheads="1"/>
          </p:cNvSpPr>
          <p:nvPr/>
        </p:nvSpPr>
        <p:spPr bwMode="auto">
          <a:xfrm>
            <a:off x="547688" y="2422525"/>
            <a:ext cx="8193087" cy="3670300"/>
          </a:xfrm>
          <a:prstGeom prst="roundRect">
            <a:avLst>
              <a:gd name="adj" fmla="val 16667"/>
            </a:avLst>
          </a:prstGeom>
          <a:solidFill>
            <a:srgbClr val="0066FF"/>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44450" algn="l">
              <a:lnSpc>
                <a:spcPct val="85000"/>
              </a:lnSpc>
            </a:pPr>
            <a:r>
              <a:rPr lang="es-ES" sz="2600" b="0">
                <a:solidFill>
                  <a:srgbClr val="FFFF00"/>
                </a:solidFill>
                <a:effectLst>
                  <a:outerShdw blurRad="38100" dist="38100" dir="2700000" algn="tl">
                    <a:srgbClr val="000000"/>
                  </a:outerShdw>
                </a:effectLst>
                <a:latin typeface="Comic Sans MS" pitchFamily="66" charset="0"/>
              </a:rPr>
              <a:t>. </a:t>
            </a:r>
            <a:r>
              <a:rPr lang="en-US" sz="2600" b="0">
                <a:solidFill>
                  <a:srgbClr val="FFFF00"/>
                </a:solidFill>
                <a:effectLst>
                  <a:outerShdw blurRad="38100" dist="38100" dir="2700000" algn="tl">
                    <a:srgbClr val="000000"/>
                  </a:outerShdw>
                </a:effectLst>
                <a:latin typeface="Comic Sans MS" pitchFamily="66" charset="0"/>
              </a:rPr>
              <a:t>It executes in communities, most of them rural, dispersed, lacked of basic services, with difficult credit access and few qualification opportunities and technological orientation for the production </a:t>
            </a:r>
          </a:p>
          <a:p>
            <a:pPr marL="44450" algn="l">
              <a:lnSpc>
                <a:spcPct val="85000"/>
              </a:lnSpc>
            </a:pPr>
            <a:endParaRPr lang="en-US" sz="1400" b="0">
              <a:solidFill>
                <a:srgbClr val="FFFF00"/>
              </a:solidFill>
              <a:effectLst>
                <a:outerShdw blurRad="38100" dist="38100" dir="2700000" algn="tl">
                  <a:srgbClr val="000000"/>
                </a:outerShdw>
              </a:effectLst>
              <a:latin typeface="Comic Sans MS" pitchFamily="66" charset="0"/>
            </a:endParaRPr>
          </a:p>
          <a:p>
            <a:pPr marL="44450" algn="l">
              <a:spcBef>
                <a:spcPct val="40000"/>
              </a:spcBef>
              <a:spcAft>
                <a:spcPct val="40000"/>
              </a:spcAft>
            </a:pPr>
            <a:r>
              <a:rPr lang="en-US" sz="2600" b="0">
                <a:solidFill>
                  <a:srgbClr val="FFFF00"/>
                </a:solidFill>
                <a:effectLst>
                  <a:outerShdw blurRad="38100" dist="38100" dir="2700000" algn="tl">
                    <a:srgbClr val="000000"/>
                  </a:outerShdw>
                </a:effectLst>
                <a:latin typeface="Comic Sans MS" pitchFamily="66" charset="0"/>
              </a:rPr>
              <a:t> . It promotes the creation and strengthening of the communal funds that impel the credit to finance productive activities.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167939"/>
                                        </p:tgtEl>
                                        <p:attrNameLst>
                                          <p:attrName>style.visibility</p:attrName>
                                        </p:attrNameLst>
                                      </p:cBhvr>
                                      <p:to>
                                        <p:strVal val="visible"/>
                                      </p:to>
                                    </p:set>
                                    <p:animEffect transition="in" filter="dissolve">
                                      <p:cBhvr>
                                        <p:cTn id="7" dur="500"/>
                                        <p:tgtEl>
                                          <p:spTgt spid="167939"/>
                                        </p:tgtEl>
                                      </p:cBhvr>
                                    </p:animEffect>
                                  </p:childTnLst>
                                </p:cTn>
                              </p:par>
                            </p:childTnLst>
                          </p:cTn>
                        </p:par>
                        <p:par>
                          <p:cTn id="8" fill="hold">
                            <p:stCondLst>
                              <p:cond delay="1000"/>
                            </p:stCondLst>
                            <p:childTnLst>
                              <p:par>
                                <p:cTn id="9" presetID="9" presetClass="entr" presetSubtype="0" fill="hold" grpId="0" nodeType="afterEffect">
                                  <p:stCondLst>
                                    <p:cond delay="500"/>
                                  </p:stCondLst>
                                  <p:childTnLst>
                                    <p:set>
                                      <p:cBhvr>
                                        <p:cTn id="10" dur="1" fill="hold">
                                          <p:stCondLst>
                                            <p:cond delay="0"/>
                                          </p:stCondLst>
                                        </p:cTn>
                                        <p:tgtEl>
                                          <p:spTgt spid="167941"/>
                                        </p:tgtEl>
                                        <p:attrNameLst>
                                          <p:attrName>style.visibility</p:attrName>
                                        </p:attrNameLst>
                                      </p:cBhvr>
                                      <p:to>
                                        <p:strVal val="visible"/>
                                      </p:to>
                                    </p:set>
                                    <p:animEffect transition="in" filter="dissolve">
                                      <p:cBhvr>
                                        <p:cTn id="11" dur="500"/>
                                        <p:tgtEl>
                                          <p:spTgt spid="167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animBg="1"/>
      <p:bldP spid="167941"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66FF">
                <a:gamma/>
                <a:shade val="0"/>
                <a:invGamma/>
              </a:srgbClr>
            </a:gs>
            <a:gs pos="50000">
              <a:srgbClr val="0066FF"/>
            </a:gs>
            <a:gs pos="100000">
              <a:srgbClr val="0066FF">
                <a:gamma/>
                <a:shade val="0"/>
                <a:invGamma/>
              </a:srgbClr>
            </a:gs>
          </a:gsLst>
          <a:lin ang="5400000" scaled="1"/>
        </a:gradFill>
        <a:effectLst/>
      </p:bgPr>
    </p:bg>
    <p:spTree>
      <p:nvGrpSpPr>
        <p:cNvPr id="1" name=""/>
        <p:cNvGrpSpPr/>
        <p:nvPr/>
      </p:nvGrpSpPr>
      <p:grpSpPr>
        <a:xfrm>
          <a:off x="0" y="0"/>
          <a:ext cx="0" cy="0"/>
          <a:chOff x="0" y="0"/>
          <a:chExt cx="0" cy="0"/>
        </a:xfrm>
      </p:grpSpPr>
      <p:sp>
        <p:nvSpPr>
          <p:cNvPr id="168962" name="AutoShape 2"/>
          <p:cNvSpPr>
            <a:spLocks noChangeArrowheads="1"/>
          </p:cNvSpPr>
          <p:nvPr/>
        </p:nvSpPr>
        <p:spPr bwMode="auto">
          <a:xfrm>
            <a:off x="628650" y="1357313"/>
            <a:ext cx="8169275" cy="476250"/>
          </a:xfrm>
          <a:prstGeom prst="roundRect">
            <a:avLst>
              <a:gd name="adj" fmla="val 16667"/>
            </a:avLst>
          </a:prstGeom>
          <a:solidFill>
            <a:srgbClr val="FFFFFF"/>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609600" indent="-609600" algn="l">
              <a:lnSpc>
                <a:spcPct val="85000"/>
              </a:lnSpc>
              <a:buFontTx/>
              <a:buAutoNum type="arabicPeriod"/>
            </a:pPr>
            <a:r>
              <a:rPr lang="es-ES" sz="2600">
                <a:effectLst>
                  <a:outerShdw blurRad="38100" dist="38100" dir="2700000" algn="tl">
                    <a:srgbClr val="C0C0C0"/>
                  </a:outerShdw>
                </a:effectLst>
                <a:latin typeface="Comic Sans MS" pitchFamily="66" charset="0"/>
              </a:rPr>
              <a:t>Modality: Solidarity Local Funds. </a:t>
            </a:r>
            <a:endParaRPr lang="es-ES" sz="2600" b="0">
              <a:effectLst>
                <a:outerShdw blurRad="38100" dist="38100" dir="2700000" algn="tl">
                  <a:srgbClr val="C0C0C0"/>
                </a:outerShdw>
              </a:effectLst>
              <a:latin typeface="Comic Sans MS" pitchFamily="66" charset="0"/>
            </a:endParaRPr>
          </a:p>
        </p:txBody>
      </p:sp>
      <p:sp>
        <p:nvSpPr>
          <p:cNvPr id="168963" name="Rectangle 3"/>
          <p:cNvSpPr>
            <a:spLocks noChangeArrowheads="1"/>
          </p:cNvSpPr>
          <p:nvPr/>
        </p:nvSpPr>
        <p:spPr bwMode="auto">
          <a:xfrm>
            <a:off x="255588" y="260350"/>
            <a:ext cx="8493125" cy="604838"/>
          </a:xfrm>
          <a:prstGeom prst="rect">
            <a:avLst/>
          </a:prstGeom>
          <a:gradFill rotWithShape="1">
            <a:gsLst>
              <a:gs pos="0">
                <a:srgbClr val="277EFF">
                  <a:gamma/>
                  <a:shade val="0"/>
                  <a:invGamma/>
                </a:srgbClr>
              </a:gs>
              <a:gs pos="100000">
                <a:srgbClr val="277EFF"/>
              </a:gs>
            </a:gsLst>
            <a:lin ang="18900000" scaled="1"/>
          </a:gradFill>
          <a:ln w="9525" algn="ctr">
            <a:miter lim="800000"/>
            <a:headEnd/>
            <a:tailEnd/>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gn="l">
              <a:spcBef>
                <a:spcPct val="40000"/>
              </a:spcBef>
              <a:spcAft>
                <a:spcPct val="40000"/>
              </a:spcAft>
            </a:pPr>
            <a:r>
              <a:rPr lang="es-AR" sz="3300">
                <a:solidFill>
                  <a:srgbClr val="FFFF00"/>
                </a:solidFill>
                <a:effectLst>
                  <a:outerShdw blurRad="38100" dist="38100" dir="2700000" algn="tl">
                    <a:srgbClr val="000000"/>
                  </a:outerShdw>
                </a:effectLst>
                <a:latin typeface="Comic Sans MS" pitchFamily="66" charset="0"/>
              </a:rPr>
              <a:t>Labor and Economic opportunities</a:t>
            </a:r>
            <a:endParaRPr lang="es-ES" sz="3300">
              <a:solidFill>
                <a:srgbClr val="FFFF00"/>
              </a:solidFill>
              <a:effectLst>
                <a:outerShdw blurRad="38100" dist="38100" dir="2700000" algn="tl">
                  <a:srgbClr val="000000"/>
                </a:outerShdw>
              </a:effectLst>
              <a:latin typeface="Comic Sans MS" pitchFamily="66" charset="0"/>
            </a:endParaRPr>
          </a:p>
        </p:txBody>
      </p:sp>
      <p:sp>
        <p:nvSpPr>
          <p:cNvPr id="168964" name="AutoShape 4"/>
          <p:cNvSpPr>
            <a:spLocks noChangeArrowheads="1"/>
          </p:cNvSpPr>
          <p:nvPr/>
        </p:nvSpPr>
        <p:spPr bwMode="auto">
          <a:xfrm>
            <a:off x="544513" y="2778125"/>
            <a:ext cx="8199437" cy="3727450"/>
          </a:xfrm>
          <a:prstGeom prst="roundRect">
            <a:avLst>
              <a:gd name="adj" fmla="val 16667"/>
            </a:avLst>
          </a:prstGeom>
          <a:solidFill>
            <a:srgbClr val="0066FF"/>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44450" algn="l">
              <a:lnSpc>
                <a:spcPct val="85000"/>
              </a:lnSpc>
            </a:pPr>
            <a:r>
              <a:rPr lang="en-US" sz="2600" b="0">
                <a:solidFill>
                  <a:srgbClr val="FFFF00"/>
                </a:solidFill>
                <a:effectLst>
                  <a:outerShdw blurRad="38100" dist="38100" dir="2700000" algn="tl">
                    <a:srgbClr val="000000"/>
                  </a:outerShdw>
                </a:effectLst>
                <a:latin typeface="Comic Sans MS" pitchFamily="66" charset="0"/>
              </a:rPr>
              <a:t>. It destines resources for </a:t>
            </a:r>
            <a:r>
              <a:rPr lang="en-US" sz="3200">
                <a:solidFill>
                  <a:srgbClr val="FFFF00"/>
                </a:solidFill>
                <a:effectLst>
                  <a:outerShdw blurRad="38100" dist="38100" dir="2700000" algn="tl">
                    <a:srgbClr val="000000"/>
                  </a:outerShdw>
                </a:effectLst>
                <a:latin typeface="Comic Sans MS" pitchFamily="66" charset="0"/>
              </a:rPr>
              <a:t>qualification</a:t>
            </a:r>
            <a:r>
              <a:rPr lang="en-US" sz="2800" b="0">
                <a:solidFill>
                  <a:srgbClr val="FFFF00"/>
                </a:solidFill>
                <a:effectLst>
                  <a:outerShdw blurRad="38100" dist="38100" dir="2700000" algn="tl">
                    <a:srgbClr val="000000"/>
                  </a:outerShdw>
                </a:effectLst>
                <a:latin typeface="Comic Sans MS" pitchFamily="66" charset="0"/>
              </a:rPr>
              <a:t> and the </a:t>
            </a:r>
            <a:r>
              <a:rPr lang="en-US" sz="3200">
                <a:solidFill>
                  <a:srgbClr val="FFFF00"/>
                </a:solidFill>
                <a:effectLst>
                  <a:outerShdw blurRad="38100" dist="38100" dir="2700000" algn="tl">
                    <a:srgbClr val="000000"/>
                  </a:outerShdw>
                </a:effectLst>
                <a:latin typeface="Comic Sans MS" pitchFamily="66" charset="0"/>
              </a:rPr>
              <a:t>credit </a:t>
            </a:r>
            <a:r>
              <a:rPr lang="en-US" sz="2800" b="0">
                <a:solidFill>
                  <a:srgbClr val="FFFF00"/>
                </a:solidFill>
                <a:effectLst>
                  <a:outerShdw blurRad="38100" dist="38100" dir="2700000" algn="tl">
                    <a:srgbClr val="000000"/>
                  </a:outerShdw>
                </a:effectLst>
                <a:latin typeface="Comic Sans MS" pitchFamily="66" charset="0"/>
              </a:rPr>
              <a:t>destined to the development of agriculture productive, livestock, craftsmanship, commerce, productive infrastructure reparation, among others.</a:t>
            </a:r>
            <a:endParaRPr lang="en-US" sz="3200">
              <a:solidFill>
                <a:srgbClr val="FFFF00"/>
              </a:solidFill>
              <a:effectLst>
                <a:outerShdw blurRad="38100" dist="38100" dir="2700000" algn="tl">
                  <a:srgbClr val="000000"/>
                </a:outerShdw>
              </a:effectLst>
              <a:latin typeface="Comic Sans MS" pitchFamily="66" charset="0"/>
            </a:endParaRPr>
          </a:p>
          <a:p>
            <a:pPr marL="44450" algn="l">
              <a:lnSpc>
                <a:spcPct val="85000"/>
              </a:lnSpc>
            </a:pPr>
            <a:r>
              <a:rPr lang="en-US" sz="2600" b="0">
                <a:solidFill>
                  <a:srgbClr val="FFFF00"/>
                </a:solidFill>
                <a:effectLst>
                  <a:outerShdw blurRad="38100" dist="38100" dir="2700000" algn="tl">
                    <a:srgbClr val="000000"/>
                  </a:outerShdw>
                </a:effectLst>
                <a:latin typeface="Comic Sans MS" pitchFamily="66" charset="0"/>
              </a:rPr>
              <a:t> </a:t>
            </a:r>
          </a:p>
          <a:p>
            <a:pPr marL="44450" algn="l">
              <a:lnSpc>
                <a:spcPct val="85000"/>
              </a:lnSpc>
            </a:pPr>
            <a:r>
              <a:rPr lang="en-US" sz="2600" b="0">
                <a:solidFill>
                  <a:srgbClr val="FFFF00"/>
                </a:solidFill>
                <a:effectLst>
                  <a:outerShdw blurRad="38100" dist="38100" dir="2700000" algn="tl">
                    <a:srgbClr val="000000"/>
                  </a:outerShdw>
                </a:effectLst>
                <a:latin typeface="Comic Sans MS" pitchFamily="66" charset="0"/>
              </a:rPr>
              <a:t>. A base organization assumes the execution responsibility procedures of disbursing, pursuit, collecting and qualification.</a:t>
            </a:r>
          </a:p>
        </p:txBody>
      </p:sp>
      <p:sp>
        <p:nvSpPr>
          <p:cNvPr id="168965" name="AutoShape 5"/>
          <p:cNvSpPr>
            <a:spLocks noChangeArrowheads="1"/>
          </p:cNvSpPr>
          <p:nvPr/>
        </p:nvSpPr>
        <p:spPr bwMode="auto">
          <a:xfrm>
            <a:off x="593725" y="1971675"/>
            <a:ext cx="8205788" cy="850900"/>
          </a:xfrm>
          <a:prstGeom prst="roundRect">
            <a:avLst>
              <a:gd name="adj" fmla="val 16667"/>
            </a:avLst>
          </a:prstGeom>
          <a:solidFill>
            <a:srgbClr val="FFFF00"/>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609600" indent="-609600" algn="l">
              <a:lnSpc>
                <a:spcPct val="85000"/>
              </a:lnSpc>
              <a:buFontTx/>
              <a:buAutoNum type="arabicPeriod" startAt="2"/>
            </a:pPr>
            <a:r>
              <a:rPr lang="es-ES" sz="2600">
                <a:effectLst>
                  <a:outerShdw blurRad="38100" dist="38100" dir="2700000" algn="tl">
                    <a:srgbClr val="FFFFFF"/>
                  </a:outerShdw>
                </a:effectLst>
                <a:latin typeface="Comic Sans MS" pitchFamily="66" charset="0"/>
              </a:rPr>
              <a:t>Modality: Integration and Development Funds. </a:t>
            </a:r>
            <a:endParaRPr lang="es-ES" sz="2600" b="0">
              <a:effectLst>
                <a:outerShdw blurRad="38100" dist="38100" dir="2700000" algn="tl">
                  <a:srgbClr val="FFFFFF"/>
                </a:outerShdw>
              </a:effectLst>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68965"/>
                                        </p:tgtEl>
                                        <p:attrNameLst>
                                          <p:attrName>style.visibility</p:attrName>
                                        </p:attrNameLst>
                                      </p:cBhvr>
                                      <p:to>
                                        <p:strVal val="visible"/>
                                      </p:to>
                                    </p:set>
                                    <p:animEffect transition="in" filter="dissolve">
                                      <p:cBhvr>
                                        <p:cTn id="7" dur="500"/>
                                        <p:tgtEl>
                                          <p:spTgt spid="168965"/>
                                        </p:tgtEl>
                                      </p:cBhvr>
                                    </p:animEffect>
                                  </p:childTnLst>
                                </p:cTn>
                              </p:par>
                            </p:childTnLst>
                          </p:cTn>
                        </p:par>
                        <p:par>
                          <p:cTn id="8" fill="hold">
                            <p:stCondLst>
                              <p:cond delay="500"/>
                            </p:stCondLst>
                            <p:childTnLst>
                              <p:par>
                                <p:cTn id="9" presetID="9" presetClass="entr" presetSubtype="0" fill="hold" grpId="0" nodeType="afterEffect">
                                  <p:stCondLst>
                                    <p:cond delay="500"/>
                                  </p:stCondLst>
                                  <p:childTnLst>
                                    <p:set>
                                      <p:cBhvr>
                                        <p:cTn id="10" dur="1" fill="hold">
                                          <p:stCondLst>
                                            <p:cond delay="0"/>
                                          </p:stCondLst>
                                        </p:cTn>
                                        <p:tgtEl>
                                          <p:spTgt spid="168964"/>
                                        </p:tgtEl>
                                        <p:attrNameLst>
                                          <p:attrName>style.visibility</p:attrName>
                                        </p:attrNameLst>
                                      </p:cBhvr>
                                      <p:to>
                                        <p:strVal val="visible"/>
                                      </p:to>
                                    </p:set>
                                    <p:animEffect transition="in" filter="dissolve">
                                      <p:cBhvr>
                                        <p:cTn id="11" dur="500"/>
                                        <p:tgtEl>
                                          <p:spTgt spid="168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animBg="1"/>
      <p:bldP spid="168965"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66FF">
                <a:gamma/>
                <a:shade val="0"/>
                <a:invGamma/>
              </a:srgbClr>
            </a:gs>
            <a:gs pos="50000">
              <a:srgbClr val="0066FF"/>
            </a:gs>
            <a:gs pos="100000">
              <a:srgbClr val="0066FF">
                <a:gamma/>
                <a:shade val="0"/>
                <a:invGamma/>
              </a:srgbClr>
            </a:gs>
          </a:gsLst>
          <a:lin ang="5400000" scaled="1"/>
        </a:gradFill>
        <a:effectLst/>
      </p:bgPr>
    </p:bg>
    <p:spTree>
      <p:nvGrpSpPr>
        <p:cNvPr id="1" name=""/>
        <p:cNvGrpSpPr/>
        <p:nvPr/>
      </p:nvGrpSpPr>
      <p:grpSpPr>
        <a:xfrm>
          <a:off x="0" y="0"/>
          <a:ext cx="0" cy="0"/>
          <a:chOff x="0" y="0"/>
          <a:chExt cx="0" cy="0"/>
        </a:xfrm>
      </p:grpSpPr>
      <p:sp>
        <p:nvSpPr>
          <p:cNvPr id="169986" name="AutoShape 2"/>
          <p:cNvSpPr>
            <a:spLocks noChangeArrowheads="1"/>
          </p:cNvSpPr>
          <p:nvPr/>
        </p:nvSpPr>
        <p:spPr bwMode="auto">
          <a:xfrm>
            <a:off x="628650" y="1357313"/>
            <a:ext cx="8169275" cy="476250"/>
          </a:xfrm>
          <a:prstGeom prst="roundRect">
            <a:avLst>
              <a:gd name="adj" fmla="val 16667"/>
            </a:avLst>
          </a:prstGeom>
          <a:solidFill>
            <a:srgbClr val="FFFFFF"/>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609600" indent="-609600" algn="l">
              <a:lnSpc>
                <a:spcPct val="85000"/>
              </a:lnSpc>
              <a:buFontTx/>
              <a:buAutoNum type="arabicPeriod"/>
            </a:pPr>
            <a:r>
              <a:rPr lang="es-ES" sz="2600">
                <a:effectLst>
                  <a:outerShdw blurRad="38100" dist="38100" dir="2700000" algn="tl">
                    <a:srgbClr val="C0C0C0"/>
                  </a:outerShdw>
                </a:effectLst>
                <a:latin typeface="Comic Sans MS" pitchFamily="66" charset="0"/>
              </a:rPr>
              <a:t>Modality: Solidarity Local Funds. </a:t>
            </a:r>
            <a:endParaRPr lang="es-ES" sz="2600" b="0">
              <a:effectLst>
                <a:outerShdw blurRad="38100" dist="38100" dir="2700000" algn="tl">
                  <a:srgbClr val="C0C0C0"/>
                </a:outerShdw>
              </a:effectLst>
              <a:latin typeface="Comic Sans MS" pitchFamily="66" charset="0"/>
            </a:endParaRPr>
          </a:p>
        </p:txBody>
      </p:sp>
      <p:sp>
        <p:nvSpPr>
          <p:cNvPr id="169987" name="Rectangle 3"/>
          <p:cNvSpPr>
            <a:spLocks noChangeArrowheads="1"/>
          </p:cNvSpPr>
          <p:nvPr/>
        </p:nvSpPr>
        <p:spPr bwMode="auto">
          <a:xfrm>
            <a:off x="255588" y="260350"/>
            <a:ext cx="8493125" cy="604838"/>
          </a:xfrm>
          <a:prstGeom prst="rect">
            <a:avLst/>
          </a:prstGeom>
          <a:gradFill rotWithShape="1">
            <a:gsLst>
              <a:gs pos="0">
                <a:srgbClr val="277EFF">
                  <a:gamma/>
                  <a:shade val="0"/>
                  <a:invGamma/>
                </a:srgbClr>
              </a:gs>
              <a:gs pos="100000">
                <a:srgbClr val="277EFF"/>
              </a:gs>
            </a:gsLst>
            <a:lin ang="18900000" scaled="1"/>
          </a:gradFill>
          <a:ln w="9525" algn="ctr">
            <a:miter lim="800000"/>
            <a:headEnd/>
            <a:tailEnd/>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gn="l">
              <a:spcBef>
                <a:spcPct val="40000"/>
              </a:spcBef>
              <a:spcAft>
                <a:spcPct val="40000"/>
              </a:spcAft>
            </a:pPr>
            <a:r>
              <a:rPr lang="es-AR" sz="3300">
                <a:solidFill>
                  <a:srgbClr val="FFFF00"/>
                </a:solidFill>
                <a:effectLst>
                  <a:outerShdw blurRad="38100" dist="38100" dir="2700000" algn="tl">
                    <a:srgbClr val="000000"/>
                  </a:outerShdw>
                </a:effectLst>
                <a:latin typeface="Comic Sans MS" pitchFamily="66" charset="0"/>
              </a:rPr>
              <a:t>Labor and Economic opportunities </a:t>
            </a:r>
            <a:endParaRPr lang="es-ES" sz="3300">
              <a:solidFill>
                <a:srgbClr val="FFFF00"/>
              </a:solidFill>
              <a:effectLst>
                <a:outerShdw blurRad="38100" dist="38100" dir="2700000" algn="tl">
                  <a:srgbClr val="000000"/>
                </a:outerShdw>
              </a:effectLst>
              <a:latin typeface="Comic Sans MS" pitchFamily="66" charset="0"/>
            </a:endParaRPr>
          </a:p>
        </p:txBody>
      </p:sp>
      <p:sp>
        <p:nvSpPr>
          <p:cNvPr id="169988" name="AutoShape 4"/>
          <p:cNvSpPr>
            <a:spLocks noChangeArrowheads="1"/>
          </p:cNvSpPr>
          <p:nvPr/>
        </p:nvSpPr>
        <p:spPr bwMode="auto">
          <a:xfrm>
            <a:off x="684213" y="4797425"/>
            <a:ext cx="7991475" cy="1600200"/>
          </a:xfrm>
          <a:prstGeom prst="roundRect">
            <a:avLst>
              <a:gd name="adj" fmla="val 16667"/>
            </a:avLst>
          </a:prstGeom>
          <a:solidFill>
            <a:srgbClr val="0066FF"/>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44450" algn="l">
              <a:lnSpc>
                <a:spcPct val="85000"/>
              </a:lnSpc>
            </a:pPr>
            <a:r>
              <a:rPr lang="en-US" sz="2600" b="0">
                <a:solidFill>
                  <a:srgbClr val="FFFF00"/>
                </a:solidFill>
                <a:effectLst>
                  <a:outerShdw blurRad="38100" dist="38100" dir="2700000" algn="tl">
                    <a:srgbClr val="000000"/>
                  </a:outerShdw>
                </a:effectLst>
                <a:latin typeface="Comic Sans MS" pitchFamily="66" charset="0"/>
              </a:rPr>
              <a:t>It finances individual projects that requires capital for acquisition of machinery and small equipment, raw material, working capital, commercialization support and others.</a:t>
            </a:r>
          </a:p>
        </p:txBody>
      </p:sp>
      <p:sp>
        <p:nvSpPr>
          <p:cNvPr id="169989" name="AutoShape 5"/>
          <p:cNvSpPr>
            <a:spLocks noChangeArrowheads="1"/>
          </p:cNvSpPr>
          <p:nvPr/>
        </p:nvSpPr>
        <p:spPr bwMode="auto">
          <a:xfrm>
            <a:off x="611188" y="1989138"/>
            <a:ext cx="8169275" cy="476250"/>
          </a:xfrm>
          <a:prstGeom prst="roundRect">
            <a:avLst>
              <a:gd name="adj" fmla="val 16667"/>
            </a:avLst>
          </a:prstGeom>
          <a:solidFill>
            <a:srgbClr val="FFFFFF"/>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609600" indent="-609600" algn="l">
              <a:lnSpc>
                <a:spcPct val="85000"/>
              </a:lnSpc>
              <a:buFontTx/>
              <a:buAutoNum type="arabicPeriod" startAt="2"/>
            </a:pPr>
            <a:r>
              <a:rPr lang="es-ES" sz="2600">
                <a:effectLst>
                  <a:outerShdw blurRad="38100" dist="38100" dir="2700000" algn="tl">
                    <a:srgbClr val="C0C0C0"/>
                  </a:outerShdw>
                </a:effectLst>
                <a:latin typeface="Comic Sans MS" pitchFamily="66" charset="0"/>
              </a:rPr>
              <a:t>Modality:Integration and Development Funds. </a:t>
            </a:r>
            <a:endParaRPr lang="es-ES" sz="2600" b="0">
              <a:effectLst>
                <a:outerShdw blurRad="38100" dist="38100" dir="2700000" algn="tl">
                  <a:srgbClr val="C0C0C0"/>
                </a:outerShdw>
              </a:effectLst>
              <a:latin typeface="Comic Sans MS" pitchFamily="66" charset="0"/>
            </a:endParaRPr>
          </a:p>
        </p:txBody>
      </p:sp>
      <p:sp>
        <p:nvSpPr>
          <p:cNvPr id="169990" name="AutoShape 6"/>
          <p:cNvSpPr>
            <a:spLocks noChangeArrowheads="1"/>
          </p:cNvSpPr>
          <p:nvPr/>
        </p:nvSpPr>
        <p:spPr bwMode="auto">
          <a:xfrm>
            <a:off x="590550" y="3048000"/>
            <a:ext cx="8258175" cy="1393825"/>
          </a:xfrm>
          <a:prstGeom prst="roundRect">
            <a:avLst>
              <a:gd name="adj" fmla="val 16667"/>
            </a:avLst>
          </a:prstGeom>
          <a:solidFill>
            <a:srgbClr val="FFFF00"/>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609600" indent="-609600" algn="l">
              <a:lnSpc>
                <a:spcPct val="85000"/>
              </a:lnSpc>
              <a:buFontTx/>
              <a:buAutoNum type="arabicPeriod" startAt="3"/>
            </a:pPr>
            <a:r>
              <a:rPr lang="es-ES" sz="2600">
                <a:effectLst>
                  <a:outerShdw blurRad="38100" dist="38100" dir="2700000" algn="tl">
                    <a:srgbClr val="FFFFFF"/>
                  </a:outerShdw>
                </a:effectLst>
                <a:latin typeface="Comic Sans MS" pitchFamily="66" charset="0"/>
              </a:rPr>
              <a:t> Non reimbursable financial incentive for development of </a:t>
            </a:r>
            <a:r>
              <a:rPr lang="es-ES" sz="3000">
                <a:effectLst>
                  <a:outerShdw blurRad="38100" dist="38100" dir="2700000" algn="tl">
                    <a:srgbClr val="FFFFFF"/>
                  </a:outerShdw>
                </a:effectLst>
                <a:latin typeface="Comic Sans MS" pitchFamily="66" charset="0"/>
              </a:rPr>
              <a:t>Individual</a:t>
            </a:r>
            <a:r>
              <a:rPr lang="es-ES" sz="2600">
                <a:effectLst>
                  <a:outerShdw blurRad="38100" dist="38100" dir="2700000" algn="tl">
                    <a:srgbClr val="FFFFFF"/>
                  </a:outerShdw>
                </a:effectLst>
                <a:latin typeface="Comic Sans MS" pitchFamily="66" charset="0"/>
              </a:rPr>
              <a:t> production.</a:t>
            </a:r>
            <a:endParaRPr lang="es-ES" sz="3400">
              <a:effectLst>
                <a:outerShdw blurRad="38100" dist="38100" dir="2700000" algn="tl">
                  <a:srgbClr val="FFFFFF"/>
                </a:outerShdw>
              </a:effectLst>
              <a:latin typeface="Comic Sans MS" pitchFamily="66" charset="0"/>
            </a:endParaRPr>
          </a:p>
          <a:p>
            <a:pPr marL="609600" indent="-609600" algn="l">
              <a:lnSpc>
                <a:spcPct val="85000"/>
              </a:lnSpc>
            </a:pPr>
            <a:endParaRPr lang="es-ES" sz="3400">
              <a:effectLst>
                <a:outerShdw blurRad="38100" dist="38100" dir="2700000" algn="tl">
                  <a:srgbClr val="FFFFFF"/>
                </a:outerShdw>
              </a:effectLst>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69990"/>
                                        </p:tgtEl>
                                        <p:attrNameLst>
                                          <p:attrName>style.visibility</p:attrName>
                                        </p:attrNameLst>
                                      </p:cBhvr>
                                      <p:to>
                                        <p:strVal val="visible"/>
                                      </p:to>
                                    </p:set>
                                    <p:animEffect transition="in" filter="dissolve">
                                      <p:cBhvr>
                                        <p:cTn id="7" dur="500"/>
                                        <p:tgtEl>
                                          <p:spTgt spid="169990"/>
                                        </p:tgtEl>
                                      </p:cBhvr>
                                    </p:animEffect>
                                  </p:childTnLst>
                                </p:cTn>
                              </p:par>
                            </p:childTnLst>
                          </p:cTn>
                        </p:par>
                        <p:par>
                          <p:cTn id="8" fill="hold">
                            <p:stCondLst>
                              <p:cond delay="500"/>
                            </p:stCondLst>
                            <p:childTnLst>
                              <p:par>
                                <p:cTn id="9" presetID="9" presetClass="entr" presetSubtype="0" fill="hold" grpId="0" nodeType="afterEffect">
                                  <p:stCondLst>
                                    <p:cond delay="500"/>
                                  </p:stCondLst>
                                  <p:childTnLst>
                                    <p:set>
                                      <p:cBhvr>
                                        <p:cTn id="10" dur="1" fill="hold">
                                          <p:stCondLst>
                                            <p:cond delay="0"/>
                                          </p:stCondLst>
                                        </p:cTn>
                                        <p:tgtEl>
                                          <p:spTgt spid="169988"/>
                                        </p:tgtEl>
                                        <p:attrNameLst>
                                          <p:attrName>style.visibility</p:attrName>
                                        </p:attrNameLst>
                                      </p:cBhvr>
                                      <p:to>
                                        <p:strVal val="visible"/>
                                      </p:to>
                                    </p:set>
                                    <p:animEffect transition="in" filter="dissolve">
                                      <p:cBhvr>
                                        <p:cTn id="11" dur="500"/>
                                        <p:tgtEl>
                                          <p:spTgt spid="169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8" grpId="0" animBg="1"/>
      <p:bldP spid="169990"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66FF">
                <a:gamma/>
                <a:shade val="0"/>
                <a:invGamma/>
              </a:srgbClr>
            </a:gs>
            <a:gs pos="50000">
              <a:srgbClr val="0066FF"/>
            </a:gs>
            <a:gs pos="100000">
              <a:srgbClr val="0066FF">
                <a:gamma/>
                <a:shade val="0"/>
                <a:invGamma/>
              </a:srgbClr>
            </a:gs>
          </a:gsLst>
          <a:lin ang="5400000" scaled="1"/>
        </a:gradFill>
        <a:effectLst/>
      </p:bgPr>
    </p:bg>
    <p:spTree>
      <p:nvGrpSpPr>
        <p:cNvPr id="1" name=""/>
        <p:cNvGrpSpPr/>
        <p:nvPr/>
      </p:nvGrpSpPr>
      <p:grpSpPr>
        <a:xfrm>
          <a:off x="0" y="0"/>
          <a:ext cx="0" cy="0"/>
          <a:chOff x="0" y="0"/>
          <a:chExt cx="0" cy="0"/>
        </a:xfrm>
      </p:grpSpPr>
      <p:sp>
        <p:nvSpPr>
          <p:cNvPr id="171010" name="AutoShape 2"/>
          <p:cNvSpPr>
            <a:spLocks noChangeArrowheads="1"/>
          </p:cNvSpPr>
          <p:nvPr/>
        </p:nvSpPr>
        <p:spPr bwMode="auto">
          <a:xfrm>
            <a:off x="611188" y="1123950"/>
            <a:ext cx="8169275" cy="476250"/>
          </a:xfrm>
          <a:prstGeom prst="roundRect">
            <a:avLst>
              <a:gd name="adj" fmla="val 16667"/>
            </a:avLst>
          </a:prstGeom>
          <a:solidFill>
            <a:srgbClr val="FFFFFF"/>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609600" indent="-609600" algn="l">
              <a:lnSpc>
                <a:spcPct val="85000"/>
              </a:lnSpc>
              <a:buFontTx/>
              <a:buAutoNum type="arabicPeriod"/>
            </a:pPr>
            <a:r>
              <a:rPr lang="es-ES" sz="2600">
                <a:effectLst>
                  <a:outerShdw blurRad="38100" dist="38100" dir="2700000" algn="tl">
                    <a:srgbClr val="C0C0C0"/>
                  </a:outerShdw>
                </a:effectLst>
                <a:latin typeface="Comic Sans MS" pitchFamily="66" charset="0"/>
              </a:rPr>
              <a:t>Modality: Solidarity Local Funds. </a:t>
            </a:r>
          </a:p>
        </p:txBody>
      </p:sp>
      <p:sp>
        <p:nvSpPr>
          <p:cNvPr id="171011" name="Rectangle 3"/>
          <p:cNvSpPr>
            <a:spLocks noChangeArrowheads="1"/>
          </p:cNvSpPr>
          <p:nvPr/>
        </p:nvSpPr>
        <p:spPr bwMode="auto">
          <a:xfrm>
            <a:off x="255588" y="260350"/>
            <a:ext cx="8493125" cy="604838"/>
          </a:xfrm>
          <a:prstGeom prst="rect">
            <a:avLst/>
          </a:prstGeom>
          <a:gradFill rotWithShape="1">
            <a:gsLst>
              <a:gs pos="0">
                <a:srgbClr val="277EFF">
                  <a:gamma/>
                  <a:shade val="0"/>
                  <a:invGamma/>
                </a:srgbClr>
              </a:gs>
              <a:gs pos="100000">
                <a:srgbClr val="277EFF"/>
              </a:gs>
            </a:gsLst>
            <a:lin ang="18900000" scaled="1"/>
          </a:gradFill>
          <a:ln w="9525" algn="ctr">
            <a:miter lim="800000"/>
            <a:headEnd/>
            <a:tailEnd/>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gn="l">
              <a:spcBef>
                <a:spcPct val="40000"/>
              </a:spcBef>
              <a:spcAft>
                <a:spcPct val="40000"/>
              </a:spcAft>
            </a:pPr>
            <a:r>
              <a:rPr lang="es-AR" sz="3300">
                <a:solidFill>
                  <a:srgbClr val="FFFF00"/>
                </a:solidFill>
                <a:effectLst>
                  <a:outerShdw blurRad="38100" dist="38100" dir="2700000" algn="tl">
                    <a:srgbClr val="000000"/>
                  </a:outerShdw>
                </a:effectLst>
                <a:latin typeface="Comic Sans MS" pitchFamily="66" charset="0"/>
              </a:rPr>
              <a:t>Labor and Economic opportunities</a:t>
            </a:r>
            <a:endParaRPr lang="es-ES" sz="3300">
              <a:solidFill>
                <a:srgbClr val="FFFF00"/>
              </a:solidFill>
              <a:effectLst>
                <a:outerShdw blurRad="38100" dist="38100" dir="2700000" algn="tl">
                  <a:srgbClr val="000000"/>
                </a:outerShdw>
              </a:effectLst>
              <a:latin typeface="Comic Sans MS" pitchFamily="66" charset="0"/>
            </a:endParaRPr>
          </a:p>
        </p:txBody>
      </p:sp>
      <p:sp>
        <p:nvSpPr>
          <p:cNvPr id="171012" name="AutoShape 4"/>
          <p:cNvSpPr>
            <a:spLocks noChangeArrowheads="1"/>
          </p:cNvSpPr>
          <p:nvPr/>
        </p:nvSpPr>
        <p:spPr bwMode="auto">
          <a:xfrm>
            <a:off x="611188" y="5257800"/>
            <a:ext cx="7991475" cy="1600200"/>
          </a:xfrm>
          <a:prstGeom prst="roundRect">
            <a:avLst>
              <a:gd name="adj" fmla="val 16667"/>
            </a:avLst>
          </a:prstGeom>
          <a:solidFill>
            <a:srgbClr val="0066FF"/>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44450" algn="l">
              <a:lnSpc>
                <a:spcPct val="85000"/>
              </a:lnSpc>
            </a:pPr>
            <a:r>
              <a:rPr lang="en-US" sz="2600" b="0">
                <a:solidFill>
                  <a:srgbClr val="FFFF00"/>
                </a:solidFill>
                <a:effectLst>
                  <a:outerShdw blurRad="38100" dist="38100" dir="2700000" algn="tl">
                    <a:srgbClr val="000000"/>
                  </a:outerShdw>
                </a:effectLst>
                <a:latin typeface="Comic Sans MS" pitchFamily="66" charset="0"/>
              </a:rPr>
              <a:t>It finances group projects that requires capital for acquisition of machinery and small equipment, raw material, working capital, commercialization support and others.</a:t>
            </a:r>
          </a:p>
        </p:txBody>
      </p:sp>
      <p:sp>
        <p:nvSpPr>
          <p:cNvPr id="171013" name="AutoShape 5"/>
          <p:cNvSpPr>
            <a:spLocks noChangeArrowheads="1"/>
          </p:cNvSpPr>
          <p:nvPr/>
        </p:nvSpPr>
        <p:spPr bwMode="auto">
          <a:xfrm>
            <a:off x="539750" y="1933575"/>
            <a:ext cx="8296275" cy="850900"/>
          </a:xfrm>
          <a:prstGeom prst="roundRect">
            <a:avLst>
              <a:gd name="adj" fmla="val 16667"/>
            </a:avLst>
          </a:prstGeom>
          <a:solidFill>
            <a:srgbClr val="FFFFFF"/>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609600" indent="-609600" algn="l">
              <a:lnSpc>
                <a:spcPct val="85000"/>
              </a:lnSpc>
              <a:buFontTx/>
              <a:buAutoNum type="arabicPeriod" startAt="2"/>
            </a:pPr>
            <a:r>
              <a:rPr lang="es-ES" sz="2600">
                <a:effectLst>
                  <a:outerShdw blurRad="38100" dist="38100" dir="2700000" algn="tl">
                    <a:srgbClr val="C0C0C0"/>
                  </a:outerShdw>
                </a:effectLst>
                <a:latin typeface="Comic Sans MS" pitchFamily="66" charset="0"/>
              </a:rPr>
              <a:t>Modality: Integration and Development Funds. </a:t>
            </a:r>
            <a:endParaRPr lang="es-ES" sz="2600" b="0">
              <a:effectLst>
                <a:outerShdw blurRad="38100" dist="38100" dir="2700000" algn="tl">
                  <a:srgbClr val="C0C0C0"/>
                </a:outerShdw>
              </a:effectLst>
              <a:latin typeface="Comic Sans MS" pitchFamily="66" charset="0"/>
            </a:endParaRPr>
          </a:p>
        </p:txBody>
      </p:sp>
      <p:sp>
        <p:nvSpPr>
          <p:cNvPr id="171014" name="AutoShape 6"/>
          <p:cNvSpPr>
            <a:spLocks noChangeArrowheads="1"/>
          </p:cNvSpPr>
          <p:nvPr/>
        </p:nvSpPr>
        <p:spPr bwMode="auto">
          <a:xfrm>
            <a:off x="542925" y="2927350"/>
            <a:ext cx="8212138" cy="908050"/>
          </a:xfrm>
          <a:prstGeom prst="roundRect">
            <a:avLst>
              <a:gd name="adj" fmla="val 16667"/>
            </a:avLst>
          </a:prstGeom>
          <a:solidFill>
            <a:srgbClr val="FFFFFF"/>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609600" indent="-609600" algn="l">
              <a:lnSpc>
                <a:spcPct val="85000"/>
              </a:lnSpc>
              <a:buFontTx/>
              <a:buAutoNum type="arabicPeriod" startAt="3"/>
            </a:pPr>
            <a:r>
              <a:rPr lang="es-ES" sz="2600">
                <a:effectLst>
                  <a:outerShdw blurRad="38100" dist="38100" dir="2700000" algn="tl">
                    <a:srgbClr val="C0C0C0"/>
                  </a:outerShdw>
                </a:effectLst>
                <a:latin typeface="Comic Sans MS" pitchFamily="66" charset="0"/>
              </a:rPr>
              <a:t>Non reimbursable financial incentive for development of </a:t>
            </a:r>
            <a:r>
              <a:rPr lang="es-ES" sz="3000">
                <a:effectLst>
                  <a:outerShdw blurRad="38100" dist="38100" dir="2700000" algn="tl">
                    <a:srgbClr val="C0C0C0"/>
                  </a:outerShdw>
                </a:effectLst>
                <a:latin typeface="Comic Sans MS" pitchFamily="66" charset="0"/>
              </a:rPr>
              <a:t>Group </a:t>
            </a:r>
            <a:r>
              <a:rPr lang="es-ES" sz="2600">
                <a:effectLst>
                  <a:outerShdw blurRad="38100" dist="38100" dir="2700000" algn="tl">
                    <a:srgbClr val="C0C0C0"/>
                  </a:outerShdw>
                </a:effectLst>
                <a:latin typeface="Comic Sans MS" pitchFamily="66" charset="0"/>
              </a:rPr>
              <a:t>production.</a:t>
            </a:r>
          </a:p>
        </p:txBody>
      </p:sp>
      <p:sp>
        <p:nvSpPr>
          <p:cNvPr id="171015" name="AutoShape 7"/>
          <p:cNvSpPr>
            <a:spLocks noChangeArrowheads="1"/>
          </p:cNvSpPr>
          <p:nvPr/>
        </p:nvSpPr>
        <p:spPr bwMode="auto">
          <a:xfrm>
            <a:off x="542925" y="4152900"/>
            <a:ext cx="8212138" cy="908050"/>
          </a:xfrm>
          <a:prstGeom prst="roundRect">
            <a:avLst>
              <a:gd name="adj" fmla="val 16667"/>
            </a:avLst>
          </a:prstGeom>
          <a:solidFill>
            <a:srgbClr val="FFFF00"/>
          </a:soli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609600" indent="-609600" algn="l">
              <a:lnSpc>
                <a:spcPct val="85000"/>
              </a:lnSpc>
              <a:buFontTx/>
              <a:buAutoNum type="arabicPeriod" startAt="4"/>
            </a:pPr>
            <a:r>
              <a:rPr lang="es-ES" sz="2600">
                <a:effectLst>
                  <a:outerShdw blurRad="38100" dist="38100" dir="2700000" algn="tl">
                    <a:srgbClr val="FFFFFF"/>
                  </a:outerShdw>
                </a:effectLst>
                <a:latin typeface="Comic Sans MS" pitchFamily="66" charset="0"/>
              </a:rPr>
              <a:t>Non reimbursable financial incentive for development of </a:t>
            </a:r>
            <a:r>
              <a:rPr lang="es-ES" sz="3000">
                <a:effectLst>
                  <a:outerShdw blurRad="38100" dist="38100" dir="2700000" algn="tl">
                    <a:srgbClr val="FFFFFF"/>
                  </a:outerShdw>
                </a:effectLst>
                <a:latin typeface="Comic Sans MS" pitchFamily="66" charset="0"/>
              </a:rPr>
              <a:t>Group</a:t>
            </a:r>
            <a:r>
              <a:rPr lang="es-ES" sz="2600">
                <a:effectLst>
                  <a:outerShdw blurRad="38100" dist="38100" dir="2700000" algn="tl">
                    <a:srgbClr val="FFFFFF"/>
                  </a:outerShdw>
                </a:effectLst>
                <a:latin typeface="Comic Sans MS" pitchFamily="66" charset="0"/>
              </a:rPr>
              <a:t> production.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71015"/>
                                        </p:tgtEl>
                                        <p:attrNameLst>
                                          <p:attrName>style.visibility</p:attrName>
                                        </p:attrNameLst>
                                      </p:cBhvr>
                                      <p:to>
                                        <p:strVal val="visible"/>
                                      </p:to>
                                    </p:set>
                                    <p:animEffect transition="in" filter="dissolve">
                                      <p:cBhvr>
                                        <p:cTn id="7" dur="500"/>
                                        <p:tgtEl>
                                          <p:spTgt spid="171015"/>
                                        </p:tgtEl>
                                      </p:cBhvr>
                                    </p:animEffect>
                                  </p:childTnLst>
                                </p:cTn>
                              </p:par>
                            </p:childTnLst>
                          </p:cTn>
                        </p:par>
                        <p:par>
                          <p:cTn id="8" fill="hold">
                            <p:stCondLst>
                              <p:cond delay="500"/>
                            </p:stCondLst>
                            <p:childTnLst>
                              <p:par>
                                <p:cTn id="9" presetID="9" presetClass="entr" presetSubtype="0" fill="hold" grpId="0" nodeType="afterEffect">
                                  <p:stCondLst>
                                    <p:cond delay="500"/>
                                  </p:stCondLst>
                                  <p:childTnLst>
                                    <p:set>
                                      <p:cBhvr>
                                        <p:cTn id="10" dur="1" fill="hold">
                                          <p:stCondLst>
                                            <p:cond delay="0"/>
                                          </p:stCondLst>
                                        </p:cTn>
                                        <p:tgtEl>
                                          <p:spTgt spid="171012"/>
                                        </p:tgtEl>
                                        <p:attrNameLst>
                                          <p:attrName>style.visibility</p:attrName>
                                        </p:attrNameLst>
                                      </p:cBhvr>
                                      <p:to>
                                        <p:strVal val="visible"/>
                                      </p:to>
                                    </p:set>
                                    <p:animEffect transition="in" filter="dissolve">
                                      <p:cBhvr>
                                        <p:cTn id="11" dur="500"/>
                                        <p:tgtEl>
                                          <p:spTgt spid="171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animBg="1"/>
      <p:bldP spid="171015"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52578" name="Group 2"/>
          <p:cNvGrpSpPr>
            <a:grpSpLocks/>
          </p:cNvGrpSpPr>
          <p:nvPr/>
        </p:nvGrpSpPr>
        <p:grpSpPr bwMode="auto">
          <a:xfrm>
            <a:off x="0" y="0"/>
            <a:ext cx="9144000" cy="6858000"/>
            <a:chOff x="0" y="0"/>
            <a:chExt cx="5760" cy="4320"/>
          </a:xfrm>
        </p:grpSpPr>
        <p:pic>
          <p:nvPicPr>
            <p:cNvPr id="152579" name="Picture 3"/>
            <p:cNvPicPr>
              <a:picLocks noChangeAspect="1" noChangeArrowheads="1"/>
            </p:cNvPicPr>
            <p:nvPr/>
          </p:nvPicPr>
          <p:blipFill>
            <a:blip r:embed="rId2" cstate="print">
              <a:grayscl/>
            </a:blip>
            <a:srcRect b="5241"/>
            <a:stretch>
              <a:fillRect/>
            </a:stretch>
          </p:blipFill>
          <p:spPr bwMode="auto">
            <a:xfrm>
              <a:off x="0" y="0"/>
              <a:ext cx="5760" cy="4320"/>
            </a:xfrm>
            <a:prstGeom prst="rect">
              <a:avLst/>
            </a:prstGeom>
            <a:noFill/>
            <a:ln w="9525">
              <a:noFill/>
              <a:miter lim="800000"/>
              <a:headEnd/>
              <a:tailEnd/>
            </a:ln>
            <a:effectLst/>
          </p:spPr>
        </p:pic>
        <p:sp>
          <p:nvSpPr>
            <p:cNvPr id="152580" name="Text Box 4"/>
            <p:cNvSpPr txBox="1">
              <a:spLocks noChangeArrowheads="1"/>
            </p:cNvSpPr>
            <p:nvPr/>
          </p:nvSpPr>
          <p:spPr bwMode="auto">
            <a:xfrm>
              <a:off x="2935" y="4057"/>
              <a:ext cx="1635" cy="125"/>
            </a:xfrm>
            <a:prstGeom prst="rect">
              <a:avLst/>
            </a:prstGeom>
            <a:noFill/>
            <a:ln w="9525">
              <a:noFill/>
              <a:miter lim="800000"/>
              <a:headEnd/>
              <a:tailEnd/>
            </a:ln>
            <a:effectLst/>
          </p:spPr>
          <p:txBody>
            <a:bodyPr>
              <a:spAutoFit/>
            </a:bodyPr>
            <a:lstStyle/>
            <a:p>
              <a:pPr algn="l">
                <a:spcBef>
                  <a:spcPct val="50000"/>
                </a:spcBef>
              </a:pPr>
              <a:r>
                <a:rPr lang="es-ES" sz="700" b="0">
                  <a:solidFill>
                    <a:schemeClr val="bg1"/>
                  </a:solidFill>
                  <a:latin typeface="Comic Sans MS" pitchFamily="66" charset="0"/>
                </a:rPr>
                <a:t>Fot. René Martorell</a:t>
              </a:r>
            </a:p>
          </p:txBody>
        </p:sp>
      </p:grpSp>
      <p:sp>
        <p:nvSpPr>
          <p:cNvPr id="152581" name="AutoShape 5"/>
          <p:cNvSpPr>
            <a:spLocks noChangeArrowheads="1"/>
          </p:cNvSpPr>
          <p:nvPr/>
        </p:nvSpPr>
        <p:spPr bwMode="auto">
          <a:xfrm>
            <a:off x="323850" y="3352800"/>
            <a:ext cx="8451850" cy="3505200"/>
          </a:xfrm>
          <a:prstGeom prst="roundRect">
            <a:avLst>
              <a:gd name="adj" fmla="val 32949"/>
            </a:avLst>
          </a:prstGeom>
          <a:gradFill rotWithShape="1">
            <a:gsLst>
              <a:gs pos="0">
                <a:srgbClr val="277EFF">
                  <a:gamma/>
                  <a:shade val="0"/>
                  <a:invGamma/>
                </a:srgbClr>
              </a:gs>
              <a:gs pos="100000">
                <a:srgbClr val="277EFF">
                  <a:alpha val="2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gn="l">
              <a:lnSpc>
                <a:spcPct val="80000"/>
              </a:lnSpc>
              <a:spcBef>
                <a:spcPct val="40000"/>
              </a:spcBef>
              <a:spcAft>
                <a:spcPct val="40000"/>
              </a:spcAft>
            </a:pPr>
            <a:endParaRPr lang="es-ES" sz="4500">
              <a:solidFill>
                <a:srgbClr val="FFFF00"/>
              </a:solidFill>
              <a:effectLst>
                <a:outerShdw blurRad="38100" dist="38100" dir="2700000" algn="tl">
                  <a:srgbClr val="000000"/>
                </a:outerShdw>
              </a:effectLst>
              <a:latin typeface="Comic Sans MS" pitchFamily="66" charset="0"/>
            </a:endParaRPr>
          </a:p>
          <a:p>
            <a:pPr algn="l">
              <a:lnSpc>
                <a:spcPct val="80000"/>
              </a:lnSpc>
              <a:spcBef>
                <a:spcPct val="40000"/>
              </a:spcBef>
              <a:spcAft>
                <a:spcPct val="40000"/>
              </a:spcAft>
            </a:pPr>
            <a:r>
              <a:rPr lang="es-ES" sz="4500">
                <a:solidFill>
                  <a:srgbClr val="FFFF00"/>
                </a:solidFill>
                <a:effectLst>
                  <a:outerShdw blurRad="38100" dist="38100" dir="2700000" algn="tl">
                    <a:srgbClr val="000000"/>
                  </a:outerShdw>
                </a:effectLst>
                <a:latin typeface="Comic Sans MS" pitchFamily="66" charset="0"/>
              </a:rPr>
              <a:t>Main Results of the Institutional Action in Productive Project matters</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152581"/>
                                        </p:tgtEl>
                                        <p:attrNameLst>
                                          <p:attrName>style.visibility</p:attrName>
                                        </p:attrNameLst>
                                      </p:cBhvr>
                                      <p:to>
                                        <p:strVal val="visible"/>
                                      </p:to>
                                    </p:set>
                                    <p:animEffect transition="in" filter="dissolve">
                                      <p:cBhvr>
                                        <p:cTn id="7" dur="500"/>
                                        <p:tgtEl>
                                          <p:spTgt spid="152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1"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53602" name="Group 2"/>
          <p:cNvGrpSpPr>
            <a:grpSpLocks/>
          </p:cNvGrpSpPr>
          <p:nvPr/>
        </p:nvGrpSpPr>
        <p:grpSpPr bwMode="auto">
          <a:xfrm>
            <a:off x="0" y="0"/>
            <a:ext cx="9144000" cy="6858000"/>
            <a:chOff x="0" y="0"/>
            <a:chExt cx="5760" cy="4320"/>
          </a:xfrm>
        </p:grpSpPr>
        <p:pic>
          <p:nvPicPr>
            <p:cNvPr id="153603" name="Picture 3"/>
            <p:cNvPicPr>
              <a:picLocks noChangeAspect="1" noChangeArrowheads="1"/>
            </p:cNvPicPr>
            <p:nvPr/>
          </p:nvPicPr>
          <p:blipFill>
            <a:blip r:embed="rId2" cstate="print">
              <a:lum bright="70000" contrast="-70000"/>
              <a:grayscl/>
            </a:blip>
            <a:srcRect b="5241"/>
            <a:stretch>
              <a:fillRect/>
            </a:stretch>
          </p:blipFill>
          <p:spPr bwMode="auto">
            <a:xfrm>
              <a:off x="0" y="0"/>
              <a:ext cx="5760" cy="4320"/>
            </a:xfrm>
            <a:prstGeom prst="rect">
              <a:avLst/>
            </a:prstGeom>
            <a:noFill/>
            <a:ln w="9525">
              <a:noFill/>
              <a:miter lim="800000"/>
              <a:headEnd/>
              <a:tailEnd/>
            </a:ln>
            <a:effectLst/>
          </p:spPr>
        </p:pic>
        <p:sp>
          <p:nvSpPr>
            <p:cNvPr id="153604" name="Text Box 4"/>
            <p:cNvSpPr txBox="1">
              <a:spLocks noChangeArrowheads="1"/>
            </p:cNvSpPr>
            <p:nvPr/>
          </p:nvSpPr>
          <p:spPr bwMode="auto">
            <a:xfrm>
              <a:off x="2935" y="4057"/>
              <a:ext cx="1635" cy="125"/>
            </a:xfrm>
            <a:prstGeom prst="rect">
              <a:avLst/>
            </a:prstGeom>
            <a:noFill/>
            <a:ln w="9525">
              <a:noFill/>
              <a:miter lim="800000"/>
              <a:headEnd/>
              <a:tailEnd/>
            </a:ln>
            <a:effectLst/>
          </p:spPr>
          <p:txBody>
            <a:bodyPr>
              <a:spAutoFit/>
            </a:bodyPr>
            <a:lstStyle/>
            <a:p>
              <a:pPr algn="l">
                <a:spcBef>
                  <a:spcPct val="50000"/>
                </a:spcBef>
              </a:pPr>
              <a:r>
                <a:rPr lang="es-ES" sz="700" b="0">
                  <a:solidFill>
                    <a:schemeClr val="bg1"/>
                  </a:solidFill>
                  <a:latin typeface="Comic Sans MS" pitchFamily="66" charset="0"/>
                </a:rPr>
                <a:t>Fot. René Martorell</a:t>
              </a:r>
            </a:p>
          </p:txBody>
        </p:sp>
      </p:grpSp>
      <p:sp>
        <p:nvSpPr>
          <p:cNvPr id="153605" name="AutoShape 5"/>
          <p:cNvSpPr>
            <a:spLocks noChangeArrowheads="1"/>
          </p:cNvSpPr>
          <p:nvPr/>
        </p:nvSpPr>
        <p:spPr bwMode="auto">
          <a:xfrm>
            <a:off x="247650" y="615950"/>
            <a:ext cx="8413750" cy="2944813"/>
          </a:xfrm>
          <a:prstGeom prst="roundRect">
            <a:avLst>
              <a:gd name="adj" fmla="val 16667"/>
            </a:avLst>
          </a:prstGeom>
          <a:gradFill rotWithShape="1">
            <a:gsLst>
              <a:gs pos="0">
                <a:srgbClr val="277EFF">
                  <a:gamma/>
                  <a:shade val="0"/>
                  <a:invGamma/>
                </a:srgbClr>
              </a:gs>
              <a:gs pos="100000">
                <a:srgbClr val="277EFF">
                  <a:alpha val="8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357188" indent="-357188" algn="l">
              <a:lnSpc>
                <a:spcPct val="80000"/>
              </a:lnSpc>
              <a:spcBef>
                <a:spcPct val="40000"/>
              </a:spcBef>
              <a:spcAft>
                <a:spcPct val="40000"/>
              </a:spcAft>
              <a:buFontTx/>
              <a:buChar char="•"/>
            </a:pPr>
            <a:r>
              <a:rPr lang="en-US" sz="2900" b="0">
                <a:solidFill>
                  <a:srgbClr val="FFFF00"/>
                </a:solidFill>
                <a:effectLst>
                  <a:outerShdw blurRad="38100" dist="38100" dir="2700000" algn="tl">
                    <a:srgbClr val="000000"/>
                  </a:outerShdw>
                </a:effectLst>
                <a:latin typeface="Comic Sans MS" pitchFamily="66" charset="0"/>
              </a:rPr>
              <a:t>In the last four years, the IMAS has developed </a:t>
            </a:r>
            <a:r>
              <a:rPr lang="en-US" sz="3700" b="0">
                <a:solidFill>
                  <a:srgbClr val="FFFF00"/>
                </a:solidFill>
                <a:effectLst>
                  <a:outerShdw blurRad="38100" dist="38100" dir="2700000" algn="tl">
                    <a:srgbClr val="000000"/>
                  </a:outerShdw>
                </a:effectLst>
                <a:latin typeface="Comic Sans MS" pitchFamily="66" charset="0"/>
              </a:rPr>
              <a:t>1492</a:t>
            </a:r>
            <a:r>
              <a:rPr lang="en-US" sz="2900" b="0">
                <a:solidFill>
                  <a:srgbClr val="FFFF00"/>
                </a:solidFill>
                <a:effectLst>
                  <a:outerShdw blurRad="38100" dist="38100" dir="2700000" algn="tl">
                    <a:srgbClr val="000000"/>
                  </a:outerShdw>
                </a:effectLst>
                <a:latin typeface="Comic Sans MS" pitchFamily="66" charset="0"/>
              </a:rPr>
              <a:t> productive projects in the whole country.</a:t>
            </a:r>
          </a:p>
          <a:p>
            <a:pPr marL="357188" indent="-357188" algn="l">
              <a:lnSpc>
                <a:spcPct val="80000"/>
              </a:lnSpc>
              <a:spcBef>
                <a:spcPct val="40000"/>
              </a:spcBef>
              <a:spcAft>
                <a:spcPct val="40000"/>
              </a:spcAft>
              <a:buFontTx/>
              <a:buChar char="•"/>
            </a:pPr>
            <a:r>
              <a:rPr lang="en-US" sz="2900" b="0">
                <a:solidFill>
                  <a:srgbClr val="FFFF00"/>
                </a:solidFill>
                <a:effectLst>
                  <a:outerShdw blurRad="38100" dist="38100" dir="2700000" algn="tl">
                    <a:srgbClr val="000000"/>
                  </a:outerShdw>
                </a:effectLst>
                <a:latin typeface="Comic Sans MS" pitchFamily="66" charset="0"/>
              </a:rPr>
              <a:t>Most of the projects belong to the production area and a fewer quantity to the services and commerce areas.</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153605"/>
                                        </p:tgtEl>
                                        <p:attrNameLst>
                                          <p:attrName>style.visibility</p:attrName>
                                        </p:attrNameLst>
                                      </p:cBhvr>
                                      <p:to>
                                        <p:strVal val="visible"/>
                                      </p:to>
                                    </p:set>
                                    <p:animEffect transition="in" filter="dissolve">
                                      <p:cBhvr>
                                        <p:cTn id="7" dur="500"/>
                                        <p:tgtEl>
                                          <p:spTgt spid="153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5"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72034" name="Group 2"/>
          <p:cNvGrpSpPr>
            <a:grpSpLocks/>
          </p:cNvGrpSpPr>
          <p:nvPr/>
        </p:nvGrpSpPr>
        <p:grpSpPr bwMode="auto">
          <a:xfrm>
            <a:off x="0" y="0"/>
            <a:ext cx="9144000" cy="6858000"/>
            <a:chOff x="0" y="0"/>
            <a:chExt cx="5760" cy="4320"/>
          </a:xfrm>
        </p:grpSpPr>
        <p:pic>
          <p:nvPicPr>
            <p:cNvPr id="172035" name="Picture 3"/>
            <p:cNvPicPr>
              <a:picLocks noChangeAspect="1" noChangeArrowheads="1"/>
            </p:cNvPicPr>
            <p:nvPr/>
          </p:nvPicPr>
          <p:blipFill>
            <a:blip r:embed="rId2" cstate="print">
              <a:lum bright="70000" contrast="-70000"/>
              <a:grayscl/>
            </a:blip>
            <a:srcRect b="5241"/>
            <a:stretch>
              <a:fillRect/>
            </a:stretch>
          </p:blipFill>
          <p:spPr bwMode="auto">
            <a:xfrm>
              <a:off x="0" y="0"/>
              <a:ext cx="5760" cy="4320"/>
            </a:xfrm>
            <a:prstGeom prst="rect">
              <a:avLst/>
            </a:prstGeom>
            <a:noFill/>
            <a:ln w="9525">
              <a:noFill/>
              <a:miter lim="800000"/>
              <a:headEnd/>
              <a:tailEnd/>
            </a:ln>
            <a:effectLst/>
          </p:spPr>
        </p:pic>
        <p:sp>
          <p:nvSpPr>
            <p:cNvPr id="172036" name="Text Box 4"/>
            <p:cNvSpPr txBox="1">
              <a:spLocks noChangeArrowheads="1"/>
            </p:cNvSpPr>
            <p:nvPr/>
          </p:nvSpPr>
          <p:spPr bwMode="auto">
            <a:xfrm>
              <a:off x="2935" y="4057"/>
              <a:ext cx="1635" cy="125"/>
            </a:xfrm>
            <a:prstGeom prst="rect">
              <a:avLst/>
            </a:prstGeom>
            <a:noFill/>
            <a:ln w="9525">
              <a:noFill/>
              <a:miter lim="800000"/>
              <a:headEnd/>
              <a:tailEnd/>
            </a:ln>
            <a:effectLst/>
          </p:spPr>
          <p:txBody>
            <a:bodyPr>
              <a:spAutoFit/>
            </a:bodyPr>
            <a:lstStyle/>
            <a:p>
              <a:pPr algn="l">
                <a:spcBef>
                  <a:spcPct val="50000"/>
                </a:spcBef>
              </a:pPr>
              <a:r>
                <a:rPr lang="es-ES" sz="700" b="0">
                  <a:solidFill>
                    <a:schemeClr val="bg1"/>
                  </a:solidFill>
                  <a:latin typeface="Comic Sans MS" pitchFamily="66" charset="0"/>
                </a:rPr>
                <a:t>Fot. René Martorell</a:t>
              </a:r>
            </a:p>
          </p:txBody>
        </p:sp>
      </p:grpSp>
      <p:sp>
        <p:nvSpPr>
          <p:cNvPr id="172037" name="AutoShape 5"/>
          <p:cNvSpPr>
            <a:spLocks noChangeArrowheads="1"/>
          </p:cNvSpPr>
          <p:nvPr/>
        </p:nvSpPr>
        <p:spPr bwMode="auto">
          <a:xfrm>
            <a:off x="101600" y="469900"/>
            <a:ext cx="8709025" cy="6188075"/>
          </a:xfrm>
          <a:prstGeom prst="roundRect">
            <a:avLst>
              <a:gd name="adj" fmla="val 16667"/>
            </a:avLst>
          </a:prstGeom>
          <a:gradFill rotWithShape="1">
            <a:gsLst>
              <a:gs pos="0">
                <a:srgbClr val="277EFF">
                  <a:gamma/>
                  <a:shade val="0"/>
                  <a:invGamma/>
                </a:srgbClr>
              </a:gs>
              <a:gs pos="100000">
                <a:srgbClr val="277EFF">
                  <a:alpha val="8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marL="357188" indent="-357188" algn="l">
              <a:lnSpc>
                <a:spcPct val="80000"/>
              </a:lnSpc>
              <a:spcBef>
                <a:spcPct val="40000"/>
              </a:spcBef>
              <a:spcAft>
                <a:spcPct val="40000"/>
              </a:spcAft>
              <a:buFontTx/>
              <a:buChar char="•"/>
            </a:pPr>
            <a:r>
              <a:rPr lang="en-US" sz="2600" b="0">
                <a:solidFill>
                  <a:srgbClr val="FFFF00"/>
                </a:solidFill>
                <a:effectLst>
                  <a:outerShdw blurRad="38100" dist="38100" dir="2700000" algn="tl">
                    <a:srgbClr val="000000"/>
                  </a:outerShdw>
                </a:effectLst>
                <a:latin typeface="Comic Sans MS" pitchFamily="66" charset="0"/>
              </a:rPr>
              <a:t>With the Productive Ideas subsidy, it is produced and generated a broad range of products and services, among them: </a:t>
            </a:r>
          </a:p>
          <a:p>
            <a:pPr marL="1436688" lvl="1" indent="-533400" algn="l">
              <a:lnSpc>
                <a:spcPct val="80000"/>
              </a:lnSpc>
              <a:buFontTx/>
              <a:buChar char="–"/>
            </a:pPr>
            <a:r>
              <a:rPr lang="en-US" b="0">
                <a:solidFill>
                  <a:srgbClr val="FFFF00"/>
                </a:solidFill>
                <a:effectLst>
                  <a:outerShdw blurRad="38100" dist="38100" dir="2700000" algn="tl">
                    <a:srgbClr val="000000"/>
                  </a:outerShdw>
                </a:effectLst>
                <a:latin typeface="Comic Sans MS" pitchFamily="66" charset="0"/>
              </a:rPr>
              <a:t>Vegetables and basic seeds</a:t>
            </a:r>
          </a:p>
          <a:p>
            <a:pPr marL="1436688" lvl="1" indent="-533400" algn="l">
              <a:lnSpc>
                <a:spcPct val="80000"/>
              </a:lnSpc>
              <a:buFontTx/>
              <a:buChar char="–"/>
            </a:pPr>
            <a:r>
              <a:rPr lang="en-US" b="0">
                <a:solidFill>
                  <a:srgbClr val="FFFF00"/>
                </a:solidFill>
                <a:effectLst>
                  <a:outerShdw blurRad="38100" dist="38100" dir="2700000" algn="tl">
                    <a:srgbClr val="000000"/>
                  </a:outerShdw>
                </a:effectLst>
                <a:latin typeface="Comic Sans MS" pitchFamily="66" charset="0"/>
              </a:rPr>
              <a:t>Craftsmanship</a:t>
            </a:r>
          </a:p>
          <a:p>
            <a:pPr marL="1436688" lvl="1" indent="-533400" algn="l">
              <a:lnSpc>
                <a:spcPct val="80000"/>
              </a:lnSpc>
              <a:buFontTx/>
              <a:buChar char="–"/>
            </a:pPr>
            <a:r>
              <a:rPr lang="en-US" b="0">
                <a:solidFill>
                  <a:srgbClr val="FFFF00"/>
                </a:solidFill>
                <a:effectLst>
                  <a:outerShdw blurRad="38100" dist="38100" dir="2700000" algn="tl">
                    <a:srgbClr val="000000"/>
                  </a:outerShdw>
                </a:effectLst>
                <a:latin typeface="Comic Sans MS" pitchFamily="66" charset="0"/>
              </a:rPr>
              <a:t>Dress and bed clothes</a:t>
            </a:r>
          </a:p>
          <a:p>
            <a:pPr marL="1436688" lvl="1" indent="-533400" algn="l">
              <a:lnSpc>
                <a:spcPct val="80000"/>
              </a:lnSpc>
              <a:buFontTx/>
              <a:buChar char="–"/>
            </a:pPr>
            <a:r>
              <a:rPr lang="en-US" b="0">
                <a:solidFill>
                  <a:srgbClr val="FFFF00"/>
                </a:solidFill>
                <a:effectLst>
                  <a:outerShdw blurRad="38100" dist="38100" dir="2700000" algn="tl">
                    <a:srgbClr val="000000"/>
                  </a:outerShdw>
                </a:effectLst>
                <a:latin typeface="Comic Sans MS" pitchFamily="66" charset="0"/>
              </a:rPr>
              <a:t>Farm animals commercialization</a:t>
            </a:r>
          </a:p>
          <a:p>
            <a:pPr marL="1436688" lvl="1" indent="-533400" algn="l">
              <a:lnSpc>
                <a:spcPct val="80000"/>
              </a:lnSpc>
              <a:buFontTx/>
              <a:buChar char="–"/>
            </a:pPr>
            <a:r>
              <a:rPr lang="en-US" b="0">
                <a:solidFill>
                  <a:srgbClr val="FFFF00"/>
                </a:solidFill>
                <a:effectLst>
                  <a:outerShdw blurRad="38100" dist="38100" dir="2700000" algn="tl">
                    <a:srgbClr val="000000"/>
                  </a:outerShdw>
                </a:effectLst>
                <a:latin typeface="Comic Sans MS" pitchFamily="66" charset="0"/>
              </a:rPr>
              <a:t>Groceries and cloth</a:t>
            </a:r>
          </a:p>
          <a:p>
            <a:pPr marL="1436688" lvl="1" indent="-533400" algn="l">
              <a:lnSpc>
                <a:spcPct val="80000"/>
              </a:lnSpc>
              <a:buFontTx/>
              <a:buChar char="–"/>
            </a:pPr>
            <a:r>
              <a:rPr lang="en-US" b="0">
                <a:solidFill>
                  <a:srgbClr val="FFFF00"/>
                </a:solidFill>
                <a:effectLst>
                  <a:outerShdw blurRad="38100" dist="38100" dir="2700000" algn="tl">
                    <a:srgbClr val="000000"/>
                  </a:outerShdw>
                </a:effectLst>
                <a:latin typeface="Comic Sans MS" pitchFamily="66" charset="0"/>
              </a:rPr>
              <a:t>Goods and services production, like bakery and pastry</a:t>
            </a:r>
          </a:p>
          <a:p>
            <a:pPr marL="1436688" lvl="1" indent="-533400" algn="l">
              <a:lnSpc>
                <a:spcPct val="80000"/>
              </a:lnSpc>
              <a:buFontTx/>
              <a:buChar char="–"/>
            </a:pPr>
            <a:r>
              <a:rPr lang="en-US" b="0">
                <a:solidFill>
                  <a:srgbClr val="FFFF00"/>
                </a:solidFill>
                <a:effectLst>
                  <a:outerShdw blurRad="38100" dist="38100" dir="2700000" algn="tl">
                    <a:srgbClr val="000000"/>
                  </a:outerShdw>
                </a:effectLst>
                <a:latin typeface="Comic Sans MS" pitchFamily="66" charset="0"/>
              </a:rPr>
              <a:t>Energy (biodigestors)</a:t>
            </a:r>
          </a:p>
          <a:p>
            <a:pPr marL="1436688" lvl="1" indent="-533400" algn="l">
              <a:lnSpc>
                <a:spcPct val="80000"/>
              </a:lnSpc>
              <a:buFontTx/>
              <a:buChar char="–"/>
            </a:pPr>
            <a:r>
              <a:rPr lang="en-US" b="0">
                <a:solidFill>
                  <a:srgbClr val="FFFF00"/>
                </a:solidFill>
                <a:effectLst>
                  <a:outerShdw blurRad="38100" dist="38100" dir="2700000" algn="tl">
                    <a:srgbClr val="000000"/>
                  </a:outerShdw>
                </a:effectLst>
                <a:latin typeface="Comic Sans MS" pitchFamily="66" charset="0"/>
              </a:rPr>
              <a:t>Ornamental plants</a:t>
            </a:r>
          </a:p>
          <a:p>
            <a:pPr marL="1436688" lvl="1" indent="-533400" algn="l">
              <a:lnSpc>
                <a:spcPct val="80000"/>
              </a:lnSpc>
              <a:buFontTx/>
              <a:buChar char="–"/>
            </a:pPr>
            <a:r>
              <a:rPr lang="en-US" b="0">
                <a:solidFill>
                  <a:srgbClr val="FFFF00"/>
                </a:solidFill>
                <a:effectLst>
                  <a:outerShdw blurRad="38100" dist="38100" dir="2700000" algn="tl">
                    <a:srgbClr val="000000"/>
                  </a:outerShdw>
                </a:effectLst>
                <a:latin typeface="Comic Sans MS" pitchFamily="66" charset="0"/>
              </a:rPr>
              <a:t>Fishery</a:t>
            </a:r>
          </a:p>
          <a:p>
            <a:pPr marL="1436688" lvl="1" indent="-533400" algn="l">
              <a:lnSpc>
                <a:spcPct val="80000"/>
              </a:lnSpc>
              <a:buFontTx/>
              <a:buChar char="–"/>
            </a:pPr>
            <a:r>
              <a:rPr lang="en-US" b="0">
                <a:solidFill>
                  <a:srgbClr val="FFFF00"/>
                </a:solidFill>
                <a:effectLst>
                  <a:outerShdw blurRad="38100" dist="38100" dir="2700000" algn="tl">
                    <a:srgbClr val="000000"/>
                  </a:outerShdw>
                </a:effectLst>
                <a:latin typeface="Comic Sans MS" pitchFamily="66" charset="0"/>
              </a:rPr>
              <a:t>Beauty services</a:t>
            </a:r>
          </a:p>
          <a:p>
            <a:pPr marL="1436688" lvl="1" indent="-533400" algn="l">
              <a:lnSpc>
                <a:spcPct val="80000"/>
              </a:lnSpc>
              <a:buFontTx/>
              <a:buChar char="–"/>
            </a:pPr>
            <a:r>
              <a:rPr lang="en-US" b="0">
                <a:solidFill>
                  <a:srgbClr val="FFFF00"/>
                </a:solidFill>
                <a:effectLst>
                  <a:outerShdw blurRad="38100" dist="38100" dir="2700000" algn="tl">
                    <a:srgbClr val="000000"/>
                  </a:outerShdw>
                </a:effectLst>
                <a:latin typeface="Comic Sans MS" pitchFamily="66" charset="0"/>
              </a:rPr>
              <a:t>Avian farms</a:t>
            </a:r>
          </a:p>
          <a:p>
            <a:pPr marL="1436688" lvl="1" indent="-533400" algn="l">
              <a:lnSpc>
                <a:spcPct val="80000"/>
              </a:lnSpc>
              <a:buFontTx/>
              <a:buChar char="–"/>
            </a:pPr>
            <a:r>
              <a:rPr lang="en-US" b="0">
                <a:solidFill>
                  <a:srgbClr val="FFFF00"/>
                </a:solidFill>
                <a:effectLst>
                  <a:outerShdw blurRad="38100" dist="38100" dir="2700000" algn="tl">
                    <a:srgbClr val="000000"/>
                  </a:outerShdw>
                </a:effectLst>
                <a:latin typeface="Comic Sans MS" pitchFamily="66" charset="0"/>
              </a:rPr>
              <a:t>Mechanic, body repair and painting</a:t>
            </a:r>
          </a:p>
          <a:p>
            <a:pPr marL="1436688" lvl="1" indent="-533400" algn="l">
              <a:lnSpc>
                <a:spcPct val="80000"/>
              </a:lnSpc>
              <a:buFontTx/>
              <a:buChar char="–"/>
            </a:pPr>
            <a:r>
              <a:rPr lang="en-US" b="0">
                <a:solidFill>
                  <a:srgbClr val="FFFF00"/>
                </a:solidFill>
                <a:effectLst>
                  <a:outerShdw blurRad="38100" dist="38100" dir="2700000" algn="tl">
                    <a:srgbClr val="000000"/>
                  </a:outerShdw>
                </a:effectLst>
                <a:latin typeface="Comic Sans MS" pitchFamily="66" charset="0"/>
              </a:rPr>
              <a:t>Cabinetwork articles</a:t>
            </a:r>
          </a:p>
          <a:p>
            <a:pPr marL="1436688" lvl="1" indent="-533400" algn="l">
              <a:lnSpc>
                <a:spcPct val="80000"/>
              </a:lnSpc>
              <a:buFontTx/>
              <a:buChar char="–"/>
            </a:pPr>
            <a:r>
              <a:rPr lang="en-US" b="0">
                <a:solidFill>
                  <a:srgbClr val="FFFF00"/>
                </a:solidFill>
                <a:effectLst>
                  <a:outerShdw blurRad="38100" dist="38100" dir="2700000" algn="tl">
                    <a:srgbClr val="000000"/>
                  </a:outerShdw>
                </a:effectLst>
                <a:latin typeface="Comic Sans MS" pitchFamily="66" charset="0"/>
              </a:rPr>
              <a:t>Selling of bazaar articles, etc.</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172037"/>
                                        </p:tgtEl>
                                        <p:attrNameLst>
                                          <p:attrName>style.visibility</p:attrName>
                                        </p:attrNameLst>
                                      </p:cBhvr>
                                      <p:to>
                                        <p:strVal val="visible"/>
                                      </p:to>
                                    </p:set>
                                    <p:animEffect transition="in" filter="dissolve">
                                      <p:cBhvr>
                                        <p:cTn id="7" dur="500"/>
                                        <p:tgtEl>
                                          <p:spTgt spid="172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7"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73058" name="Group 2"/>
          <p:cNvGrpSpPr>
            <a:grpSpLocks/>
          </p:cNvGrpSpPr>
          <p:nvPr/>
        </p:nvGrpSpPr>
        <p:grpSpPr bwMode="auto">
          <a:xfrm>
            <a:off x="0" y="0"/>
            <a:ext cx="9144000" cy="6858000"/>
            <a:chOff x="0" y="0"/>
            <a:chExt cx="5760" cy="4320"/>
          </a:xfrm>
        </p:grpSpPr>
        <p:pic>
          <p:nvPicPr>
            <p:cNvPr id="173059" name="Picture 3"/>
            <p:cNvPicPr>
              <a:picLocks noChangeAspect="1" noChangeArrowheads="1"/>
            </p:cNvPicPr>
            <p:nvPr/>
          </p:nvPicPr>
          <p:blipFill>
            <a:blip r:embed="rId2" cstate="print">
              <a:lum bright="70000" contrast="-70000"/>
              <a:grayscl/>
            </a:blip>
            <a:srcRect b="5241"/>
            <a:stretch>
              <a:fillRect/>
            </a:stretch>
          </p:blipFill>
          <p:spPr bwMode="auto">
            <a:xfrm>
              <a:off x="0" y="0"/>
              <a:ext cx="5760" cy="4320"/>
            </a:xfrm>
            <a:prstGeom prst="rect">
              <a:avLst/>
            </a:prstGeom>
            <a:noFill/>
            <a:ln w="9525">
              <a:noFill/>
              <a:miter lim="800000"/>
              <a:headEnd/>
              <a:tailEnd/>
            </a:ln>
            <a:effectLst/>
          </p:spPr>
        </p:pic>
        <p:sp>
          <p:nvSpPr>
            <p:cNvPr id="173060" name="Text Box 4"/>
            <p:cNvSpPr txBox="1">
              <a:spLocks noChangeArrowheads="1"/>
            </p:cNvSpPr>
            <p:nvPr/>
          </p:nvSpPr>
          <p:spPr bwMode="auto">
            <a:xfrm>
              <a:off x="2935" y="4057"/>
              <a:ext cx="1635" cy="125"/>
            </a:xfrm>
            <a:prstGeom prst="rect">
              <a:avLst/>
            </a:prstGeom>
            <a:noFill/>
            <a:ln w="9525">
              <a:noFill/>
              <a:miter lim="800000"/>
              <a:headEnd/>
              <a:tailEnd/>
            </a:ln>
            <a:effectLst/>
          </p:spPr>
          <p:txBody>
            <a:bodyPr>
              <a:spAutoFit/>
            </a:bodyPr>
            <a:lstStyle/>
            <a:p>
              <a:pPr algn="l">
                <a:spcBef>
                  <a:spcPct val="50000"/>
                </a:spcBef>
              </a:pPr>
              <a:r>
                <a:rPr lang="es-ES" sz="700" b="0">
                  <a:solidFill>
                    <a:schemeClr val="bg1"/>
                  </a:solidFill>
                  <a:latin typeface="Comic Sans MS" pitchFamily="66" charset="0"/>
                </a:rPr>
                <a:t>Fot. René Martorell</a:t>
              </a:r>
            </a:p>
          </p:txBody>
        </p:sp>
      </p:grpSp>
      <p:sp>
        <p:nvSpPr>
          <p:cNvPr id="173061" name="AutoShape 5"/>
          <p:cNvSpPr>
            <a:spLocks noChangeArrowheads="1"/>
          </p:cNvSpPr>
          <p:nvPr/>
        </p:nvSpPr>
        <p:spPr bwMode="auto">
          <a:xfrm>
            <a:off x="292100" y="866775"/>
            <a:ext cx="8326438" cy="2057400"/>
          </a:xfrm>
          <a:prstGeom prst="roundRect">
            <a:avLst>
              <a:gd name="adj" fmla="val 16667"/>
            </a:avLst>
          </a:prstGeom>
          <a:solidFill>
            <a:srgbClr val="FFFF00"/>
          </a:solidFill>
          <a:ln w="9525" algn="ctr">
            <a:round/>
            <a:headEnd type="none" w="sm" len="sm"/>
            <a:tailEnd type="none" w="sm" len="sm"/>
          </a:ln>
          <a:effectLst/>
          <a:scene3d>
            <a:camera prst="legacyObliqueTopRight"/>
            <a:lightRig rig="legacyFlat1" dir="t"/>
          </a:scene3d>
          <a:sp3d extrusionH="430200" prstMaterial="legacyMatte">
            <a:bevelT w="13500" h="13500" prst="angle"/>
            <a:bevelB w="13500" h="13500" prst="angle"/>
            <a:extrusionClr>
              <a:srgbClr val="FF9933"/>
            </a:extrusionClr>
          </a:sp3d>
        </p:spPr>
        <p:txBody>
          <a:bodyPr>
            <a:spAutoFit/>
            <a:flatTx/>
          </a:bodyPr>
          <a:lstStyle/>
          <a:p>
            <a:pPr marL="177800" indent="-177800" algn="l">
              <a:spcBef>
                <a:spcPct val="40000"/>
              </a:spcBef>
              <a:spcAft>
                <a:spcPct val="40000"/>
              </a:spcAft>
              <a:buFontTx/>
              <a:buChar char="•"/>
            </a:pPr>
            <a:r>
              <a:rPr lang="en-US" sz="2900" b="0">
                <a:effectLst>
                  <a:outerShdw blurRad="38100" dist="38100" dir="2700000" algn="tl">
                    <a:srgbClr val="FFFFFF"/>
                  </a:outerShdw>
                </a:effectLst>
                <a:latin typeface="Comic Sans MS" pitchFamily="66" charset="0"/>
              </a:rPr>
              <a:t>The projects concentrate their activity  in the scope of the Production (74%) followed by the Commercial activities (15%) and finally Services (11%).</a:t>
            </a:r>
          </a:p>
        </p:txBody>
      </p:sp>
      <p:sp>
        <p:nvSpPr>
          <p:cNvPr id="173062" name="AutoShape 6"/>
          <p:cNvSpPr>
            <a:spLocks noChangeArrowheads="1"/>
          </p:cNvSpPr>
          <p:nvPr/>
        </p:nvSpPr>
        <p:spPr bwMode="auto">
          <a:xfrm>
            <a:off x="231775" y="3573463"/>
            <a:ext cx="8326438" cy="2057400"/>
          </a:xfrm>
          <a:prstGeom prst="roundRect">
            <a:avLst>
              <a:gd name="adj" fmla="val 16667"/>
            </a:avLst>
          </a:prstGeom>
          <a:solidFill>
            <a:srgbClr val="FFFF00"/>
          </a:solidFill>
          <a:ln w="9525" algn="ctr">
            <a:round/>
            <a:headEnd type="none" w="sm" len="sm"/>
            <a:tailEnd type="none" w="sm" len="sm"/>
          </a:ln>
          <a:effectLst/>
          <a:scene3d>
            <a:camera prst="legacyObliqueTopRight"/>
            <a:lightRig rig="legacyFlat1" dir="t"/>
          </a:scene3d>
          <a:sp3d extrusionH="430200" prstMaterial="legacyMatte">
            <a:bevelT w="13500" h="13500" prst="angle"/>
            <a:bevelB w="13500" h="13500" prst="angle"/>
            <a:extrusionClr>
              <a:srgbClr val="FF9933"/>
            </a:extrusionClr>
          </a:sp3d>
        </p:spPr>
        <p:txBody>
          <a:bodyPr>
            <a:spAutoFit/>
            <a:flatTx/>
          </a:bodyPr>
          <a:lstStyle/>
          <a:p>
            <a:pPr marL="177800" indent="-177800" algn="l">
              <a:spcBef>
                <a:spcPct val="40000"/>
              </a:spcBef>
              <a:spcAft>
                <a:spcPct val="40000"/>
              </a:spcAft>
              <a:buFontTx/>
              <a:buChar char="•"/>
            </a:pPr>
            <a:r>
              <a:rPr lang="en-US" sz="2900" b="0">
                <a:effectLst>
                  <a:outerShdw blurRad="38100" dist="38100" dir="2700000" algn="tl">
                    <a:srgbClr val="FFFFFF"/>
                  </a:outerShdw>
                </a:effectLst>
                <a:latin typeface="Comic Sans MS" pitchFamily="66" charset="0"/>
              </a:rPr>
              <a:t>They develop as small subsistence companies; although the given resources are limited, the 90% of the projects are active and producing.</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173061"/>
                                        </p:tgtEl>
                                        <p:attrNameLst>
                                          <p:attrName>style.visibility</p:attrName>
                                        </p:attrNameLst>
                                      </p:cBhvr>
                                      <p:to>
                                        <p:strVal val="visible"/>
                                      </p:to>
                                    </p:set>
                                    <p:animEffect transition="in" filter="dissolve">
                                      <p:cBhvr>
                                        <p:cTn id="7" dur="500"/>
                                        <p:tgtEl>
                                          <p:spTgt spid="173061"/>
                                        </p:tgtEl>
                                      </p:cBhvr>
                                    </p:animEffect>
                                  </p:childTnLst>
                                </p:cTn>
                              </p:par>
                            </p:childTnLst>
                          </p:cTn>
                        </p:par>
                        <p:par>
                          <p:cTn id="8" fill="hold">
                            <p:stCondLst>
                              <p:cond delay="1000"/>
                            </p:stCondLst>
                            <p:childTnLst>
                              <p:par>
                                <p:cTn id="9" presetID="9" presetClass="entr" presetSubtype="0" fill="hold" grpId="0" nodeType="afterEffect">
                                  <p:stCondLst>
                                    <p:cond delay="500"/>
                                  </p:stCondLst>
                                  <p:childTnLst>
                                    <p:set>
                                      <p:cBhvr>
                                        <p:cTn id="10" dur="1" fill="hold">
                                          <p:stCondLst>
                                            <p:cond delay="0"/>
                                          </p:stCondLst>
                                        </p:cTn>
                                        <p:tgtEl>
                                          <p:spTgt spid="173062"/>
                                        </p:tgtEl>
                                        <p:attrNameLst>
                                          <p:attrName>style.visibility</p:attrName>
                                        </p:attrNameLst>
                                      </p:cBhvr>
                                      <p:to>
                                        <p:strVal val="visible"/>
                                      </p:to>
                                    </p:set>
                                    <p:animEffect transition="in" filter="dissolve">
                                      <p:cBhvr>
                                        <p:cTn id="11" dur="500"/>
                                        <p:tgtEl>
                                          <p:spTgt spid="173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61" grpId="0" animBg="1"/>
      <p:bldP spid="173062"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74082" name="Group 2"/>
          <p:cNvGrpSpPr>
            <a:grpSpLocks/>
          </p:cNvGrpSpPr>
          <p:nvPr/>
        </p:nvGrpSpPr>
        <p:grpSpPr bwMode="auto">
          <a:xfrm>
            <a:off x="0" y="0"/>
            <a:ext cx="9144000" cy="6858000"/>
            <a:chOff x="0" y="0"/>
            <a:chExt cx="5760" cy="4320"/>
          </a:xfrm>
        </p:grpSpPr>
        <p:pic>
          <p:nvPicPr>
            <p:cNvPr id="174083" name="Picture 3"/>
            <p:cNvPicPr>
              <a:picLocks noChangeAspect="1" noChangeArrowheads="1"/>
            </p:cNvPicPr>
            <p:nvPr/>
          </p:nvPicPr>
          <p:blipFill>
            <a:blip r:embed="rId2" cstate="print">
              <a:lum bright="70000" contrast="-70000"/>
              <a:grayscl/>
            </a:blip>
            <a:srcRect b="5241"/>
            <a:stretch>
              <a:fillRect/>
            </a:stretch>
          </p:blipFill>
          <p:spPr bwMode="auto">
            <a:xfrm>
              <a:off x="0" y="0"/>
              <a:ext cx="5760" cy="4320"/>
            </a:xfrm>
            <a:prstGeom prst="rect">
              <a:avLst/>
            </a:prstGeom>
            <a:noFill/>
            <a:ln w="9525">
              <a:noFill/>
              <a:miter lim="800000"/>
              <a:headEnd/>
              <a:tailEnd/>
            </a:ln>
            <a:effectLst/>
          </p:spPr>
        </p:pic>
        <p:sp>
          <p:nvSpPr>
            <p:cNvPr id="174084" name="Text Box 4"/>
            <p:cNvSpPr txBox="1">
              <a:spLocks noChangeArrowheads="1"/>
            </p:cNvSpPr>
            <p:nvPr/>
          </p:nvSpPr>
          <p:spPr bwMode="auto">
            <a:xfrm>
              <a:off x="2935" y="4057"/>
              <a:ext cx="1635" cy="125"/>
            </a:xfrm>
            <a:prstGeom prst="rect">
              <a:avLst/>
            </a:prstGeom>
            <a:noFill/>
            <a:ln w="9525">
              <a:noFill/>
              <a:miter lim="800000"/>
              <a:headEnd/>
              <a:tailEnd/>
            </a:ln>
            <a:effectLst/>
          </p:spPr>
          <p:txBody>
            <a:bodyPr>
              <a:spAutoFit/>
            </a:bodyPr>
            <a:lstStyle/>
            <a:p>
              <a:pPr algn="l">
                <a:spcBef>
                  <a:spcPct val="50000"/>
                </a:spcBef>
              </a:pPr>
              <a:r>
                <a:rPr lang="es-ES" sz="700" b="0">
                  <a:solidFill>
                    <a:schemeClr val="bg1"/>
                  </a:solidFill>
                  <a:latin typeface="Comic Sans MS" pitchFamily="66" charset="0"/>
                </a:rPr>
                <a:t>Fot. René Martorell</a:t>
              </a:r>
            </a:p>
          </p:txBody>
        </p:sp>
      </p:grpSp>
      <p:sp>
        <p:nvSpPr>
          <p:cNvPr id="174085" name="AutoShape 5"/>
          <p:cNvSpPr>
            <a:spLocks noChangeArrowheads="1"/>
          </p:cNvSpPr>
          <p:nvPr/>
        </p:nvSpPr>
        <p:spPr bwMode="auto">
          <a:xfrm>
            <a:off x="292100" y="508000"/>
            <a:ext cx="8326438" cy="2057400"/>
          </a:xfrm>
          <a:prstGeom prst="roundRect">
            <a:avLst>
              <a:gd name="adj" fmla="val 16667"/>
            </a:avLst>
          </a:prstGeom>
          <a:solidFill>
            <a:srgbClr val="FFFF00"/>
          </a:solidFill>
          <a:ln w="9525" algn="ctr">
            <a:round/>
            <a:headEnd type="none" w="sm" len="sm"/>
            <a:tailEnd type="none" w="sm" len="sm"/>
          </a:ln>
          <a:effectLst/>
          <a:scene3d>
            <a:camera prst="legacyObliqueTopRight"/>
            <a:lightRig rig="legacyFlat1" dir="t"/>
          </a:scene3d>
          <a:sp3d extrusionH="430200" prstMaterial="legacyMatte">
            <a:bevelT w="13500" h="13500" prst="angle"/>
            <a:bevelB w="13500" h="13500" prst="angle"/>
            <a:extrusionClr>
              <a:srgbClr val="FF9933"/>
            </a:extrusionClr>
          </a:sp3d>
        </p:spPr>
        <p:txBody>
          <a:bodyPr>
            <a:spAutoFit/>
            <a:flatTx/>
          </a:bodyPr>
          <a:lstStyle/>
          <a:p>
            <a:pPr marL="177800" indent="-177800" algn="l">
              <a:spcBef>
                <a:spcPct val="40000"/>
              </a:spcBef>
              <a:spcAft>
                <a:spcPct val="40000"/>
              </a:spcAft>
              <a:buFontTx/>
              <a:buChar char="•"/>
            </a:pPr>
            <a:r>
              <a:rPr lang="en-US" sz="2900" b="0">
                <a:effectLst>
                  <a:outerShdw blurRad="38100" dist="38100" dir="2700000" algn="tl">
                    <a:srgbClr val="FFFFFF"/>
                  </a:outerShdw>
                </a:effectLst>
                <a:latin typeface="Comic Sans MS" pitchFamily="66" charset="0"/>
              </a:rPr>
              <a:t>More than half of the projects (agriculture, stock farming and hens) incorporated family work/although in small scale, they generate employ. </a:t>
            </a:r>
          </a:p>
        </p:txBody>
      </p:sp>
      <p:sp>
        <p:nvSpPr>
          <p:cNvPr id="174086" name="AutoShape 6"/>
          <p:cNvSpPr>
            <a:spLocks noChangeArrowheads="1"/>
          </p:cNvSpPr>
          <p:nvPr/>
        </p:nvSpPr>
        <p:spPr bwMode="auto">
          <a:xfrm>
            <a:off x="184150" y="3201988"/>
            <a:ext cx="8421688" cy="3035300"/>
          </a:xfrm>
          <a:prstGeom prst="roundRect">
            <a:avLst>
              <a:gd name="adj" fmla="val 16667"/>
            </a:avLst>
          </a:prstGeom>
          <a:solidFill>
            <a:srgbClr val="FFFF00"/>
          </a:solidFill>
          <a:ln w="9525" algn="ctr">
            <a:round/>
            <a:headEnd type="none" w="sm" len="sm"/>
            <a:tailEnd type="none" w="sm" len="sm"/>
          </a:ln>
          <a:effectLst/>
          <a:scene3d>
            <a:camera prst="legacyObliqueTopRight"/>
            <a:lightRig rig="legacyFlat1" dir="t"/>
          </a:scene3d>
          <a:sp3d extrusionH="430200" prstMaterial="legacyMatte">
            <a:bevelT w="13500" h="13500" prst="angle"/>
            <a:bevelB w="13500" h="13500" prst="angle"/>
            <a:extrusionClr>
              <a:srgbClr val="FF9933"/>
            </a:extrusionClr>
          </a:sp3d>
        </p:spPr>
        <p:txBody>
          <a:bodyPr>
            <a:spAutoFit/>
            <a:flatTx/>
          </a:bodyPr>
          <a:lstStyle/>
          <a:p>
            <a:pPr marL="177800" indent="-177800" algn="l">
              <a:spcBef>
                <a:spcPct val="40000"/>
              </a:spcBef>
              <a:spcAft>
                <a:spcPct val="40000"/>
              </a:spcAft>
              <a:buFontTx/>
              <a:buChar char="•"/>
            </a:pPr>
            <a:r>
              <a:rPr lang="en-US" sz="2900" b="0">
                <a:effectLst>
                  <a:outerShdw blurRad="38100" dist="38100" dir="2700000" algn="tl">
                    <a:srgbClr val="FFFFFF"/>
                  </a:outerShdw>
                </a:effectLst>
                <a:latin typeface="Comic Sans MS" pitchFamily="66" charset="0"/>
              </a:rPr>
              <a:t>The 82% of the projects were considered successful; the reasons for their success are the following: the IMAS’ subsidy, the beneficiaries’ experience and the commercialization (ease to put the product in market).</a:t>
            </a:r>
            <a:r>
              <a:rPr lang="es-ES" sz="2900" b="0">
                <a:effectLst>
                  <a:outerShdw blurRad="38100" dist="38100" dir="2700000" algn="tl">
                    <a:srgbClr val="FFFFFF"/>
                  </a:outerShdw>
                </a:effectLst>
                <a:latin typeface="Comic Sans MS" pitchFamily="66" charset="0"/>
              </a:rPr>
              <a:t> </a:t>
            </a:r>
            <a:endParaRPr lang="en-US" sz="2900" b="0">
              <a:effectLst>
                <a:outerShdw blurRad="38100" dist="38100" dir="2700000" algn="tl">
                  <a:srgbClr val="FFFFFF"/>
                </a:outerShdw>
              </a:effectLst>
              <a:latin typeface="Comic Sans MS" pitchFamily="66"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174085"/>
                                        </p:tgtEl>
                                        <p:attrNameLst>
                                          <p:attrName>style.visibility</p:attrName>
                                        </p:attrNameLst>
                                      </p:cBhvr>
                                      <p:to>
                                        <p:strVal val="visible"/>
                                      </p:to>
                                    </p:set>
                                    <p:animEffect transition="in" filter="dissolve">
                                      <p:cBhvr>
                                        <p:cTn id="7" dur="500"/>
                                        <p:tgtEl>
                                          <p:spTgt spid="174085"/>
                                        </p:tgtEl>
                                      </p:cBhvr>
                                    </p:animEffect>
                                  </p:childTnLst>
                                </p:cTn>
                              </p:par>
                            </p:childTnLst>
                          </p:cTn>
                        </p:par>
                        <p:par>
                          <p:cTn id="8" fill="hold">
                            <p:stCondLst>
                              <p:cond delay="1000"/>
                            </p:stCondLst>
                            <p:childTnLst>
                              <p:par>
                                <p:cTn id="9" presetID="9" presetClass="entr" presetSubtype="0" fill="hold" grpId="0" nodeType="afterEffect">
                                  <p:stCondLst>
                                    <p:cond delay="500"/>
                                  </p:stCondLst>
                                  <p:childTnLst>
                                    <p:set>
                                      <p:cBhvr>
                                        <p:cTn id="10" dur="1" fill="hold">
                                          <p:stCondLst>
                                            <p:cond delay="0"/>
                                          </p:stCondLst>
                                        </p:cTn>
                                        <p:tgtEl>
                                          <p:spTgt spid="174086"/>
                                        </p:tgtEl>
                                        <p:attrNameLst>
                                          <p:attrName>style.visibility</p:attrName>
                                        </p:attrNameLst>
                                      </p:cBhvr>
                                      <p:to>
                                        <p:strVal val="visible"/>
                                      </p:to>
                                    </p:set>
                                    <p:animEffect transition="in" filter="dissolve">
                                      <p:cBhvr>
                                        <p:cTn id="11" dur="500"/>
                                        <p:tgtEl>
                                          <p:spTgt spid="1740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5" grpId="0" animBg="1"/>
      <p:bldP spid="174086"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23906" name="Group 2"/>
          <p:cNvGrpSpPr>
            <a:grpSpLocks/>
          </p:cNvGrpSpPr>
          <p:nvPr/>
        </p:nvGrpSpPr>
        <p:grpSpPr bwMode="auto">
          <a:xfrm>
            <a:off x="1187450" y="1268413"/>
            <a:ext cx="7200900" cy="4608512"/>
            <a:chOff x="2304" y="2640"/>
            <a:chExt cx="2784" cy="1680"/>
          </a:xfrm>
        </p:grpSpPr>
        <p:sp>
          <p:nvSpPr>
            <p:cNvPr id="123907" name="Oval 3"/>
            <p:cNvSpPr>
              <a:spLocks noChangeArrowheads="1"/>
            </p:cNvSpPr>
            <p:nvPr/>
          </p:nvSpPr>
          <p:spPr bwMode="auto">
            <a:xfrm>
              <a:off x="2304" y="2640"/>
              <a:ext cx="2784" cy="1680"/>
            </a:xfrm>
            <a:prstGeom prst="ellipse">
              <a:avLst/>
            </a:prstGeom>
            <a:gradFill rotWithShape="0">
              <a:gsLst>
                <a:gs pos="0">
                  <a:srgbClr val="FFE2C5"/>
                </a:gs>
                <a:gs pos="100000">
                  <a:srgbClr val="FFFFFF"/>
                </a:gs>
              </a:gsLst>
              <a:lin ang="5400000" scaled="1"/>
            </a:gradFill>
            <a:ln w="9525">
              <a:noFill/>
              <a:round/>
              <a:headEnd/>
              <a:tailEnd/>
            </a:ln>
            <a:effectLst/>
            <a:scene3d>
              <a:camera prst="legacyPerspectiveTop"/>
              <a:lightRig rig="legacyFlat3" dir="b"/>
            </a:scene3d>
            <a:sp3d extrusionH="887400" prstMaterial="legacyMatte">
              <a:bevelT w="13500" h="13500" prst="angle"/>
              <a:bevelB w="13500" h="13500" prst="angle"/>
              <a:extrusionClr>
                <a:srgbClr val="FFE2C5"/>
              </a:extrusionClr>
            </a:sp3d>
          </p:spPr>
          <p:txBody>
            <a:bodyPr wrap="none" anchor="ctr">
              <a:flatTx/>
            </a:bodyPr>
            <a:lstStyle/>
            <a:p>
              <a:endParaRPr lang="en-US"/>
            </a:p>
          </p:txBody>
        </p:sp>
        <p:pic>
          <p:nvPicPr>
            <p:cNvPr id="123908" name="Picture 4" descr="imas"/>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76" y="2880"/>
              <a:ext cx="1493" cy="792"/>
            </a:xfrm>
            <a:prstGeom prst="rect">
              <a:avLst/>
            </a:prstGeom>
            <a:noFill/>
          </p:spPr>
        </p:pic>
      </p:grpSp>
      <p:pic>
        <p:nvPicPr>
          <p:cNvPr id="123909" name="Picture 5"/>
          <p:cNvPicPr>
            <a:picLocks noChangeAspect="1" noChangeArrowheads="1"/>
          </p:cNvPicPr>
          <p:nvPr/>
        </p:nvPicPr>
        <p:blipFill>
          <a:blip r:embed="rId3" cstate="print">
            <a:grayscl/>
          </a:blip>
          <a:srcRect r="3932" b="5241"/>
          <a:stretch>
            <a:fillRect/>
          </a:stretch>
        </p:blipFill>
        <p:spPr bwMode="auto">
          <a:xfrm>
            <a:off x="0" y="0"/>
            <a:ext cx="9144000" cy="6858000"/>
          </a:xfrm>
          <a:prstGeom prst="rect">
            <a:avLst/>
          </a:prstGeom>
          <a:noFill/>
          <a:ln w="9525">
            <a:noFill/>
            <a:miter lim="800000"/>
            <a:headEnd/>
            <a:tailEnd/>
          </a:ln>
          <a:effectLst/>
        </p:spPr>
      </p:pic>
      <p:sp>
        <p:nvSpPr>
          <p:cNvPr id="123911" name="AutoShape 7"/>
          <p:cNvSpPr>
            <a:spLocks noChangeArrowheads="1"/>
          </p:cNvSpPr>
          <p:nvPr/>
        </p:nvSpPr>
        <p:spPr bwMode="auto">
          <a:xfrm>
            <a:off x="5041900" y="5805488"/>
            <a:ext cx="3851275" cy="763587"/>
          </a:xfrm>
          <a:prstGeom prst="roundRect">
            <a:avLst>
              <a:gd name="adj" fmla="val 16667"/>
            </a:avLst>
          </a:prstGeom>
          <a:gradFill rotWithShape="1">
            <a:gsLst>
              <a:gs pos="0">
                <a:srgbClr val="277EFF">
                  <a:gamma/>
                  <a:shade val="0"/>
                  <a:invGamma/>
                </a:srgbClr>
              </a:gs>
              <a:gs pos="100000">
                <a:srgbClr val="277EFF">
                  <a:alpha val="2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nSpc>
                <a:spcPct val="80000"/>
              </a:lnSpc>
              <a:spcBef>
                <a:spcPct val="40000"/>
              </a:spcBef>
              <a:spcAft>
                <a:spcPct val="40000"/>
              </a:spcAft>
            </a:pPr>
            <a:r>
              <a:rPr lang="es-ES" sz="4900">
                <a:solidFill>
                  <a:srgbClr val="FFFF00"/>
                </a:solidFill>
                <a:effectLst>
                  <a:outerShdw blurRad="38100" dist="38100" dir="2700000" algn="tl">
                    <a:srgbClr val="000000"/>
                  </a:outerShdw>
                </a:effectLst>
                <a:latin typeface="Comic Sans MS" pitchFamily="66" charset="0"/>
              </a:rPr>
              <a:t>Marta Lora</a:t>
            </a:r>
          </a:p>
        </p:txBody>
      </p:sp>
      <p:sp>
        <p:nvSpPr>
          <p:cNvPr id="123912" name="AutoShape 8"/>
          <p:cNvSpPr>
            <a:spLocks noChangeArrowheads="1"/>
          </p:cNvSpPr>
          <p:nvPr/>
        </p:nvSpPr>
        <p:spPr bwMode="auto">
          <a:xfrm>
            <a:off x="147638" y="300038"/>
            <a:ext cx="8632825" cy="1181100"/>
          </a:xfrm>
          <a:prstGeom prst="roundRect">
            <a:avLst>
              <a:gd name="adj" fmla="val 16667"/>
            </a:avLst>
          </a:prstGeom>
          <a:gradFill rotWithShape="1">
            <a:gsLst>
              <a:gs pos="0">
                <a:srgbClr val="277EFF">
                  <a:gamma/>
                  <a:shade val="0"/>
                  <a:invGamma/>
                </a:srgbClr>
              </a:gs>
              <a:gs pos="100000">
                <a:srgbClr val="277EFF">
                  <a:alpha val="20000"/>
                </a:srgbClr>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eaLnBrk="1" hangingPunct="1">
              <a:spcBef>
                <a:spcPct val="50000"/>
              </a:spcBef>
            </a:pPr>
            <a:r>
              <a:rPr lang="en-US" sz="3200">
                <a:solidFill>
                  <a:srgbClr val="FFFF00"/>
                </a:solidFill>
                <a:effectLst>
                  <a:outerShdw blurRad="38100" dist="38100" dir="2700000" algn="tl">
                    <a:srgbClr val="000000"/>
                  </a:outerShdw>
                </a:effectLst>
                <a:latin typeface="Comic Sans MS" pitchFamily="66" charset="0"/>
              </a:rPr>
              <a:t>The Mixed Institute of Social Aid’s Experience. Costa Rica</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23912"/>
                                        </p:tgtEl>
                                        <p:attrNameLst>
                                          <p:attrName>style.visibility</p:attrName>
                                        </p:attrNameLst>
                                      </p:cBhvr>
                                      <p:to>
                                        <p:strVal val="visible"/>
                                      </p:to>
                                    </p:set>
                                    <p:animEffect transition="in" filter="dissolve">
                                      <p:cBhvr>
                                        <p:cTn id="7" dur="500"/>
                                        <p:tgtEl>
                                          <p:spTgt spid="123912"/>
                                        </p:tgtEl>
                                      </p:cBhvr>
                                    </p:animEffect>
                                  </p:childTnLst>
                                </p:cTn>
                              </p:par>
                            </p:childTnLst>
                          </p:cTn>
                        </p:par>
                        <p:par>
                          <p:cTn id="8" fill="hold">
                            <p:stCondLst>
                              <p:cond delay="500"/>
                            </p:stCondLst>
                            <p:childTnLst>
                              <p:par>
                                <p:cTn id="9" presetID="9" presetClass="entr" presetSubtype="0" fill="hold" grpId="0" nodeType="afterEffect">
                                  <p:stCondLst>
                                    <p:cond delay="500"/>
                                  </p:stCondLst>
                                  <p:childTnLst>
                                    <p:set>
                                      <p:cBhvr>
                                        <p:cTn id="10" dur="1" fill="hold">
                                          <p:stCondLst>
                                            <p:cond delay="0"/>
                                          </p:stCondLst>
                                        </p:cTn>
                                        <p:tgtEl>
                                          <p:spTgt spid="123911"/>
                                        </p:tgtEl>
                                        <p:attrNameLst>
                                          <p:attrName>style.visibility</p:attrName>
                                        </p:attrNameLst>
                                      </p:cBhvr>
                                      <p:to>
                                        <p:strVal val="visible"/>
                                      </p:to>
                                    </p:set>
                                    <p:animEffect transition="in" filter="dissolve">
                                      <p:cBhvr>
                                        <p:cTn id="11" dur="500"/>
                                        <p:tgtEl>
                                          <p:spTgt spid="1239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1" grpId="0" animBg="1"/>
      <p:bldP spid="123912"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75106" name="Group 2"/>
          <p:cNvGrpSpPr>
            <a:grpSpLocks/>
          </p:cNvGrpSpPr>
          <p:nvPr/>
        </p:nvGrpSpPr>
        <p:grpSpPr bwMode="auto">
          <a:xfrm>
            <a:off x="0" y="0"/>
            <a:ext cx="9144000" cy="6858000"/>
            <a:chOff x="0" y="0"/>
            <a:chExt cx="5760" cy="4320"/>
          </a:xfrm>
        </p:grpSpPr>
        <p:pic>
          <p:nvPicPr>
            <p:cNvPr id="175107" name="Picture 3"/>
            <p:cNvPicPr>
              <a:picLocks noChangeAspect="1" noChangeArrowheads="1"/>
            </p:cNvPicPr>
            <p:nvPr/>
          </p:nvPicPr>
          <p:blipFill>
            <a:blip r:embed="rId2" cstate="print">
              <a:lum bright="70000" contrast="-70000"/>
              <a:grayscl/>
            </a:blip>
            <a:srcRect b="5241"/>
            <a:stretch>
              <a:fillRect/>
            </a:stretch>
          </p:blipFill>
          <p:spPr bwMode="auto">
            <a:xfrm>
              <a:off x="0" y="0"/>
              <a:ext cx="5760" cy="4320"/>
            </a:xfrm>
            <a:prstGeom prst="rect">
              <a:avLst/>
            </a:prstGeom>
            <a:noFill/>
            <a:ln w="9525">
              <a:noFill/>
              <a:miter lim="800000"/>
              <a:headEnd/>
              <a:tailEnd/>
            </a:ln>
            <a:effectLst/>
          </p:spPr>
        </p:pic>
        <p:sp>
          <p:nvSpPr>
            <p:cNvPr id="175108" name="Text Box 4"/>
            <p:cNvSpPr txBox="1">
              <a:spLocks noChangeArrowheads="1"/>
            </p:cNvSpPr>
            <p:nvPr/>
          </p:nvSpPr>
          <p:spPr bwMode="auto">
            <a:xfrm>
              <a:off x="2935" y="4057"/>
              <a:ext cx="1635" cy="125"/>
            </a:xfrm>
            <a:prstGeom prst="rect">
              <a:avLst/>
            </a:prstGeom>
            <a:noFill/>
            <a:ln w="9525">
              <a:noFill/>
              <a:miter lim="800000"/>
              <a:headEnd/>
              <a:tailEnd/>
            </a:ln>
            <a:effectLst/>
          </p:spPr>
          <p:txBody>
            <a:bodyPr>
              <a:spAutoFit/>
            </a:bodyPr>
            <a:lstStyle/>
            <a:p>
              <a:pPr algn="l">
                <a:spcBef>
                  <a:spcPct val="50000"/>
                </a:spcBef>
              </a:pPr>
              <a:r>
                <a:rPr lang="es-ES" sz="700" b="0">
                  <a:solidFill>
                    <a:schemeClr val="bg1"/>
                  </a:solidFill>
                  <a:latin typeface="Comic Sans MS" pitchFamily="66" charset="0"/>
                </a:rPr>
                <a:t>Fot. René Martorell</a:t>
              </a:r>
            </a:p>
          </p:txBody>
        </p:sp>
      </p:grpSp>
      <p:sp>
        <p:nvSpPr>
          <p:cNvPr id="175109" name="AutoShape 5"/>
          <p:cNvSpPr>
            <a:spLocks noChangeArrowheads="1"/>
          </p:cNvSpPr>
          <p:nvPr/>
        </p:nvSpPr>
        <p:spPr bwMode="auto">
          <a:xfrm>
            <a:off x="268288" y="836613"/>
            <a:ext cx="8374062" cy="2546350"/>
          </a:xfrm>
          <a:prstGeom prst="roundRect">
            <a:avLst>
              <a:gd name="adj" fmla="val 16667"/>
            </a:avLst>
          </a:prstGeom>
          <a:solidFill>
            <a:srgbClr val="FFFF00"/>
          </a:solidFill>
          <a:ln w="9525" algn="ctr">
            <a:round/>
            <a:headEnd type="none" w="sm" len="sm"/>
            <a:tailEnd type="none" w="sm" len="sm"/>
          </a:ln>
          <a:effectLst/>
          <a:scene3d>
            <a:camera prst="legacyObliqueTopRight"/>
            <a:lightRig rig="legacyFlat1" dir="t"/>
          </a:scene3d>
          <a:sp3d extrusionH="430200" prstMaterial="legacyMatte">
            <a:bevelT w="13500" h="13500" prst="angle"/>
            <a:bevelB w="13500" h="13500" prst="angle"/>
            <a:extrusionClr>
              <a:srgbClr val="FF9933"/>
            </a:extrusionClr>
          </a:sp3d>
        </p:spPr>
        <p:txBody>
          <a:bodyPr>
            <a:spAutoFit/>
            <a:flatTx/>
          </a:bodyPr>
          <a:lstStyle/>
          <a:p>
            <a:pPr marL="177800" indent="-177800" algn="l">
              <a:spcBef>
                <a:spcPct val="40000"/>
              </a:spcBef>
              <a:spcAft>
                <a:spcPct val="40000"/>
              </a:spcAft>
              <a:buFontTx/>
              <a:buChar char="•"/>
            </a:pPr>
            <a:r>
              <a:rPr lang="en-US" sz="2900" b="0">
                <a:effectLst>
                  <a:outerShdw blurRad="38100" dist="38100" dir="2700000" algn="tl">
                    <a:srgbClr val="FFFFFF"/>
                  </a:outerShdw>
                </a:effectLst>
                <a:latin typeface="Comic Sans MS" pitchFamily="66" charset="0"/>
              </a:rPr>
              <a:t>The 68% of the projects generate gross resources produced by their operation; besides satisfying  subsistence necessities. That means improvements in their socioeconomic situation.</a:t>
            </a:r>
          </a:p>
        </p:txBody>
      </p:sp>
      <p:sp>
        <p:nvSpPr>
          <p:cNvPr id="175110" name="AutoShape 6"/>
          <p:cNvSpPr>
            <a:spLocks noChangeArrowheads="1"/>
          </p:cNvSpPr>
          <p:nvPr/>
        </p:nvSpPr>
        <p:spPr bwMode="auto">
          <a:xfrm>
            <a:off x="255588" y="4125913"/>
            <a:ext cx="8278812" cy="1568450"/>
          </a:xfrm>
          <a:prstGeom prst="roundRect">
            <a:avLst>
              <a:gd name="adj" fmla="val 16667"/>
            </a:avLst>
          </a:prstGeom>
          <a:solidFill>
            <a:srgbClr val="FFFF00"/>
          </a:solidFill>
          <a:ln w="9525" algn="ctr">
            <a:round/>
            <a:headEnd type="none" w="sm" len="sm"/>
            <a:tailEnd type="none" w="sm" len="sm"/>
          </a:ln>
          <a:effectLst/>
          <a:scene3d>
            <a:camera prst="legacyObliqueTopRight"/>
            <a:lightRig rig="legacyFlat1" dir="t"/>
          </a:scene3d>
          <a:sp3d extrusionH="430200" prstMaterial="legacyMatte">
            <a:bevelT w="13500" h="13500" prst="angle"/>
            <a:bevelB w="13500" h="13500" prst="angle"/>
            <a:extrusionClr>
              <a:srgbClr val="FF9933"/>
            </a:extrusionClr>
          </a:sp3d>
        </p:spPr>
        <p:txBody>
          <a:bodyPr>
            <a:spAutoFit/>
            <a:flatTx/>
          </a:bodyPr>
          <a:lstStyle/>
          <a:p>
            <a:pPr marL="177800" indent="-177800" algn="l">
              <a:spcBef>
                <a:spcPct val="40000"/>
              </a:spcBef>
              <a:spcAft>
                <a:spcPct val="40000"/>
              </a:spcAft>
              <a:buFontTx/>
              <a:buChar char="•"/>
            </a:pPr>
            <a:r>
              <a:rPr lang="en-US" sz="2900" b="0">
                <a:effectLst>
                  <a:outerShdw blurRad="38100" dist="38100" dir="2700000" algn="tl">
                    <a:srgbClr val="FFFFFF"/>
                  </a:outerShdw>
                </a:effectLst>
                <a:latin typeface="Comic Sans MS" pitchFamily="66" charset="0"/>
              </a:rPr>
              <a:t>There constitute an opportunity for the population to be able to insert itself into productive processes. </a:t>
            </a:r>
            <a:endParaRPr lang="es-ES" sz="2900" b="0">
              <a:effectLst>
                <a:outerShdw blurRad="38100" dist="38100" dir="2700000" algn="tl">
                  <a:srgbClr val="FFFFFF"/>
                </a:outerShdw>
              </a:effectLst>
              <a:latin typeface="Comic Sans MS" pitchFamily="66"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175109"/>
                                        </p:tgtEl>
                                        <p:attrNameLst>
                                          <p:attrName>style.visibility</p:attrName>
                                        </p:attrNameLst>
                                      </p:cBhvr>
                                      <p:to>
                                        <p:strVal val="visible"/>
                                      </p:to>
                                    </p:set>
                                    <p:animEffect transition="in" filter="dissolve">
                                      <p:cBhvr>
                                        <p:cTn id="7" dur="500"/>
                                        <p:tgtEl>
                                          <p:spTgt spid="175109"/>
                                        </p:tgtEl>
                                      </p:cBhvr>
                                    </p:animEffect>
                                  </p:childTnLst>
                                </p:cTn>
                              </p:par>
                            </p:childTnLst>
                          </p:cTn>
                        </p:par>
                        <p:par>
                          <p:cTn id="8" fill="hold">
                            <p:stCondLst>
                              <p:cond delay="1000"/>
                            </p:stCondLst>
                            <p:childTnLst>
                              <p:par>
                                <p:cTn id="9" presetID="9" presetClass="entr" presetSubtype="0" fill="hold" grpId="0" nodeType="afterEffect">
                                  <p:stCondLst>
                                    <p:cond delay="500"/>
                                  </p:stCondLst>
                                  <p:childTnLst>
                                    <p:set>
                                      <p:cBhvr>
                                        <p:cTn id="10" dur="1" fill="hold">
                                          <p:stCondLst>
                                            <p:cond delay="0"/>
                                          </p:stCondLst>
                                        </p:cTn>
                                        <p:tgtEl>
                                          <p:spTgt spid="175110"/>
                                        </p:tgtEl>
                                        <p:attrNameLst>
                                          <p:attrName>style.visibility</p:attrName>
                                        </p:attrNameLst>
                                      </p:cBhvr>
                                      <p:to>
                                        <p:strVal val="visible"/>
                                      </p:to>
                                    </p:set>
                                    <p:animEffect transition="in" filter="dissolve">
                                      <p:cBhvr>
                                        <p:cTn id="11" dur="500"/>
                                        <p:tgtEl>
                                          <p:spTgt spid="175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9" grpId="0" animBg="1"/>
      <p:bldP spid="175110"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76130" name="Group 2"/>
          <p:cNvGrpSpPr>
            <a:grpSpLocks/>
          </p:cNvGrpSpPr>
          <p:nvPr/>
        </p:nvGrpSpPr>
        <p:grpSpPr bwMode="auto">
          <a:xfrm>
            <a:off x="0" y="0"/>
            <a:ext cx="9144000" cy="6858000"/>
            <a:chOff x="0" y="0"/>
            <a:chExt cx="5760" cy="4320"/>
          </a:xfrm>
        </p:grpSpPr>
        <p:pic>
          <p:nvPicPr>
            <p:cNvPr id="176131" name="Picture 3"/>
            <p:cNvPicPr>
              <a:picLocks noChangeAspect="1" noChangeArrowheads="1"/>
            </p:cNvPicPr>
            <p:nvPr/>
          </p:nvPicPr>
          <p:blipFill>
            <a:blip r:embed="rId2" cstate="print">
              <a:lum bright="70000" contrast="-70000"/>
              <a:grayscl/>
            </a:blip>
            <a:srcRect b="5241"/>
            <a:stretch>
              <a:fillRect/>
            </a:stretch>
          </p:blipFill>
          <p:spPr bwMode="auto">
            <a:xfrm>
              <a:off x="0" y="0"/>
              <a:ext cx="5760" cy="4320"/>
            </a:xfrm>
            <a:prstGeom prst="rect">
              <a:avLst/>
            </a:prstGeom>
            <a:noFill/>
            <a:ln w="9525">
              <a:noFill/>
              <a:miter lim="800000"/>
              <a:headEnd/>
              <a:tailEnd/>
            </a:ln>
            <a:effectLst/>
          </p:spPr>
        </p:pic>
        <p:sp>
          <p:nvSpPr>
            <p:cNvPr id="176132" name="Text Box 4"/>
            <p:cNvSpPr txBox="1">
              <a:spLocks noChangeArrowheads="1"/>
            </p:cNvSpPr>
            <p:nvPr/>
          </p:nvSpPr>
          <p:spPr bwMode="auto">
            <a:xfrm>
              <a:off x="2935" y="4057"/>
              <a:ext cx="1635" cy="125"/>
            </a:xfrm>
            <a:prstGeom prst="rect">
              <a:avLst/>
            </a:prstGeom>
            <a:noFill/>
            <a:ln w="9525">
              <a:noFill/>
              <a:miter lim="800000"/>
              <a:headEnd/>
              <a:tailEnd/>
            </a:ln>
            <a:effectLst/>
          </p:spPr>
          <p:txBody>
            <a:bodyPr>
              <a:spAutoFit/>
            </a:bodyPr>
            <a:lstStyle/>
            <a:p>
              <a:pPr algn="l">
                <a:spcBef>
                  <a:spcPct val="50000"/>
                </a:spcBef>
              </a:pPr>
              <a:r>
                <a:rPr lang="es-ES" sz="700" b="0">
                  <a:solidFill>
                    <a:schemeClr val="bg1"/>
                  </a:solidFill>
                  <a:latin typeface="Comic Sans MS" pitchFamily="66" charset="0"/>
                </a:rPr>
                <a:t>Fot. René Martorell</a:t>
              </a:r>
            </a:p>
          </p:txBody>
        </p:sp>
      </p:grpSp>
      <p:sp>
        <p:nvSpPr>
          <p:cNvPr id="176133" name="AutoShape 5"/>
          <p:cNvSpPr>
            <a:spLocks noChangeArrowheads="1"/>
          </p:cNvSpPr>
          <p:nvPr/>
        </p:nvSpPr>
        <p:spPr bwMode="auto">
          <a:xfrm>
            <a:off x="223838" y="2536825"/>
            <a:ext cx="8326437" cy="2057400"/>
          </a:xfrm>
          <a:prstGeom prst="roundRect">
            <a:avLst>
              <a:gd name="adj" fmla="val 16667"/>
            </a:avLst>
          </a:prstGeom>
          <a:solidFill>
            <a:srgbClr val="FFFF00"/>
          </a:solidFill>
          <a:ln w="9525" algn="ctr">
            <a:round/>
            <a:headEnd type="none" w="sm" len="sm"/>
            <a:tailEnd type="none" w="sm" len="sm"/>
          </a:ln>
          <a:effectLst/>
          <a:scene3d>
            <a:camera prst="legacyObliqueTopRight"/>
            <a:lightRig rig="legacyFlat1" dir="t"/>
          </a:scene3d>
          <a:sp3d extrusionH="430200" prstMaterial="legacyMatte">
            <a:bevelT w="13500" h="13500" prst="angle"/>
            <a:bevelB w="13500" h="13500" prst="angle"/>
            <a:extrusionClr>
              <a:srgbClr val="FF9933"/>
            </a:extrusionClr>
          </a:sp3d>
        </p:spPr>
        <p:txBody>
          <a:bodyPr>
            <a:spAutoFit/>
            <a:flatTx/>
          </a:bodyPr>
          <a:lstStyle/>
          <a:p>
            <a:pPr marL="177800" indent="-177800" algn="l">
              <a:spcBef>
                <a:spcPct val="40000"/>
              </a:spcBef>
              <a:spcAft>
                <a:spcPct val="40000"/>
              </a:spcAft>
              <a:buFontTx/>
              <a:buChar char="•"/>
            </a:pPr>
            <a:r>
              <a:rPr lang="en-US" sz="2900" b="0">
                <a:effectLst>
                  <a:outerShdw blurRad="38100" dist="38100" dir="2700000" algn="tl">
                    <a:srgbClr val="FFFFFF"/>
                  </a:outerShdw>
                </a:effectLst>
                <a:latin typeface="Comic Sans MS" pitchFamily="66" charset="0"/>
              </a:rPr>
              <a:t>It an important strategic action, because it incorporates the low resources population to the productive market and constitutes a dynamic and proper way to surpass poverty.</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176133"/>
                                        </p:tgtEl>
                                        <p:attrNameLst>
                                          <p:attrName>style.visibility</p:attrName>
                                        </p:attrNameLst>
                                      </p:cBhvr>
                                      <p:to>
                                        <p:strVal val="visible"/>
                                      </p:to>
                                    </p:set>
                                    <p:animEffect transition="in" filter="dissolve">
                                      <p:cBhvr>
                                        <p:cTn id="7" dur="500"/>
                                        <p:tgtEl>
                                          <p:spTgt spid="176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3"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8002" name="Picture 2"/>
          <p:cNvPicPr>
            <a:picLocks noChangeAspect="1" noChangeArrowheads="1"/>
          </p:cNvPicPr>
          <p:nvPr/>
        </p:nvPicPr>
        <p:blipFill>
          <a:blip r:embed="rId2" cstate="print">
            <a:grayscl/>
          </a:blip>
          <a:srcRect r="3932" b="5241"/>
          <a:stretch>
            <a:fillRect/>
          </a:stretch>
        </p:blipFill>
        <p:spPr bwMode="auto">
          <a:xfrm>
            <a:off x="0" y="0"/>
            <a:ext cx="9144000" cy="6858000"/>
          </a:xfrm>
          <a:prstGeom prst="rect">
            <a:avLst/>
          </a:prstGeom>
          <a:noFill/>
          <a:ln w="9525">
            <a:noFill/>
            <a:miter lim="800000"/>
            <a:headEnd/>
            <a:tailEnd/>
          </a:ln>
          <a:effectLst/>
        </p:spPr>
      </p:pic>
      <p:sp>
        <p:nvSpPr>
          <p:cNvPr id="128003" name="AutoShape 3"/>
          <p:cNvSpPr>
            <a:spLocks noChangeArrowheads="1"/>
          </p:cNvSpPr>
          <p:nvPr/>
        </p:nvSpPr>
        <p:spPr bwMode="auto">
          <a:xfrm>
            <a:off x="461963" y="692150"/>
            <a:ext cx="8502650" cy="928688"/>
          </a:xfrm>
          <a:prstGeom prst="roundRect">
            <a:avLst>
              <a:gd name="adj" fmla="val 16667"/>
            </a:avLst>
          </a:prstGeom>
          <a:gradFill rotWithShape="1">
            <a:gsLst>
              <a:gs pos="0">
                <a:srgbClr val="277EFF">
                  <a:gamma/>
                  <a:shade val="0"/>
                  <a:invGamma/>
                </a:srgbClr>
              </a:gs>
              <a:gs pos="100000">
                <a:srgbClr val="277EFF"/>
              </a:gs>
            </a:gsLst>
            <a:lin ang="18900000" scaled="1"/>
          </a:gradFill>
          <a:ln w="9525" algn="ctr">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spAutoFit/>
            <a:flatTx/>
          </a:bodyPr>
          <a:lstStyle/>
          <a:p>
            <a:pPr algn="l">
              <a:spcBef>
                <a:spcPct val="40000"/>
              </a:spcBef>
              <a:spcAft>
                <a:spcPct val="40000"/>
              </a:spcAft>
            </a:pPr>
            <a:r>
              <a:rPr lang="en-US" sz="4900" b="0">
                <a:solidFill>
                  <a:srgbClr val="FFFF00"/>
                </a:solidFill>
                <a:effectLst>
                  <a:outerShdw blurRad="38100" dist="38100" dir="2700000" algn="tl">
                    <a:srgbClr val="000000"/>
                  </a:outerShdw>
                </a:effectLst>
                <a:latin typeface="Comic Sans MS" pitchFamily="66" charset="0"/>
              </a:rPr>
              <a:t>Some final reflections</a:t>
            </a:r>
            <a:r>
              <a:rPr lang="es-ES" sz="4900" b="0">
                <a:solidFill>
                  <a:srgbClr val="FFFF00"/>
                </a:solidFill>
                <a:effectLst>
                  <a:outerShdw blurRad="38100" dist="38100" dir="2700000" algn="tl">
                    <a:srgbClr val="000000"/>
                  </a:outerShdw>
                </a:effectLst>
                <a:latin typeface="Comic Sans MS" pitchFamily="66" charset="0"/>
              </a:rPr>
              <a:t> </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8003"/>
                                        </p:tgtEl>
                                        <p:attrNameLst>
                                          <p:attrName>style.visibility</p:attrName>
                                        </p:attrNameLst>
                                      </p:cBhvr>
                                      <p:to>
                                        <p:strVal val="visible"/>
                                      </p:to>
                                    </p:set>
                                    <p:animEffect transition="in" filter="dissolve">
                                      <p:cBhvr>
                                        <p:cTn id="7" dur="500"/>
                                        <p:tgtEl>
                                          <p:spTgt spid="1280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9026" name="Picture 2"/>
          <p:cNvPicPr>
            <a:picLocks noChangeAspect="1" noChangeArrowheads="1"/>
          </p:cNvPicPr>
          <p:nvPr/>
        </p:nvPicPr>
        <p:blipFill>
          <a:blip r:embed="rId2" cstate="print">
            <a:grayscl/>
          </a:blip>
          <a:srcRect r="3932" b="5241"/>
          <a:stretch>
            <a:fillRect/>
          </a:stretch>
        </p:blipFill>
        <p:spPr bwMode="auto">
          <a:xfrm>
            <a:off x="0" y="0"/>
            <a:ext cx="9144000" cy="6858000"/>
          </a:xfrm>
          <a:prstGeom prst="rect">
            <a:avLst/>
          </a:prstGeom>
          <a:noFill/>
          <a:ln w="9525">
            <a:noFill/>
            <a:miter lim="800000"/>
            <a:headEnd/>
            <a:tailEnd/>
          </a:ln>
          <a:effectLst/>
        </p:spPr>
      </p:pic>
      <p:sp>
        <p:nvSpPr>
          <p:cNvPr id="129027" name="AutoShape 3"/>
          <p:cNvSpPr>
            <a:spLocks noChangeArrowheads="1"/>
          </p:cNvSpPr>
          <p:nvPr/>
        </p:nvSpPr>
        <p:spPr bwMode="auto">
          <a:xfrm>
            <a:off x="144463" y="73025"/>
            <a:ext cx="8820150" cy="6524625"/>
          </a:xfrm>
          <a:prstGeom prst="roundRect">
            <a:avLst>
              <a:gd name="adj" fmla="val 16667"/>
            </a:avLst>
          </a:prstGeom>
          <a:gradFill rotWithShape="1">
            <a:gsLst>
              <a:gs pos="0">
                <a:srgbClr val="FF9966">
                  <a:gamma/>
                  <a:shade val="46275"/>
                  <a:invGamma/>
                </a:srgbClr>
              </a:gs>
              <a:gs pos="100000">
                <a:srgbClr val="FF9966"/>
              </a:gs>
            </a:gsLst>
            <a:lin ang="5400000" scaled="1"/>
          </a:gradFill>
          <a:ln w="9525" algn="ctr">
            <a:noFill/>
            <a:round/>
            <a:headEnd/>
            <a:tailEnd/>
          </a:ln>
          <a:effectLst>
            <a:outerShdw dist="107763" dir="18900000" algn="ctr" rotWithShape="0">
              <a:schemeClr val="tx1"/>
            </a:outerShdw>
          </a:effectLst>
        </p:spPr>
        <p:txBody>
          <a:bodyPr anchor="ctr">
            <a:spAutoFit/>
          </a:bodyPr>
          <a:lstStyle/>
          <a:p>
            <a:endParaRPr lang="en-US"/>
          </a:p>
        </p:txBody>
      </p:sp>
      <p:sp>
        <p:nvSpPr>
          <p:cNvPr id="129028" name="_s1028"/>
          <p:cNvSpPr>
            <a:spLocks noChangeArrowheads="1"/>
          </p:cNvSpPr>
          <p:nvPr/>
        </p:nvSpPr>
        <p:spPr bwMode="auto">
          <a:xfrm>
            <a:off x="227013" y="646113"/>
            <a:ext cx="8642350" cy="5410200"/>
          </a:xfrm>
          <a:prstGeom prst="roundRect">
            <a:avLst>
              <a:gd name="adj" fmla="val 16667"/>
            </a:avLst>
          </a:prstGeom>
          <a:gradFill rotWithShape="1">
            <a:gsLst>
              <a:gs pos="0">
                <a:schemeClr val="accent1"/>
              </a:gs>
              <a:gs pos="50000">
                <a:schemeClr val="accent1">
                  <a:gamma/>
                  <a:tint val="0"/>
                  <a:invGamma/>
                </a:schemeClr>
              </a:gs>
              <a:gs pos="100000">
                <a:schemeClr val="accent1"/>
              </a:gs>
            </a:gsLst>
            <a:lin ang="2700000" scaled="1"/>
          </a:gradFill>
          <a:ln w="9525">
            <a:solidFill>
              <a:schemeClr val="tx2"/>
            </a:solidFill>
            <a:round/>
            <a:headEnd/>
            <a:tailEnd/>
          </a:ln>
          <a:effectLst/>
        </p:spPr>
        <p:txBody>
          <a:bodyPr lIns="0" tIns="0" rIns="0" bIns="0" anchor="ctr">
            <a:spAutoFit/>
          </a:bodyPr>
          <a:lstStyle/>
          <a:p>
            <a:pPr algn="l" eaLnBrk="1" hangingPunct="1"/>
            <a:r>
              <a:rPr lang="en-US" sz="3200" b="0">
                <a:effectLst>
                  <a:outerShdw blurRad="38100" dist="38100" dir="2700000" algn="tl">
                    <a:srgbClr val="FFFFFF"/>
                  </a:outerShdw>
                </a:effectLst>
                <a:latin typeface="Comic Sans MS" pitchFamily="66" charset="0"/>
              </a:rPr>
              <a:t>The present characteristics of poverty demand new treatment and orientations approaching, where it would assumed the poverty overcoming, </a:t>
            </a:r>
            <a:r>
              <a:rPr lang="en-US" sz="3200" b="0" u="sng">
                <a:effectLst>
                  <a:outerShdw blurRad="38100" dist="38100" dir="2700000" algn="tl">
                    <a:srgbClr val="FFFFFF"/>
                  </a:outerShdw>
                </a:effectLst>
                <a:latin typeface="Comic Sans MS" pitchFamily="66" charset="0"/>
              </a:rPr>
              <a:t>not only as a problem that competes to the social field, </a:t>
            </a:r>
            <a:r>
              <a:rPr lang="en-US" sz="3200" b="0">
                <a:effectLst>
                  <a:outerShdw blurRad="38100" dist="38100" dir="2700000" algn="tl">
                    <a:srgbClr val="FFFFFF"/>
                  </a:outerShdw>
                </a:effectLst>
                <a:latin typeface="Comic Sans MS" pitchFamily="66" charset="0"/>
              </a:rPr>
              <a:t>but also as an </a:t>
            </a:r>
            <a:r>
              <a:rPr lang="en-US" sz="3200" b="0" u="sng">
                <a:effectLst>
                  <a:outerShdw blurRad="38100" dist="38100" dir="2700000" algn="tl">
                    <a:srgbClr val="FFFFFF"/>
                  </a:outerShdw>
                </a:effectLst>
                <a:latin typeface="Comic Sans MS" pitchFamily="66" charset="0"/>
              </a:rPr>
              <a:t>explicit aim of the social and economic policy, excluding</a:t>
            </a:r>
            <a:r>
              <a:rPr lang="en-US" sz="3200" b="0">
                <a:effectLst>
                  <a:outerShdw blurRad="38100" dist="38100" dir="2700000" algn="tl">
                    <a:srgbClr val="FFFFFF"/>
                  </a:outerShdw>
                </a:effectLst>
                <a:latin typeface="Comic Sans MS" pitchFamily="66" charset="0"/>
              </a:rPr>
              <a:t> </a:t>
            </a:r>
            <a:r>
              <a:rPr lang="en-US" sz="3200" b="0" i="1">
                <a:effectLst>
                  <a:outerShdw blurRad="38100" dist="38100" dir="2700000" algn="tl">
                    <a:srgbClr val="FFFFFF"/>
                  </a:outerShdw>
                </a:effectLst>
                <a:latin typeface="Comic Sans MS" pitchFamily="66" charset="0"/>
              </a:rPr>
              <a:t>old practices </a:t>
            </a:r>
            <a:r>
              <a:rPr lang="en-US" sz="3200" b="0">
                <a:effectLst>
                  <a:outerShdw blurRad="38100" dist="38100" dir="2700000" algn="tl">
                    <a:srgbClr val="FFFFFF"/>
                  </a:outerShdw>
                </a:effectLst>
                <a:latin typeface="Comic Sans MS" pitchFamily="66" charset="0"/>
              </a:rPr>
              <a:t>which consider the fight against poverty as </a:t>
            </a:r>
            <a:r>
              <a:rPr lang="en-US" sz="3200" b="0" i="1">
                <a:effectLst>
                  <a:outerShdw blurRad="38100" dist="38100" dir="2700000" algn="tl">
                    <a:srgbClr val="FFFFFF"/>
                  </a:outerShdw>
                </a:effectLst>
                <a:latin typeface="Comic Sans MS" pitchFamily="66" charset="0"/>
              </a:rPr>
              <a:t>marginal o secondary actions</a:t>
            </a:r>
            <a:r>
              <a:rPr lang="en-US" sz="3200" b="0">
                <a:effectLst>
                  <a:outerShdw blurRad="38100" dist="38100" dir="2700000" algn="tl">
                    <a:srgbClr val="FFFFFF"/>
                  </a:outerShdw>
                </a:effectLst>
                <a:latin typeface="Comic Sans MS" pitchFamily="66" charset="0"/>
              </a:rPr>
              <a:t>  in government plans.</a:t>
            </a:r>
            <a:r>
              <a:rPr lang="es-ES" sz="3200" b="0">
                <a:effectLst>
                  <a:outerShdw blurRad="38100" dist="38100" dir="2700000" algn="tl">
                    <a:srgbClr val="FFFFFF"/>
                  </a:outerShdw>
                </a:effectLst>
                <a:latin typeface="Comic Sans MS" pitchFamily="66" charset="0"/>
              </a:rPr>
              <a:t> </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9027"/>
                                        </p:tgtEl>
                                        <p:attrNameLst>
                                          <p:attrName>style.visibility</p:attrName>
                                        </p:attrNameLst>
                                      </p:cBhvr>
                                      <p:to>
                                        <p:strVal val="visible"/>
                                      </p:to>
                                    </p:set>
                                    <p:animEffect transition="in" filter="dissolve">
                                      <p:cBhvr>
                                        <p:cTn id="7" dur="500"/>
                                        <p:tgtEl>
                                          <p:spTgt spid="129027"/>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129028"/>
                                        </p:tgtEl>
                                        <p:attrNameLst>
                                          <p:attrName>style.visibility</p:attrName>
                                        </p:attrNameLst>
                                      </p:cBhvr>
                                      <p:to>
                                        <p:strVal val="visible"/>
                                      </p:to>
                                    </p:set>
                                    <p:anim calcmode="lin" valueType="num">
                                      <p:cBhvr additive="base">
                                        <p:cTn id="11" dur="500" fill="hold"/>
                                        <p:tgtEl>
                                          <p:spTgt spid="129028"/>
                                        </p:tgtEl>
                                        <p:attrNameLst>
                                          <p:attrName>ppt_x</p:attrName>
                                        </p:attrNameLst>
                                      </p:cBhvr>
                                      <p:tavLst>
                                        <p:tav tm="0">
                                          <p:val>
                                            <p:strVal val="#ppt_x"/>
                                          </p:val>
                                        </p:tav>
                                        <p:tav tm="100000">
                                          <p:val>
                                            <p:strVal val="#ppt_x"/>
                                          </p:val>
                                        </p:tav>
                                      </p:tavLst>
                                    </p:anim>
                                    <p:anim calcmode="lin" valueType="num">
                                      <p:cBhvr additive="base">
                                        <p:cTn id="12" dur="500" fill="hold"/>
                                        <p:tgtEl>
                                          <p:spTgt spid="129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7154" name="Picture 2"/>
          <p:cNvPicPr>
            <a:picLocks noChangeAspect="1" noChangeArrowheads="1"/>
          </p:cNvPicPr>
          <p:nvPr/>
        </p:nvPicPr>
        <p:blipFill>
          <a:blip r:embed="rId2" cstate="print">
            <a:grayscl/>
          </a:blip>
          <a:srcRect r="3932" b="5241"/>
          <a:stretch>
            <a:fillRect/>
          </a:stretch>
        </p:blipFill>
        <p:spPr bwMode="auto">
          <a:xfrm>
            <a:off x="0" y="0"/>
            <a:ext cx="9144000" cy="6858000"/>
          </a:xfrm>
          <a:prstGeom prst="rect">
            <a:avLst/>
          </a:prstGeom>
          <a:noFill/>
          <a:ln w="9525">
            <a:noFill/>
            <a:miter lim="800000"/>
            <a:headEnd/>
            <a:tailEnd/>
          </a:ln>
          <a:effectLst/>
        </p:spPr>
      </p:pic>
      <p:sp>
        <p:nvSpPr>
          <p:cNvPr id="177155" name="AutoShape 3"/>
          <p:cNvSpPr>
            <a:spLocks noChangeArrowheads="1"/>
          </p:cNvSpPr>
          <p:nvPr/>
        </p:nvSpPr>
        <p:spPr bwMode="auto">
          <a:xfrm>
            <a:off x="144463" y="73025"/>
            <a:ext cx="8820150" cy="6524625"/>
          </a:xfrm>
          <a:prstGeom prst="roundRect">
            <a:avLst>
              <a:gd name="adj" fmla="val 16667"/>
            </a:avLst>
          </a:prstGeom>
          <a:gradFill rotWithShape="1">
            <a:gsLst>
              <a:gs pos="0">
                <a:srgbClr val="FF9966">
                  <a:gamma/>
                  <a:shade val="46275"/>
                  <a:invGamma/>
                </a:srgbClr>
              </a:gs>
              <a:gs pos="100000">
                <a:srgbClr val="FF9966"/>
              </a:gs>
            </a:gsLst>
            <a:lin ang="5400000" scaled="1"/>
          </a:gradFill>
          <a:ln w="9525" algn="ctr">
            <a:noFill/>
            <a:round/>
            <a:headEnd/>
            <a:tailEnd/>
          </a:ln>
          <a:effectLst>
            <a:outerShdw dist="107763" dir="18900000" algn="ctr" rotWithShape="0">
              <a:schemeClr val="tx1"/>
            </a:outerShdw>
          </a:effectLst>
        </p:spPr>
        <p:txBody>
          <a:bodyPr anchor="ctr">
            <a:spAutoFit/>
          </a:bodyPr>
          <a:lstStyle/>
          <a:p>
            <a:endParaRPr lang="en-US"/>
          </a:p>
        </p:txBody>
      </p:sp>
      <p:sp>
        <p:nvSpPr>
          <p:cNvPr id="177156" name="_s1028"/>
          <p:cNvSpPr>
            <a:spLocks noChangeArrowheads="1"/>
          </p:cNvSpPr>
          <p:nvPr/>
        </p:nvSpPr>
        <p:spPr bwMode="auto">
          <a:xfrm>
            <a:off x="306388" y="1454150"/>
            <a:ext cx="8483600" cy="3789363"/>
          </a:xfrm>
          <a:prstGeom prst="roundRect">
            <a:avLst>
              <a:gd name="adj" fmla="val 16667"/>
            </a:avLst>
          </a:prstGeom>
          <a:solidFill>
            <a:srgbClr val="3399FF"/>
          </a:solidFill>
          <a:ln w="9525">
            <a:solidFill>
              <a:schemeClr val="tx2"/>
            </a:solidFill>
            <a:round/>
            <a:headEnd/>
            <a:tailEnd/>
          </a:ln>
          <a:effectLst/>
        </p:spPr>
        <p:txBody>
          <a:bodyPr lIns="0" tIns="0" rIns="0" bIns="0" anchor="ctr">
            <a:spAutoFit/>
          </a:bodyPr>
          <a:lstStyle/>
          <a:p>
            <a:pPr algn="l" eaLnBrk="1" hangingPunct="1"/>
            <a:r>
              <a:rPr lang="en-US" sz="3200" b="0">
                <a:solidFill>
                  <a:srgbClr val="FFFF00"/>
                </a:solidFill>
                <a:effectLst>
                  <a:outerShdw blurRad="38100" dist="38100" dir="2700000" algn="tl">
                    <a:srgbClr val="000000"/>
                  </a:outerShdw>
                </a:effectLst>
                <a:latin typeface="Comic Sans MS" pitchFamily="66" charset="0"/>
              </a:rPr>
              <a:t>To establish programs orientated to the generation of  </a:t>
            </a:r>
            <a:r>
              <a:rPr lang="en-US" sz="3200" b="0" u="sng">
                <a:solidFill>
                  <a:srgbClr val="FFFF00"/>
                </a:solidFill>
                <a:effectLst>
                  <a:outerShdw blurRad="38100" dist="38100" dir="2700000" algn="tl">
                    <a:srgbClr val="000000"/>
                  </a:outerShdw>
                </a:effectLst>
                <a:latin typeface="Comic Sans MS" pitchFamily="66" charset="0"/>
              </a:rPr>
              <a:t>stable and well-paid employs,</a:t>
            </a:r>
            <a:r>
              <a:rPr lang="en-US" sz="3200" b="0">
                <a:solidFill>
                  <a:srgbClr val="FFFF00"/>
                </a:solidFill>
                <a:effectLst>
                  <a:outerShdw blurRad="38100" dist="38100" dir="2700000" algn="tl">
                    <a:srgbClr val="000000"/>
                  </a:outerShdw>
                </a:effectLst>
                <a:latin typeface="Comic Sans MS" pitchFamily="66" charset="0"/>
              </a:rPr>
              <a:t> that offer more and better opportunities to overcome their situation to poor families, besides directing the attention specially towards </a:t>
            </a:r>
            <a:r>
              <a:rPr lang="en-US" sz="3200" b="0" u="sng">
                <a:solidFill>
                  <a:srgbClr val="FFFF00"/>
                </a:solidFill>
                <a:effectLst>
                  <a:outerShdw blurRad="38100" dist="38100" dir="2700000" algn="tl">
                    <a:srgbClr val="000000"/>
                  </a:outerShdw>
                </a:effectLst>
                <a:latin typeface="Comic Sans MS" pitchFamily="66" charset="0"/>
              </a:rPr>
              <a:t>the most deteriorated and needy areas</a:t>
            </a:r>
            <a:r>
              <a:rPr lang="en-US" sz="3200" b="0">
                <a:solidFill>
                  <a:srgbClr val="FFFF00"/>
                </a:solidFill>
                <a:effectLst>
                  <a:outerShdw blurRad="38100" dist="38100" dir="2700000" algn="tl">
                    <a:srgbClr val="000000"/>
                  </a:outerShdw>
                </a:effectLst>
                <a:latin typeface="Comic Sans MS" pitchFamily="66" charset="0"/>
              </a:rPr>
              <a:t>.</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77156"/>
                                        </p:tgtEl>
                                        <p:attrNameLst>
                                          <p:attrName>style.visibility</p:attrName>
                                        </p:attrNameLst>
                                      </p:cBhvr>
                                      <p:to>
                                        <p:strVal val="visible"/>
                                      </p:to>
                                    </p:set>
                                    <p:animEffect transition="in" filter="fade">
                                      <p:cBhvr>
                                        <p:cTn id="7" dur="2000"/>
                                        <p:tgtEl>
                                          <p:spTgt spid="177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8178" name="Picture 2"/>
          <p:cNvPicPr>
            <a:picLocks noChangeAspect="1" noChangeArrowheads="1"/>
          </p:cNvPicPr>
          <p:nvPr/>
        </p:nvPicPr>
        <p:blipFill>
          <a:blip r:embed="rId2" cstate="print">
            <a:grayscl/>
          </a:blip>
          <a:srcRect r="3932" b="5241"/>
          <a:stretch>
            <a:fillRect/>
          </a:stretch>
        </p:blipFill>
        <p:spPr bwMode="auto">
          <a:xfrm>
            <a:off x="0" y="0"/>
            <a:ext cx="9144000" cy="6858000"/>
          </a:xfrm>
          <a:prstGeom prst="rect">
            <a:avLst/>
          </a:prstGeom>
          <a:noFill/>
          <a:ln w="9525">
            <a:noFill/>
            <a:miter lim="800000"/>
            <a:headEnd/>
            <a:tailEnd/>
          </a:ln>
          <a:effectLst/>
        </p:spPr>
      </p:pic>
      <p:sp>
        <p:nvSpPr>
          <p:cNvPr id="178179" name="AutoShape 3"/>
          <p:cNvSpPr>
            <a:spLocks noChangeArrowheads="1"/>
          </p:cNvSpPr>
          <p:nvPr/>
        </p:nvSpPr>
        <p:spPr bwMode="auto">
          <a:xfrm>
            <a:off x="144463" y="73025"/>
            <a:ext cx="8820150" cy="6524625"/>
          </a:xfrm>
          <a:prstGeom prst="roundRect">
            <a:avLst>
              <a:gd name="adj" fmla="val 16667"/>
            </a:avLst>
          </a:prstGeom>
          <a:gradFill rotWithShape="1">
            <a:gsLst>
              <a:gs pos="0">
                <a:srgbClr val="FF9966">
                  <a:gamma/>
                  <a:shade val="46275"/>
                  <a:invGamma/>
                </a:srgbClr>
              </a:gs>
              <a:gs pos="100000">
                <a:srgbClr val="FF9966"/>
              </a:gs>
            </a:gsLst>
            <a:lin ang="5400000" scaled="1"/>
          </a:gradFill>
          <a:ln w="9525" algn="ctr">
            <a:noFill/>
            <a:round/>
            <a:headEnd/>
            <a:tailEnd/>
          </a:ln>
          <a:effectLst>
            <a:outerShdw dist="107763" dir="18900000" algn="ctr" rotWithShape="0">
              <a:schemeClr val="tx1"/>
            </a:outerShdw>
          </a:effectLst>
        </p:spPr>
        <p:txBody>
          <a:bodyPr anchor="ctr">
            <a:spAutoFit/>
          </a:bodyPr>
          <a:lstStyle/>
          <a:p>
            <a:endParaRPr lang="en-US"/>
          </a:p>
        </p:txBody>
      </p:sp>
      <p:sp>
        <p:nvSpPr>
          <p:cNvPr id="178180" name="_s1028"/>
          <p:cNvSpPr>
            <a:spLocks noChangeArrowheads="1"/>
          </p:cNvSpPr>
          <p:nvPr/>
        </p:nvSpPr>
        <p:spPr bwMode="auto">
          <a:xfrm>
            <a:off x="227013" y="652463"/>
            <a:ext cx="8642350" cy="5410200"/>
          </a:xfrm>
          <a:prstGeom prst="roundRect">
            <a:avLst>
              <a:gd name="adj" fmla="val 16667"/>
            </a:avLst>
          </a:prstGeom>
          <a:solidFill>
            <a:srgbClr val="FFCC00"/>
          </a:solidFill>
          <a:ln w="9525">
            <a:solidFill>
              <a:schemeClr val="tx2"/>
            </a:solidFill>
            <a:round/>
            <a:headEnd/>
            <a:tailEnd/>
          </a:ln>
          <a:effectLst/>
        </p:spPr>
        <p:txBody>
          <a:bodyPr lIns="0" tIns="0" rIns="0" bIns="0" anchor="ctr">
            <a:spAutoFit/>
          </a:bodyPr>
          <a:lstStyle/>
          <a:p>
            <a:pPr algn="l" eaLnBrk="1" hangingPunct="1"/>
            <a:r>
              <a:rPr lang="en-US" sz="3200" b="0">
                <a:effectLst>
                  <a:outerShdw blurRad="38100" dist="38100" dir="2700000" algn="tl">
                    <a:srgbClr val="FFFFFF"/>
                  </a:outerShdw>
                </a:effectLst>
                <a:latin typeface="Comic Sans MS" pitchFamily="66" charset="0"/>
              </a:rPr>
              <a:t>To establish articulated processes, where come together labor, agricultural and industrial policies, that transcend the national market.</a:t>
            </a:r>
            <a:r>
              <a:rPr lang="es-ES" sz="3200" b="0">
                <a:effectLst>
                  <a:outerShdw blurRad="38100" dist="38100" dir="2700000" algn="tl">
                    <a:srgbClr val="FFFFFF"/>
                  </a:outerShdw>
                </a:effectLst>
                <a:latin typeface="Comic Sans MS" pitchFamily="66" charset="0"/>
              </a:rPr>
              <a:t> </a:t>
            </a:r>
          </a:p>
          <a:p>
            <a:pPr algn="l" eaLnBrk="1" hangingPunct="1"/>
            <a:r>
              <a:rPr lang="en-US" sz="3200" b="0">
                <a:effectLst>
                  <a:outerShdw blurRad="38100" dist="38100" dir="2700000" algn="tl">
                    <a:srgbClr val="FFFFFF"/>
                  </a:outerShdw>
                </a:effectLst>
                <a:latin typeface="Comic Sans MS" pitchFamily="66" charset="0"/>
              </a:rPr>
              <a:t>The same way, to generate the necessary infrastructure to mount storing and product and road infrastructure selling places, that empower the development in areas considered a priority.</a:t>
            </a:r>
          </a:p>
          <a:p>
            <a:pPr algn="l" eaLnBrk="1" hangingPunct="1"/>
            <a:r>
              <a:rPr lang="es-ES" sz="3200" b="0">
                <a:effectLst>
                  <a:outerShdw blurRad="38100" dist="38100" dir="2700000" algn="tl">
                    <a:srgbClr val="FFFFFF"/>
                  </a:outerShdw>
                </a:effectLst>
                <a:latin typeface="Comic Sans MS" pitchFamily="66" charset="0"/>
              </a:rPr>
              <a:t> </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78180"/>
                                        </p:tgtEl>
                                        <p:attrNameLst>
                                          <p:attrName>style.visibility</p:attrName>
                                        </p:attrNameLst>
                                      </p:cBhvr>
                                      <p:to>
                                        <p:strVal val="visible"/>
                                      </p:to>
                                    </p:set>
                                    <p:animEffect transition="in" filter="fade">
                                      <p:cBhvr>
                                        <p:cTn id="7" dur="2000"/>
                                        <p:tgtEl>
                                          <p:spTgt spid="178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9202" name="Picture 2"/>
          <p:cNvPicPr>
            <a:picLocks noChangeAspect="1" noChangeArrowheads="1"/>
          </p:cNvPicPr>
          <p:nvPr/>
        </p:nvPicPr>
        <p:blipFill>
          <a:blip r:embed="rId2" cstate="print">
            <a:grayscl/>
          </a:blip>
          <a:srcRect r="3932" b="5241"/>
          <a:stretch>
            <a:fillRect/>
          </a:stretch>
        </p:blipFill>
        <p:spPr bwMode="auto">
          <a:xfrm>
            <a:off x="0" y="0"/>
            <a:ext cx="9144000" cy="6858000"/>
          </a:xfrm>
          <a:prstGeom prst="rect">
            <a:avLst/>
          </a:prstGeom>
          <a:noFill/>
          <a:ln w="9525">
            <a:noFill/>
            <a:miter lim="800000"/>
            <a:headEnd/>
            <a:tailEnd/>
          </a:ln>
          <a:effectLst/>
        </p:spPr>
      </p:pic>
      <p:sp>
        <p:nvSpPr>
          <p:cNvPr id="179203" name="AutoShape 3"/>
          <p:cNvSpPr>
            <a:spLocks noChangeArrowheads="1"/>
          </p:cNvSpPr>
          <p:nvPr/>
        </p:nvSpPr>
        <p:spPr bwMode="auto">
          <a:xfrm>
            <a:off x="144463" y="73025"/>
            <a:ext cx="8820150" cy="6524625"/>
          </a:xfrm>
          <a:prstGeom prst="roundRect">
            <a:avLst>
              <a:gd name="adj" fmla="val 16667"/>
            </a:avLst>
          </a:prstGeom>
          <a:gradFill rotWithShape="1">
            <a:gsLst>
              <a:gs pos="0">
                <a:srgbClr val="FF9966">
                  <a:gamma/>
                  <a:shade val="46275"/>
                  <a:invGamma/>
                </a:srgbClr>
              </a:gs>
              <a:gs pos="100000">
                <a:srgbClr val="FF9966"/>
              </a:gs>
            </a:gsLst>
            <a:lin ang="5400000" scaled="1"/>
          </a:gradFill>
          <a:ln w="9525" algn="ctr">
            <a:noFill/>
            <a:round/>
            <a:headEnd/>
            <a:tailEnd/>
          </a:ln>
          <a:effectLst>
            <a:outerShdw dist="107763" dir="18900000" algn="ctr" rotWithShape="0">
              <a:schemeClr val="tx1"/>
            </a:outerShdw>
          </a:effectLst>
        </p:spPr>
        <p:txBody>
          <a:bodyPr anchor="ctr">
            <a:spAutoFit/>
          </a:bodyPr>
          <a:lstStyle/>
          <a:p>
            <a:endParaRPr lang="en-US"/>
          </a:p>
        </p:txBody>
      </p:sp>
      <p:sp>
        <p:nvSpPr>
          <p:cNvPr id="179204" name="_s1028"/>
          <p:cNvSpPr>
            <a:spLocks noChangeArrowheads="1"/>
          </p:cNvSpPr>
          <p:nvPr/>
        </p:nvSpPr>
        <p:spPr bwMode="auto">
          <a:xfrm>
            <a:off x="279400" y="1192213"/>
            <a:ext cx="8537575" cy="4330700"/>
          </a:xfrm>
          <a:prstGeom prst="roundRect">
            <a:avLst>
              <a:gd name="adj" fmla="val 16667"/>
            </a:avLst>
          </a:prstGeom>
          <a:solidFill>
            <a:srgbClr val="FFFFFF"/>
          </a:solidFill>
          <a:ln w="9525">
            <a:solidFill>
              <a:schemeClr val="tx2"/>
            </a:solidFill>
            <a:round/>
            <a:headEnd/>
            <a:tailEnd/>
          </a:ln>
          <a:effectLst/>
        </p:spPr>
        <p:txBody>
          <a:bodyPr lIns="0" tIns="0" rIns="0" bIns="0" anchor="ctr">
            <a:spAutoFit/>
          </a:bodyPr>
          <a:lstStyle/>
          <a:p>
            <a:pPr algn="l" eaLnBrk="1" hangingPunct="1"/>
            <a:r>
              <a:rPr lang="en-US" sz="3200" b="0">
                <a:effectLst>
                  <a:outerShdw blurRad="38100" dist="38100" dir="2700000" algn="tl">
                    <a:srgbClr val="C0C0C0"/>
                  </a:outerShdw>
                </a:effectLst>
                <a:latin typeface="Comic Sans MS" pitchFamily="66" charset="0"/>
              </a:rPr>
              <a:t>To develop actions aimed to strengthen the </a:t>
            </a:r>
            <a:r>
              <a:rPr lang="en-US" sz="3200" b="0" u="sng">
                <a:effectLst>
                  <a:outerShdw blurRad="38100" dist="38100" dir="2700000" algn="tl">
                    <a:srgbClr val="C0C0C0"/>
                  </a:outerShdw>
                </a:effectLst>
                <a:latin typeface="Comic Sans MS" pitchFamily="66" charset="0"/>
              </a:rPr>
              <a:t>human capital</a:t>
            </a:r>
            <a:r>
              <a:rPr lang="en-US" sz="3200" b="0">
                <a:effectLst>
                  <a:outerShdw blurRad="38100" dist="38100" dir="2700000" algn="tl">
                    <a:srgbClr val="C0C0C0"/>
                  </a:outerShdw>
                </a:effectLst>
                <a:latin typeface="Comic Sans MS" pitchFamily="66" charset="0"/>
              </a:rPr>
              <a:t> in different human development areas: health, education, housing, cultural sphere, sports, etc. that make possible to create a </a:t>
            </a:r>
            <a:r>
              <a:rPr lang="en-US" sz="3200" b="0" u="sng">
                <a:effectLst>
                  <a:outerShdw blurRad="38100" dist="38100" dir="2700000" algn="tl">
                    <a:srgbClr val="C0C0C0"/>
                  </a:outerShdw>
                </a:effectLst>
                <a:latin typeface="Comic Sans MS" pitchFamily="66" charset="0"/>
              </a:rPr>
              <a:t>qualified social base</a:t>
            </a:r>
            <a:r>
              <a:rPr lang="en-US" sz="3200" b="0">
                <a:effectLst>
                  <a:outerShdw blurRad="38100" dist="38100" dir="2700000" algn="tl">
                    <a:srgbClr val="C0C0C0"/>
                  </a:outerShdw>
                </a:effectLst>
                <a:latin typeface="Comic Sans MS" pitchFamily="66" charset="0"/>
              </a:rPr>
              <a:t> over which it could be sustained a development model, according to the present demands of society.</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79204"/>
                                        </p:tgtEl>
                                        <p:attrNameLst>
                                          <p:attrName>style.visibility</p:attrName>
                                        </p:attrNameLst>
                                      </p:cBhvr>
                                      <p:to>
                                        <p:strVal val="visible"/>
                                      </p:to>
                                    </p:set>
                                    <p:animEffect transition="in" filter="fade">
                                      <p:cBhvr>
                                        <p:cTn id="7" dur="2000"/>
                                        <p:tgtEl>
                                          <p:spTgt spid="179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0226" name="Picture 2"/>
          <p:cNvPicPr>
            <a:picLocks noChangeAspect="1" noChangeArrowheads="1"/>
          </p:cNvPicPr>
          <p:nvPr/>
        </p:nvPicPr>
        <p:blipFill>
          <a:blip r:embed="rId2" cstate="print">
            <a:grayscl/>
          </a:blip>
          <a:srcRect r="3932" b="5241"/>
          <a:stretch>
            <a:fillRect/>
          </a:stretch>
        </p:blipFill>
        <p:spPr bwMode="auto">
          <a:xfrm>
            <a:off x="0" y="0"/>
            <a:ext cx="9144000" cy="6858000"/>
          </a:xfrm>
          <a:prstGeom prst="rect">
            <a:avLst/>
          </a:prstGeom>
          <a:noFill/>
          <a:ln w="9525">
            <a:noFill/>
            <a:miter lim="800000"/>
            <a:headEnd/>
            <a:tailEnd/>
          </a:ln>
          <a:effectLst/>
        </p:spPr>
      </p:pic>
      <p:sp>
        <p:nvSpPr>
          <p:cNvPr id="180227" name="AutoShape 3"/>
          <p:cNvSpPr>
            <a:spLocks noChangeArrowheads="1"/>
          </p:cNvSpPr>
          <p:nvPr/>
        </p:nvSpPr>
        <p:spPr bwMode="auto">
          <a:xfrm>
            <a:off x="144463" y="73025"/>
            <a:ext cx="8820150" cy="6524625"/>
          </a:xfrm>
          <a:prstGeom prst="roundRect">
            <a:avLst>
              <a:gd name="adj" fmla="val 16667"/>
            </a:avLst>
          </a:prstGeom>
          <a:gradFill rotWithShape="1">
            <a:gsLst>
              <a:gs pos="0">
                <a:srgbClr val="FF9966">
                  <a:gamma/>
                  <a:shade val="46275"/>
                  <a:invGamma/>
                </a:srgbClr>
              </a:gs>
              <a:gs pos="100000">
                <a:srgbClr val="FF9966"/>
              </a:gs>
            </a:gsLst>
            <a:lin ang="5400000" scaled="1"/>
          </a:gradFill>
          <a:ln w="9525" algn="ctr">
            <a:noFill/>
            <a:round/>
            <a:headEnd/>
            <a:tailEnd/>
          </a:ln>
          <a:effectLst>
            <a:outerShdw dist="107763" dir="18900000" algn="ctr" rotWithShape="0">
              <a:schemeClr val="tx1"/>
            </a:outerShdw>
          </a:effectLst>
        </p:spPr>
        <p:txBody>
          <a:bodyPr anchor="ctr">
            <a:spAutoFit/>
          </a:bodyPr>
          <a:lstStyle/>
          <a:p>
            <a:endParaRPr lang="en-US"/>
          </a:p>
        </p:txBody>
      </p:sp>
      <p:sp>
        <p:nvSpPr>
          <p:cNvPr id="180228" name="_s1028"/>
          <p:cNvSpPr>
            <a:spLocks noChangeArrowheads="1"/>
          </p:cNvSpPr>
          <p:nvPr/>
        </p:nvSpPr>
        <p:spPr bwMode="auto">
          <a:xfrm>
            <a:off x="266700" y="1052513"/>
            <a:ext cx="8562975" cy="4600575"/>
          </a:xfrm>
          <a:prstGeom prst="roundRect">
            <a:avLst>
              <a:gd name="adj" fmla="val 16667"/>
            </a:avLst>
          </a:prstGeom>
          <a:solidFill>
            <a:srgbClr val="0099FF"/>
          </a:solidFill>
          <a:ln w="9525">
            <a:solidFill>
              <a:schemeClr val="tx2"/>
            </a:solidFill>
            <a:round/>
            <a:headEnd/>
            <a:tailEnd/>
          </a:ln>
          <a:effectLst/>
        </p:spPr>
        <p:txBody>
          <a:bodyPr lIns="0" tIns="0" rIns="0" bIns="0" anchor="ctr">
            <a:spAutoFit/>
          </a:bodyPr>
          <a:lstStyle/>
          <a:p>
            <a:pPr algn="l" eaLnBrk="1" hangingPunct="1"/>
            <a:r>
              <a:rPr lang="en-US" sz="3200" b="0">
                <a:solidFill>
                  <a:srgbClr val="FFFF00"/>
                </a:solidFill>
                <a:effectLst>
                  <a:outerShdw blurRad="38100" dist="38100" dir="2700000" algn="tl">
                    <a:srgbClr val="000000"/>
                  </a:outerShdw>
                </a:effectLst>
                <a:latin typeface="Comic Sans MS" pitchFamily="66" charset="0"/>
              </a:rPr>
              <a:t>It is necessary the </a:t>
            </a:r>
            <a:r>
              <a:rPr lang="en-US" sz="3200">
                <a:solidFill>
                  <a:srgbClr val="FFFF00"/>
                </a:solidFill>
                <a:effectLst>
                  <a:outerShdw blurRad="38100" dist="38100" dir="2700000" algn="tl">
                    <a:srgbClr val="000000"/>
                  </a:outerShdw>
                </a:effectLst>
                <a:latin typeface="Comic Sans MS" pitchFamily="66" charset="0"/>
              </a:rPr>
              <a:t>protagonist presence of diverse actors of the </a:t>
            </a:r>
            <a:r>
              <a:rPr lang="en-US" sz="4000">
                <a:solidFill>
                  <a:srgbClr val="FFFF00"/>
                </a:solidFill>
                <a:effectLst>
                  <a:outerShdw blurRad="38100" dist="38100" dir="2700000" algn="tl">
                    <a:srgbClr val="000000"/>
                  </a:outerShdw>
                </a:effectLst>
                <a:latin typeface="Comic Sans MS" pitchFamily="66" charset="0"/>
              </a:rPr>
              <a:t>Civil Society and Public Institutions</a:t>
            </a:r>
            <a:r>
              <a:rPr lang="en-US" sz="3200" b="0">
                <a:solidFill>
                  <a:srgbClr val="FFFF00"/>
                </a:solidFill>
                <a:effectLst>
                  <a:outerShdw blurRad="38100" dist="38100" dir="2700000" algn="tl">
                    <a:srgbClr val="000000"/>
                  </a:outerShdw>
                </a:effectLst>
                <a:latin typeface="Comic Sans MS" pitchFamily="66" charset="0"/>
              </a:rPr>
              <a:t>, in order to organize and develop working plans jointly with the population and in a co-responsible way, to overcome present conditions of the families in poverty and extreme poverty conditions</a:t>
            </a:r>
            <a:r>
              <a:rPr lang="es-ES" sz="3200" b="0">
                <a:solidFill>
                  <a:srgbClr val="FFFF00"/>
                </a:solidFill>
                <a:effectLst>
                  <a:outerShdw blurRad="38100" dist="38100" dir="2700000" algn="tl">
                    <a:srgbClr val="000000"/>
                  </a:outerShdw>
                </a:effectLst>
                <a:latin typeface="Comic Sans MS" pitchFamily="66" charset="0"/>
              </a:rPr>
              <a:t>.</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0228"/>
                                        </p:tgtEl>
                                        <p:attrNameLst>
                                          <p:attrName>style.visibility</p:attrName>
                                        </p:attrNameLst>
                                      </p:cBhvr>
                                      <p:to>
                                        <p:strVal val="visible"/>
                                      </p:to>
                                    </p:set>
                                    <p:animEffect transition="in" filter="fade">
                                      <p:cBhvr>
                                        <p:cTn id="7" dur="2000"/>
                                        <p:tgtEl>
                                          <p:spTgt spid="180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4322" name="Picture 2"/>
          <p:cNvPicPr>
            <a:picLocks noChangeAspect="1" noChangeArrowheads="1"/>
          </p:cNvPicPr>
          <p:nvPr/>
        </p:nvPicPr>
        <p:blipFill>
          <a:blip r:embed="rId2" cstate="print">
            <a:grayscl/>
          </a:blip>
          <a:srcRect r="3932" b="5241"/>
          <a:stretch>
            <a:fillRect/>
          </a:stretch>
        </p:blipFill>
        <p:spPr bwMode="auto">
          <a:xfrm>
            <a:off x="0" y="0"/>
            <a:ext cx="9144000" cy="6858000"/>
          </a:xfrm>
          <a:prstGeom prst="rect">
            <a:avLst/>
          </a:prstGeom>
          <a:noFill/>
          <a:ln w="9525">
            <a:noFill/>
            <a:miter lim="800000"/>
            <a:headEnd/>
            <a:tailEnd/>
          </a:ln>
          <a:effectLst/>
        </p:spPr>
      </p:pic>
      <p:sp>
        <p:nvSpPr>
          <p:cNvPr id="184323" name="AutoShape 3"/>
          <p:cNvSpPr>
            <a:spLocks noChangeArrowheads="1"/>
          </p:cNvSpPr>
          <p:nvPr/>
        </p:nvSpPr>
        <p:spPr bwMode="auto">
          <a:xfrm>
            <a:off x="179388" y="188913"/>
            <a:ext cx="8820150" cy="6524625"/>
          </a:xfrm>
          <a:prstGeom prst="roundRect">
            <a:avLst>
              <a:gd name="adj" fmla="val 16667"/>
            </a:avLst>
          </a:prstGeom>
          <a:gradFill rotWithShape="1">
            <a:gsLst>
              <a:gs pos="0">
                <a:srgbClr val="0099FF">
                  <a:gamma/>
                  <a:shade val="0"/>
                  <a:invGamma/>
                </a:srgbClr>
              </a:gs>
              <a:gs pos="100000">
                <a:srgbClr val="0099FF"/>
              </a:gs>
            </a:gsLst>
            <a:lin ang="5400000" scaled="1"/>
          </a:gradFill>
          <a:ln w="9525" algn="ctr">
            <a:noFill/>
            <a:round/>
            <a:headEnd/>
            <a:tailEnd/>
          </a:ln>
          <a:effectLst>
            <a:outerShdw dist="107763" dir="18900000" algn="ctr" rotWithShape="0">
              <a:schemeClr val="tx1"/>
            </a:outerShdw>
          </a:effectLst>
        </p:spPr>
        <p:txBody>
          <a:bodyPr anchor="ctr">
            <a:spAutoFit/>
          </a:bodyPr>
          <a:lstStyle/>
          <a:p>
            <a:endParaRPr lang="en-US"/>
          </a:p>
        </p:txBody>
      </p:sp>
      <p:sp>
        <p:nvSpPr>
          <p:cNvPr id="184325" name="Text Box 5"/>
          <p:cNvSpPr txBox="1">
            <a:spLocks noChangeArrowheads="1"/>
          </p:cNvSpPr>
          <p:nvPr/>
        </p:nvSpPr>
        <p:spPr bwMode="auto">
          <a:xfrm>
            <a:off x="611188" y="900113"/>
            <a:ext cx="8137525" cy="3810000"/>
          </a:xfrm>
          <a:prstGeom prst="rect">
            <a:avLst/>
          </a:prstGeom>
          <a:noFill/>
          <a:ln w="9525">
            <a:noFill/>
            <a:miter lim="800000"/>
            <a:headEnd/>
            <a:tailEnd/>
          </a:ln>
          <a:effectLst/>
        </p:spPr>
        <p:txBody>
          <a:bodyPr>
            <a:spAutoFit/>
          </a:bodyPr>
          <a:lstStyle/>
          <a:p>
            <a:pPr algn="l">
              <a:spcBef>
                <a:spcPct val="50000"/>
              </a:spcBef>
            </a:pPr>
            <a:r>
              <a:rPr lang="en-US" sz="3200" b="0">
                <a:solidFill>
                  <a:srgbClr val="FFFF00"/>
                </a:solidFill>
                <a:effectLst>
                  <a:outerShdw blurRad="38100" dist="38100" dir="2700000" algn="tl">
                    <a:srgbClr val="000000"/>
                  </a:outerShdw>
                </a:effectLst>
                <a:latin typeface="Comic Sans MS" pitchFamily="66" charset="0"/>
              </a:rPr>
              <a:t>The National Plan to Overcome the Poverty and the Development of Human Capacities</a:t>
            </a:r>
            <a:r>
              <a:rPr lang="en-US" sz="3600" b="0">
                <a:solidFill>
                  <a:srgbClr val="FFFF00"/>
                </a:solidFill>
                <a:effectLst>
                  <a:outerShdw blurRad="38100" dist="38100" dir="2700000" algn="tl">
                    <a:srgbClr val="000000"/>
                  </a:outerShdw>
                </a:effectLst>
                <a:latin typeface="Comic Sans MS" pitchFamily="66" charset="0"/>
              </a:rPr>
              <a:t> “N</a:t>
            </a:r>
            <a:r>
              <a:rPr lang="en-US" sz="3600" u="sng">
                <a:solidFill>
                  <a:srgbClr val="FFFF00"/>
                </a:solidFill>
                <a:effectLst>
                  <a:outerShdw blurRad="38100" dist="38100" dir="2700000" algn="tl">
                    <a:srgbClr val="000000"/>
                  </a:outerShdw>
                </a:effectLst>
                <a:latin typeface="Comic Sans MS" pitchFamily="66" charset="0"/>
              </a:rPr>
              <a:t>ew Life</a:t>
            </a:r>
            <a:r>
              <a:rPr lang="en-US" sz="3600" b="0">
                <a:solidFill>
                  <a:srgbClr val="FFFF00"/>
                </a:solidFill>
                <a:effectLst>
                  <a:outerShdw blurRad="38100" dist="38100" dir="2700000" algn="tl">
                    <a:srgbClr val="000000"/>
                  </a:outerShdw>
                </a:effectLst>
                <a:latin typeface="Comic Sans MS" pitchFamily="66" charset="0"/>
              </a:rPr>
              <a:t>” </a:t>
            </a:r>
            <a:r>
              <a:rPr lang="en-US" sz="3200" b="0">
                <a:solidFill>
                  <a:srgbClr val="FFFF00"/>
                </a:solidFill>
                <a:effectLst>
                  <a:outerShdw blurRad="38100" dist="38100" dir="2700000" algn="tl">
                    <a:srgbClr val="000000"/>
                  </a:outerShdw>
                </a:effectLst>
                <a:latin typeface="Comic Sans MS" pitchFamily="66" charset="0"/>
              </a:rPr>
              <a:t>2002- 2006 establishes a group of  </a:t>
            </a:r>
            <a:r>
              <a:rPr lang="en-US" sz="4000" u="sng">
                <a:solidFill>
                  <a:srgbClr val="FFFF00"/>
                </a:solidFill>
                <a:effectLst>
                  <a:outerShdw blurRad="38100" dist="38100" dir="2700000" algn="tl">
                    <a:srgbClr val="000000"/>
                  </a:outerShdw>
                </a:effectLst>
                <a:latin typeface="Comic Sans MS" pitchFamily="66" charset="0"/>
              </a:rPr>
              <a:t>STRATEGIC ACTIONS,</a:t>
            </a:r>
            <a:r>
              <a:rPr lang="en-US" sz="3200" b="0">
                <a:solidFill>
                  <a:srgbClr val="FFFF00"/>
                </a:solidFill>
                <a:effectLst>
                  <a:outerShdw blurRad="38100" dist="38100" dir="2700000" algn="tl">
                    <a:srgbClr val="000000"/>
                  </a:outerShdw>
                </a:effectLst>
                <a:latin typeface="Comic Sans MS" pitchFamily="66" charset="0"/>
              </a:rPr>
              <a:t> which are directed to the institutions’ participation, according to the following:</a:t>
            </a:r>
          </a:p>
        </p:txBody>
      </p:sp>
    </p:spTree>
  </p:cSld>
  <p:clrMapOvr>
    <a:masterClrMapping/>
  </p:clrMapOvr>
  <p:transition spd="slow">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1250" name="Picture 2"/>
          <p:cNvPicPr>
            <a:picLocks noChangeAspect="1" noChangeArrowheads="1"/>
          </p:cNvPicPr>
          <p:nvPr/>
        </p:nvPicPr>
        <p:blipFill>
          <a:blip r:embed="rId2" cstate="print">
            <a:grayscl/>
          </a:blip>
          <a:srcRect r="3932" b="5241"/>
          <a:stretch>
            <a:fillRect/>
          </a:stretch>
        </p:blipFill>
        <p:spPr bwMode="auto">
          <a:xfrm>
            <a:off x="0" y="0"/>
            <a:ext cx="9144000" cy="6858000"/>
          </a:xfrm>
          <a:prstGeom prst="rect">
            <a:avLst/>
          </a:prstGeom>
          <a:noFill/>
          <a:ln w="9525">
            <a:noFill/>
            <a:miter lim="800000"/>
            <a:headEnd/>
            <a:tailEnd/>
          </a:ln>
          <a:effectLst/>
        </p:spPr>
      </p:pic>
      <p:sp>
        <p:nvSpPr>
          <p:cNvPr id="181251" name="AutoShape 3"/>
          <p:cNvSpPr>
            <a:spLocks noChangeArrowheads="1"/>
          </p:cNvSpPr>
          <p:nvPr/>
        </p:nvSpPr>
        <p:spPr bwMode="auto">
          <a:xfrm>
            <a:off x="144463" y="73025"/>
            <a:ext cx="8820150" cy="6524625"/>
          </a:xfrm>
          <a:prstGeom prst="roundRect">
            <a:avLst>
              <a:gd name="adj" fmla="val 16667"/>
            </a:avLst>
          </a:prstGeom>
          <a:gradFill rotWithShape="1">
            <a:gsLst>
              <a:gs pos="0">
                <a:srgbClr val="FF9966">
                  <a:gamma/>
                  <a:shade val="46275"/>
                  <a:invGamma/>
                </a:srgbClr>
              </a:gs>
              <a:gs pos="100000">
                <a:srgbClr val="FF9966"/>
              </a:gs>
            </a:gsLst>
            <a:lin ang="5400000" scaled="1"/>
          </a:gradFill>
          <a:ln w="9525" algn="ctr">
            <a:noFill/>
            <a:round/>
            <a:headEnd/>
            <a:tailEnd/>
          </a:ln>
          <a:effectLst>
            <a:outerShdw dist="107763" dir="18900000" algn="ctr" rotWithShape="0">
              <a:schemeClr val="tx1"/>
            </a:outerShdw>
          </a:effectLst>
        </p:spPr>
        <p:txBody>
          <a:bodyPr anchor="ctr">
            <a:spAutoFit/>
          </a:bodyPr>
          <a:lstStyle/>
          <a:p>
            <a:endParaRPr lang="en-US"/>
          </a:p>
        </p:txBody>
      </p:sp>
      <p:sp>
        <p:nvSpPr>
          <p:cNvPr id="181252" name="_s1028"/>
          <p:cNvSpPr>
            <a:spLocks noChangeArrowheads="1"/>
          </p:cNvSpPr>
          <p:nvPr/>
        </p:nvSpPr>
        <p:spPr bwMode="auto">
          <a:xfrm>
            <a:off x="161925" y="182563"/>
            <a:ext cx="8772525" cy="6551612"/>
          </a:xfrm>
          <a:prstGeom prst="roundRect">
            <a:avLst>
              <a:gd name="adj" fmla="val 16667"/>
            </a:avLst>
          </a:prstGeom>
          <a:solidFill>
            <a:srgbClr val="FFFFFF"/>
          </a:solidFill>
          <a:ln w="9525">
            <a:solidFill>
              <a:schemeClr val="tx2"/>
            </a:solidFill>
            <a:round/>
            <a:headEnd/>
            <a:tailEnd/>
          </a:ln>
          <a:effectLst/>
        </p:spPr>
        <p:txBody>
          <a:bodyPr lIns="0" tIns="0" rIns="0" bIns="0" anchor="ctr">
            <a:spAutoFit/>
          </a:bodyPr>
          <a:lstStyle/>
          <a:p>
            <a:pPr marL="268288" indent="-268288" algn="l" eaLnBrk="1" hangingPunct="1"/>
            <a:r>
              <a:rPr lang="en-US" sz="2800" b="0">
                <a:effectLst>
                  <a:outerShdw blurRad="38100" dist="38100" dir="2700000" algn="tl">
                    <a:srgbClr val="C0C0C0"/>
                  </a:outerShdw>
                </a:effectLst>
                <a:latin typeface="Comic Sans MS" pitchFamily="66" charset="0"/>
              </a:rPr>
              <a:t>Strategic actions of the </a:t>
            </a:r>
            <a:r>
              <a:rPr lang="en-US" sz="2800" b="0" i="1">
                <a:effectLst>
                  <a:outerShdw blurRad="38100" dist="38100" dir="2700000" algn="tl">
                    <a:srgbClr val="C0C0C0"/>
                  </a:outerShdw>
                </a:effectLst>
                <a:latin typeface="Comic Sans MS" pitchFamily="66" charset="0"/>
              </a:rPr>
              <a:t>New Life Plan</a:t>
            </a:r>
            <a:r>
              <a:rPr lang="en-US" sz="2800" b="0">
                <a:effectLst>
                  <a:outerShdw blurRad="38100" dist="38100" dir="2700000" algn="tl">
                    <a:srgbClr val="C0C0C0"/>
                  </a:outerShdw>
                </a:effectLst>
                <a:latin typeface="Comic Sans MS" pitchFamily="66" charset="0"/>
              </a:rPr>
              <a:t>:</a:t>
            </a:r>
          </a:p>
          <a:p>
            <a:pPr marL="268288" indent="-268288" algn="l" eaLnBrk="1" hangingPunct="1"/>
            <a:endParaRPr lang="en-US" sz="1400" b="0">
              <a:effectLst>
                <a:outerShdw blurRad="38100" dist="38100" dir="2700000" algn="tl">
                  <a:srgbClr val="C0C0C0"/>
                </a:outerShdw>
              </a:effectLst>
              <a:latin typeface="Comic Sans MS" pitchFamily="66" charset="0"/>
            </a:endParaRPr>
          </a:p>
          <a:p>
            <a:pPr marL="268288" indent="-268288" algn="l" eaLnBrk="1" hangingPunct="1">
              <a:lnSpc>
                <a:spcPct val="90000"/>
              </a:lnSpc>
              <a:spcBef>
                <a:spcPct val="35000"/>
              </a:spcBef>
              <a:spcAft>
                <a:spcPct val="35000"/>
              </a:spcAft>
              <a:buFontTx/>
              <a:buChar char="•"/>
            </a:pPr>
            <a:r>
              <a:rPr lang="en-US" sz="2600" b="0">
                <a:effectLst>
                  <a:outerShdw blurRad="38100" dist="38100" dir="2700000" algn="tl">
                    <a:srgbClr val="C0C0C0"/>
                  </a:outerShdw>
                </a:effectLst>
                <a:latin typeface="Comic Sans MS" pitchFamily="66" charset="0"/>
              </a:rPr>
              <a:t>To reorganize the social programs, in order to reach a </a:t>
            </a:r>
            <a:r>
              <a:rPr lang="en-US" sz="2600" b="0" u="sng">
                <a:effectLst>
                  <a:outerShdw blurRad="38100" dist="38100" dir="2700000" algn="tl">
                    <a:srgbClr val="C0C0C0"/>
                  </a:outerShdw>
                </a:effectLst>
                <a:latin typeface="Comic Sans MS" pitchFamily="66" charset="0"/>
              </a:rPr>
              <a:t>higher efficiency and impact</a:t>
            </a:r>
            <a:r>
              <a:rPr lang="en-US" sz="2600" b="0">
                <a:effectLst>
                  <a:outerShdw blurRad="38100" dist="38100" dir="2700000" algn="tl">
                    <a:srgbClr val="C0C0C0"/>
                  </a:outerShdw>
                </a:effectLst>
                <a:latin typeface="Comic Sans MS" pitchFamily="66" charset="0"/>
              </a:rPr>
              <a:t> in the human development and the poverty </a:t>
            </a:r>
          </a:p>
          <a:p>
            <a:pPr marL="268288" indent="-268288" algn="l" eaLnBrk="1" hangingPunct="1">
              <a:lnSpc>
                <a:spcPct val="90000"/>
              </a:lnSpc>
              <a:spcBef>
                <a:spcPct val="35000"/>
              </a:spcBef>
              <a:spcAft>
                <a:spcPct val="35000"/>
              </a:spcAft>
              <a:buFontTx/>
              <a:buChar char="•"/>
            </a:pPr>
            <a:r>
              <a:rPr lang="en-US" sz="2600" b="0">
                <a:effectLst>
                  <a:outerShdw blurRad="38100" dist="38100" dir="2700000" algn="tl">
                    <a:srgbClr val="C0C0C0"/>
                  </a:outerShdw>
                </a:effectLst>
                <a:latin typeface="Comic Sans MS" pitchFamily="66" charset="0"/>
              </a:rPr>
              <a:t>To generate and distribute the national wealth, by means of the </a:t>
            </a:r>
            <a:r>
              <a:rPr lang="en-US" sz="2600" b="0" u="sng">
                <a:effectLst>
                  <a:outerShdw blurRad="38100" dist="38100" dir="2700000" algn="tl">
                    <a:srgbClr val="C0C0C0"/>
                  </a:outerShdw>
                </a:effectLst>
                <a:latin typeface="Comic Sans MS" pitchFamily="66" charset="0"/>
              </a:rPr>
              <a:t>employment creation and the production support</a:t>
            </a:r>
            <a:r>
              <a:rPr lang="en-US" sz="2600" b="0">
                <a:effectLst>
                  <a:outerShdw blurRad="38100" dist="38100" dir="2700000" algn="tl">
                    <a:srgbClr val="C0C0C0"/>
                  </a:outerShdw>
                </a:effectLst>
                <a:latin typeface="Comic Sans MS" pitchFamily="66" charset="0"/>
              </a:rPr>
              <a:t>, specially in low development areas.</a:t>
            </a:r>
          </a:p>
          <a:p>
            <a:pPr marL="268288" indent="-268288" algn="l" eaLnBrk="1" hangingPunct="1">
              <a:lnSpc>
                <a:spcPct val="90000"/>
              </a:lnSpc>
              <a:spcBef>
                <a:spcPct val="35000"/>
              </a:spcBef>
              <a:spcAft>
                <a:spcPct val="35000"/>
              </a:spcAft>
              <a:buFontTx/>
              <a:buChar char="•"/>
            </a:pPr>
            <a:r>
              <a:rPr lang="en-US" sz="2600" b="0">
                <a:effectLst>
                  <a:outerShdw blurRad="38100" dist="38100" dir="2700000" algn="tl">
                    <a:srgbClr val="C0C0C0"/>
                  </a:outerShdw>
                </a:effectLst>
                <a:latin typeface="Comic Sans MS" pitchFamily="66" charset="0"/>
              </a:rPr>
              <a:t>To incorporate the </a:t>
            </a:r>
            <a:r>
              <a:rPr lang="en-US" sz="2600" b="0" u="sng">
                <a:effectLst>
                  <a:outerShdw blurRad="38100" dist="38100" dir="2700000" algn="tl">
                    <a:srgbClr val="C0C0C0"/>
                  </a:outerShdw>
                </a:effectLst>
                <a:latin typeface="Comic Sans MS" pitchFamily="66" charset="0"/>
              </a:rPr>
              <a:t>genre focusing</a:t>
            </a:r>
            <a:r>
              <a:rPr lang="en-US" sz="2600" b="0">
                <a:effectLst>
                  <a:outerShdw blurRad="38100" dist="38100" dir="2700000" algn="tl">
                    <a:srgbClr val="C0C0C0"/>
                  </a:outerShdw>
                </a:effectLst>
                <a:latin typeface="Comic Sans MS" pitchFamily="66" charset="0"/>
              </a:rPr>
              <a:t> in whole actions as a transversal axis. </a:t>
            </a:r>
          </a:p>
          <a:p>
            <a:pPr marL="268288" indent="-268288" algn="l" eaLnBrk="1" hangingPunct="1">
              <a:lnSpc>
                <a:spcPct val="90000"/>
              </a:lnSpc>
              <a:spcBef>
                <a:spcPct val="35000"/>
              </a:spcBef>
              <a:spcAft>
                <a:spcPct val="35000"/>
              </a:spcAft>
              <a:buFontTx/>
              <a:buChar char="•"/>
            </a:pPr>
            <a:r>
              <a:rPr lang="en-US" sz="2600" b="0" u="sng">
                <a:effectLst>
                  <a:outerShdw blurRad="38100" dist="38100" dir="2700000" algn="tl">
                    <a:srgbClr val="C0C0C0"/>
                  </a:outerShdw>
                </a:effectLst>
                <a:latin typeface="Comic Sans MS" pitchFamily="66" charset="0"/>
              </a:rPr>
              <a:t>Coordinated and articulated intervention of the public institutions and other social actors</a:t>
            </a:r>
            <a:r>
              <a:rPr lang="en-US" sz="2600" b="0">
                <a:effectLst>
                  <a:outerShdw blurRad="38100" dist="38100" dir="2700000" algn="tl">
                    <a:srgbClr val="C0C0C0"/>
                  </a:outerShdw>
                </a:effectLst>
                <a:latin typeface="Comic Sans MS" pitchFamily="66" charset="0"/>
              </a:rPr>
              <a:t>, to reach common goals.</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1252"/>
                                        </p:tgtEl>
                                        <p:attrNameLst>
                                          <p:attrName>style.visibility</p:attrName>
                                        </p:attrNameLst>
                                      </p:cBhvr>
                                      <p:to>
                                        <p:strVal val="visible"/>
                                      </p:to>
                                    </p:set>
                                    <p:animEffect transition="in" filter="fade">
                                      <p:cBhvr>
                                        <p:cTn id="7" dur="2000"/>
                                        <p:tgtEl>
                                          <p:spTgt spid="181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4933" name="Picture 5"/>
          <p:cNvPicPr>
            <a:picLocks noChangeAspect="1" noChangeArrowheads="1"/>
          </p:cNvPicPr>
          <p:nvPr/>
        </p:nvPicPr>
        <p:blipFill>
          <a:blip r:embed="rId2" cstate="print">
            <a:grayscl/>
          </a:blip>
          <a:srcRect r="3932" b="5241"/>
          <a:stretch>
            <a:fillRect/>
          </a:stretch>
        </p:blipFill>
        <p:spPr bwMode="auto">
          <a:xfrm>
            <a:off x="0" y="0"/>
            <a:ext cx="9144000" cy="6858000"/>
          </a:xfrm>
          <a:prstGeom prst="rect">
            <a:avLst/>
          </a:prstGeom>
          <a:noFill/>
          <a:ln w="9525">
            <a:noFill/>
            <a:miter lim="800000"/>
            <a:headEnd/>
            <a:tailEnd/>
          </a:ln>
          <a:effectLst/>
        </p:spPr>
      </p:pic>
      <p:sp>
        <p:nvSpPr>
          <p:cNvPr id="124937" name="AutoShape 9"/>
          <p:cNvSpPr>
            <a:spLocks noChangeArrowheads="1"/>
          </p:cNvSpPr>
          <p:nvPr/>
        </p:nvSpPr>
        <p:spPr bwMode="auto">
          <a:xfrm>
            <a:off x="395288" y="476250"/>
            <a:ext cx="8353425" cy="6092825"/>
          </a:xfrm>
          <a:prstGeom prst="roundRect">
            <a:avLst>
              <a:gd name="adj" fmla="val 16667"/>
            </a:avLst>
          </a:prstGeom>
          <a:solidFill>
            <a:srgbClr val="FFCC00"/>
          </a:solidFill>
          <a:ln w="12700" cap="sq">
            <a:noFill/>
            <a:round/>
            <a:headEnd type="none" w="sm" len="sm"/>
            <a:tailEnd type="none" w="sm" len="sm"/>
          </a:ln>
          <a:effectLst/>
          <a:scene3d>
            <a:camera prst="legacyObliqueTopRight"/>
            <a:lightRig rig="legacyFlat1" dir="t"/>
          </a:scene3d>
          <a:sp3d extrusionH="430200" prstMaterial="legacyMatte">
            <a:bevelT w="13500" h="13500" prst="angle"/>
            <a:bevelB w="13500" h="13500" prst="angle"/>
            <a:extrusionClr>
              <a:srgbClr val="FFCC00"/>
            </a:extrusionClr>
          </a:sp3d>
        </p:spPr>
        <p:txBody>
          <a:bodyPr lIns="90488" tIns="44450" rIns="90488" bIns="44450">
            <a:flatTx/>
          </a:bodyPr>
          <a:lstStyle/>
          <a:p>
            <a:pPr marL="534988" indent="-534988" algn="l"/>
            <a:r>
              <a:rPr lang="en-US" sz="2800" b="0">
                <a:effectLst>
                  <a:outerShdw blurRad="38100" dist="38100" dir="2700000" algn="tl">
                    <a:srgbClr val="FFFFFF"/>
                  </a:outerShdw>
                </a:effectLst>
                <a:latin typeface="Comic Sans MS" pitchFamily="66" charset="0"/>
              </a:rPr>
              <a:t>The </a:t>
            </a:r>
            <a:r>
              <a:rPr lang="en-US" sz="2800">
                <a:effectLst>
                  <a:outerShdw blurRad="38100" dist="38100" dir="2700000" algn="tl">
                    <a:srgbClr val="FFFFFF"/>
                  </a:outerShdw>
                </a:effectLst>
                <a:latin typeface="Comic Sans MS" pitchFamily="66" charset="0"/>
              </a:rPr>
              <a:t>Mixed Institute of Social Aid </a:t>
            </a:r>
            <a:r>
              <a:rPr lang="en-US" sz="2800" b="0">
                <a:effectLst>
                  <a:outerShdw blurRad="38100" dist="38100" dir="2700000" algn="tl">
                    <a:srgbClr val="FFFFFF"/>
                  </a:outerShdw>
                </a:effectLst>
                <a:latin typeface="Comic Sans MS" pitchFamily="66" charset="0"/>
              </a:rPr>
              <a:t>(IMAS) is a Public Institution, with autonomous institutional status and own legal capacity, founded by means of Law 4760, A</a:t>
            </a:r>
            <a:r>
              <a:rPr lang="en-US" sz="3600" b="0">
                <a:effectLst>
                  <a:outerShdw blurRad="38100" dist="38100" dir="2700000" algn="tl">
                    <a:srgbClr val="FFFFFF"/>
                  </a:outerShdw>
                </a:effectLst>
                <a:latin typeface="Comic Sans MS" pitchFamily="66" charset="0"/>
              </a:rPr>
              <a:t>pril 30th, 1971.</a:t>
            </a:r>
          </a:p>
          <a:p>
            <a:pPr marL="534988" indent="-534988" algn="l"/>
            <a:endParaRPr lang="en-US" sz="3600" b="0">
              <a:effectLst>
                <a:outerShdw blurRad="38100" dist="38100" dir="2700000" algn="tl">
                  <a:srgbClr val="FFFFFF"/>
                </a:outerShdw>
              </a:effectLst>
              <a:latin typeface="Comic Sans MS" pitchFamily="66" charset="0"/>
            </a:endParaRPr>
          </a:p>
          <a:p>
            <a:pPr marL="534988" indent="-534988" algn="l"/>
            <a:r>
              <a:rPr lang="en-US" sz="3600" b="0">
                <a:effectLst>
                  <a:outerShdw blurRad="38100" dist="38100" dir="2700000" algn="tl">
                    <a:srgbClr val="FFFFFF"/>
                  </a:outerShdw>
                </a:effectLst>
                <a:latin typeface="Comic Sans MS" pitchFamily="66" charset="0"/>
              </a:rPr>
              <a:t>Its task is to </a:t>
            </a:r>
            <a:r>
              <a:rPr lang="en-US" sz="3600">
                <a:effectLst>
                  <a:outerShdw blurRad="38100" dist="38100" dir="2700000" algn="tl">
                    <a:srgbClr val="FFFFFF"/>
                  </a:outerShdw>
                </a:effectLst>
                <a:latin typeface="Comic Sans MS" pitchFamily="66" charset="0"/>
              </a:rPr>
              <a:t>assist and fight the poverty. </a:t>
            </a:r>
            <a:r>
              <a:rPr lang="en-US" sz="3600" b="0">
                <a:effectLst>
                  <a:outerShdw blurRad="38100" dist="38100" dir="2700000" algn="tl">
                    <a:srgbClr val="FFFFFF"/>
                  </a:outerShdw>
                </a:effectLst>
                <a:latin typeface="Comic Sans MS" pitchFamily="66" charset="0"/>
              </a:rPr>
              <a:t>That is why, according to its attributes included in its creation Law, it is the Director Institution in this field</a:t>
            </a:r>
            <a:r>
              <a:rPr lang="es-ES" sz="3600" b="0">
                <a:effectLst>
                  <a:outerShdw blurRad="38100" dist="38100" dir="2700000" algn="tl">
                    <a:srgbClr val="FFFFFF"/>
                  </a:outerShdw>
                </a:effectLst>
                <a:latin typeface="Comic Sans MS" pitchFamily="66" charset="0"/>
              </a:rPr>
              <a:t>. </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24937"/>
                                        </p:tgtEl>
                                        <p:attrNameLst>
                                          <p:attrName>style.visibility</p:attrName>
                                        </p:attrNameLst>
                                      </p:cBhvr>
                                      <p:to>
                                        <p:strVal val="visible"/>
                                      </p:to>
                                    </p:set>
                                    <p:animEffect transition="in" filter="dissolve">
                                      <p:cBhvr>
                                        <p:cTn id="7" dur="2000"/>
                                        <p:tgtEl>
                                          <p:spTgt spid="1249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7"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5346" name="Picture 2"/>
          <p:cNvPicPr>
            <a:picLocks noChangeAspect="1" noChangeArrowheads="1"/>
          </p:cNvPicPr>
          <p:nvPr/>
        </p:nvPicPr>
        <p:blipFill>
          <a:blip r:embed="rId2" cstate="print">
            <a:grayscl/>
          </a:blip>
          <a:srcRect r="3932" b="5241"/>
          <a:stretch>
            <a:fillRect/>
          </a:stretch>
        </p:blipFill>
        <p:spPr bwMode="auto">
          <a:xfrm>
            <a:off x="0" y="0"/>
            <a:ext cx="9144000" cy="6858000"/>
          </a:xfrm>
          <a:prstGeom prst="rect">
            <a:avLst/>
          </a:prstGeom>
          <a:noFill/>
          <a:ln w="9525">
            <a:noFill/>
            <a:miter lim="800000"/>
            <a:headEnd/>
            <a:tailEnd/>
          </a:ln>
          <a:effectLst/>
        </p:spPr>
      </p:pic>
      <p:sp>
        <p:nvSpPr>
          <p:cNvPr id="185347" name="AutoShape 3"/>
          <p:cNvSpPr>
            <a:spLocks noChangeArrowheads="1"/>
          </p:cNvSpPr>
          <p:nvPr/>
        </p:nvSpPr>
        <p:spPr bwMode="auto">
          <a:xfrm>
            <a:off x="179388" y="188913"/>
            <a:ext cx="8820150" cy="6524625"/>
          </a:xfrm>
          <a:prstGeom prst="roundRect">
            <a:avLst>
              <a:gd name="adj" fmla="val 16667"/>
            </a:avLst>
          </a:prstGeom>
          <a:gradFill rotWithShape="1">
            <a:gsLst>
              <a:gs pos="0">
                <a:srgbClr val="0099FF">
                  <a:gamma/>
                  <a:shade val="0"/>
                  <a:invGamma/>
                </a:srgbClr>
              </a:gs>
              <a:gs pos="100000">
                <a:srgbClr val="0099FF"/>
              </a:gs>
            </a:gsLst>
            <a:lin ang="5400000" scaled="1"/>
          </a:gradFill>
          <a:ln w="9525" algn="ctr">
            <a:noFill/>
            <a:round/>
            <a:headEnd/>
            <a:tailEnd/>
          </a:ln>
          <a:effectLst>
            <a:outerShdw dist="107763" dir="18900000" algn="ctr" rotWithShape="0">
              <a:schemeClr val="tx1"/>
            </a:outerShdw>
          </a:effectLst>
        </p:spPr>
        <p:txBody>
          <a:bodyPr anchor="ctr">
            <a:spAutoFit/>
          </a:bodyPr>
          <a:lstStyle/>
          <a:p>
            <a:endParaRPr lang="en-US"/>
          </a:p>
        </p:txBody>
      </p:sp>
      <p:sp>
        <p:nvSpPr>
          <p:cNvPr id="185348" name="Text Box 4"/>
          <p:cNvSpPr txBox="1">
            <a:spLocks noChangeArrowheads="1"/>
          </p:cNvSpPr>
          <p:nvPr/>
        </p:nvSpPr>
        <p:spPr bwMode="auto">
          <a:xfrm>
            <a:off x="466725" y="1196975"/>
            <a:ext cx="8137525" cy="3629025"/>
          </a:xfrm>
          <a:prstGeom prst="rect">
            <a:avLst/>
          </a:prstGeom>
          <a:noFill/>
          <a:ln w="9525">
            <a:noFill/>
            <a:miter lim="800000"/>
            <a:headEnd/>
            <a:tailEnd/>
          </a:ln>
          <a:effectLst/>
        </p:spPr>
        <p:txBody>
          <a:bodyPr>
            <a:spAutoFit/>
          </a:bodyPr>
          <a:lstStyle/>
          <a:p>
            <a:pPr algn="l">
              <a:spcBef>
                <a:spcPct val="50000"/>
              </a:spcBef>
            </a:pPr>
            <a:r>
              <a:rPr lang="en-US" sz="3600" b="0">
                <a:solidFill>
                  <a:srgbClr val="FFFF00"/>
                </a:solidFill>
                <a:effectLst>
                  <a:outerShdw blurRad="38100" dist="38100" dir="2700000" algn="tl">
                    <a:srgbClr val="000000"/>
                  </a:outerShdw>
                </a:effectLst>
                <a:latin typeface="Comic Sans MS" pitchFamily="66" charset="0"/>
              </a:rPr>
              <a:t>At the same time, the IMAS establishes in its </a:t>
            </a:r>
            <a:r>
              <a:rPr lang="en-US" sz="3600">
                <a:solidFill>
                  <a:srgbClr val="FFFF00"/>
                </a:solidFill>
                <a:effectLst>
                  <a:outerShdw blurRad="38100" dist="38100" dir="2700000" algn="tl">
                    <a:srgbClr val="000000"/>
                  </a:outerShdw>
                </a:effectLst>
                <a:latin typeface="Comic Sans MS" pitchFamily="66" charset="0"/>
              </a:rPr>
              <a:t>Operative Annual </a:t>
            </a:r>
            <a:r>
              <a:rPr lang="en-US" sz="4000">
                <a:solidFill>
                  <a:srgbClr val="FFFF00"/>
                </a:solidFill>
                <a:effectLst>
                  <a:outerShdw blurRad="38100" dist="38100" dir="2700000" algn="tl">
                    <a:srgbClr val="000000"/>
                  </a:outerShdw>
                </a:effectLst>
                <a:latin typeface="Comic Sans MS" pitchFamily="66" charset="0"/>
              </a:rPr>
              <a:t>Plan </a:t>
            </a:r>
            <a:r>
              <a:rPr lang="en-US" sz="4000" b="0">
                <a:solidFill>
                  <a:srgbClr val="FFFF00"/>
                </a:solidFill>
                <a:effectLst>
                  <a:outerShdw blurRad="38100" dist="38100" dir="2700000" algn="tl">
                    <a:srgbClr val="000000"/>
                  </a:outerShdw>
                </a:effectLst>
                <a:latin typeface="Comic Sans MS" pitchFamily="66" charset="0"/>
              </a:rPr>
              <a:t>(PAO), about Productive Activities and Employment Generation, the following STRATEGIC actions:</a:t>
            </a:r>
            <a:endParaRPr lang="en-US" sz="3600" b="0">
              <a:solidFill>
                <a:srgbClr val="FFFF00"/>
              </a:solidFill>
              <a:effectLst>
                <a:outerShdw blurRad="38100" dist="38100" dir="2700000" algn="tl">
                  <a:srgbClr val="000000"/>
                </a:outerShdw>
              </a:effectLst>
              <a:latin typeface="Comic Sans MS" pitchFamily="66" charset="0"/>
            </a:endParaRPr>
          </a:p>
        </p:txBody>
      </p:sp>
    </p:spTree>
  </p:cSld>
  <p:clrMapOvr>
    <a:masterClrMapping/>
  </p:clrMapOvr>
  <p:transition spd="slow">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2274" name="Picture 2"/>
          <p:cNvPicPr>
            <a:picLocks noChangeAspect="1" noChangeArrowheads="1"/>
          </p:cNvPicPr>
          <p:nvPr/>
        </p:nvPicPr>
        <p:blipFill>
          <a:blip r:embed="rId2" cstate="print">
            <a:grayscl/>
          </a:blip>
          <a:srcRect r="3932" b="5241"/>
          <a:stretch>
            <a:fillRect/>
          </a:stretch>
        </p:blipFill>
        <p:spPr bwMode="auto">
          <a:xfrm>
            <a:off x="0" y="0"/>
            <a:ext cx="9144000" cy="6858000"/>
          </a:xfrm>
          <a:prstGeom prst="rect">
            <a:avLst/>
          </a:prstGeom>
          <a:noFill/>
          <a:ln w="9525">
            <a:noFill/>
            <a:miter lim="800000"/>
            <a:headEnd/>
            <a:tailEnd/>
          </a:ln>
          <a:effectLst/>
        </p:spPr>
      </p:pic>
      <p:sp>
        <p:nvSpPr>
          <p:cNvPr id="182275" name="AutoShape 3"/>
          <p:cNvSpPr>
            <a:spLocks noChangeArrowheads="1"/>
          </p:cNvSpPr>
          <p:nvPr/>
        </p:nvSpPr>
        <p:spPr bwMode="auto">
          <a:xfrm>
            <a:off x="144463" y="73025"/>
            <a:ext cx="8820150" cy="6524625"/>
          </a:xfrm>
          <a:prstGeom prst="roundRect">
            <a:avLst>
              <a:gd name="adj" fmla="val 16667"/>
            </a:avLst>
          </a:prstGeom>
          <a:gradFill rotWithShape="1">
            <a:gsLst>
              <a:gs pos="0">
                <a:srgbClr val="FF9966">
                  <a:gamma/>
                  <a:shade val="46275"/>
                  <a:invGamma/>
                </a:srgbClr>
              </a:gs>
              <a:gs pos="100000">
                <a:srgbClr val="FF9966"/>
              </a:gs>
            </a:gsLst>
            <a:lin ang="5400000" scaled="1"/>
          </a:gradFill>
          <a:ln w="9525" algn="ctr">
            <a:noFill/>
            <a:round/>
            <a:headEnd/>
            <a:tailEnd/>
          </a:ln>
          <a:effectLst>
            <a:outerShdw dist="107763" dir="18900000" algn="ctr" rotWithShape="0">
              <a:schemeClr val="tx1"/>
            </a:outerShdw>
          </a:effectLst>
        </p:spPr>
        <p:txBody>
          <a:bodyPr anchor="ctr">
            <a:spAutoFit/>
          </a:bodyPr>
          <a:lstStyle/>
          <a:p>
            <a:endParaRPr lang="en-US"/>
          </a:p>
        </p:txBody>
      </p:sp>
      <p:sp>
        <p:nvSpPr>
          <p:cNvPr id="182276" name="_s1028"/>
          <p:cNvSpPr>
            <a:spLocks noChangeArrowheads="1"/>
          </p:cNvSpPr>
          <p:nvPr/>
        </p:nvSpPr>
        <p:spPr bwMode="auto">
          <a:xfrm>
            <a:off x="193675" y="509588"/>
            <a:ext cx="8707438" cy="5876925"/>
          </a:xfrm>
          <a:prstGeom prst="roundRect">
            <a:avLst>
              <a:gd name="adj" fmla="val 16667"/>
            </a:avLst>
          </a:prstGeom>
          <a:solidFill>
            <a:srgbClr val="0099FF"/>
          </a:solidFill>
          <a:ln w="9525">
            <a:solidFill>
              <a:schemeClr val="tx2"/>
            </a:solidFill>
            <a:round/>
            <a:headEnd/>
            <a:tailEnd/>
          </a:ln>
          <a:effectLst/>
        </p:spPr>
        <p:txBody>
          <a:bodyPr lIns="0" tIns="0" rIns="0" bIns="0" anchor="ctr">
            <a:spAutoFit/>
          </a:bodyPr>
          <a:lstStyle/>
          <a:p>
            <a:pPr marL="268288" indent="-268288" algn="l" eaLnBrk="1" hangingPunct="1"/>
            <a:r>
              <a:rPr lang="en-US" sz="3200" b="0">
                <a:solidFill>
                  <a:srgbClr val="FFFF00"/>
                </a:solidFill>
                <a:effectLst>
                  <a:outerShdw blurRad="38100" dist="38100" dir="2700000" algn="tl">
                    <a:srgbClr val="000000"/>
                  </a:outerShdw>
                </a:effectLst>
                <a:latin typeface="Comic Sans MS" pitchFamily="66" charset="0"/>
              </a:rPr>
              <a:t>IMAS’ Strategic actions: </a:t>
            </a:r>
          </a:p>
          <a:p>
            <a:pPr marL="268288" indent="-268288" algn="l" eaLnBrk="1" hangingPunct="1">
              <a:buFontTx/>
              <a:buChar char="•"/>
            </a:pPr>
            <a:endParaRPr lang="en-US" sz="2900" b="0">
              <a:solidFill>
                <a:srgbClr val="FFFF00"/>
              </a:solidFill>
              <a:effectLst>
                <a:outerShdw blurRad="38100" dist="38100" dir="2700000" algn="tl">
                  <a:srgbClr val="000000"/>
                </a:outerShdw>
              </a:effectLst>
              <a:latin typeface="Comic Sans MS" pitchFamily="66" charset="0"/>
            </a:endParaRPr>
          </a:p>
          <a:p>
            <a:pPr marL="268288" indent="-268288" algn="l" eaLnBrk="1" hangingPunct="1">
              <a:buFontTx/>
              <a:buChar char="•"/>
            </a:pPr>
            <a:r>
              <a:rPr lang="en-US" sz="2600" u="sng">
                <a:solidFill>
                  <a:srgbClr val="FFFF00"/>
                </a:solidFill>
                <a:effectLst>
                  <a:outerShdw blurRad="38100" dist="38100" dir="2700000" algn="tl">
                    <a:srgbClr val="000000"/>
                  </a:outerShdw>
                </a:effectLst>
                <a:latin typeface="Comic Sans MS" pitchFamily="66" charset="0"/>
              </a:rPr>
              <a:t>Effective Incorporation of the community</a:t>
            </a:r>
            <a:r>
              <a:rPr lang="en-US" sz="2600" b="0">
                <a:solidFill>
                  <a:srgbClr val="FFFF00"/>
                </a:solidFill>
                <a:effectLst>
                  <a:outerShdw blurRad="38100" dist="38100" dir="2700000" algn="tl">
                    <a:srgbClr val="000000"/>
                  </a:outerShdw>
                </a:effectLst>
                <a:latin typeface="Comic Sans MS" pitchFamily="66" charset="0"/>
              </a:rPr>
              <a:t>: by means of communal base organizations, or by means of organizations of the direct beneficiaries of the projects.</a:t>
            </a:r>
          </a:p>
          <a:p>
            <a:pPr marL="268288" indent="-268288" algn="l" eaLnBrk="1" hangingPunct="1">
              <a:buFontTx/>
              <a:buChar char="•"/>
            </a:pPr>
            <a:endParaRPr lang="en-US" sz="2600" b="0">
              <a:solidFill>
                <a:srgbClr val="FFFF00"/>
              </a:solidFill>
              <a:effectLst>
                <a:outerShdw blurRad="38100" dist="38100" dir="2700000" algn="tl">
                  <a:srgbClr val="000000"/>
                </a:outerShdw>
              </a:effectLst>
              <a:latin typeface="Comic Sans MS" pitchFamily="66" charset="0"/>
            </a:endParaRPr>
          </a:p>
          <a:p>
            <a:pPr marL="268288" indent="-268288" algn="l" eaLnBrk="1" hangingPunct="1">
              <a:buFontTx/>
              <a:buChar char="•"/>
            </a:pPr>
            <a:r>
              <a:rPr lang="en-US" sz="2600" u="sng">
                <a:solidFill>
                  <a:srgbClr val="FFFF00"/>
                </a:solidFill>
                <a:effectLst>
                  <a:outerShdw blurRad="38100" dist="38100" dir="2700000" algn="tl">
                    <a:srgbClr val="000000"/>
                  </a:outerShdw>
                </a:effectLst>
                <a:latin typeface="Comic Sans MS" pitchFamily="66" charset="0"/>
              </a:rPr>
              <a:t>The improvement and increasing of the productivity of the low resources social groups</a:t>
            </a:r>
            <a:r>
              <a:rPr lang="en-US" sz="2600" b="0">
                <a:solidFill>
                  <a:srgbClr val="FFFF00"/>
                </a:solidFill>
                <a:effectLst>
                  <a:outerShdw blurRad="38100" dist="38100" dir="2700000" algn="tl">
                    <a:srgbClr val="000000"/>
                  </a:outerShdw>
                </a:effectLst>
                <a:latin typeface="Comic Sans MS" pitchFamily="66" charset="0"/>
              </a:rPr>
              <a:t>: through the qualification and specific technical training; that means, to develop qualification processes parallel to the development of program’s actions.</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2276"/>
                                        </p:tgtEl>
                                        <p:attrNameLst>
                                          <p:attrName>style.visibility</p:attrName>
                                        </p:attrNameLst>
                                      </p:cBhvr>
                                      <p:to>
                                        <p:strVal val="visible"/>
                                      </p:to>
                                    </p:set>
                                    <p:animEffect transition="in" filter="fade">
                                      <p:cBhvr>
                                        <p:cTn id="7" dur="2000"/>
                                        <p:tgtEl>
                                          <p:spTgt spid="182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3298" name="Picture 2"/>
          <p:cNvPicPr>
            <a:picLocks noChangeAspect="1" noChangeArrowheads="1"/>
          </p:cNvPicPr>
          <p:nvPr/>
        </p:nvPicPr>
        <p:blipFill>
          <a:blip r:embed="rId2" cstate="print">
            <a:grayscl/>
          </a:blip>
          <a:srcRect r="3932" b="5241"/>
          <a:stretch>
            <a:fillRect/>
          </a:stretch>
        </p:blipFill>
        <p:spPr bwMode="auto">
          <a:xfrm>
            <a:off x="0" y="0"/>
            <a:ext cx="9144000" cy="6858000"/>
          </a:xfrm>
          <a:prstGeom prst="rect">
            <a:avLst/>
          </a:prstGeom>
          <a:noFill/>
          <a:ln w="9525">
            <a:noFill/>
            <a:miter lim="800000"/>
            <a:headEnd/>
            <a:tailEnd/>
          </a:ln>
          <a:effectLst/>
        </p:spPr>
      </p:pic>
      <p:sp>
        <p:nvSpPr>
          <p:cNvPr id="183299" name="AutoShape 3"/>
          <p:cNvSpPr>
            <a:spLocks noChangeArrowheads="1"/>
          </p:cNvSpPr>
          <p:nvPr/>
        </p:nvSpPr>
        <p:spPr bwMode="auto">
          <a:xfrm>
            <a:off x="144463" y="73025"/>
            <a:ext cx="8820150" cy="6524625"/>
          </a:xfrm>
          <a:prstGeom prst="roundRect">
            <a:avLst>
              <a:gd name="adj" fmla="val 16667"/>
            </a:avLst>
          </a:prstGeom>
          <a:gradFill rotWithShape="1">
            <a:gsLst>
              <a:gs pos="0">
                <a:srgbClr val="FF9966">
                  <a:gamma/>
                  <a:shade val="46275"/>
                  <a:invGamma/>
                </a:srgbClr>
              </a:gs>
              <a:gs pos="100000">
                <a:srgbClr val="FF9966"/>
              </a:gs>
            </a:gsLst>
            <a:lin ang="5400000" scaled="1"/>
          </a:gradFill>
          <a:ln w="9525" algn="ctr">
            <a:noFill/>
            <a:round/>
            <a:headEnd/>
            <a:tailEnd/>
          </a:ln>
          <a:effectLst>
            <a:outerShdw dist="107763" dir="18900000" algn="ctr" rotWithShape="0">
              <a:schemeClr val="tx1"/>
            </a:outerShdw>
          </a:effectLst>
        </p:spPr>
        <p:txBody>
          <a:bodyPr anchor="ctr">
            <a:spAutoFit/>
          </a:bodyPr>
          <a:lstStyle/>
          <a:p>
            <a:endParaRPr lang="en-US"/>
          </a:p>
        </p:txBody>
      </p:sp>
      <p:sp>
        <p:nvSpPr>
          <p:cNvPr id="183300" name="_s1028"/>
          <p:cNvSpPr>
            <a:spLocks noChangeArrowheads="1"/>
          </p:cNvSpPr>
          <p:nvPr/>
        </p:nvSpPr>
        <p:spPr bwMode="auto">
          <a:xfrm>
            <a:off x="187325" y="434975"/>
            <a:ext cx="8721725" cy="6021388"/>
          </a:xfrm>
          <a:prstGeom prst="roundRect">
            <a:avLst>
              <a:gd name="adj" fmla="val 16667"/>
            </a:avLst>
          </a:prstGeom>
          <a:solidFill>
            <a:srgbClr val="0099FF"/>
          </a:solidFill>
          <a:ln w="9525">
            <a:solidFill>
              <a:schemeClr val="tx2"/>
            </a:solidFill>
            <a:round/>
            <a:headEnd/>
            <a:tailEnd/>
          </a:ln>
          <a:effectLst/>
        </p:spPr>
        <p:txBody>
          <a:bodyPr lIns="0" tIns="0" rIns="0" bIns="0" anchor="ctr">
            <a:spAutoFit/>
          </a:bodyPr>
          <a:lstStyle/>
          <a:p>
            <a:pPr marL="268288" indent="-268288" algn="l" eaLnBrk="1" hangingPunct="1">
              <a:buFontTx/>
              <a:buChar char="•"/>
            </a:pPr>
            <a:r>
              <a:rPr lang="en-US" sz="2600" u="sng">
                <a:solidFill>
                  <a:srgbClr val="FFFF00"/>
                </a:solidFill>
                <a:effectLst>
                  <a:outerShdw blurRad="38100" dist="38100" dir="2700000" algn="tl">
                    <a:srgbClr val="000000"/>
                  </a:outerShdw>
                </a:effectLst>
                <a:latin typeface="Comic Sans MS" pitchFamily="66" charset="0"/>
              </a:rPr>
              <a:t>The real access to productive resources</a:t>
            </a:r>
            <a:r>
              <a:rPr lang="en-US" sz="2600" b="0">
                <a:solidFill>
                  <a:srgbClr val="FFFF00"/>
                </a:solidFill>
                <a:effectLst>
                  <a:outerShdw blurRad="38100" dist="38100" dir="2700000" algn="tl">
                    <a:srgbClr val="000000"/>
                  </a:outerShdw>
                </a:effectLst>
                <a:latin typeface="Comic Sans MS" pitchFamily="66" charset="0"/>
              </a:rPr>
              <a:t>: providing resources or generating spaces in order to the program beneficiaries dispose the access to resources or soft  loans; with them, they can face the necessities that demand the productive project that they want to develop.</a:t>
            </a:r>
          </a:p>
          <a:p>
            <a:pPr marL="268288" indent="-268288" algn="l" eaLnBrk="1" hangingPunct="1">
              <a:spcBef>
                <a:spcPct val="15000"/>
              </a:spcBef>
              <a:spcAft>
                <a:spcPct val="20000"/>
              </a:spcAft>
              <a:buFontTx/>
              <a:buChar char="•"/>
            </a:pPr>
            <a:endParaRPr lang="en-US" sz="1000" b="0">
              <a:solidFill>
                <a:srgbClr val="FFFF00"/>
              </a:solidFill>
              <a:effectLst>
                <a:outerShdw blurRad="38100" dist="38100" dir="2700000" algn="tl">
                  <a:srgbClr val="000000"/>
                </a:outerShdw>
              </a:effectLst>
              <a:latin typeface="Comic Sans MS" pitchFamily="66" charset="0"/>
            </a:endParaRPr>
          </a:p>
          <a:p>
            <a:pPr marL="268288" indent="-268288" algn="l" eaLnBrk="1" hangingPunct="1">
              <a:spcBef>
                <a:spcPct val="15000"/>
              </a:spcBef>
              <a:spcAft>
                <a:spcPct val="20000"/>
              </a:spcAft>
              <a:buFontTx/>
              <a:buChar char="•"/>
            </a:pPr>
            <a:r>
              <a:rPr lang="en-US" sz="2600" u="sng">
                <a:solidFill>
                  <a:srgbClr val="FFFF00"/>
                </a:solidFill>
                <a:effectLst>
                  <a:outerShdw blurRad="38100" dist="38100" dir="2700000" algn="tl">
                    <a:srgbClr val="000000"/>
                  </a:outerShdw>
                </a:effectLst>
                <a:latin typeface="Comic Sans MS" pitchFamily="66" charset="0"/>
              </a:rPr>
              <a:t>Employment generation</a:t>
            </a:r>
            <a:r>
              <a:rPr lang="en-US" sz="2600" b="0">
                <a:solidFill>
                  <a:srgbClr val="FFFF00"/>
                </a:solidFill>
                <a:effectLst>
                  <a:outerShdw blurRad="38100" dist="38100" dir="2700000" algn="tl">
                    <a:srgbClr val="000000"/>
                  </a:outerShdw>
                </a:effectLst>
                <a:latin typeface="Comic Sans MS" pitchFamily="66" charset="0"/>
              </a:rPr>
              <a:t>: as a result of the programmatic actions established and developed, it is expected that the projects become into permanent and sustainable activities and provide employment to the beneficiaries and their families, as well as to other persons linked to them.</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3300"/>
                                        </p:tgtEl>
                                        <p:attrNameLst>
                                          <p:attrName>style.visibility</p:attrName>
                                        </p:attrNameLst>
                                      </p:cBhvr>
                                      <p:to>
                                        <p:strVal val="visible"/>
                                      </p:to>
                                    </p:set>
                                    <p:animEffect transition="in" filter="fade">
                                      <p:cBhvr>
                                        <p:cTn id="7" dur="2000"/>
                                        <p:tgtEl>
                                          <p:spTgt spid="183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6374" name="Picture 6"/>
          <p:cNvPicPr>
            <a:picLocks noChangeAspect="1" noChangeArrowheads="1"/>
          </p:cNvPicPr>
          <p:nvPr/>
        </p:nvPicPr>
        <p:blipFill>
          <a:blip r:embed="rId3" cstate="print"/>
          <a:srcRect l="12018"/>
          <a:stretch>
            <a:fillRect/>
          </a:stretch>
        </p:blipFill>
        <p:spPr bwMode="auto">
          <a:xfrm>
            <a:off x="0" y="0"/>
            <a:ext cx="9144000" cy="6858000"/>
          </a:xfrm>
          <a:prstGeom prst="rect">
            <a:avLst/>
          </a:prstGeom>
          <a:noFill/>
          <a:ln w="9525">
            <a:noFill/>
            <a:miter lim="800000"/>
            <a:headEnd/>
            <a:tailEnd/>
          </a:ln>
          <a:effectLst/>
        </p:spPr>
      </p:pic>
      <p:sp>
        <p:nvSpPr>
          <p:cNvPr id="186375" name="AutoShape 7"/>
          <p:cNvSpPr>
            <a:spLocks noChangeArrowheads="1"/>
          </p:cNvSpPr>
          <p:nvPr/>
        </p:nvSpPr>
        <p:spPr bwMode="auto">
          <a:xfrm>
            <a:off x="0" y="4048125"/>
            <a:ext cx="9144000" cy="2311400"/>
          </a:xfrm>
          <a:prstGeom prst="roundRect">
            <a:avLst>
              <a:gd name="adj" fmla="val 16667"/>
            </a:avLst>
          </a:prstGeom>
          <a:noFill/>
          <a:ln w="9525">
            <a:noFill/>
            <a:round/>
            <a:headEnd/>
            <a:tailEnd/>
          </a:ln>
          <a:effectLst>
            <a:outerShdw dist="107763" dir="18900000" algn="ctr" rotWithShape="0">
              <a:schemeClr val="tx1">
                <a:alpha val="50000"/>
              </a:schemeClr>
            </a:outerShdw>
          </a:effectLst>
        </p:spPr>
        <p:txBody>
          <a:bodyPr anchor="ctr"/>
          <a:lstStyle/>
          <a:p>
            <a:pPr algn="r"/>
            <a:r>
              <a:rPr lang="es-ES" sz="4400">
                <a:solidFill>
                  <a:srgbClr val="FFFF00"/>
                </a:solidFill>
                <a:effectLst>
                  <a:outerShdw blurRad="38100" dist="38100" dir="2700000" algn="tl">
                    <a:srgbClr val="000000"/>
                  </a:outerShdw>
                </a:effectLst>
                <a:latin typeface="Comic Sans MS" pitchFamily="66" charset="0"/>
              </a:rPr>
              <a:t>...  </a:t>
            </a:r>
            <a:r>
              <a:rPr lang="en-US" sz="4400">
                <a:solidFill>
                  <a:srgbClr val="FFFF00"/>
                </a:solidFill>
                <a:effectLst>
                  <a:outerShdw blurRad="38100" dist="38100" dir="2700000" algn="tl">
                    <a:srgbClr val="000000"/>
                  </a:outerShdw>
                </a:effectLst>
                <a:latin typeface="Comic Sans MS" pitchFamily="66" charset="0"/>
              </a:rPr>
              <a:t>only if all of us contribute the necessary and, specially, if we contribute what is fair...</a:t>
            </a:r>
          </a:p>
        </p:txBody>
      </p:sp>
      <p:sp>
        <p:nvSpPr>
          <p:cNvPr id="186376" name="AutoShape 8"/>
          <p:cNvSpPr>
            <a:spLocks noChangeArrowheads="1"/>
          </p:cNvSpPr>
          <p:nvPr/>
        </p:nvSpPr>
        <p:spPr bwMode="auto">
          <a:xfrm>
            <a:off x="0" y="0"/>
            <a:ext cx="4643438" cy="981075"/>
          </a:xfrm>
          <a:prstGeom prst="roundRect">
            <a:avLst>
              <a:gd name="adj" fmla="val 16667"/>
            </a:avLst>
          </a:prstGeom>
          <a:noFill/>
          <a:ln w="9525">
            <a:noFill/>
            <a:round/>
            <a:headEnd/>
            <a:tailEnd/>
          </a:ln>
          <a:effectLst/>
        </p:spPr>
        <p:txBody>
          <a:bodyPr anchor="ctr"/>
          <a:lstStyle/>
          <a:p>
            <a:pPr algn="l"/>
            <a:r>
              <a:rPr lang="en-US" sz="3600">
                <a:solidFill>
                  <a:schemeClr val="tx2"/>
                </a:solidFill>
                <a:effectLst>
                  <a:outerShdw blurRad="38100" dist="38100" dir="2700000" algn="tl">
                    <a:srgbClr val="FFFFFF"/>
                  </a:outerShdw>
                </a:effectLst>
                <a:latin typeface="Comic Sans MS" pitchFamily="66" charset="0"/>
              </a:rPr>
              <a:t>We can defeat the poverty ...</a:t>
            </a: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6000"/>
                                  </p:iterate>
                                  <p:childTnLst>
                                    <p:set>
                                      <p:cBhvr>
                                        <p:cTn id="6" dur="1" fill="hold">
                                          <p:stCondLst>
                                            <p:cond delay="0"/>
                                          </p:stCondLst>
                                        </p:cTn>
                                        <p:tgtEl>
                                          <p:spTgt spid="186376"/>
                                        </p:tgtEl>
                                        <p:attrNameLst>
                                          <p:attrName>style.visibility</p:attrName>
                                        </p:attrNameLst>
                                      </p:cBhvr>
                                      <p:to>
                                        <p:strVal val="visible"/>
                                      </p:to>
                                    </p:set>
                                    <p:animEffect transition="in" filter="fade">
                                      <p:cBhvr>
                                        <p:cTn id="7" dur="500"/>
                                        <p:tgtEl>
                                          <p:spTgt spid="186376"/>
                                        </p:tgtEl>
                                      </p:cBhvr>
                                    </p:animEffect>
                                  </p:childTnLst>
                                </p:cTn>
                              </p:par>
                            </p:childTnLst>
                          </p:cTn>
                        </p:par>
                        <p:par>
                          <p:cTn id="8" fill="hold">
                            <p:stCondLst>
                              <p:cond delay="650"/>
                            </p:stCondLst>
                            <p:childTnLst>
                              <p:par>
                                <p:cTn id="9" presetID="10" presetClass="entr" presetSubtype="0" fill="hold" grpId="0" nodeType="afterEffect">
                                  <p:stCondLst>
                                    <p:cond delay="0"/>
                                  </p:stCondLst>
                                  <p:iterate type="wd">
                                    <p:tmPct val="3000"/>
                                  </p:iterate>
                                  <p:childTnLst>
                                    <p:set>
                                      <p:cBhvr>
                                        <p:cTn id="10" dur="1" fill="hold">
                                          <p:stCondLst>
                                            <p:cond delay="0"/>
                                          </p:stCondLst>
                                        </p:cTn>
                                        <p:tgtEl>
                                          <p:spTgt spid="186375"/>
                                        </p:tgtEl>
                                        <p:attrNameLst>
                                          <p:attrName>style.visibility</p:attrName>
                                        </p:attrNameLst>
                                      </p:cBhvr>
                                      <p:to>
                                        <p:strVal val="visible"/>
                                      </p:to>
                                    </p:set>
                                    <p:animEffect transition="in" filter="fade">
                                      <p:cBhvr>
                                        <p:cTn id="11" dur="3000"/>
                                        <p:tgtEl>
                                          <p:spTgt spid="186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5" grpId="0"/>
      <p:bldP spid="18637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5714" name="Group 2"/>
          <p:cNvGrpSpPr>
            <a:grpSpLocks/>
          </p:cNvGrpSpPr>
          <p:nvPr/>
        </p:nvGrpSpPr>
        <p:grpSpPr bwMode="auto">
          <a:xfrm>
            <a:off x="0" y="0"/>
            <a:ext cx="9144000" cy="6858000"/>
            <a:chOff x="0" y="0"/>
            <a:chExt cx="5760" cy="4320"/>
          </a:xfrm>
        </p:grpSpPr>
        <p:pic>
          <p:nvPicPr>
            <p:cNvPr id="115715" name="Picture 3" descr="05300009"/>
            <p:cNvPicPr>
              <a:picLocks noChangeAspect="1" noChangeArrowheads="1"/>
            </p:cNvPicPr>
            <p:nvPr/>
          </p:nvPicPr>
          <p:blipFill>
            <a:blip r:embed="rId3" cstate="print"/>
            <a:srcRect/>
            <a:stretch>
              <a:fillRect/>
            </a:stretch>
          </p:blipFill>
          <p:spPr bwMode="auto">
            <a:xfrm>
              <a:off x="0" y="0"/>
              <a:ext cx="5760" cy="4320"/>
            </a:xfrm>
            <a:prstGeom prst="rect">
              <a:avLst/>
            </a:prstGeom>
            <a:noFill/>
          </p:spPr>
        </p:pic>
        <p:sp>
          <p:nvSpPr>
            <p:cNvPr id="115716" name="Text Box 4"/>
            <p:cNvSpPr txBox="1">
              <a:spLocks noChangeArrowheads="1"/>
            </p:cNvSpPr>
            <p:nvPr/>
          </p:nvSpPr>
          <p:spPr bwMode="auto">
            <a:xfrm>
              <a:off x="3152" y="4020"/>
              <a:ext cx="2586" cy="173"/>
            </a:xfrm>
            <a:prstGeom prst="rect">
              <a:avLst/>
            </a:prstGeom>
            <a:noFill/>
            <a:ln w="9525">
              <a:noFill/>
              <a:miter lim="800000"/>
              <a:headEnd/>
              <a:tailEnd/>
            </a:ln>
            <a:effectLst/>
          </p:spPr>
          <p:txBody>
            <a:bodyPr>
              <a:spAutoFit/>
            </a:bodyPr>
            <a:lstStyle/>
            <a:p>
              <a:pPr>
                <a:spcBef>
                  <a:spcPct val="50000"/>
                </a:spcBef>
              </a:pPr>
              <a:r>
                <a:rPr lang="es-ES" sz="1200" b="0"/>
                <a:t>Fot. René Martorell</a:t>
              </a:r>
            </a:p>
          </p:txBody>
        </p:sp>
      </p:grpSp>
      <p:sp>
        <p:nvSpPr>
          <p:cNvPr id="115723" name="Rectangle 11"/>
          <p:cNvSpPr>
            <a:spLocks noChangeArrowheads="1"/>
          </p:cNvSpPr>
          <p:nvPr/>
        </p:nvSpPr>
        <p:spPr bwMode="auto">
          <a:xfrm>
            <a:off x="1042988" y="4652963"/>
            <a:ext cx="6913562" cy="930275"/>
          </a:xfrm>
          <a:prstGeom prst="rect">
            <a:avLst/>
          </a:prstGeom>
          <a:noFill/>
          <a:ln w="9525" algn="ctr">
            <a:noFill/>
            <a:miter lim="800000"/>
            <a:headEnd/>
            <a:tailEnd/>
          </a:ln>
          <a:effectLst/>
        </p:spPr>
        <p:txBody>
          <a:bodyPr>
            <a:spAutoFit/>
          </a:bodyPr>
          <a:lstStyle/>
          <a:p>
            <a:pPr>
              <a:spcBef>
                <a:spcPct val="40000"/>
              </a:spcBef>
              <a:spcAft>
                <a:spcPct val="40000"/>
              </a:spcAft>
            </a:pPr>
            <a:r>
              <a:rPr lang="es-ES" sz="5500">
                <a:solidFill>
                  <a:srgbClr val="FFFF00"/>
                </a:solidFill>
                <a:effectLst>
                  <a:outerShdw blurRad="38100" dist="38100" dir="2700000" algn="tl">
                    <a:srgbClr val="000000"/>
                  </a:outerShdw>
                </a:effectLst>
                <a:latin typeface="Comic Sans MS" pitchFamily="66" charset="0"/>
              </a:rPr>
              <a:t>Thank you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15723"/>
                                        </p:tgtEl>
                                        <p:attrNameLst>
                                          <p:attrName>style.visibility</p:attrName>
                                        </p:attrNameLst>
                                      </p:cBhvr>
                                      <p:to>
                                        <p:strVal val="visible"/>
                                      </p:to>
                                    </p:set>
                                    <p:animEffect transition="in" filter="fade">
                                      <p:cBhvr>
                                        <p:cTn id="7" dur="1155" decel="100000"/>
                                        <p:tgtEl>
                                          <p:spTgt spid="115723"/>
                                        </p:tgtEl>
                                      </p:cBhvr>
                                    </p:animEffect>
                                    <p:animScale>
                                      <p:cBhvr>
                                        <p:cTn id="8" dur="1155" decel="100000"/>
                                        <p:tgtEl>
                                          <p:spTgt spid="115723"/>
                                        </p:tgtEl>
                                      </p:cBhvr>
                                      <p:from x="10000" y="10000"/>
                                      <p:to x="200000" y="450000"/>
                                    </p:animScale>
                                    <p:animScale>
                                      <p:cBhvr>
                                        <p:cTn id="9" dur="1845" accel="100000" fill="hold">
                                          <p:stCondLst>
                                            <p:cond delay="1155"/>
                                          </p:stCondLst>
                                        </p:cTn>
                                        <p:tgtEl>
                                          <p:spTgt spid="115723"/>
                                        </p:tgtEl>
                                      </p:cBhvr>
                                      <p:from x="200000" y="450000"/>
                                      <p:to x="100000" y="100000"/>
                                    </p:animScale>
                                    <p:set>
                                      <p:cBhvr>
                                        <p:cTn id="10" dur="1155" fill="hold"/>
                                        <p:tgtEl>
                                          <p:spTgt spid="115723"/>
                                        </p:tgtEl>
                                        <p:attrNameLst>
                                          <p:attrName>ppt_x</p:attrName>
                                        </p:attrNameLst>
                                      </p:cBhvr>
                                      <p:to>
                                        <p:strVal val="(0.5)"/>
                                      </p:to>
                                    </p:set>
                                    <p:anim from="(0.5)" to="(#ppt_x)" calcmode="lin" valueType="num">
                                      <p:cBhvr>
                                        <p:cTn id="11" dur="1845" accel="100000" fill="hold">
                                          <p:stCondLst>
                                            <p:cond delay="1155"/>
                                          </p:stCondLst>
                                        </p:cTn>
                                        <p:tgtEl>
                                          <p:spTgt spid="115723"/>
                                        </p:tgtEl>
                                        <p:attrNameLst>
                                          <p:attrName>ppt_x</p:attrName>
                                        </p:attrNameLst>
                                      </p:cBhvr>
                                    </p:anim>
                                    <p:set>
                                      <p:cBhvr>
                                        <p:cTn id="12" dur="1155" fill="hold"/>
                                        <p:tgtEl>
                                          <p:spTgt spid="115723"/>
                                        </p:tgtEl>
                                        <p:attrNameLst>
                                          <p:attrName>ppt_y</p:attrName>
                                        </p:attrNameLst>
                                      </p:cBhvr>
                                      <p:to>
                                        <p:strVal val="(#ppt_y+0.4)"/>
                                      </p:to>
                                    </p:set>
                                    <p:anim from="(#ppt_y+0.4)" to="(#ppt_y)" calcmode="lin" valueType="num">
                                      <p:cBhvr>
                                        <p:cTn id="13" dur="1845" accel="100000" fill="hold">
                                          <p:stCondLst>
                                            <p:cond delay="1155"/>
                                          </p:stCondLst>
                                        </p:cTn>
                                        <p:tgtEl>
                                          <p:spTgt spid="11572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2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5955" name="Picture 3" descr="05300009"/>
          <p:cNvPicPr>
            <a:picLocks noChangeAspect="1" noChangeArrowheads="1"/>
          </p:cNvPicPr>
          <p:nvPr/>
        </p:nvPicPr>
        <p:blipFill>
          <a:blip r:embed="rId2" cstate="print">
            <a:grayscl/>
          </a:blip>
          <a:srcRect/>
          <a:stretch>
            <a:fillRect/>
          </a:stretch>
        </p:blipFill>
        <p:spPr bwMode="auto">
          <a:xfrm>
            <a:off x="0" y="0"/>
            <a:ext cx="9144000" cy="6858000"/>
          </a:xfrm>
          <a:prstGeom prst="rect">
            <a:avLst/>
          </a:prstGeom>
          <a:noFill/>
        </p:spPr>
      </p:pic>
      <p:sp>
        <p:nvSpPr>
          <p:cNvPr id="125957" name="Rectangle 5"/>
          <p:cNvSpPr>
            <a:spLocks noChangeArrowheads="1"/>
          </p:cNvSpPr>
          <p:nvPr/>
        </p:nvSpPr>
        <p:spPr bwMode="auto">
          <a:xfrm>
            <a:off x="915988" y="1338263"/>
            <a:ext cx="7108825" cy="3760787"/>
          </a:xfrm>
          <a:prstGeom prst="rect">
            <a:avLst/>
          </a:prstGeom>
          <a:solidFill>
            <a:srgbClr val="99FF99">
              <a:alpha val="20000"/>
            </a:srgbClr>
          </a:solidFill>
          <a:ln w="12700" cap="sq">
            <a:noFill/>
            <a:miter lim="800000"/>
            <a:headEnd type="none" w="sm" len="sm"/>
            <a:tailEnd type="none" w="sm" len="sm"/>
          </a:ln>
          <a:effectLst>
            <a:outerShdw dist="117088" dir="18636078" algn="ctr" rotWithShape="0">
              <a:schemeClr val="tx1">
                <a:alpha val="50000"/>
              </a:schemeClr>
            </a:outerShdw>
          </a:effectLst>
        </p:spPr>
        <p:txBody>
          <a:bodyPr lIns="90488" tIns="44450" rIns="90488" bIns="44450"/>
          <a:lstStyle/>
          <a:p>
            <a:pPr algn="l">
              <a:spcBef>
                <a:spcPct val="20000"/>
              </a:spcBef>
            </a:pPr>
            <a:r>
              <a:rPr lang="en-US" sz="6000">
                <a:solidFill>
                  <a:srgbClr val="FFFF00"/>
                </a:solidFill>
                <a:effectLst>
                  <a:outerShdw blurRad="38100" dist="38100" dir="2700000" algn="tl">
                    <a:srgbClr val="000000"/>
                  </a:outerShdw>
                </a:effectLst>
                <a:latin typeface="Comic Sans MS" pitchFamily="66" charset="0"/>
              </a:rPr>
              <a:t>Some data about the poverty situation in Costa Rica …</a:t>
            </a:r>
            <a:endParaRPr lang="en-US" sz="9600">
              <a:solidFill>
                <a:srgbClr val="FFFF00"/>
              </a:solidFill>
              <a:effectLst>
                <a:outerShdw blurRad="38100" dist="38100" dir="2700000" algn="tl">
                  <a:srgbClr val="000000"/>
                </a:outerShdw>
              </a:effectLst>
              <a:latin typeface="Comic Sans MS" pitchFamily="66"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5957"/>
                                        </p:tgtEl>
                                        <p:attrNameLst>
                                          <p:attrName>style.visibility</p:attrName>
                                        </p:attrNameLst>
                                      </p:cBhvr>
                                      <p:to>
                                        <p:strVal val="visible"/>
                                      </p:to>
                                    </p:set>
                                    <p:animEffect transition="in" filter="dissolve">
                                      <p:cBhvr>
                                        <p:cTn id="7" dur="500"/>
                                        <p:tgtEl>
                                          <p:spTgt spid="1259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7"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8242" name="Picture 2" descr="05300009"/>
          <p:cNvPicPr>
            <a:picLocks noChangeAspect="1" noChangeArrowheads="1"/>
          </p:cNvPicPr>
          <p:nvPr/>
        </p:nvPicPr>
        <p:blipFill>
          <a:blip r:embed="rId2" cstate="print">
            <a:grayscl/>
          </a:blip>
          <a:srcRect/>
          <a:stretch>
            <a:fillRect/>
          </a:stretch>
        </p:blipFill>
        <p:spPr bwMode="auto">
          <a:xfrm>
            <a:off x="0" y="0"/>
            <a:ext cx="9144000" cy="6858000"/>
          </a:xfrm>
          <a:prstGeom prst="rect">
            <a:avLst/>
          </a:prstGeom>
          <a:noFill/>
        </p:spPr>
      </p:pic>
      <p:sp>
        <p:nvSpPr>
          <p:cNvPr id="138244" name="AutoShape 4"/>
          <p:cNvSpPr>
            <a:spLocks noChangeArrowheads="1"/>
          </p:cNvSpPr>
          <p:nvPr/>
        </p:nvSpPr>
        <p:spPr bwMode="auto">
          <a:xfrm>
            <a:off x="1535113" y="1587500"/>
            <a:ext cx="6251575" cy="1055688"/>
          </a:xfrm>
          <a:prstGeom prst="roundRect">
            <a:avLst>
              <a:gd name="adj" fmla="val 16667"/>
            </a:avLst>
          </a:prstGeom>
          <a:gradFill rotWithShape="1">
            <a:gsLst>
              <a:gs pos="0">
                <a:srgbClr val="CCFFCC">
                  <a:gamma/>
                  <a:shade val="46275"/>
                  <a:invGamma/>
                </a:srgbClr>
              </a:gs>
              <a:gs pos="100000">
                <a:srgbClr val="CCFFCC"/>
              </a:gs>
            </a:gsLst>
            <a:lin ang="2700000" scaled="1"/>
          </a:gradFill>
          <a:ln w="9525">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flatTx/>
          </a:bodyPr>
          <a:lstStyle/>
          <a:p>
            <a:pPr marL="361950" indent="-361950" algn="l">
              <a:spcBef>
                <a:spcPct val="50000"/>
              </a:spcBef>
              <a:buFontTx/>
              <a:buChar char="•"/>
            </a:pPr>
            <a:r>
              <a:rPr lang="en-US" sz="2600" b="0">
                <a:latin typeface="Comic Sans MS" pitchFamily="66" charset="0"/>
              </a:rPr>
              <a:t>13,4%, because of Basic Unsatisfied Necessities (NBI)</a:t>
            </a:r>
          </a:p>
        </p:txBody>
      </p:sp>
      <p:sp>
        <p:nvSpPr>
          <p:cNvPr id="138245" name="AutoShape 5"/>
          <p:cNvSpPr>
            <a:spLocks noChangeArrowheads="1"/>
          </p:cNvSpPr>
          <p:nvPr/>
        </p:nvSpPr>
        <p:spPr bwMode="auto">
          <a:xfrm>
            <a:off x="434975" y="415925"/>
            <a:ext cx="8277225" cy="841375"/>
          </a:xfrm>
          <a:prstGeom prst="roundRect">
            <a:avLst>
              <a:gd name="adj" fmla="val 16667"/>
            </a:avLst>
          </a:prstGeom>
          <a:gradFill rotWithShape="1">
            <a:gsLst>
              <a:gs pos="0">
                <a:srgbClr val="FFCC66">
                  <a:gamma/>
                  <a:shade val="69804"/>
                  <a:invGamma/>
                </a:srgbClr>
              </a:gs>
              <a:gs pos="100000">
                <a:srgbClr val="FFCC66"/>
              </a:gs>
            </a:gsLst>
            <a:lin ang="2700000" scaled="1"/>
          </a:gradFill>
          <a:ln w="9525">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spAutoFit/>
            <a:flatTx/>
          </a:bodyPr>
          <a:lstStyle/>
          <a:p>
            <a:pPr marL="361950" indent="-361950" algn="l">
              <a:lnSpc>
                <a:spcPct val="85000"/>
              </a:lnSpc>
              <a:buFontTx/>
              <a:buChar char="•"/>
            </a:pPr>
            <a:r>
              <a:rPr lang="en-US" sz="2600" b="0">
                <a:latin typeface="Comic Sans MS" pitchFamily="66" charset="0"/>
              </a:rPr>
              <a:t>A </a:t>
            </a:r>
            <a:r>
              <a:rPr lang="en-US" sz="2600">
                <a:latin typeface="Comic Sans MS" pitchFamily="66" charset="0"/>
              </a:rPr>
              <a:t>fifth part </a:t>
            </a:r>
            <a:r>
              <a:rPr lang="en-US" sz="2600" b="0">
                <a:latin typeface="Comic Sans MS" pitchFamily="66" charset="0"/>
              </a:rPr>
              <a:t>of the population (homes) is poor because of insufficient incomes: 18,5%</a:t>
            </a:r>
          </a:p>
        </p:txBody>
      </p:sp>
      <p:sp>
        <p:nvSpPr>
          <p:cNvPr id="138247" name="AutoShape 7"/>
          <p:cNvSpPr>
            <a:spLocks noChangeArrowheads="1"/>
          </p:cNvSpPr>
          <p:nvPr/>
        </p:nvSpPr>
        <p:spPr bwMode="auto">
          <a:xfrm>
            <a:off x="1535113" y="2973388"/>
            <a:ext cx="6251575" cy="660400"/>
          </a:xfrm>
          <a:prstGeom prst="roundRect">
            <a:avLst>
              <a:gd name="adj" fmla="val 16667"/>
            </a:avLst>
          </a:prstGeom>
          <a:gradFill rotWithShape="1">
            <a:gsLst>
              <a:gs pos="0">
                <a:srgbClr val="CCFFCC">
                  <a:gamma/>
                  <a:shade val="46275"/>
                  <a:invGamma/>
                </a:srgbClr>
              </a:gs>
              <a:gs pos="100000">
                <a:srgbClr val="CCFFCC"/>
              </a:gs>
            </a:gsLst>
            <a:lin ang="2700000" scaled="1"/>
          </a:gradFill>
          <a:ln w="9525">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flatTx/>
          </a:bodyPr>
          <a:lstStyle/>
          <a:p>
            <a:pPr marL="361950" indent="-361950" algn="l">
              <a:spcBef>
                <a:spcPct val="50000"/>
              </a:spcBef>
              <a:buFontTx/>
              <a:buChar char="•"/>
            </a:pPr>
            <a:r>
              <a:rPr lang="en-US" sz="2600" b="0">
                <a:latin typeface="Comic Sans MS" pitchFamily="66" charset="0"/>
              </a:rPr>
              <a:t>5,1% in Extreme Poverty</a:t>
            </a:r>
          </a:p>
        </p:txBody>
      </p:sp>
      <p:sp>
        <p:nvSpPr>
          <p:cNvPr id="138248" name="AutoShape 8"/>
          <p:cNvSpPr>
            <a:spLocks noChangeArrowheads="1"/>
          </p:cNvSpPr>
          <p:nvPr/>
        </p:nvSpPr>
        <p:spPr bwMode="auto">
          <a:xfrm>
            <a:off x="339725" y="3963988"/>
            <a:ext cx="8266113" cy="971550"/>
          </a:xfrm>
          <a:prstGeom prst="roundRect">
            <a:avLst>
              <a:gd name="adj" fmla="val 16667"/>
            </a:avLst>
          </a:prstGeom>
          <a:gradFill rotWithShape="1">
            <a:gsLst>
              <a:gs pos="0">
                <a:srgbClr val="FFCC66">
                  <a:gamma/>
                  <a:shade val="69804"/>
                  <a:invGamma/>
                </a:srgbClr>
              </a:gs>
              <a:gs pos="100000">
                <a:srgbClr val="FFCC66"/>
              </a:gs>
            </a:gsLst>
            <a:lin ang="2700000" scaled="1"/>
          </a:gradFill>
          <a:ln w="9525" algn="ctr">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spAutoFit/>
            <a:flatTx/>
          </a:bodyPr>
          <a:lstStyle/>
          <a:p>
            <a:pPr marL="361950" indent="-361950" algn="l">
              <a:spcBef>
                <a:spcPct val="50000"/>
              </a:spcBef>
              <a:buFontTx/>
              <a:buChar char="•"/>
            </a:pPr>
            <a:r>
              <a:rPr lang="en-US" sz="2600" b="0">
                <a:latin typeface="Comic Sans MS" pitchFamily="66" charset="0"/>
              </a:rPr>
              <a:t>A </a:t>
            </a:r>
            <a:r>
              <a:rPr lang="en-US" sz="2600">
                <a:latin typeface="Comic Sans MS" pitchFamily="66" charset="0"/>
              </a:rPr>
              <a:t>10 % </a:t>
            </a:r>
            <a:r>
              <a:rPr lang="en-US" sz="2600" b="0">
                <a:latin typeface="Comic Sans MS" pitchFamily="66" charset="0"/>
              </a:rPr>
              <a:t>of the population lives on risk of impoverishment</a:t>
            </a:r>
          </a:p>
        </p:txBody>
      </p:sp>
      <p:sp>
        <p:nvSpPr>
          <p:cNvPr id="138250" name="AutoShape 10"/>
          <p:cNvSpPr>
            <a:spLocks noChangeArrowheads="1"/>
          </p:cNvSpPr>
          <p:nvPr/>
        </p:nvSpPr>
        <p:spPr bwMode="auto">
          <a:xfrm>
            <a:off x="368300" y="5265738"/>
            <a:ext cx="8208963" cy="971550"/>
          </a:xfrm>
          <a:prstGeom prst="roundRect">
            <a:avLst>
              <a:gd name="adj" fmla="val 16667"/>
            </a:avLst>
          </a:prstGeom>
          <a:gradFill rotWithShape="1">
            <a:gsLst>
              <a:gs pos="0">
                <a:srgbClr val="FFCC66">
                  <a:gamma/>
                  <a:shade val="69804"/>
                  <a:invGamma/>
                </a:srgbClr>
              </a:gs>
              <a:gs pos="100000">
                <a:srgbClr val="FFCC66"/>
              </a:gs>
            </a:gsLst>
            <a:lin ang="2700000" scaled="1"/>
          </a:gradFill>
          <a:ln w="9525" algn="ctr">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spAutoFit/>
            <a:flatTx/>
          </a:bodyPr>
          <a:lstStyle/>
          <a:p>
            <a:pPr marL="361950" indent="-361950" algn="l">
              <a:spcBef>
                <a:spcPct val="50000"/>
              </a:spcBef>
              <a:buFontTx/>
              <a:buChar char="•"/>
            </a:pPr>
            <a:r>
              <a:rPr lang="en-US" sz="2600" b="0">
                <a:latin typeface="Comic Sans MS" pitchFamily="66" charset="0"/>
              </a:rPr>
              <a:t>The </a:t>
            </a:r>
            <a:r>
              <a:rPr lang="en-US" sz="2600">
                <a:latin typeface="Comic Sans MS" pitchFamily="66" charset="0"/>
              </a:rPr>
              <a:t>poverty stagnant </a:t>
            </a:r>
            <a:r>
              <a:rPr lang="en-US" sz="2600" b="0">
                <a:latin typeface="Comic Sans MS" pitchFamily="66" charset="0"/>
              </a:rPr>
              <a:t>stays, although the social expense recovery.</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8245"/>
                                        </p:tgtEl>
                                        <p:attrNameLst>
                                          <p:attrName>style.visibility</p:attrName>
                                        </p:attrNameLst>
                                      </p:cBhvr>
                                      <p:to>
                                        <p:strVal val="visible"/>
                                      </p:to>
                                    </p:set>
                                    <p:anim calcmode="lin" valueType="num">
                                      <p:cBhvr additive="base">
                                        <p:cTn id="7" dur="500" fill="hold"/>
                                        <p:tgtEl>
                                          <p:spTgt spid="138245"/>
                                        </p:tgtEl>
                                        <p:attrNameLst>
                                          <p:attrName>ppt_x</p:attrName>
                                        </p:attrNameLst>
                                      </p:cBhvr>
                                      <p:tavLst>
                                        <p:tav tm="0">
                                          <p:val>
                                            <p:strVal val="0-#ppt_w/2"/>
                                          </p:val>
                                        </p:tav>
                                        <p:tav tm="100000">
                                          <p:val>
                                            <p:strVal val="#ppt_x"/>
                                          </p:val>
                                        </p:tav>
                                      </p:tavLst>
                                    </p:anim>
                                    <p:anim calcmode="lin" valueType="num">
                                      <p:cBhvr additive="base">
                                        <p:cTn id="8" dur="500" fill="hold"/>
                                        <p:tgtEl>
                                          <p:spTgt spid="13824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8244"/>
                                        </p:tgtEl>
                                        <p:attrNameLst>
                                          <p:attrName>style.visibility</p:attrName>
                                        </p:attrNameLst>
                                      </p:cBhvr>
                                      <p:to>
                                        <p:strVal val="visible"/>
                                      </p:to>
                                    </p:set>
                                    <p:anim calcmode="lin" valueType="num">
                                      <p:cBhvr additive="base">
                                        <p:cTn id="12" dur="500" fill="hold"/>
                                        <p:tgtEl>
                                          <p:spTgt spid="138244"/>
                                        </p:tgtEl>
                                        <p:attrNameLst>
                                          <p:attrName>ppt_x</p:attrName>
                                        </p:attrNameLst>
                                      </p:cBhvr>
                                      <p:tavLst>
                                        <p:tav tm="0">
                                          <p:val>
                                            <p:strVal val="0-#ppt_w/2"/>
                                          </p:val>
                                        </p:tav>
                                        <p:tav tm="100000">
                                          <p:val>
                                            <p:strVal val="#ppt_x"/>
                                          </p:val>
                                        </p:tav>
                                      </p:tavLst>
                                    </p:anim>
                                    <p:anim calcmode="lin" valueType="num">
                                      <p:cBhvr additive="base">
                                        <p:cTn id="13" dur="500" fill="hold"/>
                                        <p:tgtEl>
                                          <p:spTgt spid="13824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38247"/>
                                        </p:tgtEl>
                                        <p:attrNameLst>
                                          <p:attrName>style.visibility</p:attrName>
                                        </p:attrNameLst>
                                      </p:cBhvr>
                                      <p:to>
                                        <p:strVal val="visible"/>
                                      </p:to>
                                    </p:set>
                                    <p:anim calcmode="lin" valueType="num">
                                      <p:cBhvr additive="base">
                                        <p:cTn id="17" dur="500" fill="hold"/>
                                        <p:tgtEl>
                                          <p:spTgt spid="138247"/>
                                        </p:tgtEl>
                                        <p:attrNameLst>
                                          <p:attrName>ppt_x</p:attrName>
                                        </p:attrNameLst>
                                      </p:cBhvr>
                                      <p:tavLst>
                                        <p:tav tm="0">
                                          <p:val>
                                            <p:strVal val="0-#ppt_w/2"/>
                                          </p:val>
                                        </p:tav>
                                        <p:tav tm="100000">
                                          <p:val>
                                            <p:strVal val="#ppt_x"/>
                                          </p:val>
                                        </p:tav>
                                      </p:tavLst>
                                    </p:anim>
                                    <p:anim calcmode="lin" valueType="num">
                                      <p:cBhvr additive="base">
                                        <p:cTn id="18" dur="500" fill="hold"/>
                                        <p:tgtEl>
                                          <p:spTgt spid="13824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38248"/>
                                        </p:tgtEl>
                                        <p:attrNameLst>
                                          <p:attrName>style.visibility</p:attrName>
                                        </p:attrNameLst>
                                      </p:cBhvr>
                                      <p:to>
                                        <p:strVal val="visible"/>
                                      </p:to>
                                    </p:set>
                                    <p:anim calcmode="lin" valueType="num">
                                      <p:cBhvr additive="base">
                                        <p:cTn id="22" dur="500" fill="hold"/>
                                        <p:tgtEl>
                                          <p:spTgt spid="138248"/>
                                        </p:tgtEl>
                                        <p:attrNameLst>
                                          <p:attrName>ppt_x</p:attrName>
                                        </p:attrNameLst>
                                      </p:cBhvr>
                                      <p:tavLst>
                                        <p:tav tm="0">
                                          <p:val>
                                            <p:strVal val="0-#ppt_w/2"/>
                                          </p:val>
                                        </p:tav>
                                        <p:tav tm="100000">
                                          <p:val>
                                            <p:strVal val="#ppt_x"/>
                                          </p:val>
                                        </p:tav>
                                      </p:tavLst>
                                    </p:anim>
                                    <p:anim calcmode="lin" valueType="num">
                                      <p:cBhvr additive="base">
                                        <p:cTn id="23" dur="500" fill="hold"/>
                                        <p:tgtEl>
                                          <p:spTgt spid="138248"/>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8250"/>
                                        </p:tgtEl>
                                        <p:attrNameLst>
                                          <p:attrName>style.visibility</p:attrName>
                                        </p:attrNameLst>
                                      </p:cBhvr>
                                      <p:to>
                                        <p:strVal val="visible"/>
                                      </p:to>
                                    </p:set>
                                    <p:anim calcmode="lin" valueType="num">
                                      <p:cBhvr additive="base">
                                        <p:cTn id="27" dur="500" fill="hold"/>
                                        <p:tgtEl>
                                          <p:spTgt spid="138250"/>
                                        </p:tgtEl>
                                        <p:attrNameLst>
                                          <p:attrName>ppt_x</p:attrName>
                                        </p:attrNameLst>
                                      </p:cBhvr>
                                      <p:tavLst>
                                        <p:tav tm="0">
                                          <p:val>
                                            <p:strVal val="0-#ppt_w/2"/>
                                          </p:val>
                                        </p:tav>
                                        <p:tav tm="100000">
                                          <p:val>
                                            <p:strVal val="#ppt_x"/>
                                          </p:val>
                                        </p:tav>
                                      </p:tavLst>
                                    </p:anim>
                                    <p:anim calcmode="lin" valueType="num">
                                      <p:cBhvr additive="base">
                                        <p:cTn id="28" dur="500" fill="hold"/>
                                        <p:tgtEl>
                                          <p:spTgt spid="1382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4" grpId="0" animBg="1"/>
      <p:bldP spid="138245" grpId="0" animBg="1"/>
      <p:bldP spid="138247" grpId="0" animBg="1"/>
      <p:bldP spid="138248" grpId="0" animBg="1"/>
      <p:bldP spid="13825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0290" name="Picture 2" descr="05300009"/>
          <p:cNvPicPr>
            <a:picLocks noChangeAspect="1" noChangeArrowheads="1"/>
          </p:cNvPicPr>
          <p:nvPr/>
        </p:nvPicPr>
        <p:blipFill>
          <a:blip r:embed="rId2" cstate="print">
            <a:grayscl/>
          </a:blip>
          <a:srcRect/>
          <a:stretch>
            <a:fillRect/>
          </a:stretch>
        </p:blipFill>
        <p:spPr bwMode="auto">
          <a:xfrm>
            <a:off x="0" y="0"/>
            <a:ext cx="9144000" cy="6858000"/>
          </a:xfrm>
          <a:prstGeom prst="rect">
            <a:avLst/>
          </a:prstGeom>
          <a:noFill/>
        </p:spPr>
      </p:pic>
      <p:sp>
        <p:nvSpPr>
          <p:cNvPr id="140292" name="AutoShape 4"/>
          <p:cNvSpPr>
            <a:spLocks noChangeArrowheads="1"/>
          </p:cNvSpPr>
          <p:nvPr/>
        </p:nvSpPr>
        <p:spPr bwMode="auto">
          <a:xfrm>
            <a:off x="411163" y="523875"/>
            <a:ext cx="8320087" cy="1411288"/>
          </a:xfrm>
          <a:prstGeom prst="roundRect">
            <a:avLst>
              <a:gd name="adj" fmla="val 16667"/>
            </a:avLst>
          </a:prstGeom>
          <a:gradFill rotWithShape="1">
            <a:gsLst>
              <a:gs pos="0">
                <a:srgbClr val="FFCC66">
                  <a:gamma/>
                  <a:shade val="69804"/>
                  <a:invGamma/>
                </a:srgbClr>
              </a:gs>
              <a:gs pos="100000">
                <a:srgbClr val="FFCC66"/>
              </a:gs>
            </a:gsLst>
            <a:lin ang="2700000" scaled="1"/>
          </a:gradFill>
          <a:ln w="9525" algn="ctr">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spAutoFit/>
            <a:flatTx/>
          </a:bodyPr>
          <a:lstStyle/>
          <a:p>
            <a:pPr marL="361950" indent="-361950" algn="l">
              <a:spcBef>
                <a:spcPct val="50000"/>
              </a:spcBef>
              <a:buFontTx/>
              <a:buChar char="•"/>
            </a:pPr>
            <a:r>
              <a:rPr lang="en-US" sz="2600" b="0">
                <a:latin typeface="Comic Sans MS" pitchFamily="66" charset="0"/>
              </a:rPr>
              <a:t>The </a:t>
            </a:r>
            <a:r>
              <a:rPr lang="en-US" sz="2600">
                <a:latin typeface="Comic Sans MS" pitchFamily="66" charset="0"/>
              </a:rPr>
              <a:t>social investment is socially regressive</a:t>
            </a:r>
            <a:r>
              <a:rPr lang="en-US" sz="2600" b="0">
                <a:latin typeface="Comic Sans MS" pitchFamily="66" charset="0"/>
              </a:rPr>
              <a:t>: the resources do not arrive to the most needy people in sufficient proportions.</a:t>
            </a:r>
          </a:p>
        </p:txBody>
      </p:sp>
      <p:sp>
        <p:nvSpPr>
          <p:cNvPr id="140293" name="AutoShape 5"/>
          <p:cNvSpPr>
            <a:spLocks noChangeArrowheads="1"/>
          </p:cNvSpPr>
          <p:nvPr/>
        </p:nvSpPr>
        <p:spPr bwMode="auto">
          <a:xfrm>
            <a:off x="411163" y="2386013"/>
            <a:ext cx="8321675" cy="971550"/>
          </a:xfrm>
          <a:prstGeom prst="roundRect">
            <a:avLst>
              <a:gd name="adj" fmla="val 16667"/>
            </a:avLst>
          </a:prstGeom>
          <a:gradFill rotWithShape="1">
            <a:gsLst>
              <a:gs pos="0">
                <a:srgbClr val="FFCC66">
                  <a:gamma/>
                  <a:shade val="69804"/>
                  <a:invGamma/>
                </a:srgbClr>
              </a:gs>
              <a:gs pos="100000">
                <a:srgbClr val="FFCC66"/>
              </a:gs>
            </a:gsLst>
            <a:lin ang="2700000" scaled="1"/>
          </a:gradFill>
          <a:ln w="9525" algn="ctr">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spAutoFit/>
            <a:flatTx/>
          </a:bodyPr>
          <a:lstStyle/>
          <a:p>
            <a:pPr marL="361950" indent="-361950" algn="l">
              <a:spcBef>
                <a:spcPct val="50000"/>
              </a:spcBef>
              <a:buFontTx/>
              <a:buChar char="•"/>
            </a:pPr>
            <a:r>
              <a:rPr lang="en-US" sz="2600" b="0">
                <a:latin typeface="Comic Sans MS" pitchFamily="66" charset="0"/>
              </a:rPr>
              <a:t>A </a:t>
            </a:r>
            <a:r>
              <a:rPr lang="en-US" sz="2600">
                <a:latin typeface="Comic Sans MS" pitchFamily="66" charset="0"/>
              </a:rPr>
              <a:t>less and disadvantage insertion </a:t>
            </a:r>
            <a:r>
              <a:rPr lang="en-US" sz="2600" b="0">
                <a:latin typeface="Comic Sans MS" pitchFamily="66" charset="0"/>
              </a:rPr>
              <a:t>to the work market </a:t>
            </a:r>
            <a:r>
              <a:rPr lang="en-US" sz="2600">
                <a:latin typeface="Comic Sans MS" pitchFamily="66" charset="0"/>
              </a:rPr>
              <a:t>goes with poverty</a:t>
            </a:r>
            <a:r>
              <a:rPr lang="en-US" sz="2600" b="0">
                <a:latin typeface="Comic Sans MS" pitchFamily="66" charset="0"/>
              </a:rPr>
              <a:t>.</a:t>
            </a:r>
          </a:p>
        </p:txBody>
      </p:sp>
      <p:sp>
        <p:nvSpPr>
          <p:cNvPr id="140294" name="AutoShape 6"/>
          <p:cNvSpPr>
            <a:spLocks noChangeArrowheads="1"/>
          </p:cNvSpPr>
          <p:nvPr/>
        </p:nvSpPr>
        <p:spPr bwMode="auto">
          <a:xfrm>
            <a:off x="382588" y="3789363"/>
            <a:ext cx="8380412" cy="971550"/>
          </a:xfrm>
          <a:prstGeom prst="roundRect">
            <a:avLst>
              <a:gd name="adj" fmla="val 16667"/>
            </a:avLst>
          </a:prstGeom>
          <a:gradFill rotWithShape="1">
            <a:gsLst>
              <a:gs pos="0">
                <a:srgbClr val="FFCC66">
                  <a:gamma/>
                  <a:shade val="69804"/>
                  <a:invGamma/>
                </a:srgbClr>
              </a:gs>
              <a:gs pos="100000">
                <a:srgbClr val="FFCC66"/>
              </a:gs>
            </a:gsLst>
            <a:lin ang="2700000" scaled="1"/>
          </a:gradFill>
          <a:ln w="9525" algn="ctr">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spAutoFit/>
            <a:flatTx/>
          </a:bodyPr>
          <a:lstStyle/>
          <a:p>
            <a:pPr marL="361950" indent="-361950" algn="l">
              <a:spcBef>
                <a:spcPct val="50000"/>
              </a:spcBef>
              <a:buFontTx/>
              <a:buChar char="•"/>
            </a:pPr>
            <a:r>
              <a:rPr lang="en-US" sz="2600" b="0">
                <a:latin typeface="Comic Sans MS" pitchFamily="66" charset="0"/>
              </a:rPr>
              <a:t>The </a:t>
            </a:r>
            <a:r>
              <a:rPr lang="en-US" sz="2600">
                <a:latin typeface="Comic Sans MS" pitchFamily="66" charset="0"/>
              </a:rPr>
              <a:t>educative </a:t>
            </a:r>
            <a:r>
              <a:rPr lang="en-US" sz="2600" b="0">
                <a:latin typeface="Comic Sans MS" pitchFamily="66" charset="0"/>
              </a:rPr>
              <a:t>level is determinant for the poverty situation.</a:t>
            </a:r>
          </a:p>
        </p:txBody>
      </p:sp>
      <p:sp>
        <p:nvSpPr>
          <p:cNvPr id="140295" name="AutoShape 7"/>
          <p:cNvSpPr>
            <a:spLocks noChangeArrowheads="1"/>
          </p:cNvSpPr>
          <p:nvPr/>
        </p:nvSpPr>
        <p:spPr bwMode="auto">
          <a:xfrm>
            <a:off x="411163" y="5121275"/>
            <a:ext cx="8323262" cy="971550"/>
          </a:xfrm>
          <a:prstGeom prst="roundRect">
            <a:avLst>
              <a:gd name="adj" fmla="val 16667"/>
            </a:avLst>
          </a:prstGeom>
          <a:gradFill rotWithShape="1">
            <a:gsLst>
              <a:gs pos="0">
                <a:srgbClr val="FFCC66">
                  <a:gamma/>
                  <a:shade val="69804"/>
                  <a:invGamma/>
                </a:srgbClr>
              </a:gs>
              <a:gs pos="100000">
                <a:srgbClr val="FFCC66"/>
              </a:gs>
            </a:gsLst>
            <a:lin ang="2700000" scaled="1"/>
          </a:gradFill>
          <a:ln w="9525" algn="ctr">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spAutoFit/>
            <a:flatTx/>
          </a:bodyPr>
          <a:lstStyle/>
          <a:p>
            <a:pPr marL="361950" indent="-361950" algn="l">
              <a:spcBef>
                <a:spcPct val="50000"/>
              </a:spcBef>
              <a:buFontTx/>
              <a:buChar char="•"/>
            </a:pPr>
            <a:r>
              <a:rPr lang="en-US" sz="2600" b="0">
                <a:latin typeface="Comic Sans MS" pitchFamily="66" charset="0"/>
              </a:rPr>
              <a:t>The </a:t>
            </a:r>
            <a:r>
              <a:rPr lang="en-US" sz="2600">
                <a:latin typeface="Comic Sans MS" pitchFamily="66" charset="0"/>
              </a:rPr>
              <a:t>number of people by home </a:t>
            </a:r>
            <a:r>
              <a:rPr lang="en-US" sz="2600" b="0">
                <a:latin typeface="Comic Sans MS" pitchFamily="66" charset="0"/>
              </a:rPr>
              <a:t>is higher every time that the poverty situation is emphasized.</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0292"/>
                                        </p:tgtEl>
                                        <p:attrNameLst>
                                          <p:attrName>style.visibility</p:attrName>
                                        </p:attrNameLst>
                                      </p:cBhvr>
                                      <p:to>
                                        <p:strVal val="visible"/>
                                      </p:to>
                                    </p:set>
                                    <p:anim calcmode="lin" valueType="num">
                                      <p:cBhvr additive="base">
                                        <p:cTn id="7" dur="500" fill="hold"/>
                                        <p:tgtEl>
                                          <p:spTgt spid="140292"/>
                                        </p:tgtEl>
                                        <p:attrNameLst>
                                          <p:attrName>ppt_x</p:attrName>
                                        </p:attrNameLst>
                                      </p:cBhvr>
                                      <p:tavLst>
                                        <p:tav tm="0">
                                          <p:val>
                                            <p:strVal val="0-#ppt_w/2"/>
                                          </p:val>
                                        </p:tav>
                                        <p:tav tm="100000">
                                          <p:val>
                                            <p:strVal val="#ppt_x"/>
                                          </p:val>
                                        </p:tav>
                                      </p:tavLst>
                                    </p:anim>
                                    <p:anim calcmode="lin" valueType="num">
                                      <p:cBhvr additive="base">
                                        <p:cTn id="8" dur="500" fill="hold"/>
                                        <p:tgtEl>
                                          <p:spTgt spid="14029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40293"/>
                                        </p:tgtEl>
                                        <p:attrNameLst>
                                          <p:attrName>style.visibility</p:attrName>
                                        </p:attrNameLst>
                                      </p:cBhvr>
                                      <p:to>
                                        <p:strVal val="visible"/>
                                      </p:to>
                                    </p:set>
                                    <p:anim calcmode="lin" valueType="num">
                                      <p:cBhvr additive="base">
                                        <p:cTn id="12" dur="500" fill="hold"/>
                                        <p:tgtEl>
                                          <p:spTgt spid="140293"/>
                                        </p:tgtEl>
                                        <p:attrNameLst>
                                          <p:attrName>ppt_x</p:attrName>
                                        </p:attrNameLst>
                                      </p:cBhvr>
                                      <p:tavLst>
                                        <p:tav tm="0">
                                          <p:val>
                                            <p:strVal val="0-#ppt_w/2"/>
                                          </p:val>
                                        </p:tav>
                                        <p:tav tm="100000">
                                          <p:val>
                                            <p:strVal val="#ppt_x"/>
                                          </p:val>
                                        </p:tav>
                                      </p:tavLst>
                                    </p:anim>
                                    <p:anim calcmode="lin" valueType="num">
                                      <p:cBhvr additive="base">
                                        <p:cTn id="13" dur="500" fill="hold"/>
                                        <p:tgtEl>
                                          <p:spTgt spid="14029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40294"/>
                                        </p:tgtEl>
                                        <p:attrNameLst>
                                          <p:attrName>style.visibility</p:attrName>
                                        </p:attrNameLst>
                                      </p:cBhvr>
                                      <p:to>
                                        <p:strVal val="visible"/>
                                      </p:to>
                                    </p:set>
                                    <p:anim calcmode="lin" valueType="num">
                                      <p:cBhvr additive="base">
                                        <p:cTn id="17" dur="500" fill="hold"/>
                                        <p:tgtEl>
                                          <p:spTgt spid="140294"/>
                                        </p:tgtEl>
                                        <p:attrNameLst>
                                          <p:attrName>ppt_x</p:attrName>
                                        </p:attrNameLst>
                                      </p:cBhvr>
                                      <p:tavLst>
                                        <p:tav tm="0">
                                          <p:val>
                                            <p:strVal val="0-#ppt_w/2"/>
                                          </p:val>
                                        </p:tav>
                                        <p:tav tm="100000">
                                          <p:val>
                                            <p:strVal val="#ppt_x"/>
                                          </p:val>
                                        </p:tav>
                                      </p:tavLst>
                                    </p:anim>
                                    <p:anim calcmode="lin" valueType="num">
                                      <p:cBhvr additive="base">
                                        <p:cTn id="18" dur="500" fill="hold"/>
                                        <p:tgtEl>
                                          <p:spTgt spid="140294"/>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40295"/>
                                        </p:tgtEl>
                                        <p:attrNameLst>
                                          <p:attrName>style.visibility</p:attrName>
                                        </p:attrNameLst>
                                      </p:cBhvr>
                                      <p:to>
                                        <p:strVal val="visible"/>
                                      </p:to>
                                    </p:set>
                                    <p:anim calcmode="lin" valueType="num">
                                      <p:cBhvr additive="base">
                                        <p:cTn id="22" dur="500" fill="hold"/>
                                        <p:tgtEl>
                                          <p:spTgt spid="140295"/>
                                        </p:tgtEl>
                                        <p:attrNameLst>
                                          <p:attrName>ppt_x</p:attrName>
                                        </p:attrNameLst>
                                      </p:cBhvr>
                                      <p:tavLst>
                                        <p:tav tm="0">
                                          <p:val>
                                            <p:strVal val="0-#ppt_w/2"/>
                                          </p:val>
                                        </p:tav>
                                        <p:tav tm="100000">
                                          <p:val>
                                            <p:strVal val="#ppt_x"/>
                                          </p:val>
                                        </p:tav>
                                      </p:tavLst>
                                    </p:anim>
                                    <p:anim calcmode="lin" valueType="num">
                                      <p:cBhvr additive="base">
                                        <p:cTn id="23" dur="500" fill="hold"/>
                                        <p:tgtEl>
                                          <p:spTgt spid="1402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2" grpId="0" animBg="1"/>
      <p:bldP spid="140293" grpId="0" animBg="1"/>
      <p:bldP spid="140294" grpId="0" animBg="1"/>
      <p:bldP spid="14029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1314" name="Picture 2" descr="05300009"/>
          <p:cNvPicPr>
            <a:picLocks noChangeAspect="1" noChangeArrowheads="1"/>
          </p:cNvPicPr>
          <p:nvPr/>
        </p:nvPicPr>
        <p:blipFill>
          <a:blip r:embed="rId2" cstate="print">
            <a:grayscl/>
          </a:blip>
          <a:srcRect/>
          <a:stretch>
            <a:fillRect/>
          </a:stretch>
        </p:blipFill>
        <p:spPr bwMode="auto">
          <a:xfrm>
            <a:off x="0" y="0"/>
            <a:ext cx="9144000" cy="6858000"/>
          </a:xfrm>
          <a:prstGeom prst="rect">
            <a:avLst/>
          </a:prstGeom>
          <a:noFill/>
        </p:spPr>
      </p:pic>
      <p:sp>
        <p:nvSpPr>
          <p:cNvPr id="141316" name="AutoShape 4"/>
          <p:cNvSpPr>
            <a:spLocks noChangeArrowheads="1"/>
          </p:cNvSpPr>
          <p:nvPr/>
        </p:nvSpPr>
        <p:spPr bwMode="auto">
          <a:xfrm>
            <a:off x="390525" y="288925"/>
            <a:ext cx="8321675" cy="1411288"/>
          </a:xfrm>
          <a:prstGeom prst="roundRect">
            <a:avLst>
              <a:gd name="adj" fmla="val 16667"/>
            </a:avLst>
          </a:prstGeom>
          <a:gradFill rotWithShape="1">
            <a:gsLst>
              <a:gs pos="0">
                <a:srgbClr val="FFCC66">
                  <a:gamma/>
                  <a:shade val="69804"/>
                  <a:invGamma/>
                </a:srgbClr>
              </a:gs>
              <a:gs pos="100000">
                <a:srgbClr val="FFCC66"/>
              </a:gs>
            </a:gsLst>
            <a:lin ang="2700000" scaled="1"/>
          </a:gradFill>
          <a:ln w="9525" algn="ctr">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spAutoFit/>
            <a:flatTx/>
          </a:bodyPr>
          <a:lstStyle/>
          <a:p>
            <a:pPr marL="361950" indent="-361950" algn="l">
              <a:spcBef>
                <a:spcPct val="50000"/>
              </a:spcBef>
              <a:buFontTx/>
              <a:buChar char="•"/>
            </a:pPr>
            <a:r>
              <a:rPr lang="en-US" sz="2600" b="0">
                <a:latin typeface="Comic Sans MS" pitchFamily="66" charset="0"/>
              </a:rPr>
              <a:t>In the poor homes, the number of people that constitutes the </a:t>
            </a:r>
            <a:r>
              <a:rPr lang="en-US" sz="2600">
                <a:latin typeface="Comic Sans MS" pitchFamily="66" charset="0"/>
              </a:rPr>
              <a:t>Work Force is lower </a:t>
            </a:r>
            <a:r>
              <a:rPr lang="en-US" sz="2600" b="0">
                <a:latin typeface="Comic Sans MS" pitchFamily="66" charset="0"/>
              </a:rPr>
              <a:t>than those among the Not Poor.</a:t>
            </a:r>
          </a:p>
        </p:txBody>
      </p:sp>
      <p:sp>
        <p:nvSpPr>
          <p:cNvPr id="141318" name="AutoShape 6"/>
          <p:cNvSpPr>
            <a:spLocks noChangeArrowheads="1"/>
          </p:cNvSpPr>
          <p:nvPr/>
        </p:nvSpPr>
        <p:spPr bwMode="auto">
          <a:xfrm>
            <a:off x="461963" y="2039938"/>
            <a:ext cx="8262937" cy="971550"/>
          </a:xfrm>
          <a:prstGeom prst="roundRect">
            <a:avLst>
              <a:gd name="adj" fmla="val 16667"/>
            </a:avLst>
          </a:prstGeom>
          <a:gradFill rotWithShape="1">
            <a:gsLst>
              <a:gs pos="0">
                <a:srgbClr val="FFCC66">
                  <a:gamma/>
                  <a:shade val="69804"/>
                  <a:invGamma/>
                </a:srgbClr>
              </a:gs>
              <a:gs pos="100000">
                <a:srgbClr val="FFCC66"/>
              </a:gs>
            </a:gsLst>
            <a:lin ang="2700000" scaled="1"/>
          </a:gradFill>
          <a:ln w="9525" algn="ctr">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spAutoFit/>
            <a:flatTx/>
          </a:bodyPr>
          <a:lstStyle/>
          <a:p>
            <a:pPr marL="361950" indent="-361950" algn="l">
              <a:spcBef>
                <a:spcPct val="50000"/>
              </a:spcBef>
              <a:buFontTx/>
              <a:buChar char="•"/>
            </a:pPr>
            <a:r>
              <a:rPr lang="en-US" sz="2600" b="0">
                <a:latin typeface="Comic Sans MS" pitchFamily="66" charset="0"/>
              </a:rPr>
              <a:t>In the poor homes, the number of </a:t>
            </a:r>
            <a:r>
              <a:rPr lang="en-US" sz="2600">
                <a:latin typeface="Comic Sans MS" pitchFamily="66" charset="0"/>
              </a:rPr>
              <a:t>Employed People is lower </a:t>
            </a:r>
            <a:r>
              <a:rPr lang="en-US" sz="2600" b="0">
                <a:latin typeface="Comic Sans MS" pitchFamily="66" charset="0"/>
              </a:rPr>
              <a:t>than the Not Poor ones. </a:t>
            </a:r>
          </a:p>
        </p:txBody>
      </p:sp>
      <p:sp>
        <p:nvSpPr>
          <p:cNvPr id="141319" name="AutoShape 7"/>
          <p:cNvSpPr>
            <a:spLocks noChangeArrowheads="1"/>
          </p:cNvSpPr>
          <p:nvPr/>
        </p:nvSpPr>
        <p:spPr bwMode="auto">
          <a:xfrm>
            <a:off x="520700" y="3746500"/>
            <a:ext cx="8305800" cy="1411288"/>
          </a:xfrm>
          <a:prstGeom prst="roundRect">
            <a:avLst>
              <a:gd name="adj" fmla="val 16667"/>
            </a:avLst>
          </a:prstGeom>
          <a:gradFill rotWithShape="1">
            <a:gsLst>
              <a:gs pos="0">
                <a:srgbClr val="FFCC66">
                  <a:gamma/>
                  <a:shade val="69804"/>
                  <a:invGamma/>
                </a:srgbClr>
              </a:gs>
              <a:gs pos="100000">
                <a:srgbClr val="FFCC66"/>
              </a:gs>
            </a:gsLst>
            <a:lin ang="2700000" scaled="1"/>
          </a:gradFill>
          <a:ln w="9525" algn="ctr">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spAutoFit/>
            <a:flatTx/>
          </a:bodyPr>
          <a:lstStyle/>
          <a:p>
            <a:pPr marL="361950" indent="-361950" algn="l">
              <a:spcBef>
                <a:spcPct val="50000"/>
              </a:spcBef>
              <a:buFontTx/>
              <a:buChar char="•"/>
            </a:pPr>
            <a:r>
              <a:rPr lang="en-US" sz="2600" b="0">
                <a:latin typeface="Comic Sans MS" pitchFamily="66" charset="0"/>
              </a:rPr>
              <a:t>The </a:t>
            </a:r>
            <a:r>
              <a:rPr lang="en-US" sz="2600">
                <a:latin typeface="Comic Sans MS" pitchFamily="66" charset="0"/>
              </a:rPr>
              <a:t>Open Unemployment </a:t>
            </a:r>
            <a:r>
              <a:rPr lang="en-US" sz="2600" b="0">
                <a:latin typeface="Comic Sans MS" pitchFamily="66" charset="0"/>
              </a:rPr>
              <a:t>Rate in the extreme poverty homes reaches the 27,1%; against 5% in the Not Poor ones.</a:t>
            </a:r>
          </a:p>
        </p:txBody>
      </p:sp>
      <p:sp>
        <p:nvSpPr>
          <p:cNvPr id="141320" name="AutoShape 8"/>
          <p:cNvSpPr>
            <a:spLocks noChangeArrowheads="1"/>
          </p:cNvSpPr>
          <p:nvPr/>
        </p:nvSpPr>
        <p:spPr bwMode="auto">
          <a:xfrm>
            <a:off x="422275" y="5481638"/>
            <a:ext cx="8299450" cy="971550"/>
          </a:xfrm>
          <a:prstGeom prst="roundRect">
            <a:avLst>
              <a:gd name="adj" fmla="val 16667"/>
            </a:avLst>
          </a:prstGeom>
          <a:gradFill rotWithShape="1">
            <a:gsLst>
              <a:gs pos="0">
                <a:srgbClr val="FFCC66">
                  <a:gamma/>
                  <a:shade val="69804"/>
                  <a:invGamma/>
                </a:srgbClr>
              </a:gs>
              <a:gs pos="100000">
                <a:srgbClr val="FFCC66"/>
              </a:gs>
            </a:gsLst>
            <a:lin ang="2700000" scaled="1"/>
          </a:gradFill>
          <a:ln w="9525" algn="ctr">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spAutoFit/>
            <a:flatTx/>
          </a:bodyPr>
          <a:lstStyle/>
          <a:p>
            <a:pPr marL="361950" indent="-361950" algn="l">
              <a:spcBef>
                <a:spcPct val="50000"/>
              </a:spcBef>
              <a:buFontTx/>
              <a:buChar char="•"/>
            </a:pPr>
            <a:r>
              <a:rPr lang="en-US" sz="2600" b="0">
                <a:latin typeface="Comic Sans MS" pitchFamily="66" charset="0"/>
              </a:rPr>
              <a:t>The </a:t>
            </a:r>
            <a:r>
              <a:rPr lang="en-US" sz="2600">
                <a:latin typeface="Comic Sans MS" pitchFamily="66" charset="0"/>
              </a:rPr>
              <a:t>poverty </a:t>
            </a:r>
            <a:r>
              <a:rPr lang="en-US" sz="2600" b="0">
                <a:latin typeface="Comic Sans MS" pitchFamily="66" charset="0"/>
              </a:rPr>
              <a:t>continues to be </a:t>
            </a:r>
            <a:r>
              <a:rPr lang="en-US" sz="2600">
                <a:latin typeface="Comic Sans MS" pitchFamily="66" charset="0"/>
              </a:rPr>
              <a:t>predominantly rural, </a:t>
            </a:r>
            <a:r>
              <a:rPr lang="en-US" sz="2600" b="0">
                <a:latin typeface="Comic Sans MS" pitchFamily="66" charset="0"/>
              </a:rPr>
              <a:t>but it advances over the cities.</a:t>
            </a:r>
            <a:r>
              <a:rPr lang="es-ES" sz="2600" b="0">
                <a:latin typeface="Comic Sans MS" pitchFamily="66" charset="0"/>
              </a:rPr>
              <a:t> </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1316"/>
                                        </p:tgtEl>
                                        <p:attrNameLst>
                                          <p:attrName>style.visibility</p:attrName>
                                        </p:attrNameLst>
                                      </p:cBhvr>
                                      <p:to>
                                        <p:strVal val="visible"/>
                                      </p:to>
                                    </p:set>
                                    <p:anim calcmode="lin" valueType="num">
                                      <p:cBhvr additive="base">
                                        <p:cTn id="7" dur="500" fill="hold"/>
                                        <p:tgtEl>
                                          <p:spTgt spid="141316"/>
                                        </p:tgtEl>
                                        <p:attrNameLst>
                                          <p:attrName>ppt_x</p:attrName>
                                        </p:attrNameLst>
                                      </p:cBhvr>
                                      <p:tavLst>
                                        <p:tav tm="0">
                                          <p:val>
                                            <p:strVal val="0-#ppt_w/2"/>
                                          </p:val>
                                        </p:tav>
                                        <p:tav tm="100000">
                                          <p:val>
                                            <p:strVal val="#ppt_x"/>
                                          </p:val>
                                        </p:tav>
                                      </p:tavLst>
                                    </p:anim>
                                    <p:anim calcmode="lin" valueType="num">
                                      <p:cBhvr additive="base">
                                        <p:cTn id="8" dur="500" fill="hold"/>
                                        <p:tgtEl>
                                          <p:spTgt spid="14131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41318"/>
                                        </p:tgtEl>
                                        <p:attrNameLst>
                                          <p:attrName>style.visibility</p:attrName>
                                        </p:attrNameLst>
                                      </p:cBhvr>
                                      <p:to>
                                        <p:strVal val="visible"/>
                                      </p:to>
                                    </p:set>
                                    <p:anim calcmode="lin" valueType="num">
                                      <p:cBhvr additive="base">
                                        <p:cTn id="12" dur="500" fill="hold"/>
                                        <p:tgtEl>
                                          <p:spTgt spid="141318"/>
                                        </p:tgtEl>
                                        <p:attrNameLst>
                                          <p:attrName>ppt_x</p:attrName>
                                        </p:attrNameLst>
                                      </p:cBhvr>
                                      <p:tavLst>
                                        <p:tav tm="0">
                                          <p:val>
                                            <p:strVal val="0-#ppt_w/2"/>
                                          </p:val>
                                        </p:tav>
                                        <p:tav tm="100000">
                                          <p:val>
                                            <p:strVal val="#ppt_x"/>
                                          </p:val>
                                        </p:tav>
                                      </p:tavLst>
                                    </p:anim>
                                    <p:anim calcmode="lin" valueType="num">
                                      <p:cBhvr additive="base">
                                        <p:cTn id="13" dur="500" fill="hold"/>
                                        <p:tgtEl>
                                          <p:spTgt spid="14131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41319"/>
                                        </p:tgtEl>
                                        <p:attrNameLst>
                                          <p:attrName>style.visibility</p:attrName>
                                        </p:attrNameLst>
                                      </p:cBhvr>
                                      <p:to>
                                        <p:strVal val="visible"/>
                                      </p:to>
                                    </p:set>
                                    <p:anim calcmode="lin" valueType="num">
                                      <p:cBhvr additive="base">
                                        <p:cTn id="17" dur="500" fill="hold"/>
                                        <p:tgtEl>
                                          <p:spTgt spid="141319"/>
                                        </p:tgtEl>
                                        <p:attrNameLst>
                                          <p:attrName>ppt_x</p:attrName>
                                        </p:attrNameLst>
                                      </p:cBhvr>
                                      <p:tavLst>
                                        <p:tav tm="0">
                                          <p:val>
                                            <p:strVal val="0-#ppt_w/2"/>
                                          </p:val>
                                        </p:tav>
                                        <p:tav tm="100000">
                                          <p:val>
                                            <p:strVal val="#ppt_x"/>
                                          </p:val>
                                        </p:tav>
                                      </p:tavLst>
                                    </p:anim>
                                    <p:anim calcmode="lin" valueType="num">
                                      <p:cBhvr additive="base">
                                        <p:cTn id="18" dur="500" fill="hold"/>
                                        <p:tgtEl>
                                          <p:spTgt spid="141319"/>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41320"/>
                                        </p:tgtEl>
                                        <p:attrNameLst>
                                          <p:attrName>style.visibility</p:attrName>
                                        </p:attrNameLst>
                                      </p:cBhvr>
                                      <p:to>
                                        <p:strVal val="visible"/>
                                      </p:to>
                                    </p:set>
                                    <p:anim calcmode="lin" valueType="num">
                                      <p:cBhvr additive="base">
                                        <p:cTn id="22" dur="500" fill="hold"/>
                                        <p:tgtEl>
                                          <p:spTgt spid="141320"/>
                                        </p:tgtEl>
                                        <p:attrNameLst>
                                          <p:attrName>ppt_x</p:attrName>
                                        </p:attrNameLst>
                                      </p:cBhvr>
                                      <p:tavLst>
                                        <p:tav tm="0">
                                          <p:val>
                                            <p:strVal val="0-#ppt_w/2"/>
                                          </p:val>
                                        </p:tav>
                                        <p:tav tm="100000">
                                          <p:val>
                                            <p:strVal val="#ppt_x"/>
                                          </p:val>
                                        </p:tav>
                                      </p:tavLst>
                                    </p:anim>
                                    <p:anim calcmode="lin" valueType="num">
                                      <p:cBhvr additive="base">
                                        <p:cTn id="23" dur="500" fill="hold"/>
                                        <p:tgtEl>
                                          <p:spTgt spid="1413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6" grpId="0" animBg="1"/>
      <p:bldP spid="141318" grpId="0" animBg="1"/>
      <p:bldP spid="141319" grpId="0" animBg="1"/>
      <p:bldP spid="141320"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2338" name="Picture 2" descr="05300009"/>
          <p:cNvPicPr>
            <a:picLocks noChangeAspect="1" noChangeArrowheads="1"/>
          </p:cNvPicPr>
          <p:nvPr/>
        </p:nvPicPr>
        <p:blipFill>
          <a:blip r:embed="rId2" cstate="print">
            <a:grayscl/>
          </a:blip>
          <a:srcRect/>
          <a:stretch>
            <a:fillRect/>
          </a:stretch>
        </p:blipFill>
        <p:spPr bwMode="auto">
          <a:xfrm>
            <a:off x="0" y="0"/>
            <a:ext cx="9144000" cy="6858000"/>
          </a:xfrm>
          <a:prstGeom prst="rect">
            <a:avLst/>
          </a:prstGeom>
          <a:noFill/>
        </p:spPr>
      </p:pic>
      <p:sp>
        <p:nvSpPr>
          <p:cNvPr id="142340" name="AutoShape 4"/>
          <p:cNvSpPr>
            <a:spLocks noChangeArrowheads="1"/>
          </p:cNvSpPr>
          <p:nvPr/>
        </p:nvSpPr>
        <p:spPr bwMode="auto">
          <a:xfrm>
            <a:off x="400050" y="528638"/>
            <a:ext cx="8343900" cy="1851025"/>
          </a:xfrm>
          <a:prstGeom prst="roundRect">
            <a:avLst>
              <a:gd name="adj" fmla="val 16667"/>
            </a:avLst>
          </a:prstGeom>
          <a:gradFill rotWithShape="1">
            <a:gsLst>
              <a:gs pos="0">
                <a:srgbClr val="FFCC66">
                  <a:gamma/>
                  <a:shade val="69804"/>
                  <a:invGamma/>
                </a:srgbClr>
              </a:gs>
              <a:gs pos="100000">
                <a:srgbClr val="FFCC66"/>
              </a:gs>
            </a:gsLst>
            <a:lin ang="2700000" scaled="1"/>
          </a:gradFill>
          <a:ln w="9525" algn="ctr">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spAutoFit/>
            <a:flatTx/>
          </a:bodyPr>
          <a:lstStyle/>
          <a:p>
            <a:pPr marL="361950" indent="-361950" algn="l">
              <a:spcBef>
                <a:spcPct val="50000"/>
              </a:spcBef>
              <a:buFontTx/>
              <a:buChar char="•"/>
            </a:pPr>
            <a:r>
              <a:rPr lang="en-US" sz="2600" b="0">
                <a:latin typeface="Comic Sans MS" pitchFamily="66" charset="0"/>
              </a:rPr>
              <a:t>The percentage of homes with </a:t>
            </a:r>
            <a:r>
              <a:rPr lang="en-US" sz="2600">
                <a:latin typeface="Comic Sans MS" pitchFamily="66" charset="0"/>
              </a:rPr>
              <a:t>Feminine Householder Heads</a:t>
            </a:r>
            <a:r>
              <a:rPr lang="en-US" sz="2600" b="0">
                <a:latin typeface="Comic Sans MS" pitchFamily="66" charset="0"/>
              </a:rPr>
              <a:t> is higher among the poor than among the Not Poor, showing the </a:t>
            </a:r>
            <a:r>
              <a:rPr lang="en-US" sz="2600">
                <a:latin typeface="Comic Sans MS" pitchFamily="66" charset="0"/>
              </a:rPr>
              <a:t>link between poverty and genre.</a:t>
            </a:r>
            <a:endParaRPr lang="en-US" sz="2600" b="0">
              <a:latin typeface="Comic Sans MS" pitchFamily="66" charset="0"/>
            </a:endParaRPr>
          </a:p>
        </p:txBody>
      </p:sp>
      <p:sp>
        <p:nvSpPr>
          <p:cNvPr id="142341" name="AutoShape 5"/>
          <p:cNvSpPr>
            <a:spLocks noChangeArrowheads="1"/>
          </p:cNvSpPr>
          <p:nvPr/>
        </p:nvSpPr>
        <p:spPr bwMode="auto">
          <a:xfrm>
            <a:off x="436563" y="2420938"/>
            <a:ext cx="8312150" cy="1411287"/>
          </a:xfrm>
          <a:prstGeom prst="roundRect">
            <a:avLst>
              <a:gd name="adj" fmla="val 16667"/>
            </a:avLst>
          </a:prstGeom>
          <a:gradFill rotWithShape="1">
            <a:gsLst>
              <a:gs pos="0">
                <a:srgbClr val="FFCC66">
                  <a:gamma/>
                  <a:shade val="69804"/>
                  <a:invGamma/>
                </a:srgbClr>
              </a:gs>
              <a:gs pos="100000">
                <a:srgbClr val="FFCC66"/>
              </a:gs>
            </a:gsLst>
            <a:lin ang="2700000" scaled="1"/>
          </a:gradFill>
          <a:ln w="9525" algn="ctr">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spAutoFit/>
            <a:flatTx/>
          </a:bodyPr>
          <a:lstStyle/>
          <a:p>
            <a:pPr marL="361950" indent="-361950" algn="l">
              <a:spcBef>
                <a:spcPct val="50000"/>
              </a:spcBef>
              <a:buFontTx/>
              <a:buChar char="•"/>
            </a:pPr>
            <a:r>
              <a:rPr lang="en-US" sz="2600" b="0">
                <a:latin typeface="Comic Sans MS" pitchFamily="66" charset="0"/>
              </a:rPr>
              <a:t>The number of </a:t>
            </a:r>
            <a:r>
              <a:rPr lang="en-US" sz="2600">
                <a:latin typeface="Comic Sans MS" pitchFamily="66" charset="0"/>
              </a:rPr>
              <a:t>worked hours per week </a:t>
            </a:r>
            <a:r>
              <a:rPr lang="en-US" sz="2600" b="0">
                <a:latin typeface="Comic Sans MS" pitchFamily="66" charset="0"/>
              </a:rPr>
              <a:t>dedicated to the main occupation is sensibly </a:t>
            </a:r>
            <a:r>
              <a:rPr lang="en-US" sz="2600">
                <a:latin typeface="Comic Sans MS" pitchFamily="66" charset="0"/>
              </a:rPr>
              <a:t>lower at poor homes</a:t>
            </a:r>
            <a:r>
              <a:rPr lang="en-US" sz="2600" b="0">
                <a:latin typeface="Comic Sans MS" pitchFamily="66" charset="0"/>
              </a:rPr>
              <a:t>.</a:t>
            </a:r>
            <a:r>
              <a:rPr lang="es-ES" sz="2600" b="0">
                <a:latin typeface="Comic Sans MS" pitchFamily="66" charset="0"/>
              </a:rPr>
              <a:t> </a:t>
            </a:r>
          </a:p>
        </p:txBody>
      </p:sp>
      <p:sp>
        <p:nvSpPr>
          <p:cNvPr id="142342" name="AutoShape 6"/>
          <p:cNvSpPr>
            <a:spLocks noChangeArrowheads="1"/>
          </p:cNvSpPr>
          <p:nvPr/>
        </p:nvSpPr>
        <p:spPr bwMode="auto">
          <a:xfrm>
            <a:off x="411163" y="4329113"/>
            <a:ext cx="8321675" cy="971550"/>
          </a:xfrm>
          <a:prstGeom prst="roundRect">
            <a:avLst>
              <a:gd name="adj" fmla="val 16667"/>
            </a:avLst>
          </a:prstGeom>
          <a:gradFill rotWithShape="1">
            <a:gsLst>
              <a:gs pos="0">
                <a:srgbClr val="FFCC66">
                  <a:gamma/>
                  <a:shade val="69804"/>
                  <a:invGamma/>
                </a:srgbClr>
              </a:gs>
              <a:gs pos="100000">
                <a:srgbClr val="FFCC66"/>
              </a:gs>
            </a:gsLst>
            <a:lin ang="2700000" scaled="1"/>
          </a:gradFill>
          <a:ln w="9525" algn="ctr">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spAutoFit/>
            <a:flatTx/>
          </a:bodyPr>
          <a:lstStyle/>
          <a:p>
            <a:pPr marL="361950" indent="-361950" algn="l">
              <a:spcBef>
                <a:spcPct val="50000"/>
              </a:spcBef>
              <a:buFontTx/>
              <a:buChar char="•"/>
            </a:pPr>
            <a:r>
              <a:rPr lang="en-US" sz="2600" b="0">
                <a:latin typeface="Comic Sans MS" pitchFamily="66" charset="0"/>
              </a:rPr>
              <a:t>The </a:t>
            </a:r>
            <a:r>
              <a:rPr lang="en-US" sz="2600">
                <a:latin typeface="Comic Sans MS" pitchFamily="66" charset="0"/>
              </a:rPr>
              <a:t>young and numerous homes</a:t>
            </a:r>
            <a:r>
              <a:rPr lang="en-US" sz="2600" b="0">
                <a:latin typeface="Comic Sans MS" pitchFamily="66" charset="0"/>
              </a:rPr>
              <a:t> stand out from the numbers of the poverty incidence</a:t>
            </a:r>
          </a:p>
        </p:txBody>
      </p:sp>
      <p:sp>
        <p:nvSpPr>
          <p:cNvPr id="142343" name="AutoShape 7"/>
          <p:cNvSpPr>
            <a:spLocks noChangeArrowheads="1"/>
          </p:cNvSpPr>
          <p:nvPr/>
        </p:nvSpPr>
        <p:spPr bwMode="auto">
          <a:xfrm>
            <a:off x="377825" y="5705475"/>
            <a:ext cx="8370888" cy="531813"/>
          </a:xfrm>
          <a:prstGeom prst="roundRect">
            <a:avLst>
              <a:gd name="adj" fmla="val 16667"/>
            </a:avLst>
          </a:prstGeom>
          <a:gradFill rotWithShape="1">
            <a:gsLst>
              <a:gs pos="0">
                <a:srgbClr val="FFCC66">
                  <a:gamma/>
                  <a:shade val="69804"/>
                  <a:invGamma/>
                </a:srgbClr>
              </a:gs>
              <a:gs pos="100000">
                <a:srgbClr val="FFCC66"/>
              </a:gs>
            </a:gsLst>
            <a:lin ang="2700000" scaled="1"/>
          </a:gradFill>
          <a:ln w="9525" algn="ctr">
            <a:noFill/>
            <a:round/>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a:spAutoFit/>
            <a:flatTx/>
          </a:bodyPr>
          <a:lstStyle/>
          <a:p>
            <a:pPr marL="361950" indent="-361950" algn="l">
              <a:spcBef>
                <a:spcPct val="50000"/>
              </a:spcBef>
              <a:buFontTx/>
              <a:buChar char="•"/>
            </a:pPr>
            <a:r>
              <a:rPr lang="en-US" sz="2600" b="0">
                <a:latin typeface="Comic Sans MS" pitchFamily="66" charset="0"/>
              </a:rPr>
              <a:t>In the </a:t>
            </a:r>
            <a:r>
              <a:rPr lang="en-US" sz="2600">
                <a:latin typeface="Comic Sans MS" pitchFamily="66" charset="0"/>
              </a:rPr>
              <a:t>indigenous communities</a:t>
            </a:r>
            <a:r>
              <a:rPr lang="en-US" sz="2600" b="0">
                <a:latin typeface="Comic Sans MS" pitchFamily="66" charset="0"/>
              </a:rPr>
              <a:t>, poverty is intense.</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2340"/>
                                        </p:tgtEl>
                                        <p:attrNameLst>
                                          <p:attrName>style.visibility</p:attrName>
                                        </p:attrNameLst>
                                      </p:cBhvr>
                                      <p:to>
                                        <p:strVal val="visible"/>
                                      </p:to>
                                    </p:set>
                                    <p:anim calcmode="lin" valueType="num">
                                      <p:cBhvr additive="base">
                                        <p:cTn id="7" dur="500" fill="hold"/>
                                        <p:tgtEl>
                                          <p:spTgt spid="142340"/>
                                        </p:tgtEl>
                                        <p:attrNameLst>
                                          <p:attrName>ppt_x</p:attrName>
                                        </p:attrNameLst>
                                      </p:cBhvr>
                                      <p:tavLst>
                                        <p:tav tm="0">
                                          <p:val>
                                            <p:strVal val="0-#ppt_w/2"/>
                                          </p:val>
                                        </p:tav>
                                        <p:tav tm="100000">
                                          <p:val>
                                            <p:strVal val="#ppt_x"/>
                                          </p:val>
                                        </p:tav>
                                      </p:tavLst>
                                    </p:anim>
                                    <p:anim calcmode="lin" valueType="num">
                                      <p:cBhvr additive="base">
                                        <p:cTn id="8" dur="500" fill="hold"/>
                                        <p:tgtEl>
                                          <p:spTgt spid="14234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42341"/>
                                        </p:tgtEl>
                                        <p:attrNameLst>
                                          <p:attrName>style.visibility</p:attrName>
                                        </p:attrNameLst>
                                      </p:cBhvr>
                                      <p:to>
                                        <p:strVal val="visible"/>
                                      </p:to>
                                    </p:set>
                                    <p:anim calcmode="lin" valueType="num">
                                      <p:cBhvr additive="base">
                                        <p:cTn id="12" dur="500" fill="hold"/>
                                        <p:tgtEl>
                                          <p:spTgt spid="142341"/>
                                        </p:tgtEl>
                                        <p:attrNameLst>
                                          <p:attrName>ppt_x</p:attrName>
                                        </p:attrNameLst>
                                      </p:cBhvr>
                                      <p:tavLst>
                                        <p:tav tm="0">
                                          <p:val>
                                            <p:strVal val="0-#ppt_w/2"/>
                                          </p:val>
                                        </p:tav>
                                        <p:tav tm="100000">
                                          <p:val>
                                            <p:strVal val="#ppt_x"/>
                                          </p:val>
                                        </p:tav>
                                      </p:tavLst>
                                    </p:anim>
                                    <p:anim calcmode="lin" valueType="num">
                                      <p:cBhvr additive="base">
                                        <p:cTn id="13" dur="500" fill="hold"/>
                                        <p:tgtEl>
                                          <p:spTgt spid="14234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42342"/>
                                        </p:tgtEl>
                                        <p:attrNameLst>
                                          <p:attrName>style.visibility</p:attrName>
                                        </p:attrNameLst>
                                      </p:cBhvr>
                                      <p:to>
                                        <p:strVal val="visible"/>
                                      </p:to>
                                    </p:set>
                                    <p:anim calcmode="lin" valueType="num">
                                      <p:cBhvr additive="base">
                                        <p:cTn id="17" dur="500" fill="hold"/>
                                        <p:tgtEl>
                                          <p:spTgt spid="142342"/>
                                        </p:tgtEl>
                                        <p:attrNameLst>
                                          <p:attrName>ppt_x</p:attrName>
                                        </p:attrNameLst>
                                      </p:cBhvr>
                                      <p:tavLst>
                                        <p:tav tm="0">
                                          <p:val>
                                            <p:strVal val="0-#ppt_w/2"/>
                                          </p:val>
                                        </p:tav>
                                        <p:tav tm="100000">
                                          <p:val>
                                            <p:strVal val="#ppt_x"/>
                                          </p:val>
                                        </p:tav>
                                      </p:tavLst>
                                    </p:anim>
                                    <p:anim calcmode="lin" valueType="num">
                                      <p:cBhvr additive="base">
                                        <p:cTn id="18" dur="500" fill="hold"/>
                                        <p:tgtEl>
                                          <p:spTgt spid="142342"/>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42343"/>
                                        </p:tgtEl>
                                        <p:attrNameLst>
                                          <p:attrName>style.visibility</p:attrName>
                                        </p:attrNameLst>
                                      </p:cBhvr>
                                      <p:to>
                                        <p:strVal val="visible"/>
                                      </p:to>
                                    </p:set>
                                    <p:anim calcmode="lin" valueType="num">
                                      <p:cBhvr additive="base">
                                        <p:cTn id="22" dur="500" fill="hold"/>
                                        <p:tgtEl>
                                          <p:spTgt spid="142343"/>
                                        </p:tgtEl>
                                        <p:attrNameLst>
                                          <p:attrName>ppt_x</p:attrName>
                                        </p:attrNameLst>
                                      </p:cBhvr>
                                      <p:tavLst>
                                        <p:tav tm="0">
                                          <p:val>
                                            <p:strVal val="0-#ppt_w/2"/>
                                          </p:val>
                                        </p:tav>
                                        <p:tav tm="100000">
                                          <p:val>
                                            <p:strVal val="#ppt_x"/>
                                          </p:val>
                                        </p:tav>
                                      </p:tavLst>
                                    </p:anim>
                                    <p:anim calcmode="lin" valueType="num">
                                      <p:cBhvr additive="base">
                                        <p:cTn id="23" dur="500" fill="hold"/>
                                        <p:tgtEl>
                                          <p:spTgt spid="1423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0" grpId="0" animBg="1"/>
      <p:bldP spid="142341" grpId="0" animBg="1"/>
      <p:bldP spid="142342" grpId="0" animBg="1"/>
      <p:bldP spid="142343" grpId="0" animBg="1"/>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4348</TotalTime>
  <Words>2030</Words>
  <Application>Microsoft Office PowerPoint</Application>
  <PresentationFormat>On-screen Show (4:3)</PresentationFormat>
  <Paragraphs>166</Paragraphs>
  <Slides>44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Times New Roman</vt:lpstr>
      <vt:lpstr>Comic Sans MS</vt:lpstr>
      <vt:lpstr>Arial</vt:lpstr>
      <vt:lpstr>Abadi MT Condensed Light</vt:lpstr>
      <vt:lpstr>Diseño predeterminado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vector>
  </TitlesOfParts>
  <Company>IMAS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Programa Ideas Productivas</dc:title>
  <dc:subject>Presentación Presidencia Ejecutiva IMAS</dc:subject>
  <dc:creator>René Martorell</dc:creator>
  <cp:lastModifiedBy>anarod</cp:lastModifiedBy>
  <cp:revision>176</cp:revision>
  <dcterms:created xsi:type="dcterms:W3CDTF">2002-03-21T11:17:02Z</dcterms:created>
  <dcterms:modified xsi:type="dcterms:W3CDTF">2010-07-11T22:15:50Z</dcterms:modified>
</cp:coreProperties>
</file>