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15"/>
  </p:notesMasterIdLst>
  <p:handoutMasterIdLst>
    <p:handoutMasterId r:id="rId16"/>
  </p:handoutMasterIdLst>
  <p:sldIdLst>
    <p:sldId id="256" r:id="rId2"/>
    <p:sldId id="261" r:id="rId3"/>
    <p:sldId id="282" r:id="rId4"/>
    <p:sldId id="262" r:id="rId5"/>
    <p:sldId id="291" r:id="rId6"/>
    <p:sldId id="258" r:id="rId7"/>
    <p:sldId id="271" r:id="rId8"/>
    <p:sldId id="273" r:id="rId9"/>
    <p:sldId id="270" r:id="rId10"/>
    <p:sldId id="285" r:id="rId11"/>
    <p:sldId id="267" r:id="rId12"/>
    <p:sldId id="275" r:id="rId13"/>
    <p:sldId id="289" r:id="rId14"/>
  </p:sldIdLst>
  <p:sldSz cx="9144000" cy="6858000" type="screen4x3"/>
  <p:notesSz cx="6950075" cy="9236075"/>
  <p:embeddedFontLst>
    <p:embeddedFont>
      <p:font typeface="Trebuchet MS" pitchFamily="34" charset="0"/>
      <p:regular r:id="rId17"/>
      <p:bold r:id="rId18"/>
      <p:italic r:id="rId19"/>
      <p:boldItalic r:id="rId20"/>
    </p:embeddedFont>
    <p:embeddedFont>
      <p:font typeface="Verdana" pitchFamily="34" charset="0"/>
      <p:regular r:id="rId21"/>
      <p:bold r:id="rId22"/>
      <p:italic r:id="rId23"/>
      <p:boldItalic r:id="rId24"/>
    </p:embeddedFont>
  </p:embeddedFontLst>
  <p:defaultTextStyle>
    <a:defPPr>
      <a:defRPr lang="en-US"/>
    </a:defPPr>
    <a:lvl1pPr algn="l" rtl="0" fontAlgn="base">
      <a:spcBef>
        <a:spcPct val="0"/>
      </a:spcBef>
      <a:spcAft>
        <a:spcPct val="0"/>
      </a:spcAft>
      <a:defRPr kern="1200">
        <a:solidFill>
          <a:schemeClr val="tx1"/>
        </a:solidFill>
        <a:latin typeface="Verdana" pitchFamily="34" charset="0"/>
        <a:ea typeface="+mn-ea"/>
        <a:cs typeface="Times New Roman" pitchFamily="18" charset="0"/>
      </a:defRPr>
    </a:lvl1pPr>
    <a:lvl2pPr marL="457200" algn="l" rtl="0" fontAlgn="base">
      <a:spcBef>
        <a:spcPct val="0"/>
      </a:spcBef>
      <a:spcAft>
        <a:spcPct val="0"/>
      </a:spcAft>
      <a:defRPr kern="1200">
        <a:solidFill>
          <a:schemeClr val="tx1"/>
        </a:solidFill>
        <a:latin typeface="Verdana" pitchFamily="34" charset="0"/>
        <a:ea typeface="+mn-ea"/>
        <a:cs typeface="Times New Roman" pitchFamily="18" charset="0"/>
      </a:defRPr>
    </a:lvl2pPr>
    <a:lvl3pPr marL="914400" algn="l" rtl="0" fontAlgn="base">
      <a:spcBef>
        <a:spcPct val="0"/>
      </a:spcBef>
      <a:spcAft>
        <a:spcPct val="0"/>
      </a:spcAft>
      <a:defRPr kern="1200">
        <a:solidFill>
          <a:schemeClr val="tx1"/>
        </a:solidFill>
        <a:latin typeface="Verdana" pitchFamily="34" charset="0"/>
        <a:ea typeface="+mn-ea"/>
        <a:cs typeface="Times New Roman" pitchFamily="18" charset="0"/>
      </a:defRPr>
    </a:lvl3pPr>
    <a:lvl4pPr marL="1371600" algn="l" rtl="0" fontAlgn="base">
      <a:spcBef>
        <a:spcPct val="0"/>
      </a:spcBef>
      <a:spcAft>
        <a:spcPct val="0"/>
      </a:spcAft>
      <a:defRPr kern="1200">
        <a:solidFill>
          <a:schemeClr val="tx1"/>
        </a:solidFill>
        <a:latin typeface="Verdana" pitchFamily="34" charset="0"/>
        <a:ea typeface="+mn-ea"/>
        <a:cs typeface="Times New Roman" pitchFamily="18" charset="0"/>
      </a:defRPr>
    </a:lvl4pPr>
    <a:lvl5pPr marL="1828800" algn="l" rtl="0" fontAlgn="base">
      <a:spcBef>
        <a:spcPct val="0"/>
      </a:spcBef>
      <a:spcAft>
        <a:spcPct val="0"/>
      </a:spcAft>
      <a:defRPr kern="1200">
        <a:solidFill>
          <a:schemeClr val="tx1"/>
        </a:solidFill>
        <a:latin typeface="Verdana" pitchFamily="34" charset="0"/>
        <a:ea typeface="+mn-ea"/>
        <a:cs typeface="Times New Roman" pitchFamily="18" charset="0"/>
      </a:defRPr>
    </a:lvl5pPr>
    <a:lvl6pPr marL="2286000" algn="l" defTabSz="914400" rtl="0" eaLnBrk="1" latinLnBrk="0" hangingPunct="1">
      <a:defRPr kern="1200">
        <a:solidFill>
          <a:schemeClr val="tx1"/>
        </a:solidFill>
        <a:latin typeface="Verdana" pitchFamily="34" charset="0"/>
        <a:ea typeface="+mn-ea"/>
        <a:cs typeface="Times New Roman" pitchFamily="18" charset="0"/>
      </a:defRPr>
    </a:lvl6pPr>
    <a:lvl7pPr marL="2743200" algn="l" defTabSz="914400" rtl="0" eaLnBrk="1" latinLnBrk="0" hangingPunct="1">
      <a:defRPr kern="1200">
        <a:solidFill>
          <a:schemeClr val="tx1"/>
        </a:solidFill>
        <a:latin typeface="Verdana" pitchFamily="34" charset="0"/>
        <a:ea typeface="+mn-ea"/>
        <a:cs typeface="Times New Roman" pitchFamily="18" charset="0"/>
      </a:defRPr>
    </a:lvl7pPr>
    <a:lvl8pPr marL="3200400" algn="l" defTabSz="914400" rtl="0" eaLnBrk="1" latinLnBrk="0" hangingPunct="1">
      <a:defRPr kern="1200">
        <a:solidFill>
          <a:schemeClr val="tx1"/>
        </a:solidFill>
        <a:latin typeface="Verdana" pitchFamily="34" charset="0"/>
        <a:ea typeface="+mn-ea"/>
        <a:cs typeface="Times New Roman" pitchFamily="18" charset="0"/>
      </a:defRPr>
    </a:lvl8pPr>
    <a:lvl9pPr marL="3657600" algn="l" defTabSz="914400" rtl="0" eaLnBrk="1" latinLnBrk="0" hangingPunct="1">
      <a:defRPr kern="1200">
        <a:solidFill>
          <a:schemeClr val="tx1"/>
        </a:solidFill>
        <a:latin typeface="Verdana" pitchFamily="34"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99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72" autoAdjust="0"/>
    <p:restoredTop sz="72085" autoAdjust="0"/>
  </p:normalViewPr>
  <p:slideViewPr>
    <p:cSldViewPr>
      <p:cViewPr varScale="1">
        <p:scale>
          <a:sx n="48" d="100"/>
          <a:sy n="48" d="100"/>
        </p:scale>
        <p:origin x="-11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defTabSz="925513">
              <a:defRPr sz="1200">
                <a:latin typeface="Times New Roman" pitchFamily="18" charset="0"/>
              </a:defRPr>
            </a:lvl1pPr>
          </a:lstStyle>
          <a:p>
            <a:endParaRPr lang="en-US"/>
          </a:p>
        </p:txBody>
      </p:sp>
      <p:sp>
        <p:nvSpPr>
          <p:cNvPr id="10243" name="Rectangle 3"/>
          <p:cNvSpPr>
            <a:spLocks noGrp="1" noChangeArrowheads="1"/>
          </p:cNvSpPr>
          <p:nvPr>
            <p:ph type="dt" sz="quarter" idx="1"/>
          </p:nvPr>
        </p:nvSpPr>
        <p:spPr bwMode="auto">
          <a:xfrm>
            <a:off x="3938588" y="0"/>
            <a:ext cx="3011487" cy="461963"/>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r" defTabSz="925513">
              <a:defRPr sz="1200">
                <a:latin typeface="Times New Roman" pitchFamily="18" charset="0"/>
              </a:defRPr>
            </a:lvl1pPr>
          </a:lstStyle>
          <a:p>
            <a:endParaRPr lang="en-US"/>
          </a:p>
        </p:txBody>
      </p:sp>
      <p:sp>
        <p:nvSpPr>
          <p:cNvPr id="10244" name="Rectangle 4"/>
          <p:cNvSpPr>
            <a:spLocks noGrp="1" noChangeArrowheads="1"/>
          </p:cNvSpPr>
          <p:nvPr>
            <p:ph type="ftr" sz="quarter" idx="2"/>
          </p:nvPr>
        </p:nvSpPr>
        <p:spPr bwMode="auto">
          <a:xfrm>
            <a:off x="0" y="8774113"/>
            <a:ext cx="3011488" cy="461962"/>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defTabSz="925513">
              <a:defRPr sz="1200">
                <a:latin typeface="Times New Roman" pitchFamily="18" charset="0"/>
              </a:defRPr>
            </a:lvl1pPr>
          </a:lstStyle>
          <a:p>
            <a:endParaRPr lang="en-US"/>
          </a:p>
        </p:txBody>
      </p:sp>
      <p:sp>
        <p:nvSpPr>
          <p:cNvPr id="10245" name="Rectangle 5"/>
          <p:cNvSpPr>
            <a:spLocks noGrp="1" noChangeArrowheads="1"/>
          </p:cNvSpPr>
          <p:nvPr>
            <p:ph type="sldNum" sz="quarter" idx="3"/>
          </p:nvPr>
        </p:nvSpPr>
        <p:spPr bwMode="auto">
          <a:xfrm>
            <a:off x="3938588" y="8774113"/>
            <a:ext cx="3011487" cy="461962"/>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r" defTabSz="925513">
              <a:defRPr sz="1200">
                <a:latin typeface="Times New Roman" pitchFamily="18" charset="0"/>
              </a:defRPr>
            </a:lvl1pPr>
          </a:lstStyle>
          <a:p>
            <a:fld id="{4C754A0C-177E-4241-A774-32DD367A8A1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idx="1"/>
          </p:nvPr>
        </p:nvSpPr>
        <p:spPr bwMode="auto">
          <a:xfrm>
            <a:off x="39624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ChangeArrowheads="1" noTextEdit="1"/>
          </p:cNvSpPr>
          <p:nvPr>
            <p:ph type="sldImg" idx="2"/>
          </p:nvPr>
        </p:nvSpPr>
        <p:spPr bwMode="auto">
          <a:xfrm>
            <a:off x="1130300" y="685800"/>
            <a:ext cx="4673600" cy="350520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914400" y="4419600"/>
            <a:ext cx="5105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ftr" sz="quarter" idx="4"/>
          </p:nvPr>
        </p:nvSpPr>
        <p:spPr bwMode="auto">
          <a:xfrm>
            <a:off x="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7" name="Rectangle 7"/>
          <p:cNvSpPr>
            <a:spLocks noGrp="1" noChangeArrowheads="1"/>
          </p:cNvSpPr>
          <p:nvPr>
            <p:ph type="sldNum" sz="quarter" idx="5"/>
          </p:nvPr>
        </p:nvSpPr>
        <p:spPr bwMode="auto">
          <a:xfrm>
            <a:off x="396240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4E4295E-349C-4989-BC5F-8A2DA81D8E8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92F3F5-F138-4DC6-ACBD-BB8285BE398A}" type="slidenum">
              <a:rPr lang="en-US"/>
              <a:pPr/>
              <a:t>1</a:t>
            </a:fld>
            <a:endParaRPr lang="en-US"/>
          </a:p>
        </p:txBody>
      </p:sp>
      <p:sp>
        <p:nvSpPr>
          <p:cNvPr id="64514" name="Rectangle 2"/>
          <p:cNvSpPr>
            <a:spLocks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s-P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AF89E5-8A54-4729-8264-567F6B62514D}" type="slidenum">
              <a:rPr lang="en-US"/>
              <a:pPr/>
              <a:t>12</a:t>
            </a:fld>
            <a:endParaRPr lang="en-US"/>
          </a:p>
        </p:txBody>
      </p:sp>
      <p:sp>
        <p:nvSpPr>
          <p:cNvPr id="70658" name="Rectangle 2"/>
          <p:cNvSpPr>
            <a:spLocks noChangeArrowheads="1" noTextEdit="1"/>
          </p:cNvSpPr>
          <p:nvPr>
            <p:ph type="sldImg"/>
          </p:nvPr>
        </p:nvSpPr>
        <p:spPr>
          <a:ln/>
        </p:spPr>
      </p:sp>
      <p:sp>
        <p:nvSpPr>
          <p:cNvPr id="70659" name="Rectangle 3"/>
          <p:cNvSpPr>
            <a:spLocks noGrp="1" noChangeArrowheads="1"/>
          </p:cNvSpPr>
          <p:nvPr>
            <p:ph type="body" idx="1"/>
          </p:nvPr>
        </p:nvSpPr>
        <p:spPr/>
        <p:txBody>
          <a:bodyPr/>
          <a:lstStyle/>
          <a:p>
            <a:r>
              <a:rPr lang="es-ES_tradnl"/>
              <a:t>Evitar  los   vaivenes radicales generados por cambios en los gobiernos.</a:t>
            </a:r>
          </a:p>
          <a:p>
            <a:endParaRPr lang="es-P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7F64FF-E9D1-4459-A730-5E5273500FE1}" type="slidenum">
              <a:rPr lang="en-US"/>
              <a:pPr/>
              <a:t>2</a:t>
            </a:fld>
            <a:endParaRPr lang="en-US"/>
          </a:p>
        </p:txBody>
      </p:sp>
      <p:sp>
        <p:nvSpPr>
          <p:cNvPr id="79874" name="Rectangle 2"/>
          <p:cNvSpPr>
            <a:spLocks noChangeArrowheads="1" noTextEdit="1"/>
          </p:cNvSpPr>
          <p:nvPr>
            <p:ph type="sldImg"/>
          </p:nvPr>
        </p:nvSpPr>
        <p:spPr>
          <a:ln/>
        </p:spPr>
      </p:sp>
      <p:sp>
        <p:nvSpPr>
          <p:cNvPr id="79875" name="Rectangle 3"/>
          <p:cNvSpPr>
            <a:spLocks noGrp="1" noChangeArrowheads="1"/>
          </p:cNvSpPr>
          <p:nvPr>
            <p:ph type="body" idx="1"/>
          </p:nvPr>
        </p:nvSpPr>
        <p:spPr/>
        <p:txBody>
          <a:bodyPr/>
          <a:lstStyle/>
          <a:p>
            <a:r>
              <a:rPr lang="es-ES"/>
              <a:t>Ironicamente, los paises mas pobres  son los que han avanzado mas en articular esquemas o estratgeias explcitas,  ligadas en algunamedida a las necesidades de los procesosode reducción de deudia  iniciados al final de la decada pasada.  </a:t>
            </a:r>
          </a:p>
          <a:p>
            <a:endParaRPr lang="es-ES"/>
          </a:p>
          <a:p>
            <a:r>
              <a:rPr lang="es-ES" i="1"/>
              <a:t>PRSP son las siglas en ingles de Documento de Estrategia de Reduccion de la Pobreza. Paises de ingreso medio tiene estrategias o planes recientes aun que en muchas casos hay versiones anteriores que se han ido ajustando en el tiempo.</a:t>
            </a:r>
          </a:p>
          <a:p>
            <a:endParaRPr lang="es-ES" i="1"/>
          </a:p>
          <a:p>
            <a:r>
              <a:rPr lang="es-ES"/>
              <a:t>No detalle de las carcaterisitcas de esto procesos, pero los procesos de implementacion  de estas estrategias han sido muy complejos.</a:t>
            </a:r>
            <a:endParaRPr lang="es-P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C483DC-120E-4057-AFEC-EE6D0D4C72B1}" type="slidenum">
              <a:rPr lang="en-US"/>
              <a:pPr/>
              <a:t>3</a:t>
            </a:fld>
            <a:endParaRPr lang="en-US"/>
          </a:p>
        </p:txBody>
      </p:sp>
      <p:sp>
        <p:nvSpPr>
          <p:cNvPr id="66562" name="Rectangle 2"/>
          <p:cNvSpPr>
            <a:spLocks noChangeArrowheads="1" noTextEdit="1"/>
          </p:cNvSpPr>
          <p:nvPr>
            <p:ph type="sldImg"/>
          </p:nvPr>
        </p:nvSpPr>
        <p:spPr>
          <a:ln/>
        </p:spPr>
      </p:sp>
      <p:sp>
        <p:nvSpPr>
          <p:cNvPr id="66563" name="Rectangle 3"/>
          <p:cNvSpPr>
            <a:spLocks noGrp="1" noChangeArrowheads="1"/>
          </p:cNvSpPr>
          <p:nvPr>
            <p:ph type="body" idx="1"/>
          </p:nvPr>
        </p:nvSpPr>
        <p:spPr/>
        <p:txBody>
          <a:bodyPr/>
          <a:lstStyle/>
          <a:p>
            <a:r>
              <a:rPr lang="es-ES"/>
              <a:t>La definicion de estratgeias nacionales durante la ultimo decada ha generado la incoporacion de un creciente numero de dimensiones y de caracterisiticas,  consideradas esenciales para la reduccion de la pobreza. Entre esas se encuentran ...</a:t>
            </a:r>
          </a:p>
          <a:p>
            <a:endParaRPr lang="es-ES"/>
          </a:p>
          <a:p>
            <a:r>
              <a:rPr lang="es-ES"/>
              <a:t>Part de la SC  como uno de los mecanimos para asegurar la transparencia</a:t>
            </a:r>
            <a:endParaRPr lang="es-P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5F8A4F-3190-4465-A02B-75654ABA6101}" type="slidenum">
              <a:rPr lang="en-US"/>
              <a:pPr/>
              <a:t>4</a:t>
            </a:fld>
            <a:endParaRPr lang="en-US"/>
          </a:p>
        </p:txBody>
      </p:sp>
      <p:sp>
        <p:nvSpPr>
          <p:cNvPr id="46082" name="Rectangle 2"/>
          <p:cNvSpPr>
            <a:spLocks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s-ES_tradnl" b="1"/>
              <a:t>A veces los documentos son largas listas de objetivos deseables , pero poco viables sino son vistos como parte de un proceso</a:t>
            </a:r>
          </a:p>
          <a:p>
            <a:endParaRPr lang="es-ES_tradnl" b="1"/>
          </a:p>
          <a:p>
            <a:r>
              <a:rPr lang="es-ES_tradnl" b="1"/>
              <a:t>Que una estrategia este institucionalizada es algo que no es facil de ver,  y si analizaramos las estrategias de distintos países lo que deberíamos de tratar de analizar si existen   rasgos   de institucionalización.  Es un proceso en el que las pol’iticas se implementan de manera gradual, tomando en cuenta  las capacidades que existen en los paises (que se van construyendo )  y las oportunidades  y restricciones políticas.  </a:t>
            </a:r>
          </a:p>
          <a:p>
            <a:endParaRPr lang="es-ES_tradnl" b="1"/>
          </a:p>
          <a:p>
            <a:r>
              <a:rPr lang="es-ES_tradnl" b="1"/>
              <a:t>La institucionalización no es lineal y simple</a:t>
            </a:r>
            <a:r>
              <a:rPr lang="es-ES_tradnl"/>
              <a:t> como sugieren las estrategias formales actuales: Primero, consulta.  Segundo, diseño.  Tercero, institucionalización con descentralización, MyE, y todas las modas de hoy.  No es así.</a:t>
            </a:r>
          </a:p>
          <a:p>
            <a:r>
              <a:rPr lang="es-ES_tradnl"/>
              <a:t> </a:t>
            </a:r>
            <a:r>
              <a:rPr lang="es-ES_tradnl" sz="1000"/>
              <a:t>La institucionalización no es la implementación </a:t>
            </a:r>
            <a:r>
              <a:rPr lang="es-ES_tradnl" sz="1000" u="sng"/>
              <a:t>mecánica</a:t>
            </a:r>
            <a:r>
              <a:rPr lang="es-ES_tradnl" sz="1000"/>
              <a:t> de una estrategia </a:t>
            </a:r>
            <a:r>
              <a:rPr lang="es-ES_tradnl" sz="1000" u="sng"/>
              <a:t>formal</a:t>
            </a:r>
            <a:r>
              <a:rPr lang="es-ES_tradnl"/>
              <a:t> .</a:t>
            </a:r>
          </a:p>
          <a:p>
            <a:endParaRPr lang="es-ES_tradnl"/>
          </a:p>
          <a:p>
            <a:r>
              <a:rPr lang="es-ES_tradnl"/>
              <a:t>Los casos de éxito son aquellos en los que se ha diseñado, aprobado, implementdo y sostenido  un conjunto coherente de políticas de manera incremental,  en los que políticos y técnicos  han guiado el diseño, mientras que mecanismos de participación han ayudado en la implementación  y en el sustento de las reformas. </a:t>
            </a:r>
          </a:p>
          <a:p>
            <a:endParaRPr lang="es-ES_tradnl"/>
          </a:p>
          <a:p>
            <a:r>
              <a:rPr lang="es-ES_tradnl"/>
              <a:t>Al contrario, avanzar hacia la institucionalización puede ser “</a:t>
            </a:r>
            <a:r>
              <a:rPr lang="es-ES_tradnl" b="1"/>
              <a:t>messy</a:t>
            </a:r>
            <a:r>
              <a:rPr lang="es-ES_tradnl"/>
              <a:t>,” como es un proceso </a:t>
            </a:r>
            <a:r>
              <a:rPr lang="es-ES_tradnl" b="1"/>
              <a:t>político</a:t>
            </a:r>
            <a:r>
              <a:rPr lang="es-ES_tradnl"/>
              <a:t>.  Hay distintas ideas sobre los roles del Estado, las familias, y el sector privado en la provisión de la salud, el nivel terciario de estudios, y incluso el agua, con distintas ideas sobre el financiamiento.  Llegar a un consenso de verdad en estas materias no se hace en un proceso de consultas breves, aunque se las realicen en cada municipio de un país, como en el Bolivia PRSP.  Implementar el consenso en contra de la voluntad de sectores interesados – por ejemplo, si una sociedad llega al consenso que los estudios universitarios no deben ser gratis o que los hospitales públicos tienen que recibir subsidios por la demanda y no la oferta – no es fácil y puede ser que necesite un largo proceso de reforma en que los grupos anti-reforma son compensados y confrontados de varias maneras de acuerdo al contexto político.  En Chile, por ejemplo, la institucionalización se ha requerido un debate dentro de la Concertación entre auto-complacientes y auto-flagelantes y no se para allí, porque este debate es un debate entre elites, y tiene que llegar esta discusión a incluir los elites y las ciudadanía.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0154FE-E10B-4DFC-B386-43804B71BEF9}" type="slidenum">
              <a:rPr lang="en-US"/>
              <a:pPr/>
              <a:t>5</a:t>
            </a:fld>
            <a:endParaRPr lang="en-US"/>
          </a:p>
        </p:txBody>
      </p:sp>
      <p:sp>
        <p:nvSpPr>
          <p:cNvPr id="81922" name="Rectangle 2"/>
          <p:cNvSpPr>
            <a:spLocks noChangeArrowheads="1" noTextEdit="1"/>
          </p:cNvSpPr>
          <p:nvPr>
            <p:ph type="sldImg"/>
          </p:nvPr>
        </p:nvSpPr>
        <p:spPr>
          <a:ln/>
        </p:spPr>
      </p:sp>
      <p:sp>
        <p:nvSpPr>
          <p:cNvPr id="81923" name="Rectangle 3"/>
          <p:cNvSpPr>
            <a:spLocks noGrp="1" noChangeArrowheads="1"/>
          </p:cNvSpPr>
          <p:nvPr>
            <p:ph type="body" idx="1"/>
          </p:nvPr>
        </p:nvSpPr>
        <p:spPr/>
        <p:txBody>
          <a:bodyPr/>
          <a:lstStyle/>
          <a:p>
            <a:r>
              <a:rPr lang="es-ES"/>
              <a:t>Ley de Desarrollo Social de MX es una gran avanze,  pero el gran reto es el acuerdo polñitica para sugurara su implmentación  como marco de referencia de largo plazo.</a:t>
            </a:r>
            <a:endParaRPr lang="es-P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383833-478C-4BC7-9E40-1C51018961E7}" type="slidenum">
              <a:rPr lang="en-US"/>
              <a:pPr/>
              <a:t>6</a:t>
            </a:fld>
            <a:endParaRPr lang="en-US"/>
          </a:p>
        </p:txBody>
      </p:sp>
      <p:sp>
        <p:nvSpPr>
          <p:cNvPr id="60418" name="Rectangle 2"/>
          <p:cNvSpPr>
            <a:spLocks noChangeArrowheads="1" noTextEdit="1"/>
          </p:cNvSpPr>
          <p:nvPr>
            <p:ph type="sldImg"/>
          </p:nvPr>
        </p:nvSpPr>
        <p:spPr>
          <a:ln/>
        </p:spPr>
      </p:sp>
      <p:sp>
        <p:nvSpPr>
          <p:cNvPr id="60419" name="Rectangle 3"/>
          <p:cNvSpPr>
            <a:spLocks noGrp="1" noChangeArrowheads="1"/>
          </p:cNvSpPr>
          <p:nvPr>
            <p:ph type="body" idx="1"/>
          </p:nvPr>
        </p:nvSpPr>
        <p:spPr/>
        <p:txBody>
          <a:bodyPr/>
          <a:lstStyle/>
          <a:p>
            <a:pPr marL="228600" indent="-228600"/>
            <a:r>
              <a:rPr lang="es-ES_tradnl" sz="1000"/>
              <a:t>Institucinalizar requiere</a:t>
            </a:r>
          </a:p>
          <a:p>
            <a:pPr marL="228600" indent="-228600">
              <a:buFontTx/>
              <a:buChar char="•"/>
            </a:pPr>
            <a:endParaRPr lang="es-ES_tradnl" sz="1000"/>
          </a:p>
          <a:p>
            <a:pPr marL="228600" indent="-228600">
              <a:buFontTx/>
              <a:buChar char="•"/>
            </a:pPr>
            <a:r>
              <a:rPr lang="es-ES_tradnl" sz="1000"/>
              <a:t>La transparencia y la rendición de cuentas es un requisito para que </a:t>
            </a:r>
            <a:r>
              <a:rPr lang="es-ES_tradnl" sz="1000" b="1"/>
              <a:t>la provisión de servicios</a:t>
            </a:r>
            <a:r>
              <a:rPr lang="es-ES_tradnl" sz="1000"/>
              <a:t> </a:t>
            </a:r>
            <a:r>
              <a:rPr lang="es-ES_tradnl" sz="1000" b="1"/>
              <a:t>no corroída por</a:t>
            </a:r>
            <a:r>
              <a:rPr lang="es-ES_tradnl" sz="1000"/>
              <a:t> </a:t>
            </a:r>
            <a:r>
              <a:rPr lang="es-ES_tradnl" sz="1000" b="1"/>
              <a:t>el clientelismo y el patronazgo</a:t>
            </a:r>
          </a:p>
          <a:p>
            <a:pPr marL="228600" indent="-228600">
              <a:buFontTx/>
              <a:buChar char="•"/>
            </a:pPr>
            <a:r>
              <a:rPr lang="es-ES_tradnl" sz="1000"/>
              <a:t>Un buen diseño institucional debe incluir </a:t>
            </a:r>
            <a:r>
              <a:rPr lang="es-ES_tradnl" sz="1000" b="1"/>
              <a:t>acuerdos claros</a:t>
            </a:r>
            <a:r>
              <a:rPr lang="es-ES_tradnl" sz="1000"/>
              <a:t> entre el gobierno y proveedores de servicios</a:t>
            </a:r>
            <a:endParaRPr lang="en-US" sz="10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B4A45A-AAF1-41D7-9C25-DBA0961C9A3C}" type="slidenum">
              <a:rPr lang="en-US"/>
              <a:pPr/>
              <a:t>8</a:t>
            </a:fld>
            <a:endParaRPr lang="en-US"/>
          </a:p>
        </p:txBody>
      </p:sp>
      <p:sp>
        <p:nvSpPr>
          <p:cNvPr id="1026" name="Rectangle 2"/>
          <p:cNvSpPr>
            <a:spLocks noChangeArrowheads="1" noTextEdit="1"/>
          </p:cNvSpPr>
          <p:nvPr>
            <p:ph type="sldImg"/>
          </p:nvPr>
        </p:nvSpPr>
        <p:spPr>
          <a:ln/>
        </p:spPr>
      </p:sp>
      <p:sp>
        <p:nvSpPr>
          <p:cNvPr id="1027" name="Rectangle 3"/>
          <p:cNvSpPr>
            <a:spLocks noGrp="1" noChangeArrowheads="1"/>
          </p:cNvSpPr>
          <p:nvPr>
            <p:ph type="body" idx="1"/>
          </p:nvPr>
        </p:nvSpPr>
        <p:spPr/>
        <p:txBody>
          <a:bodyPr/>
          <a:lstStyle/>
          <a:p>
            <a:r>
              <a:rPr lang="es-ES_tradnl"/>
              <a:t>La focalización tiende a ser buena. Por ejemplo, las tasas de subcobertura y de filtración para el programa Oportunidades son 16% para cada una (Morley y Coady 2003)</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193906-D0B2-43ED-BBFC-2BE43701D5FC}" type="slidenum">
              <a:rPr lang="en-US"/>
              <a:pPr/>
              <a:t>9</a:t>
            </a:fld>
            <a:endParaRPr lang="en-US"/>
          </a:p>
        </p:txBody>
      </p:sp>
      <p:sp>
        <p:nvSpPr>
          <p:cNvPr id="51202" name="Rectangle 2"/>
          <p:cNvSpPr>
            <a:spLocks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s-ES_tradnl"/>
              <a:t>Priorizar significa no solo limitar, sino también ordenar la secuencia de las reformas. – This is what the Bank says</a:t>
            </a:r>
          </a:p>
          <a:p>
            <a:endParaRPr lang="es-ES_tradnl"/>
          </a:p>
          <a:p>
            <a:r>
              <a:rPr lang="es-ES_tradnl"/>
              <a:t>Ay que avanzar simultáneamente en priorizar y en aumnetar la base tributaria. </a:t>
            </a:r>
          </a:p>
          <a:p>
            <a:endParaRPr lang="es-ES_tradnl"/>
          </a:p>
          <a:p>
            <a:r>
              <a:rPr lang="es-ES_tradnl" sz="1000"/>
              <a:t>Las estrategias actuales rara vez analizan la capacidad de financiamiento para gastos sociales adicionales</a:t>
            </a:r>
          </a:p>
          <a:p>
            <a:r>
              <a:rPr lang="es-ES_tradnl" sz="1300"/>
              <a:t>Al margen del importante rol que puedan tener la ayuda internacional y el endeudamiento doméstico e internacional, los impuestos son la única fuente de recursos que permite financiar de manera sostenible los distintos servicios que los individuos y las familias no pueden solventar independientemente</a:t>
            </a:r>
          </a:p>
          <a:p>
            <a:endParaRPr lang="es-ES_tradnl" sz="1300"/>
          </a:p>
          <a:p>
            <a:endParaRPr lang="es-ES_tradnl" sz="1300"/>
          </a:p>
          <a:p>
            <a:endParaRPr lang="es-ES_tradnl" sz="1000"/>
          </a:p>
          <a:p>
            <a:r>
              <a:rPr lang="en-US">
                <a:latin typeface="GaramondITCbyBT-Light" charset="0"/>
              </a:rPr>
              <a:t>From the 2002 Joint Staff review:</a:t>
            </a:r>
          </a:p>
          <a:p>
            <a:r>
              <a:rPr lang="en-US">
                <a:latin typeface="Times New Roman"/>
              </a:rPr>
              <a:t>“</a:t>
            </a:r>
            <a:r>
              <a:rPr lang="en-US"/>
              <a:t>The public expenditure programs and targets presented in the PRSPs were not always</a:t>
            </a:r>
          </a:p>
          <a:p>
            <a:r>
              <a:rPr lang="en-US"/>
              <a:t>developed through detailed costing of programs and policies. Even though some PRSPs</a:t>
            </a:r>
          </a:p>
          <a:p>
            <a:r>
              <a:rPr lang="en-US"/>
              <a:t>did reflect costing (Mozambique’s PRSP presents unit cost assumptions for example; see</a:t>
            </a:r>
          </a:p>
          <a:p>
            <a:r>
              <a:rPr lang="en-US"/>
              <a:t>also Box 10 on Guinea), some external observers, as well as Executive Directors, have</a:t>
            </a:r>
          </a:p>
          <a:p>
            <a:r>
              <a:rPr lang="en-US"/>
              <a:t>generally stressed the need for better costing to improve the quality of policy and budget</a:t>
            </a:r>
          </a:p>
          <a:p>
            <a:r>
              <a:rPr lang="en-US"/>
              <a:t>decisions..</a:t>
            </a:r>
          </a:p>
          <a:p>
            <a:r>
              <a:rPr lang="en-US"/>
              <a:t>….</a:t>
            </a:r>
          </a:p>
          <a:p>
            <a:r>
              <a:rPr lang="en-US" b="1"/>
              <a:t>Most PRSPs provided little supporting discussion of the projected path of domestic</a:t>
            </a:r>
          </a:p>
          <a:p>
            <a:r>
              <a:rPr lang="en-US" b="1"/>
              <a:t>financing</a:t>
            </a:r>
            <a:r>
              <a:rPr lang="en-US"/>
              <a:t>. Most countries’ financing plans limited the use of domestic financing, consistent with their</a:t>
            </a:r>
          </a:p>
          <a:p>
            <a:r>
              <a:rPr lang="en-US"/>
              <a:t>monetary programs. However, in several countries (Burkina Faso, Mauritania, and Nicaragua), the</a:t>
            </a:r>
          </a:p>
          <a:p>
            <a:r>
              <a:rPr lang="en-US"/>
              <a:t>mix between domestic and external financing was not discussed, nor were the implications for</a:t>
            </a:r>
          </a:p>
          <a:p>
            <a:r>
              <a:rPr lang="en-US"/>
              <a:t>domestic financing of shortfalls in external assistance.”</a:t>
            </a:r>
          </a:p>
          <a:p>
            <a:endParaRPr lang="en-US"/>
          </a:p>
          <a:p>
            <a:r>
              <a:rPr lang="en-US">
                <a:latin typeface="GaramondITCbyBT-Light" charset="0"/>
              </a:rPr>
              <a:t>From the 2003 Joint Staff progress in implementation report, on the link between costing and priortization.</a:t>
            </a:r>
          </a:p>
          <a:p>
            <a:r>
              <a:rPr lang="en-US">
                <a:latin typeface="Times New Roman"/>
              </a:rPr>
              <a:t>“</a:t>
            </a:r>
            <a:r>
              <a:rPr lang="en-US">
                <a:latin typeface="TimesNewRoman" charset="0"/>
              </a:rPr>
              <a:t>73.  </a:t>
            </a:r>
            <a:r>
              <a:rPr lang="en-US" b="1"/>
              <a:t>The costing of specific measures in PRSPs and their integration into Medium-</a:t>
            </a:r>
          </a:p>
          <a:p>
            <a:r>
              <a:rPr lang="en-US" b="1"/>
              <a:t>Term Expenditure Frameworks (MTEFs) generally remains weak.</a:t>
            </a:r>
            <a:r>
              <a:rPr lang="en-US">
                <a:latin typeface="TimesNewRoman" charset="0"/>
              </a:rPr>
              <a:t> While a few PRSPs </a:t>
            </a:r>
          </a:p>
          <a:p>
            <a:r>
              <a:rPr lang="en-US">
                <a:latin typeface="TimesNewRoman" charset="0"/>
              </a:rPr>
              <a:t>contain strong links between costing, the annual budget, and the MTEF (e.g., Cameroon), </a:t>
            </a:r>
          </a:p>
          <a:p>
            <a:r>
              <a:rPr lang="en-US">
                <a:latin typeface="TimesNewRoman" charset="0"/>
              </a:rPr>
              <a:t>many do not. Many explicitly keep the costing for priority public actions within the total </a:t>
            </a:r>
          </a:p>
          <a:p>
            <a:r>
              <a:rPr lang="en-US">
                <a:latin typeface="TimesNewRoman" charset="0"/>
              </a:rPr>
              <a:t>resource envelope for the budget (Kyrgyz Republic, Ghana, and Benin), although there are </a:t>
            </a:r>
          </a:p>
          <a:p>
            <a:r>
              <a:rPr lang="en-US">
                <a:latin typeface="TimesNewRoman" charset="0"/>
              </a:rPr>
              <a:t>exceptions (e.g., Ethiopia, Senegal). Furthermore, typically PRSPs are weak in linking the </a:t>
            </a:r>
          </a:p>
          <a:p>
            <a:r>
              <a:rPr lang="en-US">
                <a:latin typeface="TimesNewRoman" charset="0"/>
              </a:rPr>
              <a:t>overall policy matrix to the budget (Cambodia, Tajikistan, Kyrgyz Republic, Ghana, and </a:t>
            </a:r>
          </a:p>
          <a:p>
            <a:r>
              <a:rPr lang="en-US">
                <a:latin typeface="TimesNewRoman" charset="0"/>
              </a:rPr>
              <a:t>Senegal). In some cases, there is little connection between spending priorities identified in the </a:t>
            </a:r>
          </a:p>
          <a:p>
            <a:r>
              <a:rPr lang="en-US">
                <a:latin typeface="TimesNewRoman" charset="0"/>
              </a:rPr>
              <a:t>PRSP and the government.s MTEF (e.g., Azerbaijan, Cambodia, Ethiopia, and Sri Lanka). </a:t>
            </a:r>
          </a:p>
          <a:p>
            <a:r>
              <a:rPr lang="en-US">
                <a:latin typeface="TimesNewRoman" charset="0"/>
              </a:rPr>
              <a:t>The weakness of PRSPs in costing has been a consistent theme in JSAs.  </a:t>
            </a:r>
          </a:p>
          <a:p>
            <a:r>
              <a:rPr lang="en-US">
                <a:latin typeface="TimesNewRoman" charset="0"/>
              </a:rPr>
              <a:t>74.  </a:t>
            </a:r>
            <a:r>
              <a:rPr lang="en-US" b="1"/>
              <a:t>Weaknesses in costing have adverse repercussions for the prioritization and</a:t>
            </a:r>
          </a:p>
          <a:p>
            <a:r>
              <a:rPr lang="en-US" b="1"/>
              <a:t>focus of PRSPs</a:t>
            </a:r>
            <a:r>
              <a:rPr lang="en-US">
                <a:latin typeface="TimesNewRoman" charset="0"/>
              </a:rPr>
              <a:t>. In some cases, there are also inconsistencies between prioritization and </a:t>
            </a:r>
          </a:p>
          <a:p>
            <a:r>
              <a:rPr lang="en-US">
                <a:latin typeface="TimesNewRoman" charset="0"/>
              </a:rPr>
              <a:t>budgeted costs. In Ethiopia.s PRSP, for example, the costing of priority actions emphasizes </a:t>
            </a:r>
          </a:p>
          <a:p>
            <a:r>
              <a:rPr lang="en-US">
                <a:latin typeface="TimesNewRoman" charset="0"/>
              </a:rPr>
              <a:t>pharmaceuticals, whereas the strategy emphasizes preventive care. In countries where PRSP </a:t>
            </a:r>
          </a:p>
          <a:p>
            <a:r>
              <a:rPr lang="en-US">
                <a:latin typeface="TimesNewRoman" charset="0"/>
              </a:rPr>
              <a:t>implementation is more advanced, there has been some progress in costing and linking </a:t>
            </a:r>
          </a:p>
          <a:p>
            <a:r>
              <a:rPr lang="en-US">
                <a:latin typeface="TimesNewRoman" charset="0"/>
              </a:rPr>
              <a:t>priorities with the budget, though more work remains. In Tanzania, for example, the costing </a:t>
            </a:r>
          </a:p>
          <a:p>
            <a:r>
              <a:rPr lang="en-US">
                <a:latin typeface="TimesNewRoman" charset="0"/>
              </a:rPr>
              <a:t>of roads and agriculture.both high priority areas.remain to be completed. In Burkina Faso, </a:t>
            </a:r>
          </a:p>
          <a:p>
            <a:r>
              <a:rPr lang="en-US">
                <a:latin typeface="TimesNewRoman" charset="0"/>
              </a:rPr>
              <a:t>program budgets have been prepared in most ministries, but these have not been aggregated </a:t>
            </a:r>
          </a:p>
          <a:p>
            <a:r>
              <a:rPr lang="en-US">
                <a:latin typeface="TimesNewRoman" charset="0"/>
              </a:rPr>
              <a:t>and linked to the PRSP.</a:t>
            </a:r>
            <a:r>
              <a:rPr lang="en-US">
                <a:latin typeface="Times New Roman"/>
              </a:rPr>
              <a:t>”</a:t>
            </a:r>
            <a:endParaRPr lang="en-US">
              <a:latin typeface="TimesNewRoman" charset="0"/>
            </a:endParaRPr>
          </a:p>
          <a:p>
            <a:endParaRPr lang="en-US">
              <a:latin typeface="GaramondITCbyBT-Light" charset="0"/>
            </a:endParaRPr>
          </a:p>
          <a:p>
            <a:endParaRPr lang="en-US" sz="10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EB09C9-5559-4D35-81EE-2B2BBAE890A8}" type="slidenum">
              <a:rPr lang="en-US"/>
              <a:pPr/>
              <a:t>11</a:t>
            </a:fld>
            <a:endParaRPr lang="en-US"/>
          </a:p>
        </p:txBody>
      </p:sp>
      <p:sp>
        <p:nvSpPr>
          <p:cNvPr id="50178" name="Rectangle 2"/>
          <p:cNvSpPr>
            <a:spLocks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s-ES_tradnl"/>
              <a:t>Priorizar y ordenar reformas.  Las prioridades de las actuales estrategias tienden a ser demasiado vagas y amplias (BM 2003). Los gobiernos deben preguntarse cuales son los cambios factibles  y necesarios para reducir la pobreza (Grindle 2004)</a:t>
            </a:r>
          </a:p>
          <a:p>
            <a:endParaRPr lang="es-ES_tradnl"/>
          </a:p>
          <a:p>
            <a:r>
              <a:rPr lang="es-ES_tradnl"/>
              <a:t>Es importante reconocer que la educación vale menos si, por ejemplo, falta la salud, la vivienda o la nutrición adecuada.</a:t>
            </a:r>
          </a:p>
          <a:p>
            <a:endParaRPr lang="es-ES_tradnl"/>
          </a:p>
          <a:p>
            <a:r>
              <a:rPr lang="es-ES_tradnl"/>
              <a:t>El estudio del Banco Mundial es el sobre Nicaragua del OED (July 2004).</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188913"/>
            <a:ext cx="7847013" cy="1511300"/>
          </a:xfrm>
        </p:spPr>
        <p:txBody>
          <a:bodyPr/>
          <a:lstStyle>
            <a:lvl1pPr>
              <a:defRPr b="1"/>
            </a:lvl1pPr>
          </a:lstStyle>
          <a:p>
            <a:r>
              <a:rPr lang="es-PE"/>
              <a:t>Haga clic para cambiar el estilo de título	</a:t>
            </a:r>
          </a:p>
        </p:txBody>
      </p:sp>
      <p:sp>
        <p:nvSpPr>
          <p:cNvPr id="14339" name="Rectangle 3"/>
          <p:cNvSpPr>
            <a:spLocks noGrp="1" noChangeArrowheads="1"/>
          </p:cNvSpPr>
          <p:nvPr>
            <p:ph type="subTitle" idx="1"/>
          </p:nvPr>
        </p:nvSpPr>
        <p:spPr>
          <a:xfrm>
            <a:off x="1447800" y="2708275"/>
            <a:ext cx="7010400" cy="2320925"/>
          </a:xfrm>
        </p:spPr>
        <p:txBody>
          <a:bodyPr/>
          <a:lstStyle>
            <a:lvl1pPr marL="0" indent="0">
              <a:buFont typeface="Wingdings" pitchFamily="2" charset="2"/>
              <a:buNone/>
              <a:defRPr sz="2600"/>
            </a:lvl1pPr>
          </a:lstStyle>
          <a:p>
            <a:r>
              <a:rPr lang="es-PE"/>
              <a:t>Haga clic para modificar el estilo de subtítulo del patrón</a:t>
            </a:r>
          </a:p>
        </p:txBody>
      </p:sp>
      <p:sp>
        <p:nvSpPr>
          <p:cNvPr id="14340" name="Rectangle 4"/>
          <p:cNvSpPr>
            <a:spLocks noGrp="1" noChangeArrowheads="1"/>
          </p:cNvSpPr>
          <p:nvPr>
            <p:ph type="dt" sz="half" idx="2"/>
          </p:nvPr>
        </p:nvSpPr>
        <p:spPr>
          <a:xfrm>
            <a:off x="685800" y="6248400"/>
            <a:ext cx="1905000" cy="457200"/>
          </a:xfrm>
        </p:spPr>
        <p:txBody>
          <a:bodyPr/>
          <a:lstStyle>
            <a:lvl1pPr>
              <a:defRPr/>
            </a:lvl1pPr>
          </a:lstStyle>
          <a:p>
            <a:endParaRPr lang="es-PE"/>
          </a:p>
        </p:txBody>
      </p:sp>
      <p:sp>
        <p:nvSpPr>
          <p:cNvPr id="14341" name="Rectangle 5"/>
          <p:cNvSpPr>
            <a:spLocks noGrp="1" noChangeArrowheads="1"/>
          </p:cNvSpPr>
          <p:nvPr>
            <p:ph type="ftr" sz="quarter" idx="3"/>
          </p:nvPr>
        </p:nvSpPr>
        <p:spPr>
          <a:xfrm>
            <a:off x="3124200" y="6248400"/>
            <a:ext cx="2895600" cy="457200"/>
          </a:xfrm>
        </p:spPr>
        <p:txBody>
          <a:bodyPr/>
          <a:lstStyle>
            <a:lvl1pPr>
              <a:defRPr/>
            </a:lvl1pPr>
          </a:lstStyle>
          <a:p>
            <a:endParaRPr lang="es-PE"/>
          </a:p>
        </p:txBody>
      </p:sp>
      <p:sp>
        <p:nvSpPr>
          <p:cNvPr id="14342" name="Rectangle 6"/>
          <p:cNvSpPr>
            <a:spLocks noGrp="1" noChangeArrowheads="1"/>
          </p:cNvSpPr>
          <p:nvPr>
            <p:ph type="sldNum" sz="quarter" idx="4"/>
          </p:nvPr>
        </p:nvSpPr>
        <p:spPr>
          <a:xfrm>
            <a:off x="6553200" y="6248400"/>
            <a:ext cx="1905000" cy="457200"/>
          </a:xfrm>
        </p:spPr>
        <p:txBody>
          <a:bodyPr/>
          <a:lstStyle>
            <a:lvl1pPr>
              <a:defRPr/>
            </a:lvl1pPr>
          </a:lstStyle>
          <a:p>
            <a:fld id="{55AA9BC4-8984-453E-A3BB-BE133986840E}" type="slidenum">
              <a:rPr lang="es-PE"/>
              <a:pPr/>
              <a:t>‹#›</a:t>
            </a:fld>
            <a:endParaRPr lang="es-PE"/>
          </a:p>
        </p:txBody>
      </p:sp>
      <p:sp>
        <p:nvSpPr>
          <p:cNvPr id="14343" name="AutoShape 7"/>
          <p:cNvSpPr>
            <a:spLocks noChangeArrowheads="1"/>
          </p:cNvSpPr>
          <p:nvPr/>
        </p:nvSpPr>
        <p:spPr bwMode="auto">
          <a:xfrm>
            <a:off x="685800" y="1806575"/>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s-PE" sz="24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dissolve">
                                      <p:cBhvr>
                                        <p:cTn id="7" dur="500"/>
                                        <p:tgtEl>
                                          <p:spTgt spid="1433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4339">
                                            <p:txEl>
                                              <p:pRg st="0" end="0"/>
                                            </p:txEl>
                                          </p:spTgt>
                                        </p:tgtEl>
                                        <p:attrNameLst>
                                          <p:attrName>style.visibility</p:attrName>
                                        </p:attrNameLst>
                                      </p:cBhvr>
                                      <p:to>
                                        <p:strVal val="visible"/>
                                      </p:to>
                                    </p:set>
                                    <p:animEffect transition="in" filter="dissolve">
                                      <p:cBhvr>
                                        <p:cTn id="11"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14339"/>
                        </p:tgtEl>
                        <p:attrNameLst>
                          <p:attrName>style.visibility</p:attrName>
                        </p:attrNameLst>
                      </p:cBhvr>
                      <p:to>
                        <p:strVal val="visible"/>
                      </p:to>
                    </p:set>
                    <p:animEffect transition="in" filter="dissolve">
                      <p:cBhvr>
                        <p:cTn dur="500"/>
                        <p:tgtEl>
                          <p:spTgt spid="1433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PE"/>
          </a:p>
        </p:txBody>
      </p:sp>
      <p:sp>
        <p:nvSpPr>
          <p:cNvPr id="5" name="Footer Placeholder 4"/>
          <p:cNvSpPr>
            <a:spLocks noGrp="1"/>
          </p:cNvSpPr>
          <p:nvPr>
            <p:ph type="ftr" sz="quarter" idx="11"/>
          </p:nvPr>
        </p:nvSpPr>
        <p:spPr/>
        <p:txBody>
          <a:bodyPr/>
          <a:lstStyle>
            <a:lvl1pPr>
              <a:defRPr/>
            </a:lvl1pPr>
          </a:lstStyle>
          <a:p>
            <a:endParaRPr lang="es-PE"/>
          </a:p>
        </p:txBody>
      </p:sp>
      <p:sp>
        <p:nvSpPr>
          <p:cNvPr id="6" name="Slide Number Placeholder 5"/>
          <p:cNvSpPr>
            <a:spLocks noGrp="1"/>
          </p:cNvSpPr>
          <p:nvPr>
            <p:ph type="sldNum" sz="quarter" idx="12"/>
          </p:nvPr>
        </p:nvSpPr>
        <p:spPr/>
        <p:txBody>
          <a:bodyPr/>
          <a:lstStyle>
            <a:lvl1pPr>
              <a:defRPr/>
            </a:lvl1pPr>
          </a:lstStyle>
          <a:p>
            <a:fld id="{2CB06967-CBDE-4C91-AEBB-C324F018B109}" type="slidenum">
              <a:rPr lang="es-PE"/>
              <a:pPr/>
              <a:t>‹#›</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304800"/>
            <a:ext cx="20002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PE"/>
          </a:p>
        </p:txBody>
      </p:sp>
      <p:sp>
        <p:nvSpPr>
          <p:cNvPr id="5" name="Footer Placeholder 4"/>
          <p:cNvSpPr>
            <a:spLocks noGrp="1"/>
          </p:cNvSpPr>
          <p:nvPr>
            <p:ph type="ftr" sz="quarter" idx="11"/>
          </p:nvPr>
        </p:nvSpPr>
        <p:spPr/>
        <p:txBody>
          <a:bodyPr/>
          <a:lstStyle>
            <a:lvl1pPr>
              <a:defRPr/>
            </a:lvl1pPr>
          </a:lstStyle>
          <a:p>
            <a:endParaRPr lang="es-PE"/>
          </a:p>
        </p:txBody>
      </p:sp>
      <p:sp>
        <p:nvSpPr>
          <p:cNvPr id="6" name="Slide Number Placeholder 5"/>
          <p:cNvSpPr>
            <a:spLocks noGrp="1"/>
          </p:cNvSpPr>
          <p:nvPr>
            <p:ph type="sldNum" sz="quarter" idx="12"/>
          </p:nvPr>
        </p:nvSpPr>
        <p:spPr/>
        <p:txBody>
          <a:bodyPr/>
          <a:lstStyle>
            <a:lvl1pPr>
              <a:defRPr/>
            </a:lvl1pPr>
          </a:lstStyle>
          <a:p>
            <a:fld id="{4AE60D98-9A4A-422D-9930-E927710FC99C}" type="slidenum">
              <a:rPr lang="es-PE"/>
              <a:pPr/>
              <a:t>‹#›</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PE"/>
          </a:p>
        </p:txBody>
      </p:sp>
      <p:sp>
        <p:nvSpPr>
          <p:cNvPr id="5" name="Footer Placeholder 4"/>
          <p:cNvSpPr>
            <a:spLocks noGrp="1"/>
          </p:cNvSpPr>
          <p:nvPr>
            <p:ph type="ftr" sz="quarter" idx="11"/>
          </p:nvPr>
        </p:nvSpPr>
        <p:spPr/>
        <p:txBody>
          <a:bodyPr/>
          <a:lstStyle>
            <a:lvl1pPr>
              <a:defRPr/>
            </a:lvl1pPr>
          </a:lstStyle>
          <a:p>
            <a:endParaRPr lang="es-PE"/>
          </a:p>
        </p:txBody>
      </p:sp>
      <p:sp>
        <p:nvSpPr>
          <p:cNvPr id="6" name="Slide Number Placeholder 5"/>
          <p:cNvSpPr>
            <a:spLocks noGrp="1"/>
          </p:cNvSpPr>
          <p:nvPr>
            <p:ph type="sldNum" sz="quarter" idx="12"/>
          </p:nvPr>
        </p:nvSpPr>
        <p:spPr/>
        <p:txBody>
          <a:bodyPr/>
          <a:lstStyle>
            <a:lvl1pPr>
              <a:defRPr/>
            </a:lvl1pPr>
          </a:lstStyle>
          <a:p>
            <a:fld id="{2672DA36-D0DE-463B-ACAD-BFADCCBCE032}" type="slidenum">
              <a:rPr lang="es-PE"/>
              <a:pPr/>
              <a:t>‹#›</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PE"/>
          </a:p>
        </p:txBody>
      </p:sp>
      <p:sp>
        <p:nvSpPr>
          <p:cNvPr id="5" name="Footer Placeholder 4"/>
          <p:cNvSpPr>
            <a:spLocks noGrp="1"/>
          </p:cNvSpPr>
          <p:nvPr>
            <p:ph type="ftr" sz="quarter" idx="11"/>
          </p:nvPr>
        </p:nvSpPr>
        <p:spPr/>
        <p:txBody>
          <a:bodyPr/>
          <a:lstStyle>
            <a:lvl1pPr>
              <a:defRPr/>
            </a:lvl1pPr>
          </a:lstStyle>
          <a:p>
            <a:endParaRPr lang="es-PE"/>
          </a:p>
        </p:txBody>
      </p:sp>
      <p:sp>
        <p:nvSpPr>
          <p:cNvPr id="6" name="Slide Number Placeholder 5"/>
          <p:cNvSpPr>
            <a:spLocks noGrp="1"/>
          </p:cNvSpPr>
          <p:nvPr>
            <p:ph type="sldNum" sz="quarter" idx="12"/>
          </p:nvPr>
        </p:nvSpPr>
        <p:spPr/>
        <p:txBody>
          <a:bodyPr/>
          <a:lstStyle>
            <a:lvl1pPr>
              <a:defRPr/>
            </a:lvl1pPr>
          </a:lstStyle>
          <a:p>
            <a:fld id="{524E93CA-4FB8-4038-A24E-578750106FE4}" type="slidenum">
              <a:rPr lang="es-PE"/>
              <a:pPr/>
              <a:t>‹#›</a:t>
            </a:fld>
            <a:endParaRPr lang="es-P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PE"/>
          </a:p>
        </p:txBody>
      </p:sp>
      <p:sp>
        <p:nvSpPr>
          <p:cNvPr id="6" name="Footer Placeholder 5"/>
          <p:cNvSpPr>
            <a:spLocks noGrp="1"/>
          </p:cNvSpPr>
          <p:nvPr>
            <p:ph type="ftr" sz="quarter" idx="11"/>
          </p:nvPr>
        </p:nvSpPr>
        <p:spPr/>
        <p:txBody>
          <a:bodyPr/>
          <a:lstStyle>
            <a:lvl1pPr>
              <a:defRPr/>
            </a:lvl1pPr>
          </a:lstStyle>
          <a:p>
            <a:endParaRPr lang="es-PE"/>
          </a:p>
        </p:txBody>
      </p:sp>
      <p:sp>
        <p:nvSpPr>
          <p:cNvPr id="7" name="Slide Number Placeholder 6"/>
          <p:cNvSpPr>
            <a:spLocks noGrp="1"/>
          </p:cNvSpPr>
          <p:nvPr>
            <p:ph type="sldNum" sz="quarter" idx="12"/>
          </p:nvPr>
        </p:nvSpPr>
        <p:spPr/>
        <p:txBody>
          <a:bodyPr/>
          <a:lstStyle>
            <a:lvl1pPr>
              <a:defRPr/>
            </a:lvl1pPr>
          </a:lstStyle>
          <a:p>
            <a:fld id="{64A41116-93A5-4318-BBBC-601BB2980430}" type="slidenum">
              <a:rPr lang="es-PE"/>
              <a:pPr/>
              <a:t>‹#›</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PE"/>
          </a:p>
        </p:txBody>
      </p:sp>
      <p:sp>
        <p:nvSpPr>
          <p:cNvPr id="8" name="Footer Placeholder 7"/>
          <p:cNvSpPr>
            <a:spLocks noGrp="1"/>
          </p:cNvSpPr>
          <p:nvPr>
            <p:ph type="ftr" sz="quarter" idx="11"/>
          </p:nvPr>
        </p:nvSpPr>
        <p:spPr/>
        <p:txBody>
          <a:bodyPr/>
          <a:lstStyle>
            <a:lvl1pPr>
              <a:defRPr/>
            </a:lvl1pPr>
          </a:lstStyle>
          <a:p>
            <a:endParaRPr lang="es-PE"/>
          </a:p>
        </p:txBody>
      </p:sp>
      <p:sp>
        <p:nvSpPr>
          <p:cNvPr id="9" name="Slide Number Placeholder 8"/>
          <p:cNvSpPr>
            <a:spLocks noGrp="1"/>
          </p:cNvSpPr>
          <p:nvPr>
            <p:ph type="sldNum" sz="quarter" idx="12"/>
          </p:nvPr>
        </p:nvSpPr>
        <p:spPr/>
        <p:txBody>
          <a:bodyPr/>
          <a:lstStyle>
            <a:lvl1pPr>
              <a:defRPr/>
            </a:lvl1pPr>
          </a:lstStyle>
          <a:p>
            <a:fld id="{A82F5F04-ACEE-4839-815D-BE5E0FC404A1}" type="slidenum">
              <a:rPr lang="es-PE"/>
              <a:pPr/>
              <a:t>‹#›</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PE"/>
          </a:p>
        </p:txBody>
      </p:sp>
      <p:sp>
        <p:nvSpPr>
          <p:cNvPr id="4" name="Footer Placeholder 3"/>
          <p:cNvSpPr>
            <a:spLocks noGrp="1"/>
          </p:cNvSpPr>
          <p:nvPr>
            <p:ph type="ftr" sz="quarter" idx="11"/>
          </p:nvPr>
        </p:nvSpPr>
        <p:spPr/>
        <p:txBody>
          <a:bodyPr/>
          <a:lstStyle>
            <a:lvl1pPr>
              <a:defRPr/>
            </a:lvl1pPr>
          </a:lstStyle>
          <a:p>
            <a:endParaRPr lang="es-PE"/>
          </a:p>
        </p:txBody>
      </p:sp>
      <p:sp>
        <p:nvSpPr>
          <p:cNvPr id="5" name="Slide Number Placeholder 4"/>
          <p:cNvSpPr>
            <a:spLocks noGrp="1"/>
          </p:cNvSpPr>
          <p:nvPr>
            <p:ph type="sldNum" sz="quarter" idx="12"/>
          </p:nvPr>
        </p:nvSpPr>
        <p:spPr/>
        <p:txBody>
          <a:bodyPr/>
          <a:lstStyle>
            <a:lvl1pPr>
              <a:defRPr/>
            </a:lvl1pPr>
          </a:lstStyle>
          <a:p>
            <a:fld id="{4363F325-15CF-4C78-A921-B05786E3CE44}" type="slidenum">
              <a:rPr lang="es-PE"/>
              <a:pPr/>
              <a:t>‹#›</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PE"/>
          </a:p>
        </p:txBody>
      </p:sp>
      <p:sp>
        <p:nvSpPr>
          <p:cNvPr id="3" name="Footer Placeholder 2"/>
          <p:cNvSpPr>
            <a:spLocks noGrp="1"/>
          </p:cNvSpPr>
          <p:nvPr>
            <p:ph type="ftr" sz="quarter" idx="11"/>
          </p:nvPr>
        </p:nvSpPr>
        <p:spPr/>
        <p:txBody>
          <a:bodyPr/>
          <a:lstStyle>
            <a:lvl1pPr>
              <a:defRPr/>
            </a:lvl1pPr>
          </a:lstStyle>
          <a:p>
            <a:endParaRPr lang="es-PE"/>
          </a:p>
        </p:txBody>
      </p:sp>
      <p:sp>
        <p:nvSpPr>
          <p:cNvPr id="4" name="Slide Number Placeholder 3"/>
          <p:cNvSpPr>
            <a:spLocks noGrp="1"/>
          </p:cNvSpPr>
          <p:nvPr>
            <p:ph type="sldNum" sz="quarter" idx="12"/>
          </p:nvPr>
        </p:nvSpPr>
        <p:spPr/>
        <p:txBody>
          <a:bodyPr/>
          <a:lstStyle>
            <a:lvl1pPr>
              <a:defRPr/>
            </a:lvl1pPr>
          </a:lstStyle>
          <a:p>
            <a:fld id="{1A768F2F-9BDE-4CE1-B5DB-C7B8B63B1274}" type="slidenum">
              <a:rPr lang="es-PE"/>
              <a:pPr/>
              <a:t>‹#›</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PE"/>
          </a:p>
        </p:txBody>
      </p:sp>
      <p:sp>
        <p:nvSpPr>
          <p:cNvPr id="6" name="Footer Placeholder 5"/>
          <p:cNvSpPr>
            <a:spLocks noGrp="1"/>
          </p:cNvSpPr>
          <p:nvPr>
            <p:ph type="ftr" sz="quarter" idx="11"/>
          </p:nvPr>
        </p:nvSpPr>
        <p:spPr/>
        <p:txBody>
          <a:bodyPr/>
          <a:lstStyle>
            <a:lvl1pPr>
              <a:defRPr/>
            </a:lvl1pPr>
          </a:lstStyle>
          <a:p>
            <a:endParaRPr lang="es-PE"/>
          </a:p>
        </p:txBody>
      </p:sp>
      <p:sp>
        <p:nvSpPr>
          <p:cNvPr id="7" name="Slide Number Placeholder 6"/>
          <p:cNvSpPr>
            <a:spLocks noGrp="1"/>
          </p:cNvSpPr>
          <p:nvPr>
            <p:ph type="sldNum" sz="quarter" idx="12"/>
          </p:nvPr>
        </p:nvSpPr>
        <p:spPr/>
        <p:txBody>
          <a:bodyPr/>
          <a:lstStyle>
            <a:lvl1pPr>
              <a:defRPr/>
            </a:lvl1pPr>
          </a:lstStyle>
          <a:p>
            <a:fld id="{D7179238-81A8-4098-95FA-4E7E7CA3D262}" type="slidenum">
              <a:rPr lang="es-PE"/>
              <a:pPr/>
              <a:t>‹#›</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PE"/>
          </a:p>
        </p:txBody>
      </p:sp>
      <p:sp>
        <p:nvSpPr>
          <p:cNvPr id="6" name="Footer Placeholder 5"/>
          <p:cNvSpPr>
            <a:spLocks noGrp="1"/>
          </p:cNvSpPr>
          <p:nvPr>
            <p:ph type="ftr" sz="quarter" idx="11"/>
          </p:nvPr>
        </p:nvSpPr>
        <p:spPr/>
        <p:txBody>
          <a:bodyPr/>
          <a:lstStyle>
            <a:lvl1pPr>
              <a:defRPr/>
            </a:lvl1pPr>
          </a:lstStyle>
          <a:p>
            <a:endParaRPr lang="es-PE"/>
          </a:p>
        </p:txBody>
      </p:sp>
      <p:sp>
        <p:nvSpPr>
          <p:cNvPr id="7" name="Slide Number Placeholder 6"/>
          <p:cNvSpPr>
            <a:spLocks noGrp="1"/>
          </p:cNvSpPr>
          <p:nvPr>
            <p:ph type="sldNum" sz="quarter" idx="12"/>
          </p:nvPr>
        </p:nvSpPr>
        <p:spPr/>
        <p:txBody>
          <a:bodyPr/>
          <a:lstStyle>
            <a:lvl1pPr>
              <a:defRPr/>
            </a:lvl1pPr>
          </a:lstStyle>
          <a:p>
            <a:fld id="{0643D8A6-8A37-45CE-81AE-1D08A987BD2C}" type="slidenum">
              <a:rPr lang="es-PE"/>
              <a:pPr/>
              <a:t>‹#›</a:t>
            </a:fld>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574675" y="304800"/>
            <a:ext cx="7958138" cy="8207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s-PE" smtClean="0"/>
              <a:t>Haga clic para cambiar el estilo de título	</a:t>
            </a:r>
          </a:p>
        </p:txBody>
      </p:sp>
      <p:sp>
        <p:nvSpPr>
          <p:cNvPr id="13315"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PE" smtClean="0"/>
              <a:t>Haga clic para modificar el estilo de texto del patrón</a:t>
            </a:r>
          </a:p>
          <a:p>
            <a:pPr lvl="1"/>
            <a:r>
              <a:rPr lang="es-PE" smtClean="0"/>
              <a:t>Segundo nivel</a:t>
            </a:r>
          </a:p>
          <a:p>
            <a:pPr lvl="2"/>
            <a:r>
              <a:rPr lang="es-PE" smtClean="0"/>
              <a:t>Tercer nivel</a:t>
            </a:r>
          </a:p>
          <a:p>
            <a:pPr lvl="3"/>
            <a:r>
              <a:rPr lang="es-PE" smtClean="0"/>
              <a:t>Cuarto nivel</a:t>
            </a:r>
          </a:p>
          <a:p>
            <a:pPr lvl="4"/>
            <a:r>
              <a:rPr lang="es-PE" smtClean="0"/>
              <a:t>Quinto nivel</a:t>
            </a:r>
          </a:p>
        </p:txBody>
      </p:sp>
      <p:sp>
        <p:nvSpPr>
          <p:cNvPr id="13316" name="AutoShape 4"/>
          <p:cNvSpPr>
            <a:spLocks noChangeArrowheads="1"/>
          </p:cNvSpPr>
          <p:nvPr/>
        </p:nvSpPr>
        <p:spPr bwMode="auto">
          <a:xfrm>
            <a:off x="574675" y="1231900"/>
            <a:ext cx="7958138" cy="109538"/>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s-PE" sz="2400">
              <a:latin typeface="Times New Roman" pitchFamily="18" charset="0"/>
            </a:endParaRPr>
          </a:p>
        </p:txBody>
      </p:sp>
      <p:sp>
        <p:nvSpPr>
          <p:cNvPr id="1331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en-US"/>
          </a:p>
        </p:txBody>
      </p:sp>
      <p:sp>
        <p:nvSpPr>
          <p:cNvPr id="1331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PE"/>
          </a:p>
        </p:txBody>
      </p:sp>
      <p:sp>
        <p:nvSpPr>
          <p:cNvPr id="1331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es-PE"/>
          </a:p>
        </p:txBody>
      </p:sp>
      <p:sp>
        <p:nvSpPr>
          <p:cNvPr id="1332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181365E1-DFB3-41A0-B5CF-4700F8AC5813}" type="slidenum">
              <a:rPr lang="es-PE"/>
              <a:pPr/>
              <a:t>‹#›</a:t>
            </a:fld>
            <a:endParaRPr lang="es-PE"/>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fontAlgn="base">
        <a:spcBef>
          <a:spcPct val="0"/>
        </a:spcBef>
        <a:spcAft>
          <a:spcPct val="0"/>
        </a:spcAft>
        <a:defRPr sz="3200">
          <a:solidFill>
            <a:schemeClr val="folHlink"/>
          </a:solidFill>
          <a:latin typeface="+mj-lt"/>
          <a:ea typeface="+mj-ea"/>
          <a:cs typeface="+mj-cs"/>
        </a:defRPr>
      </a:lvl1pPr>
      <a:lvl2pPr algn="l" rtl="0" fontAlgn="base">
        <a:spcBef>
          <a:spcPct val="0"/>
        </a:spcBef>
        <a:spcAft>
          <a:spcPct val="0"/>
        </a:spcAft>
        <a:defRPr sz="3200">
          <a:solidFill>
            <a:schemeClr val="folHlink"/>
          </a:solidFill>
          <a:latin typeface="Trebuchet MS" pitchFamily="34" charset="0"/>
        </a:defRPr>
      </a:lvl2pPr>
      <a:lvl3pPr algn="l" rtl="0" fontAlgn="base">
        <a:spcBef>
          <a:spcPct val="0"/>
        </a:spcBef>
        <a:spcAft>
          <a:spcPct val="0"/>
        </a:spcAft>
        <a:defRPr sz="3200">
          <a:solidFill>
            <a:schemeClr val="folHlink"/>
          </a:solidFill>
          <a:latin typeface="Trebuchet MS" pitchFamily="34" charset="0"/>
        </a:defRPr>
      </a:lvl3pPr>
      <a:lvl4pPr algn="l" rtl="0" fontAlgn="base">
        <a:spcBef>
          <a:spcPct val="0"/>
        </a:spcBef>
        <a:spcAft>
          <a:spcPct val="0"/>
        </a:spcAft>
        <a:defRPr sz="3200">
          <a:solidFill>
            <a:schemeClr val="folHlink"/>
          </a:solidFill>
          <a:latin typeface="Trebuchet MS" pitchFamily="34" charset="0"/>
        </a:defRPr>
      </a:lvl4pPr>
      <a:lvl5pPr algn="l" rtl="0" fontAlgn="base">
        <a:spcBef>
          <a:spcPct val="0"/>
        </a:spcBef>
        <a:spcAft>
          <a:spcPct val="0"/>
        </a:spcAft>
        <a:defRPr sz="3200">
          <a:solidFill>
            <a:schemeClr val="folHlink"/>
          </a:solidFill>
          <a:latin typeface="Trebuchet MS" pitchFamily="34" charset="0"/>
        </a:defRPr>
      </a:lvl5pPr>
      <a:lvl6pPr marL="457200" algn="l" rtl="0" fontAlgn="base">
        <a:spcBef>
          <a:spcPct val="0"/>
        </a:spcBef>
        <a:spcAft>
          <a:spcPct val="0"/>
        </a:spcAft>
        <a:defRPr sz="3200">
          <a:solidFill>
            <a:schemeClr val="folHlink"/>
          </a:solidFill>
          <a:latin typeface="Trebuchet MS" pitchFamily="34" charset="0"/>
        </a:defRPr>
      </a:lvl6pPr>
      <a:lvl7pPr marL="914400" algn="l" rtl="0" fontAlgn="base">
        <a:spcBef>
          <a:spcPct val="0"/>
        </a:spcBef>
        <a:spcAft>
          <a:spcPct val="0"/>
        </a:spcAft>
        <a:defRPr sz="3200">
          <a:solidFill>
            <a:schemeClr val="folHlink"/>
          </a:solidFill>
          <a:latin typeface="Trebuchet MS" pitchFamily="34" charset="0"/>
        </a:defRPr>
      </a:lvl7pPr>
      <a:lvl8pPr marL="1371600" algn="l" rtl="0" fontAlgn="base">
        <a:spcBef>
          <a:spcPct val="0"/>
        </a:spcBef>
        <a:spcAft>
          <a:spcPct val="0"/>
        </a:spcAft>
        <a:defRPr sz="3200">
          <a:solidFill>
            <a:schemeClr val="folHlink"/>
          </a:solidFill>
          <a:latin typeface="Trebuchet MS" pitchFamily="34" charset="0"/>
        </a:defRPr>
      </a:lvl8pPr>
      <a:lvl9pPr marL="1828800" algn="l" rtl="0" fontAlgn="base">
        <a:spcBef>
          <a:spcPct val="0"/>
        </a:spcBef>
        <a:spcAft>
          <a:spcPct val="0"/>
        </a:spcAft>
        <a:defRPr sz="3200">
          <a:solidFill>
            <a:schemeClr val="folHlink"/>
          </a:solidFill>
          <a:latin typeface="Trebuchet MS" pitchFamily="34" charset="0"/>
        </a:defRPr>
      </a:lvl9pPr>
    </p:titleStyle>
    <p:bodyStyle>
      <a:lvl1pPr marL="469900" indent="-469900" algn="l" rtl="0" fontAlgn="base">
        <a:spcBef>
          <a:spcPct val="20000"/>
        </a:spcBef>
        <a:spcAft>
          <a:spcPct val="0"/>
        </a:spcAft>
        <a:buClr>
          <a:schemeClr val="folHlink"/>
        </a:buClr>
        <a:buSzPct val="150000"/>
        <a:buFont typeface="Wingdings" pitchFamily="2" charset="2"/>
        <a:buChar char="§"/>
        <a:defRPr sz="2400">
          <a:solidFill>
            <a:schemeClr val="tx1"/>
          </a:solidFill>
          <a:latin typeface="+mn-lt"/>
          <a:ea typeface="+mn-ea"/>
          <a:cs typeface="+mn-cs"/>
        </a:defRPr>
      </a:lvl1pPr>
      <a:lvl2pPr marL="908050" indent="-436563" algn="l" rtl="0" fontAlgn="base">
        <a:spcBef>
          <a:spcPct val="20000"/>
        </a:spcBef>
        <a:spcAft>
          <a:spcPct val="0"/>
        </a:spcAft>
        <a:buClr>
          <a:schemeClr val="folHlink"/>
        </a:buClr>
        <a:buSzPct val="150000"/>
        <a:buFont typeface="Wingdings" pitchFamily="2" charset="2"/>
        <a:buChar char="§"/>
        <a:defRPr sz="2400">
          <a:solidFill>
            <a:schemeClr val="tx1"/>
          </a:solidFill>
          <a:latin typeface="+mn-lt"/>
        </a:defRPr>
      </a:lvl2pPr>
      <a:lvl3pPr marL="1304925" indent="-395288" algn="l" rtl="0" fontAlgn="base">
        <a:spcBef>
          <a:spcPct val="20000"/>
        </a:spcBef>
        <a:spcAft>
          <a:spcPct val="0"/>
        </a:spcAft>
        <a:buClr>
          <a:schemeClr val="folHlink"/>
        </a:buClr>
        <a:buSzPct val="150000"/>
        <a:buFont typeface="Wingdings" pitchFamily="2" charset="2"/>
        <a:buChar char="§"/>
        <a:defRPr sz="2400">
          <a:solidFill>
            <a:schemeClr val="tx1"/>
          </a:solidFill>
          <a:latin typeface="+mn-lt"/>
        </a:defRPr>
      </a:lvl3pPr>
      <a:lvl4pPr marL="1693863" indent="-387350" algn="l" rtl="0" fontAlgn="base">
        <a:spcBef>
          <a:spcPct val="20000"/>
        </a:spcBef>
        <a:spcAft>
          <a:spcPct val="0"/>
        </a:spcAft>
        <a:buClr>
          <a:schemeClr val="folHlink"/>
        </a:buClr>
        <a:buSzPct val="150000"/>
        <a:buFont typeface="Wingdings" pitchFamily="2" charset="2"/>
        <a:buChar char="§"/>
        <a:defRPr sz="2400">
          <a:solidFill>
            <a:schemeClr val="tx1"/>
          </a:solidFill>
          <a:latin typeface="+mn-lt"/>
        </a:defRPr>
      </a:lvl4pPr>
      <a:lvl5pPr marL="2093913" indent="-398463" algn="l" rtl="0" fontAlgn="base">
        <a:spcBef>
          <a:spcPct val="25000"/>
        </a:spcBef>
        <a:spcAft>
          <a:spcPct val="0"/>
        </a:spcAft>
        <a:buClr>
          <a:schemeClr val="folHlink"/>
        </a:buClr>
        <a:buSzPct val="150000"/>
        <a:buFont typeface="Wingdings" pitchFamily="2" charset="2"/>
        <a:buChar char="§"/>
        <a:defRPr sz="2400">
          <a:solidFill>
            <a:schemeClr val="tx1"/>
          </a:solidFill>
          <a:latin typeface="+mn-lt"/>
        </a:defRPr>
      </a:lvl5pPr>
      <a:lvl6pPr marL="2551113" indent="-398463" algn="l" rtl="0" fontAlgn="base">
        <a:spcBef>
          <a:spcPct val="25000"/>
        </a:spcBef>
        <a:spcAft>
          <a:spcPct val="0"/>
        </a:spcAft>
        <a:buClr>
          <a:schemeClr val="folHlink"/>
        </a:buClr>
        <a:buSzPct val="150000"/>
        <a:buFont typeface="Wingdings" pitchFamily="2" charset="2"/>
        <a:buChar char="§"/>
        <a:defRPr sz="2400">
          <a:solidFill>
            <a:schemeClr val="tx1"/>
          </a:solidFill>
          <a:latin typeface="+mn-lt"/>
        </a:defRPr>
      </a:lvl6pPr>
      <a:lvl7pPr marL="3008313" indent="-398463" algn="l" rtl="0" fontAlgn="base">
        <a:spcBef>
          <a:spcPct val="25000"/>
        </a:spcBef>
        <a:spcAft>
          <a:spcPct val="0"/>
        </a:spcAft>
        <a:buClr>
          <a:schemeClr val="folHlink"/>
        </a:buClr>
        <a:buSzPct val="150000"/>
        <a:buFont typeface="Wingdings" pitchFamily="2" charset="2"/>
        <a:buChar char="§"/>
        <a:defRPr sz="2400">
          <a:solidFill>
            <a:schemeClr val="tx1"/>
          </a:solidFill>
          <a:latin typeface="+mn-lt"/>
        </a:defRPr>
      </a:lvl7pPr>
      <a:lvl8pPr marL="3465513" indent="-398463" algn="l" rtl="0" fontAlgn="base">
        <a:spcBef>
          <a:spcPct val="25000"/>
        </a:spcBef>
        <a:spcAft>
          <a:spcPct val="0"/>
        </a:spcAft>
        <a:buClr>
          <a:schemeClr val="folHlink"/>
        </a:buClr>
        <a:buSzPct val="150000"/>
        <a:buFont typeface="Wingdings" pitchFamily="2" charset="2"/>
        <a:buChar char="§"/>
        <a:defRPr sz="2400">
          <a:solidFill>
            <a:schemeClr val="tx1"/>
          </a:solidFill>
          <a:latin typeface="+mn-lt"/>
        </a:defRPr>
      </a:lvl8pPr>
      <a:lvl9pPr marL="3922713" indent="-398463" algn="l" rtl="0" fontAlgn="base">
        <a:spcBef>
          <a:spcPct val="25000"/>
        </a:spcBef>
        <a:spcAft>
          <a:spcPct val="0"/>
        </a:spcAft>
        <a:buClr>
          <a:schemeClr val="folHlink"/>
        </a:buClr>
        <a:buSzPct val="150000"/>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81000" y="1905000"/>
            <a:ext cx="8382000" cy="3768725"/>
          </a:xfrm>
        </p:spPr>
        <p:txBody>
          <a:bodyPr/>
          <a:lstStyle/>
          <a:p>
            <a:pPr algn="ctr"/>
            <a:r>
              <a:rPr lang="es-ES_tradnl" sz="3200"/>
              <a:t>Estrategias e institucionalización de la política social: de una Política de Gobierno a una Política de Estado</a:t>
            </a:r>
          </a:p>
          <a:p>
            <a:pPr algn="ctr"/>
            <a:endParaRPr lang="es-ES_tradnl" sz="3200"/>
          </a:p>
          <a:p>
            <a:pPr algn="ctr"/>
            <a:r>
              <a:rPr lang="es-ES_tradnl" sz="2400"/>
              <a:t>Jaime Saavedra, Banco Mundial</a:t>
            </a:r>
          </a:p>
          <a:p>
            <a:pPr algn="ctr"/>
            <a:r>
              <a:rPr lang="es-ES_tradnl" sz="2400"/>
              <a:t>Noviembre 11, 2004</a:t>
            </a:r>
          </a:p>
          <a:p>
            <a:pPr algn="ctr"/>
            <a:r>
              <a:rPr lang="es-ES_tradnl" sz="2400"/>
              <a:t>VII Reunión Regional - Red de Pobreza y Protección Social</a:t>
            </a:r>
          </a:p>
          <a:p>
            <a:pPr algn="ctr"/>
            <a:r>
              <a:rPr lang="es-ES_tradnl" sz="2400"/>
              <a:t>Banco Interamericano de Desarrollo</a:t>
            </a:r>
            <a:r>
              <a:rPr lang="es-ES_tradnl" sz="2800"/>
              <a:t> </a:t>
            </a:r>
          </a:p>
        </p:txBody>
      </p:sp>
      <p:pic>
        <p:nvPicPr>
          <p:cNvPr id="2052" name="Picture 4"/>
          <p:cNvPicPr>
            <a:picLocks noChangeAspect="1" noChangeArrowheads="1"/>
          </p:cNvPicPr>
          <p:nvPr/>
        </p:nvPicPr>
        <p:blipFill>
          <a:blip r:embed="rId3" cstate="print"/>
          <a:srcRect/>
          <a:stretch>
            <a:fillRect/>
          </a:stretch>
        </p:blipFill>
        <p:spPr bwMode="auto">
          <a:xfrm>
            <a:off x="8001000" y="533400"/>
            <a:ext cx="803275" cy="838200"/>
          </a:xfrm>
          <a:prstGeom prst="rect">
            <a:avLst/>
          </a:prstGeom>
          <a:noFill/>
          <a:ln w="9525">
            <a:noFill/>
            <a:miter lim="800000"/>
            <a:headEnd/>
            <a:tailEnd/>
          </a:ln>
          <a:effec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533400" y="457200"/>
            <a:ext cx="7467600" cy="820738"/>
          </a:xfrm>
        </p:spPr>
        <p:txBody>
          <a:bodyPr/>
          <a:lstStyle/>
          <a:p>
            <a:r>
              <a:rPr lang="es-ES_tradnl"/>
              <a:t>Existen problemas de priorización y focalización</a:t>
            </a:r>
          </a:p>
        </p:txBody>
      </p:sp>
      <p:pic>
        <p:nvPicPr>
          <p:cNvPr id="54276" name="Picture 4"/>
          <p:cNvPicPr>
            <a:picLocks noChangeAspect="1" noChangeArrowheads="1"/>
          </p:cNvPicPr>
          <p:nvPr/>
        </p:nvPicPr>
        <p:blipFill>
          <a:blip r:embed="rId2" cstate="print"/>
          <a:srcRect/>
          <a:stretch>
            <a:fillRect/>
          </a:stretch>
        </p:blipFill>
        <p:spPr bwMode="auto">
          <a:xfrm>
            <a:off x="990600" y="2936875"/>
            <a:ext cx="3419475" cy="3159125"/>
          </a:xfrm>
          <a:prstGeom prst="rect">
            <a:avLst/>
          </a:prstGeom>
          <a:noFill/>
          <a:ln w="9525">
            <a:noFill/>
            <a:miter lim="800000"/>
            <a:headEnd/>
            <a:tailEnd/>
          </a:ln>
          <a:effectLst/>
        </p:spPr>
      </p:pic>
      <p:pic>
        <p:nvPicPr>
          <p:cNvPr id="54277" name="Picture 5"/>
          <p:cNvPicPr>
            <a:picLocks noChangeAspect="1" noChangeArrowheads="1"/>
          </p:cNvPicPr>
          <p:nvPr/>
        </p:nvPicPr>
        <p:blipFill>
          <a:blip r:embed="rId3" cstate="print"/>
          <a:srcRect/>
          <a:stretch>
            <a:fillRect/>
          </a:stretch>
        </p:blipFill>
        <p:spPr bwMode="auto">
          <a:xfrm>
            <a:off x="4648200" y="2936875"/>
            <a:ext cx="3419475" cy="3159125"/>
          </a:xfrm>
          <a:prstGeom prst="rect">
            <a:avLst/>
          </a:prstGeom>
          <a:noFill/>
          <a:ln w="9525">
            <a:noFill/>
            <a:miter lim="800000"/>
            <a:headEnd/>
            <a:tailEnd/>
          </a:ln>
          <a:effectLst/>
        </p:spPr>
      </p:pic>
      <p:sp>
        <p:nvSpPr>
          <p:cNvPr id="54279" name="Rectangle 7"/>
          <p:cNvSpPr>
            <a:spLocks noChangeArrowheads="1"/>
          </p:cNvSpPr>
          <p:nvPr/>
        </p:nvSpPr>
        <p:spPr bwMode="auto">
          <a:xfrm>
            <a:off x="685800" y="1524000"/>
            <a:ext cx="7772400" cy="1752600"/>
          </a:xfrm>
          <a:prstGeom prst="rect">
            <a:avLst/>
          </a:prstGeom>
          <a:noFill/>
          <a:ln w="9525">
            <a:noFill/>
            <a:miter lim="800000"/>
            <a:headEnd/>
            <a:tailEnd/>
          </a:ln>
          <a:effectLst/>
        </p:spPr>
        <p:txBody>
          <a:bodyPr/>
          <a:lstStyle/>
          <a:p>
            <a:pPr>
              <a:lnSpc>
                <a:spcPct val="90000"/>
              </a:lnSpc>
              <a:spcBef>
                <a:spcPct val="20000"/>
              </a:spcBef>
              <a:buClr>
                <a:schemeClr val="folHlink"/>
              </a:buClr>
              <a:buSzPct val="150000"/>
            </a:pPr>
            <a:r>
              <a:rPr lang="es-ES_tradnl" sz="2200">
                <a:latin typeface="Trebuchet MS" pitchFamily="34" charset="0"/>
              </a:rPr>
              <a:t>América Latina gasta más en </a:t>
            </a:r>
            <a:r>
              <a:rPr lang="es-ES_tradnl" sz="2200" b="1">
                <a:latin typeface="Trebuchet MS" pitchFamily="34" charset="0"/>
              </a:rPr>
              <a:t>transferencias</a:t>
            </a:r>
            <a:r>
              <a:rPr lang="es-ES_tradnl" sz="2200">
                <a:latin typeface="Trebuchet MS" pitchFamily="34" charset="0"/>
              </a:rPr>
              <a:t> que lo que gastaron los países de la OECD cuando tuvieron similares características, Lindert (2004). Pero esas transferencias no son progresivas.</a:t>
            </a:r>
          </a:p>
          <a:p>
            <a:pPr>
              <a:lnSpc>
                <a:spcPct val="90000"/>
              </a:lnSpc>
              <a:spcBef>
                <a:spcPct val="20000"/>
              </a:spcBef>
              <a:buClr>
                <a:schemeClr val="folHlink"/>
              </a:buClr>
              <a:buSzPct val="150000"/>
            </a:pPr>
            <a:r>
              <a:rPr lang="es-ES_tradnl" sz="2000">
                <a:latin typeface="Trebuchet MS" pitchFamily="34" charset="0"/>
              </a:rPr>
              <a:t> </a:t>
            </a:r>
          </a:p>
        </p:txBody>
      </p:sp>
      <p:sp>
        <p:nvSpPr>
          <p:cNvPr id="54280" name="Text Box 8"/>
          <p:cNvSpPr txBox="1">
            <a:spLocks noChangeArrowheads="1"/>
          </p:cNvSpPr>
          <p:nvPr/>
        </p:nvSpPr>
        <p:spPr bwMode="auto">
          <a:xfrm>
            <a:off x="5105400" y="6248400"/>
            <a:ext cx="3276600" cy="274638"/>
          </a:xfrm>
          <a:prstGeom prst="rect">
            <a:avLst/>
          </a:prstGeom>
          <a:noFill/>
          <a:ln w="9525">
            <a:noFill/>
            <a:miter lim="800000"/>
            <a:headEnd/>
            <a:tailEnd/>
          </a:ln>
          <a:effectLst/>
        </p:spPr>
        <p:txBody>
          <a:bodyPr>
            <a:spAutoFit/>
          </a:bodyPr>
          <a:lstStyle/>
          <a:p>
            <a:pPr>
              <a:spcBef>
                <a:spcPct val="50000"/>
              </a:spcBef>
            </a:pPr>
            <a:r>
              <a:rPr lang="en-US" sz="1200"/>
              <a:t>Fuente: Vinod Thomas / BM (2004)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152400"/>
            <a:ext cx="9144000" cy="1143000"/>
          </a:xfrm>
        </p:spPr>
        <p:txBody>
          <a:bodyPr/>
          <a:lstStyle/>
          <a:p>
            <a:r>
              <a:rPr lang="es-ES_tradnl"/>
              <a:t>Restricciones Institucionales: Reformas graduales o comprehensivas?</a:t>
            </a:r>
          </a:p>
        </p:txBody>
      </p:sp>
      <p:sp>
        <p:nvSpPr>
          <p:cNvPr id="22531" name="Rectangle 3"/>
          <p:cNvSpPr>
            <a:spLocks noGrp="1" noChangeArrowheads="1"/>
          </p:cNvSpPr>
          <p:nvPr>
            <p:ph type="body" idx="1"/>
          </p:nvPr>
        </p:nvSpPr>
        <p:spPr>
          <a:xfrm>
            <a:off x="685800" y="1524000"/>
            <a:ext cx="7772400" cy="4876800"/>
          </a:xfrm>
          <a:noFill/>
          <a:ln/>
        </p:spPr>
        <p:txBody>
          <a:bodyPr/>
          <a:lstStyle/>
          <a:p>
            <a:pPr marL="0" indent="0">
              <a:lnSpc>
                <a:spcPct val="90000"/>
              </a:lnSpc>
              <a:buFontTx/>
              <a:buChar char="•"/>
            </a:pPr>
            <a:r>
              <a:rPr lang="es-ES_tradnl" sz="2200"/>
              <a:t> En algunos casos una reforma comprehensiva del sistema de protección social y de las políticas de asistencia se plantean como indispensable dadas las urgencias de los distintos grupos sociales</a:t>
            </a:r>
          </a:p>
          <a:p>
            <a:pPr marL="0" indent="0">
              <a:lnSpc>
                <a:spcPct val="90000"/>
              </a:lnSpc>
              <a:buFontTx/>
              <a:buChar char="•"/>
            </a:pPr>
            <a:endParaRPr lang="es-ES_tradnl" sz="2200"/>
          </a:p>
          <a:p>
            <a:pPr marL="0" indent="0">
              <a:lnSpc>
                <a:spcPct val="90000"/>
              </a:lnSpc>
              <a:buFontTx/>
              <a:buChar char="•"/>
            </a:pPr>
            <a:r>
              <a:rPr lang="es-ES_tradnl" sz="2200"/>
              <a:t> Sin embargo, las restricciones políticas y el lento avance de la capacidad administrativa del Estado, hacen que en muchos casos sea necesario avanzar con reformas parciales</a:t>
            </a:r>
          </a:p>
          <a:p>
            <a:pPr marL="0" indent="0">
              <a:lnSpc>
                <a:spcPct val="90000"/>
              </a:lnSpc>
              <a:buFontTx/>
              <a:buChar char="•"/>
            </a:pPr>
            <a:endParaRPr lang="es-ES_tradnl" sz="2200"/>
          </a:p>
          <a:p>
            <a:pPr marL="0" indent="0">
              <a:lnSpc>
                <a:spcPct val="90000"/>
              </a:lnSpc>
              <a:buFontTx/>
              <a:buChar char="•"/>
            </a:pPr>
            <a:r>
              <a:rPr lang="es-ES_tradnl" sz="2200"/>
              <a:t> Hay un costo de sobreelevar las expectativas: la decepción de la gente cuando no resulte en mejoramientos en el corto plazo. En muchas circunstancias, se debe avanzar gradualmente, pero con un objetivo claro de largo plazo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33400" y="152400"/>
            <a:ext cx="9144000" cy="1143000"/>
          </a:xfrm>
        </p:spPr>
        <p:txBody>
          <a:bodyPr/>
          <a:lstStyle/>
          <a:p>
            <a:r>
              <a:rPr lang="es-ES_tradnl"/>
              <a:t>Es necesario consolidar una Política de Estado</a:t>
            </a:r>
          </a:p>
        </p:txBody>
      </p:sp>
      <p:sp>
        <p:nvSpPr>
          <p:cNvPr id="33795" name="Rectangle 3"/>
          <p:cNvSpPr>
            <a:spLocks noGrp="1" noChangeArrowheads="1"/>
          </p:cNvSpPr>
          <p:nvPr>
            <p:ph type="body" idx="1"/>
          </p:nvPr>
        </p:nvSpPr>
        <p:spPr>
          <a:xfrm>
            <a:off x="685800" y="1524000"/>
            <a:ext cx="7772400" cy="4800600"/>
          </a:xfrm>
          <a:noFill/>
          <a:ln/>
        </p:spPr>
        <p:txBody>
          <a:bodyPr/>
          <a:lstStyle/>
          <a:p>
            <a:pPr marL="342900" indent="-342900">
              <a:buFontTx/>
              <a:buChar char="•"/>
            </a:pPr>
            <a:endParaRPr lang="es-ES_tradnl"/>
          </a:p>
          <a:p>
            <a:pPr marL="342900" indent="-342900">
              <a:buFontTx/>
              <a:buChar char="•"/>
            </a:pPr>
            <a:endParaRPr lang="es-ES_tradnl"/>
          </a:p>
          <a:p>
            <a:pPr marL="342900" indent="-342900">
              <a:buFontTx/>
              <a:buChar char="•"/>
            </a:pPr>
            <a:r>
              <a:rPr lang="es-ES_tradnl"/>
              <a:t>Nuestros países deben trabajar en la consolidación de </a:t>
            </a:r>
            <a:r>
              <a:rPr lang="es-ES_tradnl" b="1"/>
              <a:t>Políticas de Estado</a:t>
            </a:r>
            <a:r>
              <a:rPr lang="es-ES_tradnl"/>
              <a:t>,	con objetivos consensuados de largo plazo</a:t>
            </a:r>
          </a:p>
          <a:p>
            <a:pPr marL="342900" indent="-342900">
              <a:buFontTx/>
              <a:buChar char="•"/>
            </a:pPr>
            <a:endParaRPr lang="es-ES_tradnl"/>
          </a:p>
          <a:p>
            <a:pPr marL="342900" indent="-342900">
              <a:buFontTx/>
              <a:buChar char="•"/>
            </a:pPr>
            <a:r>
              <a:rPr lang="es-ES_tradnl"/>
              <a:t>Reconociendo que existe un deber social de cubrir las necesidades mínimas de todos e igualar oportunidades de acceder a una vida digna</a:t>
            </a:r>
          </a:p>
          <a:p>
            <a:pPr marL="342900" indent="-342900">
              <a:buFontTx/>
              <a:buNone/>
            </a:pPr>
            <a:endParaRPr lang="es-ES_tradn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574675" y="304800"/>
            <a:ext cx="8188325" cy="820738"/>
          </a:xfrm>
        </p:spPr>
        <p:txBody>
          <a:bodyPr/>
          <a:lstStyle/>
          <a:p>
            <a:r>
              <a:rPr lang="es-ES_tradnl"/>
              <a:t>Avanzar en la institucionalización de la política social en América Latina implica...</a:t>
            </a:r>
            <a:endParaRPr lang="es-PE"/>
          </a:p>
        </p:txBody>
      </p:sp>
      <p:sp>
        <p:nvSpPr>
          <p:cNvPr id="71683" name="Rectangle 3"/>
          <p:cNvSpPr>
            <a:spLocks noGrp="1" noChangeArrowheads="1"/>
          </p:cNvSpPr>
          <p:nvPr>
            <p:ph type="body" idx="1"/>
          </p:nvPr>
        </p:nvSpPr>
        <p:spPr/>
        <p:txBody>
          <a:bodyPr/>
          <a:lstStyle/>
          <a:p>
            <a:pPr>
              <a:buFontTx/>
              <a:buChar char="•"/>
            </a:pPr>
            <a:r>
              <a:rPr lang="es-ES_tradnl" sz="2000"/>
              <a:t>Reconocer que es un trabajo de generaciones, en el que se avanza paso por paso.</a:t>
            </a:r>
          </a:p>
          <a:p>
            <a:pPr>
              <a:buFontTx/>
              <a:buChar char="•"/>
            </a:pPr>
            <a:r>
              <a:rPr lang="es-ES_tradnl" sz="2000"/>
              <a:t>Reconocer la existencia de restricciones presupuestales que requiere reconocer los ¨</a:t>
            </a:r>
            <a:r>
              <a:rPr lang="en-US" sz="2000"/>
              <a:t>tradeoffs</a:t>
            </a:r>
            <a:r>
              <a:rPr lang="es-ES_tradnl" sz="2000"/>
              <a:t>¨ y priorizar políticas, gastos y grupos vulnerables a lo largo del tiempo</a:t>
            </a:r>
          </a:p>
          <a:p>
            <a:pPr>
              <a:buFontTx/>
              <a:buChar char="•"/>
            </a:pPr>
            <a:r>
              <a:rPr lang="es-ES_tradnl" sz="2000"/>
              <a:t>Reconocer que las decisiones de hoy afectan a las generaciones futuras  (siempre alguien paga)</a:t>
            </a:r>
          </a:p>
          <a:p>
            <a:pPr>
              <a:buFontTx/>
              <a:buChar char="•"/>
            </a:pPr>
            <a:r>
              <a:rPr lang="es-ES_tradnl" sz="2000"/>
              <a:t>Que hay que avanzar en diversos frentes, pero que no en todo se va a poder avanzar a la velocidad deseada y se debe de avanzar reconociendo las restricciones institucionales y políticas</a:t>
            </a:r>
          </a:p>
          <a:p>
            <a:pPr>
              <a:buFontTx/>
              <a:buNone/>
            </a:pPr>
            <a:r>
              <a:rPr lang="es-ES_tradnl" sz="2000"/>
              <a:t> </a:t>
            </a:r>
          </a:p>
          <a:p>
            <a:endParaRPr lang="es-PE"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457200"/>
            <a:ext cx="8382000" cy="685800"/>
          </a:xfrm>
        </p:spPr>
        <p:txBody>
          <a:bodyPr/>
          <a:lstStyle/>
          <a:p>
            <a:r>
              <a:rPr lang="es-ES_tradnl" sz="2000" b="1"/>
              <a:t>Diversos países han conceptualizado estrategias nacionales de  reducción de la pobreza que compatibilizar políticas multisectoriales que se intentan constituir como políticas integrales</a:t>
            </a:r>
          </a:p>
        </p:txBody>
      </p:sp>
      <p:pic>
        <p:nvPicPr>
          <p:cNvPr id="15377" name="Picture 17"/>
          <p:cNvPicPr>
            <a:picLocks noChangeAspect="1" noChangeArrowheads="1"/>
          </p:cNvPicPr>
          <p:nvPr/>
        </p:nvPicPr>
        <p:blipFill>
          <a:blip r:embed="rId3" cstate="print"/>
          <a:srcRect/>
          <a:stretch>
            <a:fillRect/>
          </a:stretch>
        </p:blipFill>
        <p:spPr bwMode="auto">
          <a:xfrm>
            <a:off x="685800" y="1447800"/>
            <a:ext cx="8702675" cy="463867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s-ES_tradnl" sz="2800"/>
              <a:t>Algunos elementos comunes de las Estrategias Nacionales de Reduccion de la Pobreza</a:t>
            </a:r>
          </a:p>
        </p:txBody>
      </p:sp>
      <p:sp>
        <p:nvSpPr>
          <p:cNvPr id="44035" name="Rectangle 3"/>
          <p:cNvSpPr>
            <a:spLocks noGrp="1" noChangeArrowheads="1"/>
          </p:cNvSpPr>
          <p:nvPr>
            <p:ph type="body" idx="1"/>
          </p:nvPr>
        </p:nvSpPr>
        <p:spPr>
          <a:xfrm>
            <a:off x="609600" y="1447800"/>
            <a:ext cx="7772400" cy="4800600"/>
          </a:xfrm>
        </p:spPr>
        <p:txBody>
          <a:bodyPr/>
          <a:lstStyle/>
          <a:p>
            <a:pPr>
              <a:buFontTx/>
              <a:buChar char="•"/>
            </a:pPr>
            <a:r>
              <a:rPr lang="es-ES_tradnl"/>
              <a:t>Un entendimiento multidimensional y un diagnostico cuantitativo y cualitativo de la pobreza</a:t>
            </a:r>
          </a:p>
          <a:p>
            <a:pPr>
              <a:buFontTx/>
              <a:buChar char="•"/>
            </a:pPr>
            <a:r>
              <a:rPr lang="es-ES_tradnl"/>
              <a:t>Preocupación por los graves problemas de equidad</a:t>
            </a:r>
          </a:p>
          <a:p>
            <a:pPr>
              <a:buFontTx/>
              <a:buChar char="•"/>
            </a:pPr>
            <a:r>
              <a:rPr lang="es-ES_tradnl"/>
              <a:t>Preocupación por la gestión de riesgos, asistencia social pero también por la generación de empleo.</a:t>
            </a:r>
          </a:p>
          <a:p>
            <a:pPr>
              <a:buFontTx/>
              <a:buChar char="•"/>
            </a:pPr>
            <a:r>
              <a:rPr lang="es-ES_tradnl"/>
              <a:t>Participación de la sociedad civil</a:t>
            </a:r>
          </a:p>
          <a:p>
            <a:pPr>
              <a:buFontTx/>
              <a:buChar char="•"/>
            </a:pPr>
            <a:r>
              <a:rPr lang="es-ES_tradnl"/>
              <a:t>Descentralización</a:t>
            </a:r>
          </a:p>
          <a:p>
            <a:pPr>
              <a:buFontTx/>
              <a:buChar char="•"/>
            </a:pPr>
            <a:r>
              <a:rPr lang="es-ES_tradnl"/>
              <a:t>Focalización y uso eficiente de recursos</a:t>
            </a:r>
          </a:p>
          <a:p>
            <a:pPr>
              <a:buFontTx/>
              <a:buChar char="•"/>
            </a:pPr>
            <a:r>
              <a:rPr lang="es-ES_tradnl"/>
              <a:t>Mecanismos de monitoreo y evaluación.</a:t>
            </a:r>
          </a:p>
          <a:p>
            <a:pPr>
              <a:buFontTx/>
              <a:buNone/>
            </a:pPr>
            <a:r>
              <a:rPr lang="es-ES_tradnl" sz="1600"/>
              <a:t>		Fuentes: Engel (2004), Colombia ERPD, Guatemala ERP, Perú PNSP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152400"/>
            <a:ext cx="8001000" cy="1143000"/>
          </a:xfrm>
        </p:spPr>
        <p:txBody>
          <a:bodyPr/>
          <a:lstStyle/>
          <a:p>
            <a:r>
              <a:rPr lang="es-ES_tradnl" sz="2800"/>
              <a:t>Pero...¿son estas estrategias institucionalizadas?  .....¿Son Políticas de Estado?</a:t>
            </a:r>
          </a:p>
        </p:txBody>
      </p:sp>
      <p:sp>
        <p:nvSpPr>
          <p:cNvPr id="17413" name="Rectangle 5"/>
          <p:cNvSpPr>
            <a:spLocks noGrp="1" noChangeArrowheads="1"/>
          </p:cNvSpPr>
          <p:nvPr>
            <p:ph type="body" idx="1"/>
          </p:nvPr>
        </p:nvSpPr>
        <p:spPr>
          <a:xfrm>
            <a:off x="685800" y="1371600"/>
            <a:ext cx="7772400" cy="5486400"/>
          </a:xfrm>
          <a:noFill/>
          <a:ln/>
        </p:spPr>
        <p:txBody>
          <a:bodyPr/>
          <a:lstStyle/>
          <a:p>
            <a:pPr marL="342900" indent="-342900">
              <a:buFontTx/>
              <a:buNone/>
            </a:pPr>
            <a:r>
              <a:rPr lang="es-ES_tradnl">
                <a:cs typeface="Times New Roman" pitchFamily="18" charset="0"/>
              </a:rPr>
              <a:t>Tener una estrategia institucionalizada, no es tener un documento  </a:t>
            </a:r>
          </a:p>
          <a:p>
            <a:pPr marL="342900" indent="-342900">
              <a:buFontTx/>
              <a:buNone/>
            </a:pPr>
            <a:r>
              <a:rPr lang="es-ES_tradnl"/>
              <a:t>Es un consenso sobre como reducir la pobreza y proveer de  beneficios y mecanismos de protección social de manera realista y sostenible.</a:t>
            </a:r>
          </a:p>
          <a:p>
            <a:pPr marL="342900" indent="-342900">
              <a:buFontTx/>
              <a:buNone/>
            </a:pPr>
            <a:r>
              <a:rPr lang="es-ES_tradnl"/>
              <a:t>...que se logra en el marco de un proceso largo y complejo en el que se conjugan factores técnicos y políticos</a:t>
            </a:r>
          </a:p>
          <a:p>
            <a:pPr marL="342900" indent="-342900">
              <a:buFontTx/>
              <a:buNone/>
            </a:pPr>
            <a:r>
              <a:rPr lang="es-ES_tradnl"/>
              <a:t>...y que se implementa tomando en cuenta las capacidades administrativas (que se van construyendo ) y las oportunidades y restricciones pol</a:t>
            </a:r>
            <a:r>
              <a:rPr lang="es-ES"/>
              <a:t>íticas</a:t>
            </a:r>
            <a:endParaRPr lang="es-ES_tradnl"/>
          </a:p>
          <a:p>
            <a:pPr marL="342900" indent="-342900">
              <a:buFontTx/>
              <a:buNone/>
            </a:pPr>
            <a:endParaRPr lang="es-ES_tradnl"/>
          </a:p>
          <a:p>
            <a:pPr marL="342900" indent="-342900">
              <a:buFontTx/>
              <a:buNone/>
            </a:pPr>
            <a:endParaRPr lang="es-ES_tradn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066800" y="762000"/>
            <a:ext cx="7694613" cy="287338"/>
          </a:xfrm>
        </p:spPr>
        <p:txBody>
          <a:bodyPr/>
          <a:lstStyle/>
          <a:p>
            <a:r>
              <a:rPr lang="es-ES_tradnl" b="1">
                <a:cs typeface="Times New Roman" pitchFamily="18" charset="0"/>
              </a:rPr>
              <a:t/>
            </a:r>
            <a:br>
              <a:rPr lang="es-ES_tradnl" b="1">
                <a:cs typeface="Times New Roman" pitchFamily="18" charset="0"/>
              </a:rPr>
            </a:br>
            <a:r>
              <a:rPr lang="es-ES_tradnl" b="1">
                <a:cs typeface="Times New Roman" pitchFamily="18" charset="0"/>
              </a:rPr>
              <a:t/>
            </a:r>
            <a:br>
              <a:rPr lang="es-ES_tradnl" b="1">
                <a:cs typeface="Times New Roman" pitchFamily="18" charset="0"/>
              </a:rPr>
            </a:br>
            <a:r>
              <a:rPr lang="es-ES_tradnl" sz="2400" b="1">
                <a:cs typeface="Times New Roman" pitchFamily="18" charset="0"/>
              </a:rPr>
              <a:t>En AL las experiencias de diseño e implementación de políticas son muy variadas.....</a:t>
            </a:r>
            <a:endParaRPr lang="es-PE" sz="2400">
              <a:cs typeface="Times New Roman" pitchFamily="18" charset="0"/>
            </a:endParaRPr>
          </a:p>
        </p:txBody>
      </p:sp>
      <p:sp>
        <p:nvSpPr>
          <p:cNvPr id="76803" name="Rectangle 3"/>
          <p:cNvSpPr>
            <a:spLocks noGrp="1" noChangeArrowheads="1"/>
          </p:cNvSpPr>
          <p:nvPr>
            <p:ph type="body" idx="1"/>
          </p:nvPr>
        </p:nvSpPr>
        <p:spPr/>
        <p:txBody>
          <a:bodyPr/>
          <a:lstStyle/>
          <a:p>
            <a:pPr>
              <a:lnSpc>
                <a:spcPct val="90000"/>
              </a:lnSpc>
              <a:buFontTx/>
              <a:buChar char="•"/>
            </a:pPr>
            <a:r>
              <a:rPr lang="es-ES_tradnl">
                <a:cs typeface="Times New Roman" pitchFamily="18" charset="0"/>
              </a:rPr>
              <a:t>No siempre toman en cuenta las restricciones institucionales, no  siempre se prioriza adecuadamente, y son a veces poco realistas.</a:t>
            </a:r>
          </a:p>
          <a:p>
            <a:pPr>
              <a:lnSpc>
                <a:spcPct val="90000"/>
              </a:lnSpc>
              <a:buFontTx/>
              <a:buChar char="•"/>
            </a:pPr>
            <a:r>
              <a:rPr lang="es-ES_tradnl">
                <a:cs typeface="Times New Roman" pitchFamily="18" charset="0"/>
              </a:rPr>
              <a:t>Los avances -tímidos todavía- hacia la institucionalización se han logrado generalmente a través de la implementación de un conjunto coherente de reformas incrementales, parte de un  proceso en el que interactúan criterios técnicos y políticos</a:t>
            </a:r>
          </a:p>
          <a:p>
            <a:pPr>
              <a:lnSpc>
                <a:spcPct val="90000"/>
              </a:lnSpc>
              <a:buFontTx/>
              <a:buChar char="•"/>
            </a:pPr>
            <a:r>
              <a:rPr lang="es-ES_tradnl">
                <a:cs typeface="Times New Roman" pitchFamily="18" charset="0"/>
              </a:rPr>
              <a:t>Chile y Costa Rica se encuentran más avanzados en esta materia, mientras que en México, Colombia y Brasil se destacan logros importantes</a:t>
            </a:r>
          </a:p>
          <a:p>
            <a:pPr>
              <a:lnSpc>
                <a:spcPct val="90000"/>
              </a:lnSpc>
            </a:pPr>
            <a:endParaRPr lang="es-P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152400"/>
            <a:ext cx="8077200" cy="1143000"/>
          </a:xfrm>
        </p:spPr>
        <p:txBody>
          <a:bodyPr/>
          <a:lstStyle/>
          <a:p>
            <a:r>
              <a:rPr lang="es-ES_tradnl"/>
              <a:t>Algunas características de estrategias institucionalizadas</a:t>
            </a:r>
          </a:p>
        </p:txBody>
      </p:sp>
      <p:sp>
        <p:nvSpPr>
          <p:cNvPr id="11267" name="Rectangle 3"/>
          <p:cNvSpPr>
            <a:spLocks noGrp="1" noChangeArrowheads="1"/>
          </p:cNvSpPr>
          <p:nvPr>
            <p:ph type="body" idx="1"/>
          </p:nvPr>
        </p:nvSpPr>
        <p:spPr>
          <a:xfrm>
            <a:off x="533400" y="1447800"/>
            <a:ext cx="8305800" cy="5105400"/>
          </a:xfrm>
        </p:spPr>
        <p:txBody>
          <a:bodyPr/>
          <a:lstStyle/>
          <a:p>
            <a:pPr>
              <a:buFontTx/>
              <a:buChar char="•"/>
            </a:pPr>
            <a:r>
              <a:rPr lang="es-ES_tradnl" b="1"/>
              <a:t>Sostenibilidad fiscal</a:t>
            </a:r>
            <a:r>
              <a:rPr lang="es-ES_tradnl"/>
              <a:t> de las políticas y programas</a:t>
            </a:r>
          </a:p>
          <a:p>
            <a:pPr>
              <a:buFontTx/>
              <a:buChar char="•"/>
            </a:pPr>
            <a:r>
              <a:rPr lang="es-ES_tradnl"/>
              <a:t>Mecanismos permanentes para </a:t>
            </a:r>
            <a:r>
              <a:rPr lang="es-ES_tradnl" b="1"/>
              <a:t>establecer prioridades y compatibilizarlar con restricciones presupuestales</a:t>
            </a:r>
          </a:p>
          <a:p>
            <a:pPr>
              <a:buFontTx/>
              <a:buChar char="•"/>
            </a:pPr>
            <a:r>
              <a:rPr lang="es-ES_tradnl"/>
              <a:t>Definición del </a:t>
            </a:r>
            <a:r>
              <a:rPr lang="es-ES_tradnl" b="1"/>
              <a:t>rol del Estado,</a:t>
            </a:r>
            <a:r>
              <a:rPr lang="es-ES_tradnl"/>
              <a:t>  sector privado y las familias (ej.  pensiones, infraestructura)</a:t>
            </a:r>
          </a:p>
          <a:p>
            <a:pPr>
              <a:buFontTx/>
              <a:buChar char="•"/>
            </a:pPr>
            <a:r>
              <a:rPr lang="es-ES_tradnl"/>
              <a:t>Incorporan y se adaptan a </a:t>
            </a:r>
            <a:r>
              <a:rPr lang="es-ES_tradnl" b="1"/>
              <a:t>restricciones institucionales</a:t>
            </a:r>
            <a:r>
              <a:rPr lang="es-ES_tradnl"/>
              <a:t> y políticas</a:t>
            </a:r>
          </a:p>
          <a:p>
            <a:pPr>
              <a:buFontTx/>
              <a:buChar char="•"/>
            </a:pPr>
            <a:r>
              <a:rPr lang="es-ES_tradnl"/>
              <a:t>Mecanismos de </a:t>
            </a:r>
            <a:r>
              <a:rPr lang="es-ES_tradnl" b="1"/>
              <a:t>rendición de cuentas y de participación</a:t>
            </a:r>
          </a:p>
          <a:p>
            <a:pPr>
              <a:buFontTx/>
              <a:buChar char="•"/>
            </a:pPr>
            <a:r>
              <a:rPr lang="es-ES_tradnl"/>
              <a:t>Un compromiso con la </a:t>
            </a:r>
            <a:r>
              <a:rPr lang="es-ES_tradnl" b="1"/>
              <a:t>cobertura universal</a:t>
            </a:r>
            <a:r>
              <a:rPr lang="es-ES_tradnl"/>
              <a:t> (al menos como objetivo)</a:t>
            </a:r>
          </a:p>
          <a:p>
            <a:pPr>
              <a:buFontTx/>
              <a:buNone/>
            </a:pPr>
            <a:r>
              <a:rPr lang="es-ES_tradnl" b="1"/>
              <a:t>			Sobre todo, CONTINUIDAD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152400"/>
            <a:ext cx="7924800" cy="1143000"/>
          </a:xfrm>
        </p:spPr>
        <p:txBody>
          <a:bodyPr/>
          <a:lstStyle/>
          <a:p>
            <a:r>
              <a:rPr lang="es-ES_tradnl"/>
              <a:t>Algunas reformas han hecho que ciertos sistemas sean fiscalmente sostenibles </a:t>
            </a:r>
          </a:p>
        </p:txBody>
      </p:sp>
      <p:sp>
        <p:nvSpPr>
          <p:cNvPr id="26627" name="Rectangle 3"/>
          <p:cNvSpPr>
            <a:spLocks noGrp="1" noChangeArrowheads="1"/>
          </p:cNvSpPr>
          <p:nvPr>
            <p:ph type="body" idx="1"/>
          </p:nvPr>
        </p:nvSpPr>
        <p:spPr>
          <a:xfrm>
            <a:off x="685800" y="1676400"/>
            <a:ext cx="7772400" cy="4800600"/>
          </a:xfrm>
          <a:noFill/>
          <a:ln/>
        </p:spPr>
        <p:txBody>
          <a:bodyPr/>
          <a:lstStyle/>
          <a:p>
            <a:pPr marL="342900" indent="-342900">
              <a:buFontTx/>
              <a:buNone/>
            </a:pPr>
            <a:r>
              <a:rPr lang="es-ES_tradnl" sz="2200"/>
              <a:t>En el área de </a:t>
            </a:r>
            <a:r>
              <a:rPr lang="es-ES_tradnl" sz="2200" b="1"/>
              <a:t>pensiones</a:t>
            </a:r>
            <a:r>
              <a:rPr lang="es-ES_tradnl" sz="2200"/>
              <a:t>, en muchos países se ha transformado un sistema de reparto  que era insostenible fiscalmente en un sistema privatizado de cuentas individuales (Primera reforma: Chile 1981)  </a:t>
            </a:r>
          </a:p>
          <a:p>
            <a:pPr marL="342900" indent="-342900">
              <a:buFontTx/>
              <a:buNone/>
            </a:pPr>
            <a:endParaRPr lang="es-ES_tradnl" sz="2200"/>
          </a:p>
          <a:p>
            <a:pPr marL="342900" indent="-342900">
              <a:buFontTx/>
              <a:buNone/>
            </a:pPr>
            <a:r>
              <a:rPr lang="es-ES_tradnl" sz="2200"/>
              <a:t>Si bien estos sistemas son un gran avance, no cubren a gran parte de la población, no siempre tienen un diseño adecuado necesario para incorporar un a pensión mínima para los más pobres, ni fomentan adecuadamente las contribuciones voluntarias.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152400"/>
            <a:ext cx="8001000" cy="1143000"/>
          </a:xfrm>
        </p:spPr>
        <p:txBody>
          <a:bodyPr/>
          <a:lstStyle/>
          <a:p>
            <a:r>
              <a:rPr lang="es-ES_tradnl"/>
              <a:t>Pero otras políticas pueden ser fiscalmente insostenibles en el largo plazo</a:t>
            </a:r>
          </a:p>
        </p:txBody>
      </p:sp>
      <p:sp>
        <p:nvSpPr>
          <p:cNvPr id="28675" name="Rectangle 3"/>
          <p:cNvSpPr>
            <a:spLocks noGrp="1" noChangeArrowheads="1"/>
          </p:cNvSpPr>
          <p:nvPr>
            <p:ph type="body" idx="1"/>
          </p:nvPr>
        </p:nvSpPr>
        <p:spPr>
          <a:xfrm>
            <a:off x="685800" y="1524000"/>
            <a:ext cx="7848600" cy="4800600"/>
          </a:xfrm>
          <a:noFill/>
          <a:ln/>
        </p:spPr>
        <p:txBody>
          <a:bodyPr/>
          <a:lstStyle/>
          <a:p>
            <a:pPr marL="342900" indent="-342900">
              <a:buFontTx/>
              <a:buNone/>
            </a:pPr>
            <a:r>
              <a:rPr lang="es-ES_tradnl" sz="2200"/>
              <a:t>En el área de </a:t>
            </a:r>
            <a:r>
              <a:rPr lang="es-ES_tradnl" sz="2200" b="1"/>
              <a:t>asistencia social</a:t>
            </a:r>
            <a:r>
              <a:rPr lang="es-ES_tradnl" sz="2200"/>
              <a:t>, se ha logrado que las transferencias a los más pobres estén atadas a la acumulación de capital humano a través de vincularlas a servicios de salud, atención a la familia y asistencia escolar</a:t>
            </a:r>
          </a:p>
          <a:p>
            <a:pPr marL="342900" indent="-342900">
              <a:buFontTx/>
              <a:buNone/>
            </a:pPr>
            <a:r>
              <a:rPr lang="es-ES_tradnl" sz="2200"/>
              <a:t>Así, las </a:t>
            </a:r>
            <a:r>
              <a:rPr lang="es-ES_tradnl" sz="2200" b="1"/>
              <a:t>transferencias condicionadas</a:t>
            </a:r>
            <a:r>
              <a:rPr lang="es-ES_tradnl" sz="2200"/>
              <a:t> han surgido como una excelente opción, pero tienen problemas de cobertura y de sostenibilidad en el largo plazo.</a:t>
            </a:r>
          </a:p>
          <a:p>
            <a:pPr marL="342900" indent="-342900">
              <a:buFontTx/>
              <a:buNone/>
            </a:pPr>
            <a:r>
              <a:rPr lang="es-ES_tradnl" sz="2200"/>
              <a:t>	Ej. Familias en Acción (Colombia), no existen mecanismos de salida y los beneficiarios generalmente creen haber adquirido el derecho perenne a una transferencia estatal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152400"/>
            <a:ext cx="8001000" cy="1143000"/>
          </a:xfrm>
        </p:spPr>
        <p:txBody>
          <a:bodyPr/>
          <a:lstStyle/>
          <a:p>
            <a:r>
              <a:rPr lang="es-ES_tradnl"/>
              <a:t>Establecer prioridades y compatibilizarlas con decisiones presupuestarias </a:t>
            </a:r>
          </a:p>
        </p:txBody>
      </p:sp>
      <p:sp>
        <p:nvSpPr>
          <p:cNvPr id="25603" name="Rectangle 3"/>
          <p:cNvSpPr>
            <a:spLocks noGrp="1" noChangeArrowheads="1"/>
          </p:cNvSpPr>
          <p:nvPr>
            <p:ph type="body" idx="1"/>
          </p:nvPr>
        </p:nvSpPr>
        <p:spPr>
          <a:xfrm>
            <a:off x="685800" y="1524000"/>
            <a:ext cx="7772400" cy="4800600"/>
          </a:xfrm>
          <a:noFill/>
          <a:ln/>
        </p:spPr>
        <p:txBody>
          <a:bodyPr/>
          <a:lstStyle/>
          <a:p>
            <a:pPr marL="342900" indent="-342900">
              <a:lnSpc>
                <a:spcPct val="90000"/>
              </a:lnSpc>
              <a:buFontTx/>
              <a:buNone/>
            </a:pPr>
            <a:r>
              <a:rPr lang="es-ES_tradnl" sz="2200"/>
              <a:t>Priorizar  </a:t>
            </a:r>
            <a:r>
              <a:rPr lang="es-ES_tradnl" sz="2200">
                <a:solidFill>
                  <a:srgbClr val="FF3300"/>
                </a:solidFill>
              </a:rPr>
              <a:t>1.  Grupos vulnerables y regiones prioritarias </a:t>
            </a:r>
          </a:p>
          <a:p>
            <a:pPr marL="342900" indent="-342900">
              <a:lnSpc>
                <a:spcPct val="90000"/>
              </a:lnSpc>
              <a:buFontTx/>
              <a:buNone/>
            </a:pPr>
            <a:r>
              <a:rPr lang="es-ES_tradnl" sz="2200">
                <a:solidFill>
                  <a:srgbClr val="FF3300"/>
                </a:solidFill>
              </a:rPr>
              <a:t>		    2.  Reformas y programas sectoriales</a:t>
            </a:r>
          </a:p>
          <a:p>
            <a:pPr marL="342900" indent="-342900">
              <a:lnSpc>
                <a:spcPct val="90000"/>
              </a:lnSpc>
              <a:buFontTx/>
              <a:buNone/>
            </a:pPr>
            <a:r>
              <a:rPr lang="es-ES_tradnl" sz="2200"/>
              <a:t>Esto requiere tener en cuenta dos elementos :</a:t>
            </a:r>
          </a:p>
          <a:p>
            <a:pPr marL="342900" indent="-342900">
              <a:lnSpc>
                <a:spcPct val="90000"/>
              </a:lnSpc>
              <a:buFontTx/>
              <a:buNone/>
            </a:pPr>
            <a:endParaRPr lang="es-ES_tradnl" sz="2200"/>
          </a:p>
          <a:p>
            <a:pPr marL="342900" indent="-342900">
              <a:lnSpc>
                <a:spcPct val="90000"/>
              </a:lnSpc>
              <a:buFontTx/>
              <a:buChar char="•"/>
            </a:pPr>
            <a:r>
              <a:rPr lang="es-ES_tradnl" sz="2200"/>
              <a:t>Prioridades y eficiencia de los programas deben incorporarse a las  </a:t>
            </a:r>
            <a:r>
              <a:rPr lang="es-ES_tradnl" sz="2200" b="1"/>
              <a:t>decisiones presupuestales</a:t>
            </a:r>
            <a:r>
              <a:rPr lang="es-ES_tradnl" sz="2200"/>
              <a:t>. Ej. Chile:  Sistema de Control de Gestion y Presupuesto  por Resultados - Evaluaciones de Impacto y de Resultados</a:t>
            </a:r>
          </a:p>
          <a:p>
            <a:pPr marL="342900" indent="-342900">
              <a:lnSpc>
                <a:spcPct val="90000"/>
              </a:lnSpc>
              <a:buFontTx/>
              <a:buChar char="•"/>
            </a:pPr>
            <a:endParaRPr lang="es-ES_tradnl" sz="2200"/>
          </a:p>
          <a:p>
            <a:pPr marL="342900" indent="-342900">
              <a:lnSpc>
                <a:spcPct val="90000"/>
              </a:lnSpc>
              <a:buFontTx/>
              <a:buChar char="•"/>
            </a:pPr>
            <a:r>
              <a:rPr lang="es-ES_tradnl" sz="2200"/>
              <a:t>Incorporar que la  </a:t>
            </a:r>
            <a:r>
              <a:rPr lang="es-ES_tradnl" sz="2200" b="1"/>
              <a:t>recaudación tributaria</a:t>
            </a:r>
            <a:r>
              <a:rPr lang="es-ES_tradnl" sz="2200"/>
              <a:t> es la única fuente de recursos que permite financiar de manera sostenible los distintos servicios que los individuos y las familias no pueden solventar independientemente</a:t>
            </a:r>
          </a:p>
          <a:p>
            <a:pPr marL="342900" indent="-342900">
              <a:lnSpc>
                <a:spcPct val="90000"/>
              </a:lnSpc>
              <a:buFontTx/>
              <a:buNone/>
            </a:pPr>
            <a:endParaRPr lang="es-ES_tradnl" sz="2200"/>
          </a:p>
        </p:txBody>
      </p:sp>
    </p:spTree>
  </p:cSld>
  <p:clrMapOvr>
    <a:masterClrMapping/>
  </p:clrMapOvr>
</p:sld>
</file>

<file path=ppt/theme/theme1.xml><?xml version="1.0" encoding="utf-8"?>
<a:theme xmlns:a="http://schemas.openxmlformats.org/drawingml/2006/main" name="JaimeSaavedra">
  <a:themeElements>
    <a:clrScheme name="JaimeSaavedra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JaimeSaavedra">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Times New Roman" pitchFamily="18" charset="0"/>
          </a:defRPr>
        </a:defPPr>
      </a:lstStyle>
    </a:lnDef>
  </a:objectDefaults>
  <a:extraClrSchemeLst>
    <a:extraClrScheme>
      <a:clrScheme name="JaimeSaavedra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JaimeSaavedra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JaimeSaavedra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JaimeSaavedra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JaimeSaavedra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JaimeSaavedra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JaimeSaavedra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JaimeSaavedra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JaimeSaavedra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Q:\Templates\JaimeSaavedra.pot</Template>
  <TotalTime>9787</TotalTime>
  <Words>2168</Words>
  <Application>Microsoft Office PowerPoint</Application>
  <PresentationFormat>On-screen Show (4:3)</PresentationFormat>
  <Paragraphs>154</Paragraphs>
  <Slides>13</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Times New Roman</vt:lpstr>
      <vt:lpstr>Trebuchet MS</vt:lpstr>
      <vt:lpstr>Wingdings</vt:lpstr>
      <vt:lpstr>Verdana</vt:lpstr>
      <vt:lpstr>Arial</vt:lpstr>
      <vt:lpstr>GaramondITCbyBT-Light</vt:lpstr>
      <vt:lpstr>TimesNewRoman</vt:lpstr>
      <vt:lpstr>JaimeSaavedra</vt:lpstr>
      <vt:lpstr>Slide 1</vt:lpstr>
      <vt:lpstr>Diversos países han conceptualizado estrategias nacionales de  reducción de la pobreza que compatibilizar políticas multisectoriales que se intentan constituir como políticas integrales</vt:lpstr>
      <vt:lpstr>Algunos elementos comunes de las Estrategias Nacionales de Reduccion de la Pobreza</vt:lpstr>
      <vt:lpstr>Pero...¿son estas estrategias institucionalizadas?  .....¿Son Políticas de Estado?</vt:lpstr>
      <vt:lpstr>  En AL las experiencias de diseño e implementación de políticas son muy variadas.....</vt:lpstr>
      <vt:lpstr>Algunas características de estrategias institucionalizadas</vt:lpstr>
      <vt:lpstr>Algunas reformas han hecho que ciertos sistemas sean fiscalmente sostenibles </vt:lpstr>
      <vt:lpstr>Pero otras políticas pueden ser fiscalmente insostenibles en el largo plazo</vt:lpstr>
      <vt:lpstr>Establecer prioridades y compatibilizarlas con decisiones presupuestarias </vt:lpstr>
      <vt:lpstr>Existen problemas de priorización y focalización</vt:lpstr>
      <vt:lpstr>Restricciones Institucionales: Reformas graduales o comprehensivas?</vt:lpstr>
      <vt:lpstr>Es necesario consolidar una Política de Estado</vt:lpstr>
      <vt:lpstr>Avanzar en la institucionalización de la política social en América Latina implica...</vt:lpstr>
    </vt:vector>
  </TitlesOfParts>
  <Company>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Policy Integration and Institutionalization</dc:title>
  <dc:creator>Jonathan Goldberg</dc:creator>
  <cp:lastModifiedBy>anarod</cp:lastModifiedBy>
  <cp:revision>917</cp:revision>
  <dcterms:created xsi:type="dcterms:W3CDTF">2004-09-17T23:45:38Z</dcterms:created>
  <dcterms:modified xsi:type="dcterms:W3CDTF">2010-07-11T22:35:07Z</dcterms:modified>
</cp:coreProperties>
</file>