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1"/>
  </p:notesMasterIdLst>
  <p:handoutMasterIdLst>
    <p:handoutMasterId r:id="rId32"/>
  </p:handoutMasterIdLst>
  <p:sldIdLst>
    <p:sldId id="729" r:id="rId2"/>
    <p:sldId id="731" r:id="rId3"/>
    <p:sldId id="733" r:id="rId4"/>
    <p:sldId id="735" r:id="rId5"/>
    <p:sldId id="689" r:id="rId6"/>
    <p:sldId id="740" r:id="rId7"/>
    <p:sldId id="719" r:id="rId8"/>
    <p:sldId id="550" r:id="rId9"/>
    <p:sldId id="741" r:id="rId10"/>
    <p:sldId id="621" r:id="rId11"/>
    <p:sldId id="660" r:id="rId12"/>
    <p:sldId id="661" r:id="rId13"/>
    <p:sldId id="721" r:id="rId14"/>
    <p:sldId id="722" r:id="rId15"/>
    <p:sldId id="723" r:id="rId16"/>
    <p:sldId id="724" r:id="rId17"/>
    <p:sldId id="725" r:id="rId18"/>
    <p:sldId id="726" r:id="rId19"/>
    <p:sldId id="728" r:id="rId20"/>
    <p:sldId id="665" r:id="rId21"/>
    <p:sldId id="666" r:id="rId22"/>
    <p:sldId id="667" r:id="rId23"/>
    <p:sldId id="699" r:id="rId24"/>
    <p:sldId id="714" r:id="rId25"/>
    <p:sldId id="715" r:id="rId26"/>
    <p:sldId id="716" r:id="rId27"/>
    <p:sldId id="718" r:id="rId28"/>
    <p:sldId id="744" r:id="rId29"/>
    <p:sldId id="687" r:id="rId30"/>
  </p:sldIdLst>
  <p:sldSz cx="9144000" cy="6858000" type="screen4x3"/>
  <p:notesSz cx="6640513" cy="9904413"/>
  <p:embeddedFontLst>
    <p:embeddedFont>
      <p:font typeface="Tahoma" pitchFamily="34" charset="0"/>
      <p:regular r:id="rId33"/>
      <p:bold r:id="rId34"/>
    </p:embeddedFont>
    <p:embeddedFont>
      <p:font typeface="Arial Narrow" pitchFamily="34" charset="0"/>
      <p:regular r:id="rId35"/>
      <p:bold r:id="rId36"/>
      <p:italic r:id="rId37"/>
      <p:boldItalic r:id="rId38"/>
    </p:embeddedFont>
  </p:embeddedFontLst>
  <p:defaultTextStyle>
    <a:defPPr>
      <a:defRPr lang="es-ES"/>
    </a:defPPr>
    <a:lvl1pPr algn="just" rtl="0" fontAlgn="base">
      <a:spcBef>
        <a:spcPct val="2000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ahoma" pitchFamily="34" charset="0"/>
      </a:defRPr>
    </a:lvl1pPr>
    <a:lvl2pPr marL="457200" algn="just" rtl="0" fontAlgn="base">
      <a:spcBef>
        <a:spcPct val="2000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ahoma" pitchFamily="34" charset="0"/>
      </a:defRPr>
    </a:lvl2pPr>
    <a:lvl3pPr marL="914400" algn="just" rtl="0" fontAlgn="base">
      <a:spcBef>
        <a:spcPct val="2000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ahoma" pitchFamily="34" charset="0"/>
      </a:defRPr>
    </a:lvl3pPr>
    <a:lvl4pPr marL="1371600" algn="just" rtl="0" fontAlgn="base">
      <a:spcBef>
        <a:spcPct val="2000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ahoma" pitchFamily="34" charset="0"/>
      </a:defRPr>
    </a:lvl4pPr>
    <a:lvl5pPr marL="1828800" algn="just" rtl="0" fontAlgn="base">
      <a:spcBef>
        <a:spcPct val="2000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ahoma" pitchFamily="34" charset="0"/>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ahoma" pitchFamily="34" charset="0"/>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ahoma" pitchFamily="34" charset="0"/>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ahoma" pitchFamily="34" charset="0"/>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FFCCFF"/>
    <a:srgbClr val="FF6600"/>
    <a:srgbClr val="FFCC99"/>
    <a:srgbClr val="000066"/>
    <a:srgbClr val="990033"/>
    <a:srgbClr val="0000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99" autoAdjust="0"/>
    <p:restoredTop sz="75254" autoAdjust="0"/>
  </p:normalViewPr>
  <p:slideViewPr>
    <p:cSldViewPr>
      <p:cViewPr>
        <p:scale>
          <a:sx n="75" d="100"/>
          <a:sy n="75" d="100"/>
        </p:scale>
        <p:origin x="-126" y="-6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27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font" Target="fonts/font5.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_rels/viewProps.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lvl1pPr algn="l" defTabSz="950913">
              <a:spcBef>
                <a:spcPct val="0"/>
              </a:spcBef>
              <a:defRPr sz="1200">
                <a:effectLst/>
                <a:latin typeface="Times New Roman" pitchFamily="18" charset="0"/>
              </a:defRPr>
            </a:lvl1pPr>
          </a:lstStyle>
          <a:p>
            <a:endParaRPr lang="es-ES"/>
          </a:p>
        </p:txBody>
      </p:sp>
      <p:sp>
        <p:nvSpPr>
          <p:cNvPr id="143363"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lvl1pPr algn="r" defTabSz="950913">
              <a:spcBef>
                <a:spcPct val="0"/>
              </a:spcBef>
              <a:defRPr sz="1200">
                <a:effectLst/>
                <a:latin typeface="Times New Roman" pitchFamily="18" charset="0"/>
              </a:defRPr>
            </a:lvl1pPr>
          </a:lstStyle>
          <a:p>
            <a:endParaRPr lang="es-ES"/>
          </a:p>
        </p:txBody>
      </p:sp>
      <p:sp>
        <p:nvSpPr>
          <p:cNvPr id="143364"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5107" tIns="47553" rIns="95107" bIns="47553" numCol="1" anchor="b" anchorCtr="0" compatLnSpc="1">
            <a:prstTxWarp prst="textNoShape">
              <a:avLst/>
            </a:prstTxWarp>
          </a:bodyPr>
          <a:lstStyle>
            <a:lvl1pPr algn="l" defTabSz="950913">
              <a:spcBef>
                <a:spcPct val="0"/>
              </a:spcBef>
              <a:defRPr sz="1200">
                <a:effectLst/>
                <a:latin typeface="Times New Roman" pitchFamily="18" charset="0"/>
              </a:defRPr>
            </a:lvl1pPr>
          </a:lstStyle>
          <a:p>
            <a:endParaRPr lang="es-ES"/>
          </a:p>
        </p:txBody>
      </p:sp>
      <p:sp>
        <p:nvSpPr>
          <p:cNvPr id="143365"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5107" tIns="47553" rIns="95107" bIns="47553" numCol="1" anchor="b" anchorCtr="0" compatLnSpc="1">
            <a:prstTxWarp prst="textNoShape">
              <a:avLst/>
            </a:prstTxWarp>
          </a:bodyPr>
          <a:lstStyle>
            <a:lvl1pPr algn="r" defTabSz="950913">
              <a:spcBef>
                <a:spcPct val="0"/>
              </a:spcBef>
              <a:defRPr sz="1200">
                <a:effectLst/>
                <a:latin typeface="Times New Roman" pitchFamily="18" charset="0"/>
              </a:defRPr>
            </a:lvl1pPr>
          </a:lstStyle>
          <a:p>
            <a:fld id="{F82881B7-E7C5-4584-B327-CF74D457DD49}" type="slidenum">
              <a:rPr lang="es-ES"/>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lvl1pPr algn="l" defTabSz="950913">
              <a:spcBef>
                <a:spcPct val="0"/>
              </a:spcBef>
              <a:defRPr sz="1200">
                <a:effectLst/>
                <a:latin typeface="Times New Roman" pitchFamily="18" charset="0"/>
              </a:defRPr>
            </a:lvl1pPr>
          </a:lstStyle>
          <a:p>
            <a:endParaRPr lang="es-ES"/>
          </a:p>
        </p:txBody>
      </p:sp>
      <p:sp>
        <p:nvSpPr>
          <p:cNvPr id="18435" name="Rectangle 3"/>
          <p:cNvSpPr>
            <a:spLocks noGrp="1" noChangeArrowheads="1"/>
          </p:cNvSpPr>
          <p:nvPr>
            <p:ph type="dt" idx="1"/>
          </p:nvPr>
        </p:nvSpPr>
        <p:spPr bwMode="auto">
          <a:xfrm>
            <a:off x="3763963" y="0"/>
            <a:ext cx="2876550" cy="495300"/>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lvl1pPr algn="r" defTabSz="950913">
              <a:spcBef>
                <a:spcPct val="0"/>
              </a:spcBef>
              <a:defRPr sz="1200">
                <a:effectLst/>
                <a:latin typeface="Times New Roman" pitchFamily="18" charset="0"/>
              </a:defRPr>
            </a:lvl1pPr>
          </a:lstStyle>
          <a:p>
            <a:endParaRPr lang="es-ES"/>
          </a:p>
        </p:txBody>
      </p:sp>
      <p:sp>
        <p:nvSpPr>
          <p:cNvPr id="18436" name="Rectangle 4"/>
          <p:cNvSpPr>
            <a:spLocks noChangeArrowheads="1" noTextEdit="1"/>
          </p:cNvSpPr>
          <p:nvPr>
            <p:ph type="sldImg" idx="2"/>
          </p:nvPr>
        </p:nvSpPr>
        <p:spPr bwMode="auto">
          <a:xfrm>
            <a:off x="844550" y="742950"/>
            <a:ext cx="4953000" cy="371475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885825" y="4705350"/>
            <a:ext cx="4868863" cy="4456113"/>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8438" name="Rectangle 6"/>
          <p:cNvSpPr>
            <a:spLocks noGrp="1" noChangeArrowheads="1"/>
          </p:cNvSpPr>
          <p:nvPr>
            <p:ph type="ftr" sz="quarter" idx="4"/>
          </p:nvPr>
        </p:nvSpPr>
        <p:spPr bwMode="auto">
          <a:xfrm>
            <a:off x="0" y="9409113"/>
            <a:ext cx="2876550" cy="495300"/>
          </a:xfrm>
          <a:prstGeom prst="rect">
            <a:avLst/>
          </a:prstGeom>
          <a:noFill/>
          <a:ln w="9525">
            <a:noFill/>
            <a:miter lim="800000"/>
            <a:headEnd/>
            <a:tailEnd/>
          </a:ln>
          <a:effectLst/>
        </p:spPr>
        <p:txBody>
          <a:bodyPr vert="horz" wrap="square" lIns="95107" tIns="47553" rIns="95107" bIns="47553" numCol="1" anchor="b" anchorCtr="0" compatLnSpc="1">
            <a:prstTxWarp prst="textNoShape">
              <a:avLst/>
            </a:prstTxWarp>
          </a:bodyPr>
          <a:lstStyle>
            <a:lvl1pPr algn="l" defTabSz="950913">
              <a:spcBef>
                <a:spcPct val="0"/>
              </a:spcBef>
              <a:defRPr sz="1200">
                <a:effectLst/>
                <a:latin typeface="Times New Roman" pitchFamily="18" charset="0"/>
              </a:defRPr>
            </a:lvl1pPr>
          </a:lstStyle>
          <a:p>
            <a:endParaRPr lang="es-ES"/>
          </a:p>
        </p:txBody>
      </p:sp>
      <p:sp>
        <p:nvSpPr>
          <p:cNvPr id="18439" name="Rectangle 7"/>
          <p:cNvSpPr>
            <a:spLocks noGrp="1" noChangeArrowheads="1"/>
          </p:cNvSpPr>
          <p:nvPr>
            <p:ph type="sldNum" sz="quarter" idx="5"/>
          </p:nvPr>
        </p:nvSpPr>
        <p:spPr bwMode="auto">
          <a:xfrm>
            <a:off x="3763963" y="9409113"/>
            <a:ext cx="2876550" cy="495300"/>
          </a:xfrm>
          <a:prstGeom prst="rect">
            <a:avLst/>
          </a:prstGeom>
          <a:noFill/>
          <a:ln w="9525">
            <a:noFill/>
            <a:miter lim="800000"/>
            <a:headEnd/>
            <a:tailEnd/>
          </a:ln>
          <a:effectLst/>
        </p:spPr>
        <p:txBody>
          <a:bodyPr vert="horz" wrap="square" lIns="95107" tIns="47553" rIns="95107" bIns="47553" numCol="1" anchor="b" anchorCtr="0" compatLnSpc="1">
            <a:prstTxWarp prst="textNoShape">
              <a:avLst/>
            </a:prstTxWarp>
          </a:bodyPr>
          <a:lstStyle>
            <a:lvl1pPr algn="r" defTabSz="950913">
              <a:spcBef>
                <a:spcPct val="0"/>
              </a:spcBef>
              <a:defRPr sz="1200">
                <a:effectLst/>
                <a:latin typeface="Times New Roman" pitchFamily="18" charset="0"/>
              </a:defRPr>
            </a:lvl1pPr>
          </a:lstStyle>
          <a:p>
            <a:fld id="{FF430346-75F7-4E8D-B4A0-066BEFE82371}"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FFB446-72F6-450C-A76D-E3625ADB1C4D}" type="slidenum">
              <a:rPr lang="es-ES"/>
              <a:pPr/>
              <a:t>2</a:t>
            </a:fld>
            <a:endParaRPr lang="es-ES"/>
          </a:p>
        </p:txBody>
      </p:sp>
      <p:sp>
        <p:nvSpPr>
          <p:cNvPr id="611330" name="Rectangle 2"/>
          <p:cNvSpPr>
            <a:spLocks noChangeArrowheads="1" noTextEdit="1"/>
          </p:cNvSpPr>
          <p:nvPr>
            <p:ph type="sldImg"/>
          </p:nvPr>
        </p:nvSpPr>
        <p:spPr>
          <a:ln/>
        </p:spPr>
      </p:sp>
      <p:sp>
        <p:nvSpPr>
          <p:cNvPr id="611331" name="Rectangle 3"/>
          <p:cNvSpPr>
            <a:spLocks noGrp="1" noChangeArrowheads="1"/>
          </p:cNvSpPr>
          <p:nvPr>
            <p:ph type="body" idx="1"/>
          </p:nvPr>
        </p:nvSpPr>
        <p:spPr/>
        <p:txBody>
          <a:bodyPr/>
          <a:lstStyle/>
          <a:p>
            <a:pPr marL="228600" indent="-228600">
              <a:lnSpc>
                <a:spcPct val="90000"/>
              </a:lnSpc>
            </a:pPr>
            <a:r>
              <a:rPr lang="es-ES_tradnl"/>
              <a:t>Evolución de la superación de la pobreza y situación de la indigenca</a:t>
            </a:r>
          </a:p>
          <a:p>
            <a:pPr marL="228600" indent="-228600">
              <a:lnSpc>
                <a:spcPct val="90000"/>
              </a:lnSpc>
            </a:pPr>
            <a:endParaRPr lang="es-ES_tradnl"/>
          </a:p>
          <a:p>
            <a:pPr marL="228600" indent="-228600">
              <a:lnSpc>
                <a:spcPct val="90000"/>
              </a:lnSpc>
            </a:pPr>
            <a:r>
              <a:rPr lang="es-CL" sz="2400" b="1">
                <a:solidFill>
                  <a:srgbClr val="000099"/>
                </a:solidFill>
                <a:latin typeface="Arial" pitchFamily="34" charset="0"/>
              </a:rPr>
              <a:t>Chile Solidario es la fusión de dos iniciativas paralelas que se estaban implementando hasta el mes de Mayo de 2002</a:t>
            </a:r>
            <a:endParaRPr lang="es-ES_tradnl"/>
          </a:p>
          <a:p>
            <a:pPr marL="228600" indent="-228600" algn="just">
              <a:lnSpc>
                <a:spcPct val="90000"/>
              </a:lnSpc>
              <a:spcBef>
                <a:spcPct val="50000"/>
              </a:spcBef>
              <a:buClr>
                <a:schemeClr val="tx1"/>
              </a:buClr>
              <a:buSzPct val="80000"/>
              <a:buFont typeface="Wingdings" pitchFamily="2" charset="2"/>
              <a:buAutoNum type="arabicPeriod"/>
            </a:pPr>
            <a:r>
              <a:rPr lang="es-ES_tradnl" sz="2400">
                <a:latin typeface="Arial" pitchFamily="34" charset="0"/>
              </a:rPr>
              <a:t>El análisis de la situación de Protección Social en Chile, a través de estudios conjuntos del Banco Mundial y la Dirección de Presupuesto, </a:t>
            </a:r>
          </a:p>
          <a:p>
            <a:pPr marL="228600" indent="-228600" algn="just">
              <a:lnSpc>
                <a:spcPct val="90000"/>
              </a:lnSpc>
              <a:spcBef>
                <a:spcPct val="50000"/>
              </a:spcBef>
              <a:buClr>
                <a:schemeClr val="tx1"/>
              </a:buClr>
              <a:buSzPct val="80000"/>
              <a:buFont typeface="Wingdings" pitchFamily="2" charset="2"/>
              <a:buAutoNum type="arabicPeriod"/>
            </a:pPr>
            <a:r>
              <a:rPr lang="es-ES_tradnl" sz="2400">
                <a:latin typeface="Arial" pitchFamily="34" charset="0"/>
              </a:rPr>
              <a:t>La implementación Piloto, por parte del FOSIS del Programa “Puente, diseñado en el marco de la </a:t>
            </a:r>
            <a:r>
              <a:rPr lang="es-ES_tradnl" sz="2400" b="1">
                <a:effectLst>
                  <a:outerShdw blurRad="38100" dist="38100" dir="2700000" algn="tl">
                    <a:srgbClr val="C0C0C0"/>
                  </a:outerShdw>
                </a:effectLst>
                <a:latin typeface="Arial" pitchFamily="34" charset="0"/>
              </a:rPr>
              <a:t>estrategia de intervención integral a favor de familias en extrema pobreza</a:t>
            </a:r>
            <a:r>
              <a:rPr lang="es-ES_tradnl" sz="2400">
                <a:latin typeface="Arial" pitchFamily="34" charset="0"/>
              </a:rPr>
              <a:t>, desarrollada por MIDEPLAN.</a:t>
            </a:r>
          </a:p>
          <a:p>
            <a:pPr marL="228600" indent="-228600">
              <a:lnSpc>
                <a:spcPct val="90000"/>
              </a:lnSpc>
            </a:pPr>
            <a:endParaRPr lang="es-ES"/>
          </a:p>
          <a:p>
            <a:pPr marL="228600" indent="-228600">
              <a:lnSpc>
                <a:spcPct val="90000"/>
              </a:lnSpc>
            </a:pPr>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E70BAC-0FA8-40EB-A279-365E921D6E25}" type="slidenum">
              <a:rPr lang="es-ES"/>
              <a:pPr/>
              <a:t>4</a:t>
            </a:fld>
            <a:endParaRPr lang="es-ES"/>
          </a:p>
        </p:txBody>
      </p:sp>
      <p:sp>
        <p:nvSpPr>
          <p:cNvPr id="617474" name="Rectangle 2"/>
          <p:cNvSpPr>
            <a:spLocks noChangeArrowheads="1" noTextEdit="1"/>
          </p:cNvSpPr>
          <p:nvPr>
            <p:ph type="sldImg"/>
          </p:nvPr>
        </p:nvSpPr>
        <p:spPr>
          <a:ln/>
        </p:spPr>
      </p:sp>
      <p:sp>
        <p:nvSpPr>
          <p:cNvPr id="617475" name="Rectangle 3"/>
          <p:cNvSpPr>
            <a:spLocks noGrp="1" noChangeArrowheads="1"/>
          </p:cNvSpPr>
          <p:nvPr>
            <p:ph type="body" idx="1"/>
          </p:nvPr>
        </p:nvSpPr>
        <p:spPr/>
        <p:txBody>
          <a:bodyPr/>
          <a:lstStyle/>
          <a:p>
            <a:pPr marL="228600" indent="-228600" algn="just">
              <a:lnSpc>
                <a:spcPct val="0"/>
              </a:lnSpc>
              <a:spcBef>
                <a:spcPct val="50000"/>
              </a:spcBef>
              <a:buClr>
                <a:schemeClr val="tx1"/>
              </a:buClr>
              <a:buSzPct val="80000"/>
              <a:buFont typeface="Wingdings" pitchFamily="2" charset="2"/>
              <a:buNone/>
            </a:pPr>
            <a:endParaRPr lang="es-ES_tradnl" sz="240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197DA3-94E7-4907-9809-FF7B0D357ABE}" type="slidenum">
              <a:rPr lang="es-ES"/>
              <a:pPr/>
              <a:t>19</a:t>
            </a:fld>
            <a:endParaRPr lang="es-ES"/>
          </a:p>
        </p:txBody>
      </p:sp>
      <p:sp>
        <p:nvSpPr>
          <p:cNvPr id="621570" name="Rectangle 2"/>
          <p:cNvSpPr>
            <a:spLocks noChangeArrowheads="1" noTextEdit="1"/>
          </p:cNvSpPr>
          <p:nvPr>
            <p:ph type="sldImg"/>
          </p:nvPr>
        </p:nvSpPr>
        <p:spPr>
          <a:ln/>
        </p:spPr>
      </p:sp>
      <p:sp>
        <p:nvSpPr>
          <p:cNvPr id="621571" name="Rectangle 3"/>
          <p:cNvSpPr>
            <a:spLocks noGrp="1" noChangeArrowheads="1"/>
          </p:cNvSpPr>
          <p:nvPr>
            <p:ph type="body" idx="1"/>
          </p:nvPr>
        </p:nvSpPr>
        <p:spPr/>
        <p:txBody>
          <a:bodyPr/>
          <a:lstStyle/>
          <a:p>
            <a:pPr algn="just">
              <a:spcBef>
                <a:spcPct val="50000"/>
              </a:spcBef>
            </a:pPr>
            <a:r>
              <a:rPr lang="es-MX" sz="2000" b="1">
                <a:solidFill>
                  <a:srgbClr val="000099"/>
                </a:solidFill>
                <a:latin typeface="Arial Narrow" pitchFamily="34" charset="0"/>
                <a:cs typeface="Times New Roman" pitchFamily="18" charset="0"/>
              </a:rPr>
              <a:t>Con el bono decreciente se evita la dependencia familiar del bono y “el clientelismo”, reforzando la generación de ingresos autónomos por parte de la familia.  El bono, es un estímulo o apoyo, mientras se genera mayor autonomía</a:t>
            </a:r>
            <a:r>
              <a:rPr lang="es-MX" sz="2400">
                <a:solidFill>
                  <a:srgbClr val="000099"/>
                </a:solidFill>
                <a:latin typeface="Arial Narrow" pitchFamily="34" charset="0"/>
                <a:cs typeface="Times New Roman" pitchFamily="18" charset="0"/>
              </a:rPr>
              <a:t>)</a:t>
            </a:r>
          </a:p>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21" Type="http://schemas.openxmlformats.org/officeDocument/2006/relationships/image" Target="../media/image9.jpe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23" Type="http://schemas.openxmlformats.org/officeDocument/2006/relationships/image" Target="../media/image11.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 Id="rId22"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6" name="Picture 22" descr="C:\Documents and Settings\ddonat\Escritorio\droga_ppt.jpg"/>
          <p:cNvPicPr>
            <a:picLocks noChangeAspect="1" noChangeArrowheads="1"/>
          </p:cNvPicPr>
          <p:nvPr/>
        </p:nvPicPr>
        <p:blipFill>
          <a:blip r:embed="rId13" cstate="print">
            <a:lum bright="70000" contrast="-70000"/>
          </a:blip>
          <a:srcRect/>
          <a:stretch>
            <a:fillRect/>
          </a:stretch>
        </p:blipFill>
        <p:spPr bwMode="auto">
          <a:xfrm>
            <a:off x="5334000" y="6146800"/>
            <a:ext cx="635000" cy="635000"/>
          </a:xfrm>
          <a:prstGeom prst="rect">
            <a:avLst/>
          </a:prstGeom>
          <a:noFill/>
        </p:spPr>
      </p:pic>
      <p:pic>
        <p:nvPicPr>
          <p:cNvPr id="1047" name="Picture 23" descr="C:\Documents and Settings\ddonat\Escritorio\escolares_ppt.jpg"/>
          <p:cNvPicPr>
            <a:picLocks noChangeAspect="1" noChangeArrowheads="1"/>
          </p:cNvPicPr>
          <p:nvPr/>
        </p:nvPicPr>
        <p:blipFill>
          <a:blip r:embed="rId14" cstate="print">
            <a:lum bright="70000" contrast="-70000"/>
          </a:blip>
          <a:srcRect/>
          <a:stretch>
            <a:fillRect/>
          </a:stretch>
        </p:blipFill>
        <p:spPr bwMode="auto">
          <a:xfrm>
            <a:off x="6705600" y="6146800"/>
            <a:ext cx="635000" cy="635000"/>
          </a:xfrm>
          <a:prstGeom prst="rect">
            <a:avLst/>
          </a:prstGeom>
          <a:noFill/>
        </p:spPr>
      </p:pic>
      <p:pic>
        <p:nvPicPr>
          <p:cNvPr id="1048" name="Picture 24" descr="C:\Documents and Settings\ddonat\Escritorio\junji_ppt.jpg"/>
          <p:cNvPicPr>
            <a:picLocks noChangeAspect="1" noChangeArrowheads="1"/>
          </p:cNvPicPr>
          <p:nvPr/>
        </p:nvPicPr>
        <p:blipFill>
          <a:blip r:embed="rId15" cstate="print">
            <a:lum bright="70000" contrast="-70000"/>
          </a:blip>
          <a:srcRect/>
          <a:stretch>
            <a:fillRect/>
          </a:stretch>
        </p:blipFill>
        <p:spPr bwMode="auto">
          <a:xfrm>
            <a:off x="1879600" y="6146800"/>
            <a:ext cx="635000" cy="635000"/>
          </a:xfrm>
          <a:prstGeom prst="rect">
            <a:avLst/>
          </a:prstGeom>
          <a:noFill/>
        </p:spPr>
      </p:pic>
      <p:pic>
        <p:nvPicPr>
          <p:cNvPr id="1049" name="Picture 25" descr="C:\Documents and Settings\ddonat\Escritorio\justicia_ppt.jpg"/>
          <p:cNvPicPr>
            <a:picLocks noChangeAspect="1" noChangeArrowheads="1"/>
          </p:cNvPicPr>
          <p:nvPr/>
        </p:nvPicPr>
        <p:blipFill>
          <a:blip r:embed="rId16" cstate="print">
            <a:lum bright="70000" contrast="-70000"/>
          </a:blip>
          <a:srcRect/>
          <a:stretch>
            <a:fillRect/>
          </a:stretch>
        </p:blipFill>
        <p:spPr bwMode="auto">
          <a:xfrm>
            <a:off x="3251200" y="6146800"/>
            <a:ext cx="635000" cy="635000"/>
          </a:xfrm>
          <a:prstGeom prst="rect">
            <a:avLst/>
          </a:prstGeom>
          <a:noFill/>
        </p:spPr>
      </p:pic>
      <p:pic>
        <p:nvPicPr>
          <p:cNvPr id="1050" name="Picture 26" descr="C:\Documents and Settings\ddonat\Escritorio\llave_ppt.jpg"/>
          <p:cNvPicPr>
            <a:picLocks noChangeAspect="1" noChangeArrowheads="1"/>
          </p:cNvPicPr>
          <p:nvPr/>
        </p:nvPicPr>
        <p:blipFill>
          <a:blip r:embed="rId17" cstate="print">
            <a:lum bright="70000" contrast="-70000"/>
          </a:blip>
          <a:srcRect/>
          <a:stretch>
            <a:fillRect/>
          </a:stretch>
        </p:blipFill>
        <p:spPr bwMode="auto">
          <a:xfrm>
            <a:off x="1193800" y="6146800"/>
            <a:ext cx="635000" cy="635000"/>
          </a:xfrm>
          <a:prstGeom prst="rect">
            <a:avLst/>
          </a:prstGeom>
          <a:noFill/>
        </p:spPr>
      </p:pic>
      <p:pic>
        <p:nvPicPr>
          <p:cNvPr id="1051" name="Picture 27" descr="C:\Documents and Settings\ddonat\Escritorio\salud_ppt.jpg"/>
          <p:cNvPicPr>
            <a:picLocks noChangeAspect="1" noChangeArrowheads="1"/>
          </p:cNvPicPr>
          <p:nvPr/>
        </p:nvPicPr>
        <p:blipFill>
          <a:blip r:embed="rId18" cstate="print">
            <a:lum bright="70000" contrast="-70000"/>
          </a:blip>
          <a:srcRect/>
          <a:stretch>
            <a:fillRect/>
          </a:stretch>
        </p:blipFill>
        <p:spPr bwMode="auto">
          <a:xfrm>
            <a:off x="2565400" y="6146800"/>
            <a:ext cx="635000" cy="635000"/>
          </a:xfrm>
          <a:prstGeom prst="rect">
            <a:avLst/>
          </a:prstGeom>
          <a:noFill/>
        </p:spPr>
      </p:pic>
      <p:pic>
        <p:nvPicPr>
          <p:cNvPr id="1052" name="Picture 28" descr="C:\Documents and Settings\ddonat\Escritorio\trabajo_ppt.jpg"/>
          <p:cNvPicPr>
            <a:picLocks noChangeAspect="1" noChangeArrowheads="1"/>
          </p:cNvPicPr>
          <p:nvPr/>
        </p:nvPicPr>
        <p:blipFill>
          <a:blip r:embed="rId19" cstate="print">
            <a:lum bright="70000" contrast="-70000"/>
          </a:blip>
          <a:srcRect/>
          <a:stretch>
            <a:fillRect/>
          </a:stretch>
        </p:blipFill>
        <p:spPr bwMode="auto">
          <a:xfrm>
            <a:off x="3937000" y="6146800"/>
            <a:ext cx="635000" cy="635000"/>
          </a:xfrm>
          <a:prstGeom prst="rect">
            <a:avLst/>
          </a:prstGeom>
          <a:noFill/>
        </p:spPr>
      </p:pic>
      <p:pic>
        <p:nvPicPr>
          <p:cNvPr id="1053" name="Picture 29" descr="C:\Documents and Settings\ddonat\Escritorio\seviu_ppt.jpg"/>
          <p:cNvPicPr>
            <a:picLocks noChangeAspect="1" noChangeArrowheads="1"/>
          </p:cNvPicPr>
          <p:nvPr/>
        </p:nvPicPr>
        <p:blipFill>
          <a:blip r:embed="rId20" cstate="print">
            <a:lum bright="70000" contrast="-70000"/>
          </a:blip>
          <a:srcRect/>
          <a:stretch>
            <a:fillRect/>
          </a:stretch>
        </p:blipFill>
        <p:spPr bwMode="auto">
          <a:xfrm>
            <a:off x="6019800" y="6146800"/>
            <a:ext cx="635000" cy="635000"/>
          </a:xfrm>
          <a:prstGeom prst="rect">
            <a:avLst/>
          </a:prstGeom>
          <a:noFill/>
        </p:spPr>
      </p:pic>
      <p:pic>
        <p:nvPicPr>
          <p:cNvPr id="1054" name="Picture 30" descr="C:\Documents and Settings\ddonat\Escritorio\bono_ppt.jpg"/>
          <p:cNvPicPr>
            <a:picLocks noChangeAspect="1" noChangeArrowheads="1"/>
          </p:cNvPicPr>
          <p:nvPr/>
        </p:nvPicPr>
        <p:blipFill>
          <a:blip r:embed="rId21" cstate="print">
            <a:lum bright="70000" contrast="-70000"/>
          </a:blip>
          <a:srcRect/>
          <a:stretch>
            <a:fillRect/>
          </a:stretch>
        </p:blipFill>
        <p:spPr bwMode="auto">
          <a:xfrm>
            <a:off x="4648200" y="6146800"/>
            <a:ext cx="635000" cy="635000"/>
          </a:xfrm>
          <a:prstGeom prst="rect">
            <a:avLst/>
          </a:prstGeom>
          <a:noFill/>
        </p:spPr>
      </p:pic>
      <p:pic>
        <p:nvPicPr>
          <p:cNvPr id="1055" name="Picture 31" descr="C:\Documents and Settings\ddonat\Escritorio\mujeres_ppt.jpg"/>
          <p:cNvPicPr>
            <a:picLocks noChangeAspect="1" noChangeArrowheads="1"/>
          </p:cNvPicPr>
          <p:nvPr/>
        </p:nvPicPr>
        <p:blipFill>
          <a:blip r:embed="rId22" cstate="print">
            <a:lum bright="70000" contrast="-70000"/>
          </a:blip>
          <a:srcRect/>
          <a:stretch>
            <a:fillRect/>
          </a:stretch>
        </p:blipFill>
        <p:spPr bwMode="auto">
          <a:xfrm>
            <a:off x="7442200" y="6146800"/>
            <a:ext cx="635000" cy="635000"/>
          </a:xfrm>
          <a:prstGeom prst="rect">
            <a:avLst/>
          </a:prstGeom>
          <a:noFill/>
        </p:spPr>
      </p:pic>
      <p:pic>
        <p:nvPicPr>
          <p:cNvPr id="1056" name="Picture 32"/>
          <p:cNvPicPr>
            <a:picLocks noChangeAspect="1" noChangeArrowheads="1"/>
          </p:cNvPicPr>
          <p:nvPr/>
        </p:nvPicPr>
        <p:blipFill>
          <a:blip r:embed="rId23" cstate="print"/>
          <a:srcRect/>
          <a:stretch>
            <a:fillRect/>
          </a:stretch>
        </p:blipFill>
        <p:spPr bwMode="auto">
          <a:xfrm>
            <a:off x="7464425" y="53975"/>
            <a:ext cx="1638300" cy="4794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4.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7.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9.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12.jpe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12.jpe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png"/></Relationships>
</file>

<file path=ppt/slides/_rels/slide20.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3.png"/></Relationships>
</file>

<file path=ppt/slides/_rels/slide2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3.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12.jpe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jpeg"/><Relationship Id="rId15" Type="http://schemas.openxmlformats.org/officeDocument/2006/relationships/oleObject" Target="../embeddings/Microsoft_Office_Word_97_-_2003_Document1.doc"/><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png"/></Relationships>
</file>

<file path=ppt/slides/_rels/slide24.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5.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6.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7.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9.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12.jpe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ChangeArrowheads="1"/>
          </p:cNvSpPr>
          <p:nvPr>
            <p:ph type="ctrTitle"/>
          </p:nvPr>
        </p:nvSpPr>
        <p:spPr bwMode="auto">
          <a:xfrm>
            <a:off x="609600" y="1066800"/>
            <a:ext cx="6705600" cy="50292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s-ES_tradnl" sz="3200" b="1">
                <a:solidFill>
                  <a:srgbClr val="000099"/>
                </a:solidFill>
                <a:effectLst>
                  <a:outerShdw blurRad="38100" dist="38100" dir="2700000" algn="tl">
                    <a:srgbClr val="C0C0C0"/>
                  </a:outerShdw>
                </a:effectLst>
                <a:latin typeface="Arial" pitchFamily="34" charset="0"/>
              </a:rPr>
              <a:t/>
            </a:r>
            <a:br>
              <a:rPr lang="es-ES_tradnl" sz="3200" b="1">
                <a:solidFill>
                  <a:srgbClr val="000099"/>
                </a:solidFill>
                <a:effectLst>
                  <a:outerShdw blurRad="38100" dist="38100" dir="2700000" algn="tl">
                    <a:srgbClr val="C0C0C0"/>
                  </a:outerShdw>
                </a:effectLst>
                <a:latin typeface="Arial" pitchFamily="34" charset="0"/>
              </a:rPr>
            </a:br>
            <a:r>
              <a:rPr lang="es-ES_tradnl" sz="3200" b="1">
                <a:solidFill>
                  <a:srgbClr val="000099"/>
                </a:solidFill>
                <a:effectLst>
                  <a:outerShdw blurRad="38100" dist="38100" dir="2700000" algn="tl">
                    <a:srgbClr val="C0C0C0"/>
                  </a:outerShdw>
                </a:effectLst>
                <a:latin typeface="Arial" pitchFamily="34" charset="0"/>
              </a:rPr>
              <a:t/>
            </a:r>
            <a:br>
              <a:rPr lang="es-ES_tradnl" sz="3200" b="1">
                <a:solidFill>
                  <a:srgbClr val="000099"/>
                </a:solidFill>
                <a:effectLst>
                  <a:outerShdw blurRad="38100" dist="38100" dir="2700000" algn="tl">
                    <a:srgbClr val="C0C0C0"/>
                  </a:outerShdw>
                </a:effectLst>
                <a:latin typeface="Arial" pitchFamily="34" charset="0"/>
              </a:rPr>
            </a:br>
            <a:r>
              <a:rPr lang="es-ES_tradnl" sz="4000" b="1">
                <a:solidFill>
                  <a:srgbClr val="FF0000"/>
                </a:solidFill>
                <a:effectLst>
                  <a:outerShdw blurRad="38100" dist="38100" dir="2700000" algn="tl">
                    <a:srgbClr val="C0C0C0"/>
                  </a:outerShdw>
                </a:effectLst>
                <a:latin typeface="Arial Narrow" pitchFamily="34" charset="0"/>
              </a:rPr>
              <a:t>CHILE SOLIDARIO</a:t>
            </a:r>
            <a:br>
              <a:rPr lang="es-ES_tradnl" sz="4000" b="1">
                <a:solidFill>
                  <a:srgbClr val="FF0000"/>
                </a:solidFill>
                <a:effectLst>
                  <a:outerShdw blurRad="38100" dist="38100" dir="2700000" algn="tl">
                    <a:srgbClr val="C0C0C0"/>
                  </a:outerShdw>
                </a:effectLst>
                <a:latin typeface="Arial Narrow" pitchFamily="34" charset="0"/>
              </a:rPr>
            </a:br>
            <a:r>
              <a:rPr lang="es-ES_tradnl" sz="2400" b="1">
                <a:solidFill>
                  <a:srgbClr val="000099"/>
                </a:solidFill>
                <a:effectLst>
                  <a:outerShdw blurRad="38100" dist="38100" dir="2700000" algn="tl">
                    <a:srgbClr val="C0C0C0"/>
                  </a:outerShdw>
                </a:effectLst>
                <a:latin typeface="Arial Narrow" pitchFamily="34" charset="0"/>
              </a:rPr>
              <a:t/>
            </a:r>
            <a:br>
              <a:rPr lang="es-ES_tradnl" sz="2400" b="1">
                <a:solidFill>
                  <a:srgbClr val="000099"/>
                </a:solidFill>
                <a:effectLst>
                  <a:outerShdw blurRad="38100" dist="38100" dir="2700000" algn="tl">
                    <a:srgbClr val="C0C0C0"/>
                  </a:outerShdw>
                </a:effectLst>
                <a:latin typeface="Arial Narrow" pitchFamily="34" charset="0"/>
              </a:rPr>
            </a:br>
            <a:r>
              <a:rPr lang="es-ES_tradnl" sz="2400" b="1">
                <a:solidFill>
                  <a:srgbClr val="FF0000"/>
                </a:solidFill>
                <a:effectLst>
                  <a:outerShdw blurRad="38100" dist="38100" dir="2700000" algn="tl">
                    <a:srgbClr val="C0C0C0"/>
                  </a:outerShdw>
                </a:effectLst>
                <a:latin typeface="Arial Narrow" pitchFamily="34" charset="0"/>
              </a:rPr>
              <a:t>Ministerio de Planificación y Cooperación</a:t>
            </a:r>
            <a:br>
              <a:rPr lang="es-ES_tradnl" sz="2400" b="1">
                <a:solidFill>
                  <a:srgbClr val="FF0000"/>
                </a:solidFill>
                <a:effectLst>
                  <a:outerShdw blurRad="38100" dist="38100" dir="2700000" algn="tl">
                    <a:srgbClr val="C0C0C0"/>
                  </a:outerShdw>
                </a:effectLst>
                <a:latin typeface="Arial Narrow" pitchFamily="34" charset="0"/>
              </a:rPr>
            </a:br>
            <a:r>
              <a:rPr lang="es-ES_tradnl" sz="2400" b="1">
                <a:solidFill>
                  <a:srgbClr val="FF0000"/>
                </a:solidFill>
                <a:effectLst>
                  <a:outerShdw blurRad="38100" dist="38100" dir="2700000" algn="tl">
                    <a:srgbClr val="C0C0C0"/>
                  </a:outerShdw>
                </a:effectLst>
                <a:latin typeface="Arial Narrow" pitchFamily="34" charset="0"/>
              </a:rPr>
              <a:t>Gobierno de Chile</a:t>
            </a:r>
            <a:r>
              <a:rPr lang="es-ES_tradnl" sz="2400" b="1">
                <a:solidFill>
                  <a:srgbClr val="FF0000"/>
                </a:solidFill>
                <a:effectLst>
                  <a:outerShdw blurRad="38100" dist="38100" dir="2700000" algn="tl">
                    <a:srgbClr val="C0C0C0"/>
                  </a:outerShdw>
                </a:effectLst>
                <a:latin typeface="Arial" pitchFamily="34" charset="0"/>
              </a:rPr>
              <a:t/>
            </a:r>
            <a:br>
              <a:rPr lang="es-ES_tradnl" sz="2400" b="1">
                <a:solidFill>
                  <a:srgbClr val="FF0000"/>
                </a:solidFill>
                <a:effectLst>
                  <a:outerShdw blurRad="38100" dist="38100" dir="2700000" algn="tl">
                    <a:srgbClr val="C0C0C0"/>
                  </a:outerShdw>
                </a:effectLst>
                <a:latin typeface="Arial" pitchFamily="34" charset="0"/>
              </a:rPr>
            </a:br>
            <a:endParaRPr lang="es-ES" sz="2400" b="1">
              <a:solidFill>
                <a:srgbClr val="FF0000"/>
              </a:solidFill>
              <a:effectLst>
                <a:outerShdw blurRad="38100" dist="38100" dir="2700000" algn="tl">
                  <a:srgbClr val="C0C0C0"/>
                </a:outerShdw>
              </a:effectLst>
              <a:latin typeface="Arial" pitchFamily="34" charset="0"/>
            </a:endParaRPr>
          </a:p>
        </p:txBody>
      </p:sp>
      <p:grpSp>
        <p:nvGrpSpPr>
          <p:cNvPr id="599043" name="Group 3"/>
          <p:cNvGrpSpPr>
            <a:grpSpLocks/>
          </p:cNvGrpSpPr>
          <p:nvPr/>
        </p:nvGrpSpPr>
        <p:grpSpPr bwMode="auto">
          <a:xfrm>
            <a:off x="0" y="0"/>
            <a:ext cx="9144000" cy="6781800"/>
            <a:chOff x="0" y="0"/>
            <a:chExt cx="5760" cy="4272"/>
          </a:xfrm>
        </p:grpSpPr>
        <p:pic>
          <p:nvPicPr>
            <p:cNvPr id="599044" name="Picture 4"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99045" name="Picture 5"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99046" name="Picture 6"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99047" name="Picture 7"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99048" name="Picture 8"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99049" name="Picture 9"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99050" name="Picture 10"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99051" name="Picture 11"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99052" name="Picture 12"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99053" name="Picture 13"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99054" name="Picture 14"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99055" name="Picture 15"/>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7040" name="Group 32"/>
          <p:cNvGrpSpPr>
            <a:grpSpLocks/>
          </p:cNvGrpSpPr>
          <p:nvPr/>
        </p:nvGrpSpPr>
        <p:grpSpPr bwMode="auto">
          <a:xfrm>
            <a:off x="0" y="0"/>
            <a:ext cx="9144000" cy="6781800"/>
            <a:chOff x="0" y="0"/>
            <a:chExt cx="5760" cy="4272"/>
          </a:xfrm>
        </p:grpSpPr>
        <p:pic>
          <p:nvPicPr>
            <p:cNvPr id="427041" name="Picture 3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427042" name="Picture 3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427043" name="Picture 3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427044" name="Picture 3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427045" name="Picture 3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427046" name="Picture 3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427047" name="Picture 3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427048" name="Picture 4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427049" name="Picture 4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427050" name="Picture 4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427051" name="Picture 4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427052" name="Picture 4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427010" name="Oval 2"/>
          <p:cNvSpPr>
            <a:spLocks noChangeArrowheads="1"/>
          </p:cNvSpPr>
          <p:nvPr/>
        </p:nvSpPr>
        <p:spPr bwMode="auto">
          <a:xfrm>
            <a:off x="2705100" y="2768600"/>
            <a:ext cx="3111500" cy="1414463"/>
          </a:xfrm>
          <a:prstGeom prst="ellipse">
            <a:avLst/>
          </a:prstGeom>
          <a:solidFill>
            <a:srgbClr val="FFFFFF"/>
          </a:solidFill>
          <a:ln w="38100">
            <a:solidFill>
              <a:srgbClr val="0033CC"/>
            </a:solidFill>
            <a:prstDash val="dash"/>
            <a:round/>
            <a:headEnd/>
            <a:tailEnd/>
          </a:ln>
        </p:spPr>
        <p:txBody>
          <a:bodyPr/>
          <a:lstStyle/>
          <a:p>
            <a:pPr algn="r">
              <a:lnSpc>
                <a:spcPct val="90000"/>
              </a:lnSpc>
              <a:buClr>
                <a:schemeClr val="accent2"/>
              </a:buClr>
              <a:buSzPct val="80000"/>
              <a:buFont typeface="Wingdings" pitchFamily="2" charset="2"/>
              <a:buNone/>
            </a:pPr>
            <a:endParaRPr lang="en-US" sz="2000">
              <a:solidFill>
                <a:srgbClr val="0033CC"/>
              </a:solidFill>
              <a:effectLst/>
              <a:latin typeface="Times New Roman" pitchFamily="18" charset="0"/>
            </a:endParaRPr>
          </a:p>
        </p:txBody>
      </p:sp>
      <p:sp>
        <p:nvSpPr>
          <p:cNvPr id="427011" name="AutoShape 3"/>
          <p:cNvSpPr>
            <a:spLocks noChangeArrowheads="1"/>
          </p:cNvSpPr>
          <p:nvPr/>
        </p:nvSpPr>
        <p:spPr bwMode="auto">
          <a:xfrm>
            <a:off x="3049588" y="2971800"/>
            <a:ext cx="2420937" cy="909638"/>
          </a:xfrm>
          <a:prstGeom prst="roundRect">
            <a:avLst>
              <a:gd name="adj" fmla="val 16667"/>
            </a:avLst>
          </a:prstGeom>
          <a:solidFill>
            <a:srgbClr val="FFFF99"/>
          </a:solidFill>
          <a:ln w="9525">
            <a:solidFill>
              <a:srgbClr val="000000"/>
            </a:solidFill>
            <a:round/>
            <a:headEnd/>
            <a:tailEnd/>
          </a:ln>
        </p:spPr>
        <p:txBody>
          <a:bodyPr/>
          <a:lstStyle/>
          <a:p>
            <a:pPr algn="ctr" eaLnBrk="0" hangingPunct="0">
              <a:spcBef>
                <a:spcPct val="0"/>
              </a:spcBef>
            </a:pPr>
            <a:r>
              <a:rPr lang="es-MX" sz="1800" b="1">
                <a:effectLst/>
                <a:latin typeface="Arial Narrow" pitchFamily="34" charset="0"/>
              </a:rPr>
              <a:t>Apoyo psicosocial y aporte económico temporal</a:t>
            </a:r>
            <a:endParaRPr lang="es-ES" sz="1800" b="1">
              <a:effectLst/>
              <a:latin typeface="Arial Narrow" pitchFamily="34" charset="0"/>
            </a:endParaRPr>
          </a:p>
        </p:txBody>
      </p:sp>
      <p:sp>
        <p:nvSpPr>
          <p:cNvPr id="427012" name="Rectangle 4"/>
          <p:cNvSpPr>
            <a:spLocks noChangeArrowheads="1"/>
          </p:cNvSpPr>
          <p:nvPr/>
        </p:nvSpPr>
        <p:spPr bwMode="auto">
          <a:xfrm>
            <a:off x="2667000" y="1824038"/>
            <a:ext cx="3111500" cy="628650"/>
          </a:xfrm>
          <a:prstGeom prst="rect">
            <a:avLst/>
          </a:prstGeom>
          <a:noFill/>
          <a:ln w="38100" cmpd="dbl">
            <a:solidFill>
              <a:srgbClr val="000000"/>
            </a:solidFill>
            <a:miter lim="800000"/>
            <a:headEnd/>
            <a:tailEnd/>
          </a:ln>
        </p:spPr>
        <p:txBody>
          <a:bodyPr/>
          <a:lstStyle/>
          <a:p>
            <a:pPr algn="ctr" eaLnBrk="0" hangingPunct="0">
              <a:spcBef>
                <a:spcPct val="0"/>
              </a:spcBef>
            </a:pPr>
            <a:r>
              <a:rPr lang="es-MX" sz="2000" b="1">
                <a:effectLst/>
                <a:latin typeface="Arial Narrow" pitchFamily="34" charset="0"/>
              </a:rPr>
              <a:t>FAMILIAS CHILE SOLIDARIO</a:t>
            </a:r>
            <a:endParaRPr lang="es-ES" sz="2000" b="1">
              <a:effectLst/>
              <a:latin typeface="Arial Narrow" pitchFamily="34" charset="0"/>
            </a:endParaRPr>
          </a:p>
        </p:txBody>
      </p:sp>
      <p:sp>
        <p:nvSpPr>
          <p:cNvPr id="427013" name="Line 5"/>
          <p:cNvSpPr>
            <a:spLocks noChangeShapeType="1"/>
          </p:cNvSpPr>
          <p:nvPr/>
        </p:nvSpPr>
        <p:spPr bwMode="auto">
          <a:xfrm flipH="1">
            <a:off x="457200" y="2138363"/>
            <a:ext cx="2247900" cy="0"/>
          </a:xfrm>
          <a:prstGeom prst="line">
            <a:avLst/>
          </a:prstGeom>
          <a:noFill/>
          <a:ln w="28575">
            <a:solidFill>
              <a:srgbClr val="000000"/>
            </a:solidFill>
            <a:round/>
            <a:headEnd/>
            <a:tailEnd/>
          </a:ln>
        </p:spPr>
        <p:txBody>
          <a:bodyPr/>
          <a:lstStyle/>
          <a:p>
            <a:endParaRPr lang="en-US"/>
          </a:p>
        </p:txBody>
      </p:sp>
      <p:sp>
        <p:nvSpPr>
          <p:cNvPr id="427014" name="Line 6"/>
          <p:cNvSpPr>
            <a:spLocks noChangeShapeType="1"/>
          </p:cNvSpPr>
          <p:nvPr/>
        </p:nvSpPr>
        <p:spPr bwMode="auto">
          <a:xfrm>
            <a:off x="457200" y="2138363"/>
            <a:ext cx="0" cy="2832100"/>
          </a:xfrm>
          <a:prstGeom prst="line">
            <a:avLst/>
          </a:prstGeom>
          <a:noFill/>
          <a:ln w="28575">
            <a:solidFill>
              <a:srgbClr val="000000"/>
            </a:solidFill>
            <a:round/>
            <a:headEnd/>
            <a:tailEnd/>
          </a:ln>
        </p:spPr>
        <p:txBody>
          <a:bodyPr/>
          <a:lstStyle/>
          <a:p>
            <a:endParaRPr lang="en-US"/>
          </a:p>
        </p:txBody>
      </p:sp>
      <p:sp>
        <p:nvSpPr>
          <p:cNvPr id="427015" name="Line 7"/>
          <p:cNvSpPr>
            <a:spLocks noChangeShapeType="1"/>
          </p:cNvSpPr>
          <p:nvPr/>
        </p:nvSpPr>
        <p:spPr bwMode="auto">
          <a:xfrm>
            <a:off x="457200" y="4970463"/>
            <a:ext cx="1036638" cy="0"/>
          </a:xfrm>
          <a:prstGeom prst="line">
            <a:avLst/>
          </a:prstGeom>
          <a:noFill/>
          <a:ln w="28575">
            <a:solidFill>
              <a:srgbClr val="000000"/>
            </a:solidFill>
            <a:round/>
            <a:headEnd/>
            <a:tailEnd type="triangle" w="med" len="med"/>
          </a:ln>
        </p:spPr>
        <p:txBody>
          <a:bodyPr/>
          <a:lstStyle/>
          <a:p>
            <a:endParaRPr lang="en-US"/>
          </a:p>
        </p:txBody>
      </p:sp>
      <p:sp>
        <p:nvSpPr>
          <p:cNvPr id="427016" name="Line 8"/>
          <p:cNvSpPr>
            <a:spLocks noChangeShapeType="1"/>
          </p:cNvSpPr>
          <p:nvPr/>
        </p:nvSpPr>
        <p:spPr bwMode="auto">
          <a:xfrm flipH="1">
            <a:off x="5816600" y="2138363"/>
            <a:ext cx="2246313" cy="0"/>
          </a:xfrm>
          <a:prstGeom prst="line">
            <a:avLst/>
          </a:prstGeom>
          <a:noFill/>
          <a:ln w="28575">
            <a:solidFill>
              <a:srgbClr val="000000"/>
            </a:solidFill>
            <a:round/>
            <a:headEnd/>
            <a:tailEnd/>
          </a:ln>
        </p:spPr>
        <p:txBody>
          <a:bodyPr/>
          <a:lstStyle/>
          <a:p>
            <a:endParaRPr lang="en-US"/>
          </a:p>
        </p:txBody>
      </p:sp>
      <p:sp>
        <p:nvSpPr>
          <p:cNvPr id="427017" name="Line 9"/>
          <p:cNvSpPr>
            <a:spLocks noChangeShapeType="1"/>
          </p:cNvSpPr>
          <p:nvPr/>
        </p:nvSpPr>
        <p:spPr bwMode="auto">
          <a:xfrm>
            <a:off x="8062913" y="2138363"/>
            <a:ext cx="0" cy="2832100"/>
          </a:xfrm>
          <a:prstGeom prst="line">
            <a:avLst/>
          </a:prstGeom>
          <a:noFill/>
          <a:ln w="28575">
            <a:solidFill>
              <a:srgbClr val="000000"/>
            </a:solidFill>
            <a:round/>
            <a:headEnd/>
            <a:tailEnd/>
          </a:ln>
        </p:spPr>
        <p:txBody>
          <a:bodyPr/>
          <a:lstStyle/>
          <a:p>
            <a:endParaRPr lang="en-US"/>
          </a:p>
        </p:txBody>
      </p:sp>
      <p:sp>
        <p:nvSpPr>
          <p:cNvPr id="427018" name="Line 10"/>
          <p:cNvSpPr>
            <a:spLocks noChangeShapeType="1"/>
          </p:cNvSpPr>
          <p:nvPr/>
        </p:nvSpPr>
        <p:spPr bwMode="auto">
          <a:xfrm flipH="1">
            <a:off x="7026275" y="4970463"/>
            <a:ext cx="1036638" cy="0"/>
          </a:xfrm>
          <a:prstGeom prst="line">
            <a:avLst/>
          </a:prstGeom>
          <a:noFill/>
          <a:ln w="28575">
            <a:solidFill>
              <a:srgbClr val="000000"/>
            </a:solidFill>
            <a:round/>
            <a:headEnd/>
            <a:tailEnd type="triangle" w="med" len="med"/>
          </a:ln>
        </p:spPr>
        <p:txBody>
          <a:bodyPr/>
          <a:lstStyle/>
          <a:p>
            <a:endParaRPr lang="en-US"/>
          </a:p>
        </p:txBody>
      </p:sp>
      <p:sp>
        <p:nvSpPr>
          <p:cNvPr id="427019" name="WordArt 11"/>
          <p:cNvSpPr>
            <a:spLocks noChangeArrowheads="1" noChangeShapeType="1" noTextEdit="1"/>
          </p:cNvSpPr>
          <p:nvPr/>
        </p:nvSpPr>
        <p:spPr bwMode="auto">
          <a:xfrm>
            <a:off x="5930900" y="3240088"/>
            <a:ext cx="2514600" cy="352425"/>
          </a:xfrm>
          <a:prstGeom prst="rect">
            <a:avLst/>
          </a:prstGeom>
        </p:spPr>
        <p:txBody>
          <a:bodyPr wrap="none" fromWordArt="1">
            <a:prstTxWarp prst="textPlain">
              <a:avLst>
                <a:gd name="adj" fmla="val 50000"/>
              </a:avLst>
            </a:prstTxWarp>
          </a:bodyPr>
          <a:lstStyle/>
          <a:p>
            <a:pPr algn="ctr"/>
            <a:r>
              <a:rPr lang="en-US" b="1" kern="10">
                <a:ln w="25400">
                  <a:solidFill>
                    <a:srgbClr val="000080"/>
                  </a:solidFill>
                  <a:round/>
                  <a:headEnd/>
                  <a:tailEnd/>
                </a:ln>
                <a:noFill/>
                <a:effectLst>
                  <a:outerShdw dist="35921" dir="2700000" sy="50000" kx="2115830" algn="bl" rotWithShape="0">
                    <a:srgbClr val="C0C0C0"/>
                  </a:outerShdw>
                </a:effectLst>
                <a:latin typeface="Arial Narrow"/>
              </a:rPr>
              <a:t>subsistema temporal</a:t>
            </a:r>
          </a:p>
        </p:txBody>
      </p:sp>
      <p:sp>
        <p:nvSpPr>
          <p:cNvPr id="427020" name="Line 12"/>
          <p:cNvSpPr>
            <a:spLocks noChangeShapeType="1"/>
          </p:cNvSpPr>
          <p:nvPr/>
        </p:nvSpPr>
        <p:spPr bwMode="auto">
          <a:xfrm flipH="1">
            <a:off x="2895600" y="3881438"/>
            <a:ext cx="762000" cy="762000"/>
          </a:xfrm>
          <a:prstGeom prst="line">
            <a:avLst/>
          </a:prstGeom>
          <a:noFill/>
          <a:ln w="28575">
            <a:solidFill>
              <a:schemeClr val="bg2"/>
            </a:solidFill>
            <a:round/>
            <a:headEnd type="triangle" w="med" len="med"/>
            <a:tailEnd type="triangle" w="med" len="med"/>
          </a:ln>
          <a:effectLst/>
        </p:spPr>
        <p:txBody>
          <a:bodyPr/>
          <a:lstStyle/>
          <a:p>
            <a:endParaRPr lang="en-US"/>
          </a:p>
        </p:txBody>
      </p:sp>
      <p:sp>
        <p:nvSpPr>
          <p:cNvPr id="427021" name="Line 13"/>
          <p:cNvSpPr>
            <a:spLocks noChangeShapeType="1"/>
          </p:cNvSpPr>
          <p:nvPr/>
        </p:nvSpPr>
        <p:spPr bwMode="auto">
          <a:xfrm>
            <a:off x="4876800" y="3881438"/>
            <a:ext cx="762000" cy="762000"/>
          </a:xfrm>
          <a:prstGeom prst="line">
            <a:avLst/>
          </a:prstGeom>
          <a:noFill/>
          <a:ln w="28575">
            <a:solidFill>
              <a:schemeClr val="bg2"/>
            </a:solidFill>
            <a:round/>
            <a:headEnd type="triangle" w="med" len="med"/>
            <a:tailEnd type="triangle" w="med" len="med"/>
          </a:ln>
          <a:effectLst/>
        </p:spPr>
        <p:txBody>
          <a:bodyPr/>
          <a:lstStyle/>
          <a:p>
            <a:endParaRPr lang="en-US"/>
          </a:p>
        </p:txBody>
      </p:sp>
      <p:sp>
        <p:nvSpPr>
          <p:cNvPr id="427022" name="Line 14"/>
          <p:cNvSpPr>
            <a:spLocks noChangeShapeType="1"/>
          </p:cNvSpPr>
          <p:nvPr/>
        </p:nvSpPr>
        <p:spPr bwMode="auto">
          <a:xfrm>
            <a:off x="4191000" y="2433638"/>
            <a:ext cx="0" cy="609600"/>
          </a:xfrm>
          <a:prstGeom prst="line">
            <a:avLst/>
          </a:prstGeom>
          <a:noFill/>
          <a:ln w="28575">
            <a:solidFill>
              <a:schemeClr val="bg2"/>
            </a:solidFill>
            <a:round/>
            <a:headEnd type="triangle" w="med" len="med"/>
            <a:tailEnd type="triangle" w="med" len="med"/>
          </a:ln>
          <a:effectLst/>
        </p:spPr>
        <p:txBody>
          <a:bodyPr/>
          <a:lstStyle/>
          <a:p>
            <a:endParaRPr lang="en-US"/>
          </a:p>
        </p:txBody>
      </p:sp>
      <p:sp>
        <p:nvSpPr>
          <p:cNvPr id="427023" name="AutoShape 15"/>
          <p:cNvSpPr>
            <a:spLocks noChangeArrowheads="1"/>
          </p:cNvSpPr>
          <p:nvPr/>
        </p:nvSpPr>
        <p:spPr bwMode="auto">
          <a:xfrm>
            <a:off x="1493838" y="4619625"/>
            <a:ext cx="2420937" cy="1019175"/>
          </a:xfrm>
          <a:prstGeom prst="roundRect">
            <a:avLst>
              <a:gd name="adj" fmla="val 16667"/>
            </a:avLst>
          </a:prstGeom>
          <a:noFill/>
          <a:ln w="9525">
            <a:solidFill>
              <a:srgbClr val="000000"/>
            </a:solidFill>
            <a:round/>
            <a:headEnd/>
            <a:tailEnd/>
          </a:ln>
        </p:spPr>
        <p:txBody>
          <a:bodyPr/>
          <a:lstStyle/>
          <a:p>
            <a:pPr algn="ctr" eaLnBrk="0" hangingPunct="0">
              <a:spcBef>
                <a:spcPct val="0"/>
              </a:spcBef>
            </a:pPr>
            <a:r>
              <a:rPr lang="es-MX" sz="1800" b="1">
                <a:effectLst/>
                <a:latin typeface="Arial Narrow" pitchFamily="34" charset="0"/>
              </a:rPr>
              <a:t>Subsidios monetarios garantizados</a:t>
            </a:r>
            <a:endParaRPr lang="es-ES" sz="1800" b="1">
              <a:effectLst/>
              <a:latin typeface="Arial Narrow" pitchFamily="34" charset="0"/>
            </a:endParaRPr>
          </a:p>
        </p:txBody>
      </p:sp>
      <p:sp>
        <p:nvSpPr>
          <p:cNvPr id="427024" name="AutoShape 16"/>
          <p:cNvSpPr>
            <a:spLocks noChangeArrowheads="1"/>
          </p:cNvSpPr>
          <p:nvPr/>
        </p:nvSpPr>
        <p:spPr bwMode="auto">
          <a:xfrm>
            <a:off x="4605338" y="4619625"/>
            <a:ext cx="2420937" cy="1019175"/>
          </a:xfrm>
          <a:prstGeom prst="roundRect">
            <a:avLst>
              <a:gd name="adj" fmla="val 16667"/>
            </a:avLst>
          </a:prstGeom>
          <a:noFill/>
          <a:ln w="9525">
            <a:solidFill>
              <a:srgbClr val="000000"/>
            </a:solidFill>
            <a:round/>
            <a:headEnd/>
            <a:tailEnd/>
          </a:ln>
        </p:spPr>
        <p:txBody>
          <a:bodyPr/>
          <a:lstStyle/>
          <a:p>
            <a:pPr algn="ctr" eaLnBrk="0" hangingPunct="0">
              <a:spcBef>
                <a:spcPct val="0"/>
              </a:spcBef>
            </a:pPr>
            <a:r>
              <a:rPr lang="es-MX" sz="1800" b="1">
                <a:effectLst/>
                <a:latin typeface="Arial Narrow" pitchFamily="34" charset="0"/>
              </a:rPr>
              <a:t>Acceso preferente a programas de promoción social</a:t>
            </a:r>
            <a:endParaRPr lang="es-ES" sz="1800" b="1">
              <a:effectLst/>
              <a:latin typeface="Arial Narrow" pitchFamily="34" charset="0"/>
            </a:endParaRPr>
          </a:p>
        </p:txBody>
      </p:sp>
      <p:sp>
        <p:nvSpPr>
          <p:cNvPr id="427025" name="Text Box 17"/>
          <p:cNvSpPr txBox="1">
            <a:spLocks noChangeArrowheads="1"/>
          </p:cNvSpPr>
          <p:nvPr/>
        </p:nvSpPr>
        <p:spPr bwMode="auto">
          <a:xfrm>
            <a:off x="457200" y="3048000"/>
            <a:ext cx="1676400" cy="1190625"/>
          </a:xfrm>
          <a:prstGeom prst="rect">
            <a:avLst/>
          </a:prstGeom>
          <a:noFill/>
          <a:ln w="9525">
            <a:noFill/>
            <a:miter lim="800000"/>
            <a:headEnd/>
            <a:tailEnd/>
          </a:ln>
          <a:effectLst/>
        </p:spPr>
        <p:txBody>
          <a:bodyPr>
            <a:spAutoFit/>
          </a:bodyPr>
          <a:lstStyle/>
          <a:p>
            <a:pPr algn="ctr">
              <a:lnSpc>
                <a:spcPct val="90000"/>
              </a:lnSpc>
              <a:spcBef>
                <a:spcPct val="50000"/>
              </a:spcBef>
              <a:buClr>
                <a:schemeClr val="accent2"/>
              </a:buClr>
              <a:buSzPct val="80000"/>
              <a:buFont typeface="Wingdings" pitchFamily="2" charset="2"/>
              <a:buNone/>
            </a:pPr>
            <a:r>
              <a:rPr lang="es-MX" sz="2000" b="1">
                <a:effectLst/>
                <a:latin typeface="Arial Narrow" pitchFamily="34" charset="0"/>
              </a:rPr>
              <a:t>Programa Puente: entre la familia y sus derechos</a:t>
            </a:r>
            <a:endParaRPr lang="es-ES" sz="2000" b="1">
              <a:effectLst/>
              <a:latin typeface="Arial Narrow" pitchFamily="34" charset="0"/>
            </a:endParaRPr>
          </a:p>
        </p:txBody>
      </p:sp>
      <p:sp>
        <p:nvSpPr>
          <p:cNvPr id="427026" name="Line 18"/>
          <p:cNvSpPr>
            <a:spLocks noChangeShapeType="1"/>
          </p:cNvSpPr>
          <p:nvPr/>
        </p:nvSpPr>
        <p:spPr bwMode="auto">
          <a:xfrm>
            <a:off x="2133600" y="3429000"/>
            <a:ext cx="457200" cy="0"/>
          </a:xfrm>
          <a:prstGeom prst="line">
            <a:avLst/>
          </a:prstGeom>
          <a:noFill/>
          <a:ln w="28575">
            <a:solidFill>
              <a:srgbClr val="0033CC"/>
            </a:solidFill>
            <a:round/>
            <a:headEnd/>
            <a:tailEnd type="triangle" w="med" len="med"/>
          </a:ln>
          <a:effec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8690" name="Group 2"/>
          <p:cNvGrpSpPr>
            <a:grpSpLocks/>
          </p:cNvGrpSpPr>
          <p:nvPr/>
        </p:nvGrpSpPr>
        <p:grpSpPr bwMode="auto">
          <a:xfrm>
            <a:off x="0" y="0"/>
            <a:ext cx="9144000" cy="6781800"/>
            <a:chOff x="0" y="0"/>
            <a:chExt cx="5760" cy="4272"/>
          </a:xfrm>
        </p:grpSpPr>
        <p:pic>
          <p:nvPicPr>
            <p:cNvPr id="498691"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498692"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498693"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498694"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498695"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498696"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498697"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498698"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498699"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498700"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498701"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498702"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498703" name="Rectangle 15"/>
          <p:cNvSpPr>
            <a:spLocks noChangeArrowheads="1"/>
          </p:cNvSpPr>
          <p:nvPr/>
        </p:nvSpPr>
        <p:spPr bwMode="auto">
          <a:xfrm>
            <a:off x="685800" y="457200"/>
            <a:ext cx="7775575" cy="1408113"/>
          </a:xfrm>
          <a:prstGeom prst="rect">
            <a:avLst/>
          </a:prstGeom>
          <a:noFill/>
          <a:ln w="9525">
            <a:noFill/>
            <a:miter lim="800000"/>
            <a:headEnd/>
            <a:tailEnd/>
          </a:ln>
        </p:spPr>
        <p:txBody>
          <a:bodyPr/>
          <a:lstStyle/>
          <a:p>
            <a:endParaRPr lang="en-US"/>
          </a:p>
        </p:txBody>
      </p:sp>
      <p:sp>
        <p:nvSpPr>
          <p:cNvPr id="498704" name="Rectangle 16"/>
          <p:cNvSpPr>
            <a:spLocks noChangeArrowheads="1"/>
          </p:cNvSpPr>
          <p:nvPr/>
        </p:nvSpPr>
        <p:spPr bwMode="auto">
          <a:xfrm>
            <a:off x="2438400" y="2206625"/>
            <a:ext cx="5489575" cy="3489325"/>
          </a:xfrm>
          <a:prstGeom prst="rect">
            <a:avLst/>
          </a:prstGeom>
          <a:noFill/>
          <a:ln w="9525">
            <a:noFill/>
            <a:miter lim="800000"/>
            <a:headEnd/>
            <a:tailEnd/>
          </a:ln>
        </p:spPr>
        <p:txBody>
          <a:bodyPr/>
          <a:lstStyle/>
          <a:p>
            <a:endParaRPr lang="en-US"/>
          </a:p>
        </p:txBody>
      </p:sp>
      <p:sp>
        <p:nvSpPr>
          <p:cNvPr id="498705" name="Text Box 17"/>
          <p:cNvSpPr txBox="1">
            <a:spLocks noChangeArrowheads="1"/>
          </p:cNvSpPr>
          <p:nvPr/>
        </p:nvSpPr>
        <p:spPr bwMode="auto">
          <a:xfrm>
            <a:off x="304800" y="1752600"/>
            <a:ext cx="8458200" cy="5021263"/>
          </a:xfrm>
          <a:prstGeom prst="rect">
            <a:avLst/>
          </a:prstGeom>
          <a:noFill/>
          <a:ln w="9525">
            <a:noFill/>
            <a:miter lim="800000"/>
            <a:headEnd/>
            <a:tailEnd/>
          </a:ln>
          <a:effectLst/>
        </p:spPr>
        <p:txBody>
          <a:bodyPr>
            <a:spAutoFit/>
          </a:bodyPr>
          <a:lstStyle/>
          <a:p>
            <a:pPr marL="457200" indent="-457200" algn="l" eaLnBrk="0" hangingPunct="0">
              <a:spcBef>
                <a:spcPct val="50000"/>
              </a:spcBef>
              <a:buFont typeface="Wingdings" pitchFamily="2" charset="2"/>
              <a:buNone/>
            </a:pPr>
            <a:r>
              <a:rPr lang="es-MX" b="1">
                <a:solidFill>
                  <a:srgbClr val="FF0000"/>
                </a:solidFill>
                <a:effectLst>
                  <a:outerShdw blurRad="38100" dist="38100" dir="2700000" algn="tl">
                    <a:srgbClr val="C0C0C0"/>
                  </a:outerShdw>
                </a:effectLst>
                <a:latin typeface="Arial Narrow" pitchFamily="34" charset="0"/>
                <a:cs typeface="Times New Roman" pitchFamily="18" charset="0"/>
              </a:rPr>
              <a:t>Apoyo Psicosocial </a:t>
            </a:r>
            <a:endParaRPr lang="es-MX" b="1" u="sng">
              <a:solidFill>
                <a:srgbClr val="000099"/>
              </a:solidFill>
              <a:effectLst/>
              <a:latin typeface="Arial Narrow" pitchFamily="34" charset="0"/>
            </a:endParaRPr>
          </a:p>
          <a:p>
            <a:pPr marL="457200" indent="-457200" algn="l" eaLnBrk="0" hangingPunct="0">
              <a:lnSpc>
                <a:spcPct val="0"/>
              </a:lnSpc>
              <a:spcBef>
                <a:spcPct val="50000"/>
              </a:spcBef>
              <a:buFont typeface="Wingdings" pitchFamily="2" charset="2"/>
              <a:buNone/>
            </a:pPr>
            <a:endParaRPr lang="es-MX" b="1" u="sng">
              <a:solidFill>
                <a:srgbClr val="000099"/>
              </a:solidFill>
              <a:effectLst/>
              <a:latin typeface="Arial Narrow" pitchFamily="34" charset="0"/>
            </a:endParaRPr>
          </a:p>
          <a:p>
            <a:pPr marL="457200" indent="-457200" algn="l" eaLnBrk="0" hangingPunct="0">
              <a:spcBef>
                <a:spcPct val="50000"/>
              </a:spcBef>
              <a:buFont typeface="Wingdings" pitchFamily="2" charset="2"/>
              <a:buChar char="Ø"/>
            </a:pPr>
            <a:r>
              <a:rPr lang="es-MX">
                <a:solidFill>
                  <a:srgbClr val="000099"/>
                </a:solidFill>
                <a:effectLst/>
                <a:latin typeface="Arial Narrow" pitchFamily="34" charset="0"/>
              </a:rPr>
              <a:t> Atención personalizada en el domicilio por parte de un Apoyo Familiar, asignado a la familia durante 24 meses,con una modalidad de contacto decreciente en el tiempo. </a:t>
            </a:r>
          </a:p>
          <a:p>
            <a:pPr marL="457200" indent="-457200" algn="l" eaLnBrk="0" hangingPunct="0">
              <a:spcBef>
                <a:spcPct val="50000"/>
              </a:spcBef>
              <a:buFont typeface="Wingdings" pitchFamily="2" charset="2"/>
              <a:buChar char="Ø"/>
            </a:pPr>
            <a:r>
              <a:rPr lang="es-MX">
                <a:solidFill>
                  <a:srgbClr val="FF0000"/>
                </a:solidFill>
                <a:effectLst/>
                <a:latin typeface="Arial Narrow" pitchFamily="34" charset="0"/>
              </a:rPr>
              <a:t>La estrategia de intervención se basa en que una familia esta habilitada y en condiciones de superar su condición de extrema pobreza cuando alcanza las 53 condiciones mínimas de calidad de vida.</a:t>
            </a:r>
            <a:endParaRPr lang="es-ES">
              <a:solidFill>
                <a:srgbClr val="FF0000"/>
              </a:solidFill>
              <a:effectLst/>
              <a:latin typeface="Arial Narrow" pitchFamily="34" charset="0"/>
            </a:endParaRPr>
          </a:p>
          <a:p>
            <a:pPr marL="457200" indent="-457200" algn="l" eaLnBrk="0" hangingPunct="0">
              <a:spcBef>
                <a:spcPct val="50000"/>
              </a:spcBef>
              <a:buFont typeface="Wingdings" pitchFamily="2" charset="2"/>
              <a:buChar char="Ø"/>
            </a:pPr>
            <a:r>
              <a:rPr lang="es-MX">
                <a:solidFill>
                  <a:srgbClr val="000099"/>
                </a:solidFill>
                <a:effectLst/>
                <a:latin typeface="Arial Narrow" pitchFamily="34" charset="0"/>
              </a:rPr>
              <a:t>Estas condiciones mínimas de calidad de vida, se trabajan en siete dimensiones.</a:t>
            </a:r>
          </a:p>
          <a:p>
            <a:pPr marL="457200" indent="-457200" algn="l" eaLnBrk="0" hangingPunct="0">
              <a:spcBef>
                <a:spcPct val="50000"/>
              </a:spcBef>
              <a:buFont typeface="Wingdings" pitchFamily="2" charset="2"/>
              <a:buChar char="Ø"/>
            </a:pPr>
            <a:endParaRPr lang="es-MX">
              <a:solidFill>
                <a:srgbClr val="000099"/>
              </a:solidFill>
              <a:effectLst/>
              <a:latin typeface="Arial Narrow" pitchFamily="34" charset="0"/>
            </a:endParaRPr>
          </a:p>
        </p:txBody>
      </p:sp>
      <p:sp>
        <p:nvSpPr>
          <p:cNvPr id="498706" name="Text Box 18"/>
          <p:cNvSpPr txBox="1">
            <a:spLocks noChangeArrowheads="1"/>
          </p:cNvSpPr>
          <p:nvPr/>
        </p:nvSpPr>
        <p:spPr bwMode="auto">
          <a:xfrm>
            <a:off x="304800" y="685800"/>
            <a:ext cx="7315200" cy="946150"/>
          </a:xfrm>
          <a:prstGeom prst="rect">
            <a:avLst/>
          </a:prstGeom>
          <a:noFill/>
          <a:ln w="9525">
            <a:noFill/>
            <a:miter lim="800000"/>
            <a:headEnd/>
            <a:tailEnd/>
          </a:ln>
          <a:effectLst/>
        </p:spPr>
        <p:txBody>
          <a:bodyPr>
            <a:spAutoFit/>
          </a:bodyPr>
          <a:lstStyle/>
          <a:p>
            <a:pPr algn="l" eaLnBrk="0" hangingPunct="0">
              <a:spcBef>
                <a:spcPct val="0"/>
              </a:spcBef>
              <a:buFont typeface="Wingdings" pitchFamily="2" charset="2"/>
              <a:buChar char="v"/>
            </a:pPr>
            <a:r>
              <a:rPr lang="es-MX" sz="2800" b="1">
                <a:solidFill>
                  <a:srgbClr val="FF0000"/>
                </a:solidFill>
                <a:effectLst>
                  <a:outerShdw blurRad="38100" dist="38100" dir="2700000" algn="tl">
                    <a:srgbClr val="C0C0C0"/>
                  </a:outerShdw>
                </a:effectLst>
                <a:latin typeface="Arial Narrow" pitchFamily="34" charset="0"/>
                <a:cs typeface="Times New Roman" pitchFamily="18" charset="0"/>
              </a:rPr>
              <a:t>Apoyo Psicosocial personalizado e intensivo y Aporte Solidario       </a:t>
            </a:r>
            <a:r>
              <a:rPr lang="es-MX" sz="2000" b="1">
                <a:solidFill>
                  <a:srgbClr val="333399"/>
                </a:solidFill>
                <a:effectLst/>
                <a:cs typeface="Times New Roman" pitchFamily="18" charset="0"/>
              </a:rPr>
              <a:t>(Programa PUENTE de FOSIS)</a:t>
            </a:r>
            <a:endParaRPr lang="es-ES" sz="2000" b="1">
              <a:solidFill>
                <a:srgbClr val="333399"/>
              </a:solidFill>
              <a:effectLs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8705"/>
                                        </p:tgtEl>
                                        <p:attrNameLst>
                                          <p:attrName>style.visibility</p:attrName>
                                        </p:attrNameLst>
                                      </p:cBhvr>
                                      <p:to>
                                        <p:strVal val="visible"/>
                                      </p:to>
                                    </p:set>
                                    <p:anim calcmode="lin" valueType="num">
                                      <p:cBhvr additive="base">
                                        <p:cTn id="7" dur="500" fill="hold"/>
                                        <p:tgtEl>
                                          <p:spTgt spid="498705"/>
                                        </p:tgtEl>
                                        <p:attrNameLst>
                                          <p:attrName>ppt_x</p:attrName>
                                        </p:attrNameLst>
                                      </p:cBhvr>
                                      <p:tavLst>
                                        <p:tav tm="0">
                                          <p:val>
                                            <p:strVal val="0-#ppt_w/2"/>
                                          </p:val>
                                        </p:tav>
                                        <p:tav tm="100000">
                                          <p:val>
                                            <p:strVal val="#ppt_x"/>
                                          </p:val>
                                        </p:tav>
                                      </p:tavLst>
                                    </p:anim>
                                    <p:anim calcmode="lin" valueType="num">
                                      <p:cBhvr additive="base">
                                        <p:cTn id="8" dur="500" fill="hold"/>
                                        <p:tgtEl>
                                          <p:spTgt spid="4987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70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9714" name="Group 2"/>
          <p:cNvGrpSpPr>
            <a:grpSpLocks/>
          </p:cNvGrpSpPr>
          <p:nvPr/>
        </p:nvGrpSpPr>
        <p:grpSpPr bwMode="auto">
          <a:xfrm>
            <a:off x="0" y="0"/>
            <a:ext cx="9144000" cy="6781800"/>
            <a:chOff x="0" y="0"/>
            <a:chExt cx="5760" cy="4272"/>
          </a:xfrm>
        </p:grpSpPr>
        <p:pic>
          <p:nvPicPr>
            <p:cNvPr id="499715"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499716"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499717"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499718"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499719"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499720"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499721"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499722"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499723"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499724"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499725"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499726"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499727" name="Text Box 15"/>
          <p:cNvSpPr txBox="1">
            <a:spLocks noChangeArrowheads="1"/>
          </p:cNvSpPr>
          <p:nvPr/>
        </p:nvSpPr>
        <p:spPr bwMode="auto">
          <a:xfrm>
            <a:off x="685800" y="1676400"/>
            <a:ext cx="7162800" cy="4144963"/>
          </a:xfrm>
          <a:prstGeom prst="rect">
            <a:avLst/>
          </a:prstGeom>
          <a:noFill/>
          <a:ln w="9525">
            <a:noFill/>
            <a:miter lim="800000"/>
            <a:headEnd/>
            <a:tailEnd/>
          </a:ln>
          <a:effectLst/>
        </p:spPr>
        <p:txBody>
          <a:bodyPr>
            <a:spAutoFit/>
          </a:bodyPr>
          <a:lstStyle/>
          <a:p>
            <a:pPr marL="457200" indent="-457200" algn="l" eaLnBrk="0" hangingPunct="0">
              <a:lnSpc>
                <a:spcPct val="80000"/>
              </a:lnSpc>
              <a:spcBef>
                <a:spcPct val="50000"/>
              </a:spcBef>
            </a:pPr>
            <a:r>
              <a:rPr lang="es-MX">
                <a:solidFill>
                  <a:srgbClr val="000099"/>
                </a:solidFill>
                <a:effectLst>
                  <a:outerShdw blurRad="38100" dist="38100" dir="2700000" algn="tl">
                    <a:srgbClr val="C0C0C0"/>
                  </a:outerShdw>
                </a:effectLst>
                <a:latin typeface="Arial Narrow" pitchFamily="34" charset="0"/>
              </a:rPr>
              <a:t>Dimensiones </a:t>
            </a:r>
          </a:p>
          <a:p>
            <a:pPr marL="457200" indent="-457200" algn="l" eaLnBrk="0" hangingPunct="0">
              <a:lnSpc>
                <a:spcPct val="80000"/>
              </a:lnSpc>
              <a:spcBef>
                <a:spcPct val="50000"/>
              </a:spcBef>
              <a:buFontTx/>
              <a:buAutoNum type="arabicPeriod"/>
            </a:pPr>
            <a:r>
              <a:rPr lang="es-MX">
                <a:solidFill>
                  <a:srgbClr val="000099"/>
                </a:solidFill>
                <a:effectLst>
                  <a:outerShdw blurRad="38100" dist="38100" dir="2700000" algn="tl">
                    <a:srgbClr val="C0C0C0"/>
                  </a:outerShdw>
                </a:effectLst>
                <a:latin typeface="Arial Narrow" pitchFamily="34" charset="0"/>
              </a:rPr>
              <a:t>Identificación</a:t>
            </a:r>
          </a:p>
          <a:p>
            <a:pPr marL="457200" indent="-457200" algn="l" eaLnBrk="0" hangingPunct="0">
              <a:spcBef>
                <a:spcPct val="50000"/>
              </a:spcBef>
              <a:buFontTx/>
              <a:buAutoNum type="arabicPeriod"/>
            </a:pPr>
            <a:r>
              <a:rPr lang="es-MX">
                <a:solidFill>
                  <a:srgbClr val="000099"/>
                </a:solidFill>
                <a:effectLst>
                  <a:outerShdw blurRad="38100" dist="38100" dir="2700000" algn="tl">
                    <a:srgbClr val="C0C0C0"/>
                  </a:outerShdw>
                </a:effectLst>
                <a:latin typeface="Arial Narrow" pitchFamily="34" charset="0"/>
              </a:rPr>
              <a:t> Salud</a:t>
            </a:r>
          </a:p>
          <a:p>
            <a:pPr marL="457200" indent="-457200" algn="l" eaLnBrk="0" hangingPunct="0">
              <a:spcBef>
                <a:spcPct val="50000"/>
              </a:spcBef>
              <a:buFontTx/>
              <a:buAutoNum type="arabicPeriod"/>
            </a:pPr>
            <a:r>
              <a:rPr lang="es-MX">
                <a:solidFill>
                  <a:srgbClr val="000099"/>
                </a:solidFill>
                <a:effectLst>
                  <a:outerShdw blurRad="38100" dist="38100" dir="2700000" algn="tl">
                    <a:srgbClr val="C0C0C0"/>
                  </a:outerShdw>
                </a:effectLst>
                <a:latin typeface="Arial Narrow" pitchFamily="34" charset="0"/>
              </a:rPr>
              <a:t> Educación</a:t>
            </a:r>
          </a:p>
          <a:p>
            <a:pPr marL="457200" indent="-457200" algn="l" eaLnBrk="0" hangingPunct="0">
              <a:spcBef>
                <a:spcPct val="50000"/>
              </a:spcBef>
              <a:buFontTx/>
              <a:buAutoNum type="arabicPeriod"/>
            </a:pPr>
            <a:r>
              <a:rPr lang="es-MX">
                <a:solidFill>
                  <a:srgbClr val="000099"/>
                </a:solidFill>
                <a:effectLst>
                  <a:outerShdw blurRad="38100" dist="38100" dir="2700000" algn="tl">
                    <a:srgbClr val="C0C0C0"/>
                  </a:outerShdw>
                </a:effectLst>
                <a:latin typeface="Arial Narrow" pitchFamily="34" charset="0"/>
              </a:rPr>
              <a:t> Dinámica Familiar</a:t>
            </a:r>
          </a:p>
          <a:p>
            <a:pPr marL="457200" indent="-457200" algn="l" eaLnBrk="0" hangingPunct="0">
              <a:spcBef>
                <a:spcPct val="50000"/>
              </a:spcBef>
              <a:buFontTx/>
              <a:buAutoNum type="arabicPeriod"/>
            </a:pPr>
            <a:r>
              <a:rPr lang="es-MX">
                <a:solidFill>
                  <a:srgbClr val="000099"/>
                </a:solidFill>
                <a:effectLst>
                  <a:outerShdw blurRad="38100" dist="38100" dir="2700000" algn="tl">
                    <a:srgbClr val="C0C0C0"/>
                  </a:outerShdw>
                </a:effectLst>
                <a:latin typeface="Arial Narrow" pitchFamily="34" charset="0"/>
              </a:rPr>
              <a:t> Habitabilidad</a:t>
            </a:r>
          </a:p>
          <a:p>
            <a:pPr marL="457200" indent="-457200" algn="l" eaLnBrk="0" hangingPunct="0">
              <a:spcBef>
                <a:spcPct val="50000"/>
              </a:spcBef>
              <a:buFontTx/>
              <a:buAutoNum type="arabicPeriod"/>
            </a:pPr>
            <a:r>
              <a:rPr lang="es-MX">
                <a:solidFill>
                  <a:srgbClr val="000099"/>
                </a:solidFill>
                <a:effectLst>
                  <a:outerShdw blurRad="38100" dist="38100" dir="2700000" algn="tl">
                    <a:srgbClr val="C0C0C0"/>
                  </a:outerShdw>
                </a:effectLst>
                <a:latin typeface="Arial Narrow" pitchFamily="34" charset="0"/>
              </a:rPr>
              <a:t> Trabajo</a:t>
            </a:r>
          </a:p>
          <a:p>
            <a:pPr marL="457200" indent="-457200" algn="l" eaLnBrk="0" hangingPunct="0">
              <a:spcBef>
                <a:spcPct val="50000"/>
              </a:spcBef>
              <a:buFontTx/>
              <a:buAutoNum type="arabicPeriod"/>
            </a:pPr>
            <a:r>
              <a:rPr lang="es-MX">
                <a:solidFill>
                  <a:srgbClr val="000099"/>
                </a:solidFill>
                <a:effectLst>
                  <a:outerShdw blurRad="38100" dist="38100" dir="2700000" algn="tl">
                    <a:srgbClr val="C0C0C0"/>
                  </a:outerShdw>
                </a:effectLst>
                <a:latin typeface="Arial Narrow" pitchFamily="34" charset="0"/>
              </a:rPr>
              <a:t> Ingresos</a:t>
            </a:r>
            <a:endParaRPr lang="es-ES">
              <a:solidFill>
                <a:srgbClr val="000099"/>
              </a:solidFill>
              <a:effectLst>
                <a:outerShdw blurRad="38100" dist="38100" dir="2700000" algn="tl">
                  <a:srgbClr val="C0C0C0"/>
                </a:outerShdw>
              </a:effectLst>
              <a:latin typeface="Arial Narrow" pitchFamily="34" charset="0"/>
            </a:endParaRPr>
          </a:p>
        </p:txBody>
      </p:sp>
      <p:sp>
        <p:nvSpPr>
          <p:cNvPr id="499729" name="Text Box 17"/>
          <p:cNvSpPr txBox="1">
            <a:spLocks noChangeArrowheads="1"/>
          </p:cNvSpPr>
          <p:nvPr/>
        </p:nvSpPr>
        <p:spPr bwMode="auto">
          <a:xfrm>
            <a:off x="381000" y="990600"/>
            <a:ext cx="6858000" cy="519113"/>
          </a:xfrm>
          <a:prstGeom prst="rect">
            <a:avLst/>
          </a:prstGeom>
          <a:noFill/>
          <a:ln w="9525">
            <a:noFill/>
            <a:miter lim="800000"/>
            <a:headEnd/>
            <a:tailEnd/>
          </a:ln>
          <a:effectLst/>
        </p:spPr>
        <p:txBody>
          <a:bodyPr>
            <a:spAutoFit/>
          </a:bodyPr>
          <a:lstStyle/>
          <a:p>
            <a:pPr algn="l" eaLnBrk="0" hangingPunct="0">
              <a:spcBef>
                <a:spcPct val="50000"/>
              </a:spcBef>
            </a:pPr>
            <a:r>
              <a:rPr lang="es-MX" sz="2800" b="1">
                <a:solidFill>
                  <a:srgbClr val="FF0000"/>
                </a:solidFill>
                <a:effectLst>
                  <a:outerShdw blurRad="38100" dist="38100" dir="2700000" algn="tl">
                    <a:srgbClr val="C0C0C0"/>
                  </a:outerShdw>
                </a:effectLst>
                <a:latin typeface="Arial Narrow" pitchFamily="34" charset="0"/>
                <a:cs typeface="Times New Roman" pitchFamily="18" charset="0"/>
              </a:rPr>
              <a:t>Apoyo Psicosocial personalizado e intensivo</a:t>
            </a:r>
            <a:endParaRPr lang="es-ES" sz="2800" b="1">
              <a:solidFill>
                <a:srgbClr val="FF0000"/>
              </a:solidFill>
              <a:effectLst>
                <a:outerShdw blurRad="38100" dist="38100" dir="2700000" algn="tl">
                  <a:srgbClr val="C0C0C0"/>
                </a:outerShdw>
              </a:effectLst>
              <a:latin typeface="Arial Narrow"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9727"/>
                                        </p:tgtEl>
                                        <p:attrNameLst>
                                          <p:attrName>style.visibility</p:attrName>
                                        </p:attrNameLst>
                                      </p:cBhvr>
                                      <p:to>
                                        <p:strVal val="visible"/>
                                      </p:to>
                                    </p:set>
                                    <p:anim calcmode="lin" valueType="num">
                                      <p:cBhvr additive="base">
                                        <p:cTn id="7" dur="500" fill="hold"/>
                                        <p:tgtEl>
                                          <p:spTgt spid="499727"/>
                                        </p:tgtEl>
                                        <p:attrNameLst>
                                          <p:attrName>ppt_x</p:attrName>
                                        </p:attrNameLst>
                                      </p:cBhvr>
                                      <p:tavLst>
                                        <p:tav tm="0">
                                          <p:val>
                                            <p:strVal val="0-#ppt_w/2"/>
                                          </p:val>
                                        </p:tav>
                                        <p:tav tm="100000">
                                          <p:val>
                                            <p:strVal val="#ppt_x"/>
                                          </p:val>
                                        </p:tav>
                                      </p:tavLst>
                                    </p:anim>
                                    <p:anim calcmode="lin" valueType="num">
                                      <p:cBhvr additive="base">
                                        <p:cTn id="8" dur="500" fill="hold"/>
                                        <p:tgtEl>
                                          <p:spTgt spid="4997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2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9826" name="Group 2"/>
          <p:cNvGrpSpPr>
            <a:grpSpLocks/>
          </p:cNvGrpSpPr>
          <p:nvPr/>
        </p:nvGrpSpPr>
        <p:grpSpPr bwMode="auto">
          <a:xfrm>
            <a:off x="0" y="0"/>
            <a:ext cx="9144000" cy="6781800"/>
            <a:chOff x="0" y="0"/>
            <a:chExt cx="5760" cy="4272"/>
          </a:xfrm>
        </p:grpSpPr>
        <p:pic>
          <p:nvPicPr>
            <p:cNvPr id="589827"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89828"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89829"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89830"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89831"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89832"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89833"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89834"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89835"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89836"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89837"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89838"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89839" name="Rectangle 15"/>
          <p:cNvSpPr>
            <a:spLocks noChangeArrowheads="1"/>
          </p:cNvSpPr>
          <p:nvPr/>
        </p:nvSpPr>
        <p:spPr bwMode="auto">
          <a:xfrm>
            <a:off x="304800" y="1524000"/>
            <a:ext cx="8229600" cy="3810000"/>
          </a:xfrm>
          <a:prstGeom prst="rect">
            <a:avLst/>
          </a:prstGeom>
          <a:noFill/>
          <a:ln w="9525">
            <a:noFill/>
            <a:miter lim="800000"/>
            <a:headEnd/>
            <a:tailEnd/>
          </a:ln>
          <a:effectLst/>
        </p:spPr>
        <p:txBody>
          <a:bodyPr>
            <a:spAutoFit/>
          </a:bodyPr>
          <a:lstStyle/>
          <a:p>
            <a:pPr>
              <a:spcBef>
                <a:spcPct val="50000"/>
              </a:spcBef>
            </a:pPr>
            <a:r>
              <a:rPr lang="en-US" b="1">
                <a:solidFill>
                  <a:srgbClr val="000099"/>
                </a:solidFill>
                <a:effectLst>
                  <a:outerShdw blurRad="38100" dist="38100" dir="2700000" algn="tl">
                    <a:srgbClr val="C0C0C0"/>
                  </a:outerShdw>
                </a:effectLst>
                <a:latin typeface="Arial Narrow" pitchFamily="34" charset="0"/>
              </a:rPr>
              <a:t>IDENTIFICACION</a:t>
            </a:r>
          </a:p>
          <a:p>
            <a:pPr>
              <a:spcBef>
                <a:spcPct val="50000"/>
              </a:spcBef>
            </a:pPr>
            <a:r>
              <a:rPr lang="es-ES" sz="2000" b="1">
                <a:solidFill>
                  <a:srgbClr val="000099"/>
                </a:solidFill>
                <a:effectLst>
                  <a:outerShdw blurRad="38100" dist="38100" dir="2700000" algn="tl">
                    <a:srgbClr val="C0C0C0"/>
                  </a:outerShdw>
                </a:effectLst>
                <a:latin typeface="Arial Narrow" pitchFamily="34" charset="0"/>
              </a:rPr>
              <a:t>1:</a:t>
            </a:r>
            <a:r>
              <a:rPr lang="es-ES" sz="2000">
                <a:solidFill>
                  <a:srgbClr val="000099"/>
                </a:solidFill>
                <a:effectLst>
                  <a:outerShdw blurRad="38100" dist="38100" dir="2700000" algn="tl">
                    <a:srgbClr val="C0C0C0"/>
                  </a:outerShdw>
                </a:effectLst>
                <a:latin typeface="Arial Narrow" pitchFamily="34" charset="0"/>
              </a:rPr>
              <a:t> Que todos los miembros de la familia estén </a:t>
            </a:r>
            <a:r>
              <a:rPr lang="es-ES" sz="2000" b="1">
                <a:solidFill>
                  <a:srgbClr val="000099"/>
                </a:solidFill>
                <a:effectLst>
                  <a:outerShdw blurRad="38100" dist="38100" dir="2700000" algn="tl">
                    <a:srgbClr val="C0C0C0"/>
                  </a:outerShdw>
                </a:effectLst>
                <a:latin typeface="Arial Narrow" pitchFamily="34" charset="0"/>
              </a:rPr>
              <a:t>inscritos en el Registro Civil</a:t>
            </a:r>
            <a:r>
              <a:rPr lang="es-ES" sz="2000">
                <a:solidFill>
                  <a:srgbClr val="000099"/>
                </a:solidFill>
                <a:effectLst>
                  <a:outerShdw blurRad="38100" dist="38100" dir="2700000" algn="tl">
                    <a:srgbClr val="C0C0C0"/>
                  </a:outerShdw>
                </a:effectLst>
                <a:latin typeface="Arial Narrow" pitchFamily="34" charset="0"/>
              </a:rPr>
              <a:t>.</a:t>
            </a:r>
          </a:p>
          <a:p>
            <a:pPr>
              <a:spcBef>
                <a:spcPct val="50000"/>
              </a:spcBef>
            </a:pPr>
            <a:r>
              <a:rPr lang="es-ES" sz="2000" b="1">
                <a:solidFill>
                  <a:srgbClr val="000099"/>
                </a:solidFill>
                <a:effectLst>
                  <a:outerShdw blurRad="38100" dist="38100" dir="2700000" algn="tl">
                    <a:srgbClr val="C0C0C0"/>
                  </a:outerShdw>
                </a:effectLst>
                <a:latin typeface="Arial Narrow" pitchFamily="34" charset="0"/>
              </a:rPr>
              <a:t>2:</a:t>
            </a:r>
            <a:r>
              <a:rPr lang="es-ES" sz="2000">
                <a:solidFill>
                  <a:srgbClr val="000099"/>
                </a:solidFill>
                <a:effectLst>
                  <a:outerShdw blurRad="38100" dist="38100" dir="2700000" algn="tl">
                    <a:srgbClr val="C0C0C0"/>
                  </a:outerShdw>
                </a:effectLst>
                <a:latin typeface="Arial Narrow" pitchFamily="34" charset="0"/>
              </a:rPr>
              <a:t> Que todos los miembros de la Familia tengan </a:t>
            </a:r>
            <a:r>
              <a:rPr lang="es-ES" sz="2000" b="1">
                <a:solidFill>
                  <a:srgbClr val="000099"/>
                </a:solidFill>
                <a:effectLst>
                  <a:outerShdw blurRad="38100" dist="38100" dir="2700000" algn="tl">
                    <a:srgbClr val="C0C0C0"/>
                  </a:outerShdw>
                </a:effectLst>
                <a:latin typeface="Arial Narrow" pitchFamily="34" charset="0"/>
              </a:rPr>
              <a:t>cédula de identidad.</a:t>
            </a:r>
          </a:p>
          <a:p>
            <a:pPr>
              <a:spcBef>
                <a:spcPct val="50000"/>
              </a:spcBef>
            </a:pPr>
            <a:r>
              <a:rPr lang="es-ES" sz="2000" b="1">
                <a:solidFill>
                  <a:srgbClr val="000099"/>
                </a:solidFill>
                <a:effectLst>
                  <a:outerShdw blurRad="38100" dist="38100" dir="2700000" algn="tl">
                    <a:srgbClr val="C0C0C0"/>
                  </a:outerShdw>
                </a:effectLst>
                <a:latin typeface="Arial Narrow" pitchFamily="34" charset="0"/>
              </a:rPr>
              <a:t>3:</a:t>
            </a:r>
            <a:r>
              <a:rPr lang="es-ES" sz="2000">
                <a:solidFill>
                  <a:srgbClr val="000099"/>
                </a:solidFill>
                <a:effectLst>
                  <a:outerShdw blurRad="38100" dist="38100" dir="2700000" algn="tl">
                    <a:srgbClr val="C0C0C0"/>
                  </a:outerShdw>
                </a:effectLst>
                <a:latin typeface="Arial Narrow" pitchFamily="34" charset="0"/>
              </a:rPr>
              <a:t> Que la Familia tenga su </a:t>
            </a:r>
            <a:r>
              <a:rPr lang="es-ES" sz="2000" b="1">
                <a:solidFill>
                  <a:srgbClr val="000099"/>
                </a:solidFill>
                <a:effectLst>
                  <a:outerShdw blurRad="38100" dist="38100" dir="2700000" algn="tl">
                    <a:srgbClr val="C0C0C0"/>
                  </a:outerShdw>
                </a:effectLst>
                <a:latin typeface="Arial Narrow" pitchFamily="34" charset="0"/>
              </a:rPr>
              <a:t>Ficha CAS</a:t>
            </a:r>
            <a:r>
              <a:rPr lang="es-ES" sz="2000">
                <a:solidFill>
                  <a:srgbClr val="000099"/>
                </a:solidFill>
                <a:effectLst>
                  <a:outerShdw blurRad="38100" dist="38100" dir="2700000" algn="tl">
                    <a:srgbClr val="C0C0C0"/>
                  </a:outerShdw>
                </a:effectLst>
                <a:latin typeface="Arial Narrow" pitchFamily="34" charset="0"/>
              </a:rPr>
              <a:t> vigente en la Municipalidad de su domicilio. </a:t>
            </a:r>
          </a:p>
          <a:p>
            <a:pPr>
              <a:spcBef>
                <a:spcPct val="50000"/>
              </a:spcBef>
            </a:pPr>
            <a:r>
              <a:rPr lang="es-ES" sz="2000" b="1">
                <a:solidFill>
                  <a:srgbClr val="000099"/>
                </a:solidFill>
                <a:effectLst>
                  <a:outerShdw blurRad="38100" dist="38100" dir="2700000" algn="tl">
                    <a:srgbClr val="C0C0C0"/>
                  </a:outerShdw>
                </a:effectLst>
                <a:latin typeface="Arial Narrow" pitchFamily="34" charset="0"/>
              </a:rPr>
              <a:t>4:</a:t>
            </a:r>
            <a:r>
              <a:rPr lang="es-ES" sz="2000">
                <a:solidFill>
                  <a:srgbClr val="000099"/>
                </a:solidFill>
                <a:effectLst>
                  <a:outerShdw blurRad="38100" dist="38100" dir="2700000" algn="tl">
                    <a:srgbClr val="C0C0C0"/>
                  </a:outerShdw>
                </a:effectLst>
                <a:latin typeface="Arial Narrow" pitchFamily="34" charset="0"/>
              </a:rPr>
              <a:t> Que todos los hombres mayores de 18 años tengan su situación militar al día.</a:t>
            </a:r>
          </a:p>
          <a:p>
            <a:pPr>
              <a:spcBef>
                <a:spcPct val="50000"/>
              </a:spcBef>
            </a:pPr>
            <a:r>
              <a:rPr lang="es-ES" sz="2000" b="1">
                <a:solidFill>
                  <a:srgbClr val="000099"/>
                </a:solidFill>
                <a:effectLst>
                  <a:outerShdw blurRad="38100" dist="38100" dir="2700000" algn="tl">
                    <a:srgbClr val="C0C0C0"/>
                  </a:outerShdw>
                </a:effectLst>
                <a:latin typeface="Arial Narrow" pitchFamily="34" charset="0"/>
              </a:rPr>
              <a:t>5:</a:t>
            </a:r>
            <a:r>
              <a:rPr lang="es-ES" sz="2000">
                <a:solidFill>
                  <a:srgbClr val="000099"/>
                </a:solidFill>
                <a:effectLst>
                  <a:outerShdw blurRad="38100" dist="38100" dir="2700000" algn="tl">
                    <a:srgbClr val="C0C0C0"/>
                  </a:outerShdw>
                </a:effectLst>
                <a:latin typeface="Arial Narrow" pitchFamily="34" charset="0"/>
              </a:rPr>
              <a:t> Que todos los miembros adultos de la Familia tengan su papel de antecedentes regularizados, cuando corresponda.</a:t>
            </a:r>
          </a:p>
          <a:p>
            <a:pPr>
              <a:spcBef>
                <a:spcPct val="50000"/>
              </a:spcBef>
            </a:pPr>
            <a:r>
              <a:rPr lang="es-ES" sz="2000" b="1">
                <a:solidFill>
                  <a:srgbClr val="000099"/>
                </a:solidFill>
                <a:effectLst>
                  <a:outerShdw blurRad="38100" dist="38100" dir="2700000" algn="tl">
                    <a:srgbClr val="C0C0C0"/>
                  </a:outerShdw>
                </a:effectLst>
                <a:latin typeface="Arial Narrow" pitchFamily="34" charset="0"/>
              </a:rPr>
              <a:t>6:</a:t>
            </a:r>
            <a:r>
              <a:rPr lang="es-ES" sz="2000">
                <a:solidFill>
                  <a:srgbClr val="000099"/>
                </a:solidFill>
                <a:effectLst>
                  <a:outerShdw blurRad="38100" dist="38100" dir="2700000" algn="tl">
                    <a:srgbClr val="C0C0C0"/>
                  </a:outerShdw>
                </a:effectLst>
                <a:latin typeface="Arial Narrow" pitchFamily="34" charset="0"/>
              </a:rPr>
              <a:t> Que los miembros de la Familia con alguna discapacidad, la tengan certificada por el COMPIN y estén inscritos en el Registro Nacional de la Discapacidad</a:t>
            </a:r>
            <a:r>
              <a:rPr lang="es-ES" sz="1400">
                <a:solidFill>
                  <a:srgbClr val="000099"/>
                </a:solidFill>
                <a:effectLst>
                  <a:outerShdw blurRad="38100" dist="38100" dir="2700000" algn="tl">
                    <a:srgbClr val="C0C0C0"/>
                  </a:outerShdw>
                </a:effectLst>
                <a:latin typeface="Arial Narrow" pitchFamily="34"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0850" name="Group 2"/>
          <p:cNvGrpSpPr>
            <a:grpSpLocks/>
          </p:cNvGrpSpPr>
          <p:nvPr/>
        </p:nvGrpSpPr>
        <p:grpSpPr bwMode="auto">
          <a:xfrm>
            <a:off x="0" y="0"/>
            <a:ext cx="9144000" cy="6781800"/>
            <a:chOff x="0" y="0"/>
            <a:chExt cx="5760" cy="4272"/>
          </a:xfrm>
        </p:grpSpPr>
        <p:pic>
          <p:nvPicPr>
            <p:cNvPr id="590851"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90852"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90853"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90854"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90855"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90856"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90857"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90858"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90859"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90860"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90861"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90862"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90863" name="Rectangle 15"/>
          <p:cNvSpPr>
            <a:spLocks noChangeArrowheads="1"/>
          </p:cNvSpPr>
          <p:nvPr/>
        </p:nvSpPr>
        <p:spPr bwMode="auto">
          <a:xfrm>
            <a:off x="228600" y="914400"/>
            <a:ext cx="8534400" cy="5133975"/>
          </a:xfrm>
          <a:prstGeom prst="rect">
            <a:avLst/>
          </a:prstGeom>
          <a:noFill/>
          <a:ln w="9525">
            <a:noFill/>
            <a:miter lim="800000"/>
            <a:headEnd/>
            <a:tailEnd/>
          </a:ln>
          <a:effectLst/>
        </p:spPr>
        <p:txBody>
          <a:bodyPr>
            <a:spAutoFit/>
          </a:bodyPr>
          <a:lstStyle/>
          <a:p>
            <a:pPr>
              <a:spcBef>
                <a:spcPct val="50000"/>
              </a:spcBef>
            </a:pPr>
            <a:r>
              <a:rPr lang="en-US" b="1">
                <a:solidFill>
                  <a:srgbClr val="000099"/>
                </a:solidFill>
                <a:effectLst>
                  <a:outerShdw blurRad="38100" dist="38100" dir="2700000" algn="tl">
                    <a:srgbClr val="C0C0C0"/>
                  </a:outerShdw>
                </a:effectLst>
                <a:latin typeface="Arial Narrow" pitchFamily="34" charset="0"/>
              </a:rPr>
              <a:t>SALUD</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1:</a:t>
            </a:r>
            <a:r>
              <a:rPr lang="es-ES" sz="1800">
                <a:solidFill>
                  <a:srgbClr val="000099"/>
                </a:solidFill>
                <a:effectLst>
                  <a:outerShdw blurRad="38100" dist="38100" dir="2700000" algn="tl">
                    <a:srgbClr val="C0C0C0"/>
                  </a:outerShdw>
                </a:effectLst>
                <a:latin typeface="Arial Narrow" pitchFamily="34" charset="0"/>
              </a:rPr>
              <a:t> </a:t>
            </a:r>
            <a:r>
              <a:rPr lang="es-ES" sz="1800" b="1">
                <a:solidFill>
                  <a:srgbClr val="000099"/>
                </a:solidFill>
                <a:effectLst>
                  <a:outerShdw blurRad="38100" dist="38100" dir="2700000" algn="tl">
                    <a:srgbClr val="C0C0C0"/>
                  </a:outerShdw>
                </a:effectLst>
                <a:latin typeface="Arial Narrow" pitchFamily="34" charset="0"/>
              </a:rPr>
              <a:t>Familia inscrita en el servicio de Atención Primaria de Salud</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2:</a:t>
            </a:r>
            <a:r>
              <a:rPr lang="es-ES" sz="1800">
                <a:solidFill>
                  <a:srgbClr val="000099"/>
                </a:solidFill>
                <a:effectLst>
                  <a:outerShdw blurRad="38100" dist="38100" dir="2700000" algn="tl">
                    <a:srgbClr val="C0C0C0"/>
                  </a:outerShdw>
                </a:effectLst>
                <a:latin typeface="Arial Narrow" pitchFamily="34" charset="0"/>
              </a:rPr>
              <a:t> Que las embarazadas tengan sus controles de salud al día.</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3:</a:t>
            </a:r>
            <a:r>
              <a:rPr lang="es-ES" sz="1800">
                <a:solidFill>
                  <a:srgbClr val="000099"/>
                </a:solidFill>
                <a:effectLst>
                  <a:outerShdw blurRad="38100" dist="38100" dir="2700000" algn="tl">
                    <a:srgbClr val="C0C0C0"/>
                  </a:outerShdw>
                </a:effectLst>
                <a:latin typeface="Arial Narrow" pitchFamily="34" charset="0"/>
              </a:rPr>
              <a:t> </a:t>
            </a:r>
            <a:r>
              <a:rPr lang="es-ES" sz="1800" b="1">
                <a:solidFill>
                  <a:srgbClr val="000099"/>
                </a:solidFill>
                <a:effectLst>
                  <a:outerShdw blurRad="38100" dist="38100" dir="2700000" algn="tl">
                    <a:srgbClr val="C0C0C0"/>
                  </a:outerShdw>
                </a:effectLst>
                <a:latin typeface="Arial Narrow" pitchFamily="34" charset="0"/>
              </a:rPr>
              <a:t>Que los niños/as menores de 6 años tengan sus vacunas al día.</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4:</a:t>
            </a:r>
            <a:r>
              <a:rPr lang="es-ES" sz="1800">
                <a:solidFill>
                  <a:srgbClr val="000099"/>
                </a:solidFill>
                <a:effectLst>
                  <a:outerShdw blurRad="38100" dist="38100" dir="2700000" algn="tl">
                    <a:srgbClr val="C0C0C0"/>
                  </a:outerShdw>
                </a:effectLst>
                <a:latin typeface="Arial Narrow" pitchFamily="34" charset="0"/>
              </a:rPr>
              <a:t> Los niños/as menores de 6 años tengan sus controles de salud al día.</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5:</a:t>
            </a:r>
            <a:r>
              <a:rPr lang="es-ES" sz="1800">
                <a:solidFill>
                  <a:srgbClr val="000099"/>
                </a:solidFill>
                <a:effectLst>
                  <a:outerShdw blurRad="38100" dist="38100" dir="2700000" algn="tl">
                    <a:srgbClr val="C0C0C0"/>
                  </a:outerShdw>
                </a:effectLst>
                <a:latin typeface="Arial Narrow" pitchFamily="34" charset="0"/>
              </a:rPr>
              <a:t> </a:t>
            </a:r>
            <a:r>
              <a:rPr lang="es-ES" sz="1800" b="1">
                <a:solidFill>
                  <a:srgbClr val="000099"/>
                </a:solidFill>
                <a:effectLst>
                  <a:outerShdw blurRad="38100" dist="38100" dir="2700000" algn="tl">
                    <a:srgbClr val="C0C0C0"/>
                  </a:outerShdw>
                </a:effectLst>
                <a:latin typeface="Arial Narrow" pitchFamily="34" charset="0"/>
              </a:rPr>
              <a:t>Que las mujeres de 35 años y más tengan el examen de papanicolau al día.</a:t>
            </a:r>
          </a:p>
          <a:p>
            <a:pPr>
              <a:spcBef>
                <a:spcPct val="50000"/>
              </a:spcBef>
            </a:pPr>
            <a:r>
              <a:rPr lang="es-ES" sz="1800">
                <a:solidFill>
                  <a:srgbClr val="000099"/>
                </a:solidFill>
                <a:effectLst>
                  <a:outerShdw blurRad="38100" dist="38100" dir="2700000" algn="tl">
                    <a:srgbClr val="C0C0C0"/>
                  </a:outerShdw>
                </a:effectLst>
                <a:latin typeface="Arial Narrow" pitchFamily="34" charset="0"/>
              </a:rPr>
              <a:t>6: </a:t>
            </a:r>
            <a:r>
              <a:rPr lang="es-ES" sz="1800" b="1">
                <a:solidFill>
                  <a:srgbClr val="000099"/>
                </a:solidFill>
                <a:effectLst>
                  <a:outerShdw blurRad="38100" dist="38100" dir="2700000" algn="tl">
                    <a:srgbClr val="C0C0C0"/>
                  </a:outerShdw>
                </a:effectLst>
                <a:latin typeface="Arial Narrow" pitchFamily="34" charset="0"/>
              </a:rPr>
              <a:t>Que las mujeres que usen algún método anticonceptivo están bajo control</a:t>
            </a:r>
            <a:r>
              <a:rPr lang="es-ES" sz="1800">
                <a:solidFill>
                  <a:srgbClr val="000099"/>
                </a:solidFill>
                <a:effectLst>
                  <a:outerShdw blurRad="38100" dist="38100" dir="2700000" algn="tl">
                    <a:srgbClr val="C0C0C0"/>
                  </a:outerShdw>
                </a:effectLst>
                <a:latin typeface="Arial Narrow" pitchFamily="34" charset="0"/>
              </a:rPr>
              <a:t> médico.</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7:</a:t>
            </a:r>
            <a:r>
              <a:rPr lang="es-ES" sz="1800">
                <a:solidFill>
                  <a:srgbClr val="000099"/>
                </a:solidFill>
                <a:effectLst>
                  <a:outerShdw blurRad="38100" dist="38100" dir="2700000" algn="tl">
                    <a:srgbClr val="C0C0C0"/>
                  </a:outerShdw>
                </a:effectLst>
                <a:latin typeface="Arial Narrow" pitchFamily="34" charset="0"/>
              </a:rPr>
              <a:t> Que los adultos mayores estén bajo control médico.</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8:</a:t>
            </a:r>
            <a:r>
              <a:rPr lang="es-ES" sz="1800">
                <a:solidFill>
                  <a:srgbClr val="000099"/>
                </a:solidFill>
                <a:effectLst>
                  <a:outerShdw blurRad="38100" dist="38100" dir="2700000" algn="tl">
                    <a:srgbClr val="C0C0C0"/>
                  </a:outerShdw>
                </a:effectLst>
                <a:latin typeface="Arial Narrow" pitchFamily="34" charset="0"/>
              </a:rPr>
              <a:t> Que los miembros de la Familia que tengan alguna enfermedad crónica estén bajo control </a:t>
            </a:r>
            <a:r>
              <a:rPr lang="en-US" sz="1800">
                <a:solidFill>
                  <a:srgbClr val="000099"/>
                </a:solidFill>
                <a:effectLst>
                  <a:outerShdw blurRad="38100" dist="38100" dir="2700000" algn="tl">
                    <a:srgbClr val="C0C0C0"/>
                  </a:outerShdw>
                </a:effectLst>
                <a:latin typeface="Arial Narrow" pitchFamily="34" charset="0"/>
              </a:rPr>
              <a:t>     </a:t>
            </a:r>
            <a:r>
              <a:rPr lang="es-ES" sz="1800">
                <a:solidFill>
                  <a:srgbClr val="000099"/>
                </a:solidFill>
                <a:effectLst>
                  <a:outerShdw blurRad="38100" dist="38100" dir="2700000" algn="tl">
                    <a:srgbClr val="C0C0C0"/>
                  </a:outerShdw>
                </a:effectLst>
                <a:latin typeface="Arial Narrow" pitchFamily="34" charset="0"/>
              </a:rPr>
              <a:t>médico.</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9:</a:t>
            </a:r>
            <a:r>
              <a:rPr lang="es-ES" sz="1800">
                <a:solidFill>
                  <a:srgbClr val="000099"/>
                </a:solidFill>
                <a:effectLst>
                  <a:outerShdw blurRad="38100" dist="38100" dir="2700000" algn="tl">
                    <a:srgbClr val="C0C0C0"/>
                  </a:outerShdw>
                </a:effectLst>
                <a:latin typeface="Arial Narrow" pitchFamily="34" charset="0"/>
              </a:rPr>
              <a:t> Que los miembros de la familia con discapacidad susceptibles de ser rehabilitados, estén participando de algún programa de rehabilitación.</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10:</a:t>
            </a:r>
            <a:r>
              <a:rPr lang="es-ES" sz="1800">
                <a:solidFill>
                  <a:srgbClr val="000099"/>
                </a:solidFill>
                <a:effectLst>
                  <a:outerShdw blurRad="38100" dist="38100" dir="2700000" algn="tl">
                    <a:srgbClr val="C0C0C0"/>
                  </a:outerShdw>
                </a:effectLst>
                <a:latin typeface="Arial Narrow" pitchFamily="34" charset="0"/>
              </a:rPr>
              <a:t> Que los miembros de la Familia estén informados en materia de salud y autocuidado</a:t>
            </a:r>
            <a:r>
              <a:rPr lang="es-ES" sz="1800">
                <a:solidFill>
                  <a:srgbClr val="000099"/>
                </a:solidFill>
                <a:effectLst/>
                <a:latin typeface="Arial Narrow" pitchFamily="34"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1874" name="Group 2"/>
          <p:cNvGrpSpPr>
            <a:grpSpLocks/>
          </p:cNvGrpSpPr>
          <p:nvPr/>
        </p:nvGrpSpPr>
        <p:grpSpPr bwMode="auto">
          <a:xfrm>
            <a:off x="0" y="0"/>
            <a:ext cx="9144000" cy="6781800"/>
            <a:chOff x="0" y="0"/>
            <a:chExt cx="5760" cy="4272"/>
          </a:xfrm>
        </p:grpSpPr>
        <p:pic>
          <p:nvPicPr>
            <p:cNvPr id="591875"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91876"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91877"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91878"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91879"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91880"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91881"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91882"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91883"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91884"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91885"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91886"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91887" name="Rectangle 15"/>
          <p:cNvSpPr>
            <a:spLocks noChangeArrowheads="1"/>
          </p:cNvSpPr>
          <p:nvPr/>
        </p:nvSpPr>
        <p:spPr bwMode="auto">
          <a:xfrm>
            <a:off x="304800" y="838200"/>
            <a:ext cx="8229600" cy="5299075"/>
          </a:xfrm>
          <a:prstGeom prst="rect">
            <a:avLst/>
          </a:prstGeom>
          <a:noFill/>
          <a:ln w="9525">
            <a:noFill/>
            <a:miter lim="800000"/>
            <a:headEnd/>
            <a:tailEnd/>
          </a:ln>
          <a:effectLst/>
        </p:spPr>
        <p:txBody>
          <a:bodyPr>
            <a:spAutoFit/>
          </a:bodyPr>
          <a:lstStyle/>
          <a:p>
            <a:pPr>
              <a:spcBef>
                <a:spcPct val="50000"/>
              </a:spcBef>
            </a:pPr>
            <a:r>
              <a:rPr lang="en-US" b="1">
                <a:solidFill>
                  <a:srgbClr val="000099"/>
                </a:solidFill>
                <a:effectLst>
                  <a:outerShdw blurRad="38100" dist="38100" dir="2700000" algn="tl">
                    <a:srgbClr val="C0C0C0"/>
                  </a:outerShdw>
                </a:effectLst>
                <a:latin typeface="Arial Narrow" pitchFamily="34" charset="0"/>
              </a:rPr>
              <a:t>EDUCACION</a:t>
            </a:r>
          </a:p>
          <a:p>
            <a:pPr>
              <a:spcBef>
                <a:spcPct val="50000"/>
              </a:spcBef>
            </a:pPr>
            <a:endParaRPr lang="en-US" sz="1400" b="1">
              <a:solidFill>
                <a:srgbClr val="000099"/>
              </a:solidFill>
              <a:effectLst>
                <a:outerShdw blurRad="38100" dist="38100" dir="2700000" algn="tl">
                  <a:srgbClr val="C0C0C0"/>
                </a:outerShdw>
              </a:effectLst>
              <a:latin typeface="Arial Narrow" pitchFamily="34" charset="0"/>
            </a:endParaRP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1:</a:t>
            </a:r>
            <a:r>
              <a:rPr lang="es-ES" sz="1600">
                <a:solidFill>
                  <a:srgbClr val="000099"/>
                </a:solidFill>
                <a:effectLst>
                  <a:outerShdw blurRad="38100" dist="38100" dir="2700000" algn="tl">
                    <a:srgbClr val="C0C0C0"/>
                  </a:outerShdw>
                </a:effectLst>
                <a:latin typeface="Arial Narrow" pitchFamily="34" charset="0"/>
              </a:rPr>
              <a:t> </a:t>
            </a:r>
            <a:r>
              <a:rPr lang="es-ES" sz="1600" b="1">
                <a:solidFill>
                  <a:srgbClr val="000099"/>
                </a:solidFill>
                <a:effectLst>
                  <a:outerShdw blurRad="38100" dist="38100" dir="2700000" algn="tl">
                    <a:srgbClr val="C0C0C0"/>
                  </a:outerShdw>
                </a:effectLst>
                <a:latin typeface="Arial Narrow" pitchFamily="34" charset="0"/>
              </a:rPr>
              <a:t>Que las niñas y niños en edad preescolar asistan a algún programa de educación de párvulos.</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2:</a:t>
            </a:r>
            <a:r>
              <a:rPr lang="es-ES" sz="1600">
                <a:solidFill>
                  <a:srgbClr val="000099"/>
                </a:solidFill>
                <a:effectLst>
                  <a:outerShdw blurRad="38100" dist="38100" dir="2700000" algn="tl">
                    <a:srgbClr val="C0C0C0"/>
                  </a:outerShdw>
                </a:effectLst>
                <a:latin typeface="Arial Narrow" pitchFamily="34" charset="0"/>
              </a:rPr>
              <a:t>  Que en presencia de madre trabajadora y ausencia de otro adulto que pueda hacerse cargo del cuidado, el o los niños menores se encuentren incorporados a algún sistema de cuidado infantil.</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3:</a:t>
            </a:r>
            <a:r>
              <a:rPr lang="es-ES" sz="1600">
                <a:solidFill>
                  <a:srgbClr val="000099"/>
                </a:solidFill>
                <a:effectLst>
                  <a:outerShdw blurRad="38100" dist="38100" dir="2700000" algn="tl">
                    <a:srgbClr val="C0C0C0"/>
                  </a:outerShdw>
                </a:effectLst>
                <a:latin typeface="Arial Narrow" pitchFamily="34" charset="0"/>
              </a:rPr>
              <a:t> </a:t>
            </a:r>
            <a:r>
              <a:rPr lang="es-ES" sz="1600" b="1">
                <a:solidFill>
                  <a:srgbClr val="000099"/>
                </a:solidFill>
                <a:effectLst>
                  <a:outerShdw blurRad="38100" dist="38100" dir="2700000" algn="tl">
                    <a:srgbClr val="C0C0C0"/>
                  </a:outerShdw>
                </a:effectLst>
                <a:latin typeface="Arial Narrow" pitchFamily="34" charset="0"/>
              </a:rPr>
              <a:t>Que los niños hasta 15 años asistan a algún establecimiento educacional.</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4:</a:t>
            </a:r>
            <a:r>
              <a:rPr lang="es-ES" sz="1600">
                <a:solidFill>
                  <a:srgbClr val="000099"/>
                </a:solidFill>
                <a:effectLst>
                  <a:outerShdw blurRad="38100" dist="38100" dir="2700000" algn="tl">
                    <a:srgbClr val="C0C0C0"/>
                  </a:outerShdw>
                </a:effectLst>
                <a:latin typeface="Arial Narrow" pitchFamily="34" charset="0"/>
              </a:rPr>
              <a:t> Que los niños que asistan a educación preescolar, básica o media, sean beneficiarios de los programas de asistencia escolar que corresponda.</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5:</a:t>
            </a:r>
            <a:r>
              <a:rPr lang="es-ES" sz="1600">
                <a:solidFill>
                  <a:srgbClr val="000099"/>
                </a:solidFill>
                <a:effectLst>
                  <a:outerShdw blurRad="38100" dist="38100" dir="2700000" algn="tl">
                    <a:srgbClr val="C0C0C0"/>
                  </a:outerShdw>
                </a:effectLst>
                <a:latin typeface="Arial Narrow" pitchFamily="34" charset="0"/>
              </a:rPr>
              <a:t> </a:t>
            </a:r>
            <a:r>
              <a:rPr lang="es-ES" sz="1600" b="1">
                <a:solidFill>
                  <a:srgbClr val="000099"/>
                </a:solidFill>
                <a:effectLst>
                  <a:outerShdw blurRad="38100" dist="38100" dir="2700000" algn="tl">
                    <a:srgbClr val="C0C0C0"/>
                  </a:outerShdw>
                </a:effectLst>
                <a:latin typeface="Arial Narrow" pitchFamily="34" charset="0"/>
              </a:rPr>
              <a:t>Que los niños mayores de 12 años sepan leer y escribir.</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6:</a:t>
            </a:r>
            <a:r>
              <a:rPr lang="es-ES" sz="1600">
                <a:solidFill>
                  <a:srgbClr val="000099"/>
                </a:solidFill>
                <a:effectLst>
                  <a:outerShdw blurRad="38100" dist="38100" dir="2700000" algn="tl">
                    <a:srgbClr val="C0C0C0"/>
                  </a:outerShdw>
                </a:effectLst>
                <a:latin typeface="Arial Narrow" pitchFamily="34" charset="0"/>
              </a:rPr>
              <a:t> Que los niños con discapacidad que estén en condiciones de estudiar se encuentren incorporados al sistema educacional, regular o especial.</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7:</a:t>
            </a:r>
            <a:r>
              <a:rPr lang="es-ES" sz="1600">
                <a:solidFill>
                  <a:srgbClr val="000099"/>
                </a:solidFill>
                <a:effectLst>
                  <a:outerShdw blurRad="38100" dist="38100" dir="2700000" algn="tl">
                    <a:srgbClr val="C0C0C0"/>
                  </a:outerShdw>
                </a:effectLst>
                <a:latin typeface="Arial Narrow" pitchFamily="34" charset="0"/>
              </a:rPr>
              <a:t>  Que exista un adulto responsable de la educación del niño, acreditado como apoderado y que este en contacto regular con la escuela.</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8:</a:t>
            </a:r>
            <a:r>
              <a:rPr lang="es-ES" sz="1600">
                <a:solidFill>
                  <a:srgbClr val="000099"/>
                </a:solidFill>
                <a:effectLst>
                  <a:outerShdw blurRad="38100" dist="38100" dir="2700000" algn="tl">
                    <a:srgbClr val="C0C0C0"/>
                  </a:outerShdw>
                </a:effectLst>
                <a:latin typeface="Arial Narrow" pitchFamily="34" charset="0"/>
              </a:rPr>
              <a:t> Que los adultos tengan una actitud positiva y responsable hacia a la educación y la escuela, reconociendo la utilidad de la participación del niño en procesos educativos formales.</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9:</a:t>
            </a:r>
            <a:r>
              <a:rPr lang="es-ES" sz="1600">
                <a:solidFill>
                  <a:srgbClr val="000099"/>
                </a:solidFill>
                <a:effectLst>
                  <a:outerShdw blurRad="38100" dist="38100" dir="2700000" algn="tl">
                    <a:srgbClr val="C0C0C0"/>
                  </a:outerShdw>
                </a:effectLst>
                <a:latin typeface="Arial Narrow" pitchFamily="34" charset="0"/>
              </a:rPr>
              <a:t> Que los adultos sepan leer y escribir.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2898" name="Group 2"/>
          <p:cNvGrpSpPr>
            <a:grpSpLocks/>
          </p:cNvGrpSpPr>
          <p:nvPr/>
        </p:nvGrpSpPr>
        <p:grpSpPr bwMode="auto">
          <a:xfrm>
            <a:off x="0" y="0"/>
            <a:ext cx="9144000" cy="6781800"/>
            <a:chOff x="0" y="0"/>
            <a:chExt cx="5760" cy="4272"/>
          </a:xfrm>
        </p:grpSpPr>
        <p:pic>
          <p:nvPicPr>
            <p:cNvPr id="592899"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92900"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92901"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92902"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92903"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92904"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92905"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92906"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92907"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92908"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92909"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92910"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92911" name="Rectangle 15"/>
          <p:cNvSpPr>
            <a:spLocks noChangeArrowheads="1"/>
          </p:cNvSpPr>
          <p:nvPr/>
        </p:nvSpPr>
        <p:spPr bwMode="auto">
          <a:xfrm>
            <a:off x="304800" y="884238"/>
            <a:ext cx="8534400" cy="5407025"/>
          </a:xfrm>
          <a:prstGeom prst="rect">
            <a:avLst/>
          </a:prstGeom>
          <a:noFill/>
          <a:ln w="9525">
            <a:noFill/>
            <a:miter lim="800000"/>
            <a:headEnd/>
            <a:tailEnd/>
          </a:ln>
          <a:effectLst/>
        </p:spPr>
        <p:txBody>
          <a:bodyPr>
            <a:spAutoFit/>
          </a:bodyPr>
          <a:lstStyle/>
          <a:p>
            <a:pPr>
              <a:spcBef>
                <a:spcPct val="50000"/>
              </a:spcBef>
            </a:pPr>
            <a:r>
              <a:rPr lang="en-US" b="1">
                <a:solidFill>
                  <a:srgbClr val="000099"/>
                </a:solidFill>
                <a:effectLst>
                  <a:outerShdw blurRad="38100" dist="38100" dir="2700000" algn="tl">
                    <a:srgbClr val="C0C0C0"/>
                  </a:outerShdw>
                </a:effectLst>
                <a:latin typeface="Arial Narrow" pitchFamily="34" charset="0"/>
              </a:rPr>
              <a:t>DINAMICA FAMILIAR</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1:</a:t>
            </a:r>
            <a:r>
              <a:rPr lang="es-ES" sz="1800">
                <a:solidFill>
                  <a:srgbClr val="000099"/>
                </a:solidFill>
                <a:effectLst>
                  <a:outerShdw blurRad="38100" dist="38100" dir="2700000" algn="tl">
                    <a:srgbClr val="C0C0C0"/>
                  </a:outerShdw>
                </a:effectLst>
                <a:latin typeface="Arial Narrow" pitchFamily="34" charset="0"/>
              </a:rPr>
              <a:t> </a:t>
            </a:r>
            <a:r>
              <a:rPr lang="es-ES" sz="1800" b="1">
                <a:solidFill>
                  <a:srgbClr val="000099"/>
                </a:solidFill>
                <a:effectLst>
                  <a:outerShdw blurRad="38100" dist="38100" dir="2700000" algn="tl">
                    <a:srgbClr val="C0C0C0"/>
                  </a:outerShdw>
                </a:effectLst>
                <a:latin typeface="Arial Narrow" pitchFamily="34" charset="0"/>
              </a:rPr>
              <a:t>Que existan en la familia prácticas cotidianas de conversación sobre temas como hábitos, horarios y espacios para la recreación</a:t>
            </a:r>
            <a:r>
              <a:rPr lang="es-ES" sz="1800">
                <a:solidFill>
                  <a:srgbClr val="000099"/>
                </a:solidFill>
                <a:effectLst>
                  <a:outerShdw blurRad="38100" dist="38100" dir="2700000" algn="tl">
                    <a:srgbClr val="C0C0C0"/>
                  </a:outerShdw>
                </a:effectLst>
                <a:latin typeface="Arial Narrow" pitchFamily="34" charset="0"/>
              </a:rPr>
              <a:t>.</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2:</a:t>
            </a:r>
            <a:r>
              <a:rPr lang="es-ES" sz="1800">
                <a:solidFill>
                  <a:srgbClr val="000099"/>
                </a:solidFill>
                <a:effectLst>
                  <a:outerShdw blurRad="38100" dist="38100" dir="2700000" algn="tl">
                    <a:srgbClr val="C0C0C0"/>
                  </a:outerShdw>
                </a:effectLst>
                <a:latin typeface="Arial Narrow" pitchFamily="34" charset="0"/>
              </a:rPr>
              <a:t> </a:t>
            </a:r>
            <a:r>
              <a:rPr lang="es-ES" sz="1800" b="1">
                <a:solidFill>
                  <a:srgbClr val="000099"/>
                </a:solidFill>
                <a:effectLst>
                  <a:outerShdw blurRad="38100" dist="38100" dir="2700000" algn="tl">
                    <a:srgbClr val="C0C0C0"/>
                  </a:outerShdw>
                </a:effectLst>
                <a:latin typeface="Arial Narrow" pitchFamily="34" charset="0"/>
              </a:rPr>
              <a:t>Que la familia cuente con mecanismos adecuados para enfrentar conflictos</a:t>
            </a:r>
            <a:r>
              <a:rPr lang="es-ES" sz="1800">
                <a:solidFill>
                  <a:srgbClr val="000099"/>
                </a:solidFill>
                <a:effectLst>
                  <a:outerShdw blurRad="38100" dist="38100" dir="2700000" algn="tl">
                    <a:srgbClr val="C0C0C0"/>
                  </a:outerShdw>
                </a:effectLst>
                <a:latin typeface="Arial Narrow" pitchFamily="34" charset="0"/>
              </a:rPr>
              <a:t>.</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3:</a:t>
            </a:r>
            <a:r>
              <a:rPr lang="es-ES" sz="1800">
                <a:solidFill>
                  <a:srgbClr val="000099"/>
                </a:solidFill>
                <a:effectLst>
                  <a:outerShdw blurRad="38100" dist="38100" dir="2700000" algn="tl">
                    <a:srgbClr val="C0C0C0"/>
                  </a:outerShdw>
                </a:effectLst>
                <a:latin typeface="Arial Narrow" pitchFamily="34" charset="0"/>
              </a:rPr>
              <a:t> Que existan normas claras de convivencia al interior de la familia.</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4: </a:t>
            </a:r>
            <a:r>
              <a:rPr lang="es-ES" sz="1800">
                <a:solidFill>
                  <a:srgbClr val="000099"/>
                </a:solidFill>
                <a:effectLst>
                  <a:outerShdw blurRad="38100" dist="38100" dir="2700000" algn="tl">
                    <a:srgbClr val="C0C0C0"/>
                  </a:outerShdw>
                </a:effectLst>
                <a:latin typeface="Arial Narrow" pitchFamily="34" charset="0"/>
              </a:rPr>
              <a:t>Que exista una distribución equitativa de las tareas del hogar (entre todos los miembros de la familia, independiente del sexo de sus miembros y de acuerdo a la edad de cada uno de ellos.)</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5:</a:t>
            </a:r>
            <a:r>
              <a:rPr lang="es-ES" sz="1800">
                <a:solidFill>
                  <a:srgbClr val="000099"/>
                </a:solidFill>
                <a:effectLst>
                  <a:outerShdw blurRad="38100" dist="38100" dir="2700000" algn="tl">
                    <a:srgbClr val="C0C0C0"/>
                  </a:outerShdw>
                </a:effectLst>
                <a:latin typeface="Arial Narrow" pitchFamily="34" charset="0"/>
              </a:rPr>
              <a:t> Que la familia conozca los recursos comunitarios y los programas de desarrollo disponibles en la red local (clubes deportivos, centros comunitarios, organizaciones de la comunidad).</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6:</a:t>
            </a:r>
            <a:r>
              <a:rPr lang="es-ES" sz="1800">
                <a:solidFill>
                  <a:srgbClr val="000099"/>
                </a:solidFill>
                <a:effectLst>
                  <a:outerShdw blurRad="38100" dist="38100" dir="2700000" algn="tl">
                    <a:srgbClr val="C0C0C0"/>
                  </a:outerShdw>
                </a:effectLst>
                <a:latin typeface="Arial Narrow" pitchFamily="34" charset="0"/>
              </a:rPr>
              <a:t> </a:t>
            </a:r>
            <a:r>
              <a:rPr lang="es-ES" sz="1800" b="1">
                <a:solidFill>
                  <a:srgbClr val="000099"/>
                </a:solidFill>
                <a:effectLst>
                  <a:outerShdw blurRad="38100" dist="38100" dir="2700000" algn="tl">
                    <a:srgbClr val="C0C0C0"/>
                  </a:outerShdw>
                </a:effectLst>
                <a:latin typeface="Arial Narrow" pitchFamily="34" charset="0"/>
              </a:rPr>
              <a:t>Que en caso que exista violencia intrafamiliar, las personas involucradas directamente en esta situación estén incorporadas a algún programa de apoyo (al menos conocen las alternativas y se encuentran en proceso de integrarse)</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7:</a:t>
            </a:r>
            <a:r>
              <a:rPr lang="es-ES" sz="1800">
                <a:solidFill>
                  <a:srgbClr val="000099"/>
                </a:solidFill>
                <a:effectLst>
                  <a:outerShdw blurRad="38100" dist="38100" dir="2700000" algn="tl">
                    <a:srgbClr val="C0C0C0"/>
                  </a:outerShdw>
                </a:effectLst>
                <a:latin typeface="Arial Narrow" pitchFamily="34" charset="0"/>
              </a:rPr>
              <a:t> Que la familia que tiene un niño interno en algún sistema de protección, lo visite regularmente.</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8:</a:t>
            </a:r>
            <a:r>
              <a:rPr lang="es-ES" sz="1800">
                <a:solidFill>
                  <a:srgbClr val="000099"/>
                </a:solidFill>
                <a:effectLst>
                  <a:outerShdw blurRad="38100" dist="38100" dir="2700000" algn="tl">
                    <a:srgbClr val="C0C0C0"/>
                  </a:outerShdw>
                </a:effectLst>
                <a:latin typeface="Arial Narrow" pitchFamily="34" charset="0"/>
              </a:rPr>
              <a:t> Que la familia que tiene algún joven privado de libertad, lo apoye y colabore en el programa de rehabilitación.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22" name="Group 2"/>
          <p:cNvGrpSpPr>
            <a:grpSpLocks/>
          </p:cNvGrpSpPr>
          <p:nvPr/>
        </p:nvGrpSpPr>
        <p:grpSpPr bwMode="auto">
          <a:xfrm>
            <a:off x="0" y="0"/>
            <a:ext cx="9144000" cy="6781800"/>
            <a:chOff x="0" y="0"/>
            <a:chExt cx="5760" cy="4272"/>
          </a:xfrm>
        </p:grpSpPr>
        <p:pic>
          <p:nvPicPr>
            <p:cNvPr id="593923"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93924"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93925"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93926"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93927"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93928"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93929"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93930"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93931"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93932"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93933"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93934"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93935" name="Rectangle 15"/>
          <p:cNvSpPr>
            <a:spLocks noChangeArrowheads="1"/>
          </p:cNvSpPr>
          <p:nvPr/>
        </p:nvSpPr>
        <p:spPr bwMode="auto">
          <a:xfrm>
            <a:off x="381000" y="914400"/>
            <a:ext cx="8229600" cy="7053263"/>
          </a:xfrm>
          <a:prstGeom prst="rect">
            <a:avLst/>
          </a:prstGeom>
          <a:noFill/>
          <a:ln w="9525">
            <a:noFill/>
            <a:miter lim="800000"/>
            <a:headEnd/>
            <a:tailEnd/>
          </a:ln>
          <a:effectLst/>
        </p:spPr>
        <p:txBody>
          <a:bodyPr>
            <a:spAutoFit/>
          </a:bodyPr>
          <a:lstStyle/>
          <a:p>
            <a:pPr>
              <a:spcBef>
                <a:spcPct val="50000"/>
              </a:spcBef>
            </a:pPr>
            <a:r>
              <a:rPr lang="en-US" b="1">
                <a:solidFill>
                  <a:srgbClr val="000099"/>
                </a:solidFill>
                <a:effectLst>
                  <a:outerShdw blurRad="38100" dist="38100" dir="2700000" algn="tl">
                    <a:srgbClr val="C0C0C0"/>
                  </a:outerShdw>
                </a:effectLst>
                <a:latin typeface="Arial Narrow" pitchFamily="34" charset="0"/>
              </a:rPr>
              <a:t>TRABAJO</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1:</a:t>
            </a:r>
            <a:r>
              <a:rPr lang="es-ES" sz="1800">
                <a:solidFill>
                  <a:srgbClr val="000099"/>
                </a:solidFill>
                <a:effectLst>
                  <a:outerShdw blurRad="38100" dist="38100" dir="2700000" algn="tl">
                    <a:srgbClr val="C0C0C0"/>
                  </a:outerShdw>
                </a:effectLst>
                <a:latin typeface="Arial Narrow" pitchFamily="34" charset="0"/>
              </a:rPr>
              <a:t> </a:t>
            </a:r>
            <a:r>
              <a:rPr lang="es-ES" sz="1800" b="1">
                <a:solidFill>
                  <a:srgbClr val="000099"/>
                </a:solidFill>
                <a:effectLst>
                  <a:outerShdw blurRad="38100" dist="38100" dir="2700000" algn="tl">
                    <a:srgbClr val="C0C0C0"/>
                  </a:outerShdw>
                </a:effectLst>
                <a:latin typeface="Arial Narrow" pitchFamily="34" charset="0"/>
              </a:rPr>
              <a:t>Que al menos un miembro adulto de la familia trabaje en forma regular y tenga una remuneración estable.</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2: Que ningún niño menor de 15 años abandone sus estudios por trabajar.</a:t>
            </a:r>
          </a:p>
          <a:p>
            <a:pPr>
              <a:spcBef>
                <a:spcPct val="50000"/>
              </a:spcBef>
            </a:pPr>
            <a:r>
              <a:rPr lang="es-ES" sz="1800" b="1">
                <a:solidFill>
                  <a:srgbClr val="000099"/>
                </a:solidFill>
                <a:effectLst>
                  <a:outerShdw blurRad="38100" dist="38100" dir="2700000" algn="tl">
                    <a:srgbClr val="C0C0C0"/>
                  </a:outerShdw>
                </a:effectLst>
                <a:latin typeface="Arial Narrow" pitchFamily="34" charset="0"/>
              </a:rPr>
              <a:t>3: Que las personas que se encuentren desocupadas estén inscritas en la Oficina Municipal de Información laboral (OMIL).</a:t>
            </a:r>
            <a:endParaRPr lang="en-US" sz="1800" b="1">
              <a:solidFill>
                <a:srgbClr val="000099"/>
              </a:solidFill>
              <a:effectLst>
                <a:outerShdw blurRad="38100" dist="38100" dir="2700000" algn="tl">
                  <a:srgbClr val="C0C0C0"/>
                </a:outerShdw>
              </a:effectLst>
              <a:latin typeface="Arial Narrow" pitchFamily="34" charset="0"/>
            </a:endParaRPr>
          </a:p>
          <a:p>
            <a:pPr>
              <a:spcBef>
                <a:spcPct val="50000"/>
              </a:spcBef>
            </a:pPr>
            <a:r>
              <a:rPr lang="en-US" b="1">
                <a:solidFill>
                  <a:srgbClr val="000099"/>
                </a:solidFill>
                <a:effectLst>
                  <a:outerShdw blurRad="38100" dist="38100" dir="2700000" algn="tl">
                    <a:srgbClr val="C0C0C0"/>
                  </a:outerShdw>
                </a:effectLst>
                <a:latin typeface="Arial Narrow" pitchFamily="34" charset="0"/>
              </a:rPr>
              <a:t>INGRESO</a:t>
            </a:r>
          </a:p>
          <a:p>
            <a:pPr>
              <a:spcBef>
                <a:spcPct val="0"/>
              </a:spcBef>
            </a:pPr>
            <a:r>
              <a:rPr lang="es-ES" sz="1800" b="1">
                <a:solidFill>
                  <a:srgbClr val="000099"/>
                </a:solidFill>
                <a:effectLst>
                  <a:outerShdw blurRad="38100" dist="38100" dir="2700000" algn="tl">
                    <a:srgbClr val="C0C0C0"/>
                  </a:outerShdw>
                </a:effectLst>
                <a:latin typeface="Arial Narrow" pitchFamily="34" charset="0"/>
              </a:rPr>
              <a:t>1:</a:t>
            </a:r>
            <a:r>
              <a:rPr lang="es-ES" sz="1800">
                <a:solidFill>
                  <a:srgbClr val="000099"/>
                </a:solidFill>
                <a:effectLst>
                  <a:outerShdw blurRad="38100" dist="38100" dir="2700000" algn="tl">
                    <a:srgbClr val="C0C0C0"/>
                  </a:outerShdw>
                </a:effectLst>
                <a:latin typeface="Arial Narrow" pitchFamily="34" charset="0"/>
              </a:rPr>
              <a:t> Que los miembros de las familias que tengan derecho a SUF (subsidio único familiar), lo obtengan. (al menos postulando)</a:t>
            </a:r>
          </a:p>
          <a:p>
            <a:pPr>
              <a:spcBef>
                <a:spcPct val="0"/>
              </a:spcBef>
            </a:pPr>
            <a:r>
              <a:rPr lang="es-ES" sz="1800" b="1">
                <a:solidFill>
                  <a:srgbClr val="000099"/>
                </a:solidFill>
                <a:effectLst>
                  <a:outerShdw blurRad="38100" dist="38100" dir="2700000" algn="tl">
                    <a:srgbClr val="C0C0C0"/>
                  </a:outerShdw>
                </a:effectLst>
                <a:latin typeface="Arial Narrow" pitchFamily="34" charset="0"/>
              </a:rPr>
              <a:t>2:</a:t>
            </a:r>
            <a:r>
              <a:rPr lang="es-ES" sz="1800">
                <a:solidFill>
                  <a:srgbClr val="000099"/>
                </a:solidFill>
                <a:effectLst>
                  <a:outerShdw blurRad="38100" dist="38100" dir="2700000" algn="tl">
                    <a:srgbClr val="C0C0C0"/>
                  </a:outerShdw>
                </a:effectLst>
                <a:latin typeface="Arial Narrow" pitchFamily="34" charset="0"/>
              </a:rPr>
              <a:t> Que los miembros de la familia que tengan derecho a Asignación familiar, la obtengan.</a:t>
            </a:r>
          </a:p>
          <a:p>
            <a:pPr>
              <a:spcBef>
                <a:spcPct val="0"/>
              </a:spcBef>
            </a:pPr>
            <a:r>
              <a:rPr lang="es-ES" sz="1800" b="1">
                <a:solidFill>
                  <a:srgbClr val="000099"/>
                </a:solidFill>
                <a:effectLst>
                  <a:outerShdw blurRad="38100" dist="38100" dir="2700000" algn="tl">
                    <a:srgbClr val="C0C0C0"/>
                  </a:outerShdw>
                </a:effectLst>
                <a:latin typeface="Arial Narrow" pitchFamily="34" charset="0"/>
              </a:rPr>
              <a:t>3:</a:t>
            </a:r>
            <a:r>
              <a:rPr lang="es-ES" sz="1800">
                <a:solidFill>
                  <a:srgbClr val="000099"/>
                </a:solidFill>
                <a:effectLst>
                  <a:outerShdw blurRad="38100" dist="38100" dir="2700000" algn="tl">
                    <a:srgbClr val="C0C0C0"/>
                  </a:outerShdw>
                </a:effectLst>
                <a:latin typeface="Arial Narrow" pitchFamily="34" charset="0"/>
              </a:rPr>
              <a:t> Que los miembros de la familia que tengan derecho a PASIS (pensión asistencial) la obtengan (al menos postulando)</a:t>
            </a:r>
          </a:p>
          <a:p>
            <a:pPr>
              <a:spcBef>
                <a:spcPct val="0"/>
              </a:spcBef>
            </a:pPr>
            <a:r>
              <a:rPr lang="es-ES" sz="1800" b="1">
                <a:solidFill>
                  <a:srgbClr val="000099"/>
                </a:solidFill>
                <a:effectLst>
                  <a:outerShdw blurRad="38100" dist="38100" dir="2700000" algn="tl">
                    <a:srgbClr val="C0C0C0"/>
                  </a:outerShdw>
                </a:effectLst>
                <a:latin typeface="Arial Narrow" pitchFamily="34" charset="0"/>
              </a:rPr>
              <a:t>4:</a:t>
            </a:r>
            <a:r>
              <a:rPr lang="es-ES" sz="1800">
                <a:solidFill>
                  <a:srgbClr val="000099"/>
                </a:solidFill>
                <a:effectLst>
                  <a:outerShdw blurRad="38100" dist="38100" dir="2700000" algn="tl">
                    <a:srgbClr val="C0C0C0"/>
                  </a:outerShdw>
                </a:effectLst>
                <a:latin typeface="Arial Narrow" pitchFamily="34" charset="0"/>
              </a:rPr>
              <a:t> Que la familia cuente con ingresos superiores a la línea de la indigencia.</a:t>
            </a:r>
          </a:p>
          <a:p>
            <a:pPr>
              <a:spcBef>
                <a:spcPct val="0"/>
              </a:spcBef>
            </a:pPr>
            <a:r>
              <a:rPr lang="es-ES" sz="1800" b="1">
                <a:solidFill>
                  <a:srgbClr val="000099"/>
                </a:solidFill>
                <a:effectLst>
                  <a:outerShdw blurRad="38100" dist="38100" dir="2700000" algn="tl">
                    <a:srgbClr val="C0C0C0"/>
                  </a:outerShdw>
                </a:effectLst>
                <a:latin typeface="Arial Narrow" pitchFamily="34" charset="0"/>
              </a:rPr>
              <a:t>5:</a:t>
            </a:r>
            <a:r>
              <a:rPr lang="es-ES" sz="1800">
                <a:solidFill>
                  <a:srgbClr val="000099"/>
                </a:solidFill>
                <a:effectLst>
                  <a:outerShdw blurRad="38100" dist="38100" dir="2700000" algn="tl">
                    <a:srgbClr val="C0C0C0"/>
                  </a:outerShdw>
                </a:effectLst>
                <a:latin typeface="Arial Narrow" pitchFamily="34" charset="0"/>
              </a:rPr>
              <a:t> Que la familia cuente con un presupuesto organizado en función de sus recursos y necesidades prioritarias.</a:t>
            </a:r>
          </a:p>
          <a:p>
            <a:pPr>
              <a:spcBef>
                <a:spcPct val="50000"/>
              </a:spcBef>
            </a:pPr>
            <a:endParaRPr lang="en-US" sz="1800">
              <a:solidFill>
                <a:srgbClr val="000099"/>
              </a:solidFill>
              <a:effectLst>
                <a:outerShdw blurRad="38100" dist="38100" dir="2700000" algn="tl">
                  <a:srgbClr val="C0C0C0"/>
                </a:outerShdw>
              </a:effectLst>
              <a:latin typeface="Arial Narrow" pitchFamily="34" charset="0"/>
            </a:endParaRPr>
          </a:p>
          <a:p>
            <a:pPr>
              <a:spcBef>
                <a:spcPct val="50000"/>
              </a:spcBef>
            </a:pPr>
            <a:endParaRPr lang="en-US" sz="1800">
              <a:solidFill>
                <a:srgbClr val="000099"/>
              </a:solidFill>
              <a:effectLst/>
              <a:latin typeface="Arial Narrow" pitchFamily="34" charset="0"/>
            </a:endParaRPr>
          </a:p>
          <a:p>
            <a:pPr>
              <a:spcBef>
                <a:spcPct val="50000"/>
              </a:spcBef>
            </a:pPr>
            <a:endParaRPr lang="en-US" sz="1800">
              <a:solidFill>
                <a:srgbClr val="000099"/>
              </a:solidFill>
              <a:effectLst/>
              <a:latin typeface="Arial Narrow" pitchFamily="34" charset="0"/>
            </a:endParaRPr>
          </a:p>
          <a:p>
            <a:pPr>
              <a:spcBef>
                <a:spcPct val="50000"/>
              </a:spcBef>
            </a:pPr>
            <a:endParaRPr lang="en-US" sz="1800">
              <a:solidFill>
                <a:srgbClr val="000099"/>
              </a:solidFill>
              <a:effectLst/>
              <a:latin typeface="Arial Narrow" pitchFamily="34" charset="0"/>
            </a:endParaRPr>
          </a:p>
          <a:p>
            <a:pPr>
              <a:spcBef>
                <a:spcPct val="50000"/>
              </a:spcBef>
            </a:pPr>
            <a:endParaRPr lang="es-ES" sz="1800">
              <a:solidFill>
                <a:srgbClr val="000099"/>
              </a:solidFill>
              <a:effectLst/>
              <a:latin typeface="Arial Narrow"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4946" name="Group 2"/>
          <p:cNvGrpSpPr>
            <a:grpSpLocks/>
          </p:cNvGrpSpPr>
          <p:nvPr/>
        </p:nvGrpSpPr>
        <p:grpSpPr bwMode="auto">
          <a:xfrm>
            <a:off x="0" y="0"/>
            <a:ext cx="9144000" cy="6781800"/>
            <a:chOff x="0" y="0"/>
            <a:chExt cx="5760" cy="4272"/>
          </a:xfrm>
        </p:grpSpPr>
        <p:pic>
          <p:nvPicPr>
            <p:cNvPr id="594947"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94948"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94949"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94950"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94951"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94952"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94953"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94954"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94955"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94956"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94957"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94958"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94959" name="Rectangle 15"/>
          <p:cNvSpPr>
            <a:spLocks noChangeArrowheads="1"/>
          </p:cNvSpPr>
          <p:nvPr/>
        </p:nvSpPr>
        <p:spPr bwMode="auto">
          <a:xfrm>
            <a:off x="381000" y="914400"/>
            <a:ext cx="8305800" cy="5346700"/>
          </a:xfrm>
          <a:prstGeom prst="rect">
            <a:avLst/>
          </a:prstGeom>
          <a:noFill/>
          <a:ln w="9525">
            <a:noFill/>
            <a:miter lim="800000"/>
            <a:headEnd/>
            <a:tailEnd/>
          </a:ln>
          <a:effectLst/>
        </p:spPr>
        <p:txBody>
          <a:bodyPr>
            <a:spAutoFit/>
          </a:bodyPr>
          <a:lstStyle/>
          <a:p>
            <a:pPr>
              <a:spcBef>
                <a:spcPct val="50000"/>
              </a:spcBef>
            </a:pPr>
            <a:r>
              <a:rPr lang="en-US" b="1">
                <a:solidFill>
                  <a:srgbClr val="000099"/>
                </a:solidFill>
                <a:effectLst>
                  <a:outerShdw blurRad="38100" dist="38100" dir="2700000" algn="tl">
                    <a:srgbClr val="C0C0C0"/>
                  </a:outerShdw>
                </a:effectLst>
                <a:latin typeface="Arial Narrow" pitchFamily="34" charset="0"/>
              </a:rPr>
              <a:t>DIMENSION HABITABILIDAD</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1:</a:t>
            </a:r>
            <a:r>
              <a:rPr lang="es-ES" sz="1600">
                <a:solidFill>
                  <a:srgbClr val="000099"/>
                </a:solidFill>
                <a:effectLst>
                  <a:outerShdw blurRad="38100" dist="38100" dir="2700000" algn="tl">
                    <a:srgbClr val="C0C0C0"/>
                  </a:outerShdw>
                </a:effectLst>
                <a:latin typeface="Arial Narrow" pitchFamily="34" charset="0"/>
              </a:rPr>
              <a:t> </a:t>
            </a:r>
            <a:r>
              <a:rPr lang="es-ES" sz="1600" b="1">
                <a:solidFill>
                  <a:srgbClr val="000099"/>
                </a:solidFill>
                <a:effectLst>
                  <a:outerShdw blurRad="38100" dist="38100" dir="2700000" algn="tl">
                    <a:srgbClr val="C0C0C0"/>
                  </a:outerShdw>
                </a:effectLst>
                <a:latin typeface="Arial Narrow" pitchFamily="34" charset="0"/>
              </a:rPr>
              <a:t>Que la familia tenga su situación habitacional clara en relación a su tenencia del sitio y la vivienda en que habitan.</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2:</a:t>
            </a:r>
            <a:r>
              <a:rPr lang="es-ES" sz="1600">
                <a:solidFill>
                  <a:srgbClr val="000099"/>
                </a:solidFill>
                <a:effectLst>
                  <a:outerShdw blurRad="38100" dist="38100" dir="2700000" algn="tl">
                    <a:srgbClr val="C0C0C0"/>
                  </a:outerShdw>
                </a:effectLst>
                <a:latin typeface="Arial Narrow" pitchFamily="34" charset="0"/>
              </a:rPr>
              <a:t> Si la familia quiere postular a la vivienda, que se encuentre postulando.</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3:</a:t>
            </a:r>
            <a:r>
              <a:rPr lang="es-ES" sz="1600">
                <a:solidFill>
                  <a:srgbClr val="000099"/>
                </a:solidFill>
                <a:effectLst>
                  <a:outerShdw blurRad="38100" dist="38100" dir="2700000" algn="tl">
                    <a:srgbClr val="C0C0C0"/>
                  </a:outerShdw>
                </a:effectLst>
                <a:latin typeface="Arial Narrow" pitchFamily="34" charset="0"/>
              </a:rPr>
              <a:t> </a:t>
            </a:r>
            <a:r>
              <a:rPr lang="es-ES" sz="1600" b="1">
                <a:solidFill>
                  <a:srgbClr val="000099"/>
                </a:solidFill>
                <a:effectLst>
                  <a:outerShdw blurRad="38100" dist="38100" dir="2700000" algn="tl">
                    <a:srgbClr val="C0C0C0"/>
                  </a:outerShdw>
                </a:effectLst>
                <a:latin typeface="Arial Narrow" pitchFamily="34" charset="0"/>
              </a:rPr>
              <a:t>Que cuenten con agua no contaminada </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4: Que cuenten con un sistema de energía adecuado.</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5: Que cuenten con un sistema de eliminación de excretas adecuado.</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6: Que la casa no se llueva, no se inunde y este bien sellada.</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7: Que la vivienda cuente al menos con dos piezas habitables.</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8:</a:t>
            </a:r>
            <a:r>
              <a:rPr lang="es-ES" sz="1600">
                <a:solidFill>
                  <a:srgbClr val="000099"/>
                </a:solidFill>
                <a:effectLst>
                  <a:outerShdw blurRad="38100" dist="38100" dir="2700000" algn="tl">
                    <a:srgbClr val="C0C0C0"/>
                  </a:outerShdw>
                </a:effectLst>
                <a:latin typeface="Arial Narrow" pitchFamily="34" charset="0"/>
              </a:rPr>
              <a:t> Que cada miembro de la familia tenga su cama con equipamiento básico (sábanas, frazadas, almohadas)</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9:</a:t>
            </a:r>
            <a:r>
              <a:rPr lang="es-ES" sz="1600">
                <a:solidFill>
                  <a:srgbClr val="000099"/>
                </a:solidFill>
                <a:effectLst>
                  <a:outerShdw blurRad="38100" dist="38100" dir="2700000" algn="tl">
                    <a:srgbClr val="C0C0C0"/>
                  </a:outerShdw>
                </a:effectLst>
                <a:latin typeface="Arial Narrow" pitchFamily="34" charset="0"/>
              </a:rPr>
              <a:t> Que cuenten con equipamiento básico para la alimentación de los miembros de la familia (batería de cocina, vajilla y cubiertos para todos los miembros de la familia)</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10:</a:t>
            </a:r>
            <a:r>
              <a:rPr lang="es-ES" sz="1600">
                <a:solidFill>
                  <a:srgbClr val="000099"/>
                </a:solidFill>
                <a:effectLst>
                  <a:outerShdw blurRad="38100" dist="38100" dir="2700000" algn="tl">
                    <a:srgbClr val="C0C0C0"/>
                  </a:outerShdw>
                </a:effectLst>
                <a:latin typeface="Arial Narrow" pitchFamily="34" charset="0"/>
              </a:rPr>
              <a:t> </a:t>
            </a:r>
            <a:r>
              <a:rPr lang="es-ES" sz="1600" b="1">
                <a:solidFill>
                  <a:srgbClr val="000099"/>
                </a:solidFill>
                <a:effectLst>
                  <a:outerShdw blurRad="38100" dist="38100" dir="2700000" algn="tl">
                    <a:srgbClr val="C0C0C0"/>
                  </a:outerShdw>
                </a:effectLst>
                <a:latin typeface="Arial Narrow" pitchFamily="34" charset="0"/>
              </a:rPr>
              <a:t>Que dispongan de un sistema adecuado de eliminación de basura.</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11: Que el entorno de la vivienda este libre de contaminación.</a:t>
            </a:r>
          </a:p>
          <a:p>
            <a:pPr>
              <a:spcBef>
                <a:spcPct val="50000"/>
              </a:spcBef>
            </a:pPr>
            <a:r>
              <a:rPr lang="es-ES" sz="1600" b="1">
                <a:solidFill>
                  <a:srgbClr val="000099"/>
                </a:solidFill>
                <a:effectLst>
                  <a:outerShdw blurRad="38100" dist="38100" dir="2700000" algn="tl">
                    <a:srgbClr val="C0C0C0"/>
                  </a:outerShdw>
                </a:effectLst>
                <a:latin typeface="Arial Narrow" pitchFamily="34" charset="0"/>
              </a:rPr>
              <a:t>12: Que la familia acceda al subsidio de pago al consumo de agua potable, si corresponde.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6994" name="Group 1026"/>
          <p:cNvGrpSpPr>
            <a:grpSpLocks/>
          </p:cNvGrpSpPr>
          <p:nvPr/>
        </p:nvGrpSpPr>
        <p:grpSpPr bwMode="auto">
          <a:xfrm>
            <a:off x="-152400" y="-1143000"/>
            <a:ext cx="9144000" cy="7772400"/>
            <a:chOff x="0" y="0"/>
            <a:chExt cx="5760" cy="4272"/>
          </a:xfrm>
        </p:grpSpPr>
        <p:pic>
          <p:nvPicPr>
            <p:cNvPr id="596995" name="Picture 1027" descr="C:\Documents and Settings\ddonat\Escritorio\top_amarillo.jpg"/>
            <p:cNvPicPr>
              <a:picLocks noChangeAspect="1" noChangeArrowheads="1"/>
            </p:cNvPicPr>
            <p:nvPr/>
          </p:nvPicPr>
          <p:blipFill>
            <a:blip r:embed="rId3" cstate="print"/>
            <a:srcRect/>
            <a:stretch>
              <a:fillRect/>
            </a:stretch>
          </p:blipFill>
          <p:spPr bwMode="auto">
            <a:xfrm>
              <a:off x="0" y="0"/>
              <a:ext cx="5760" cy="652"/>
            </a:xfrm>
            <a:prstGeom prst="rect">
              <a:avLst/>
            </a:prstGeom>
            <a:noFill/>
          </p:spPr>
        </p:pic>
        <p:pic>
          <p:nvPicPr>
            <p:cNvPr id="596996" name="Picture 1028" descr="C:\Documents and Settings\ddonat\Escritorio\droga_ppt.jpg"/>
            <p:cNvPicPr>
              <a:picLocks noChangeAspect="1" noChangeArrowheads="1"/>
            </p:cNvPicPr>
            <p:nvPr/>
          </p:nvPicPr>
          <p:blipFill>
            <a:blip r:embed="rId4" cstate="print">
              <a:lum bright="70000" contrast="-70000"/>
            </a:blip>
            <a:srcRect/>
            <a:stretch>
              <a:fillRect/>
            </a:stretch>
          </p:blipFill>
          <p:spPr bwMode="auto">
            <a:xfrm>
              <a:off x="3360" y="3872"/>
              <a:ext cx="400" cy="400"/>
            </a:xfrm>
            <a:prstGeom prst="rect">
              <a:avLst/>
            </a:prstGeom>
            <a:noFill/>
          </p:spPr>
        </p:pic>
        <p:pic>
          <p:nvPicPr>
            <p:cNvPr id="596997" name="Picture 1029" descr="C:\Documents and Settings\ddonat\Escritorio\escolares_ppt.jpg"/>
            <p:cNvPicPr>
              <a:picLocks noChangeAspect="1" noChangeArrowheads="1"/>
            </p:cNvPicPr>
            <p:nvPr/>
          </p:nvPicPr>
          <p:blipFill>
            <a:blip r:embed="rId5" cstate="print">
              <a:lum bright="70000" contrast="-70000"/>
            </a:blip>
            <a:srcRect/>
            <a:stretch>
              <a:fillRect/>
            </a:stretch>
          </p:blipFill>
          <p:spPr bwMode="auto">
            <a:xfrm>
              <a:off x="4224" y="3872"/>
              <a:ext cx="400" cy="400"/>
            </a:xfrm>
            <a:prstGeom prst="rect">
              <a:avLst/>
            </a:prstGeom>
            <a:noFill/>
          </p:spPr>
        </p:pic>
        <p:pic>
          <p:nvPicPr>
            <p:cNvPr id="596998" name="Picture 1030" descr="C:\Documents and Settings\ddonat\Escritorio\junji_ppt.jpg"/>
            <p:cNvPicPr>
              <a:picLocks noChangeAspect="1" noChangeArrowheads="1"/>
            </p:cNvPicPr>
            <p:nvPr/>
          </p:nvPicPr>
          <p:blipFill>
            <a:blip r:embed="rId6" cstate="print">
              <a:lum bright="70000" contrast="-70000"/>
            </a:blip>
            <a:srcRect/>
            <a:stretch>
              <a:fillRect/>
            </a:stretch>
          </p:blipFill>
          <p:spPr bwMode="auto">
            <a:xfrm>
              <a:off x="1184" y="3872"/>
              <a:ext cx="400" cy="400"/>
            </a:xfrm>
            <a:prstGeom prst="rect">
              <a:avLst/>
            </a:prstGeom>
            <a:noFill/>
          </p:spPr>
        </p:pic>
        <p:pic>
          <p:nvPicPr>
            <p:cNvPr id="596999" name="Picture 1031" descr="C:\Documents and Settings\ddonat\Escritorio\justicia_ppt.jpg"/>
            <p:cNvPicPr>
              <a:picLocks noChangeAspect="1" noChangeArrowheads="1"/>
            </p:cNvPicPr>
            <p:nvPr/>
          </p:nvPicPr>
          <p:blipFill>
            <a:blip r:embed="rId7" cstate="print">
              <a:lum bright="70000" contrast="-70000"/>
            </a:blip>
            <a:srcRect/>
            <a:stretch>
              <a:fillRect/>
            </a:stretch>
          </p:blipFill>
          <p:spPr bwMode="auto">
            <a:xfrm>
              <a:off x="2048" y="3872"/>
              <a:ext cx="400" cy="400"/>
            </a:xfrm>
            <a:prstGeom prst="rect">
              <a:avLst/>
            </a:prstGeom>
            <a:noFill/>
          </p:spPr>
        </p:pic>
        <p:pic>
          <p:nvPicPr>
            <p:cNvPr id="597000" name="Picture 1032" descr="C:\Documents and Settings\ddonat\Escritorio\llave_ppt.jpg"/>
            <p:cNvPicPr>
              <a:picLocks noChangeAspect="1" noChangeArrowheads="1"/>
            </p:cNvPicPr>
            <p:nvPr/>
          </p:nvPicPr>
          <p:blipFill>
            <a:blip r:embed="rId8" cstate="print">
              <a:lum bright="70000" contrast="-70000"/>
            </a:blip>
            <a:srcRect/>
            <a:stretch>
              <a:fillRect/>
            </a:stretch>
          </p:blipFill>
          <p:spPr bwMode="auto">
            <a:xfrm>
              <a:off x="752" y="3872"/>
              <a:ext cx="400" cy="400"/>
            </a:xfrm>
            <a:prstGeom prst="rect">
              <a:avLst/>
            </a:prstGeom>
            <a:noFill/>
          </p:spPr>
        </p:pic>
        <p:pic>
          <p:nvPicPr>
            <p:cNvPr id="597001" name="Picture 1033" descr="C:\Documents and Settings\ddonat\Escritorio\salud_ppt.jpg"/>
            <p:cNvPicPr>
              <a:picLocks noChangeAspect="1" noChangeArrowheads="1"/>
            </p:cNvPicPr>
            <p:nvPr/>
          </p:nvPicPr>
          <p:blipFill>
            <a:blip r:embed="rId9" cstate="print">
              <a:lum bright="70000" contrast="-70000"/>
            </a:blip>
            <a:srcRect/>
            <a:stretch>
              <a:fillRect/>
            </a:stretch>
          </p:blipFill>
          <p:spPr bwMode="auto">
            <a:xfrm>
              <a:off x="1616" y="3872"/>
              <a:ext cx="400" cy="400"/>
            </a:xfrm>
            <a:prstGeom prst="rect">
              <a:avLst/>
            </a:prstGeom>
            <a:noFill/>
          </p:spPr>
        </p:pic>
        <p:pic>
          <p:nvPicPr>
            <p:cNvPr id="597002" name="Picture 1034" descr="C:\Documents and Settings\ddonat\Escritorio\trabajo_ppt.jpg"/>
            <p:cNvPicPr>
              <a:picLocks noChangeAspect="1" noChangeArrowheads="1"/>
            </p:cNvPicPr>
            <p:nvPr/>
          </p:nvPicPr>
          <p:blipFill>
            <a:blip r:embed="rId10" cstate="print">
              <a:lum bright="70000" contrast="-70000"/>
            </a:blip>
            <a:srcRect/>
            <a:stretch>
              <a:fillRect/>
            </a:stretch>
          </p:blipFill>
          <p:spPr bwMode="auto">
            <a:xfrm>
              <a:off x="2480" y="3872"/>
              <a:ext cx="400" cy="400"/>
            </a:xfrm>
            <a:prstGeom prst="rect">
              <a:avLst/>
            </a:prstGeom>
            <a:noFill/>
          </p:spPr>
        </p:pic>
        <p:pic>
          <p:nvPicPr>
            <p:cNvPr id="597003" name="Picture 1035" descr="C:\Documents and Settings\ddonat\Escritorio\seviu_ppt.jpg"/>
            <p:cNvPicPr>
              <a:picLocks noChangeAspect="1" noChangeArrowheads="1"/>
            </p:cNvPicPr>
            <p:nvPr/>
          </p:nvPicPr>
          <p:blipFill>
            <a:blip r:embed="rId11" cstate="print">
              <a:lum bright="70000" contrast="-70000"/>
            </a:blip>
            <a:srcRect/>
            <a:stretch>
              <a:fillRect/>
            </a:stretch>
          </p:blipFill>
          <p:spPr bwMode="auto">
            <a:xfrm>
              <a:off x="3792" y="3872"/>
              <a:ext cx="400" cy="400"/>
            </a:xfrm>
            <a:prstGeom prst="rect">
              <a:avLst/>
            </a:prstGeom>
            <a:noFill/>
          </p:spPr>
        </p:pic>
        <p:pic>
          <p:nvPicPr>
            <p:cNvPr id="597004" name="Picture 1036" descr="C:\Documents and Settings\ddonat\Escritorio\bono_ppt.jpg"/>
            <p:cNvPicPr>
              <a:picLocks noChangeAspect="1" noChangeArrowheads="1"/>
            </p:cNvPicPr>
            <p:nvPr/>
          </p:nvPicPr>
          <p:blipFill>
            <a:blip r:embed="rId12" cstate="print">
              <a:lum bright="70000" contrast="-70000"/>
            </a:blip>
            <a:srcRect/>
            <a:stretch>
              <a:fillRect/>
            </a:stretch>
          </p:blipFill>
          <p:spPr bwMode="auto">
            <a:xfrm>
              <a:off x="2928" y="3872"/>
              <a:ext cx="400" cy="400"/>
            </a:xfrm>
            <a:prstGeom prst="rect">
              <a:avLst/>
            </a:prstGeom>
            <a:noFill/>
          </p:spPr>
        </p:pic>
        <p:pic>
          <p:nvPicPr>
            <p:cNvPr id="597005" name="Picture 1037" descr="C:\Documents and Settings\ddonat\Escritorio\mujeres_ppt.jpg"/>
            <p:cNvPicPr>
              <a:picLocks noChangeAspect="1" noChangeArrowheads="1"/>
            </p:cNvPicPr>
            <p:nvPr/>
          </p:nvPicPr>
          <p:blipFill>
            <a:blip r:embed="rId13" cstate="print">
              <a:lum bright="70000" contrast="-70000"/>
            </a:blip>
            <a:srcRect/>
            <a:stretch>
              <a:fillRect/>
            </a:stretch>
          </p:blipFill>
          <p:spPr bwMode="auto">
            <a:xfrm>
              <a:off x="4688" y="3872"/>
              <a:ext cx="400" cy="400"/>
            </a:xfrm>
            <a:prstGeom prst="rect">
              <a:avLst/>
            </a:prstGeom>
            <a:noFill/>
          </p:spPr>
        </p:pic>
        <p:pic>
          <p:nvPicPr>
            <p:cNvPr id="597006" name="Picture 1038"/>
            <p:cNvPicPr>
              <a:picLocks noChangeAspect="1" noChangeArrowheads="1"/>
            </p:cNvPicPr>
            <p:nvPr/>
          </p:nvPicPr>
          <p:blipFill>
            <a:blip r:embed="rId14" cstate="print"/>
            <a:srcRect/>
            <a:stretch>
              <a:fillRect/>
            </a:stretch>
          </p:blipFill>
          <p:spPr bwMode="auto">
            <a:xfrm>
              <a:off x="4560" y="578"/>
              <a:ext cx="1032" cy="302"/>
            </a:xfrm>
            <a:prstGeom prst="rect">
              <a:avLst/>
            </a:prstGeom>
            <a:noFill/>
            <a:ln w="9525">
              <a:noFill/>
              <a:miter lim="800000"/>
              <a:headEnd/>
              <a:tailEnd/>
            </a:ln>
            <a:effectLst/>
          </p:spPr>
        </p:pic>
      </p:grpSp>
      <p:sp>
        <p:nvSpPr>
          <p:cNvPr id="597007" name="Rectangle 1039"/>
          <p:cNvSpPr>
            <a:spLocks noChangeArrowheads="1"/>
          </p:cNvSpPr>
          <p:nvPr/>
        </p:nvSpPr>
        <p:spPr bwMode="auto">
          <a:xfrm>
            <a:off x="609600" y="609600"/>
            <a:ext cx="6324600" cy="3768725"/>
          </a:xfrm>
          <a:prstGeom prst="rect">
            <a:avLst/>
          </a:prstGeom>
          <a:noFill/>
          <a:ln w="9525">
            <a:noFill/>
            <a:miter lim="800000"/>
            <a:headEnd/>
            <a:tailEnd/>
          </a:ln>
          <a:effectLst/>
        </p:spPr>
        <p:txBody>
          <a:bodyPr>
            <a:spAutoFit/>
          </a:bodyPr>
          <a:lstStyle/>
          <a:p>
            <a:pPr algn="l" eaLnBrk="0" hangingPunct="0">
              <a:spcBef>
                <a:spcPct val="0"/>
              </a:spcBef>
              <a:buFont typeface="Wingdings" pitchFamily="2" charset="2"/>
              <a:buChar char="v"/>
            </a:pPr>
            <a:r>
              <a:rPr lang="es-MX" sz="2800" b="1">
                <a:solidFill>
                  <a:srgbClr val="FF0000"/>
                </a:solidFill>
                <a:effectLst>
                  <a:outerShdw blurRad="38100" dist="38100" dir="2700000" algn="tl">
                    <a:srgbClr val="C0C0C0"/>
                  </a:outerShdw>
                </a:effectLst>
                <a:latin typeface="Arial Narrow" pitchFamily="34" charset="0"/>
                <a:cs typeface="Times New Roman" pitchFamily="18" charset="0"/>
              </a:rPr>
              <a:t>Aporte Solidario</a:t>
            </a:r>
            <a:endParaRPr lang="es-ES">
              <a:effectLst/>
            </a:endParaRPr>
          </a:p>
          <a:p>
            <a:pPr>
              <a:spcBef>
                <a:spcPct val="50000"/>
              </a:spcBef>
            </a:pPr>
            <a:r>
              <a:rPr lang="es-MX">
                <a:solidFill>
                  <a:srgbClr val="000099"/>
                </a:solidFill>
                <a:effectLst/>
                <a:latin typeface="Arial Narrow" pitchFamily="34" charset="0"/>
                <a:cs typeface="Times New Roman" pitchFamily="18" charset="0"/>
              </a:rPr>
              <a:t>Apoyo monetario decreciente por 24 meses, ligado a la firma y  cumplimiento del Documento de Compromiso suscrito voluntariamente por la familia. </a:t>
            </a:r>
          </a:p>
          <a:p>
            <a:pPr>
              <a:spcBef>
                <a:spcPct val="50000"/>
              </a:spcBef>
            </a:pPr>
            <a:r>
              <a:rPr lang="es-MX">
                <a:solidFill>
                  <a:srgbClr val="000099"/>
                </a:solidFill>
                <a:effectLst/>
                <a:latin typeface="Arial Narrow" pitchFamily="34" charset="0"/>
                <a:cs typeface="Times New Roman" pitchFamily="18" charset="0"/>
              </a:rPr>
              <a:t>1º Semestre:     $ 10.500 mensual   (US$ 17,00)</a:t>
            </a:r>
          </a:p>
          <a:p>
            <a:pPr>
              <a:lnSpc>
                <a:spcPct val="80000"/>
              </a:lnSpc>
              <a:spcBef>
                <a:spcPct val="50000"/>
              </a:spcBef>
              <a:buClr>
                <a:srgbClr val="00CC00"/>
              </a:buClr>
              <a:buSzPct val="120000"/>
              <a:buFont typeface="Wingdings" pitchFamily="2" charset="2"/>
              <a:buNone/>
            </a:pPr>
            <a:r>
              <a:rPr lang="es-MX">
                <a:solidFill>
                  <a:srgbClr val="000099"/>
                </a:solidFill>
                <a:effectLst/>
                <a:latin typeface="Arial Narrow" pitchFamily="34" charset="0"/>
                <a:cs typeface="Times New Roman" pitchFamily="18" charset="0"/>
              </a:rPr>
              <a:t>2º Semestre:     $   8.000 mensual   (US$ 13,00)</a:t>
            </a:r>
          </a:p>
          <a:p>
            <a:pPr>
              <a:lnSpc>
                <a:spcPct val="80000"/>
              </a:lnSpc>
              <a:spcBef>
                <a:spcPct val="50000"/>
              </a:spcBef>
              <a:buClr>
                <a:schemeClr val="tx2"/>
              </a:buClr>
              <a:buSzPct val="65000"/>
              <a:buFont typeface="Wingdings" pitchFamily="2" charset="2"/>
              <a:buNone/>
            </a:pPr>
            <a:r>
              <a:rPr lang="es-MX">
                <a:solidFill>
                  <a:srgbClr val="000099"/>
                </a:solidFill>
                <a:effectLst/>
                <a:latin typeface="Arial Narrow" pitchFamily="34" charset="0"/>
                <a:cs typeface="Times New Roman" pitchFamily="18" charset="0"/>
              </a:rPr>
              <a:t>3º Semestre:     $   5.500 mensual   (US$ 9,00)</a:t>
            </a:r>
          </a:p>
          <a:p>
            <a:pPr>
              <a:lnSpc>
                <a:spcPct val="80000"/>
              </a:lnSpc>
              <a:spcBef>
                <a:spcPct val="50000"/>
              </a:spcBef>
              <a:buClr>
                <a:schemeClr val="tx2"/>
              </a:buClr>
              <a:buSzPct val="65000"/>
              <a:buFont typeface="Wingdings" pitchFamily="2" charset="2"/>
              <a:buNone/>
            </a:pPr>
            <a:r>
              <a:rPr lang="es-MX">
                <a:solidFill>
                  <a:srgbClr val="000099"/>
                </a:solidFill>
                <a:effectLst/>
                <a:latin typeface="Arial Narrow" pitchFamily="34" charset="0"/>
                <a:cs typeface="Times New Roman" pitchFamily="18" charset="0"/>
              </a:rPr>
              <a:t>4º Semestre:     $   3.500 mensual   (US$ 6,00)</a:t>
            </a:r>
            <a:r>
              <a:rPr lang="es-MX" sz="2000">
                <a:solidFill>
                  <a:srgbClr val="000099"/>
                </a:solidFill>
                <a:effectLst/>
                <a:latin typeface="Arial Narrow" pitchFamily="34"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7007">
                                            <p:txEl>
                                              <p:pRg st="0" end="0"/>
                                            </p:txEl>
                                          </p:spTgt>
                                        </p:tgtEl>
                                        <p:attrNameLst>
                                          <p:attrName>style.visibility</p:attrName>
                                        </p:attrNameLst>
                                      </p:cBhvr>
                                      <p:to>
                                        <p:strVal val="visible"/>
                                      </p:to>
                                    </p:set>
                                    <p:animEffect transition="in" filter="dissolve">
                                      <p:cBhvr>
                                        <p:cTn id="7" dur="500"/>
                                        <p:tgtEl>
                                          <p:spTgt spid="5970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7007">
                                            <p:txEl>
                                              <p:pRg st="1" end="1"/>
                                            </p:txEl>
                                          </p:spTgt>
                                        </p:tgtEl>
                                        <p:attrNameLst>
                                          <p:attrName>style.visibility</p:attrName>
                                        </p:attrNameLst>
                                      </p:cBhvr>
                                      <p:to>
                                        <p:strVal val="visible"/>
                                      </p:to>
                                    </p:set>
                                    <p:animEffect transition="in" filter="dissolve">
                                      <p:cBhvr>
                                        <p:cTn id="12" dur="500"/>
                                        <p:tgtEl>
                                          <p:spTgt spid="5970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97007">
                                            <p:txEl>
                                              <p:pRg st="2" end="2"/>
                                            </p:txEl>
                                          </p:spTgt>
                                        </p:tgtEl>
                                        <p:attrNameLst>
                                          <p:attrName>style.visibility</p:attrName>
                                        </p:attrNameLst>
                                      </p:cBhvr>
                                      <p:to>
                                        <p:strVal val="visible"/>
                                      </p:to>
                                    </p:set>
                                    <p:animEffect transition="in" filter="dissolve">
                                      <p:cBhvr>
                                        <p:cTn id="17" dur="500"/>
                                        <p:tgtEl>
                                          <p:spTgt spid="5970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97007">
                                            <p:txEl>
                                              <p:pRg st="3" end="3"/>
                                            </p:txEl>
                                          </p:spTgt>
                                        </p:tgtEl>
                                        <p:attrNameLst>
                                          <p:attrName>style.visibility</p:attrName>
                                        </p:attrNameLst>
                                      </p:cBhvr>
                                      <p:to>
                                        <p:strVal val="visible"/>
                                      </p:to>
                                    </p:set>
                                    <p:animEffect transition="in" filter="dissolve">
                                      <p:cBhvr>
                                        <p:cTn id="22" dur="500"/>
                                        <p:tgtEl>
                                          <p:spTgt spid="5970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97007">
                                            <p:txEl>
                                              <p:pRg st="4" end="4"/>
                                            </p:txEl>
                                          </p:spTgt>
                                        </p:tgtEl>
                                        <p:attrNameLst>
                                          <p:attrName>style.visibility</p:attrName>
                                        </p:attrNameLst>
                                      </p:cBhvr>
                                      <p:to>
                                        <p:strVal val="visible"/>
                                      </p:to>
                                    </p:set>
                                    <p:animEffect transition="in" filter="dissolve">
                                      <p:cBhvr>
                                        <p:cTn id="27" dur="500"/>
                                        <p:tgtEl>
                                          <p:spTgt spid="5970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97007">
                                            <p:txEl>
                                              <p:pRg st="5" end="5"/>
                                            </p:txEl>
                                          </p:spTgt>
                                        </p:tgtEl>
                                        <p:attrNameLst>
                                          <p:attrName>style.visibility</p:attrName>
                                        </p:attrNameLst>
                                      </p:cBhvr>
                                      <p:to>
                                        <p:strVal val="visible"/>
                                      </p:to>
                                    </p:set>
                                    <p:animEffect transition="in" filter="dissolve">
                                      <p:cBhvr>
                                        <p:cTn id="32" dur="500"/>
                                        <p:tgtEl>
                                          <p:spTgt spid="5970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70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1090" name="Group 2"/>
          <p:cNvGrpSpPr>
            <a:grpSpLocks/>
          </p:cNvGrpSpPr>
          <p:nvPr/>
        </p:nvGrpSpPr>
        <p:grpSpPr bwMode="auto">
          <a:xfrm>
            <a:off x="228600" y="609600"/>
            <a:ext cx="9144000" cy="6858000"/>
            <a:chOff x="0" y="0"/>
            <a:chExt cx="5760" cy="4272"/>
          </a:xfrm>
        </p:grpSpPr>
        <p:pic>
          <p:nvPicPr>
            <p:cNvPr id="601091" name="Picture 3" descr="C:\Documents and Settings\ddonat\Escritorio\top_amarillo.jpg"/>
            <p:cNvPicPr>
              <a:picLocks noChangeAspect="1" noChangeArrowheads="1"/>
            </p:cNvPicPr>
            <p:nvPr/>
          </p:nvPicPr>
          <p:blipFill>
            <a:blip r:embed="rId3" cstate="print"/>
            <a:srcRect/>
            <a:stretch>
              <a:fillRect/>
            </a:stretch>
          </p:blipFill>
          <p:spPr bwMode="auto">
            <a:xfrm>
              <a:off x="0" y="0"/>
              <a:ext cx="5760" cy="652"/>
            </a:xfrm>
            <a:prstGeom prst="rect">
              <a:avLst/>
            </a:prstGeom>
            <a:noFill/>
          </p:spPr>
        </p:pic>
        <p:pic>
          <p:nvPicPr>
            <p:cNvPr id="601092" name="Picture 4" descr="C:\Documents and Settings\ddonat\Escritorio\droga_ppt.jpg"/>
            <p:cNvPicPr>
              <a:picLocks noChangeAspect="1" noChangeArrowheads="1"/>
            </p:cNvPicPr>
            <p:nvPr/>
          </p:nvPicPr>
          <p:blipFill>
            <a:blip r:embed="rId4" cstate="print">
              <a:lum bright="70000" contrast="-70000"/>
            </a:blip>
            <a:srcRect/>
            <a:stretch>
              <a:fillRect/>
            </a:stretch>
          </p:blipFill>
          <p:spPr bwMode="auto">
            <a:xfrm>
              <a:off x="3360" y="3872"/>
              <a:ext cx="400" cy="400"/>
            </a:xfrm>
            <a:prstGeom prst="rect">
              <a:avLst/>
            </a:prstGeom>
            <a:noFill/>
          </p:spPr>
        </p:pic>
        <p:pic>
          <p:nvPicPr>
            <p:cNvPr id="601093" name="Picture 5" descr="C:\Documents and Settings\ddonat\Escritorio\escolares_ppt.jpg"/>
            <p:cNvPicPr>
              <a:picLocks noChangeAspect="1" noChangeArrowheads="1"/>
            </p:cNvPicPr>
            <p:nvPr/>
          </p:nvPicPr>
          <p:blipFill>
            <a:blip r:embed="rId5" cstate="print">
              <a:lum bright="70000" contrast="-70000"/>
            </a:blip>
            <a:srcRect/>
            <a:stretch>
              <a:fillRect/>
            </a:stretch>
          </p:blipFill>
          <p:spPr bwMode="auto">
            <a:xfrm>
              <a:off x="4224" y="3872"/>
              <a:ext cx="400" cy="400"/>
            </a:xfrm>
            <a:prstGeom prst="rect">
              <a:avLst/>
            </a:prstGeom>
            <a:noFill/>
          </p:spPr>
        </p:pic>
        <p:pic>
          <p:nvPicPr>
            <p:cNvPr id="601094" name="Picture 6" descr="C:\Documents and Settings\ddonat\Escritorio\junji_ppt.jpg"/>
            <p:cNvPicPr>
              <a:picLocks noChangeAspect="1" noChangeArrowheads="1"/>
            </p:cNvPicPr>
            <p:nvPr/>
          </p:nvPicPr>
          <p:blipFill>
            <a:blip r:embed="rId6" cstate="print">
              <a:lum bright="70000" contrast="-70000"/>
            </a:blip>
            <a:srcRect/>
            <a:stretch>
              <a:fillRect/>
            </a:stretch>
          </p:blipFill>
          <p:spPr bwMode="auto">
            <a:xfrm>
              <a:off x="1184" y="3872"/>
              <a:ext cx="400" cy="400"/>
            </a:xfrm>
            <a:prstGeom prst="rect">
              <a:avLst/>
            </a:prstGeom>
            <a:noFill/>
          </p:spPr>
        </p:pic>
        <p:pic>
          <p:nvPicPr>
            <p:cNvPr id="601095" name="Picture 7" descr="C:\Documents and Settings\ddonat\Escritorio\justicia_ppt.jpg"/>
            <p:cNvPicPr>
              <a:picLocks noChangeAspect="1" noChangeArrowheads="1"/>
            </p:cNvPicPr>
            <p:nvPr/>
          </p:nvPicPr>
          <p:blipFill>
            <a:blip r:embed="rId7" cstate="print">
              <a:lum bright="70000" contrast="-70000"/>
            </a:blip>
            <a:srcRect/>
            <a:stretch>
              <a:fillRect/>
            </a:stretch>
          </p:blipFill>
          <p:spPr bwMode="auto">
            <a:xfrm>
              <a:off x="2048" y="3872"/>
              <a:ext cx="400" cy="400"/>
            </a:xfrm>
            <a:prstGeom prst="rect">
              <a:avLst/>
            </a:prstGeom>
            <a:noFill/>
          </p:spPr>
        </p:pic>
        <p:pic>
          <p:nvPicPr>
            <p:cNvPr id="601096" name="Picture 8" descr="C:\Documents and Settings\ddonat\Escritorio\llave_ppt.jpg"/>
            <p:cNvPicPr>
              <a:picLocks noChangeAspect="1" noChangeArrowheads="1"/>
            </p:cNvPicPr>
            <p:nvPr/>
          </p:nvPicPr>
          <p:blipFill>
            <a:blip r:embed="rId8" cstate="print">
              <a:lum bright="70000" contrast="-70000"/>
            </a:blip>
            <a:srcRect/>
            <a:stretch>
              <a:fillRect/>
            </a:stretch>
          </p:blipFill>
          <p:spPr bwMode="auto">
            <a:xfrm>
              <a:off x="752" y="3872"/>
              <a:ext cx="400" cy="400"/>
            </a:xfrm>
            <a:prstGeom prst="rect">
              <a:avLst/>
            </a:prstGeom>
            <a:noFill/>
          </p:spPr>
        </p:pic>
        <p:pic>
          <p:nvPicPr>
            <p:cNvPr id="601097" name="Picture 9" descr="C:\Documents and Settings\ddonat\Escritorio\salud_ppt.jpg"/>
            <p:cNvPicPr>
              <a:picLocks noChangeAspect="1" noChangeArrowheads="1"/>
            </p:cNvPicPr>
            <p:nvPr/>
          </p:nvPicPr>
          <p:blipFill>
            <a:blip r:embed="rId9" cstate="print">
              <a:lum bright="70000" contrast="-70000"/>
            </a:blip>
            <a:srcRect/>
            <a:stretch>
              <a:fillRect/>
            </a:stretch>
          </p:blipFill>
          <p:spPr bwMode="auto">
            <a:xfrm>
              <a:off x="1616" y="3872"/>
              <a:ext cx="400" cy="400"/>
            </a:xfrm>
            <a:prstGeom prst="rect">
              <a:avLst/>
            </a:prstGeom>
            <a:noFill/>
          </p:spPr>
        </p:pic>
        <p:pic>
          <p:nvPicPr>
            <p:cNvPr id="601098" name="Picture 10" descr="C:\Documents and Settings\ddonat\Escritorio\trabajo_ppt.jpg"/>
            <p:cNvPicPr>
              <a:picLocks noChangeAspect="1" noChangeArrowheads="1"/>
            </p:cNvPicPr>
            <p:nvPr/>
          </p:nvPicPr>
          <p:blipFill>
            <a:blip r:embed="rId10" cstate="print">
              <a:lum bright="70000" contrast="-70000"/>
            </a:blip>
            <a:srcRect/>
            <a:stretch>
              <a:fillRect/>
            </a:stretch>
          </p:blipFill>
          <p:spPr bwMode="auto">
            <a:xfrm>
              <a:off x="2480" y="3872"/>
              <a:ext cx="400" cy="400"/>
            </a:xfrm>
            <a:prstGeom prst="rect">
              <a:avLst/>
            </a:prstGeom>
            <a:noFill/>
          </p:spPr>
        </p:pic>
        <p:pic>
          <p:nvPicPr>
            <p:cNvPr id="601099" name="Picture 11" descr="C:\Documents and Settings\ddonat\Escritorio\seviu_ppt.jpg"/>
            <p:cNvPicPr>
              <a:picLocks noChangeAspect="1" noChangeArrowheads="1"/>
            </p:cNvPicPr>
            <p:nvPr/>
          </p:nvPicPr>
          <p:blipFill>
            <a:blip r:embed="rId11" cstate="print">
              <a:lum bright="70000" contrast="-70000"/>
            </a:blip>
            <a:srcRect/>
            <a:stretch>
              <a:fillRect/>
            </a:stretch>
          </p:blipFill>
          <p:spPr bwMode="auto">
            <a:xfrm>
              <a:off x="3792" y="3872"/>
              <a:ext cx="400" cy="400"/>
            </a:xfrm>
            <a:prstGeom prst="rect">
              <a:avLst/>
            </a:prstGeom>
            <a:noFill/>
          </p:spPr>
        </p:pic>
        <p:pic>
          <p:nvPicPr>
            <p:cNvPr id="601100" name="Picture 12" descr="C:\Documents and Settings\ddonat\Escritorio\bono_ppt.jpg"/>
            <p:cNvPicPr>
              <a:picLocks noChangeAspect="1" noChangeArrowheads="1"/>
            </p:cNvPicPr>
            <p:nvPr/>
          </p:nvPicPr>
          <p:blipFill>
            <a:blip r:embed="rId12" cstate="print">
              <a:lum bright="70000" contrast="-70000"/>
            </a:blip>
            <a:srcRect/>
            <a:stretch>
              <a:fillRect/>
            </a:stretch>
          </p:blipFill>
          <p:spPr bwMode="auto">
            <a:xfrm>
              <a:off x="2928" y="3872"/>
              <a:ext cx="400" cy="400"/>
            </a:xfrm>
            <a:prstGeom prst="rect">
              <a:avLst/>
            </a:prstGeom>
            <a:noFill/>
          </p:spPr>
        </p:pic>
        <p:pic>
          <p:nvPicPr>
            <p:cNvPr id="601101" name="Picture 13" descr="C:\Documents and Settings\ddonat\Escritorio\mujeres_ppt.jpg"/>
            <p:cNvPicPr>
              <a:picLocks noChangeAspect="1" noChangeArrowheads="1"/>
            </p:cNvPicPr>
            <p:nvPr/>
          </p:nvPicPr>
          <p:blipFill>
            <a:blip r:embed="rId13" cstate="print">
              <a:lum bright="70000" contrast="-70000"/>
            </a:blip>
            <a:srcRect/>
            <a:stretch>
              <a:fillRect/>
            </a:stretch>
          </p:blipFill>
          <p:spPr bwMode="auto">
            <a:xfrm>
              <a:off x="4688" y="3872"/>
              <a:ext cx="400" cy="400"/>
            </a:xfrm>
            <a:prstGeom prst="rect">
              <a:avLst/>
            </a:prstGeom>
            <a:noFill/>
          </p:spPr>
        </p:pic>
        <p:pic>
          <p:nvPicPr>
            <p:cNvPr id="601102" name="Picture 14"/>
            <p:cNvPicPr>
              <a:picLocks noChangeAspect="1" noChangeArrowheads="1"/>
            </p:cNvPicPr>
            <p:nvPr/>
          </p:nvPicPr>
          <p:blipFill>
            <a:blip r:embed="rId14" cstate="print"/>
            <a:srcRect/>
            <a:stretch>
              <a:fillRect/>
            </a:stretch>
          </p:blipFill>
          <p:spPr bwMode="auto">
            <a:xfrm>
              <a:off x="4560" y="578"/>
              <a:ext cx="1032" cy="302"/>
            </a:xfrm>
            <a:prstGeom prst="rect">
              <a:avLst/>
            </a:prstGeom>
            <a:noFill/>
            <a:ln w="9525">
              <a:noFill/>
              <a:miter lim="800000"/>
              <a:headEnd/>
              <a:tailEnd/>
            </a:ln>
            <a:effectLst/>
          </p:spPr>
        </p:pic>
      </p:grpSp>
      <p:sp>
        <p:nvSpPr>
          <p:cNvPr id="601103" name="Line 15"/>
          <p:cNvSpPr>
            <a:spLocks noChangeShapeType="1"/>
          </p:cNvSpPr>
          <p:nvPr/>
        </p:nvSpPr>
        <p:spPr bwMode="auto">
          <a:xfrm>
            <a:off x="1295400" y="914400"/>
            <a:ext cx="6858000" cy="0"/>
          </a:xfrm>
          <a:prstGeom prst="line">
            <a:avLst/>
          </a:prstGeom>
          <a:noFill/>
          <a:ln w="12700">
            <a:solidFill>
              <a:schemeClr val="accent2"/>
            </a:solidFill>
            <a:round/>
            <a:headEnd/>
            <a:tailEnd/>
          </a:ln>
          <a:effectLst/>
        </p:spPr>
        <p:txBody>
          <a:bodyPr/>
          <a:lstStyle/>
          <a:p>
            <a:endParaRPr lang="en-US"/>
          </a:p>
        </p:txBody>
      </p:sp>
      <p:sp>
        <p:nvSpPr>
          <p:cNvPr id="601104" name="Rectangle 16"/>
          <p:cNvSpPr>
            <a:spLocks noChangeArrowheads="1"/>
          </p:cNvSpPr>
          <p:nvPr/>
        </p:nvSpPr>
        <p:spPr bwMode="auto">
          <a:xfrm>
            <a:off x="1677988" y="369888"/>
            <a:ext cx="6018212" cy="576262"/>
          </a:xfrm>
          <a:prstGeom prst="rect">
            <a:avLst/>
          </a:prstGeom>
          <a:noFill/>
          <a:ln w="12700">
            <a:noFill/>
            <a:miter lim="800000"/>
            <a:headEnd/>
            <a:tailEnd/>
          </a:ln>
          <a:effectLst/>
        </p:spPr>
        <p:txBody>
          <a:bodyPr lIns="90488" tIns="44450" rIns="90488" bIns="44450">
            <a:spAutoFit/>
          </a:bodyPr>
          <a:lstStyle/>
          <a:p>
            <a:pPr algn="ctr" defTabSz="762000" eaLnBrk="0" hangingPunct="0">
              <a:spcBef>
                <a:spcPct val="50000"/>
              </a:spcBef>
            </a:pPr>
            <a:r>
              <a:rPr lang="es-ES" sz="3200" b="1">
                <a:solidFill>
                  <a:srgbClr val="FF0000"/>
                </a:solidFill>
                <a:effectLst>
                  <a:outerShdw blurRad="38100" dist="38100" dir="2700000" algn="tl">
                    <a:srgbClr val="C0C0C0"/>
                  </a:outerShdw>
                </a:effectLst>
                <a:latin typeface="Arial Narrow" pitchFamily="34" charset="0"/>
                <a:cs typeface="Times New Roman" pitchFamily="18" charset="0"/>
              </a:rPr>
              <a:t>POBREZA E INDIGENCIA</a:t>
            </a:r>
          </a:p>
        </p:txBody>
      </p:sp>
      <p:sp>
        <p:nvSpPr>
          <p:cNvPr id="601105" name="Rectangle 17"/>
          <p:cNvSpPr>
            <a:spLocks noChangeArrowheads="1"/>
          </p:cNvSpPr>
          <p:nvPr/>
        </p:nvSpPr>
        <p:spPr bwMode="auto">
          <a:xfrm>
            <a:off x="969963" y="4581525"/>
            <a:ext cx="706437" cy="884238"/>
          </a:xfrm>
          <a:prstGeom prst="rect">
            <a:avLst/>
          </a:prstGeom>
          <a:solidFill>
            <a:srgbClr val="9999FF"/>
          </a:solidFill>
          <a:ln w="12700">
            <a:solidFill>
              <a:srgbClr val="000000"/>
            </a:solidFill>
            <a:miter lim="800000"/>
            <a:headEnd/>
            <a:tailEnd/>
          </a:ln>
        </p:spPr>
        <p:txBody>
          <a:bodyPr/>
          <a:lstStyle/>
          <a:p>
            <a:endParaRPr lang="en-US"/>
          </a:p>
        </p:txBody>
      </p:sp>
      <p:sp>
        <p:nvSpPr>
          <p:cNvPr id="601106" name="Rectangle 18"/>
          <p:cNvSpPr>
            <a:spLocks noChangeArrowheads="1"/>
          </p:cNvSpPr>
          <p:nvPr/>
        </p:nvSpPr>
        <p:spPr bwMode="auto">
          <a:xfrm>
            <a:off x="2057400" y="4865688"/>
            <a:ext cx="682625" cy="600075"/>
          </a:xfrm>
          <a:prstGeom prst="rect">
            <a:avLst/>
          </a:prstGeom>
          <a:solidFill>
            <a:srgbClr val="9999FF"/>
          </a:solidFill>
          <a:ln w="12700">
            <a:solidFill>
              <a:srgbClr val="000000"/>
            </a:solidFill>
            <a:miter lim="800000"/>
            <a:headEnd/>
            <a:tailEnd/>
          </a:ln>
        </p:spPr>
        <p:txBody>
          <a:bodyPr/>
          <a:lstStyle/>
          <a:p>
            <a:endParaRPr lang="en-US"/>
          </a:p>
        </p:txBody>
      </p:sp>
      <p:sp>
        <p:nvSpPr>
          <p:cNvPr id="601107" name="Rectangle 19"/>
          <p:cNvSpPr>
            <a:spLocks noChangeArrowheads="1"/>
          </p:cNvSpPr>
          <p:nvPr/>
        </p:nvSpPr>
        <p:spPr bwMode="auto">
          <a:xfrm>
            <a:off x="3200400" y="4941888"/>
            <a:ext cx="714375" cy="523875"/>
          </a:xfrm>
          <a:prstGeom prst="rect">
            <a:avLst/>
          </a:prstGeom>
          <a:solidFill>
            <a:srgbClr val="9999FF"/>
          </a:solidFill>
          <a:ln w="12700">
            <a:solidFill>
              <a:srgbClr val="000000"/>
            </a:solidFill>
            <a:miter lim="800000"/>
            <a:headEnd/>
            <a:tailEnd/>
          </a:ln>
        </p:spPr>
        <p:txBody>
          <a:bodyPr/>
          <a:lstStyle/>
          <a:p>
            <a:endParaRPr lang="en-US"/>
          </a:p>
        </p:txBody>
      </p:sp>
      <p:sp>
        <p:nvSpPr>
          <p:cNvPr id="601108" name="Rectangle 20"/>
          <p:cNvSpPr>
            <a:spLocks noChangeArrowheads="1"/>
          </p:cNvSpPr>
          <p:nvPr/>
        </p:nvSpPr>
        <p:spPr bwMode="auto">
          <a:xfrm>
            <a:off x="4343400" y="5029200"/>
            <a:ext cx="693738" cy="436563"/>
          </a:xfrm>
          <a:prstGeom prst="rect">
            <a:avLst/>
          </a:prstGeom>
          <a:solidFill>
            <a:srgbClr val="9999FF"/>
          </a:solidFill>
          <a:ln w="12700">
            <a:solidFill>
              <a:srgbClr val="000000"/>
            </a:solidFill>
            <a:miter lim="800000"/>
            <a:headEnd/>
            <a:tailEnd/>
          </a:ln>
        </p:spPr>
        <p:txBody>
          <a:bodyPr/>
          <a:lstStyle/>
          <a:p>
            <a:endParaRPr lang="en-US"/>
          </a:p>
        </p:txBody>
      </p:sp>
      <p:sp>
        <p:nvSpPr>
          <p:cNvPr id="601109" name="Rectangle 21"/>
          <p:cNvSpPr>
            <a:spLocks noChangeArrowheads="1"/>
          </p:cNvSpPr>
          <p:nvPr/>
        </p:nvSpPr>
        <p:spPr bwMode="auto">
          <a:xfrm>
            <a:off x="5410200" y="5029200"/>
            <a:ext cx="746125" cy="436563"/>
          </a:xfrm>
          <a:prstGeom prst="rect">
            <a:avLst/>
          </a:prstGeom>
          <a:solidFill>
            <a:srgbClr val="9999FF"/>
          </a:solidFill>
          <a:ln w="12700">
            <a:solidFill>
              <a:srgbClr val="000000"/>
            </a:solidFill>
            <a:miter lim="800000"/>
            <a:headEnd/>
            <a:tailEnd/>
          </a:ln>
        </p:spPr>
        <p:txBody>
          <a:bodyPr/>
          <a:lstStyle/>
          <a:p>
            <a:endParaRPr lang="en-US"/>
          </a:p>
        </p:txBody>
      </p:sp>
      <p:sp>
        <p:nvSpPr>
          <p:cNvPr id="601110" name="Rectangle 22"/>
          <p:cNvSpPr>
            <a:spLocks noChangeArrowheads="1"/>
          </p:cNvSpPr>
          <p:nvPr/>
        </p:nvSpPr>
        <p:spPr bwMode="auto">
          <a:xfrm>
            <a:off x="6629400" y="5105400"/>
            <a:ext cx="701675" cy="360363"/>
          </a:xfrm>
          <a:prstGeom prst="rect">
            <a:avLst/>
          </a:prstGeom>
          <a:solidFill>
            <a:srgbClr val="9999FF"/>
          </a:solidFill>
          <a:ln w="12700">
            <a:solidFill>
              <a:srgbClr val="000000"/>
            </a:solidFill>
            <a:miter lim="800000"/>
            <a:headEnd/>
            <a:tailEnd/>
          </a:ln>
        </p:spPr>
        <p:txBody>
          <a:bodyPr/>
          <a:lstStyle/>
          <a:p>
            <a:endParaRPr lang="en-US"/>
          </a:p>
        </p:txBody>
      </p:sp>
      <p:sp>
        <p:nvSpPr>
          <p:cNvPr id="601111" name="Rectangle 23"/>
          <p:cNvSpPr>
            <a:spLocks noChangeArrowheads="1"/>
          </p:cNvSpPr>
          <p:nvPr/>
        </p:nvSpPr>
        <p:spPr bwMode="auto">
          <a:xfrm>
            <a:off x="969963" y="2797175"/>
            <a:ext cx="706437" cy="1784350"/>
          </a:xfrm>
          <a:prstGeom prst="rect">
            <a:avLst/>
          </a:prstGeom>
          <a:solidFill>
            <a:srgbClr val="CCCCFF"/>
          </a:solidFill>
          <a:ln w="12700">
            <a:solidFill>
              <a:srgbClr val="000000"/>
            </a:solidFill>
            <a:miter lim="800000"/>
            <a:headEnd/>
            <a:tailEnd/>
          </a:ln>
          <a:effectLst/>
        </p:spPr>
        <p:txBody>
          <a:bodyPr/>
          <a:lstStyle/>
          <a:p>
            <a:endParaRPr lang="en-US"/>
          </a:p>
        </p:txBody>
      </p:sp>
      <p:sp>
        <p:nvSpPr>
          <p:cNvPr id="601112" name="Rectangle 24"/>
          <p:cNvSpPr>
            <a:spLocks noChangeArrowheads="1"/>
          </p:cNvSpPr>
          <p:nvPr/>
        </p:nvSpPr>
        <p:spPr bwMode="auto">
          <a:xfrm>
            <a:off x="2057400" y="3216275"/>
            <a:ext cx="682625" cy="1649413"/>
          </a:xfrm>
          <a:prstGeom prst="rect">
            <a:avLst/>
          </a:prstGeom>
          <a:solidFill>
            <a:srgbClr val="CCCCFF"/>
          </a:solidFill>
          <a:ln w="12700">
            <a:solidFill>
              <a:srgbClr val="000000"/>
            </a:solidFill>
            <a:miter lim="800000"/>
            <a:headEnd/>
            <a:tailEnd/>
          </a:ln>
        </p:spPr>
        <p:txBody>
          <a:bodyPr/>
          <a:lstStyle/>
          <a:p>
            <a:endParaRPr lang="en-US"/>
          </a:p>
        </p:txBody>
      </p:sp>
      <p:sp>
        <p:nvSpPr>
          <p:cNvPr id="601113" name="Rectangle 25"/>
          <p:cNvSpPr>
            <a:spLocks noChangeArrowheads="1"/>
          </p:cNvSpPr>
          <p:nvPr/>
        </p:nvSpPr>
        <p:spPr bwMode="auto">
          <a:xfrm>
            <a:off x="3200400" y="3578225"/>
            <a:ext cx="714375" cy="1363663"/>
          </a:xfrm>
          <a:prstGeom prst="rect">
            <a:avLst/>
          </a:prstGeom>
          <a:solidFill>
            <a:srgbClr val="CCCCFF"/>
          </a:solidFill>
          <a:ln w="12700">
            <a:solidFill>
              <a:srgbClr val="000000"/>
            </a:solidFill>
            <a:miter lim="800000"/>
            <a:headEnd/>
            <a:tailEnd/>
          </a:ln>
        </p:spPr>
        <p:txBody>
          <a:bodyPr/>
          <a:lstStyle/>
          <a:p>
            <a:endParaRPr lang="en-US"/>
          </a:p>
        </p:txBody>
      </p:sp>
      <p:sp>
        <p:nvSpPr>
          <p:cNvPr id="601114" name="Rectangle 26"/>
          <p:cNvSpPr>
            <a:spLocks noChangeArrowheads="1"/>
          </p:cNvSpPr>
          <p:nvPr/>
        </p:nvSpPr>
        <p:spPr bwMode="auto">
          <a:xfrm>
            <a:off x="4343400" y="3860800"/>
            <a:ext cx="693738" cy="1200150"/>
          </a:xfrm>
          <a:prstGeom prst="rect">
            <a:avLst/>
          </a:prstGeom>
          <a:solidFill>
            <a:srgbClr val="CCCCFF"/>
          </a:solidFill>
          <a:ln w="12700">
            <a:solidFill>
              <a:srgbClr val="000000"/>
            </a:solidFill>
            <a:miter lim="800000"/>
            <a:headEnd/>
            <a:tailEnd/>
          </a:ln>
        </p:spPr>
        <p:txBody>
          <a:bodyPr/>
          <a:lstStyle/>
          <a:p>
            <a:endParaRPr lang="en-US"/>
          </a:p>
        </p:txBody>
      </p:sp>
      <p:sp>
        <p:nvSpPr>
          <p:cNvPr id="601115" name="Rectangle 27"/>
          <p:cNvSpPr>
            <a:spLocks noChangeArrowheads="1"/>
          </p:cNvSpPr>
          <p:nvPr/>
        </p:nvSpPr>
        <p:spPr bwMode="auto">
          <a:xfrm>
            <a:off x="5410200" y="3967163"/>
            <a:ext cx="746125" cy="1109662"/>
          </a:xfrm>
          <a:prstGeom prst="rect">
            <a:avLst/>
          </a:prstGeom>
          <a:solidFill>
            <a:srgbClr val="CCCCFF"/>
          </a:solidFill>
          <a:ln w="12700">
            <a:solidFill>
              <a:srgbClr val="000000"/>
            </a:solidFill>
            <a:miter lim="800000"/>
            <a:headEnd/>
            <a:tailEnd/>
          </a:ln>
        </p:spPr>
        <p:txBody>
          <a:bodyPr/>
          <a:lstStyle/>
          <a:p>
            <a:endParaRPr lang="en-US"/>
          </a:p>
        </p:txBody>
      </p:sp>
      <p:sp>
        <p:nvSpPr>
          <p:cNvPr id="601116" name="Rectangle 28"/>
          <p:cNvSpPr>
            <a:spLocks noChangeArrowheads="1"/>
          </p:cNvSpPr>
          <p:nvPr/>
        </p:nvSpPr>
        <p:spPr bwMode="auto">
          <a:xfrm>
            <a:off x="6629400" y="4070350"/>
            <a:ext cx="701675" cy="1035050"/>
          </a:xfrm>
          <a:prstGeom prst="rect">
            <a:avLst/>
          </a:prstGeom>
          <a:solidFill>
            <a:srgbClr val="CCCCFF"/>
          </a:solidFill>
          <a:ln w="12700">
            <a:solidFill>
              <a:srgbClr val="000000"/>
            </a:solidFill>
            <a:miter lim="800000"/>
            <a:headEnd/>
            <a:tailEnd/>
          </a:ln>
        </p:spPr>
        <p:txBody>
          <a:bodyPr/>
          <a:lstStyle/>
          <a:p>
            <a:endParaRPr lang="en-US"/>
          </a:p>
        </p:txBody>
      </p:sp>
      <p:sp>
        <p:nvSpPr>
          <p:cNvPr id="601117" name="Line 29"/>
          <p:cNvSpPr>
            <a:spLocks noChangeShapeType="1"/>
          </p:cNvSpPr>
          <p:nvPr/>
        </p:nvSpPr>
        <p:spPr bwMode="auto">
          <a:xfrm>
            <a:off x="736600" y="2706688"/>
            <a:ext cx="3175" cy="2759075"/>
          </a:xfrm>
          <a:prstGeom prst="line">
            <a:avLst/>
          </a:prstGeom>
          <a:noFill/>
          <a:ln w="0">
            <a:solidFill>
              <a:srgbClr val="000000"/>
            </a:solidFill>
            <a:round/>
            <a:headEnd/>
            <a:tailEnd/>
          </a:ln>
        </p:spPr>
        <p:txBody>
          <a:bodyPr/>
          <a:lstStyle/>
          <a:p>
            <a:endParaRPr lang="en-US"/>
          </a:p>
        </p:txBody>
      </p:sp>
      <p:sp>
        <p:nvSpPr>
          <p:cNvPr id="601118" name="Line 30"/>
          <p:cNvSpPr>
            <a:spLocks noChangeShapeType="1"/>
          </p:cNvSpPr>
          <p:nvPr/>
        </p:nvSpPr>
        <p:spPr bwMode="auto">
          <a:xfrm>
            <a:off x="639763" y="5465763"/>
            <a:ext cx="96837" cy="3175"/>
          </a:xfrm>
          <a:prstGeom prst="line">
            <a:avLst/>
          </a:prstGeom>
          <a:noFill/>
          <a:ln w="0">
            <a:solidFill>
              <a:srgbClr val="000000"/>
            </a:solidFill>
            <a:round/>
            <a:headEnd/>
            <a:tailEnd/>
          </a:ln>
        </p:spPr>
        <p:txBody>
          <a:bodyPr/>
          <a:lstStyle/>
          <a:p>
            <a:endParaRPr lang="en-US"/>
          </a:p>
        </p:txBody>
      </p:sp>
      <p:sp>
        <p:nvSpPr>
          <p:cNvPr id="601119" name="Line 31"/>
          <p:cNvSpPr>
            <a:spLocks noChangeShapeType="1"/>
          </p:cNvSpPr>
          <p:nvPr/>
        </p:nvSpPr>
        <p:spPr bwMode="auto">
          <a:xfrm>
            <a:off x="639763" y="5119688"/>
            <a:ext cx="96837" cy="3175"/>
          </a:xfrm>
          <a:prstGeom prst="line">
            <a:avLst/>
          </a:prstGeom>
          <a:noFill/>
          <a:ln w="0">
            <a:solidFill>
              <a:srgbClr val="000000"/>
            </a:solidFill>
            <a:round/>
            <a:headEnd/>
            <a:tailEnd/>
          </a:ln>
        </p:spPr>
        <p:txBody>
          <a:bodyPr/>
          <a:lstStyle/>
          <a:p>
            <a:endParaRPr lang="en-US"/>
          </a:p>
        </p:txBody>
      </p:sp>
      <p:sp>
        <p:nvSpPr>
          <p:cNvPr id="601120" name="Line 32"/>
          <p:cNvSpPr>
            <a:spLocks noChangeShapeType="1"/>
          </p:cNvSpPr>
          <p:nvPr/>
        </p:nvSpPr>
        <p:spPr bwMode="auto">
          <a:xfrm>
            <a:off x="639763" y="4773613"/>
            <a:ext cx="96837" cy="3175"/>
          </a:xfrm>
          <a:prstGeom prst="line">
            <a:avLst/>
          </a:prstGeom>
          <a:noFill/>
          <a:ln w="0">
            <a:solidFill>
              <a:srgbClr val="000000"/>
            </a:solidFill>
            <a:round/>
            <a:headEnd/>
            <a:tailEnd/>
          </a:ln>
        </p:spPr>
        <p:txBody>
          <a:bodyPr/>
          <a:lstStyle/>
          <a:p>
            <a:endParaRPr lang="en-US"/>
          </a:p>
        </p:txBody>
      </p:sp>
      <p:sp>
        <p:nvSpPr>
          <p:cNvPr id="601121" name="Line 33"/>
          <p:cNvSpPr>
            <a:spLocks noChangeShapeType="1"/>
          </p:cNvSpPr>
          <p:nvPr/>
        </p:nvSpPr>
        <p:spPr bwMode="auto">
          <a:xfrm>
            <a:off x="639763" y="4432300"/>
            <a:ext cx="96837" cy="0"/>
          </a:xfrm>
          <a:prstGeom prst="line">
            <a:avLst/>
          </a:prstGeom>
          <a:noFill/>
          <a:ln w="0">
            <a:solidFill>
              <a:srgbClr val="000000"/>
            </a:solidFill>
            <a:round/>
            <a:headEnd/>
            <a:tailEnd/>
          </a:ln>
        </p:spPr>
        <p:txBody>
          <a:bodyPr/>
          <a:lstStyle/>
          <a:p>
            <a:endParaRPr lang="en-US"/>
          </a:p>
        </p:txBody>
      </p:sp>
      <p:sp>
        <p:nvSpPr>
          <p:cNvPr id="601122" name="Line 34"/>
          <p:cNvSpPr>
            <a:spLocks noChangeShapeType="1"/>
          </p:cNvSpPr>
          <p:nvPr/>
        </p:nvSpPr>
        <p:spPr bwMode="auto">
          <a:xfrm>
            <a:off x="639763" y="4087813"/>
            <a:ext cx="96837" cy="0"/>
          </a:xfrm>
          <a:prstGeom prst="line">
            <a:avLst/>
          </a:prstGeom>
          <a:noFill/>
          <a:ln w="0">
            <a:solidFill>
              <a:srgbClr val="000000"/>
            </a:solidFill>
            <a:round/>
            <a:headEnd/>
            <a:tailEnd/>
          </a:ln>
        </p:spPr>
        <p:txBody>
          <a:bodyPr/>
          <a:lstStyle/>
          <a:p>
            <a:endParaRPr lang="en-US"/>
          </a:p>
        </p:txBody>
      </p:sp>
      <p:sp>
        <p:nvSpPr>
          <p:cNvPr id="601123" name="Line 35"/>
          <p:cNvSpPr>
            <a:spLocks noChangeShapeType="1"/>
          </p:cNvSpPr>
          <p:nvPr/>
        </p:nvSpPr>
        <p:spPr bwMode="auto">
          <a:xfrm>
            <a:off x="639763" y="3738563"/>
            <a:ext cx="96837" cy="3175"/>
          </a:xfrm>
          <a:prstGeom prst="line">
            <a:avLst/>
          </a:prstGeom>
          <a:noFill/>
          <a:ln w="0">
            <a:solidFill>
              <a:srgbClr val="000000"/>
            </a:solidFill>
            <a:round/>
            <a:headEnd/>
            <a:tailEnd/>
          </a:ln>
        </p:spPr>
        <p:txBody>
          <a:bodyPr/>
          <a:lstStyle/>
          <a:p>
            <a:endParaRPr lang="en-US"/>
          </a:p>
        </p:txBody>
      </p:sp>
      <p:sp>
        <p:nvSpPr>
          <p:cNvPr id="601124" name="Line 36"/>
          <p:cNvSpPr>
            <a:spLocks noChangeShapeType="1"/>
          </p:cNvSpPr>
          <p:nvPr/>
        </p:nvSpPr>
        <p:spPr bwMode="auto">
          <a:xfrm>
            <a:off x="639763" y="3397250"/>
            <a:ext cx="96837" cy="3175"/>
          </a:xfrm>
          <a:prstGeom prst="line">
            <a:avLst/>
          </a:prstGeom>
          <a:noFill/>
          <a:ln w="0">
            <a:solidFill>
              <a:srgbClr val="000000"/>
            </a:solidFill>
            <a:round/>
            <a:headEnd/>
            <a:tailEnd/>
          </a:ln>
        </p:spPr>
        <p:txBody>
          <a:bodyPr/>
          <a:lstStyle/>
          <a:p>
            <a:endParaRPr lang="en-US"/>
          </a:p>
        </p:txBody>
      </p:sp>
      <p:sp>
        <p:nvSpPr>
          <p:cNvPr id="601125" name="Line 37"/>
          <p:cNvSpPr>
            <a:spLocks noChangeShapeType="1"/>
          </p:cNvSpPr>
          <p:nvPr/>
        </p:nvSpPr>
        <p:spPr bwMode="auto">
          <a:xfrm>
            <a:off x="639763" y="3051175"/>
            <a:ext cx="96837" cy="1588"/>
          </a:xfrm>
          <a:prstGeom prst="line">
            <a:avLst/>
          </a:prstGeom>
          <a:noFill/>
          <a:ln w="0">
            <a:solidFill>
              <a:srgbClr val="000000"/>
            </a:solidFill>
            <a:round/>
            <a:headEnd/>
            <a:tailEnd/>
          </a:ln>
        </p:spPr>
        <p:txBody>
          <a:bodyPr/>
          <a:lstStyle/>
          <a:p>
            <a:endParaRPr lang="en-US"/>
          </a:p>
        </p:txBody>
      </p:sp>
      <p:sp>
        <p:nvSpPr>
          <p:cNvPr id="601126" name="Line 38"/>
          <p:cNvSpPr>
            <a:spLocks noChangeShapeType="1"/>
          </p:cNvSpPr>
          <p:nvPr/>
        </p:nvSpPr>
        <p:spPr bwMode="auto">
          <a:xfrm>
            <a:off x="639763" y="2706688"/>
            <a:ext cx="96837" cy="0"/>
          </a:xfrm>
          <a:prstGeom prst="line">
            <a:avLst/>
          </a:prstGeom>
          <a:noFill/>
          <a:ln w="0">
            <a:solidFill>
              <a:srgbClr val="000000"/>
            </a:solidFill>
            <a:round/>
            <a:headEnd/>
            <a:tailEnd/>
          </a:ln>
        </p:spPr>
        <p:txBody>
          <a:bodyPr/>
          <a:lstStyle/>
          <a:p>
            <a:endParaRPr lang="en-US"/>
          </a:p>
        </p:txBody>
      </p:sp>
      <p:sp>
        <p:nvSpPr>
          <p:cNvPr id="601127" name="Line 39"/>
          <p:cNvSpPr>
            <a:spLocks noChangeShapeType="1"/>
          </p:cNvSpPr>
          <p:nvPr/>
        </p:nvSpPr>
        <p:spPr bwMode="auto">
          <a:xfrm>
            <a:off x="736600" y="5465763"/>
            <a:ext cx="8102600" cy="20637"/>
          </a:xfrm>
          <a:prstGeom prst="line">
            <a:avLst/>
          </a:prstGeom>
          <a:noFill/>
          <a:ln w="0">
            <a:solidFill>
              <a:srgbClr val="000000"/>
            </a:solidFill>
            <a:round/>
            <a:headEnd/>
            <a:tailEnd/>
          </a:ln>
        </p:spPr>
        <p:txBody>
          <a:bodyPr/>
          <a:lstStyle/>
          <a:p>
            <a:endParaRPr lang="en-US"/>
          </a:p>
        </p:txBody>
      </p:sp>
      <p:sp>
        <p:nvSpPr>
          <p:cNvPr id="601128" name="Line 40"/>
          <p:cNvSpPr>
            <a:spLocks noChangeShapeType="1"/>
          </p:cNvSpPr>
          <p:nvPr/>
        </p:nvSpPr>
        <p:spPr bwMode="auto">
          <a:xfrm flipV="1">
            <a:off x="736600" y="5465763"/>
            <a:ext cx="3175" cy="88900"/>
          </a:xfrm>
          <a:prstGeom prst="line">
            <a:avLst/>
          </a:prstGeom>
          <a:noFill/>
          <a:ln w="0">
            <a:solidFill>
              <a:srgbClr val="000000"/>
            </a:solidFill>
            <a:round/>
            <a:headEnd/>
            <a:tailEnd/>
          </a:ln>
        </p:spPr>
        <p:txBody>
          <a:bodyPr/>
          <a:lstStyle/>
          <a:p>
            <a:endParaRPr lang="en-US"/>
          </a:p>
        </p:txBody>
      </p:sp>
      <p:sp>
        <p:nvSpPr>
          <p:cNvPr id="601129" name="Line 41"/>
          <p:cNvSpPr>
            <a:spLocks noChangeShapeType="1"/>
          </p:cNvSpPr>
          <p:nvPr/>
        </p:nvSpPr>
        <p:spPr bwMode="auto">
          <a:xfrm flipV="1">
            <a:off x="1828800" y="5465763"/>
            <a:ext cx="0" cy="88900"/>
          </a:xfrm>
          <a:prstGeom prst="line">
            <a:avLst/>
          </a:prstGeom>
          <a:noFill/>
          <a:ln w="0">
            <a:solidFill>
              <a:srgbClr val="000000"/>
            </a:solidFill>
            <a:round/>
            <a:headEnd/>
            <a:tailEnd/>
          </a:ln>
        </p:spPr>
        <p:txBody>
          <a:bodyPr/>
          <a:lstStyle/>
          <a:p>
            <a:endParaRPr lang="en-US"/>
          </a:p>
        </p:txBody>
      </p:sp>
      <p:sp>
        <p:nvSpPr>
          <p:cNvPr id="601130" name="Line 42"/>
          <p:cNvSpPr>
            <a:spLocks noChangeShapeType="1"/>
          </p:cNvSpPr>
          <p:nvPr/>
        </p:nvSpPr>
        <p:spPr bwMode="auto">
          <a:xfrm flipV="1">
            <a:off x="2971800" y="5465763"/>
            <a:ext cx="3175" cy="88900"/>
          </a:xfrm>
          <a:prstGeom prst="line">
            <a:avLst/>
          </a:prstGeom>
          <a:noFill/>
          <a:ln w="0">
            <a:solidFill>
              <a:srgbClr val="000000"/>
            </a:solidFill>
            <a:round/>
            <a:headEnd/>
            <a:tailEnd/>
          </a:ln>
        </p:spPr>
        <p:txBody>
          <a:bodyPr/>
          <a:lstStyle/>
          <a:p>
            <a:endParaRPr lang="en-US"/>
          </a:p>
        </p:txBody>
      </p:sp>
      <p:sp>
        <p:nvSpPr>
          <p:cNvPr id="601131" name="Line 43"/>
          <p:cNvSpPr>
            <a:spLocks noChangeShapeType="1"/>
          </p:cNvSpPr>
          <p:nvPr/>
        </p:nvSpPr>
        <p:spPr bwMode="auto">
          <a:xfrm flipV="1">
            <a:off x="4114800" y="5465763"/>
            <a:ext cx="3175" cy="88900"/>
          </a:xfrm>
          <a:prstGeom prst="line">
            <a:avLst/>
          </a:prstGeom>
          <a:noFill/>
          <a:ln w="0">
            <a:solidFill>
              <a:srgbClr val="000000"/>
            </a:solidFill>
            <a:round/>
            <a:headEnd/>
            <a:tailEnd/>
          </a:ln>
        </p:spPr>
        <p:txBody>
          <a:bodyPr/>
          <a:lstStyle/>
          <a:p>
            <a:endParaRPr lang="en-US"/>
          </a:p>
        </p:txBody>
      </p:sp>
      <p:sp>
        <p:nvSpPr>
          <p:cNvPr id="601132" name="Line 44"/>
          <p:cNvSpPr>
            <a:spLocks noChangeShapeType="1"/>
          </p:cNvSpPr>
          <p:nvPr/>
        </p:nvSpPr>
        <p:spPr bwMode="auto">
          <a:xfrm flipV="1">
            <a:off x="5257800" y="5465763"/>
            <a:ext cx="3175" cy="88900"/>
          </a:xfrm>
          <a:prstGeom prst="line">
            <a:avLst/>
          </a:prstGeom>
          <a:noFill/>
          <a:ln w="0">
            <a:solidFill>
              <a:srgbClr val="000000"/>
            </a:solidFill>
            <a:round/>
            <a:headEnd/>
            <a:tailEnd/>
          </a:ln>
        </p:spPr>
        <p:txBody>
          <a:bodyPr/>
          <a:lstStyle/>
          <a:p>
            <a:endParaRPr lang="en-US"/>
          </a:p>
        </p:txBody>
      </p:sp>
      <p:sp>
        <p:nvSpPr>
          <p:cNvPr id="601133" name="Line 45"/>
          <p:cNvSpPr>
            <a:spLocks noChangeShapeType="1"/>
          </p:cNvSpPr>
          <p:nvPr/>
        </p:nvSpPr>
        <p:spPr bwMode="auto">
          <a:xfrm flipV="1">
            <a:off x="6400800" y="5465763"/>
            <a:ext cx="0" cy="88900"/>
          </a:xfrm>
          <a:prstGeom prst="line">
            <a:avLst/>
          </a:prstGeom>
          <a:noFill/>
          <a:ln w="0">
            <a:solidFill>
              <a:srgbClr val="000000"/>
            </a:solidFill>
            <a:round/>
            <a:headEnd/>
            <a:tailEnd/>
          </a:ln>
        </p:spPr>
        <p:txBody>
          <a:bodyPr/>
          <a:lstStyle/>
          <a:p>
            <a:endParaRPr lang="en-US"/>
          </a:p>
        </p:txBody>
      </p:sp>
      <p:sp>
        <p:nvSpPr>
          <p:cNvPr id="601134" name="Line 46"/>
          <p:cNvSpPr>
            <a:spLocks noChangeShapeType="1"/>
          </p:cNvSpPr>
          <p:nvPr/>
        </p:nvSpPr>
        <p:spPr bwMode="auto">
          <a:xfrm flipV="1">
            <a:off x="7632700" y="5465763"/>
            <a:ext cx="3175" cy="88900"/>
          </a:xfrm>
          <a:prstGeom prst="line">
            <a:avLst/>
          </a:prstGeom>
          <a:noFill/>
          <a:ln w="0">
            <a:solidFill>
              <a:srgbClr val="000000"/>
            </a:solidFill>
            <a:round/>
            <a:headEnd/>
            <a:tailEnd/>
          </a:ln>
        </p:spPr>
        <p:txBody>
          <a:bodyPr/>
          <a:lstStyle/>
          <a:p>
            <a:endParaRPr lang="en-US"/>
          </a:p>
        </p:txBody>
      </p:sp>
      <p:sp>
        <p:nvSpPr>
          <p:cNvPr id="601135" name="Rectangle 47"/>
          <p:cNvSpPr>
            <a:spLocks noChangeArrowheads="1"/>
          </p:cNvSpPr>
          <p:nvPr/>
        </p:nvSpPr>
        <p:spPr bwMode="auto">
          <a:xfrm>
            <a:off x="1112838" y="4876800"/>
            <a:ext cx="404812"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12,9</a:t>
            </a:r>
          </a:p>
        </p:txBody>
      </p:sp>
      <p:sp>
        <p:nvSpPr>
          <p:cNvPr id="601136" name="Rectangle 48"/>
          <p:cNvSpPr>
            <a:spLocks noChangeArrowheads="1"/>
          </p:cNvSpPr>
          <p:nvPr/>
        </p:nvSpPr>
        <p:spPr bwMode="auto">
          <a:xfrm>
            <a:off x="2262188" y="5014913"/>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8,8</a:t>
            </a:r>
          </a:p>
        </p:txBody>
      </p:sp>
      <p:sp>
        <p:nvSpPr>
          <p:cNvPr id="601137" name="Rectangle 49"/>
          <p:cNvSpPr>
            <a:spLocks noChangeArrowheads="1"/>
          </p:cNvSpPr>
          <p:nvPr/>
        </p:nvSpPr>
        <p:spPr bwMode="auto">
          <a:xfrm>
            <a:off x="3403600" y="5060950"/>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7,6</a:t>
            </a:r>
          </a:p>
        </p:txBody>
      </p:sp>
      <p:sp>
        <p:nvSpPr>
          <p:cNvPr id="601138" name="Rectangle 50"/>
          <p:cNvSpPr>
            <a:spLocks noChangeArrowheads="1"/>
          </p:cNvSpPr>
          <p:nvPr/>
        </p:nvSpPr>
        <p:spPr bwMode="auto">
          <a:xfrm>
            <a:off x="4546600" y="5119688"/>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5,8</a:t>
            </a:r>
          </a:p>
        </p:txBody>
      </p:sp>
      <p:sp>
        <p:nvSpPr>
          <p:cNvPr id="601139" name="Rectangle 51"/>
          <p:cNvSpPr>
            <a:spLocks noChangeArrowheads="1"/>
          </p:cNvSpPr>
          <p:nvPr/>
        </p:nvSpPr>
        <p:spPr bwMode="auto">
          <a:xfrm>
            <a:off x="5656263" y="5119688"/>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5,6</a:t>
            </a:r>
          </a:p>
        </p:txBody>
      </p:sp>
      <p:sp>
        <p:nvSpPr>
          <p:cNvPr id="601140" name="Rectangle 52"/>
          <p:cNvSpPr>
            <a:spLocks noChangeArrowheads="1"/>
          </p:cNvSpPr>
          <p:nvPr/>
        </p:nvSpPr>
        <p:spPr bwMode="auto">
          <a:xfrm>
            <a:off x="6829425" y="5119688"/>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5,7</a:t>
            </a:r>
          </a:p>
        </p:txBody>
      </p:sp>
      <p:sp>
        <p:nvSpPr>
          <p:cNvPr id="601141" name="Rectangle 53"/>
          <p:cNvSpPr>
            <a:spLocks noChangeArrowheads="1"/>
          </p:cNvSpPr>
          <p:nvPr/>
        </p:nvSpPr>
        <p:spPr bwMode="auto">
          <a:xfrm>
            <a:off x="1112838" y="3544888"/>
            <a:ext cx="404812"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25,7</a:t>
            </a:r>
          </a:p>
        </p:txBody>
      </p:sp>
      <p:sp>
        <p:nvSpPr>
          <p:cNvPr id="601142" name="Rectangle 54"/>
          <p:cNvSpPr>
            <a:spLocks noChangeArrowheads="1"/>
          </p:cNvSpPr>
          <p:nvPr/>
        </p:nvSpPr>
        <p:spPr bwMode="auto">
          <a:xfrm>
            <a:off x="2200275" y="3890963"/>
            <a:ext cx="404813"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23,8</a:t>
            </a:r>
          </a:p>
        </p:txBody>
      </p:sp>
      <p:sp>
        <p:nvSpPr>
          <p:cNvPr id="601143" name="Rectangle 55"/>
          <p:cNvSpPr>
            <a:spLocks noChangeArrowheads="1"/>
          </p:cNvSpPr>
          <p:nvPr/>
        </p:nvSpPr>
        <p:spPr bwMode="auto">
          <a:xfrm>
            <a:off x="3338513" y="4116388"/>
            <a:ext cx="404812"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a:t>
            </a:r>
          </a:p>
        </p:txBody>
      </p:sp>
      <p:sp>
        <p:nvSpPr>
          <p:cNvPr id="601144" name="Rectangle 56"/>
          <p:cNvSpPr>
            <a:spLocks noChangeArrowheads="1"/>
          </p:cNvSpPr>
          <p:nvPr/>
        </p:nvSpPr>
        <p:spPr bwMode="auto">
          <a:xfrm>
            <a:off x="4413250" y="4271963"/>
            <a:ext cx="404813"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17,4</a:t>
            </a:r>
          </a:p>
        </p:txBody>
      </p:sp>
      <p:sp>
        <p:nvSpPr>
          <p:cNvPr id="601145" name="Rectangle 57"/>
          <p:cNvSpPr>
            <a:spLocks noChangeArrowheads="1"/>
          </p:cNvSpPr>
          <p:nvPr/>
        </p:nvSpPr>
        <p:spPr bwMode="auto">
          <a:xfrm>
            <a:off x="5599113" y="4371975"/>
            <a:ext cx="404812"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16,1</a:t>
            </a:r>
          </a:p>
        </p:txBody>
      </p:sp>
      <p:sp>
        <p:nvSpPr>
          <p:cNvPr id="601146" name="Rectangle 58"/>
          <p:cNvSpPr>
            <a:spLocks noChangeArrowheads="1"/>
          </p:cNvSpPr>
          <p:nvPr/>
        </p:nvSpPr>
        <p:spPr bwMode="auto">
          <a:xfrm>
            <a:off x="6769100" y="4416425"/>
            <a:ext cx="404813"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14,9</a:t>
            </a:r>
          </a:p>
        </p:txBody>
      </p:sp>
      <p:sp>
        <p:nvSpPr>
          <p:cNvPr id="601147" name="Rectangle 59"/>
          <p:cNvSpPr>
            <a:spLocks noChangeArrowheads="1"/>
          </p:cNvSpPr>
          <p:nvPr/>
        </p:nvSpPr>
        <p:spPr bwMode="auto">
          <a:xfrm>
            <a:off x="327025" y="5303838"/>
            <a:ext cx="115888"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0</a:t>
            </a:r>
          </a:p>
        </p:txBody>
      </p:sp>
      <p:sp>
        <p:nvSpPr>
          <p:cNvPr id="601148" name="Rectangle 60"/>
          <p:cNvSpPr>
            <a:spLocks noChangeArrowheads="1"/>
          </p:cNvSpPr>
          <p:nvPr/>
        </p:nvSpPr>
        <p:spPr bwMode="auto">
          <a:xfrm>
            <a:off x="327025" y="4954588"/>
            <a:ext cx="115888"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5</a:t>
            </a:r>
          </a:p>
        </p:txBody>
      </p:sp>
      <p:sp>
        <p:nvSpPr>
          <p:cNvPr id="601149" name="Rectangle 61"/>
          <p:cNvSpPr>
            <a:spLocks noChangeArrowheads="1"/>
          </p:cNvSpPr>
          <p:nvPr/>
        </p:nvSpPr>
        <p:spPr bwMode="auto">
          <a:xfrm>
            <a:off x="152400" y="4610100"/>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10</a:t>
            </a:r>
          </a:p>
        </p:txBody>
      </p:sp>
      <p:sp>
        <p:nvSpPr>
          <p:cNvPr id="601150" name="Rectangle 62"/>
          <p:cNvSpPr>
            <a:spLocks noChangeArrowheads="1"/>
          </p:cNvSpPr>
          <p:nvPr/>
        </p:nvSpPr>
        <p:spPr bwMode="auto">
          <a:xfrm>
            <a:off x="152400" y="4267200"/>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15</a:t>
            </a:r>
          </a:p>
        </p:txBody>
      </p:sp>
      <p:sp>
        <p:nvSpPr>
          <p:cNvPr id="601151" name="Rectangle 63"/>
          <p:cNvSpPr>
            <a:spLocks noChangeArrowheads="1"/>
          </p:cNvSpPr>
          <p:nvPr/>
        </p:nvSpPr>
        <p:spPr bwMode="auto">
          <a:xfrm>
            <a:off x="152400" y="3922713"/>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20</a:t>
            </a:r>
          </a:p>
        </p:txBody>
      </p:sp>
      <p:sp>
        <p:nvSpPr>
          <p:cNvPr id="601152" name="Rectangle 64"/>
          <p:cNvSpPr>
            <a:spLocks noChangeArrowheads="1"/>
          </p:cNvSpPr>
          <p:nvPr/>
        </p:nvSpPr>
        <p:spPr bwMode="auto">
          <a:xfrm>
            <a:off x="152400" y="3578225"/>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25</a:t>
            </a:r>
          </a:p>
        </p:txBody>
      </p:sp>
      <p:sp>
        <p:nvSpPr>
          <p:cNvPr id="601153" name="Rectangle 65"/>
          <p:cNvSpPr>
            <a:spLocks noChangeArrowheads="1"/>
          </p:cNvSpPr>
          <p:nvPr/>
        </p:nvSpPr>
        <p:spPr bwMode="auto">
          <a:xfrm>
            <a:off x="152400" y="3235325"/>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30</a:t>
            </a:r>
          </a:p>
        </p:txBody>
      </p:sp>
      <p:sp>
        <p:nvSpPr>
          <p:cNvPr id="601154" name="Rectangle 66"/>
          <p:cNvSpPr>
            <a:spLocks noChangeArrowheads="1"/>
          </p:cNvSpPr>
          <p:nvPr/>
        </p:nvSpPr>
        <p:spPr bwMode="auto">
          <a:xfrm>
            <a:off x="152400" y="2887663"/>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35</a:t>
            </a:r>
          </a:p>
        </p:txBody>
      </p:sp>
      <p:sp>
        <p:nvSpPr>
          <p:cNvPr id="601155" name="Rectangle 67"/>
          <p:cNvSpPr>
            <a:spLocks noChangeArrowheads="1"/>
          </p:cNvSpPr>
          <p:nvPr/>
        </p:nvSpPr>
        <p:spPr bwMode="auto">
          <a:xfrm>
            <a:off x="152400" y="2544763"/>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40</a:t>
            </a:r>
          </a:p>
        </p:txBody>
      </p:sp>
      <p:sp>
        <p:nvSpPr>
          <p:cNvPr id="601156" name="Rectangle 68"/>
          <p:cNvSpPr>
            <a:spLocks noChangeArrowheads="1"/>
          </p:cNvSpPr>
          <p:nvPr/>
        </p:nvSpPr>
        <p:spPr bwMode="auto">
          <a:xfrm>
            <a:off x="1019175"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1990</a:t>
            </a:r>
          </a:p>
        </p:txBody>
      </p:sp>
      <p:sp>
        <p:nvSpPr>
          <p:cNvPr id="601157" name="Rectangle 69"/>
          <p:cNvSpPr>
            <a:spLocks noChangeArrowheads="1"/>
          </p:cNvSpPr>
          <p:nvPr/>
        </p:nvSpPr>
        <p:spPr bwMode="auto">
          <a:xfrm>
            <a:off x="2262188"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1992</a:t>
            </a:r>
          </a:p>
        </p:txBody>
      </p:sp>
      <p:sp>
        <p:nvSpPr>
          <p:cNvPr id="601158" name="Rectangle 70"/>
          <p:cNvSpPr>
            <a:spLocks noChangeArrowheads="1"/>
          </p:cNvSpPr>
          <p:nvPr/>
        </p:nvSpPr>
        <p:spPr bwMode="auto">
          <a:xfrm>
            <a:off x="3228975"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1994</a:t>
            </a:r>
          </a:p>
        </p:txBody>
      </p:sp>
      <p:sp>
        <p:nvSpPr>
          <p:cNvPr id="601159" name="Rectangle 71"/>
          <p:cNvSpPr>
            <a:spLocks noChangeArrowheads="1"/>
          </p:cNvSpPr>
          <p:nvPr/>
        </p:nvSpPr>
        <p:spPr bwMode="auto">
          <a:xfrm>
            <a:off x="4394200"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1996</a:t>
            </a:r>
          </a:p>
        </p:txBody>
      </p:sp>
      <p:sp>
        <p:nvSpPr>
          <p:cNvPr id="601160" name="Rectangle 72"/>
          <p:cNvSpPr>
            <a:spLocks noChangeArrowheads="1"/>
          </p:cNvSpPr>
          <p:nvPr/>
        </p:nvSpPr>
        <p:spPr bwMode="auto">
          <a:xfrm>
            <a:off x="5502275"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1998</a:t>
            </a:r>
          </a:p>
        </p:txBody>
      </p:sp>
      <p:sp>
        <p:nvSpPr>
          <p:cNvPr id="601161" name="Rectangle 73"/>
          <p:cNvSpPr>
            <a:spLocks noChangeArrowheads="1"/>
          </p:cNvSpPr>
          <p:nvPr/>
        </p:nvSpPr>
        <p:spPr bwMode="auto">
          <a:xfrm>
            <a:off x="6781800"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2000</a:t>
            </a:r>
          </a:p>
        </p:txBody>
      </p:sp>
      <p:sp>
        <p:nvSpPr>
          <p:cNvPr id="601162" name="Rectangle 74"/>
          <p:cNvSpPr>
            <a:spLocks noChangeArrowheads="1"/>
          </p:cNvSpPr>
          <p:nvPr/>
        </p:nvSpPr>
        <p:spPr bwMode="auto">
          <a:xfrm flipV="1">
            <a:off x="2438400" y="6156325"/>
            <a:ext cx="152400" cy="152400"/>
          </a:xfrm>
          <a:prstGeom prst="rect">
            <a:avLst/>
          </a:prstGeom>
          <a:solidFill>
            <a:srgbClr val="CCCCFF"/>
          </a:solidFill>
          <a:ln w="12700">
            <a:solidFill>
              <a:srgbClr val="000000"/>
            </a:solidFill>
            <a:miter lim="800000"/>
            <a:headEnd/>
            <a:tailEnd/>
          </a:ln>
        </p:spPr>
        <p:txBody>
          <a:bodyPr/>
          <a:lstStyle/>
          <a:p>
            <a:endParaRPr lang="en-US"/>
          </a:p>
        </p:txBody>
      </p:sp>
      <p:sp>
        <p:nvSpPr>
          <p:cNvPr id="601163" name="Rectangle 75"/>
          <p:cNvSpPr>
            <a:spLocks noChangeArrowheads="1"/>
          </p:cNvSpPr>
          <p:nvPr/>
        </p:nvSpPr>
        <p:spPr bwMode="auto">
          <a:xfrm>
            <a:off x="2690813" y="6084888"/>
            <a:ext cx="2114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FF0000"/>
                </a:solidFill>
                <a:effectLst/>
                <a:latin typeface="Arial Narrow" pitchFamily="34" charset="0"/>
                <a:cs typeface="Times New Roman" pitchFamily="18" charset="0"/>
              </a:rPr>
              <a:t>Pobres no</a:t>
            </a:r>
            <a:r>
              <a:rPr lang="es-ES_tradnl" sz="2000" b="1">
                <a:solidFill>
                  <a:srgbClr val="FF0000"/>
                </a:solidFill>
                <a:effectLst/>
                <a:latin typeface="Arial Narrow" pitchFamily="34" charset="0"/>
                <a:cs typeface="Times New Roman" pitchFamily="18" charset="0"/>
              </a:rPr>
              <a:t> indigentes</a:t>
            </a:r>
            <a:endParaRPr lang="es-ES" sz="2000" b="1">
              <a:solidFill>
                <a:srgbClr val="FF0000"/>
              </a:solidFill>
              <a:effectLst/>
              <a:latin typeface="Arial Narrow" pitchFamily="34" charset="0"/>
              <a:cs typeface="Times New Roman" pitchFamily="18" charset="0"/>
            </a:endParaRPr>
          </a:p>
        </p:txBody>
      </p:sp>
      <p:sp>
        <p:nvSpPr>
          <p:cNvPr id="601164" name="Rectangle 76"/>
          <p:cNvSpPr>
            <a:spLocks noChangeArrowheads="1"/>
          </p:cNvSpPr>
          <p:nvPr/>
        </p:nvSpPr>
        <p:spPr bwMode="auto">
          <a:xfrm flipH="1" flipV="1">
            <a:off x="4953000" y="6161088"/>
            <a:ext cx="152400" cy="146050"/>
          </a:xfrm>
          <a:prstGeom prst="rect">
            <a:avLst/>
          </a:prstGeom>
          <a:solidFill>
            <a:srgbClr val="9999FF"/>
          </a:solidFill>
          <a:ln w="12700">
            <a:solidFill>
              <a:srgbClr val="000000"/>
            </a:solidFill>
            <a:miter lim="800000"/>
            <a:headEnd/>
            <a:tailEnd/>
          </a:ln>
        </p:spPr>
        <p:txBody>
          <a:bodyPr/>
          <a:lstStyle/>
          <a:p>
            <a:endParaRPr lang="en-US"/>
          </a:p>
        </p:txBody>
      </p:sp>
      <p:sp>
        <p:nvSpPr>
          <p:cNvPr id="601165" name="Rectangle 77"/>
          <p:cNvSpPr>
            <a:spLocks noChangeArrowheads="1"/>
          </p:cNvSpPr>
          <p:nvPr/>
        </p:nvSpPr>
        <p:spPr bwMode="auto">
          <a:xfrm>
            <a:off x="5197475" y="6084888"/>
            <a:ext cx="1039813"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FF0000"/>
                </a:solidFill>
                <a:effectLst/>
                <a:latin typeface="Arial Narrow" pitchFamily="34" charset="0"/>
                <a:cs typeface="Times New Roman" pitchFamily="18" charset="0"/>
              </a:rPr>
              <a:t>Indigentes</a:t>
            </a:r>
          </a:p>
        </p:txBody>
      </p:sp>
      <p:sp>
        <p:nvSpPr>
          <p:cNvPr id="601166" name="Rectangle 78"/>
          <p:cNvSpPr>
            <a:spLocks noChangeArrowheads="1"/>
          </p:cNvSpPr>
          <p:nvPr/>
        </p:nvSpPr>
        <p:spPr bwMode="auto">
          <a:xfrm>
            <a:off x="1155700" y="2427288"/>
            <a:ext cx="404813"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38,6</a:t>
            </a:r>
            <a:endParaRPr lang="es-ES" sz="2000" b="1">
              <a:solidFill>
                <a:srgbClr val="003399"/>
              </a:solidFill>
              <a:effectLst/>
              <a:latin typeface="Arial Narrow" pitchFamily="34" charset="0"/>
              <a:cs typeface="Times New Roman" pitchFamily="18" charset="0"/>
            </a:endParaRPr>
          </a:p>
        </p:txBody>
      </p:sp>
      <p:sp>
        <p:nvSpPr>
          <p:cNvPr id="601167" name="Rectangle 79"/>
          <p:cNvSpPr>
            <a:spLocks noChangeArrowheads="1"/>
          </p:cNvSpPr>
          <p:nvPr/>
        </p:nvSpPr>
        <p:spPr bwMode="auto">
          <a:xfrm>
            <a:off x="2219325" y="2798763"/>
            <a:ext cx="404813"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32,6</a:t>
            </a:r>
            <a:endParaRPr lang="es-ES" sz="2000" b="1">
              <a:solidFill>
                <a:srgbClr val="003399"/>
              </a:solidFill>
              <a:effectLst/>
              <a:latin typeface="Arial Narrow" pitchFamily="34" charset="0"/>
              <a:cs typeface="Times New Roman" pitchFamily="18" charset="0"/>
            </a:endParaRPr>
          </a:p>
        </p:txBody>
      </p:sp>
      <p:sp>
        <p:nvSpPr>
          <p:cNvPr id="601168" name="Rectangle 80"/>
          <p:cNvSpPr>
            <a:spLocks noChangeArrowheads="1"/>
          </p:cNvSpPr>
          <p:nvPr/>
        </p:nvSpPr>
        <p:spPr bwMode="auto">
          <a:xfrm>
            <a:off x="3397250" y="3175000"/>
            <a:ext cx="404813"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27,5</a:t>
            </a:r>
            <a:endParaRPr lang="es-ES" sz="2000" b="1">
              <a:solidFill>
                <a:srgbClr val="003399"/>
              </a:solidFill>
              <a:effectLst/>
              <a:latin typeface="Arial Narrow" pitchFamily="34" charset="0"/>
              <a:cs typeface="Times New Roman" pitchFamily="18" charset="0"/>
            </a:endParaRPr>
          </a:p>
        </p:txBody>
      </p:sp>
      <p:sp>
        <p:nvSpPr>
          <p:cNvPr id="601169" name="Rectangle 81"/>
          <p:cNvSpPr>
            <a:spLocks noChangeArrowheads="1"/>
          </p:cNvSpPr>
          <p:nvPr/>
        </p:nvSpPr>
        <p:spPr bwMode="auto">
          <a:xfrm>
            <a:off x="4516438" y="3473450"/>
            <a:ext cx="404812"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23,2</a:t>
            </a:r>
            <a:endParaRPr lang="es-ES" sz="2000" b="1">
              <a:solidFill>
                <a:srgbClr val="003399"/>
              </a:solidFill>
              <a:effectLst/>
              <a:latin typeface="Arial Narrow" pitchFamily="34" charset="0"/>
              <a:cs typeface="Times New Roman" pitchFamily="18" charset="0"/>
            </a:endParaRPr>
          </a:p>
        </p:txBody>
      </p:sp>
      <p:sp>
        <p:nvSpPr>
          <p:cNvPr id="601170" name="Rectangle 82"/>
          <p:cNvSpPr>
            <a:spLocks noChangeArrowheads="1"/>
          </p:cNvSpPr>
          <p:nvPr/>
        </p:nvSpPr>
        <p:spPr bwMode="auto">
          <a:xfrm>
            <a:off x="5589588" y="3549650"/>
            <a:ext cx="404812"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21,7</a:t>
            </a:r>
            <a:endParaRPr lang="es-ES" sz="2000" b="1">
              <a:solidFill>
                <a:srgbClr val="003399"/>
              </a:solidFill>
              <a:effectLst/>
              <a:latin typeface="Arial Narrow" pitchFamily="34" charset="0"/>
              <a:cs typeface="Times New Roman" pitchFamily="18" charset="0"/>
            </a:endParaRPr>
          </a:p>
        </p:txBody>
      </p:sp>
      <p:sp>
        <p:nvSpPr>
          <p:cNvPr id="601171" name="Rectangle 83"/>
          <p:cNvSpPr>
            <a:spLocks noChangeArrowheads="1"/>
          </p:cNvSpPr>
          <p:nvPr/>
        </p:nvSpPr>
        <p:spPr bwMode="auto">
          <a:xfrm>
            <a:off x="6742113" y="3622675"/>
            <a:ext cx="404812"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20,6</a:t>
            </a:r>
            <a:endParaRPr lang="es-ES" sz="2000" b="1">
              <a:solidFill>
                <a:srgbClr val="003399"/>
              </a:solidFill>
              <a:effectLst/>
              <a:latin typeface="Arial Narrow" pitchFamily="34" charset="0"/>
              <a:cs typeface="Times New Roman" pitchFamily="18" charset="0"/>
            </a:endParaRPr>
          </a:p>
        </p:txBody>
      </p:sp>
      <p:sp>
        <p:nvSpPr>
          <p:cNvPr id="601172" name="Text Box 84"/>
          <p:cNvSpPr txBox="1">
            <a:spLocks noChangeArrowheads="1"/>
          </p:cNvSpPr>
          <p:nvPr/>
        </p:nvSpPr>
        <p:spPr bwMode="auto">
          <a:xfrm>
            <a:off x="228600" y="1143000"/>
            <a:ext cx="7162800" cy="1222375"/>
          </a:xfrm>
          <a:prstGeom prst="rect">
            <a:avLst/>
          </a:prstGeom>
          <a:noFill/>
          <a:ln w="9525">
            <a:noFill/>
            <a:miter lim="800000"/>
            <a:headEnd/>
            <a:tailEnd/>
          </a:ln>
          <a:effectLst/>
        </p:spPr>
        <p:txBody>
          <a:bodyPr>
            <a:spAutoFit/>
          </a:bodyPr>
          <a:lstStyle/>
          <a:p>
            <a:pPr algn="ctr">
              <a:lnSpc>
                <a:spcPct val="55000"/>
              </a:lnSpc>
              <a:spcBef>
                <a:spcPct val="50000"/>
              </a:spcBef>
            </a:pPr>
            <a:r>
              <a:rPr lang="es-MX" sz="2000" b="1">
                <a:solidFill>
                  <a:srgbClr val="000099"/>
                </a:solidFill>
                <a:effectLst/>
                <a:cs typeface="Times New Roman" pitchFamily="18" charset="0"/>
              </a:rPr>
              <a:t>Cuadro 1: Evolución de la incidencia de la pobreza </a:t>
            </a:r>
          </a:p>
          <a:p>
            <a:pPr algn="ctr">
              <a:lnSpc>
                <a:spcPct val="55000"/>
              </a:lnSpc>
              <a:spcBef>
                <a:spcPct val="50000"/>
              </a:spcBef>
            </a:pPr>
            <a:r>
              <a:rPr lang="es-MX" sz="2000" b="1">
                <a:solidFill>
                  <a:srgbClr val="000099"/>
                </a:solidFill>
                <a:effectLst/>
                <a:cs typeface="Times New Roman" pitchFamily="18" charset="0"/>
              </a:rPr>
              <a:t>y de la indigencia</a:t>
            </a:r>
          </a:p>
          <a:p>
            <a:pPr algn="ctr">
              <a:lnSpc>
                <a:spcPct val="55000"/>
              </a:lnSpc>
              <a:spcBef>
                <a:spcPct val="50000"/>
              </a:spcBef>
            </a:pPr>
            <a:r>
              <a:rPr lang="es-MX" sz="2000" b="1">
                <a:solidFill>
                  <a:srgbClr val="000099"/>
                </a:solidFill>
                <a:effectLst/>
                <a:cs typeface="Times New Roman" pitchFamily="18" charset="0"/>
              </a:rPr>
              <a:t>1990-2000</a:t>
            </a:r>
          </a:p>
          <a:p>
            <a:pPr algn="ctr">
              <a:lnSpc>
                <a:spcPct val="55000"/>
              </a:lnSpc>
              <a:spcBef>
                <a:spcPct val="50000"/>
              </a:spcBef>
            </a:pPr>
            <a:r>
              <a:rPr lang="es-MX" sz="2000" b="1">
                <a:solidFill>
                  <a:srgbClr val="000099"/>
                </a:solidFill>
                <a:effectLst/>
                <a:cs typeface="Times New Roman" pitchFamily="18" charset="0"/>
              </a:rPr>
              <a:t>(</a:t>
            </a:r>
            <a:r>
              <a:rPr lang="es-MX" sz="2000" b="1">
                <a:solidFill>
                  <a:srgbClr val="000099"/>
                </a:solidFill>
                <a:effectLst/>
                <a:latin typeface="Arial Narrow" pitchFamily="34" charset="0"/>
                <a:cs typeface="Times New Roman" pitchFamily="18" charset="0"/>
              </a:rPr>
              <a:t>Porcentaje</a:t>
            </a:r>
            <a:r>
              <a:rPr lang="es-MX" sz="2000" b="1">
                <a:solidFill>
                  <a:srgbClr val="000099"/>
                </a:solidFill>
                <a:effectLst/>
                <a:cs typeface="Times New Roman" pitchFamily="18" charset="0"/>
              </a:rPr>
              <a:t> de la población)</a:t>
            </a:r>
            <a:endParaRPr lang="es-ES" sz="2000" b="1">
              <a:solidFill>
                <a:srgbClr val="000099"/>
              </a:solidFill>
              <a:effectLst/>
              <a:cs typeface="Times New Roman" pitchFamily="18" charset="0"/>
            </a:endParaRPr>
          </a:p>
        </p:txBody>
      </p:sp>
      <p:sp>
        <p:nvSpPr>
          <p:cNvPr id="601173" name="Text Box 85"/>
          <p:cNvSpPr txBox="1">
            <a:spLocks noChangeArrowheads="1"/>
          </p:cNvSpPr>
          <p:nvPr/>
        </p:nvSpPr>
        <p:spPr bwMode="auto">
          <a:xfrm>
            <a:off x="76200" y="6654800"/>
            <a:ext cx="8077200" cy="192088"/>
          </a:xfrm>
          <a:prstGeom prst="rect">
            <a:avLst/>
          </a:prstGeom>
          <a:noFill/>
          <a:ln w="9525">
            <a:noFill/>
            <a:miter lim="800000"/>
            <a:headEnd/>
            <a:tailEnd/>
          </a:ln>
          <a:effectLst/>
        </p:spPr>
        <p:txBody>
          <a:bodyPr>
            <a:spAutoFit/>
          </a:bodyPr>
          <a:lstStyle/>
          <a:p>
            <a:pPr>
              <a:lnSpc>
                <a:spcPct val="55000"/>
              </a:lnSpc>
              <a:spcBef>
                <a:spcPct val="50000"/>
              </a:spcBef>
            </a:pPr>
            <a:r>
              <a:rPr lang="es-MX" sz="1200">
                <a:solidFill>
                  <a:srgbClr val="000099"/>
                </a:solidFill>
                <a:effectLst/>
                <a:latin typeface="Arial Narrow" pitchFamily="34" charset="0"/>
                <a:cs typeface="Times New Roman" pitchFamily="18" charset="0"/>
              </a:rPr>
              <a:t>Fuente: MIDEPLAN, Encuesta CASEN 1990, 1992, 1994, 1996, 1998 y 2000.</a:t>
            </a:r>
            <a:endParaRPr lang="es-ES" sz="1200">
              <a:solidFill>
                <a:srgbClr val="000099"/>
              </a:solidFill>
              <a:effectLst/>
              <a:latin typeface="Arial Narrow" pitchFamily="34" charset="0"/>
              <a:cs typeface="Times New Roman" pitchFamily="18" charset="0"/>
            </a:endParaRPr>
          </a:p>
        </p:txBody>
      </p:sp>
      <p:sp>
        <p:nvSpPr>
          <p:cNvPr id="601174" name="Oval 86"/>
          <p:cNvSpPr>
            <a:spLocks noChangeArrowheads="1"/>
          </p:cNvSpPr>
          <p:nvPr/>
        </p:nvSpPr>
        <p:spPr bwMode="auto">
          <a:xfrm>
            <a:off x="914400" y="2046288"/>
            <a:ext cx="838200" cy="990600"/>
          </a:xfrm>
          <a:prstGeom prst="ellipse">
            <a:avLst/>
          </a:prstGeom>
          <a:noFill/>
          <a:ln w="38100">
            <a:solidFill>
              <a:srgbClr val="993366"/>
            </a:solidFill>
            <a:prstDash val="dash"/>
            <a:round/>
            <a:headEnd/>
            <a:tailEnd/>
          </a:ln>
          <a:effectLst/>
        </p:spPr>
        <p:txBody>
          <a:bodyPr wrap="none" anchor="ctr"/>
          <a:lstStyle/>
          <a:p>
            <a:endParaRPr lang="en-US"/>
          </a:p>
        </p:txBody>
      </p:sp>
      <p:sp>
        <p:nvSpPr>
          <p:cNvPr id="601175" name="Oval 87"/>
          <p:cNvSpPr>
            <a:spLocks noChangeArrowheads="1"/>
          </p:cNvSpPr>
          <p:nvPr/>
        </p:nvSpPr>
        <p:spPr bwMode="auto">
          <a:xfrm>
            <a:off x="6553200" y="3265488"/>
            <a:ext cx="838200" cy="990600"/>
          </a:xfrm>
          <a:prstGeom prst="ellipse">
            <a:avLst/>
          </a:prstGeom>
          <a:noFill/>
          <a:ln w="38100">
            <a:solidFill>
              <a:srgbClr val="993366"/>
            </a:solidFill>
            <a:prstDash val="dash"/>
            <a:round/>
            <a:headEnd/>
            <a:tailEnd/>
          </a:ln>
          <a:effectLst/>
        </p:spPr>
        <p:txBody>
          <a:bodyPr wrap="none" anchor="ctr"/>
          <a:lstStyle/>
          <a:p>
            <a:endParaRPr lang="en-US"/>
          </a:p>
        </p:txBody>
      </p:sp>
      <p:sp>
        <p:nvSpPr>
          <p:cNvPr id="601176" name="Rectangle 88"/>
          <p:cNvSpPr>
            <a:spLocks noChangeArrowheads="1"/>
          </p:cNvSpPr>
          <p:nvPr/>
        </p:nvSpPr>
        <p:spPr bwMode="auto">
          <a:xfrm>
            <a:off x="4114800" y="4865688"/>
            <a:ext cx="3429000" cy="838200"/>
          </a:xfrm>
          <a:prstGeom prst="rect">
            <a:avLst/>
          </a:prstGeom>
          <a:noFill/>
          <a:ln w="28575">
            <a:solidFill>
              <a:srgbClr val="993366"/>
            </a:solidFill>
            <a:prstDash val="dash"/>
            <a:miter lim="800000"/>
            <a:headEnd/>
            <a:tailEnd/>
          </a:ln>
          <a:effectLst/>
        </p:spPr>
        <p:txBody>
          <a:bodyPr wrap="none" anchor="ctr"/>
          <a:lstStyle/>
          <a:p>
            <a:endParaRPr lang="en-US"/>
          </a:p>
        </p:txBody>
      </p:sp>
      <p:cxnSp>
        <p:nvCxnSpPr>
          <p:cNvPr id="601177" name="AutoShape 89"/>
          <p:cNvCxnSpPr>
            <a:cxnSpLocks noChangeShapeType="1"/>
            <a:stCxn id="601174" idx="6"/>
            <a:endCxn id="601175" idx="0"/>
          </p:cNvCxnSpPr>
          <p:nvPr/>
        </p:nvCxnSpPr>
        <p:spPr bwMode="auto">
          <a:xfrm>
            <a:off x="1771650" y="2541588"/>
            <a:ext cx="5200650" cy="704850"/>
          </a:xfrm>
          <a:prstGeom prst="bentConnector2">
            <a:avLst/>
          </a:prstGeom>
          <a:noFill/>
          <a:ln w="9525">
            <a:solidFill>
              <a:srgbClr val="993366"/>
            </a:solidFill>
            <a:prstDash val="dash"/>
            <a:miter lim="800000"/>
            <a:headEnd/>
            <a:tailEnd type="triangle" w="med" len="med"/>
          </a:ln>
          <a:effectLst/>
        </p:spPr>
      </p:cxnSp>
      <p:sp>
        <p:nvSpPr>
          <p:cNvPr id="601180" name="Line 92"/>
          <p:cNvSpPr>
            <a:spLocks noChangeShapeType="1"/>
          </p:cNvSpPr>
          <p:nvPr/>
        </p:nvSpPr>
        <p:spPr bwMode="auto">
          <a:xfrm flipV="1">
            <a:off x="7543800" y="5386388"/>
            <a:ext cx="0" cy="88900"/>
          </a:xfrm>
          <a:prstGeom prst="line">
            <a:avLst/>
          </a:prstGeom>
          <a:noFill/>
          <a:ln w="0">
            <a:solidFill>
              <a:srgbClr val="000000"/>
            </a:solidFill>
            <a:round/>
            <a:headEnd/>
            <a:tailEnd/>
          </a:ln>
        </p:spPr>
        <p:txBody>
          <a:bodyPr/>
          <a:lstStyle/>
          <a:p>
            <a:endParaRPr lang="en-US"/>
          </a:p>
        </p:txBody>
      </p:sp>
      <p:sp>
        <p:nvSpPr>
          <p:cNvPr id="601183" name="Rectangle 95"/>
          <p:cNvSpPr>
            <a:spLocks noChangeArrowheads="1"/>
          </p:cNvSpPr>
          <p:nvPr/>
        </p:nvSpPr>
        <p:spPr bwMode="auto">
          <a:xfrm>
            <a:off x="7924800" y="5715000"/>
            <a:ext cx="0" cy="304800"/>
          </a:xfrm>
          <a:prstGeom prst="rect">
            <a:avLst/>
          </a:prstGeom>
          <a:noFill/>
          <a:ln w="9525">
            <a:noFill/>
            <a:miter lim="800000"/>
            <a:headEnd/>
            <a:tailEnd/>
          </a:ln>
        </p:spPr>
        <p:txBody>
          <a:bodyPr wrap="none" lIns="0" tIns="0" rIns="0" bIns="0">
            <a:spAutoFit/>
          </a:bodyPr>
          <a:lstStyle/>
          <a:p>
            <a:pPr algn="l">
              <a:spcBef>
                <a:spcPct val="0"/>
              </a:spcBef>
            </a:pPr>
            <a:endParaRPr lang="en-US" sz="2000" b="1">
              <a:solidFill>
                <a:srgbClr val="003399"/>
              </a:solidFill>
              <a:effectLst/>
              <a:latin typeface="Arial Narrow" pitchFamily="34" charset="0"/>
              <a:cs typeface="Times New Roman" pitchFamily="18" charset="0"/>
            </a:endParaRPr>
          </a:p>
        </p:txBody>
      </p:sp>
      <p:sp>
        <p:nvSpPr>
          <p:cNvPr id="601185" name="Rectangle 97"/>
          <p:cNvSpPr>
            <a:spLocks noGrp="1" noChangeArrowheads="1"/>
          </p:cNvSpPr>
          <p:nvPr>
            <p:ph type="title" idx="4294967295"/>
          </p:nvPr>
        </p:nvSpPr>
        <p:spPr bwMode="auto">
          <a:xfrm>
            <a:off x="685800" y="609600"/>
            <a:ext cx="7772400" cy="1143000"/>
          </a:xfrm>
          <a:prstGeom prst="rect">
            <a:avLst/>
          </a:prstGeom>
          <a:noFill/>
          <a:ln>
            <a:miter lim="800000"/>
            <a:headEnd/>
            <a:tailEnd/>
          </a:ln>
        </p:spPr>
        <p:txBody>
          <a:bodyPr/>
          <a:lstStyle/>
          <a:p>
            <a:endParaRPr lang="en-US"/>
          </a:p>
        </p:txBody>
      </p:sp>
    </p:spTree>
  </p:cSld>
  <p:clrMapOvr>
    <a:masterClrMapping/>
  </p:clrMapOvr>
  <p:transition spd="slow">
    <p:cover dir="rd"/>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03810" name="Group 2"/>
          <p:cNvGrpSpPr>
            <a:grpSpLocks/>
          </p:cNvGrpSpPr>
          <p:nvPr/>
        </p:nvGrpSpPr>
        <p:grpSpPr bwMode="auto">
          <a:xfrm>
            <a:off x="0" y="0"/>
            <a:ext cx="9144000" cy="6781800"/>
            <a:chOff x="0" y="0"/>
            <a:chExt cx="5760" cy="4272"/>
          </a:xfrm>
        </p:grpSpPr>
        <p:pic>
          <p:nvPicPr>
            <p:cNvPr id="503811"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03812"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03813"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03814"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03815"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03816"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03817"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03818"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03819"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03820"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03821"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03822"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03823" name="Rectangle 15"/>
          <p:cNvSpPr>
            <a:spLocks noChangeArrowheads="1"/>
          </p:cNvSpPr>
          <p:nvPr>
            <p:ph type="title"/>
          </p:nvPr>
        </p:nvSpPr>
        <p:spPr bwMode="auto">
          <a:xfrm>
            <a:off x="457200" y="762000"/>
            <a:ext cx="6096000" cy="10668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v"/>
            </a:pPr>
            <a:r>
              <a:rPr lang="es-MX" sz="2800" b="1">
                <a:solidFill>
                  <a:srgbClr val="FF0000"/>
                </a:solidFill>
                <a:effectLst>
                  <a:outerShdw blurRad="38100" dist="38100" dir="2700000" algn="tl">
                    <a:srgbClr val="C0C0C0"/>
                  </a:outerShdw>
                </a:effectLst>
                <a:latin typeface="Arial Narrow" pitchFamily="34" charset="0"/>
                <a:cs typeface="Times New Roman" pitchFamily="18" charset="0"/>
              </a:rPr>
              <a:t>Subsidios Monetarios Garantizados</a:t>
            </a:r>
            <a:endParaRPr lang="es-ES" sz="2800" b="1">
              <a:solidFill>
                <a:srgbClr val="FF0000"/>
              </a:solidFill>
              <a:effectLst>
                <a:outerShdw blurRad="38100" dist="38100" dir="2700000" algn="tl">
                  <a:srgbClr val="C0C0C0"/>
                </a:outerShdw>
              </a:effectLst>
              <a:latin typeface="Arial Narrow" pitchFamily="34" charset="0"/>
              <a:cs typeface="Times New Roman" pitchFamily="18" charset="0"/>
            </a:endParaRPr>
          </a:p>
        </p:txBody>
      </p:sp>
      <p:sp>
        <p:nvSpPr>
          <p:cNvPr id="503824" name="Rectangle 16"/>
          <p:cNvSpPr>
            <a:spLocks noChangeArrowheads="1"/>
          </p:cNvSpPr>
          <p:nvPr/>
        </p:nvSpPr>
        <p:spPr bwMode="auto">
          <a:xfrm>
            <a:off x="533400" y="1857375"/>
            <a:ext cx="8153400" cy="3983038"/>
          </a:xfrm>
          <a:prstGeom prst="rect">
            <a:avLst/>
          </a:prstGeom>
          <a:noFill/>
          <a:ln w="9525">
            <a:noFill/>
            <a:miter lim="800000"/>
            <a:headEnd/>
            <a:tailEnd/>
          </a:ln>
          <a:effectLst/>
        </p:spPr>
        <p:txBody>
          <a:bodyPr>
            <a:spAutoFit/>
          </a:bodyPr>
          <a:lstStyle/>
          <a:p>
            <a:pPr marL="98425" indent="-76200">
              <a:lnSpc>
                <a:spcPct val="80000"/>
              </a:lnSpc>
              <a:spcBef>
                <a:spcPct val="50000"/>
              </a:spcBef>
              <a:buClr>
                <a:schemeClr val="tx2"/>
              </a:buClr>
              <a:buSzPct val="65000"/>
              <a:buFont typeface="Wingdings" pitchFamily="2" charset="2"/>
              <a:buNone/>
            </a:pPr>
            <a:r>
              <a:rPr lang="es-MX">
                <a:solidFill>
                  <a:srgbClr val="000099"/>
                </a:solidFill>
                <a:effectLst/>
                <a:latin typeface="Arial Narrow" pitchFamily="34" charset="0"/>
                <a:cs typeface="Arial" pitchFamily="34" charset="0"/>
              </a:rPr>
              <a:t> Se garantiza las prestaciones monetarias tradicionales</a:t>
            </a:r>
            <a:r>
              <a:rPr lang="es-MX" b="1">
                <a:solidFill>
                  <a:srgbClr val="000099"/>
                </a:solidFill>
                <a:effectLst/>
                <a:latin typeface="Arial Narrow" pitchFamily="34" charset="0"/>
                <a:cs typeface="Arial" pitchFamily="34" charset="0"/>
              </a:rPr>
              <a:t> </a:t>
            </a:r>
            <a:r>
              <a:rPr lang="es-MX">
                <a:solidFill>
                  <a:srgbClr val="000099"/>
                </a:solidFill>
                <a:effectLst/>
                <a:latin typeface="Arial Narrow" pitchFamily="34" charset="0"/>
                <a:cs typeface="Arial" pitchFamily="34" charset="0"/>
              </a:rPr>
              <a:t>a las</a:t>
            </a:r>
            <a:r>
              <a:rPr lang="es-MX" b="1">
                <a:solidFill>
                  <a:srgbClr val="000099"/>
                </a:solidFill>
                <a:effectLst/>
                <a:latin typeface="Arial Narrow" pitchFamily="34" charset="0"/>
                <a:cs typeface="Arial" pitchFamily="34" charset="0"/>
              </a:rPr>
              <a:t> </a:t>
            </a:r>
            <a:r>
              <a:rPr lang="es-MX">
                <a:solidFill>
                  <a:srgbClr val="000099"/>
                </a:solidFill>
                <a:effectLst/>
                <a:latin typeface="Arial Narrow" pitchFamily="34" charset="0"/>
                <a:cs typeface="Arial" pitchFamily="34" charset="0"/>
              </a:rPr>
              <a:t>familias que se integran al Sistema Chile Solidario</a:t>
            </a:r>
          </a:p>
          <a:p>
            <a:pPr marL="98425" indent="-76200">
              <a:lnSpc>
                <a:spcPct val="80000"/>
              </a:lnSpc>
              <a:spcBef>
                <a:spcPct val="50000"/>
              </a:spcBef>
              <a:buClr>
                <a:schemeClr val="tx2"/>
              </a:buClr>
              <a:buSzPct val="65000"/>
              <a:buFont typeface="Wingdings" pitchFamily="2" charset="2"/>
              <a:buNone/>
            </a:pPr>
            <a:r>
              <a:rPr lang="es-MX">
                <a:solidFill>
                  <a:srgbClr val="000099"/>
                </a:solidFill>
                <a:effectLst/>
                <a:latin typeface="Arial Narrow" pitchFamily="34" charset="0"/>
                <a:cs typeface="Arial" pitchFamily="34" charset="0"/>
              </a:rPr>
              <a:t>A saber:</a:t>
            </a:r>
          </a:p>
          <a:p>
            <a:pPr marL="754063" lvl="1" indent="-268288" algn="l">
              <a:lnSpc>
                <a:spcPct val="80000"/>
              </a:lnSpc>
              <a:spcBef>
                <a:spcPct val="25000"/>
              </a:spcBef>
              <a:buClr>
                <a:srgbClr val="FF3300"/>
              </a:buClr>
              <a:buFont typeface="Wingdings" pitchFamily="2" charset="2"/>
              <a:buBlip>
                <a:blip r:embed="rId14"/>
              </a:buBlip>
            </a:pPr>
            <a:r>
              <a:rPr lang="es-MX" b="1">
                <a:solidFill>
                  <a:srgbClr val="000099"/>
                </a:solidFill>
                <a:effectLst/>
                <a:latin typeface="Arial Narrow" pitchFamily="34" charset="0"/>
                <a:cs typeface="Arial" pitchFamily="34" charset="0"/>
              </a:rPr>
              <a:t>Subsidio Unico Familiar (SUF)</a:t>
            </a:r>
            <a:r>
              <a:rPr lang="es-MX">
                <a:solidFill>
                  <a:srgbClr val="000099"/>
                </a:solidFill>
                <a:effectLst/>
                <a:latin typeface="Arial Narrow" pitchFamily="34" charset="0"/>
                <a:cs typeface="Arial" pitchFamily="34" charset="0"/>
              </a:rPr>
              <a:t> a menores de 18 años, sujeto a atención escolar.  </a:t>
            </a:r>
          </a:p>
          <a:p>
            <a:pPr marL="754063" lvl="1" indent="-268288" algn="l">
              <a:lnSpc>
                <a:spcPct val="80000"/>
              </a:lnSpc>
              <a:spcBef>
                <a:spcPct val="25000"/>
              </a:spcBef>
              <a:buClr>
                <a:srgbClr val="FF3300"/>
              </a:buClr>
              <a:buFont typeface="Wingdings" pitchFamily="2" charset="2"/>
              <a:buBlip>
                <a:blip r:embed="rId14"/>
              </a:buBlip>
            </a:pPr>
            <a:r>
              <a:rPr lang="es-MX" b="1">
                <a:solidFill>
                  <a:srgbClr val="000099"/>
                </a:solidFill>
                <a:effectLst/>
                <a:latin typeface="Arial Narrow" pitchFamily="34" charset="0"/>
                <a:cs typeface="Arial" pitchFamily="34" charset="0"/>
              </a:rPr>
              <a:t>Pensión Asistencial (PASIS)</a:t>
            </a:r>
            <a:r>
              <a:rPr lang="es-MX">
                <a:solidFill>
                  <a:srgbClr val="000099"/>
                </a:solidFill>
                <a:effectLst/>
                <a:latin typeface="Arial Narrow" pitchFamily="34" charset="0"/>
                <a:cs typeface="Arial" pitchFamily="34" charset="0"/>
              </a:rPr>
              <a:t> de Vejez o Invalidez.</a:t>
            </a:r>
          </a:p>
          <a:p>
            <a:pPr marL="754063" lvl="1" indent="-268288" algn="l">
              <a:spcBef>
                <a:spcPct val="25000"/>
              </a:spcBef>
              <a:buClr>
                <a:srgbClr val="FF3300"/>
              </a:buClr>
              <a:buFont typeface="Wingdings" pitchFamily="2" charset="2"/>
              <a:buBlip>
                <a:blip r:embed="rId14"/>
              </a:buBlip>
            </a:pPr>
            <a:r>
              <a:rPr lang="es-MX" b="1">
                <a:solidFill>
                  <a:srgbClr val="000099"/>
                </a:solidFill>
                <a:effectLst/>
                <a:latin typeface="Arial Narrow" pitchFamily="34" charset="0"/>
                <a:cs typeface="Arial" pitchFamily="34" charset="0"/>
              </a:rPr>
              <a:t>Subsidio al Consumo de Agua Potable (SAP) </a:t>
            </a:r>
            <a:r>
              <a:rPr lang="es-MX">
                <a:solidFill>
                  <a:srgbClr val="000099"/>
                </a:solidFill>
                <a:effectLst/>
                <a:latin typeface="Arial Narrow" pitchFamily="34" charset="0"/>
                <a:cs typeface="Arial" pitchFamily="34" charset="0"/>
              </a:rPr>
              <a:t>al 100% de 15 m3 de consumo, al entrar en vigencia la Ley.</a:t>
            </a:r>
          </a:p>
          <a:p>
            <a:pPr marL="98425" indent="-76200" algn="l">
              <a:lnSpc>
                <a:spcPct val="80000"/>
              </a:lnSpc>
              <a:spcBef>
                <a:spcPct val="50000"/>
              </a:spcBef>
              <a:buClr>
                <a:schemeClr val="tx2"/>
              </a:buClr>
              <a:buSzPct val="65000"/>
              <a:buFont typeface="Wingdings" pitchFamily="2" charset="2"/>
              <a:buNone/>
            </a:pPr>
            <a:r>
              <a:rPr lang="es-MX">
                <a:effectLst/>
                <a:cs typeface="Arial" pitchFamily="34" charset="0"/>
              </a:rPr>
              <a:t> </a:t>
            </a:r>
            <a:endParaRPr lang="es-ES">
              <a:effectLst/>
            </a:endParaRPr>
          </a:p>
          <a:p>
            <a:pPr marL="98425" indent="-76200" algn="l">
              <a:lnSpc>
                <a:spcPct val="80000"/>
              </a:lnSpc>
              <a:spcBef>
                <a:spcPct val="50000"/>
              </a:spcBef>
              <a:buClr>
                <a:schemeClr val="tx2"/>
              </a:buClr>
              <a:buSzPct val="65000"/>
              <a:buFont typeface="Wingdings" pitchFamily="2" charset="2"/>
              <a:buNone/>
            </a:pPr>
            <a:endParaRPr lang="es-MX">
              <a:solidFill>
                <a:srgbClr val="000099"/>
              </a:solidFill>
              <a:effectLst/>
              <a:latin typeface="Arial Narrow" pitchFamily="34" charset="0"/>
              <a:cs typeface="Arial" pitchFamily="34" charset="0"/>
            </a:endParaRPr>
          </a:p>
        </p:txBody>
      </p:sp>
    </p:spTree>
  </p:cSld>
  <p:clrMapOvr>
    <a:masterClrMapping/>
  </p:clrMapOvr>
  <p:transition spd="slow">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ChangeArrowheads="1"/>
          </p:cNvSpPr>
          <p:nvPr/>
        </p:nvSpPr>
        <p:spPr bwMode="auto">
          <a:xfrm>
            <a:off x="152400" y="914400"/>
            <a:ext cx="7086600" cy="1219200"/>
          </a:xfrm>
          <a:prstGeom prst="rect">
            <a:avLst/>
          </a:prstGeom>
          <a:solidFill>
            <a:srgbClr val="FFFFFF"/>
          </a:solidFill>
          <a:ln w="9525">
            <a:noFill/>
            <a:miter lim="800000"/>
            <a:headEnd/>
            <a:tailEnd/>
          </a:ln>
        </p:spPr>
        <p:txBody>
          <a:bodyPr/>
          <a:lstStyle/>
          <a:p>
            <a:pPr algn="ctr">
              <a:spcBef>
                <a:spcPct val="0"/>
              </a:spcBef>
              <a:buFont typeface="Wingdings" pitchFamily="2" charset="2"/>
              <a:buChar char="v"/>
            </a:pPr>
            <a:r>
              <a:rPr lang="es-MX" sz="2800" b="1">
                <a:solidFill>
                  <a:srgbClr val="FF0000"/>
                </a:solidFill>
                <a:effectLst>
                  <a:outerShdw blurRad="38100" dist="38100" dir="2700000" algn="tl">
                    <a:srgbClr val="C0C0C0"/>
                  </a:outerShdw>
                </a:effectLst>
                <a:latin typeface="Arial Narrow" pitchFamily="34" charset="0"/>
                <a:cs typeface="Times New Roman" pitchFamily="18" charset="0"/>
              </a:rPr>
              <a:t>Acceso Preferente a Programas de Promoción Social</a:t>
            </a:r>
            <a:r>
              <a:rPr lang="es-MX" b="1">
                <a:solidFill>
                  <a:srgbClr val="333399"/>
                </a:solidFill>
                <a:effectLst/>
                <a:cs typeface="Times New Roman" pitchFamily="18" charset="0"/>
              </a:rPr>
              <a:t>.</a:t>
            </a:r>
            <a:endParaRPr lang="es-ES" b="1">
              <a:solidFill>
                <a:srgbClr val="333399"/>
              </a:solidFill>
              <a:effectLst/>
              <a:cs typeface="Times New Roman" pitchFamily="18" charset="0"/>
            </a:endParaRPr>
          </a:p>
        </p:txBody>
      </p:sp>
      <p:grpSp>
        <p:nvGrpSpPr>
          <p:cNvPr id="504835" name="Group 3"/>
          <p:cNvGrpSpPr>
            <a:grpSpLocks/>
          </p:cNvGrpSpPr>
          <p:nvPr/>
        </p:nvGrpSpPr>
        <p:grpSpPr bwMode="auto">
          <a:xfrm>
            <a:off x="0" y="0"/>
            <a:ext cx="9144000" cy="6781800"/>
            <a:chOff x="0" y="0"/>
            <a:chExt cx="5760" cy="4272"/>
          </a:xfrm>
        </p:grpSpPr>
        <p:pic>
          <p:nvPicPr>
            <p:cNvPr id="504836" name="Picture 4"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04837" name="Picture 5"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04838" name="Picture 6"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04839" name="Picture 7"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04840" name="Picture 8"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04841" name="Picture 9"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04842" name="Picture 10"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04843" name="Picture 11"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04844" name="Picture 12"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04845" name="Picture 13"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04846" name="Picture 14"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04847" name="Picture 15"/>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04848" name="Text Box 16"/>
          <p:cNvSpPr txBox="1">
            <a:spLocks noChangeArrowheads="1"/>
          </p:cNvSpPr>
          <p:nvPr/>
        </p:nvSpPr>
        <p:spPr bwMode="auto">
          <a:xfrm>
            <a:off x="304800" y="1944688"/>
            <a:ext cx="8458200" cy="3278187"/>
          </a:xfrm>
          <a:prstGeom prst="rect">
            <a:avLst/>
          </a:prstGeom>
          <a:noFill/>
          <a:ln w="9525">
            <a:noFill/>
            <a:miter lim="800000"/>
            <a:headEnd/>
            <a:tailEnd/>
          </a:ln>
          <a:effectLst/>
        </p:spPr>
        <p:txBody>
          <a:bodyPr>
            <a:spAutoFit/>
          </a:bodyPr>
          <a:lstStyle/>
          <a:p>
            <a:pPr marL="457200" indent="-457200" algn="l">
              <a:lnSpc>
                <a:spcPct val="70000"/>
              </a:lnSpc>
            </a:pPr>
            <a:r>
              <a:rPr lang="es-ES_tradnl" sz="1800" b="1">
                <a:solidFill>
                  <a:srgbClr val="000099"/>
                </a:solidFill>
                <a:effectLst/>
                <a:latin typeface="Arial Narrow" pitchFamily="34" charset="0"/>
              </a:rPr>
              <a:t>Se distingue: 	Con transferencia de Recursos</a:t>
            </a:r>
          </a:p>
          <a:p>
            <a:pPr marL="457200" indent="-457200" algn="l">
              <a:lnSpc>
                <a:spcPct val="70000"/>
              </a:lnSpc>
            </a:pPr>
            <a:r>
              <a:rPr lang="es-ES_tradnl" sz="1800" b="1">
                <a:solidFill>
                  <a:srgbClr val="000099"/>
                </a:solidFill>
                <a:effectLst/>
                <a:latin typeface="Arial Narrow" pitchFamily="34" charset="0"/>
              </a:rPr>
              <a:t>			Sin transferencia de Recursos</a:t>
            </a:r>
          </a:p>
          <a:p>
            <a:pPr marL="457200" indent="-457200" algn="l">
              <a:lnSpc>
                <a:spcPct val="70000"/>
              </a:lnSpc>
            </a:pPr>
            <a:endParaRPr lang="es-ES_tradnl" sz="1800" b="1">
              <a:solidFill>
                <a:srgbClr val="000099"/>
              </a:solidFill>
              <a:effectLst/>
              <a:latin typeface="Arial Narrow" pitchFamily="34" charset="0"/>
            </a:endParaRPr>
          </a:p>
          <a:p>
            <a:pPr marL="457200" indent="-457200" algn="l">
              <a:lnSpc>
                <a:spcPct val="70000"/>
              </a:lnSpc>
            </a:pPr>
            <a:r>
              <a:rPr lang="es-ES_tradnl" sz="1800" b="1">
                <a:solidFill>
                  <a:srgbClr val="000099"/>
                </a:solidFill>
                <a:effectLst/>
                <a:latin typeface="Arial Narrow" pitchFamily="34" charset="0"/>
              </a:rPr>
              <a:t>Con transferencia de Recursos</a:t>
            </a:r>
            <a:r>
              <a:rPr lang="es-ES_tradnl" sz="1800">
                <a:solidFill>
                  <a:srgbClr val="000099"/>
                </a:solidFill>
                <a:effectLst/>
                <a:latin typeface="Arial Narrow" pitchFamily="34" charset="0"/>
              </a:rPr>
              <a:t>:</a:t>
            </a:r>
          </a:p>
          <a:p>
            <a:pPr marL="457200" indent="-457200" algn="l">
              <a:lnSpc>
                <a:spcPct val="70000"/>
              </a:lnSpc>
              <a:buFontTx/>
              <a:buChar char="•"/>
            </a:pPr>
            <a:r>
              <a:rPr lang="es-ES_tradnl" sz="2000">
                <a:solidFill>
                  <a:srgbClr val="000099"/>
                </a:solidFill>
                <a:effectLst/>
                <a:latin typeface="Arial Narrow" pitchFamily="34" charset="0"/>
              </a:rPr>
              <a:t>Fondo de Solidaridad e Inversi</a:t>
            </a:r>
            <a:r>
              <a:rPr lang="es-ES_tradnl" sz="2000">
                <a:solidFill>
                  <a:srgbClr val="000099"/>
                </a:solidFill>
                <a:effectLst/>
                <a:latin typeface="Arial"/>
              </a:rPr>
              <a:t>ó</a:t>
            </a:r>
            <a:r>
              <a:rPr lang="es-ES_tradnl" sz="2000">
                <a:solidFill>
                  <a:srgbClr val="000099"/>
                </a:solidFill>
                <a:effectLst/>
                <a:latin typeface="Arial Narrow" pitchFamily="34" charset="0"/>
              </a:rPr>
              <a:t>n Social, </a:t>
            </a:r>
            <a:r>
              <a:rPr lang="es-ES_tradnl" sz="2000" b="1">
                <a:solidFill>
                  <a:srgbClr val="000099"/>
                </a:solidFill>
                <a:effectLst/>
                <a:latin typeface="Arial Narrow" pitchFamily="34" charset="0"/>
              </a:rPr>
              <a:t>FOSIS</a:t>
            </a:r>
            <a:r>
              <a:rPr lang="es-ES_tradnl" sz="2000">
                <a:solidFill>
                  <a:srgbClr val="000099"/>
                </a:solidFill>
                <a:effectLst/>
                <a:latin typeface="Arial Narrow" pitchFamily="34" charset="0"/>
              </a:rPr>
              <a:t>.Programa Puente y Apoyo al Empleo)</a:t>
            </a:r>
          </a:p>
          <a:p>
            <a:pPr marL="457200" indent="-457200" algn="l">
              <a:buFontTx/>
              <a:buChar char="•"/>
            </a:pPr>
            <a:r>
              <a:rPr lang="es-ES_tradnl" sz="2000" b="1">
                <a:solidFill>
                  <a:srgbClr val="000099"/>
                </a:solidFill>
                <a:effectLst/>
                <a:latin typeface="Arial Narrow" pitchFamily="34" charset="0"/>
              </a:rPr>
              <a:t>FONASA,</a:t>
            </a:r>
            <a:r>
              <a:rPr lang="es-ES" sz="2000">
                <a:solidFill>
                  <a:srgbClr val="000099"/>
                </a:solidFill>
                <a:effectLst/>
                <a:latin typeface="Arial Narrow" pitchFamily="34" charset="0"/>
                <a:cs typeface="Arial" pitchFamily="34" charset="0"/>
              </a:rPr>
              <a:t>Programa de Salud Chile Solidario</a:t>
            </a:r>
            <a:endParaRPr lang="es-ES_tradnl" sz="2000">
              <a:solidFill>
                <a:srgbClr val="000099"/>
              </a:solidFill>
              <a:effectLst/>
              <a:latin typeface="Arial Narrow" pitchFamily="34" charset="0"/>
              <a:cs typeface="Arial" pitchFamily="34" charset="0"/>
            </a:endParaRPr>
          </a:p>
          <a:p>
            <a:pPr marL="457200" indent="-457200" algn="l">
              <a:buFontTx/>
              <a:buChar char="•"/>
            </a:pPr>
            <a:r>
              <a:rPr lang="es-ES_tradnl" sz="2000" b="1">
                <a:solidFill>
                  <a:srgbClr val="000099"/>
                </a:solidFill>
                <a:effectLst/>
                <a:latin typeface="Arial Narrow" pitchFamily="34" charset="0"/>
              </a:rPr>
              <a:t>FONADIS</a:t>
            </a:r>
            <a:r>
              <a:rPr lang="es-ES_tradnl" sz="2000">
                <a:solidFill>
                  <a:srgbClr val="000099"/>
                </a:solidFill>
                <a:effectLst/>
                <a:latin typeface="Arial Narrow" pitchFamily="34" charset="0"/>
              </a:rPr>
              <a:t>, </a:t>
            </a:r>
            <a:r>
              <a:rPr lang="es-ES" sz="2000">
                <a:solidFill>
                  <a:srgbClr val="000099"/>
                </a:solidFill>
                <a:effectLst/>
                <a:latin typeface="Arial Narrow" pitchFamily="34" charset="0"/>
                <a:cs typeface="Arial" pitchFamily="34" charset="0"/>
              </a:rPr>
              <a:t>Ayudas T</a:t>
            </a:r>
            <a:r>
              <a:rPr lang="es-ES" sz="2000">
                <a:solidFill>
                  <a:srgbClr val="000099"/>
                </a:solidFill>
                <a:effectLst/>
                <a:latin typeface="Arial"/>
                <a:cs typeface="Arial" pitchFamily="34" charset="0"/>
              </a:rPr>
              <a:t>é</a:t>
            </a:r>
            <a:r>
              <a:rPr lang="es-ES" sz="2000">
                <a:solidFill>
                  <a:srgbClr val="000099"/>
                </a:solidFill>
                <a:effectLst/>
                <a:latin typeface="Arial Narrow" pitchFamily="34" charset="0"/>
                <a:cs typeface="Arial" pitchFamily="34" charset="0"/>
              </a:rPr>
              <a:t>cnicas para discapacidad</a:t>
            </a:r>
            <a:endParaRPr lang="es-ES_tradnl" sz="2000">
              <a:solidFill>
                <a:srgbClr val="000099"/>
              </a:solidFill>
              <a:effectLst/>
              <a:latin typeface="Arial Narrow" pitchFamily="34" charset="0"/>
              <a:cs typeface="Arial" pitchFamily="34" charset="0"/>
            </a:endParaRPr>
          </a:p>
          <a:p>
            <a:pPr marL="457200" indent="-457200" algn="l">
              <a:buFontTx/>
              <a:buChar char="•"/>
            </a:pPr>
            <a:r>
              <a:rPr lang="es-ES_tradnl" sz="2000" b="1">
                <a:solidFill>
                  <a:srgbClr val="000099"/>
                </a:solidFill>
                <a:effectLst/>
                <a:latin typeface="Arial Narrow" pitchFamily="34" charset="0"/>
              </a:rPr>
              <a:t>Subsecretar</a:t>
            </a:r>
            <a:r>
              <a:rPr lang="es-ES_tradnl" sz="2000" b="1">
                <a:solidFill>
                  <a:srgbClr val="000099"/>
                </a:solidFill>
                <a:effectLst/>
                <a:latin typeface="Arial"/>
              </a:rPr>
              <a:t>í</a:t>
            </a:r>
            <a:r>
              <a:rPr lang="es-ES_tradnl" sz="2000" b="1">
                <a:solidFill>
                  <a:srgbClr val="000099"/>
                </a:solidFill>
                <a:effectLst/>
                <a:latin typeface="Arial Narrow" pitchFamily="34" charset="0"/>
              </a:rPr>
              <a:t>a del Trabajo</a:t>
            </a:r>
            <a:r>
              <a:rPr lang="es-ES_tradnl" sz="2000">
                <a:solidFill>
                  <a:srgbClr val="000099"/>
                </a:solidFill>
                <a:effectLst/>
                <a:latin typeface="Arial Narrow" pitchFamily="34" charset="0"/>
              </a:rPr>
              <a:t>,</a:t>
            </a:r>
            <a:r>
              <a:rPr lang="es-ES" sz="2000">
                <a:solidFill>
                  <a:srgbClr val="000099"/>
                </a:solidFill>
                <a:effectLst/>
                <a:latin typeface="Arial Narrow" pitchFamily="34" charset="0"/>
                <a:cs typeface="Times New Roman" pitchFamily="18" charset="0"/>
              </a:rPr>
              <a:t>Bonificaci</a:t>
            </a:r>
            <a:r>
              <a:rPr lang="es-ES" sz="2000">
                <a:solidFill>
                  <a:srgbClr val="000099"/>
                </a:solidFill>
                <a:effectLst/>
                <a:latin typeface="Arial"/>
                <a:cs typeface="Times New Roman" pitchFamily="18" charset="0"/>
              </a:rPr>
              <a:t>ó</a:t>
            </a:r>
            <a:r>
              <a:rPr lang="es-ES" sz="2000">
                <a:solidFill>
                  <a:srgbClr val="000099"/>
                </a:solidFill>
                <a:effectLst/>
                <a:latin typeface="Arial Narrow" pitchFamily="34" charset="0"/>
                <a:cs typeface="Times New Roman" pitchFamily="18" charset="0"/>
              </a:rPr>
              <a:t>n a la Contrataci</a:t>
            </a:r>
            <a:r>
              <a:rPr lang="es-ES" sz="2000">
                <a:solidFill>
                  <a:srgbClr val="000099"/>
                </a:solidFill>
                <a:effectLst/>
                <a:latin typeface="Arial"/>
                <a:cs typeface="Times New Roman" pitchFamily="18" charset="0"/>
              </a:rPr>
              <a:t>ó</a:t>
            </a:r>
            <a:r>
              <a:rPr lang="es-ES" sz="2000">
                <a:solidFill>
                  <a:srgbClr val="000099"/>
                </a:solidFill>
                <a:effectLst/>
                <a:latin typeface="Arial Narrow" pitchFamily="34" charset="0"/>
                <a:cs typeface="Times New Roman" pitchFamily="18" charset="0"/>
              </a:rPr>
              <a:t>n de Mano de Obra</a:t>
            </a:r>
            <a:endParaRPr lang="es-ES_tradnl" sz="2000">
              <a:solidFill>
                <a:srgbClr val="000099"/>
              </a:solidFill>
              <a:effectLst/>
              <a:latin typeface="Arial Narrow" pitchFamily="34" charset="0"/>
              <a:cs typeface="Arial" pitchFamily="34" charset="0"/>
            </a:endParaRPr>
          </a:p>
          <a:p>
            <a:pPr marL="457200" indent="-457200" algn="l">
              <a:buFontTx/>
              <a:buChar char="•"/>
            </a:pPr>
            <a:r>
              <a:rPr lang="es-ES_tradnl" sz="2000" b="1">
                <a:solidFill>
                  <a:srgbClr val="000099"/>
                </a:solidFill>
                <a:effectLst/>
                <a:latin typeface="Arial Narrow" pitchFamily="34" charset="0"/>
              </a:rPr>
              <a:t>SERNAM / PRODEMU</a:t>
            </a:r>
            <a:r>
              <a:rPr lang="es-ES_tradnl" sz="2000">
                <a:solidFill>
                  <a:srgbClr val="000099"/>
                </a:solidFill>
                <a:effectLst/>
                <a:latin typeface="Arial Narrow" pitchFamily="34" charset="0"/>
              </a:rPr>
              <a:t> (</a:t>
            </a:r>
            <a:r>
              <a:rPr lang="es-ES" sz="2000">
                <a:solidFill>
                  <a:srgbClr val="000099"/>
                </a:solidFill>
                <a:effectLst/>
                <a:latin typeface="Arial Narrow" pitchFamily="34" charset="0"/>
                <a:cs typeface="Arial" pitchFamily="34" charset="0"/>
              </a:rPr>
              <a:t>Programa Nacional para Trabajadoras de Casa Particular</a:t>
            </a:r>
            <a:r>
              <a:rPr lang="es-ES_tradnl" sz="2000">
                <a:solidFill>
                  <a:srgbClr val="000099"/>
                </a:solidFill>
                <a:effectLst/>
                <a:latin typeface="Arial Narrow" pitchFamily="34" charset="0"/>
                <a:cs typeface="Arial" pitchFamily="34" charset="0"/>
              </a:rPr>
              <a:t>, </a:t>
            </a:r>
            <a:r>
              <a:rPr lang="es-ES" sz="2000">
                <a:solidFill>
                  <a:srgbClr val="000099"/>
                </a:solidFill>
                <a:effectLst/>
                <a:latin typeface="Arial Narrow" pitchFamily="34" charset="0"/>
                <a:cs typeface="Arial" pitchFamily="34" charset="0"/>
              </a:rPr>
              <a:t>Programa Nacional de Apoyo a la Dimensi</a:t>
            </a:r>
            <a:r>
              <a:rPr lang="es-ES" sz="2000">
                <a:solidFill>
                  <a:srgbClr val="000099"/>
                </a:solidFill>
                <a:effectLst/>
                <a:latin typeface="Arial"/>
                <a:cs typeface="Arial" pitchFamily="34" charset="0"/>
              </a:rPr>
              <a:t>ó</a:t>
            </a:r>
            <a:r>
              <a:rPr lang="es-ES" sz="2000">
                <a:solidFill>
                  <a:srgbClr val="000099"/>
                </a:solidFill>
                <a:effectLst/>
                <a:latin typeface="Arial Narrow" pitchFamily="34" charset="0"/>
                <a:cs typeface="Arial" pitchFamily="34" charset="0"/>
              </a:rPr>
              <a:t>n de Din</a:t>
            </a:r>
            <a:r>
              <a:rPr lang="es-ES" sz="2000">
                <a:solidFill>
                  <a:srgbClr val="000099"/>
                </a:solidFill>
                <a:effectLst/>
                <a:latin typeface="Arial"/>
                <a:cs typeface="Arial" pitchFamily="34" charset="0"/>
              </a:rPr>
              <a:t>á</a:t>
            </a:r>
            <a:r>
              <a:rPr lang="es-ES" sz="2000">
                <a:solidFill>
                  <a:srgbClr val="000099"/>
                </a:solidFill>
                <a:effectLst/>
                <a:latin typeface="Arial Narrow" pitchFamily="34" charset="0"/>
                <a:cs typeface="Arial" pitchFamily="34" charset="0"/>
              </a:rPr>
              <a:t>mica Familiar</a:t>
            </a:r>
            <a:r>
              <a:rPr lang="es-ES" sz="2000">
                <a:solidFill>
                  <a:srgbClr val="000099"/>
                </a:solidFill>
                <a:effectLst/>
                <a:cs typeface="Arial" pitchFamily="34"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05858" name="Group 2"/>
          <p:cNvGrpSpPr>
            <a:grpSpLocks/>
          </p:cNvGrpSpPr>
          <p:nvPr/>
        </p:nvGrpSpPr>
        <p:grpSpPr bwMode="auto">
          <a:xfrm>
            <a:off x="0" y="0"/>
            <a:ext cx="9144000" cy="6781800"/>
            <a:chOff x="0" y="0"/>
            <a:chExt cx="5760" cy="4272"/>
          </a:xfrm>
        </p:grpSpPr>
        <p:pic>
          <p:nvPicPr>
            <p:cNvPr id="505859"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05860"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05861"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05862"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05863"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05864"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05865"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05866"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05867"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05868"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05869"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05870"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05871" name="Rectangle 15"/>
          <p:cNvSpPr>
            <a:spLocks noChangeArrowheads="1"/>
          </p:cNvSpPr>
          <p:nvPr>
            <p:ph type="body" idx="1"/>
          </p:nvPr>
        </p:nvSpPr>
        <p:spPr bwMode="auto">
          <a:xfrm>
            <a:off x="381000" y="990600"/>
            <a:ext cx="6477000" cy="39624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marL="571500" indent="-571500">
              <a:lnSpc>
                <a:spcPct val="90000"/>
              </a:lnSpc>
              <a:buFontTx/>
              <a:buNone/>
            </a:pPr>
            <a:r>
              <a:rPr lang="es-MX" sz="2000" b="1">
                <a:solidFill>
                  <a:srgbClr val="FF0000"/>
                </a:solidFill>
                <a:effectLst>
                  <a:outerShdw blurRad="38100" dist="38100" dir="2700000" algn="tl">
                    <a:srgbClr val="C0C0C0"/>
                  </a:outerShdw>
                </a:effectLst>
                <a:latin typeface="Arial Narrow" pitchFamily="34" charset="0"/>
                <a:cs typeface="Times New Roman" pitchFamily="18" charset="0"/>
              </a:rPr>
              <a:t>Acceso Preferente a Programas de Promoción Social</a:t>
            </a:r>
          </a:p>
          <a:p>
            <a:pPr marL="571500" indent="-571500">
              <a:lnSpc>
                <a:spcPct val="90000"/>
              </a:lnSpc>
              <a:buFontTx/>
              <a:buNone/>
            </a:pPr>
            <a:endParaRPr lang="es-ES_tradnl" sz="2000">
              <a:solidFill>
                <a:srgbClr val="000099"/>
              </a:solidFill>
              <a:latin typeface="Arial Narrow" pitchFamily="34" charset="0"/>
              <a:cs typeface="Arial" pitchFamily="34" charset="0"/>
            </a:endParaRPr>
          </a:p>
          <a:p>
            <a:pPr marL="571500" indent="-571500">
              <a:lnSpc>
                <a:spcPct val="90000"/>
              </a:lnSpc>
              <a:buFontTx/>
              <a:buNone/>
            </a:pPr>
            <a:endParaRPr lang="es-ES_tradnl" sz="2000" b="1">
              <a:solidFill>
                <a:srgbClr val="000099"/>
              </a:solidFill>
              <a:latin typeface="Arial Narrow" pitchFamily="34" charset="0"/>
            </a:endParaRPr>
          </a:p>
          <a:p>
            <a:pPr marL="571500" indent="-571500">
              <a:lnSpc>
                <a:spcPct val="90000"/>
              </a:lnSpc>
            </a:pPr>
            <a:r>
              <a:rPr lang="es-ES_tradnl" sz="1800" b="1">
                <a:solidFill>
                  <a:srgbClr val="000099"/>
                </a:solidFill>
                <a:latin typeface="Arial Narrow" pitchFamily="34" charset="0"/>
              </a:rPr>
              <a:t>Ministerio de Educaci</a:t>
            </a:r>
            <a:r>
              <a:rPr lang="es-ES_tradnl" sz="1800" b="1">
                <a:solidFill>
                  <a:srgbClr val="000099"/>
                </a:solidFill>
                <a:latin typeface="Arial"/>
              </a:rPr>
              <a:t>ó</a:t>
            </a:r>
            <a:r>
              <a:rPr lang="es-ES_tradnl" sz="1800" b="1">
                <a:solidFill>
                  <a:srgbClr val="000099"/>
                </a:solidFill>
                <a:latin typeface="Arial Narrow" pitchFamily="34" charset="0"/>
              </a:rPr>
              <a:t>n:</a:t>
            </a:r>
            <a:r>
              <a:rPr lang="es-ES" sz="1800">
                <a:solidFill>
                  <a:srgbClr val="000099"/>
                </a:solidFill>
                <a:latin typeface="Arial Narrow" pitchFamily="34" charset="0"/>
                <a:cs typeface="Arial" pitchFamily="34" charset="0"/>
              </a:rPr>
              <a:t>Subvenci</a:t>
            </a:r>
            <a:r>
              <a:rPr lang="es-ES" sz="1800">
                <a:solidFill>
                  <a:srgbClr val="000099"/>
                </a:solidFill>
                <a:latin typeface="Arial"/>
                <a:cs typeface="Arial" pitchFamily="34" charset="0"/>
              </a:rPr>
              <a:t>ó</a:t>
            </a:r>
            <a:r>
              <a:rPr lang="es-ES" sz="1800">
                <a:solidFill>
                  <a:srgbClr val="000099"/>
                </a:solidFill>
                <a:latin typeface="Arial Narrow" pitchFamily="34" charset="0"/>
                <a:cs typeface="Arial" pitchFamily="34" charset="0"/>
              </a:rPr>
              <a:t>n Educacional Pro-Retenci</a:t>
            </a:r>
            <a:r>
              <a:rPr lang="es-ES" sz="1800">
                <a:solidFill>
                  <a:srgbClr val="000099"/>
                </a:solidFill>
                <a:latin typeface="Arial"/>
                <a:cs typeface="Arial" pitchFamily="34" charset="0"/>
              </a:rPr>
              <a:t>ó</a:t>
            </a:r>
            <a:r>
              <a:rPr lang="es-ES" sz="1800">
                <a:solidFill>
                  <a:srgbClr val="000099"/>
                </a:solidFill>
                <a:latin typeface="Arial Narrow" pitchFamily="34" charset="0"/>
                <a:cs typeface="Arial" pitchFamily="34" charset="0"/>
              </a:rPr>
              <a:t>n</a:t>
            </a:r>
            <a:r>
              <a:rPr lang="es-ES_tradnl" sz="1800">
                <a:solidFill>
                  <a:srgbClr val="000099"/>
                </a:solidFill>
                <a:latin typeface="Arial Narrow" pitchFamily="34" charset="0"/>
                <a:cs typeface="Arial" pitchFamily="34" charset="0"/>
              </a:rPr>
              <a:t>; </a:t>
            </a:r>
          </a:p>
          <a:p>
            <a:pPr marL="571500" indent="-571500">
              <a:lnSpc>
                <a:spcPct val="90000"/>
              </a:lnSpc>
              <a:buFontTx/>
              <a:buNone/>
            </a:pPr>
            <a:r>
              <a:rPr lang="es-ES" sz="1800">
                <a:solidFill>
                  <a:srgbClr val="000099"/>
                </a:solidFill>
                <a:latin typeface="Arial Narrow" pitchFamily="34" charset="0"/>
                <a:cs typeface="Arial" pitchFamily="34" charset="0"/>
              </a:rPr>
              <a:t>	Programa de Educaci</a:t>
            </a:r>
            <a:r>
              <a:rPr lang="es-ES" sz="1800">
                <a:solidFill>
                  <a:srgbClr val="000099"/>
                </a:solidFill>
                <a:latin typeface="Arial"/>
                <a:cs typeface="Arial" pitchFamily="34" charset="0"/>
              </a:rPr>
              <a:t>ó</a:t>
            </a:r>
            <a:r>
              <a:rPr lang="es-ES" sz="1800">
                <a:solidFill>
                  <a:srgbClr val="000099"/>
                </a:solidFill>
                <a:latin typeface="Arial Narrow" pitchFamily="34" charset="0"/>
                <a:cs typeface="Arial" pitchFamily="34" charset="0"/>
              </a:rPr>
              <a:t>n Pre</a:t>
            </a:r>
            <a:r>
              <a:rPr lang="es-ES_tradnl" sz="1800">
                <a:solidFill>
                  <a:srgbClr val="000099"/>
                </a:solidFill>
                <a:latin typeface="Arial Narrow" pitchFamily="34" charset="0"/>
                <a:cs typeface="Arial" pitchFamily="34" charset="0"/>
              </a:rPr>
              <a:t>-</a:t>
            </a:r>
            <a:r>
              <a:rPr lang="es-ES" sz="1800">
                <a:solidFill>
                  <a:srgbClr val="000099"/>
                </a:solidFill>
                <a:latin typeface="Arial Narrow" pitchFamily="34" charset="0"/>
                <a:cs typeface="Arial" pitchFamily="34" charset="0"/>
              </a:rPr>
              <a:t> b</a:t>
            </a:r>
            <a:r>
              <a:rPr lang="es-ES" sz="1800">
                <a:solidFill>
                  <a:srgbClr val="000099"/>
                </a:solidFill>
                <a:latin typeface="Arial"/>
                <a:cs typeface="Arial" pitchFamily="34" charset="0"/>
              </a:rPr>
              <a:t>á</a:t>
            </a:r>
            <a:r>
              <a:rPr lang="es-ES" sz="1800">
                <a:solidFill>
                  <a:srgbClr val="000099"/>
                </a:solidFill>
                <a:latin typeface="Arial Narrow" pitchFamily="34" charset="0"/>
                <a:cs typeface="Arial" pitchFamily="34" charset="0"/>
              </a:rPr>
              <a:t>sica</a:t>
            </a:r>
            <a:r>
              <a:rPr lang="es-ES_tradnl" sz="1800">
                <a:solidFill>
                  <a:srgbClr val="000099"/>
                </a:solidFill>
                <a:latin typeface="Arial Narrow" pitchFamily="34" charset="0"/>
                <a:cs typeface="Arial" pitchFamily="34" charset="0"/>
              </a:rPr>
              <a:t>; P</a:t>
            </a:r>
            <a:r>
              <a:rPr lang="es-ES" sz="1800">
                <a:solidFill>
                  <a:srgbClr val="000099"/>
                </a:solidFill>
                <a:latin typeface="Arial Narrow" pitchFamily="34" charset="0"/>
                <a:cs typeface="Arial" pitchFamily="34" charset="0"/>
              </a:rPr>
              <a:t>rograma Liceo para todos</a:t>
            </a:r>
            <a:endParaRPr lang="es-ES_tradnl" sz="1800">
              <a:solidFill>
                <a:srgbClr val="000099"/>
              </a:solidFill>
              <a:latin typeface="Arial Narrow" pitchFamily="34" charset="0"/>
            </a:endParaRPr>
          </a:p>
          <a:p>
            <a:pPr marL="571500" indent="-571500">
              <a:lnSpc>
                <a:spcPct val="90000"/>
              </a:lnSpc>
            </a:pPr>
            <a:r>
              <a:rPr lang="es-ES_tradnl" sz="1800" b="1">
                <a:solidFill>
                  <a:srgbClr val="000099"/>
                </a:solidFill>
                <a:latin typeface="Arial Narrow" pitchFamily="34" charset="0"/>
              </a:rPr>
              <a:t>Mineduc </a:t>
            </a:r>
            <a:r>
              <a:rPr lang="es-ES_tradnl" sz="1800" b="1">
                <a:solidFill>
                  <a:srgbClr val="000099"/>
                </a:solidFill>
                <a:latin typeface="Arial"/>
              </a:rPr>
              <a:t>–</a:t>
            </a:r>
            <a:r>
              <a:rPr lang="es-ES_tradnl" sz="1800" b="1">
                <a:solidFill>
                  <a:srgbClr val="000099"/>
                </a:solidFill>
                <a:latin typeface="Arial Narrow" pitchFamily="34" charset="0"/>
              </a:rPr>
              <a:t> Integra:</a:t>
            </a:r>
            <a:r>
              <a:rPr lang="es-ES" sz="1800">
                <a:solidFill>
                  <a:srgbClr val="000099"/>
                </a:solidFill>
                <a:latin typeface="Arial Narrow" pitchFamily="34" charset="0"/>
                <a:cs typeface="Arial" pitchFamily="34" charset="0"/>
              </a:rPr>
              <a:t>Jardines Infantiles, Jard</a:t>
            </a:r>
            <a:r>
              <a:rPr lang="es-ES" sz="1800">
                <a:solidFill>
                  <a:srgbClr val="000099"/>
                </a:solidFill>
                <a:latin typeface="Arial"/>
                <a:cs typeface="Arial" pitchFamily="34" charset="0"/>
              </a:rPr>
              <a:t>í</a:t>
            </a:r>
            <a:r>
              <a:rPr lang="es-ES" sz="1800">
                <a:solidFill>
                  <a:srgbClr val="000099"/>
                </a:solidFill>
                <a:latin typeface="Arial Narrow" pitchFamily="34" charset="0"/>
                <a:cs typeface="Arial" pitchFamily="34" charset="0"/>
              </a:rPr>
              <a:t>n comunitario rural,  y extensi</a:t>
            </a:r>
            <a:r>
              <a:rPr lang="es-ES" sz="1800">
                <a:solidFill>
                  <a:srgbClr val="000099"/>
                </a:solidFill>
                <a:latin typeface="Arial"/>
                <a:cs typeface="Arial" pitchFamily="34" charset="0"/>
              </a:rPr>
              <a:t>ó</a:t>
            </a:r>
            <a:r>
              <a:rPr lang="es-ES" sz="1800">
                <a:solidFill>
                  <a:srgbClr val="000099"/>
                </a:solidFill>
                <a:latin typeface="Arial Narrow" pitchFamily="34" charset="0"/>
                <a:cs typeface="Arial" pitchFamily="34" charset="0"/>
              </a:rPr>
              <a:t>n horaria</a:t>
            </a:r>
            <a:endParaRPr lang="es-ES_tradnl" sz="1800">
              <a:solidFill>
                <a:srgbClr val="000099"/>
              </a:solidFill>
              <a:latin typeface="Arial Narrow" pitchFamily="34" charset="0"/>
            </a:endParaRPr>
          </a:p>
          <a:p>
            <a:pPr marL="571500" indent="-571500">
              <a:lnSpc>
                <a:spcPct val="90000"/>
              </a:lnSpc>
            </a:pPr>
            <a:r>
              <a:rPr lang="es-ES_tradnl" sz="1800" b="1">
                <a:solidFill>
                  <a:srgbClr val="000099"/>
                </a:solidFill>
                <a:latin typeface="Arial Narrow" pitchFamily="34" charset="0"/>
              </a:rPr>
              <a:t>JUNAEB: </a:t>
            </a:r>
            <a:r>
              <a:rPr lang="es-ES_tradnl" sz="1800">
                <a:solidFill>
                  <a:srgbClr val="000099"/>
                </a:solidFill>
                <a:latin typeface="Arial Narrow" pitchFamily="34" charset="0"/>
              </a:rPr>
              <a:t>Programa de Salud Oral; 	</a:t>
            </a:r>
            <a:r>
              <a:rPr lang="es-ES" sz="1800">
                <a:solidFill>
                  <a:srgbClr val="000099"/>
                </a:solidFill>
                <a:latin typeface="Arial Narrow" pitchFamily="34" charset="0"/>
                <a:cs typeface="Arial" pitchFamily="34" charset="0"/>
              </a:rPr>
              <a:t>Programa</a:t>
            </a:r>
            <a:r>
              <a:rPr lang="es-ES_tradnl" sz="1800">
                <a:solidFill>
                  <a:srgbClr val="000099"/>
                </a:solidFill>
                <a:latin typeface="Arial Narrow" pitchFamily="34" charset="0"/>
              </a:rPr>
              <a:t> </a:t>
            </a:r>
            <a:r>
              <a:rPr lang="es-ES" sz="1800">
                <a:solidFill>
                  <a:srgbClr val="000099"/>
                </a:solidFill>
                <a:latin typeface="Arial Narrow" pitchFamily="34" charset="0"/>
                <a:cs typeface="Arial" pitchFamily="34" charset="0"/>
              </a:rPr>
              <a:t>Conozca su Hijo</a:t>
            </a:r>
            <a:r>
              <a:rPr lang="es-ES_tradnl" sz="1800">
                <a:solidFill>
                  <a:srgbClr val="000099"/>
                </a:solidFill>
                <a:latin typeface="Arial Narrow" pitchFamily="34" charset="0"/>
                <a:cs typeface="Arial" pitchFamily="34" charset="0"/>
              </a:rPr>
              <a:t>.</a:t>
            </a:r>
            <a:endParaRPr lang="es-ES" sz="1800">
              <a:solidFill>
                <a:srgbClr val="000099"/>
              </a:solidFill>
              <a:latin typeface="Arial Narrow" pitchFamily="34" charset="0"/>
              <a:cs typeface="Arial" pitchFamily="34" charset="0"/>
            </a:endParaRPr>
          </a:p>
          <a:p>
            <a:pPr marL="571500" indent="-571500">
              <a:lnSpc>
                <a:spcPct val="90000"/>
              </a:lnSpc>
            </a:pPr>
            <a:r>
              <a:rPr lang="es-ES_tradnl" sz="1800" b="1">
                <a:solidFill>
                  <a:srgbClr val="000099"/>
                </a:solidFill>
                <a:latin typeface="Arial Narrow" pitchFamily="34" charset="0"/>
                <a:cs typeface="Arial" pitchFamily="34" charset="0"/>
              </a:rPr>
              <a:t>Servicio de Registro Civil e Identificaci</a:t>
            </a:r>
            <a:r>
              <a:rPr lang="es-ES_tradnl" sz="1800" b="1">
                <a:solidFill>
                  <a:srgbClr val="000099"/>
                </a:solidFill>
                <a:latin typeface="Arial"/>
                <a:cs typeface="Arial" pitchFamily="34" charset="0"/>
              </a:rPr>
              <a:t>ó</a:t>
            </a:r>
            <a:r>
              <a:rPr lang="es-ES_tradnl" sz="1800" b="1">
                <a:solidFill>
                  <a:srgbClr val="000099"/>
                </a:solidFill>
                <a:latin typeface="Arial Narrow" pitchFamily="34" charset="0"/>
                <a:cs typeface="Arial" pitchFamily="34" charset="0"/>
              </a:rPr>
              <a:t>n:</a:t>
            </a:r>
            <a:r>
              <a:rPr lang="es-ES_tradnl" sz="1800">
                <a:solidFill>
                  <a:srgbClr val="000099"/>
                </a:solidFill>
                <a:latin typeface="Arial Narrow" pitchFamily="34" charset="0"/>
                <a:cs typeface="Arial" pitchFamily="34" charset="0"/>
              </a:rPr>
              <a:t>Cofinanciamiento de C</a:t>
            </a:r>
            <a:r>
              <a:rPr lang="es-ES_tradnl" sz="1800">
                <a:solidFill>
                  <a:srgbClr val="000099"/>
                </a:solidFill>
                <a:latin typeface="Arial"/>
                <a:cs typeface="Arial" pitchFamily="34" charset="0"/>
              </a:rPr>
              <a:t>é</a:t>
            </a:r>
            <a:r>
              <a:rPr lang="es-ES_tradnl" sz="1800">
                <a:solidFill>
                  <a:srgbClr val="000099"/>
                </a:solidFill>
                <a:latin typeface="Arial Narrow" pitchFamily="34" charset="0"/>
                <a:cs typeface="Arial" pitchFamily="34" charset="0"/>
              </a:rPr>
              <a:t>dula de Identidad)</a:t>
            </a:r>
          </a:p>
          <a:p>
            <a:pPr marL="571500" indent="-571500">
              <a:lnSpc>
                <a:spcPct val="90000"/>
              </a:lnSpc>
              <a:buFontTx/>
              <a:buNone/>
            </a:pPr>
            <a:endParaRPr lang="es-ES_tradnl" sz="1800">
              <a:solidFill>
                <a:srgbClr val="000099"/>
              </a:solidFill>
              <a:latin typeface="Arial Narrow" pitchFamily="34" charset="0"/>
              <a:cs typeface="Arial" pitchFamily="34" charset="0"/>
            </a:endParaRPr>
          </a:p>
          <a:p>
            <a:pPr marL="571500" indent="-571500">
              <a:lnSpc>
                <a:spcPct val="90000"/>
              </a:lnSpc>
              <a:buFontTx/>
              <a:buNone/>
            </a:pPr>
            <a:r>
              <a:rPr lang="es-ES_tradnl" sz="2000">
                <a:latin typeface="Arial" pitchFamily="34" charset="0"/>
                <a:cs typeface="Arial" pitchFamily="34" charset="0"/>
              </a:rPr>
              <a:t>						</a:t>
            </a:r>
          </a:p>
          <a:p>
            <a:pPr marL="571500" indent="-571500">
              <a:lnSpc>
                <a:spcPct val="90000"/>
              </a:lnSpc>
            </a:pPr>
            <a:endParaRPr lang="es-ES_tradnl" sz="2400">
              <a:latin typeface="Arial" pitchFamily="34" charset="0"/>
            </a:endParaRPr>
          </a:p>
          <a:p>
            <a:pPr marL="571500" indent="-571500">
              <a:lnSpc>
                <a:spcPct val="90000"/>
              </a:lnSpc>
              <a:buClr>
                <a:srgbClr val="FF3300"/>
              </a:buClr>
              <a:buFontTx/>
              <a:buNone/>
            </a:pPr>
            <a:endParaRPr lang="es-ES_tradnl" sz="2400">
              <a:latin typeface="Arial" pitchFamily="34" charset="0"/>
            </a:endParaRPr>
          </a:p>
          <a:p>
            <a:pPr marL="571500" indent="-571500">
              <a:lnSpc>
                <a:spcPct val="90000"/>
              </a:lnSpc>
            </a:pPr>
            <a:endParaRPr lang="es-ES" sz="2400">
              <a:latin typeface="Arial" pitchFamily="34" charset="0"/>
            </a:endParaRPr>
          </a:p>
        </p:txBody>
      </p:sp>
    </p:spTree>
  </p:cSld>
  <p:clrMapOvr>
    <a:masterClrMapping/>
  </p:clrMapOvr>
  <p:transition spd="slow">
    <p:strips dir="rd"/>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53986" name="Group 2"/>
          <p:cNvGrpSpPr>
            <a:grpSpLocks/>
          </p:cNvGrpSpPr>
          <p:nvPr/>
        </p:nvGrpSpPr>
        <p:grpSpPr bwMode="auto">
          <a:xfrm>
            <a:off x="0" y="0"/>
            <a:ext cx="9144000" cy="6781800"/>
            <a:chOff x="0" y="0"/>
            <a:chExt cx="5760" cy="4272"/>
          </a:xfrm>
        </p:grpSpPr>
        <p:pic>
          <p:nvPicPr>
            <p:cNvPr id="553987" name="Picture 3" descr="C:\Documents and Settings\ddonat\Escritorio\top_amarillo.jpg"/>
            <p:cNvPicPr>
              <a:picLocks noChangeAspect="1" noChangeArrowheads="1"/>
            </p:cNvPicPr>
            <p:nvPr/>
          </p:nvPicPr>
          <p:blipFill>
            <a:blip r:embed="rId3" cstate="print"/>
            <a:srcRect/>
            <a:stretch>
              <a:fillRect/>
            </a:stretch>
          </p:blipFill>
          <p:spPr bwMode="auto">
            <a:xfrm>
              <a:off x="0" y="0"/>
              <a:ext cx="5760" cy="652"/>
            </a:xfrm>
            <a:prstGeom prst="rect">
              <a:avLst/>
            </a:prstGeom>
            <a:noFill/>
          </p:spPr>
        </p:pic>
        <p:pic>
          <p:nvPicPr>
            <p:cNvPr id="553988" name="Picture 4" descr="C:\Documents and Settings\ddonat\Escritorio\droga_ppt.jpg"/>
            <p:cNvPicPr>
              <a:picLocks noChangeAspect="1" noChangeArrowheads="1"/>
            </p:cNvPicPr>
            <p:nvPr/>
          </p:nvPicPr>
          <p:blipFill>
            <a:blip r:embed="rId4" cstate="print">
              <a:lum bright="70000" contrast="-70000"/>
            </a:blip>
            <a:srcRect/>
            <a:stretch>
              <a:fillRect/>
            </a:stretch>
          </p:blipFill>
          <p:spPr bwMode="auto">
            <a:xfrm>
              <a:off x="3360" y="3872"/>
              <a:ext cx="400" cy="400"/>
            </a:xfrm>
            <a:prstGeom prst="rect">
              <a:avLst/>
            </a:prstGeom>
            <a:noFill/>
          </p:spPr>
        </p:pic>
        <p:pic>
          <p:nvPicPr>
            <p:cNvPr id="553989" name="Picture 5" descr="C:\Documents and Settings\ddonat\Escritorio\escolares_ppt.jpg"/>
            <p:cNvPicPr>
              <a:picLocks noChangeAspect="1" noChangeArrowheads="1"/>
            </p:cNvPicPr>
            <p:nvPr/>
          </p:nvPicPr>
          <p:blipFill>
            <a:blip r:embed="rId5" cstate="print">
              <a:lum bright="70000" contrast="-70000"/>
            </a:blip>
            <a:srcRect/>
            <a:stretch>
              <a:fillRect/>
            </a:stretch>
          </p:blipFill>
          <p:spPr bwMode="auto">
            <a:xfrm>
              <a:off x="4224" y="3872"/>
              <a:ext cx="400" cy="400"/>
            </a:xfrm>
            <a:prstGeom prst="rect">
              <a:avLst/>
            </a:prstGeom>
            <a:noFill/>
          </p:spPr>
        </p:pic>
        <p:pic>
          <p:nvPicPr>
            <p:cNvPr id="553990" name="Picture 6" descr="C:\Documents and Settings\ddonat\Escritorio\junji_ppt.jpg"/>
            <p:cNvPicPr>
              <a:picLocks noChangeAspect="1" noChangeArrowheads="1"/>
            </p:cNvPicPr>
            <p:nvPr/>
          </p:nvPicPr>
          <p:blipFill>
            <a:blip r:embed="rId6" cstate="print">
              <a:lum bright="70000" contrast="-70000"/>
            </a:blip>
            <a:srcRect/>
            <a:stretch>
              <a:fillRect/>
            </a:stretch>
          </p:blipFill>
          <p:spPr bwMode="auto">
            <a:xfrm>
              <a:off x="1184" y="3872"/>
              <a:ext cx="400" cy="400"/>
            </a:xfrm>
            <a:prstGeom prst="rect">
              <a:avLst/>
            </a:prstGeom>
            <a:noFill/>
          </p:spPr>
        </p:pic>
        <p:pic>
          <p:nvPicPr>
            <p:cNvPr id="553991" name="Picture 7" descr="C:\Documents and Settings\ddonat\Escritorio\justicia_ppt.jpg"/>
            <p:cNvPicPr>
              <a:picLocks noChangeAspect="1" noChangeArrowheads="1"/>
            </p:cNvPicPr>
            <p:nvPr/>
          </p:nvPicPr>
          <p:blipFill>
            <a:blip r:embed="rId7" cstate="print">
              <a:lum bright="70000" contrast="-70000"/>
            </a:blip>
            <a:srcRect/>
            <a:stretch>
              <a:fillRect/>
            </a:stretch>
          </p:blipFill>
          <p:spPr bwMode="auto">
            <a:xfrm>
              <a:off x="2048" y="3872"/>
              <a:ext cx="400" cy="400"/>
            </a:xfrm>
            <a:prstGeom prst="rect">
              <a:avLst/>
            </a:prstGeom>
            <a:noFill/>
          </p:spPr>
        </p:pic>
        <p:pic>
          <p:nvPicPr>
            <p:cNvPr id="553992" name="Picture 8" descr="C:\Documents and Settings\ddonat\Escritorio\llave_ppt.jpg"/>
            <p:cNvPicPr>
              <a:picLocks noChangeAspect="1" noChangeArrowheads="1"/>
            </p:cNvPicPr>
            <p:nvPr/>
          </p:nvPicPr>
          <p:blipFill>
            <a:blip r:embed="rId8" cstate="print">
              <a:lum bright="70000" contrast="-70000"/>
            </a:blip>
            <a:srcRect/>
            <a:stretch>
              <a:fillRect/>
            </a:stretch>
          </p:blipFill>
          <p:spPr bwMode="auto">
            <a:xfrm>
              <a:off x="752" y="3872"/>
              <a:ext cx="400" cy="400"/>
            </a:xfrm>
            <a:prstGeom prst="rect">
              <a:avLst/>
            </a:prstGeom>
            <a:noFill/>
          </p:spPr>
        </p:pic>
        <p:pic>
          <p:nvPicPr>
            <p:cNvPr id="553993" name="Picture 9" descr="C:\Documents and Settings\ddonat\Escritorio\salud_ppt.jpg"/>
            <p:cNvPicPr>
              <a:picLocks noChangeAspect="1" noChangeArrowheads="1"/>
            </p:cNvPicPr>
            <p:nvPr/>
          </p:nvPicPr>
          <p:blipFill>
            <a:blip r:embed="rId9" cstate="print">
              <a:lum bright="70000" contrast="-70000"/>
            </a:blip>
            <a:srcRect/>
            <a:stretch>
              <a:fillRect/>
            </a:stretch>
          </p:blipFill>
          <p:spPr bwMode="auto">
            <a:xfrm>
              <a:off x="1616" y="3872"/>
              <a:ext cx="400" cy="400"/>
            </a:xfrm>
            <a:prstGeom prst="rect">
              <a:avLst/>
            </a:prstGeom>
            <a:noFill/>
          </p:spPr>
        </p:pic>
        <p:pic>
          <p:nvPicPr>
            <p:cNvPr id="553994" name="Picture 10" descr="C:\Documents and Settings\ddonat\Escritorio\trabajo_ppt.jpg"/>
            <p:cNvPicPr>
              <a:picLocks noChangeAspect="1" noChangeArrowheads="1"/>
            </p:cNvPicPr>
            <p:nvPr/>
          </p:nvPicPr>
          <p:blipFill>
            <a:blip r:embed="rId10" cstate="print">
              <a:lum bright="70000" contrast="-70000"/>
            </a:blip>
            <a:srcRect/>
            <a:stretch>
              <a:fillRect/>
            </a:stretch>
          </p:blipFill>
          <p:spPr bwMode="auto">
            <a:xfrm>
              <a:off x="2480" y="3872"/>
              <a:ext cx="400" cy="400"/>
            </a:xfrm>
            <a:prstGeom prst="rect">
              <a:avLst/>
            </a:prstGeom>
            <a:noFill/>
          </p:spPr>
        </p:pic>
        <p:pic>
          <p:nvPicPr>
            <p:cNvPr id="553995" name="Picture 11" descr="C:\Documents and Settings\ddonat\Escritorio\seviu_ppt.jpg"/>
            <p:cNvPicPr>
              <a:picLocks noChangeAspect="1" noChangeArrowheads="1"/>
            </p:cNvPicPr>
            <p:nvPr/>
          </p:nvPicPr>
          <p:blipFill>
            <a:blip r:embed="rId11" cstate="print">
              <a:lum bright="70000" contrast="-70000"/>
            </a:blip>
            <a:srcRect/>
            <a:stretch>
              <a:fillRect/>
            </a:stretch>
          </p:blipFill>
          <p:spPr bwMode="auto">
            <a:xfrm>
              <a:off x="3792" y="3872"/>
              <a:ext cx="400" cy="400"/>
            </a:xfrm>
            <a:prstGeom prst="rect">
              <a:avLst/>
            </a:prstGeom>
            <a:noFill/>
          </p:spPr>
        </p:pic>
        <p:pic>
          <p:nvPicPr>
            <p:cNvPr id="553996" name="Picture 12" descr="C:\Documents and Settings\ddonat\Escritorio\bono_ppt.jpg"/>
            <p:cNvPicPr>
              <a:picLocks noChangeAspect="1" noChangeArrowheads="1"/>
            </p:cNvPicPr>
            <p:nvPr/>
          </p:nvPicPr>
          <p:blipFill>
            <a:blip r:embed="rId12" cstate="print">
              <a:lum bright="70000" contrast="-70000"/>
            </a:blip>
            <a:srcRect/>
            <a:stretch>
              <a:fillRect/>
            </a:stretch>
          </p:blipFill>
          <p:spPr bwMode="auto">
            <a:xfrm>
              <a:off x="2928" y="3872"/>
              <a:ext cx="400" cy="400"/>
            </a:xfrm>
            <a:prstGeom prst="rect">
              <a:avLst/>
            </a:prstGeom>
            <a:noFill/>
          </p:spPr>
        </p:pic>
        <p:pic>
          <p:nvPicPr>
            <p:cNvPr id="553997" name="Picture 13" descr="C:\Documents and Settings\ddonat\Escritorio\mujeres_ppt.jpg"/>
            <p:cNvPicPr>
              <a:picLocks noChangeAspect="1" noChangeArrowheads="1"/>
            </p:cNvPicPr>
            <p:nvPr/>
          </p:nvPicPr>
          <p:blipFill>
            <a:blip r:embed="rId13" cstate="print">
              <a:lum bright="70000" contrast="-70000"/>
            </a:blip>
            <a:srcRect/>
            <a:stretch>
              <a:fillRect/>
            </a:stretch>
          </p:blipFill>
          <p:spPr bwMode="auto">
            <a:xfrm>
              <a:off x="4688" y="3872"/>
              <a:ext cx="400" cy="400"/>
            </a:xfrm>
            <a:prstGeom prst="rect">
              <a:avLst/>
            </a:prstGeom>
            <a:noFill/>
          </p:spPr>
        </p:pic>
        <p:pic>
          <p:nvPicPr>
            <p:cNvPr id="553998" name="Picture 14"/>
            <p:cNvPicPr>
              <a:picLocks noChangeAspect="1" noChangeArrowheads="1"/>
            </p:cNvPicPr>
            <p:nvPr/>
          </p:nvPicPr>
          <p:blipFill>
            <a:blip r:embed="rId14" cstate="print"/>
            <a:srcRect/>
            <a:stretch>
              <a:fillRect/>
            </a:stretch>
          </p:blipFill>
          <p:spPr bwMode="auto">
            <a:xfrm>
              <a:off x="4560" y="578"/>
              <a:ext cx="1032" cy="302"/>
            </a:xfrm>
            <a:prstGeom prst="rect">
              <a:avLst/>
            </a:prstGeom>
            <a:noFill/>
            <a:ln w="9525">
              <a:noFill/>
              <a:miter lim="800000"/>
              <a:headEnd/>
              <a:tailEnd/>
            </a:ln>
            <a:effectLst/>
          </p:spPr>
        </p:pic>
      </p:grpSp>
      <p:sp>
        <p:nvSpPr>
          <p:cNvPr id="553999" name="Rectangle 15"/>
          <p:cNvSpPr>
            <a:spLocks noChangeArrowheads="1"/>
          </p:cNvSpPr>
          <p:nvPr>
            <p:ph type="body" idx="1"/>
          </p:nvPr>
        </p:nvSpPr>
        <p:spPr bwMode="auto">
          <a:xfrm>
            <a:off x="381000" y="1524000"/>
            <a:ext cx="8382000" cy="47244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marL="571500" indent="-571500">
              <a:buFontTx/>
              <a:buNone/>
            </a:pPr>
            <a:endParaRPr lang="es-ES_tradnl" sz="2400">
              <a:solidFill>
                <a:srgbClr val="000099"/>
              </a:solidFill>
              <a:latin typeface="Arial Narrow" pitchFamily="34" charset="0"/>
              <a:cs typeface="Arial" pitchFamily="34" charset="0"/>
            </a:endParaRPr>
          </a:p>
        </p:txBody>
      </p:sp>
      <p:graphicFrame>
        <p:nvGraphicFramePr>
          <p:cNvPr id="554001" name="Object 17"/>
          <p:cNvGraphicFramePr>
            <a:graphicFrameLocks noChangeAspect="1"/>
          </p:cNvGraphicFramePr>
          <p:nvPr/>
        </p:nvGraphicFramePr>
        <p:xfrm>
          <a:off x="685800" y="1295400"/>
          <a:ext cx="12801600" cy="11811000"/>
        </p:xfrm>
        <a:graphic>
          <a:graphicData uri="http://schemas.openxmlformats.org/presentationml/2006/ole">
            <p:oleObj spid="_x0000_s554001" name="Documento" r:id="rId15" imgW="10117440" imgH="11796120" progId="Word.Document.8">
              <p:embed/>
            </p:oleObj>
          </a:graphicData>
        </a:graphic>
      </p:graphicFrame>
      <p:sp>
        <p:nvSpPr>
          <p:cNvPr id="554002" name="Text Box 18"/>
          <p:cNvSpPr txBox="1">
            <a:spLocks noChangeArrowheads="1"/>
          </p:cNvSpPr>
          <p:nvPr/>
        </p:nvSpPr>
        <p:spPr bwMode="auto">
          <a:xfrm>
            <a:off x="457200" y="533400"/>
            <a:ext cx="5791200" cy="304800"/>
          </a:xfrm>
          <a:prstGeom prst="rect">
            <a:avLst/>
          </a:prstGeom>
          <a:noFill/>
          <a:ln w="9525">
            <a:noFill/>
            <a:miter lim="800000"/>
            <a:headEnd/>
            <a:tailEnd/>
          </a:ln>
          <a:effectLst/>
        </p:spPr>
        <p:txBody>
          <a:bodyPr>
            <a:spAutoFit/>
          </a:bodyPr>
          <a:lstStyle/>
          <a:p>
            <a:pPr algn="l">
              <a:lnSpc>
                <a:spcPct val="70000"/>
              </a:lnSpc>
            </a:pPr>
            <a:r>
              <a:rPr lang="es-ES_tradnl" sz="2000" b="1">
                <a:solidFill>
                  <a:srgbClr val="000099"/>
                </a:solidFill>
                <a:effectLst/>
                <a:latin typeface="Arial Narrow" pitchFamily="34" charset="0"/>
              </a:rPr>
              <a:t>Sin transferencia de Recursos</a:t>
            </a:r>
          </a:p>
        </p:txBody>
      </p:sp>
    </p:spTree>
  </p:cSld>
  <p:clrMapOvr>
    <a:masterClrMapping/>
  </p:clrMapOvr>
  <p:transition spd="slow">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5490" name="Group 2"/>
          <p:cNvGrpSpPr>
            <a:grpSpLocks/>
          </p:cNvGrpSpPr>
          <p:nvPr/>
        </p:nvGrpSpPr>
        <p:grpSpPr bwMode="auto">
          <a:xfrm>
            <a:off x="0" y="0"/>
            <a:ext cx="9144000" cy="6781800"/>
            <a:chOff x="0" y="0"/>
            <a:chExt cx="5760" cy="4272"/>
          </a:xfrm>
        </p:grpSpPr>
        <p:pic>
          <p:nvPicPr>
            <p:cNvPr id="575491"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75492"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75493"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75494"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75495"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75496"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75497"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75498"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75499"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75500"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75501"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75502"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75503" name="Rectangle 15"/>
          <p:cNvSpPr>
            <a:spLocks noChangeArrowheads="1"/>
          </p:cNvSpPr>
          <p:nvPr/>
        </p:nvSpPr>
        <p:spPr bwMode="auto">
          <a:xfrm>
            <a:off x="914400" y="838200"/>
            <a:ext cx="5943600" cy="473075"/>
          </a:xfrm>
          <a:prstGeom prst="rect">
            <a:avLst/>
          </a:prstGeom>
          <a:noFill/>
          <a:ln w="9525">
            <a:noFill/>
            <a:miter lim="800000"/>
            <a:headEnd/>
            <a:tailEnd/>
          </a:ln>
          <a:effectLst/>
        </p:spPr>
        <p:txBody>
          <a:bodyPr bIns="0">
            <a:spAutoFit/>
          </a:bodyPr>
          <a:lstStyle/>
          <a:p>
            <a:pPr algn="l">
              <a:spcBef>
                <a:spcPct val="0"/>
              </a:spcBef>
            </a:pPr>
            <a:r>
              <a:rPr lang="es-ES" sz="2800" b="1">
                <a:solidFill>
                  <a:srgbClr val="333399"/>
                </a:solidFill>
                <a:effectLst/>
                <a:latin typeface="Arial Narrow" pitchFamily="34" charset="0"/>
              </a:rPr>
              <a:t>Algunos Logros </a:t>
            </a:r>
            <a:r>
              <a:rPr lang="es-ES" sz="1600" b="1">
                <a:solidFill>
                  <a:srgbClr val="333399"/>
                </a:solidFill>
                <a:effectLst/>
                <a:latin typeface="Arial Narrow" pitchFamily="34" charset="0"/>
              </a:rPr>
              <a:t>(cifras a </a:t>
            </a:r>
            <a:r>
              <a:rPr lang="es-CL" sz="1600" b="1">
                <a:solidFill>
                  <a:srgbClr val="333399"/>
                </a:solidFill>
                <a:effectLst/>
                <a:latin typeface="Arial Narrow" pitchFamily="34" charset="0"/>
              </a:rPr>
              <a:t>Septiembre </a:t>
            </a:r>
            <a:r>
              <a:rPr lang="es-ES" sz="1600" b="1">
                <a:solidFill>
                  <a:srgbClr val="333399"/>
                </a:solidFill>
                <a:effectLst/>
                <a:latin typeface="Arial Narrow" pitchFamily="34" charset="0"/>
              </a:rPr>
              <a:t>2004)</a:t>
            </a:r>
          </a:p>
        </p:txBody>
      </p:sp>
      <p:sp>
        <p:nvSpPr>
          <p:cNvPr id="575504" name="Rectangle 16"/>
          <p:cNvSpPr>
            <a:spLocks noChangeArrowheads="1"/>
          </p:cNvSpPr>
          <p:nvPr/>
        </p:nvSpPr>
        <p:spPr bwMode="auto">
          <a:xfrm>
            <a:off x="304800" y="2667000"/>
            <a:ext cx="7162800" cy="3654425"/>
          </a:xfrm>
          <a:prstGeom prst="rect">
            <a:avLst/>
          </a:prstGeom>
          <a:noFill/>
          <a:ln w="9525">
            <a:noFill/>
            <a:miter lim="800000"/>
            <a:headEnd/>
            <a:tailEnd/>
          </a:ln>
          <a:effectLst/>
        </p:spPr>
        <p:txBody>
          <a:bodyPr>
            <a:spAutoFit/>
          </a:bodyPr>
          <a:lstStyle/>
          <a:p>
            <a:pPr>
              <a:spcBef>
                <a:spcPct val="50000"/>
              </a:spcBef>
            </a:pPr>
            <a:endParaRPr lang="es-CL" sz="1400" b="1">
              <a:solidFill>
                <a:srgbClr val="333399"/>
              </a:solidFill>
              <a:effectLst/>
            </a:endParaRPr>
          </a:p>
          <a:p>
            <a:pPr>
              <a:lnSpc>
                <a:spcPct val="20000"/>
              </a:lnSpc>
              <a:spcBef>
                <a:spcPct val="50000"/>
              </a:spcBef>
            </a:pPr>
            <a:endParaRPr lang="es-ES" sz="1400" b="1">
              <a:solidFill>
                <a:srgbClr val="333399"/>
              </a:solidFill>
              <a:effectLst/>
            </a:endParaRPr>
          </a:p>
          <a:p>
            <a:pPr eaLnBrk="0" hangingPunct="0">
              <a:spcBef>
                <a:spcPct val="50000"/>
              </a:spcBef>
              <a:buClr>
                <a:srgbClr val="000099"/>
              </a:buClr>
              <a:buFont typeface="Wingdings" pitchFamily="2" charset="2"/>
              <a:buChar char="ü"/>
            </a:pPr>
            <a:r>
              <a:rPr lang="es-CL" sz="2000" b="1">
                <a:solidFill>
                  <a:srgbClr val="000099"/>
                </a:solidFill>
                <a:effectLst/>
                <a:latin typeface="Arial Narrow" pitchFamily="34" charset="0"/>
                <a:cs typeface="Arial" pitchFamily="34" charset="0"/>
              </a:rPr>
              <a:t>Nos hemos encontrado con miembros de familias que no existían para nuestro país. Hoy, el 70% % de los no inscritos  están registrados como chilenos y  21.900 familias cuentan con carnet de identidad para cada uno de sus integrantes.</a:t>
            </a:r>
          </a:p>
          <a:p>
            <a:pPr eaLnBrk="0" hangingPunct="0">
              <a:spcBef>
                <a:spcPct val="50000"/>
              </a:spcBef>
              <a:buClr>
                <a:srgbClr val="000099"/>
              </a:buClr>
              <a:buFont typeface="Wingdings" pitchFamily="2" charset="2"/>
              <a:buChar char="ü"/>
            </a:pPr>
            <a:r>
              <a:rPr lang="es-CL" sz="2000">
                <a:solidFill>
                  <a:srgbClr val="000099"/>
                </a:solidFill>
                <a:effectLst/>
                <a:latin typeface="Arial Narrow" pitchFamily="34" charset="0"/>
                <a:cs typeface="Arial" pitchFamily="34" charset="0"/>
              </a:rPr>
              <a:t>2.149 familias han certificado algún miembro con discapacidad</a:t>
            </a:r>
            <a:endParaRPr lang="es-CL" sz="2000">
              <a:solidFill>
                <a:srgbClr val="000099"/>
              </a:solidFill>
              <a:effectLst/>
              <a:latin typeface="Arial Narrow" pitchFamily="34" charset="0"/>
              <a:cs typeface="Times New Roman" pitchFamily="18" charset="0"/>
            </a:endParaRPr>
          </a:p>
          <a:p>
            <a:pPr eaLnBrk="0" hangingPunct="0">
              <a:spcBef>
                <a:spcPct val="50000"/>
              </a:spcBef>
              <a:buClr>
                <a:srgbClr val="000099"/>
              </a:buClr>
              <a:buFont typeface="Wingdings" pitchFamily="2" charset="2"/>
              <a:buChar char="ü"/>
            </a:pPr>
            <a:r>
              <a:rPr lang="es-CL" sz="2000">
                <a:solidFill>
                  <a:srgbClr val="000099"/>
                </a:solidFill>
                <a:effectLst/>
                <a:latin typeface="Arial Narrow" pitchFamily="34" charset="0"/>
                <a:cs typeface="Arial" pitchFamily="34" charset="0"/>
              </a:rPr>
              <a:t>3.496 familias que tienen hombres mayores de 18 años han regularizado su situación militar lo que facilitará su acceso al empleo, lo que también sucederá para las 2. 893 familias cuyos adultos debían regularizar sus antecedentes</a:t>
            </a:r>
            <a:r>
              <a:rPr lang="es-CL" sz="1800">
                <a:solidFill>
                  <a:srgbClr val="000099"/>
                </a:solidFill>
                <a:effectLst/>
                <a:latin typeface="Arial Narrow" pitchFamily="34" charset="0"/>
                <a:cs typeface="Arial" pitchFamily="34" charset="0"/>
              </a:rPr>
              <a:t> y ya lo han hecho</a:t>
            </a:r>
            <a:r>
              <a:rPr lang="es-CL" sz="1800">
                <a:effectLst/>
                <a:latin typeface="Arial Narrow" pitchFamily="34" charset="0"/>
                <a:cs typeface="Arial" pitchFamily="34" charset="0"/>
              </a:rPr>
              <a:t>.</a:t>
            </a:r>
          </a:p>
        </p:txBody>
      </p:sp>
      <p:sp>
        <p:nvSpPr>
          <p:cNvPr id="575506" name="Text Box 18"/>
          <p:cNvSpPr txBox="1">
            <a:spLocks noChangeArrowheads="1"/>
          </p:cNvSpPr>
          <p:nvPr/>
        </p:nvSpPr>
        <p:spPr bwMode="auto">
          <a:xfrm>
            <a:off x="304800" y="1600200"/>
            <a:ext cx="8305800" cy="1192213"/>
          </a:xfrm>
          <a:prstGeom prst="rect">
            <a:avLst/>
          </a:prstGeom>
          <a:noFill/>
          <a:ln w="9525">
            <a:noFill/>
            <a:miter lim="800000"/>
            <a:headEnd/>
            <a:tailEnd/>
          </a:ln>
          <a:effectLst/>
        </p:spPr>
        <p:txBody>
          <a:bodyPr>
            <a:spAutoFit/>
          </a:bodyPr>
          <a:lstStyle/>
          <a:p>
            <a:pPr>
              <a:spcBef>
                <a:spcPct val="50000"/>
              </a:spcBef>
              <a:buFont typeface="Wingdings" pitchFamily="2" charset="2"/>
              <a:buChar char="q"/>
            </a:pPr>
            <a:r>
              <a:rPr lang="es-ES_tradnl" sz="1800">
                <a:solidFill>
                  <a:srgbClr val="FF0000"/>
                </a:solidFill>
                <a:effectLst>
                  <a:outerShdw blurRad="38100" dist="38100" dir="2700000" algn="tl">
                    <a:srgbClr val="C0C0C0"/>
                  </a:outerShdw>
                </a:effectLst>
                <a:latin typeface="Arial Narrow" pitchFamily="34" charset="0"/>
              </a:rPr>
              <a:t>SE HA </a:t>
            </a:r>
            <a:r>
              <a:rPr lang="es-ES" sz="1800">
                <a:solidFill>
                  <a:srgbClr val="FF0000"/>
                </a:solidFill>
                <a:effectLst>
                  <a:outerShdw blurRad="38100" dist="38100" dir="2700000" algn="tl">
                    <a:srgbClr val="C0C0C0"/>
                  </a:outerShdw>
                </a:effectLst>
                <a:latin typeface="Arial Narrow" pitchFamily="34" charset="0"/>
              </a:rPr>
              <a:t>CONTACTADO </a:t>
            </a:r>
            <a:r>
              <a:rPr lang="es-ES_tradnl" sz="1800">
                <a:solidFill>
                  <a:srgbClr val="FF0000"/>
                </a:solidFill>
                <a:effectLst>
                  <a:outerShdw blurRad="38100" dist="38100" dir="2700000" algn="tl">
                    <a:srgbClr val="C0C0C0"/>
                  </a:outerShdw>
                </a:effectLst>
                <a:latin typeface="Arial Narrow" pitchFamily="34" charset="0"/>
              </a:rPr>
              <a:t>A </a:t>
            </a:r>
            <a:r>
              <a:rPr lang="es-ES" sz="1800">
                <a:solidFill>
                  <a:srgbClr val="FF0000"/>
                </a:solidFill>
                <a:effectLst>
                  <a:outerShdw blurRad="38100" dist="38100" dir="2700000" algn="tl">
                    <a:srgbClr val="C0C0C0"/>
                  </a:outerShdw>
                </a:effectLst>
                <a:latin typeface="Arial Narrow" pitchFamily="34" charset="0"/>
              </a:rPr>
              <a:t>140.000 FAMILIAS, 65% DEL TOTAL</a:t>
            </a:r>
            <a:r>
              <a:rPr lang="es-ES_tradnl" sz="1800">
                <a:solidFill>
                  <a:srgbClr val="FF0000"/>
                </a:solidFill>
                <a:effectLst>
                  <a:outerShdw blurRad="38100" dist="38100" dir="2700000" algn="tl">
                    <a:srgbClr val="C0C0C0"/>
                  </a:outerShdw>
                </a:effectLst>
                <a:latin typeface="Arial Narrow" pitchFamily="34" charset="0"/>
              </a:rPr>
              <a:t> DEL SISTEMA</a:t>
            </a:r>
            <a:r>
              <a:rPr lang="es-ES" sz="1800">
                <a:solidFill>
                  <a:srgbClr val="FF0000"/>
                </a:solidFill>
                <a:effectLst>
                  <a:outerShdw blurRad="38100" dist="38100" dir="2700000" algn="tl">
                    <a:srgbClr val="C0C0C0"/>
                  </a:outerShdw>
                </a:effectLst>
                <a:latin typeface="Arial Narrow" pitchFamily="34" charset="0"/>
              </a:rPr>
              <a:t>.  </a:t>
            </a:r>
            <a:endParaRPr lang="es-ES_tradnl" sz="1800">
              <a:solidFill>
                <a:srgbClr val="FF0000"/>
              </a:solidFill>
              <a:effectLst>
                <a:outerShdw blurRad="38100" dist="38100" dir="2700000" algn="tl">
                  <a:srgbClr val="C0C0C0"/>
                </a:outerShdw>
              </a:effectLst>
              <a:latin typeface="Arial Narrow" pitchFamily="34" charset="0"/>
            </a:endParaRPr>
          </a:p>
          <a:p>
            <a:pPr>
              <a:spcBef>
                <a:spcPct val="50000"/>
              </a:spcBef>
              <a:buFont typeface="Wingdings" pitchFamily="2" charset="2"/>
              <a:buChar char="q"/>
            </a:pPr>
            <a:r>
              <a:rPr lang="es-ES" sz="1800">
                <a:solidFill>
                  <a:srgbClr val="FF0000"/>
                </a:solidFill>
                <a:effectLst>
                  <a:outerShdw blurRad="38100" dist="38100" dir="2700000" algn="tl">
                    <a:srgbClr val="C0C0C0"/>
                  </a:outerShdw>
                </a:effectLst>
                <a:latin typeface="Arial Narrow" pitchFamily="34" charset="0"/>
              </a:rPr>
              <a:t>2</a:t>
            </a:r>
            <a:r>
              <a:rPr lang="es-ES_tradnl" sz="1800">
                <a:solidFill>
                  <a:srgbClr val="FF0000"/>
                </a:solidFill>
                <a:effectLst>
                  <a:outerShdw blurRad="38100" dist="38100" dir="2700000" algn="tl">
                    <a:srgbClr val="C0C0C0"/>
                  </a:outerShdw>
                </a:effectLst>
                <a:latin typeface="Arial Narrow" pitchFamily="34" charset="0"/>
              </a:rPr>
              <a:t>.</a:t>
            </a:r>
            <a:r>
              <a:rPr lang="es-ES" sz="1800">
                <a:solidFill>
                  <a:srgbClr val="FF0000"/>
                </a:solidFill>
                <a:effectLst>
                  <a:outerShdw blurRad="38100" dist="38100" dir="2700000" algn="tl">
                    <a:srgbClr val="C0C0C0"/>
                  </a:outerShdw>
                </a:effectLst>
                <a:latin typeface="Arial Narrow" pitchFamily="34" charset="0"/>
              </a:rPr>
              <a:t>400 APOYOS FAMILIARES </a:t>
            </a:r>
            <a:endParaRPr lang="es-ES_tradnl" sz="1800">
              <a:solidFill>
                <a:srgbClr val="FF0000"/>
              </a:solidFill>
              <a:effectLst>
                <a:outerShdw blurRad="38100" dist="38100" dir="2700000" algn="tl">
                  <a:srgbClr val="C0C0C0"/>
                </a:outerShdw>
              </a:effectLst>
              <a:latin typeface="Arial Narrow" pitchFamily="34" charset="0"/>
            </a:endParaRPr>
          </a:p>
          <a:p>
            <a:pPr>
              <a:spcBef>
                <a:spcPct val="50000"/>
              </a:spcBef>
              <a:buFont typeface="Wingdings" pitchFamily="2" charset="2"/>
              <a:buChar char="q"/>
            </a:pPr>
            <a:r>
              <a:rPr lang="es-ES_tradnl" sz="1800">
                <a:solidFill>
                  <a:srgbClr val="FF0000"/>
                </a:solidFill>
                <a:effectLst>
                  <a:outerShdw blurRad="38100" dist="38100" dir="2700000" algn="tl">
                    <a:srgbClr val="C0C0C0"/>
                  </a:outerShdw>
                </a:effectLst>
                <a:latin typeface="Arial Narrow" pitchFamily="34" charset="0"/>
              </a:rPr>
              <a:t>SE </a:t>
            </a:r>
            <a:r>
              <a:rPr lang="es-ES" sz="1800">
                <a:solidFill>
                  <a:srgbClr val="FF0000"/>
                </a:solidFill>
                <a:effectLst>
                  <a:outerShdw blurRad="38100" dist="38100" dir="2700000" algn="tl">
                    <a:srgbClr val="C0C0C0"/>
                  </a:outerShdw>
                </a:effectLst>
                <a:latin typeface="Arial Narrow" pitchFamily="34" charset="0"/>
              </a:rPr>
              <a:t>TRABAJA EN 332 COMUNAS </a:t>
            </a:r>
          </a:p>
        </p:txBody>
      </p:sp>
      <p:sp>
        <p:nvSpPr>
          <p:cNvPr id="575507" name="Rectangle 19"/>
          <p:cNvSpPr>
            <a:spLocks noGrp="1" noChangeArrowheads="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s-ES_tradnl" sz="2800">
              <a:solidFill>
                <a:srgbClr val="000099"/>
              </a:solidFill>
              <a:latin typeface="Arial Narrow" pitchFamily="34" charset="0"/>
            </a:endParaRPr>
          </a:p>
          <a:p>
            <a:pPr>
              <a:buClr>
                <a:srgbClr val="FF3300"/>
              </a:buClr>
            </a:pPr>
            <a:endParaRPr lang="es-ES_tradnl" sz="2800">
              <a:solidFill>
                <a:srgbClr val="000099"/>
              </a:solidFill>
              <a:latin typeface="Arial Narrow" pitchFamily="34" charset="0"/>
            </a:endParaRPr>
          </a:p>
          <a:p>
            <a:endParaRPr lang="es-ES" sz="2800">
              <a:solidFill>
                <a:srgbClr val="000099"/>
              </a:solidFill>
              <a:latin typeface="Arial Narrow"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6514" name="Group 2"/>
          <p:cNvGrpSpPr>
            <a:grpSpLocks/>
          </p:cNvGrpSpPr>
          <p:nvPr/>
        </p:nvGrpSpPr>
        <p:grpSpPr bwMode="auto">
          <a:xfrm>
            <a:off x="0" y="0"/>
            <a:ext cx="9144000" cy="6781800"/>
            <a:chOff x="0" y="0"/>
            <a:chExt cx="5760" cy="4272"/>
          </a:xfrm>
        </p:grpSpPr>
        <p:pic>
          <p:nvPicPr>
            <p:cNvPr id="576515"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76516"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76517"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76518"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76519"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76520"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76521"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76522"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76523"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76524"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76525"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76526"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76527" name="Rectangle 15"/>
          <p:cNvSpPr>
            <a:spLocks noChangeArrowheads="1"/>
          </p:cNvSpPr>
          <p:nvPr/>
        </p:nvSpPr>
        <p:spPr bwMode="auto">
          <a:xfrm>
            <a:off x="228600" y="1066800"/>
            <a:ext cx="6705600" cy="350838"/>
          </a:xfrm>
          <a:prstGeom prst="rect">
            <a:avLst/>
          </a:prstGeom>
          <a:noFill/>
          <a:ln w="9525">
            <a:noFill/>
            <a:miter lim="800000"/>
            <a:headEnd/>
            <a:tailEnd/>
          </a:ln>
          <a:effectLst/>
        </p:spPr>
        <p:txBody>
          <a:bodyPr bIns="0">
            <a:spAutoFit/>
          </a:bodyPr>
          <a:lstStyle/>
          <a:p>
            <a:pPr algn="l">
              <a:spcBef>
                <a:spcPct val="0"/>
              </a:spcBef>
            </a:pPr>
            <a:endParaRPr lang="en-US" sz="2000" b="1">
              <a:solidFill>
                <a:srgbClr val="333399"/>
              </a:solidFill>
              <a:effectLst/>
            </a:endParaRPr>
          </a:p>
        </p:txBody>
      </p:sp>
      <p:sp>
        <p:nvSpPr>
          <p:cNvPr id="576528" name="Rectangle 16"/>
          <p:cNvSpPr>
            <a:spLocks noGrp="1" noChangeArrowheads="1"/>
          </p:cNvSpPr>
          <p:nvPr>
            <p:ph type="ctrTitle"/>
          </p:nvPr>
        </p:nvSpPr>
        <p:spPr bwMode="auto">
          <a:xfrm>
            <a:off x="685800" y="533400"/>
            <a:ext cx="6553200" cy="5486400"/>
          </a:xfrm>
          <a:noFill/>
          <a:ln>
            <a:miter lim="800000"/>
            <a:headEnd/>
            <a:tailEnd/>
          </a:ln>
        </p:spPr>
        <p:txBody>
          <a:bodyPr vert="horz" wrap="square" lIns="91440" tIns="45720" rIns="91440" bIns="45720" numCol="1" anchor="t" anchorCtr="0" compatLnSpc="1">
            <a:prstTxWarp prst="textNoShape">
              <a:avLst/>
            </a:prstTxWarp>
          </a:bodyPr>
          <a:lstStyle/>
          <a:p>
            <a:pPr algn="l">
              <a:buFont typeface="Wingdings" pitchFamily="2" charset="2"/>
              <a:buChar char="ü"/>
            </a:pPr>
            <a:r>
              <a:rPr lang="es-CL" sz="2000" b="1">
                <a:solidFill>
                  <a:srgbClr val="000099"/>
                </a:solidFill>
                <a:latin typeface="Arial Narrow" pitchFamily="34" charset="0"/>
                <a:cs typeface="Arial" pitchFamily="34" charset="0"/>
              </a:rPr>
              <a:t>Nos encontramos con familias que ni siquiera estaban inscritas en el consultorio. De ellas  hoy, 5.868 se han inscrito en su Servicio de Atención Primaria de Salud</a:t>
            </a:r>
            <a:r>
              <a:rPr lang="es-CL" sz="2000">
                <a:solidFill>
                  <a:srgbClr val="000099"/>
                </a:solidFill>
                <a:latin typeface="Arial Narrow" pitchFamily="34" charset="0"/>
                <a:cs typeface="Arial" pitchFamily="34" charset="0"/>
              </a:rPr>
              <a:t>.</a:t>
            </a:r>
            <a:r>
              <a:rPr lang="es-CL" sz="2000">
                <a:solidFill>
                  <a:srgbClr val="000099"/>
                </a:solidFill>
                <a:latin typeface="Arial Narrow" pitchFamily="34" charset="0"/>
                <a:cs typeface="Times New Roman" pitchFamily="18" charset="0"/>
              </a:rPr>
              <a:t> </a:t>
            </a:r>
            <a:br>
              <a:rPr lang="es-CL" sz="2000">
                <a:solidFill>
                  <a:srgbClr val="000099"/>
                </a:solidFill>
                <a:latin typeface="Arial Narrow" pitchFamily="34" charset="0"/>
                <a:cs typeface="Times New Roman" pitchFamily="18" charset="0"/>
              </a:rPr>
            </a:br>
            <a:r>
              <a:rPr lang="es-CL" sz="2000">
                <a:solidFill>
                  <a:srgbClr val="000099"/>
                </a:solidFill>
                <a:latin typeface="Arial Narrow" pitchFamily="34" charset="0"/>
                <a:cs typeface="Times New Roman" pitchFamily="18" charset="0"/>
              </a:rPr>
              <a:t/>
            </a:r>
            <a:br>
              <a:rPr lang="es-CL" sz="2000">
                <a:solidFill>
                  <a:srgbClr val="000099"/>
                </a:solidFill>
                <a:latin typeface="Arial Narrow" pitchFamily="34" charset="0"/>
                <a:cs typeface="Times New Roman" pitchFamily="18" charset="0"/>
              </a:rPr>
            </a:br>
            <a:r>
              <a:rPr lang="es-CL" sz="2000">
                <a:solidFill>
                  <a:srgbClr val="000099"/>
                </a:solidFill>
                <a:latin typeface="Arial Narrow" pitchFamily="34" charset="0"/>
                <a:cs typeface="Times New Roman" pitchFamily="18" charset="0"/>
              </a:rPr>
              <a:t> </a:t>
            </a:r>
            <a:r>
              <a:rPr lang="es-CL" sz="2000">
                <a:solidFill>
                  <a:srgbClr val="000099"/>
                </a:solidFill>
                <a:latin typeface="Arial Narrow" pitchFamily="34" charset="0"/>
                <a:cs typeface="Arial" pitchFamily="34" charset="0"/>
              </a:rPr>
              <a:t>En </a:t>
            </a:r>
            <a:r>
              <a:rPr lang="es-CL" sz="2000" b="1">
                <a:solidFill>
                  <a:srgbClr val="000099"/>
                </a:solidFill>
                <a:latin typeface="Arial Narrow" pitchFamily="34" charset="0"/>
                <a:cs typeface="Arial" pitchFamily="34" charset="0"/>
              </a:rPr>
              <a:t>16.588 familias</a:t>
            </a:r>
            <a:r>
              <a:rPr lang="es-CL" sz="2000">
                <a:solidFill>
                  <a:srgbClr val="000099"/>
                </a:solidFill>
                <a:latin typeface="Arial Narrow" pitchFamily="34" charset="0"/>
                <a:cs typeface="Arial" pitchFamily="34" charset="0"/>
              </a:rPr>
              <a:t> las  mujeres mayores de 35 años hoy tienen su examen de Papanicolau al día.</a:t>
            </a:r>
            <a:r>
              <a:rPr lang="es-CL" sz="2000" b="1">
                <a:solidFill>
                  <a:srgbClr val="000099"/>
                </a:solidFill>
                <a:latin typeface="Arial Narrow" pitchFamily="34" charset="0"/>
                <a:cs typeface="Arial" pitchFamily="34" charset="0"/>
              </a:rPr>
              <a:t> </a:t>
            </a:r>
            <a:r>
              <a:rPr lang="es-CL" sz="2000">
                <a:solidFill>
                  <a:srgbClr val="000099"/>
                </a:solidFill>
                <a:latin typeface="Arial Narrow" pitchFamily="34" charset="0"/>
                <a:cs typeface="Arial" pitchFamily="34" charset="0"/>
              </a:rPr>
              <a:t>1.481familias han recibido algún tipo de rehabilitación</a:t>
            </a:r>
            <a:br>
              <a:rPr lang="es-CL" sz="2000">
                <a:solidFill>
                  <a:srgbClr val="000099"/>
                </a:solidFill>
                <a:latin typeface="Arial Narrow" pitchFamily="34" charset="0"/>
                <a:cs typeface="Arial" pitchFamily="34" charset="0"/>
              </a:rPr>
            </a:br>
            <a:r>
              <a:rPr lang="es-CL" sz="2000">
                <a:solidFill>
                  <a:srgbClr val="000099"/>
                </a:solidFill>
                <a:latin typeface="Arial Narrow" pitchFamily="34" charset="0"/>
                <a:cs typeface="Arial" pitchFamily="34" charset="0"/>
              </a:rPr>
              <a:t/>
            </a:r>
            <a:br>
              <a:rPr lang="es-CL" sz="2000">
                <a:solidFill>
                  <a:srgbClr val="000099"/>
                </a:solidFill>
                <a:latin typeface="Arial Narrow" pitchFamily="34" charset="0"/>
                <a:cs typeface="Arial" pitchFamily="34" charset="0"/>
              </a:rPr>
            </a:br>
            <a:r>
              <a:rPr lang="es-CL" sz="2000" b="1">
                <a:solidFill>
                  <a:srgbClr val="000099"/>
                </a:solidFill>
                <a:latin typeface="Arial Narrow" pitchFamily="34" charset="0"/>
                <a:cs typeface="Arial" pitchFamily="34" charset="0"/>
              </a:rPr>
              <a:t>Un factor clave para la igualdad de oportunidades es el acceso temprano al sistema educacional. 4.394 familias con hijos en edad preescolar han podido incorporar a sus ni</a:t>
            </a:r>
            <a:r>
              <a:rPr lang="es-CL" sz="2000" b="1">
                <a:solidFill>
                  <a:srgbClr val="000099"/>
                </a:solidFill>
                <a:latin typeface="Arial"/>
                <a:cs typeface="Arial" pitchFamily="34" charset="0"/>
              </a:rPr>
              <a:t>ñ</a:t>
            </a:r>
            <a:r>
              <a:rPr lang="es-CL" sz="2000" b="1">
                <a:solidFill>
                  <a:srgbClr val="000099"/>
                </a:solidFill>
                <a:latin typeface="Arial Narrow" pitchFamily="34" charset="0"/>
                <a:cs typeface="Arial" pitchFamily="34" charset="0"/>
              </a:rPr>
              <a:t>os, al nivel de educaci</a:t>
            </a:r>
            <a:r>
              <a:rPr lang="es-CL" sz="2000" b="1">
                <a:solidFill>
                  <a:srgbClr val="000099"/>
                </a:solidFill>
                <a:latin typeface="Arial"/>
                <a:cs typeface="Arial" pitchFamily="34" charset="0"/>
              </a:rPr>
              <a:t>ó</a:t>
            </a:r>
            <a:r>
              <a:rPr lang="es-CL" sz="2000" b="1">
                <a:solidFill>
                  <a:srgbClr val="000099"/>
                </a:solidFill>
                <a:latin typeface="Arial Narrow" pitchFamily="34" charset="0"/>
                <a:cs typeface="Arial" pitchFamily="34" charset="0"/>
              </a:rPr>
              <a:t>n </a:t>
            </a:r>
            <a:br>
              <a:rPr lang="es-CL" sz="2000" b="1">
                <a:solidFill>
                  <a:srgbClr val="000099"/>
                </a:solidFill>
                <a:latin typeface="Arial Narrow" pitchFamily="34" charset="0"/>
                <a:cs typeface="Arial" pitchFamily="34" charset="0"/>
              </a:rPr>
            </a:br>
            <a:r>
              <a:rPr lang="es-CL" sz="2000" b="1">
                <a:solidFill>
                  <a:srgbClr val="000099"/>
                </a:solidFill>
                <a:latin typeface="Arial Narrow" pitchFamily="34" charset="0"/>
                <a:cs typeface="Arial" pitchFamily="34" charset="0"/>
              </a:rPr>
              <a:t>pre-b</a:t>
            </a:r>
            <a:r>
              <a:rPr lang="es-CL" sz="2000" b="1">
                <a:solidFill>
                  <a:srgbClr val="000099"/>
                </a:solidFill>
                <a:latin typeface="Arial"/>
                <a:cs typeface="Arial" pitchFamily="34" charset="0"/>
              </a:rPr>
              <a:t>á</a:t>
            </a:r>
            <a:r>
              <a:rPr lang="es-CL" sz="2000" b="1">
                <a:solidFill>
                  <a:srgbClr val="000099"/>
                </a:solidFill>
                <a:latin typeface="Arial Narrow" pitchFamily="34" charset="0"/>
                <a:cs typeface="Arial" pitchFamily="34" charset="0"/>
              </a:rPr>
              <a:t>sica</a:t>
            </a:r>
            <a:r>
              <a:rPr lang="es-CL" sz="2000">
                <a:solidFill>
                  <a:srgbClr val="000099"/>
                </a:solidFill>
                <a:latin typeface="Arial Narrow" pitchFamily="34" charset="0"/>
                <a:cs typeface="Arial" pitchFamily="34" charset="0"/>
              </a:rPr>
              <a:t>.</a:t>
            </a:r>
            <a:br>
              <a:rPr lang="es-CL" sz="2000">
                <a:solidFill>
                  <a:srgbClr val="000099"/>
                </a:solidFill>
                <a:latin typeface="Arial Narrow" pitchFamily="34" charset="0"/>
                <a:cs typeface="Arial" pitchFamily="34" charset="0"/>
              </a:rPr>
            </a:br>
            <a:r>
              <a:rPr lang="es-CL" sz="2000">
                <a:solidFill>
                  <a:srgbClr val="000099"/>
                </a:solidFill>
                <a:latin typeface="Arial Narrow" pitchFamily="34" charset="0"/>
                <a:cs typeface="Arial" pitchFamily="34" charset="0"/>
              </a:rPr>
              <a:t/>
            </a:r>
            <a:br>
              <a:rPr lang="es-CL" sz="2000">
                <a:solidFill>
                  <a:srgbClr val="000099"/>
                </a:solidFill>
                <a:latin typeface="Arial Narrow" pitchFamily="34" charset="0"/>
                <a:cs typeface="Arial" pitchFamily="34" charset="0"/>
              </a:rPr>
            </a:br>
            <a:r>
              <a:rPr lang="es-CL" sz="2000">
                <a:solidFill>
                  <a:srgbClr val="000099"/>
                </a:solidFill>
                <a:latin typeface="Arial Narrow" pitchFamily="34" charset="0"/>
                <a:cs typeface="Arial" pitchFamily="34" charset="0"/>
              </a:rPr>
              <a:t> 7.986 familias con adultos analfabetos han cambiado su vida y su destino, aprendiendo a leer y escribir </a:t>
            </a:r>
            <a:r>
              <a:rPr lang="es-CL" sz="2000">
                <a:solidFill>
                  <a:srgbClr val="000099"/>
                </a:solidFill>
                <a:latin typeface="Arial Narrow" pitchFamily="34" charset="0"/>
              </a:rPr>
              <a:t/>
            </a:r>
            <a:br>
              <a:rPr lang="es-CL" sz="2000">
                <a:solidFill>
                  <a:srgbClr val="000099"/>
                </a:solidFill>
                <a:latin typeface="Arial Narrow" pitchFamily="34" charset="0"/>
              </a:rPr>
            </a:br>
            <a:endParaRPr lang="es-CL" sz="2000">
              <a:solidFill>
                <a:srgbClr val="000099"/>
              </a:solidFill>
              <a:latin typeface="Arial Narrow" pitchFamily="34" charset="0"/>
            </a:endParaRPr>
          </a:p>
        </p:txBody>
      </p:sp>
      <p:sp>
        <p:nvSpPr>
          <p:cNvPr id="576529" name="Rectangle 17"/>
          <p:cNvSpPr>
            <a:spLocks noChangeArrowheads="1"/>
          </p:cNvSpPr>
          <p:nvPr/>
        </p:nvSpPr>
        <p:spPr bwMode="auto">
          <a:xfrm>
            <a:off x="1219200" y="1219200"/>
            <a:ext cx="6705600" cy="350838"/>
          </a:xfrm>
          <a:prstGeom prst="rect">
            <a:avLst/>
          </a:prstGeom>
          <a:noFill/>
          <a:ln w="9525">
            <a:noFill/>
            <a:miter lim="800000"/>
            <a:headEnd/>
            <a:tailEnd/>
          </a:ln>
          <a:effectLst/>
        </p:spPr>
        <p:txBody>
          <a:bodyPr bIns="0">
            <a:spAutoFit/>
          </a:bodyPr>
          <a:lstStyle/>
          <a:p>
            <a:pPr algn="l">
              <a:spcBef>
                <a:spcPct val="0"/>
              </a:spcBef>
            </a:pPr>
            <a:endParaRPr lang="en-US" sz="2000" b="1">
              <a:solidFill>
                <a:srgbClr val="333399"/>
              </a:solidFill>
              <a:effectLst/>
            </a:endParaRPr>
          </a:p>
        </p:txBody>
      </p:sp>
      <p:sp>
        <p:nvSpPr>
          <p:cNvPr id="576530" name="Rectangle 18"/>
          <p:cNvSpPr>
            <a:spLocks noChangeArrowheads="1"/>
          </p:cNvSpPr>
          <p:nvPr/>
        </p:nvSpPr>
        <p:spPr bwMode="auto">
          <a:xfrm>
            <a:off x="381000" y="1219200"/>
            <a:ext cx="6705600" cy="350838"/>
          </a:xfrm>
          <a:prstGeom prst="rect">
            <a:avLst/>
          </a:prstGeom>
          <a:noFill/>
          <a:ln w="9525">
            <a:noFill/>
            <a:miter lim="800000"/>
            <a:headEnd/>
            <a:tailEnd/>
          </a:ln>
          <a:effectLst/>
        </p:spPr>
        <p:txBody>
          <a:bodyPr bIns="0">
            <a:spAutoFit/>
          </a:bodyPr>
          <a:lstStyle/>
          <a:p>
            <a:pPr algn="l">
              <a:spcBef>
                <a:spcPct val="0"/>
              </a:spcBef>
            </a:pPr>
            <a:endParaRPr lang="en-US" sz="2000" b="1">
              <a:solidFill>
                <a:srgbClr val="333399"/>
              </a:solidFill>
              <a:effectLst/>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7538" name="Group 2"/>
          <p:cNvGrpSpPr>
            <a:grpSpLocks/>
          </p:cNvGrpSpPr>
          <p:nvPr/>
        </p:nvGrpSpPr>
        <p:grpSpPr bwMode="auto">
          <a:xfrm>
            <a:off x="0" y="0"/>
            <a:ext cx="9144000" cy="6781800"/>
            <a:chOff x="0" y="0"/>
            <a:chExt cx="5760" cy="4272"/>
          </a:xfrm>
        </p:grpSpPr>
        <p:pic>
          <p:nvPicPr>
            <p:cNvPr id="577539"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77540"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77541"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77542"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77543"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77544"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77545"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77546"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77547"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77548"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77549"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77550"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77552" name="Rectangle 16"/>
          <p:cNvSpPr>
            <a:spLocks noChangeArrowheads="1"/>
          </p:cNvSpPr>
          <p:nvPr/>
        </p:nvSpPr>
        <p:spPr bwMode="auto">
          <a:xfrm>
            <a:off x="0" y="1676400"/>
            <a:ext cx="9144000" cy="396875"/>
          </a:xfrm>
          <a:prstGeom prst="rect">
            <a:avLst/>
          </a:prstGeom>
          <a:noFill/>
          <a:ln w="9525">
            <a:noFill/>
            <a:miter lim="800000"/>
            <a:headEnd/>
            <a:tailEnd/>
          </a:ln>
          <a:effectLst/>
        </p:spPr>
        <p:txBody>
          <a:bodyPr>
            <a:spAutoFit/>
          </a:bodyPr>
          <a:lstStyle/>
          <a:p>
            <a:pPr>
              <a:spcBef>
                <a:spcPct val="50000"/>
              </a:spcBef>
            </a:pPr>
            <a:r>
              <a:rPr lang="es-CL" sz="2000" b="1">
                <a:solidFill>
                  <a:srgbClr val="333399"/>
                </a:solidFill>
                <a:effectLst/>
              </a:rPr>
              <a:t>      </a:t>
            </a:r>
            <a:endParaRPr lang="es-CL">
              <a:effectLst/>
              <a:latin typeface="Times New Roman" pitchFamily="18" charset="0"/>
            </a:endParaRPr>
          </a:p>
        </p:txBody>
      </p:sp>
      <p:sp>
        <p:nvSpPr>
          <p:cNvPr id="577553" name="Rectangle 17"/>
          <p:cNvSpPr>
            <a:spLocks noChangeArrowheads="1"/>
          </p:cNvSpPr>
          <p:nvPr/>
        </p:nvSpPr>
        <p:spPr bwMode="auto">
          <a:xfrm>
            <a:off x="457200" y="2057400"/>
            <a:ext cx="8001000" cy="457200"/>
          </a:xfrm>
          <a:prstGeom prst="rect">
            <a:avLst/>
          </a:prstGeom>
          <a:noFill/>
          <a:ln w="9525">
            <a:noFill/>
            <a:miter lim="800000"/>
            <a:headEnd/>
            <a:tailEnd/>
          </a:ln>
          <a:effectLst/>
        </p:spPr>
        <p:txBody>
          <a:bodyPr>
            <a:spAutoFit/>
          </a:bodyPr>
          <a:lstStyle/>
          <a:p>
            <a:pPr eaLnBrk="0" hangingPunct="0">
              <a:spcBef>
                <a:spcPct val="50000"/>
              </a:spcBef>
            </a:pPr>
            <a:endParaRPr lang="es-CL">
              <a:effectLst/>
              <a:latin typeface="Times New Roman" pitchFamily="18" charset="0"/>
            </a:endParaRPr>
          </a:p>
        </p:txBody>
      </p:sp>
      <p:sp>
        <p:nvSpPr>
          <p:cNvPr id="577554" name="Rectangle 18"/>
          <p:cNvSpPr>
            <a:spLocks noChangeArrowheads="1"/>
          </p:cNvSpPr>
          <p:nvPr/>
        </p:nvSpPr>
        <p:spPr bwMode="auto">
          <a:xfrm>
            <a:off x="533400" y="3124200"/>
            <a:ext cx="8153400" cy="457200"/>
          </a:xfrm>
          <a:prstGeom prst="rect">
            <a:avLst/>
          </a:prstGeom>
          <a:noFill/>
          <a:ln w="9525">
            <a:noFill/>
            <a:miter lim="800000"/>
            <a:headEnd/>
            <a:tailEnd/>
          </a:ln>
          <a:effectLst/>
        </p:spPr>
        <p:txBody>
          <a:bodyPr>
            <a:spAutoFit/>
          </a:bodyPr>
          <a:lstStyle/>
          <a:p>
            <a:pPr eaLnBrk="0" hangingPunct="0">
              <a:spcBef>
                <a:spcPct val="50000"/>
              </a:spcBef>
            </a:pPr>
            <a:endParaRPr lang="es-CL">
              <a:effectLst/>
              <a:latin typeface="Times New Roman" pitchFamily="18" charset="0"/>
            </a:endParaRPr>
          </a:p>
        </p:txBody>
      </p:sp>
      <p:sp>
        <p:nvSpPr>
          <p:cNvPr id="577555" name="Rectangle 19"/>
          <p:cNvSpPr>
            <a:spLocks noChangeArrowheads="1"/>
          </p:cNvSpPr>
          <p:nvPr/>
        </p:nvSpPr>
        <p:spPr bwMode="auto">
          <a:xfrm>
            <a:off x="0" y="4406900"/>
            <a:ext cx="9144000" cy="0"/>
          </a:xfrm>
          <a:prstGeom prst="rect">
            <a:avLst/>
          </a:prstGeom>
          <a:noFill/>
          <a:ln w="9525">
            <a:noFill/>
            <a:miter lim="800000"/>
            <a:headEnd/>
            <a:tailEnd/>
          </a:ln>
          <a:effectLst/>
        </p:spPr>
        <p:txBody>
          <a:bodyPr>
            <a:spAutoFit/>
          </a:bodyPr>
          <a:lstStyle/>
          <a:p>
            <a:endParaRPr lang="en-US"/>
          </a:p>
        </p:txBody>
      </p:sp>
      <p:sp>
        <p:nvSpPr>
          <p:cNvPr id="577556" name="Rectangle 20"/>
          <p:cNvSpPr>
            <a:spLocks noChangeArrowheads="1"/>
          </p:cNvSpPr>
          <p:nvPr/>
        </p:nvSpPr>
        <p:spPr bwMode="auto">
          <a:xfrm>
            <a:off x="457200" y="609600"/>
            <a:ext cx="6705600" cy="7102475"/>
          </a:xfrm>
          <a:prstGeom prst="rect">
            <a:avLst/>
          </a:prstGeom>
          <a:noFill/>
          <a:ln w="9525">
            <a:noFill/>
            <a:miter lim="800000"/>
            <a:headEnd/>
            <a:tailEnd/>
          </a:ln>
          <a:effectLst/>
        </p:spPr>
        <p:txBody>
          <a:bodyPr>
            <a:spAutoFit/>
          </a:bodyPr>
          <a:lstStyle/>
          <a:p>
            <a:pPr>
              <a:spcBef>
                <a:spcPct val="50000"/>
              </a:spcBef>
              <a:buFont typeface="Wingdings" pitchFamily="2" charset="2"/>
              <a:buChar char="ü"/>
            </a:pPr>
            <a:r>
              <a:rPr lang="es-CL" sz="2000">
                <a:solidFill>
                  <a:srgbClr val="000099"/>
                </a:solidFill>
                <a:effectLst>
                  <a:outerShdw blurRad="38100" dist="38100" dir="2700000" algn="tl">
                    <a:srgbClr val="C0C0C0"/>
                  </a:outerShdw>
                </a:effectLst>
                <a:latin typeface="Arial Narrow" pitchFamily="34" charset="0"/>
                <a:cs typeface="Arial" pitchFamily="34" charset="0"/>
              </a:rPr>
              <a:t>La relación y convivencia de 7.553 familias ha cambiado, con nuevas prácticas de conversación entre ellos.</a:t>
            </a:r>
          </a:p>
          <a:p>
            <a:pPr>
              <a:spcBef>
                <a:spcPct val="50000"/>
              </a:spcBef>
              <a:buFont typeface="Wingdings" pitchFamily="2" charset="2"/>
              <a:buChar char="ü"/>
            </a:pPr>
            <a:r>
              <a:rPr lang="es-CL" sz="2000">
                <a:solidFill>
                  <a:srgbClr val="000099"/>
                </a:solidFill>
                <a:effectLst>
                  <a:outerShdw blurRad="38100" dist="38100" dir="2700000" algn="tl">
                    <a:srgbClr val="C0C0C0"/>
                  </a:outerShdw>
                </a:effectLst>
                <a:latin typeface="Arial Narrow" pitchFamily="34" charset="0"/>
                <a:cs typeface="Arial" pitchFamily="34" charset="0"/>
              </a:rPr>
              <a:t>2.726 familias con problemas de violencia intrafamiliar están hoy participando en programas de apoyo.  </a:t>
            </a:r>
          </a:p>
          <a:p>
            <a:pPr>
              <a:spcBef>
                <a:spcPct val="50000"/>
              </a:spcBef>
              <a:buFont typeface="Wingdings" pitchFamily="2" charset="2"/>
              <a:buChar char="ü"/>
            </a:pPr>
            <a:r>
              <a:rPr lang="es-CL" sz="2000">
                <a:solidFill>
                  <a:srgbClr val="000099"/>
                </a:solidFill>
                <a:effectLst>
                  <a:outerShdw blurRad="38100" dist="38100" dir="2700000" algn="tl">
                    <a:srgbClr val="C0C0C0"/>
                  </a:outerShdw>
                </a:effectLst>
                <a:latin typeface="Arial Narrow" pitchFamily="34" charset="0"/>
                <a:cs typeface="Arial" pitchFamily="34" charset="0"/>
              </a:rPr>
              <a:t>Sin un trabajo digno, resulta imposible superar la indigencia. 21.079 familias en las que todos sus integrantes adultos se encontraban desocupados, ahora cuentan con un pequeño negocio o un empleo para al menos uno de sus integrantes. </a:t>
            </a:r>
            <a:endParaRPr lang="es-CL" sz="2000">
              <a:solidFill>
                <a:srgbClr val="000099"/>
              </a:solidFill>
              <a:effectLst>
                <a:outerShdw blurRad="38100" dist="38100" dir="2700000" algn="tl">
                  <a:srgbClr val="C0C0C0"/>
                </a:outerShdw>
              </a:effectLst>
              <a:latin typeface="Arial Narrow" pitchFamily="34" charset="0"/>
              <a:cs typeface="Times New Roman" pitchFamily="18" charset="0"/>
            </a:endParaRPr>
          </a:p>
          <a:p>
            <a:pPr>
              <a:spcBef>
                <a:spcPct val="50000"/>
              </a:spcBef>
              <a:buFont typeface="Wingdings" pitchFamily="2" charset="2"/>
              <a:buChar char="ü"/>
            </a:pPr>
            <a:r>
              <a:rPr lang="es-CL" sz="2000" b="1">
                <a:solidFill>
                  <a:srgbClr val="000099"/>
                </a:solidFill>
                <a:effectLst>
                  <a:outerShdw blurRad="38100" dist="38100" dir="2700000" algn="tl">
                    <a:srgbClr val="C0C0C0"/>
                  </a:outerShdw>
                </a:effectLst>
                <a:latin typeface="Arial Narrow" pitchFamily="34" charset="0"/>
                <a:cs typeface="Arial" pitchFamily="34" charset="0"/>
              </a:rPr>
              <a:t>En 3.511 familias que tienen niños menores de 15 años, éstos han  retomado sus estudios y dejado de trabajar. </a:t>
            </a:r>
            <a:endParaRPr lang="es-CL" sz="2000" b="1">
              <a:solidFill>
                <a:srgbClr val="000099"/>
              </a:solidFill>
              <a:effectLst>
                <a:outerShdw blurRad="38100" dist="38100" dir="2700000" algn="tl">
                  <a:srgbClr val="C0C0C0"/>
                </a:outerShdw>
              </a:effectLst>
              <a:latin typeface="Arial Narrow" pitchFamily="34" charset="0"/>
              <a:cs typeface="Times New Roman" pitchFamily="18" charset="0"/>
            </a:endParaRPr>
          </a:p>
          <a:p>
            <a:pPr>
              <a:spcBef>
                <a:spcPct val="50000"/>
              </a:spcBef>
              <a:buFont typeface="Wingdings" pitchFamily="2" charset="2"/>
              <a:buChar char="ü"/>
            </a:pPr>
            <a:r>
              <a:rPr lang="es-CL" sz="2000">
                <a:solidFill>
                  <a:srgbClr val="000099"/>
                </a:solidFill>
                <a:effectLst>
                  <a:outerShdw blurRad="38100" dist="38100" dir="2700000" algn="tl">
                    <a:srgbClr val="C0C0C0"/>
                  </a:outerShdw>
                </a:effectLst>
                <a:latin typeface="Arial Narrow" pitchFamily="34" charset="0"/>
                <a:cs typeface="Arial" pitchFamily="34" charset="0"/>
              </a:rPr>
              <a:t>En 20.928 familias con desocupados, ellos están ahora inscritos en la Oficina Municipal de Información laboral (OMIL).</a:t>
            </a:r>
            <a:endParaRPr lang="es-CL" sz="2000">
              <a:solidFill>
                <a:srgbClr val="000099"/>
              </a:solidFill>
              <a:effectLst>
                <a:outerShdw blurRad="38100" dist="38100" dir="2700000" algn="tl">
                  <a:srgbClr val="C0C0C0"/>
                </a:outerShdw>
              </a:effectLst>
              <a:latin typeface="Arial Narrow" pitchFamily="34" charset="0"/>
              <a:cs typeface="Times New Roman" pitchFamily="18" charset="0"/>
            </a:endParaRPr>
          </a:p>
          <a:p>
            <a:pPr>
              <a:spcBef>
                <a:spcPct val="50000"/>
              </a:spcBef>
              <a:buFont typeface="Wingdings" pitchFamily="2" charset="2"/>
              <a:buChar char="ü"/>
            </a:pPr>
            <a:endParaRPr lang="es-CL" sz="2000">
              <a:solidFill>
                <a:srgbClr val="000099"/>
              </a:solidFill>
              <a:effectLst>
                <a:outerShdw blurRad="38100" dist="38100" dir="2700000" algn="tl">
                  <a:srgbClr val="C0C0C0"/>
                </a:outerShdw>
              </a:effectLst>
              <a:latin typeface="Arial Narrow" pitchFamily="34" charset="0"/>
              <a:cs typeface="Arial" pitchFamily="34" charset="0"/>
            </a:endParaRPr>
          </a:p>
          <a:p>
            <a:pPr>
              <a:spcBef>
                <a:spcPct val="50000"/>
              </a:spcBef>
            </a:pPr>
            <a:endParaRPr lang="es-CL" sz="2000">
              <a:solidFill>
                <a:srgbClr val="000099"/>
              </a:solidFill>
              <a:effectLst>
                <a:outerShdw blurRad="38100" dist="38100" dir="2700000" algn="tl">
                  <a:srgbClr val="C0C0C0"/>
                </a:outerShdw>
              </a:effectLst>
              <a:latin typeface="Arial Narrow" pitchFamily="34" charset="0"/>
              <a:cs typeface="Arial" pitchFamily="34" charset="0"/>
            </a:endParaRPr>
          </a:p>
          <a:p>
            <a:pPr>
              <a:spcBef>
                <a:spcPct val="50000"/>
              </a:spcBef>
            </a:pPr>
            <a:endParaRPr lang="es-CL" sz="2000">
              <a:effectLst/>
              <a:cs typeface="Arial" pitchFamily="34" charset="0"/>
            </a:endParaRPr>
          </a:p>
          <a:p>
            <a:pPr>
              <a:spcBef>
                <a:spcPct val="50000"/>
              </a:spcBef>
            </a:pPr>
            <a:endParaRPr lang="es-CL" sz="2000">
              <a:effectLst/>
              <a:cs typeface="Arial" pitchFamily="34" charset="0"/>
            </a:endParaRPr>
          </a:p>
          <a:p>
            <a:pPr>
              <a:spcBef>
                <a:spcPct val="50000"/>
              </a:spcBef>
            </a:pPr>
            <a:endParaRPr lang="es-CL" sz="2000">
              <a:effectLst/>
              <a:cs typeface="Arial" pitchFamily="34" charset="0"/>
            </a:endParaRPr>
          </a:p>
          <a:p>
            <a:pPr>
              <a:spcBef>
                <a:spcPct val="50000"/>
              </a:spcBef>
            </a:pPr>
            <a:endParaRPr lang="es-CL" sz="2000">
              <a:effectLst/>
              <a:cs typeface="Arial" pitchFamily="34"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9586" name="Group 2"/>
          <p:cNvGrpSpPr>
            <a:grpSpLocks/>
          </p:cNvGrpSpPr>
          <p:nvPr/>
        </p:nvGrpSpPr>
        <p:grpSpPr bwMode="auto">
          <a:xfrm>
            <a:off x="0" y="0"/>
            <a:ext cx="9144000" cy="6781800"/>
            <a:chOff x="0" y="0"/>
            <a:chExt cx="5760" cy="4272"/>
          </a:xfrm>
        </p:grpSpPr>
        <p:pic>
          <p:nvPicPr>
            <p:cNvPr id="579587"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79588"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79589"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79590"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79591"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79592"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79593"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79594"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79595"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79596"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79597"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79598"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79599" name="Rectangle 15"/>
          <p:cNvSpPr>
            <a:spLocks noChangeArrowheads="1"/>
          </p:cNvSpPr>
          <p:nvPr/>
        </p:nvSpPr>
        <p:spPr bwMode="auto">
          <a:xfrm>
            <a:off x="228600" y="1066800"/>
            <a:ext cx="6705600" cy="350838"/>
          </a:xfrm>
          <a:prstGeom prst="rect">
            <a:avLst/>
          </a:prstGeom>
          <a:noFill/>
          <a:ln w="9525">
            <a:noFill/>
            <a:miter lim="800000"/>
            <a:headEnd/>
            <a:tailEnd/>
          </a:ln>
          <a:effectLst/>
        </p:spPr>
        <p:txBody>
          <a:bodyPr bIns="0">
            <a:spAutoFit/>
          </a:bodyPr>
          <a:lstStyle/>
          <a:p>
            <a:pPr algn="l">
              <a:spcBef>
                <a:spcPct val="0"/>
              </a:spcBef>
            </a:pPr>
            <a:endParaRPr lang="en-US" sz="2000" b="1">
              <a:solidFill>
                <a:srgbClr val="333399"/>
              </a:solidFill>
              <a:effectLst/>
            </a:endParaRPr>
          </a:p>
        </p:txBody>
      </p:sp>
      <p:sp>
        <p:nvSpPr>
          <p:cNvPr id="579601" name="Rectangle 17"/>
          <p:cNvSpPr>
            <a:spLocks noChangeArrowheads="1"/>
          </p:cNvSpPr>
          <p:nvPr/>
        </p:nvSpPr>
        <p:spPr bwMode="auto">
          <a:xfrm>
            <a:off x="609600" y="533400"/>
            <a:ext cx="6553200" cy="5730875"/>
          </a:xfrm>
          <a:prstGeom prst="rect">
            <a:avLst/>
          </a:prstGeom>
          <a:noFill/>
          <a:ln w="9525">
            <a:noFill/>
            <a:miter lim="800000"/>
            <a:headEnd/>
            <a:tailEnd/>
          </a:ln>
          <a:effectLst/>
        </p:spPr>
        <p:txBody>
          <a:bodyPr>
            <a:spAutoFit/>
          </a:bodyPr>
          <a:lstStyle/>
          <a:p>
            <a:pPr>
              <a:spcBef>
                <a:spcPct val="50000"/>
              </a:spcBef>
              <a:buFont typeface="Wingdings" pitchFamily="2" charset="2"/>
              <a:buChar char="ü"/>
            </a:pPr>
            <a:endParaRPr lang="es-CL" sz="2000">
              <a:solidFill>
                <a:srgbClr val="000099"/>
              </a:solidFill>
              <a:effectLst/>
              <a:latin typeface="Arial Narrow" pitchFamily="34" charset="0"/>
              <a:cs typeface="Arial" pitchFamily="34" charset="0"/>
            </a:endParaRPr>
          </a:p>
          <a:p>
            <a:pPr>
              <a:spcBef>
                <a:spcPct val="50000"/>
              </a:spcBef>
              <a:buFont typeface="Wingdings" pitchFamily="2" charset="2"/>
              <a:buChar char="ü"/>
            </a:pPr>
            <a:r>
              <a:rPr lang="es-CL" sz="2000">
                <a:solidFill>
                  <a:srgbClr val="000099"/>
                </a:solidFill>
                <a:effectLst>
                  <a:outerShdw blurRad="38100" dist="38100" dir="2700000" algn="tl">
                    <a:srgbClr val="C0C0C0"/>
                  </a:outerShdw>
                </a:effectLst>
                <a:latin typeface="Arial Narrow" pitchFamily="34" charset="0"/>
                <a:cs typeface="Arial" pitchFamily="34" charset="0"/>
              </a:rPr>
              <a:t>Los ingresos de muchas familias de Chile Solidario han ido mejorando, ante todo en base a su propio esfuerzo pero también accediendo a beneficios monetarios y subsidios a los cuales tienen derecho. Los miembros de 7.058 familias que cumplen  los requisitos necesarios se encuentran hoy postulando al Subsidio Único Familiar. 1.766 adultos mayores de 65 años sin previsión, se encuentran hoy postulando a Pensiones Asistenciales (PASIS). </a:t>
            </a:r>
          </a:p>
          <a:p>
            <a:pPr>
              <a:spcBef>
                <a:spcPct val="50000"/>
              </a:spcBef>
              <a:buFont typeface="Wingdings" pitchFamily="2" charset="2"/>
              <a:buChar char="ü"/>
            </a:pPr>
            <a:r>
              <a:rPr lang="es-CL" sz="2000" b="1">
                <a:solidFill>
                  <a:srgbClr val="000099"/>
                </a:solidFill>
                <a:effectLst/>
                <a:latin typeface="Arial Narrow" pitchFamily="34" charset="0"/>
                <a:cs typeface="Arial" pitchFamily="34" charset="0"/>
              </a:rPr>
              <a:t>14.054 familias est</a:t>
            </a:r>
            <a:r>
              <a:rPr lang="es-CL" sz="2000" b="1">
                <a:solidFill>
                  <a:srgbClr val="000099"/>
                </a:solidFill>
                <a:effectLst/>
                <a:latin typeface="Arial"/>
                <a:cs typeface="Arial" pitchFamily="34" charset="0"/>
              </a:rPr>
              <a:t>á</a:t>
            </a:r>
            <a:r>
              <a:rPr lang="es-CL" sz="2000" b="1">
                <a:solidFill>
                  <a:srgbClr val="000099"/>
                </a:solidFill>
                <a:effectLst/>
                <a:latin typeface="Arial Narrow" pitchFamily="34" charset="0"/>
                <a:cs typeface="Arial" pitchFamily="34" charset="0"/>
              </a:rPr>
              <a:t>n ahorrando y han postulado a un programa de vivienda social. </a:t>
            </a:r>
            <a:r>
              <a:rPr lang="es-CL" sz="2000" b="1">
                <a:solidFill>
                  <a:srgbClr val="000099"/>
                </a:solidFill>
                <a:effectLst/>
                <a:latin typeface="Arial"/>
                <a:cs typeface="Arial" pitchFamily="34" charset="0"/>
              </a:rPr>
              <a:t> </a:t>
            </a:r>
            <a:endParaRPr lang="es-CL" sz="2000" b="1">
              <a:solidFill>
                <a:srgbClr val="000099"/>
              </a:solidFill>
              <a:effectLst/>
              <a:latin typeface="Arial Narrow" pitchFamily="34" charset="0"/>
              <a:cs typeface="Times New Roman" pitchFamily="18" charset="0"/>
            </a:endParaRPr>
          </a:p>
          <a:p>
            <a:pPr>
              <a:spcBef>
                <a:spcPct val="50000"/>
              </a:spcBef>
              <a:buFont typeface="Wingdings" pitchFamily="2" charset="2"/>
              <a:buChar char="ü"/>
            </a:pPr>
            <a:r>
              <a:rPr lang="es-CL" sz="2000">
                <a:solidFill>
                  <a:srgbClr val="000099"/>
                </a:solidFill>
                <a:effectLst/>
                <a:latin typeface="Arial Narrow" pitchFamily="34" charset="0"/>
                <a:cs typeface="Arial" pitchFamily="34" charset="0"/>
              </a:rPr>
              <a:t>20.082 familias han reparado sus viviendas que antes se llov</a:t>
            </a:r>
            <a:r>
              <a:rPr lang="es-CL" sz="2000">
                <a:solidFill>
                  <a:srgbClr val="000099"/>
                </a:solidFill>
                <a:effectLst/>
                <a:latin typeface="Arial"/>
                <a:cs typeface="Arial" pitchFamily="34" charset="0"/>
              </a:rPr>
              <a:t>í</a:t>
            </a:r>
            <a:r>
              <a:rPr lang="es-CL" sz="2000">
                <a:solidFill>
                  <a:srgbClr val="000099"/>
                </a:solidFill>
                <a:effectLst/>
                <a:latin typeface="Arial Narrow" pitchFamily="34" charset="0"/>
                <a:cs typeface="Arial" pitchFamily="34" charset="0"/>
              </a:rPr>
              <a:t>an y penetraba el fr</a:t>
            </a:r>
            <a:r>
              <a:rPr lang="es-CL" sz="2000">
                <a:solidFill>
                  <a:srgbClr val="000099"/>
                </a:solidFill>
                <a:effectLst/>
                <a:latin typeface="Arial"/>
                <a:cs typeface="Arial" pitchFamily="34" charset="0"/>
              </a:rPr>
              <a:t>í</a:t>
            </a:r>
            <a:r>
              <a:rPr lang="es-CL" sz="2000">
                <a:solidFill>
                  <a:srgbClr val="000099"/>
                </a:solidFill>
                <a:effectLst/>
                <a:latin typeface="Arial Narrow" pitchFamily="34" charset="0"/>
                <a:cs typeface="Arial" pitchFamily="34" charset="0"/>
              </a:rPr>
              <a:t>o y  viento por sus paredes.</a:t>
            </a:r>
          </a:p>
          <a:p>
            <a:pPr>
              <a:spcBef>
                <a:spcPct val="50000"/>
              </a:spcBef>
              <a:buFont typeface="Wingdings" pitchFamily="2" charset="2"/>
              <a:buChar char="ü"/>
            </a:pPr>
            <a:r>
              <a:rPr lang="es-CL" sz="2000">
                <a:solidFill>
                  <a:srgbClr val="000099"/>
                </a:solidFill>
                <a:effectLst/>
                <a:latin typeface="Arial Narrow" pitchFamily="34" charset="0"/>
                <a:cs typeface="Arial" pitchFamily="34" charset="0"/>
              </a:rPr>
              <a:t> 15.115 familias hoy cuentan con una cama para cada uno de sus miembros, superando su situaci</a:t>
            </a:r>
            <a:r>
              <a:rPr lang="es-CL" sz="2000">
                <a:solidFill>
                  <a:srgbClr val="000099"/>
                </a:solidFill>
                <a:effectLst/>
                <a:latin typeface="Arial"/>
                <a:cs typeface="Arial" pitchFamily="34" charset="0"/>
              </a:rPr>
              <a:t>ó</a:t>
            </a:r>
            <a:r>
              <a:rPr lang="es-CL" sz="2000">
                <a:solidFill>
                  <a:srgbClr val="000099"/>
                </a:solidFill>
                <a:effectLst/>
                <a:latin typeface="Arial Narrow" pitchFamily="34" charset="0"/>
                <a:cs typeface="Arial" pitchFamily="34" charset="0"/>
              </a:rPr>
              <a:t>n de hacinamiento, con un colch</a:t>
            </a:r>
            <a:r>
              <a:rPr lang="es-CL" sz="2000">
                <a:solidFill>
                  <a:srgbClr val="000099"/>
                </a:solidFill>
                <a:effectLst/>
                <a:latin typeface="Arial"/>
                <a:cs typeface="Arial" pitchFamily="34" charset="0"/>
              </a:rPr>
              <a:t>ó</a:t>
            </a:r>
            <a:r>
              <a:rPr lang="es-CL" sz="2000">
                <a:solidFill>
                  <a:srgbClr val="000099"/>
                </a:solidFill>
                <a:effectLst/>
                <a:latin typeface="Arial Narrow" pitchFamily="34" charset="0"/>
                <a:cs typeface="Arial" pitchFamily="34" charset="0"/>
              </a:rPr>
              <a:t>n, frazadas, s</a:t>
            </a:r>
            <a:r>
              <a:rPr lang="es-CL" sz="2000">
                <a:solidFill>
                  <a:srgbClr val="000099"/>
                </a:solidFill>
                <a:effectLst/>
                <a:latin typeface="Arial"/>
                <a:cs typeface="Arial" pitchFamily="34" charset="0"/>
              </a:rPr>
              <a:t>á</a:t>
            </a:r>
            <a:r>
              <a:rPr lang="es-CL" sz="2000">
                <a:solidFill>
                  <a:srgbClr val="000099"/>
                </a:solidFill>
                <a:effectLst/>
                <a:latin typeface="Arial Narrow" pitchFamily="34" charset="0"/>
                <a:cs typeface="Arial" pitchFamily="34" charset="0"/>
              </a:rPr>
              <a:t>banas y almohada propia. </a:t>
            </a:r>
            <a:endParaRPr lang="es-CL" sz="2000">
              <a:solidFill>
                <a:srgbClr val="000099"/>
              </a:solidFill>
              <a:effectLst/>
              <a:latin typeface="Arial Narrow" pitchFamily="34" charset="0"/>
              <a:cs typeface="Times New Roman" pitchFamily="18" charset="0"/>
            </a:endParaRPr>
          </a:p>
          <a:p>
            <a:pPr lvl="1" eaLnBrk="0" hangingPunct="0">
              <a:spcBef>
                <a:spcPct val="50000"/>
              </a:spcBef>
              <a:buFont typeface="Wingdings" pitchFamily="2" charset="2"/>
              <a:buNone/>
            </a:pPr>
            <a:endParaRPr lang="es-CL" sz="2000">
              <a:solidFill>
                <a:srgbClr val="000099"/>
              </a:solidFill>
              <a:effectLst/>
              <a:latin typeface="Arial Narrow" pitchFamily="34" charset="0"/>
              <a:cs typeface="Arial" pitchFamily="34"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2594" name="Group 2"/>
          <p:cNvGrpSpPr>
            <a:grpSpLocks/>
          </p:cNvGrpSpPr>
          <p:nvPr/>
        </p:nvGrpSpPr>
        <p:grpSpPr bwMode="auto">
          <a:xfrm>
            <a:off x="0" y="0"/>
            <a:ext cx="9144000" cy="6858000"/>
            <a:chOff x="0" y="0"/>
            <a:chExt cx="5760" cy="4272"/>
          </a:xfrm>
        </p:grpSpPr>
        <p:pic>
          <p:nvPicPr>
            <p:cNvPr id="622595"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622596"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622597"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622598"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622599"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622600"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622601"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622602"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622603"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622604"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622605"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622606"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622607" name="Line 15"/>
          <p:cNvSpPr>
            <a:spLocks noChangeShapeType="1"/>
          </p:cNvSpPr>
          <p:nvPr/>
        </p:nvSpPr>
        <p:spPr bwMode="auto">
          <a:xfrm>
            <a:off x="1295400" y="914400"/>
            <a:ext cx="6858000" cy="0"/>
          </a:xfrm>
          <a:prstGeom prst="line">
            <a:avLst/>
          </a:prstGeom>
          <a:noFill/>
          <a:ln w="12700">
            <a:solidFill>
              <a:schemeClr val="accent2"/>
            </a:solidFill>
            <a:round/>
            <a:headEnd/>
            <a:tailEnd/>
          </a:ln>
          <a:effectLst/>
        </p:spPr>
        <p:txBody>
          <a:bodyPr/>
          <a:lstStyle/>
          <a:p>
            <a:endParaRPr lang="en-US"/>
          </a:p>
        </p:txBody>
      </p:sp>
      <p:sp>
        <p:nvSpPr>
          <p:cNvPr id="622608" name="Rectangle 16"/>
          <p:cNvSpPr>
            <a:spLocks noChangeArrowheads="1"/>
          </p:cNvSpPr>
          <p:nvPr/>
        </p:nvSpPr>
        <p:spPr bwMode="auto">
          <a:xfrm>
            <a:off x="1677988" y="369888"/>
            <a:ext cx="6018212" cy="576262"/>
          </a:xfrm>
          <a:prstGeom prst="rect">
            <a:avLst/>
          </a:prstGeom>
          <a:noFill/>
          <a:ln w="12700">
            <a:noFill/>
            <a:miter lim="800000"/>
            <a:headEnd/>
            <a:tailEnd/>
          </a:ln>
          <a:effectLst/>
        </p:spPr>
        <p:txBody>
          <a:bodyPr lIns="90488" tIns="44450" rIns="90488" bIns="44450">
            <a:spAutoFit/>
          </a:bodyPr>
          <a:lstStyle/>
          <a:p>
            <a:pPr algn="ctr" defTabSz="762000" eaLnBrk="0" hangingPunct="0">
              <a:spcBef>
                <a:spcPct val="50000"/>
              </a:spcBef>
            </a:pPr>
            <a:r>
              <a:rPr lang="es-ES" sz="3200" b="1">
                <a:solidFill>
                  <a:srgbClr val="FF0000"/>
                </a:solidFill>
                <a:effectLst>
                  <a:outerShdw blurRad="38100" dist="38100" dir="2700000" algn="tl">
                    <a:srgbClr val="C0C0C0"/>
                  </a:outerShdw>
                </a:effectLst>
                <a:latin typeface="Arial Narrow" pitchFamily="34" charset="0"/>
                <a:cs typeface="Times New Roman" pitchFamily="18" charset="0"/>
              </a:rPr>
              <a:t>POBREZA E INDIGENCIA</a:t>
            </a:r>
          </a:p>
        </p:txBody>
      </p:sp>
      <p:sp>
        <p:nvSpPr>
          <p:cNvPr id="622609" name="Rectangle 17"/>
          <p:cNvSpPr>
            <a:spLocks noChangeArrowheads="1"/>
          </p:cNvSpPr>
          <p:nvPr/>
        </p:nvSpPr>
        <p:spPr bwMode="auto">
          <a:xfrm>
            <a:off x="969963" y="4581525"/>
            <a:ext cx="706437" cy="884238"/>
          </a:xfrm>
          <a:prstGeom prst="rect">
            <a:avLst/>
          </a:prstGeom>
          <a:solidFill>
            <a:srgbClr val="9999FF"/>
          </a:solidFill>
          <a:ln w="12700">
            <a:solidFill>
              <a:srgbClr val="000000"/>
            </a:solidFill>
            <a:miter lim="800000"/>
            <a:headEnd/>
            <a:tailEnd/>
          </a:ln>
        </p:spPr>
        <p:txBody>
          <a:bodyPr/>
          <a:lstStyle/>
          <a:p>
            <a:endParaRPr lang="en-US"/>
          </a:p>
        </p:txBody>
      </p:sp>
      <p:sp>
        <p:nvSpPr>
          <p:cNvPr id="622610" name="Rectangle 18"/>
          <p:cNvSpPr>
            <a:spLocks noChangeArrowheads="1"/>
          </p:cNvSpPr>
          <p:nvPr/>
        </p:nvSpPr>
        <p:spPr bwMode="auto">
          <a:xfrm>
            <a:off x="2057400" y="4865688"/>
            <a:ext cx="682625" cy="600075"/>
          </a:xfrm>
          <a:prstGeom prst="rect">
            <a:avLst/>
          </a:prstGeom>
          <a:solidFill>
            <a:srgbClr val="9999FF"/>
          </a:solidFill>
          <a:ln w="12700">
            <a:solidFill>
              <a:srgbClr val="000000"/>
            </a:solidFill>
            <a:miter lim="800000"/>
            <a:headEnd/>
            <a:tailEnd/>
          </a:ln>
        </p:spPr>
        <p:txBody>
          <a:bodyPr/>
          <a:lstStyle/>
          <a:p>
            <a:endParaRPr lang="en-US"/>
          </a:p>
        </p:txBody>
      </p:sp>
      <p:sp>
        <p:nvSpPr>
          <p:cNvPr id="622611" name="Rectangle 19"/>
          <p:cNvSpPr>
            <a:spLocks noChangeArrowheads="1"/>
          </p:cNvSpPr>
          <p:nvPr/>
        </p:nvSpPr>
        <p:spPr bwMode="auto">
          <a:xfrm>
            <a:off x="3200400" y="4941888"/>
            <a:ext cx="714375" cy="523875"/>
          </a:xfrm>
          <a:prstGeom prst="rect">
            <a:avLst/>
          </a:prstGeom>
          <a:solidFill>
            <a:srgbClr val="9999FF"/>
          </a:solidFill>
          <a:ln w="12700">
            <a:solidFill>
              <a:srgbClr val="000000"/>
            </a:solidFill>
            <a:miter lim="800000"/>
            <a:headEnd/>
            <a:tailEnd/>
          </a:ln>
        </p:spPr>
        <p:txBody>
          <a:bodyPr/>
          <a:lstStyle/>
          <a:p>
            <a:endParaRPr lang="en-US"/>
          </a:p>
        </p:txBody>
      </p:sp>
      <p:sp>
        <p:nvSpPr>
          <p:cNvPr id="622612" name="Rectangle 20"/>
          <p:cNvSpPr>
            <a:spLocks noChangeArrowheads="1"/>
          </p:cNvSpPr>
          <p:nvPr/>
        </p:nvSpPr>
        <p:spPr bwMode="auto">
          <a:xfrm>
            <a:off x="4343400" y="5029200"/>
            <a:ext cx="693738" cy="436563"/>
          </a:xfrm>
          <a:prstGeom prst="rect">
            <a:avLst/>
          </a:prstGeom>
          <a:solidFill>
            <a:srgbClr val="9999FF"/>
          </a:solidFill>
          <a:ln w="12700">
            <a:solidFill>
              <a:srgbClr val="000000"/>
            </a:solidFill>
            <a:miter lim="800000"/>
            <a:headEnd/>
            <a:tailEnd/>
          </a:ln>
        </p:spPr>
        <p:txBody>
          <a:bodyPr/>
          <a:lstStyle/>
          <a:p>
            <a:endParaRPr lang="en-US"/>
          </a:p>
        </p:txBody>
      </p:sp>
      <p:sp>
        <p:nvSpPr>
          <p:cNvPr id="622613" name="Rectangle 21"/>
          <p:cNvSpPr>
            <a:spLocks noChangeArrowheads="1"/>
          </p:cNvSpPr>
          <p:nvPr/>
        </p:nvSpPr>
        <p:spPr bwMode="auto">
          <a:xfrm>
            <a:off x="5410200" y="5029200"/>
            <a:ext cx="746125" cy="436563"/>
          </a:xfrm>
          <a:prstGeom prst="rect">
            <a:avLst/>
          </a:prstGeom>
          <a:solidFill>
            <a:srgbClr val="9999FF"/>
          </a:solidFill>
          <a:ln w="12700">
            <a:solidFill>
              <a:srgbClr val="000000"/>
            </a:solidFill>
            <a:miter lim="800000"/>
            <a:headEnd/>
            <a:tailEnd/>
          </a:ln>
        </p:spPr>
        <p:txBody>
          <a:bodyPr/>
          <a:lstStyle/>
          <a:p>
            <a:endParaRPr lang="en-US"/>
          </a:p>
        </p:txBody>
      </p:sp>
      <p:sp>
        <p:nvSpPr>
          <p:cNvPr id="622614" name="Rectangle 22"/>
          <p:cNvSpPr>
            <a:spLocks noChangeArrowheads="1"/>
          </p:cNvSpPr>
          <p:nvPr/>
        </p:nvSpPr>
        <p:spPr bwMode="auto">
          <a:xfrm>
            <a:off x="6629400" y="5105400"/>
            <a:ext cx="701675" cy="360363"/>
          </a:xfrm>
          <a:prstGeom prst="rect">
            <a:avLst/>
          </a:prstGeom>
          <a:solidFill>
            <a:srgbClr val="9999FF"/>
          </a:solidFill>
          <a:ln w="12700">
            <a:solidFill>
              <a:srgbClr val="000000"/>
            </a:solidFill>
            <a:miter lim="800000"/>
            <a:headEnd/>
            <a:tailEnd/>
          </a:ln>
        </p:spPr>
        <p:txBody>
          <a:bodyPr/>
          <a:lstStyle/>
          <a:p>
            <a:endParaRPr lang="en-US"/>
          </a:p>
        </p:txBody>
      </p:sp>
      <p:sp>
        <p:nvSpPr>
          <p:cNvPr id="622615" name="Rectangle 23"/>
          <p:cNvSpPr>
            <a:spLocks noChangeArrowheads="1"/>
          </p:cNvSpPr>
          <p:nvPr/>
        </p:nvSpPr>
        <p:spPr bwMode="auto">
          <a:xfrm>
            <a:off x="969963" y="2797175"/>
            <a:ext cx="706437" cy="1784350"/>
          </a:xfrm>
          <a:prstGeom prst="rect">
            <a:avLst/>
          </a:prstGeom>
          <a:solidFill>
            <a:srgbClr val="CCCCFF"/>
          </a:solidFill>
          <a:ln w="12700">
            <a:solidFill>
              <a:srgbClr val="000000"/>
            </a:solidFill>
            <a:miter lim="800000"/>
            <a:headEnd/>
            <a:tailEnd/>
          </a:ln>
          <a:effectLst/>
        </p:spPr>
        <p:txBody>
          <a:bodyPr/>
          <a:lstStyle/>
          <a:p>
            <a:endParaRPr lang="en-US"/>
          </a:p>
        </p:txBody>
      </p:sp>
      <p:sp>
        <p:nvSpPr>
          <p:cNvPr id="622616" name="Rectangle 24"/>
          <p:cNvSpPr>
            <a:spLocks noChangeArrowheads="1"/>
          </p:cNvSpPr>
          <p:nvPr/>
        </p:nvSpPr>
        <p:spPr bwMode="auto">
          <a:xfrm>
            <a:off x="2057400" y="3216275"/>
            <a:ext cx="682625" cy="1649413"/>
          </a:xfrm>
          <a:prstGeom prst="rect">
            <a:avLst/>
          </a:prstGeom>
          <a:solidFill>
            <a:srgbClr val="CCCCFF"/>
          </a:solidFill>
          <a:ln w="12700">
            <a:solidFill>
              <a:srgbClr val="000000"/>
            </a:solidFill>
            <a:miter lim="800000"/>
            <a:headEnd/>
            <a:tailEnd/>
          </a:ln>
        </p:spPr>
        <p:txBody>
          <a:bodyPr/>
          <a:lstStyle/>
          <a:p>
            <a:endParaRPr lang="en-US"/>
          </a:p>
        </p:txBody>
      </p:sp>
      <p:sp>
        <p:nvSpPr>
          <p:cNvPr id="622617" name="Rectangle 25"/>
          <p:cNvSpPr>
            <a:spLocks noChangeArrowheads="1"/>
          </p:cNvSpPr>
          <p:nvPr/>
        </p:nvSpPr>
        <p:spPr bwMode="auto">
          <a:xfrm>
            <a:off x="3200400" y="3578225"/>
            <a:ext cx="714375" cy="1363663"/>
          </a:xfrm>
          <a:prstGeom prst="rect">
            <a:avLst/>
          </a:prstGeom>
          <a:solidFill>
            <a:srgbClr val="CCCCFF"/>
          </a:solidFill>
          <a:ln w="12700">
            <a:solidFill>
              <a:srgbClr val="000000"/>
            </a:solidFill>
            <a:miter lim="800000"/>
            <a:headEnd/>
            <a:tailEnd/>
          </a:ln>
        </p:spPr>
        <p:txBody>
          <a:bodyPr/>
          <a:lstStyle/>
          <a:p>
            <a:endParaRPr lang="en-US"/>
          </a:p>
        </p:txBody>
      </p:sp>
      <p:sp>
        <p:nvSpPr>
          <p:cNvPr id="622618" name="Rectangle 26"/>
          <p:cNvSpPr>
            <a:spLocks noChangeArrowheads="1"/>
          </p:cNvSpPr>
          <p:nvPr/>
        </p:nvSpPr>
        <p:spPr bwMode="auto">
          <a:xfrm>
            <a:off x="4343400" y="3860800"/>
            <a:ext cx="693738" cy="1200150"/>
          </a:xfrm>
          <a:prstGeom prst="rect">
            <a:avLst/>
          </a:prstGeom>
          <a:solidFill>
            <a:srgbClr val="CCCCFF"/>
          </a:solidFill>
          <a:ln w="12700">
            <a:solidFill>
              <a:srgbClr val="000000"/>
            </a:solidFill>
            <a:miter lim="800000"/>
            <a:headEnd/>
            <a:tailEnd/>
          </a:ln>
        </p:spPr>
        <p:txBody>
          <a:bodyPr/>
          <a:lstStyle/>
          <a:p>
            <a:endParaRPr lang="en-US"/>
          </a:p>
        </p:txBody>
      </p:sp>
      <p:sp>
        <p:nvSpPr>
          <p:cNvPr id="622619" name="Rectangle 27"/>
          <p:cNvSpPr>
            <a:spLocks noChangeArrowheads="1"/>
          </p:cNvSpPr>
          <p:nvPr/>
        </p:nvSpPr>
        <p:spPr bwMode="auto">
          <a:xfrm>
            <a:off x="5410200" y="3967163"/>
            <a:ext cx="746125" cy="1109662"/>
          </a:xfrm>
          <a:prstGeom prst="rect">
            <a:avLst/>
          </a:prstGeom>
          <a:solidFill>
            <a:srgbClr val="CCCCFF"/>
          </a:solidFill>
          <a:ln w="12700">
            <a:solidFill>
              <a:srgbClr val="000000"/>
            </a:solidFill>
            <a:miter lim="800000"/>
            <a:headEnd/>
            <a:tailEnd/>
          </a:ln>
        </p:spPr>
        <p:txBody>
          <a:bodyPr/>
          <a:lstStyle/>
          <a:p>
            <a:endParaRPr lang="en-US"/>
          </a:p>
        </p:txBody>
      </p:sp>
      <p:sp>
        <p:nvSpPr>
          <p:cNvPr id="622620" name="Rectangle 28"/>
          <p:cNvSpPr>
            <a:spLocks noChangeArrowheads="1"/>
          </p:cNvSpPr>
          <p:nvPr/>
        </p:nvSpPr>
        <p:spPr bwMode="auto">
          <a:xfrm>
            <a:off x="6629400" y="4070350"/>
            <a:ext cx="701675" cy="1035050"/>
          </a:xfrm>
          <a:prstGeom prst="rect">
            <a:avLst/>
          </a:prstGeom>
          <a:solidFill>
            <a:srgbClr val="CCCCFF"/>
          </a:solidFill>
          <a:ln w="12700">
            <a:solidFill>
              <a:srgbClr val="000000"/>
            </a:solidFill>
            <a:miter lim="800000"/>
            <a:headEnd/>
            <a:tailEnd/>
          </a:ln>
        </p:spPr>
        <p:txBody>
          <a:bodyPr/>
          <a:lstStyle/>
          <a:p>
            <a:endParaRPr lang="en-US"/>
          </a:p>
        </p:txBody>
      </p:sp>
      <p:sp>
        <p:nvSpPr>
          <p:cNvPr id="622621" name="Line 29"/>
          <p:cNvSpPr>
            <a:spLocks noChangeShapeType="1"/>
          </p:cNvSpPr>
          <p:nvPr/>
        </p:nvSpPr>
        <p:spPr bwMode="auto">
          <a:xfrm>
            <a:off x="736600" y="2706688"/>
            <a:ext cx="3175" cy="2759075"/>
          </a:xfrm>
          <a:prstGeom prst="line">
            <a:avLst/>
          </a:prstGeom>
          <a:noFill/>
          <a:ln w="0">
            <a:solidFill>
              <a:srgbClr val="000000"/>
            </a:solidFill>
            <a:round/>
            <a:headEnd/>
            <a:tailEnd/>
          </a:ln>
        </p:spPr>
        <p:txBody>
          <a:bodyPr/>
          <a:lstStyle/>
          <a:p>
            <a:endParaRPr lang="en-US"/>
          </a:p>
        </p:txBody>
      </p:sp>
      <p:sp>
        <p:nvSpPr>
          <p:cNvPr id="622622" name="Line 30"/>
          <p:cNvSpPr>
            <a:spLocks noChangeShapeType="1"/>
          </p:cNvSpPr>
          <p:nvPr/>
        </p:nvSpPr>
        <p:spPr bwMode="auto">
          <a:xfrm>
            <a:off x="639763" y="5465763"/>
            <a:ext cx="96837" cy="3175"/>
          </a:xfrm>
          <a:prstGeom prst="line">
            <a:avLst/>
          </a:prstGeom>
          <a:noFill/>
          <a:ln w="0">
            <a:solidFill>
              <a:srgbClr val="000000"/>
            </a:solidFill>
            <a:round/>
            <a:headEnd/>
            <a:tailEnd/>
          </a:ln>
        </p:spPr>
        <p:txBody>
          <a:bodyPr/>
          <a:lstStyle/>
          <a:p>
            <a:endParaRPr lang="en-US"/>
          </a:p>
        </p:txBody>
      </p:sp>
      <p:sp>
        <p:nvSpPr>
          <p:cNvPr id="622623" name="Line 31"/>
          <p:cNvSpPr>
            <a:spLocks noChangeShapeType="1"/>
          </p:cNvSpPr>
          <p:nvPr/>
        </p:nvSpPr>
        <p:spPr bwMode="auto">
          <a:xfrm>
            <a:off x="639763" y="5119688"/>
            <a:ext cx="96837" cy="3175"/>
          </a:xfrm>
          <a:prstGeom prst="line">
            <a:avLst/>
          </a:prstGeom>
          <a:noFill/>
          <a:ln w="0">
            <a:solidFill>
              <a:srgbClr val="000000"/>
            </a:solidFill>
            <a:round/>
            <a:headEnd/>
            <a:tailEnd/>
          </a:ln>
        </p:spPr>
        <p:txBody>
          <a:bodyPr/>
          <a:lstStyle/>
          <a:p>
            <a:endParaRPr lang="en-US"/>
          </a:p>
        </p:txBody>
      </p:sp>
      <p:sp>
        <p:nvSpPr>
          <p:cNvPr id="622624" name="Line 32"/>
          <p:cNvSpPr>
            <a:spLocks noChangeShapeType="1"/>
          </p:cNvSpPr>
          <p:nvPr/>
        </p:nvSpPr>
        <p:spPr bwMode="auto">
          <a:xfrm>
            <a:off x="639763" y="4773613"/>
            <a:ext cx="96837" cy="3175"/>
          </a:xfrm>
          <a:prstGeom prst="line">
            <a:avLst/>
          </a:prstGeom>
          <a:noFill/>
          <a:ln w="0">
            <a:solidFill>
              <a:srgbClr val="000000"/>
            </a:solidFill>
            <a:round/>
            <a:headEnd/>
            <a:tailEnd/>
          </a:ln>
        </p:spPr>
        <p:txBody>
          <a:bodyPr/>
          <a:lstStyle/>
          <a:p>
            <a:endParaRPr lang="en-US"/>
          </a:p>
        </p:txBody>
      </p:sp>
      <p:sp>
        <p:nvSpPr>
          <p:cNvPr id="622625" name="Line 33"/>
          <p:cNvSpPr>
            <a:spLocks noChangeShapeType="1"/>
          </p:cNvSpPr>
          <p:nvPr/>
        </p:nvSpPr>
        <p:spPr bwMode="auto">
          <a:xfrm>
            <a:off x="639763" y="4432300"/>
            <a:ext cx="96837" cy="0"/>
          </a:xfrm>
          <a:prstGeom prst="line">
            <a:avLst/>
          </a:prstGeom>
          <a:noFill/>
          <a:ln w="0">
            <a:solidFill>
              <a:srgbClr val="000000"/>
            </a:solidFill>
            <a:round/>
            <a:headEnd/>
            <a:tailEnd/>
          </a:ln>
        </p:spPr>
        <p:txBody>
          <a:bodyPr/>
          <a:lstStyle/>
          <a:p>
            <a:endParaRPr lang="en-US"/>
          </a:p>
        </p:txBody>
      </p:sp>
      <p:sp>
        <p:nvSpPr>
          <p:cNvPr id="622626" name="Line 34"/>
          <p:cNvSpPr>
            <a:spLocks noChangeShapeType="1"/>
          </p:cNvSpPr>
          <p:nvPr/>
        </p:nvSpPr>
        <p:spPr bwMode="auto">
          <a:xfrm>
            <a:off x="639763" y="4087813"/>
            <a:ext cx="96837" cy="0"/>
          </a:xfrm>
          <a:prstGeom prst="line">
            <a:avLst/>
          </a:prstGeom>
          <a:noFill/>
          <a:ln w="0">
            <a:solidFill>
              <a:srgbClr val="000000"/>
            </a:solidFill>
            <a:round/>
            <a:headEnd/>
            <a:tailEnd/>
          </a:ln>
        </p:spPr>
        <p:txBody>
          <a:bodyPr/>
          <a:lstStyle/>
          <a:p>
            <a:endParaRPr lang="en-US"/>
          </a:p>
        </p:txBody>
      </p:sp>
      <p:sp>
        <p:nvSpPr>
          <p:cNvPr id="622627" name="Line 35"/>
          <p:cNvSpPr>
            <a:spLocks noChangeShapeType="1"/>
          </p:cNvSpPr>
          <p:nvPr/>
        </p:nvSpPr>
        <p:spPr bwMode="auto">
          <a:xfrm>
            <a:off x="639763" y="3738563"/>
            <a:ext cx="96837" cy="3175"/>
          </a:xfrm>
          <a:prstGeom prst="line">
            <a:avLst/>
          </a:prstGeom>
          <a:noFill/>
          <a:ln w="0">
            <a:solidFill>
              <a:srgbClr val="000000"/>
            </a:solidFill>
            <a:round/>
            <a:headEnd/>
            <a:tailEnd/>
          </a:ln>
        </p:spPr>
        <p:txBody>
          <a:bodyPr/>
          <a:lstStyle/>
          <a:p>
            <a:endParaRPr lang="en-US"/>
          </a:p>
        </p:txBody>
      </p:sp>
      <p:sp>
        <p:nvSpPr>
          <p:cNvPr id="622628" name="Line 36"/>
          <p:cNvSpPr>
            <a:spLocks noChangeShapeType="1"/>
          </p:cNvSpPr>
          <p:nvPr/>
        </p:nvSpPr>
        <p:spPr bwMode="auto">
          <a:xfrm>
            <a:off x="639763" y="3397250"/>
            <a:ext cx="96837" cy="3175"/>
          </a:xfrm>
          <a:prstGeom prst="line">
            <a:avLst/>
          </a:prstGeom>
          <a:noFill/>
          <a:ln w="0">
            <a:solidFill>
              <a:srgbClr val="000000"/>
            </a:solidFill>
            <a:round/>
            <a:headEnd/>
            <a:tailEnd/>
          </a:ln>
        </p:spPr>
        <p:txBody>
          <a:bodyPr/>
          <a:lstStyle/>
          <a:p>
            <a:endParaRPr lang="en-US"/>
          </a:p>
        </p:txBody>
      </p:sp>
      <p:sp>
        <p:nvSpPr>
          <p:cNvPr id="622629" name="Line 37"/>
          <p:cNvSpPr>
            <a:spLocks noChangeShapeType="1"/>
          </p:cNvSpPr>
          <p:nvPr/>
        </p:nvSpPr>
        <p:spPr bwMode="auto">
          <a:xfrm>
            <a:off x="639763" y="3051175"/>
            <a:ext cx="96837" cy="1588"/>
          </a:xfrm>
          <a:prstGeom prst="line">
            <a:avLst/>
          </a:prstGeom>
          <a:noFill/>
          <a:ln w="0">
            <a:solidFill>
              <a:srgbClr val="000000"/>
            </a:solidFill>
            <a:round/>
            <a:headEnd/>
            <a:tailEnd/>
          </a:ln>
        </p:spPr>
        <p:txBody>
          <a:bodyPr/>
          <a:lstStyle/>
          <a:p>
            <a:endParaRPr lang="en-US"/>
          </a:p>
        </p:txBody>
      </p:sp>
      <p:sp>
        <p:nvSpPr>
          <p:cNvPr id="622630" name="Line 38"/>
          <p:cNvSpPr>
            <a:spLocks noChangeShapeType="1"/>
          </p:cNvSpPr>
          <p:nvPr/>
        </p:nvSpPr>
        <p:spPr bwMode="auto">
          <a:xfrm>
            <a:off x="639763" y="2706688"/>
            <a:ext cx="96837" cy="0"/>
          </a:xfrm>
          <a:prstGeom prst="line">
            <a:avLst/>
          </a:prstGeom>
          <a:noFill/>
          <a:ln w="0">
            <a:solidFill>
              <a:srgbClr val="000000"/>
            </a:solidFill>
            <a:round/>
            <a:headEnd/>
            <a:tailEnd/>
          </a:ln>
        </p:spPr>
        <p:txBody>
          <a:bodyPr/>
          <a:lstStyle/>
          <a:p>
            <a:endParaRPr lang="en-US"/>
          </a:p>
        </p:txBody>
      </p:sp>
      <p:sp>
        <p:nvSpPr>
          <p:cNvPr id="622631" name="Line 39"/>
          <p:cNvSpPr>
            <a:spLocks noChangeShapeType="1"/>
          </p:cNvSpPr>
          <p:nvPr/>
        </p:nvSpPr>
        <p:spPr bwMode="auto">
          <a:xfrm>
            <a:off x="736600" y="5465763"/>
            <a:ext cx="8102600" cy="20637"/>
          </a:xfrm>
          <a:prstGeom prst="line">
            <a:avLst/>
          </a:prstGeom>
          <a:noFill/>
          <a:ln w="0">
            <a:solidFill>
              <a:srgbClr val="000000"/>
            </a:solidFill>
            <a:round/>
            <a:headEnd/>
            <a:tailEnd/>
          </a:ln>
        </p:spPr>
        <p:txBody>
          <a:bodyPr/>
          <a:lstStyle/>
          <a:p>
            <a:endParaRPr lang="en-US"/>
          </a:p>
        </p:txBody>
      </p:sp>
      <p:sp>
        <p:nvSpPr>
          <p:cNvPr id="622632" name="Line 40"/>
          <p:cNvSpPr>
            <a:spLocks noChangeShapeType="1"/>
          </p:cNvSpPr>
          <p:nvPr/>
        </p:nvSpPr>
        <p:spPr bwMode="auto">
          <a:xfrm flipV="1">
            <a:off x="736600" y="5465763"/>
            <a:ext cx="3175" cy="88900"/>
          </a:xfrm>
          <a:prstGeom prst="line">
            <a:avLst/>
          </a:prstGeom>
          <a:noFill/>
          <a:ln w="0">
            <a:solidFill>
              <a:srgbClr val="000000"/>
            </a:solidFill>
            <a:round/>
            <a:headEnd/>
            <a:tailEnd/>
          </a:ln>
        </p:spPr>
        <p:txBody>
          <a:bodyPr/>
          <a:lstStyle/>
          <a:p>
            <a:endParaRPr lang="en-US"/>
          </a:p>
        </p:txBody>
      </p:sp>
      <p:sp>
        <p:nvSpPr>
          <p:cNvPr id="622633" name="Line 41"/>
          <p:cNvSpPr>
            <a:spLocks noChangeShapeType="1"/>
          </p:cNvSpPr>
          <p:nvPr/>
        </p:nvSpPr>
        <p:spPr bwMode="auto">
          <a:xfrm flipV="1">
            <a:off x="1828800" y="5465763"/>
            <a:ext cx="0" cy="88900"/>
          </a:xfrm>
          <a:prstGeom prst="line">
            <a:avLst/>
          </a:prstGeom>
          <a:noFill/>
          <a:ln w="0">
            <a:solidFill>
              <a:srgbClr val="000000"/>
            </a:solidFill>
            <a:round/>
            <a:headEnd/>
            <a:tailEnd/>
          </a:ln>
        </p:spPr>
        <p:txBody>
          <a:bodyPr/>
          <a:lstStyle/>
          <a:p>
            <a:endParaRPr lang="en-US"/>
          </a:p>
        </p:txBody>
      </p:sp>
      <p:sp>
        <p:nvSpPr>
          <p:cNvPr id="622634" name="Line 42"/>
          <p:cNvSpPr>
            <a:spLocks noChangeShapeType="1"/>
          </p:cNvSpPr>
          <p:nvPr/>
        </p:nvSpPr>
        <p:spPr bwMode="auto">
          <a:xfrm flipV="1">
            <a:off x="2971800" y="5465763"/>
            <a:ext cx="3175" cy="88900"/>
          </a:xfrm>
          <a:prstGeom prst="line">
            <a:avLst/>
          </a:prstGeom>
          <a:noFill/>
          <a:ln w="0">
            <a:solidFill>
              <a:srgbClr val="000000"/>
            </a:solidFill>
            <a:round/>
            <a:headEnd/>
            <a:tailEnd/>
          </a:ln>
        </p:spPr>
        <p:txBody>
          <a:bodyPr/>
          <a:lstStyle/>
          <a:p>
            <a:endParaRPr lang="en-US"/>
          </a:p>
        </p:txBody>
      </p:sp>
      <p:sp>
        <p:nvSpPr>
          <p:cNvPr id="622635" name="Line 43"/>
          <p:cNvSpPr>
            <a:spLocks noChangeShapeType="1"/>
          </p:cNvSpPr>
          <p:nvPr/>
        </p:nvSpPr>
        <p:spPr bwMode="auto">
          <a:xfrm flipV="1">
            <a:off x="4114800" y="5465763"/>
            <a:ext cx="3175" cy="88900"/>
          </a:xfrm>
          <a:prstGeom prst="line">
            <a:avLst/>
          </a:prstGeom>
          <a:noFill/>
          <a:ln w="0">
            <a:solidFill>
              <a:srgbClr val="000000"/>
            </a:solidFill>
            <a:round/>
            <a:headEnd/>
            <a:tailEnd/>
          </a:ln>
        </p:spPr>
        <p:txBody>
          <a:bodyPr/>
          <a:lstStyle/>
          <a:p>
            <a:endParaRPr lang="en-US"/>
          </a:p>
        </p:txBody>
      </p:sp>
      <p:sp>
        <p:nvSpPr>
          <p:cNvPr id="622636" name="Line 44"/>
          <p:cNvSpPr>
            <a:spLocks noChangeShapeType="1"/>
          </p:cNvSpPr>
          <p:nvPr/>
        </p:nvSpPr>
        <p:spPr bwMode="auto">
          <a:xfrm flipV="1">
            <a:off x="5257800" y="5465763"/>
            <a:ext cx="3175" cy="88900"/>
          </a:xfrm>
          <a:prstGeom prst="line">
            <a:avLst/>
          </a:prstGeom>
          <a:noFill/>
          <a:ln w="0">
            <a:solidFill>
              <a:srgbClr val="000000"/>
            </a:solidFill>
            <a:round/>
            <a:headEnd/>
            <a:tailEnd/>
          </a:ln>
        </p:spPr>
        <p:txBody>
          <a:bodyPr/>
          <a:lstStyle/>
          <a:p>
            <a:endParaRPr lang="en-US"/>
          </a:p>
        </p:txBody>
      </p:sp>
      <p:sp>
        <p:nvSpPr>
          <p:cNvPr id="622637" name="Line 45"/>
          <p:cNvSpPr>
            <a:spLocks noChangeShapeType="1"/>
          </p:cNvSpPr>
          <p:nvPr/>
        </p:nvSpPr>
        <p:spPr bwMode="auto">
          <a:xfrm flipV="1">
            <a:off x="6400800" y="5465763"/>
            <a:ext cx="0" cy="88900"/>
          </a:xfrm>
          <a:prstGeom prst="line">
            <a:avLst/>
          </a:prstGeom>
          <a:noFill/>
          <a:ln w="0">
            <a:solidFill>
              <a:srgbClr val="000000"/>
            </a:solidFill>
            <a:round/>
            <a:headEnd/>
            <a:tailEnd/>
          </a:ln>
        </p:spPr>
        <p:txBody>
          <a:bodyPr/>
          <a:lstStyle/>
          <a:p>
            <a:endParaRPr lang="en-US"/>
          </a:p>
        </p:txBody>
      </p:sp>
      <p:sp>
        <p:nvSpPr>
          <p:cNvPr id="622638" name="Line 46"/>
          <p:cNvSpPr>
            <a:spLocks noChangeShapeType="1"/>
          </p:cNvSpPr>
          <p:nvPr/>
        </p:nvSpPr>
        <p:spPr bwMode="auto">
          <a:xfrm flipV="1">
            <a:off x="7632700" y="5465763"/>
            <a:ext cx="3175" cy="88900"/>
          </a:xfrm>
          <a:prstGeom prst="line">
            <a:avLst/>
          </a:prstGeom>
          <a:noFill/>
          <a:ln w="0">
            <a:solidFill>
              <a:srgbClr val="000000"/>
            </a:solidFill>
            <a:round/>
            <a:headEnd/>
            <a:tailEnd/>
          </a:ln>
        </p:spPr>
        <p:txBody>
          <a:bodyPr/>
          <a:lstStyle/>
          <a:p>
            <a:endParaRPr lang="en-US"/>
          </a:p>
        </p:txBody>
      </p:sp>
      <p:sp>
        <p:nvSpPr>
          <p:cNvPr id="622639" name="Rectangle 47"/>
          <p:cNvSpPr>
            <a:spLocks noChangeArrowheads="1"/>
          </p:cNvSpPr>
          <p:nvPr/>
        </p:nvSpPr>
        <p:spPr bwMode="auto">
          <a:xfrm>
            <a:off x="1112838" y="4876800"/>
            <a:ext cx="404812"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12,9</a:t>
            </a:r>
          </a:p>
        </p:txBody>
      </p:sp>
      <p:sp>
        <p:nvSpPr>
          <p:cNvPr id="622640" name="Rectangle 48"/>
          <p:cNvSpPr>
            <a:spLocks noChangeArrowheads="1"/>
          </p:cNvSpPr>
          <p:nvPr/>
        </p:nvSpPr>
        <p:spPr bwMode="auto">
          <a:xfrm>
            <a:off x="2262188" y="5014913"/>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8,8</a:t>
            </a:r>
          </a:p>
        </p:txBody>
      </p:sp>
      <p:sp>
        <p:nvSpPr>
          <p:cNvPr id="622641" name="Rectangle 49"/>
          <p:cNvSpPr>
            <a:spLocks noChangeArrowheads="1"/>
          </p:cNvSpPr>
          <p:nvPr/>
        </p:nvSpPr>
        <p:spPr bwMode="auto">
          <a:xfrm>
            <a:off x="3403600" y="5060950"/>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7,6</a:t>
            </a:r>
          </a:p>
        </p:txBody>
      </p:sp>
      <p:sp>
        <p:nvSpPr>
          <p:cNvPr id="622642" name="Rectangle 50"/>
          <p:cNvSpPr>
            <a:spLocks noChangeArrowheads="1"/>
          </p:cNvSpPr>
          <p:nvPr/>
        </p:nvSpPr>
        <p:spPr bwMode="auto">
          <a:xfrm>
            <a:off x="4546600" y="5119688"/>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5,8</a:t>
            </a:r>
          </a:p>
        </p:txBody>
      </p:sp>
      <p:sp>
        <p:nvSpPr>
          <p:cNvPr id="622643" name="Rectangle 51"/>
          <p:cNvSpPr>
            <a:spLocks noChangeArrowheads="1"/>
          </p:cNvSpPr>
          <p:nvPr/>
        </p:nvSpPr>
        <p:spPr bwMode="auto">
          <a:xfrm>
            <a:off x="5656263" y="5119688"/>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5,6</a:t>
            </a:r>
          </a:p>
        </p:txBody>
      </p:sp>
      <p:sp>
        <p:nvSpPr>
          <p:cNvPr id="622644" name="Rectangle 52"/>
          <p:cNvSpPr>
            <a:spLocks noChangeArrowheads="1"/>
          </p:cNvSpPr>
          <p:nvPr/>
        </p:nvSpPr>
        <p:spPr bwMode="auto">
          <a:xfrm>
            <a:off x="6829425" y="5119688"/>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5,7</a:t>
            </a:r>
          </a:p>
        </p:txBody>
      </p:sp>
      <p:sp>
        <p:nvSpPr>
          <p:cNvPr id="622645" name="Rectangle 53"/>
          <p:cNvSpPr>
            <a:spLocks noChangeArrowheads="1"/>
          </p:cNvSpPr>
          <p:nvPr/>
        </p:nvSpPr>
        <p:spPr bwMode="auto">
          <a:xfrm>
            <a:off x="1112838" y="3544888"/>
            <a:ext cx="404812"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25,7</a:t>
            </a:r>
          </a:p>
        </p:txBody>
      </p:sp>
      <p:sp>
        <p:nvSpPr>
          <p:cNvPr id="622646" name="Rectangle 54"/>
          <p:cNvSpPr>
            <a:spLocks noChangeArrowheads="1"/>
          </p:cNvSpPr>
          <p:nvPr/>
        </p:nvSpPr>
        <p:spPr bwMode="auto">
          <a:xfrm>
            <a:off x="2200275" y="3890963"/>
            <a:ext cx="404813"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23,8</a:t>
            </a:r>
          </a:p>
        </p:txBody>
      </p:sp>
      <p:sp>
        <p:nvSpPr>
          <p:cNvPr id="622647" name="Rectangle 55"/>
          <p:cNvSpPr>
            <a:spLocks noChangeArrowheads="1"/>
          </p:cNvSpPr>
          <p:nvPr/>
        </p:nvSpPr>
        <p:spPr bwMode="auto">
          <a:xfrm>
            <a:off x="3338513" y="4116388"/>
            <a:ext cx="404812"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a:t>
            </a:r>
          </a:p>
        </p:txBody>
      </p:sp>
      <p:sp>
        <p:nvSpPr>
          <p:cNvPr id="622648" name="Rectangle 56"/>
          <p:cNvSpPr>
            <a:spLocks noChangeArrowheads="1"/>
          </p:cNvSpPr>
          <p:nvPr/>
        </p:nvSpPr>
        <p:spPr bwMode="auto">
          <a:xfrm>
            <a:off x="4413250" y="4271963"/>
            <a:ext cx="404813"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17,4</a:t>
            </a:r>
          </a:p>
        </p:txBody>
      </p:sp>
      <p:sp>
        <p:nvSpPr>
          <p:cNvPr id="622649" name="Rectangle 57"/>
          <p:cNvSpPr>
            <a:spLocks noChangeArrowheads="1"/>
          </p:cNvSpPr>
          <p:nvPr/>
        </p:nvSpPr>
        <p:spPr bwMode="auto">
          <a:xfrm>
            <a:off x="5599113" y="4371975"/>
            <a:ext cx="404812"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16,1</a:t>
            </a:r>
          </a:p>
        </p:txBody>
      </p:sp>
      <p:sp>
        <p:nvSpPr>
          <p:cNvPr id="622650" name="Rectangle 58"/>
          <p:cNvSpPr>
            <a:spLocks noChangeArrowheads="1"/>
          </p:cNvSpPr>
          <p:nvPr/>
        </p:nvSpPr>
        <p:spPr bwMode="auto">
          <a:xfrm>
            <a:off x="6769100" y="4416425"/>
            <a:ext cx="404813"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14,9</a:t>
            </a:r>
          </a:p>
        </p:txBody>
      </p:sp>
      <p:sp>
        <p:nvSpPr>
          <p:cNvPr id="622651" name="Rectangle 59"/>
          <p:cNvSpPr>
            <a:spLocks noChangeArrowheads="1"/>
          </p:cNvSpPr>
          <p:nvPr/>
        </p:nvSpPr>
        <p:spPr bwMode="auto">
          <a:xfrm>
            <a:off x="327025" y="5303838"/>
            <a:ext cx="115888"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0</a:t>
            </a:r>
          </a:p>
        </p:txBody>
      </p:sp>
      <p:sp>
        <p:nvSpPr>
          <p:cNvPr id="622652" name="Rectangle 60"/>
          <p:cNvSpPr>
            <a:spLocks noChangeArrowheads="1"/>
          </p:cNvSpPr>
          <p:nvPr/>
        </p:nvSpPr>
        <p:spPr bwMode="auto">
          <a:xfrm>
            <a:off x="327025" y="4954588"/>
            <a:ext cx="115888"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5</a:t>
            </a:r>
          </a:p>
        </p:txBody>
      </p:sp>
      <p:sp>
        <p:nvSpPr>
          <p:cNvPr id="622653" name="Rectangle 61"/>
          <p:cNvSpPr>
            <a:spLocks noChangeArrowheads="1"/>
          </p:cNvSpPr>
          <p:nvPr/>
        </p:nvSpPr>
        <p:spPr bwMode="auto">
          <a:xfrm>
            <a:off x="152400" y="4610100"/>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10</a:t>
            </a:r>
          </a:p>
        </p:txBody>
      </p:sp>
      <p:sp>
        <p:nvSpPr>
          <p:cNvPr id="622654" name="Rectangle 62"/>
          <p:cNvSpPr>
            <a:spLocks noChangeArrowheads="1"/>
          </p:cNvSpPr>
          <p:nvPr/>
        </p:nvSpPr>
        <p:spPr bwMode="auto">
          <a:xfrm>
            <a:off x="152400" y="4267200"/>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15</a:t>
            </a:r>
          </a:p>
        </p:txBody>
      </p:sp>
      <p:sp>
        <p:nvSpPr>
          <p:cNvPr id="622655" name="Rectangle 63"/>
          <p:cNvSpPr>
            <a:spLocks noChangeArrowheads="1"/>
          </p:cNvSpPr>
          <p:nvPr/>
        </p:nvSpPr>
        <p:spPr bwMode="auto">
          <a:xfrm>
            <a:off x="152400" y="3922713"/>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20</a:t>
            </a:r>
          </a:p>
        </p:txBody>
      </p:sp>
      <p:sp>
        <p:nvSpPr>
          <p:cNvPr id="622656" name="Rectangle 64"/>
          <p:cNvSpPr>
            <a:spLocks noChangeArrowheads="1"/>
          </p:cNvSpPr>
          <p:nvPr/>
        </p:nvSpPr>
        <p:spPr bwMode="auto">
          <a:xfrm>
            <a:off x="152400" y="3578225"/>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25</a:t>
            </a:r>
          </a:p>
        </p:txBody>
      </p:sp>
      <p:sp>
        <p:nvSpPr>
          <p:cNvPr id="622657" name="Rectangle 65"/>
          <p:cNvSpPr>
            <a:spLocks noChangeArrowheads="1"/>
          </p:cNvSpPr>
          <p:nvPr/>
        </p:nvSpPr>
        <p:spPr bwMode="auto">
          <a:xfrm>
            <a:off x="152400" y="3235325"/>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30</a:t>
            </a:r>
          </a:p>
        </p:txBody>
      </p:sp>
      <p:sp>
        <p:nvSpPr>
          <p:cNvPr id="622658" name="Rectangle 66"/>
          <p:cNvSpPr>
            <a:spLocks noChangeArrowheads="1"/>
          </p:cNvSpPr>
          <p:nvPr/>
        </p:nvSpPr>
        <p:spPr bwMode="auto">
          <a:xfrm>
            <a:off x="152400" y="2887663"/>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35</a:t>
            </a:r>
          </a:p>
        </p:txBody>
      </p:sp>
      <p:sp>
        <p:nvSpPr>
          <p:cNvPr id="622659" name="Rectangle 67"/>
          <p:cNvSpPr>
            <a:spLocks noChangeArrowheads="1"/>
          </p:cNvSpPr>
          <p:nvPr/>
        </p:nvSpPr>
        <p:spPr bwMode="auto">
          <a:xfrm>
            <a:off x="152400" y="2544763"/>
            <a:ext cx="23177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40</a:t>
            </a:r>
          </a:p>
        </p:txBody>
      </p:sp>
      <p:sp>
        <p:nvSpPr>
          <p:cNvPr id="622660" name="Rectangle 68"/>
          <p:cNvSpPr>
            <a:spLocks noChangeArrowheads="1"/>
          </p:cNvSpPr>
          <p:nvPr/>
        </p:nvSpPr>
        <p:spPr bwMode="auto">
          <a:xfrm>
            <a:off x="1019175"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1990</a:t>
            </a:r>
          </a:p>
        </p:txBody>
      </p:sp>
      <p:sp>
        <p:nvSpPr>
          <p:cNvPr id="622661" name="Rectangle 69"/>
          <p:cNvSpPr>
            <a:spLocks noChangeArrowheads="1"/>
          </p:cNvSpPr>
          <p:nvPr/>
        </p:nvSpPr>
        <p:spPr bwMode="auto">
          <a:xfrm>
            <a:off x="2262188"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1992</a:t>
            </a:r>
          </a:p>
        </p:txBody>
      </p:sp>
      <p:sp>
        <p:nvSpPr>
          <p:cNvPr id="622662" name="Rectangle 70"/>
          <p:cNvSpPr>
            <a:spLocks noChangeArrowheads="1"/>
          </p:cNvSpPr>
          <p:nvPr/>
        </p:nvSpPr>
        <p:spPr bwMode="auto">
          <a:xfrm>
            <a:off x="3228975"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1994</a:t>
            </a:r>
          </a:p>
        </p:txBody>
      </p:sp>
      <p:sp>
        <p:nvSpPr>
          <p:cNvPr id="622663" name="Rectangle 71"/>
          <p:cNvSpPr>
            <a:spLocks noChangeArrowheads="1"/>
          </p:cNvSpPr>
          <p:nvPr/>
        </p:nvSpPr>
        <p:spPr bwMode="auto">
          <a:xfrm>
            <a:off x="4394200"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1996</a:t>
            </a:r>
          </a:p>
        </p:txBody>
      </p:sp>
      <p:sp>
        <p:nvSpPr>
          <p:cNvPr id="622664" name="Rectangle 72"/>
          <p:cNvSpPr>
            <a:spLocks noChangeArrowheads="1"/>
          </p:cNvSpPr>
          <p:nvPr/>
        </p:nvSpPr>
        <p:spPr bwMode="auto">
          <a:xfrm>
            <a:off x="5502275"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1998</a:t>
            </a:r>
          </a:p>
        </p:txBody>
      </p:sp>
      <p:sp>
        <p:nvSpPr>
          <p:cNvPr id="622665" name="Rectangle 73"/>
          <p:cNvSpPr>
            <a:spLocks noChangeArrowheads="1"/>
          </p:cNvSpPr>
          <p:nvPr/>
        </p:nvSpPr>
        <p:spPr bwMode="auto">
          <a:xfrm>
            <a:off x="6781800" y="572135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2000</a:t>
            </a:r>
          </a:p>
        </p:txBody>
      </p:sp>
      <p:sp>
        <p:nvSpPr>
          <p:cNvPr id="622666" name="Rectangle 74"/>
          <p:cNvSpPr>
            <a:spLocks noChangeArrowheads="1"/>
          </p:cNvSpPr>
          <p:nvPr/>
        </p:nvSpPr>
        <p:spPr bwMode="auto">
          <a:xfrm flipV="1">
            <a:off x="2438400" y="6156325"/>
            <a:ext cx="152400" cy="152400"/>
          </a:xfrm>
          <a:prstGeom prst="rect">
            <a:avLst/>
          </a:prstGeom>
          <a:solidFill>
            <a:srgbClr val="CCCCFF"/>
          </a:solidFill>
          <a:ln w="12700">
            <a:solidFill>
              <a:srgbClr val="000000"/>
            </a:solidFill>
            <a:miter lim="800000"/>
            <a:headEnd/>
            <a:tailEnd/>
          </a:ln>
        </p:spPr>
        <p:txBody>
          <a:bodyPr/>
          <a:lstStyle/>
          <a:p>
            <a:endParaRPr lang="en-US"/>
          </a:p>
        </p:txBody>
      </p:sp>
      <p:sp>
        <p:nvSpPr>
          <p:cNvPr id="622667" name="Rectangle 75"/>
          <p:cNvSpPr>
            <a:spLocks noChangeArrowheads="1"/>
          </p:cNvSpPr>
          <p:nvPr/>
        </p:nvSpPr>
        <p:spPr bwMode="auto">
          <a:xfrm>
            <a:off x="2690813" y="6084888"/>
            <a:ext cx="2114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FF0000"/>
                </a:solidFill>
                <a:effectLst/>
                <a:latin typeface="Arial Narrow" pitchFamily="34" charset="0"/>
                <a:cs typeface="Times New Roman" pitchFamily="18" charset="0"/>
              </a:rPr>
              <a:t>Pobres no</a:t>
            </a:r>
            <a:r>
              <a:rPr lang="es-ES_tradnl" sz="2000" b="1">
                <a:solidFill>
                  <a:srgbClr val="FF0000"/>
                </a:solidFill>
                <a:effectLst/>
                <a:latin typeface="Arial Narrow" pitchFamily="34" charset="0"/>
                <a:cs typeface="Times New Roman" pitchFamily="18" charset="0"/>
              </a:rPr>
              <a:t> indigentes</a:t>
            </a:r>
            <a:endParaRPr lang="es-ES" sz="2000" b="1">
              <a:solidFill>
                <a:srgbClr val="FF0000"/>
              </a:solidFill>
              <a:effectLst/>
              <a:latin typeface="Arial Narrow" pitchFamily="34" charset="0"/>
              <a:cs typeface="Times New Roman" pitchFamily="18" charset="0"/>
            </a:endParaRPr>
          </a:p>
        </p:txBody>
      </p:sp>
      <p:sp>
        <p:nvSpPr>
          <p:cNvPr id="622668" name="Rectangle 76"/>
          <p:cNvSpPr>
            <a:spLocks noChangeArrowheads="1"/>
          </p:cNvSpPr>
          <p:nvPr/>
        </p:nvSpPr>
        <p:spPr bwMode="auto">
          <a:xfrm flipH="1" flipV="1">
            <a:off x="4953000" y="6161088"/>
            <a:ext cx="152400" cy="146050"/>
          </a:xfrm>
          <a:prstGeom prst="rect">
            <a:avLst/>
          </a:prstGeom>
          <a:solidFill>
            <a:srgbClr val="9999FF"/>
          </a:solidFill>
          <a:ln w="12700">
            <a:solidFill>
              <a:srgbClr val="000000"/>
            </a:solidFill>
            <a:miter lim="800000"/>
            <a:headEnd/>
            <a:tailEnd/>
          </a:ln>
        </p:spPr>
        <p:txBody>
          <a:bodyPr/>
          <a:lstStyle/>
          <a:p>
            <a:endParaRPr lang="en-US"/>
          </a:p>
        </p:txBody>
      </p:sp>
      <p:sp>
        <p:nvSpPr>
          <p:cNvPr id="622669" name="Rectangle 77"/>
          <p:cNvSpPr>
            <a:spLocks noChangeArrowheads="1"/>
          </p:cNvSpPr>
          <p:nvPr/>
        </p:nvSpPr>
        <p:spPr bwMode="auto">
          <a:xfrm>
            <a:off x="5197475" y="6084888"/>
            <a:ext cx="1039813"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FF0000"/>
                </a:solidFill>
                <a:effectLst/>
                <a:latin typeface="Arial Narrow" pitchFamily="34" charset="0"/>
                <a:cs typeface="Times New Roman" pitchFamily="18" charset="0"/>
              </a:rPr>
              <a:t>Indigentes</a:t>
            </a:r>
          </a:p>
        </p:txBody>
      </p:sp>
      <p:sp>
        <p:nvSpPr>
          <p:cNvPr id="622670" name="Rectangle 78"/>
          <p:cNvSpPr>
            <a:spLocks noChangeArrowheads="1"/>
          </p:cNvSpPr>
          <p:nvPr/>
        </p:nvSpPr>
        <p:spPr bwMode="auto">
          <a:xfrm>
            <a:off x="1155700" y="2427288"/>
            <a:ext cx="404813"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38,6</a:t>
            </a:r>
            <a:endParaRPr lang="es-ES" sz="2000" b="1">
              <a:solidFill>
                <a:srgbClr val="003399"/>
              </a:solidFill>
              <a:effectLst/>
              <a:latin typeface="Arial Narrow" pitchFamily="34" charset="0"/>
              <a:cs typeface="Times New Roman" pitchFamily="18" charset="0"/>
            </a:endParaRPr>
          </a:p>
        </p:txBody>
      </p:sp>
      <p:sp>
        <p:nvSpPr>
          <p:cNvPr id="622671" name="Rectangle 79"/>
          <p:cNvSpPr>
            <a:spLocks noChangeArrowheads="1"/>
          </p:cNvSpPr>
          <p:nvPr/>
        </p:nvSpPr>
        <p:spPr bwMode="auto">
          <a:xfrm>
            <a:off x="2219325" y="2798763"/>
            <a:ext cx="404813"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32,6</a:t>
            </a:r>
            <a:endParaRPr lang="es-ES" sz="2000" b="1">
              <a:solidFill>
                <a:srgbClr val="003399"/>
              </a:solidFill>
              <a:effectLst/>
              <a:latin typeface="Arial Narrow" pitchFamily="34" charset="0"/>
              <a:cs typeface="Times New Roman" pitchFamily="18" charset="0"/>
            </a:endParaRPr>
          </a:p>
        </p:txBody>
      </p:sp>
      <p:sp>
        <p:nvSpPr>
          <p:cNvPr id="622672" name="Rectangle 80"/>
          <p:cNvSpPr>
            <a:spLocks noChangeArrowheads="1"/>
          </p:cNvSpPr>
          <p:nvPr/>
        </p:nvSpPr>
        <p:spPr bwMode="auto">
          <a:xfrm>
            <a:off x="3397250" y="3175000"/>
            <a:ext cx="404813"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27,5</a:t>
            </a:r>
            <a:endParaRPr lang="es-ES" sz="2000" b="1">
              <a:solidFill>
                <a:srgbClr val="003399"/>
              </a:solidFill>
              <a:effectLst/>
              <a:latin typeface="Arial Narrow" pitchFamily="34" charset="0"/>
              <a:cs typeface="Times New Roman" pitchFamily="18" charset="0"/>
            </a:endParaRPr>
          </a:p>
        </p:txBody>
      </p:sp>
      <p:sp>
        <p:nvSpPr>
          <p:cNvPr id="622673" name="Rectangle 81"/>
          <p:cNvSpPr>
            <a:spLocks noChangeArrowheads="1"/>
          </p:cNvSpPr>
          <p:nvPr/>
        </p:nvSpPr>
        <p:spPr bwMode="auto">
          <a:xfrm>
            <a:off x="4516438" y="3473450"/>
            <a:ext cx="404812"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23,2</a:t>
            </a:r>
            <a:endParaRPr lang="es-ES" sz="2000" b="1">
              <a:solidFill>
                <a:srgbClr val="003399"/>
              </a:solidFill>
              <a:effectLst/>
              <a:latin typeface="Arial Narrow" pitchFamily="34" charset="0"/>
              <a:cs typeface="Times New Roman" pitchFamily="18" charset="0"/>
            </a:endParaRPr>
          </a:p>
        </p:txBody>
      </p:sp>
      <p:sp>
        <p:nvSpPr>
          <p:cNvPr id="622674" name="Rectangle 82"/>
          <p:cNvSpPr>
            <a:spLocks noChangeArrowheads="1"/>
          </p:cNvSpPr>
          <p:nvPr/>
        </p:nvSpPr>
        <p:spPr bwMode="auto">
          <a:xfrm>
            <a:off x="5589588" y="3549650"/>
            <a:ext cx="404812"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21,7</a:t>
            </a:r>
            <a:endParaRPr lang="es-ES" sz="2000" b="1">
              <a:solidFill>
                <a:srgbClr val="003399"/>
              </a:solidFill>
              <a:effectLst/>
              <a:latin typeface="Arial Narrow" pitchFamily="34" charset="0"/>
              <a:cs typeface="Times New Roman" pitchFamily="18" charset="0"/>
            </a:endParaRPr>
          </a:p>
        </p:txBody>
      </p:sp>
      <p:sp>
        <p:nvSpPr>
          <p:cNvPr id="622675" name="Rectangle 83"/>
          <p:cNvSpPr>
            <a:spLocks noChangeArrowheads="1"/>
          </p:cNvSpPr>
          <p:nvPr/>
        </p:nvSpPr>
        <p:spPr bwMode="auto">
          <a:xfrm>
            <a:off x="6742113" y="3622675"/>
            <a:ext cx="404812" cy="304800"/>
          </a:xfrm>
          <a:prstGeom prst="rect">
            <a:avLst/>
          </a:prstGeom>
          <a:noFill/>
          <a:ln w="9525">
            <a:noFill/>
            <a:miter lim="800000"/>
            <a:headEnd/>
            <a:tailEnd/>
          </a:ln>
        </p:spPr>
        <p:txBody>
          <a:bodyPr wrap="none" lIns="0" tIns="0" rIns="0" bIns="0">
            <a:spAutoFit/>
          </a:bodyPr>
          <a:lstStyle/>
          <a:p>
            <a:pPr algn="l">
              <a:spcBef>
                <a:spcPct val="0"/>
              </a:spcBef>
            </a:pPr>
            <a:r>
              <a:rPr lang="es-MX" sz="2000" b="1">
                <a:solidFill>
                  <a:srgbClr val="003399"/>
                </a:solidFill>
                <a:effectLst/>
                <a:latin typeface="Arial Narrow" pitchFamily="34" charset="0"/>
                <a:cs typeface="Times New Roman" pitchFamily="18" charset="0"/>
              </a:rPr>
              <a:t>20,6</a:t>
            </a:r>
            <a:endParaRPr lang="es-ES" sz="2000" b="1">
              <a:solidFill>
                <a:srgbClr val="003399"/>
              </a:solidFill>
              <a:effectLst/>
              <a:latin typeface="Arial Narrow" pitchFamily="34" charset="0"/>
              <a:cs typeface="Times New Roman" pitchFamily="18" charset="0"/>
            </a:endParaRPr>
          </a:p>
        </p:txBody>
      </p:sp>
      <p:sp>
        <p:nvSpPr>
          <p:cNvPr id="622676" name="Text Box 84"/>
          <p:cNvSpPr txBox="1">
            <a:spLocks noChangeArrowheads="1"/>
          </p:cNvSpPr>
          <p:nvPr/>
        </p:nvSpPr>
        <p:spPr bwMode="auto">
          <a:xfrm>
            <a:off x="228600" y="1143000"/>
            <a:ext cx="7162800" cy="1222375"/>
          </a:xfrm>
          <a:prstGeom prst="rect">
            <a:avLst/>
          </a:prstGeom>
          <a:noFill/>
          <a:ln w="9525">
            <a:noFill/>
            <a:miter lim="800000"/>
            <a:headEnd/>
            <a:tailEnd/>
          </a:ln>
          <a:effectLst/>
        </p:spPr>
        <p:txBody>
          <a:bodyPr>
            <a:spAutoFit/>
          </a:bodyPr>
          <a:lstStyle/>
          <a:p>
            <a:pPr algn="ctr">
              <a:lnSpc>
                <a:spcPct val="55000"/>
              </a:lnSpc>
              <a:spcBef>
                <a:spcPct val="50000"/>
              </a:spcBef>
            </a:pPr>
            <a:r>
              <a:rPr lang="es-MX" sz="2000" b="1">
                <a:solidFill>
                  <a:srgbClr val="000099"/>
                </a:solidFill>
                <a:effectLst/>
                <a:cs typeface="Times New Roman" pitchFamily="18" charset="0"/>
              </a:rPr>
              <a:t>Cuadro 1: Evolución de la incidencia de la pobreza </a:t>
            </a:r>
          </a:p>
          <a:p>
            <a:pPr algn="ctr">
              <a:lnSpc>
                <a:spcPct val="55000"/>
              </a:lnSpc>
              <a:spcBef>
                <a:spcPct val="50000"/>
              </a:spcBef>
            </a:pPr>
            <a:r>
              <a:rPr lang="es-MX" sz="2000" b="1">
                <a:solidFill>
                  <a:srgbClr val="000099"/>
                </a:solidFill>
                <a:effectLst/>
                <a:cs typeface="Times New Roman" pitchFamily="18" charset="0"/>
              </a:rPr>
              <a:t>y de la indigencia</a:t>
            </a:r>
          </a:p>
          <a:p>
            <a:pPr algn="ctr">
              <a:lnSpc>
                <a:spcPct val="55000"/>
              </a:lnSpc>
              <a:spcBef>
                <a:spcPct val="50000"/>
              </a:spcBef>
            </a:pPr>
            <a:r>
              <a:rPr lang="es-MX" sz="2000" b="1">
                <a:solidFill>
                  <a:srgbClr val="000099"/>
                </a:solidFill>
                <a:effectLst/>
                <a:cs typeface="Times New Roman" pitchFamily="18" charset="0"/>
              </a:rPr>
              <a:t>1990-2000</a:t>
            </a:r>
          </a:p>
          <a:p>
            <a:pPr algn="ctr">
              <a:lnSpc>
                <a:spcPct val="55000"/>
              </a:lnSpc>
              <a:spcBef>
                <a:spcPct val="50000"/>
              </a:spcBef>
            </a:pPr>
            <a:r>
              <a:rPr lang="es-MX" sz="2000" b="1">
                <a:solidFill>
                  <a:srgbClr val="000099"/>
                </a:solidFill>
                <a:effectLst/>
                <a:cs typeface="Times New Roman" pitchFamily="18" charset="0"/>
              </a:rPr>
              <a:t>(Porcentaje de la población)</a:t>
            </a:r>
            <a:endParaRPr lang="es-ES" sz="2000" b="1">
              <a:solidFill>
                <a:srgbClr val="000099"/>
              </a:solidFill>
              <a:effectLst/>
              <a:cs typeface="Times New Roman" pitchFamily="18" charset="0"/>
            </a:endParaRPr>
          </a:p>
        </p:txBody>
      </p:sp>
      <p:sp>
        <p:nvSpPr>
          <p:cNvPr id="622677" name="Text Box 85"/>
          <p:cNvSpPr txBox="1">
            <a:spLocks noChangeArrowheads="1"/>
          </p:cNvSpPr>
          <p:nvPr/>
        </p:nvSpPr>
        <p:spPr bwMode="auto">
          <a:xfrm>
            <a:off x="76200" y="6654800"/>
            <a:ext cx="8077200" cy="192088"/>
          </a:xfrm>
          <a:prstGeom prst="rect">
            <a:avLst/>
          </a:prstGeom>
          <a:noFill/>
          <a:ln w="9525">
            <a:noFill/>
            <a:miter lim="800000"/>
            <a:headEnd/>
            <a:tailEnd/>
          </a:ln>
          <a:effectLst/>
        </p:spPr>
        <p:txBody>
          <a:bodyPr>
            <a:spAutoFit/>
          </a:bodyPr>
          <a:lstStyle/>
          <a:p>
            <a:pPr>
              <a:lnSpc>
                <a:spcPct val="55000"/>
              </a:lnSpc>
              <a:spcBef>
                <a:spcPct val="50000"/>
              </a:spcBef>
            </a:pPr>
            <a:r>
              <a:rPr lang="es-MX" sz="1200">
                <a:solidFill>
                  <a:srgbClr val="000099"/>
                </a:solidFill>
                <a:effectLst/>
                <a:latin typeface="Arial Narrow" pitchFamily="34" charset="0"/>
                <a:cs typeface="Times New Roman" pitchFamily="18" charset="0"/>
              </a:rPr>
              <a:t>Fuente: MIDEPLAN, Encuesta CASEN 1990, 1992, 1994, 1996, 1998 y 2000.</a:t>
            </a:r>
            <a:endParaRPr lang="es-ES" sz="1200">
              <a:solidFill>
                <a:srgbClr val="000099"/>
              </a:solidFill>
              <a:effectLst/>
              <a:latin typeface="Arial Narrow" pitchFamily="34" charset="0"/>
              <a:cs typeface="Times New Roman" pitchFamily="18" charset="0"/>
            </a:endParaRPr>
          </a:p>
        </p:txBody>
      </p:sp>
      <p:sp>
        <p:nvSpPr>
          <p:cNvPr id="622678" name="Oval 86"/>
          <p:cNvSpPr>
            <a:spLocks noChangeArrowheads="1"/>
          </p:cNvSpPr>
          <p:nvPr/>
        </p:nvSpPr>
        <p:spPr bwMode="auto">
          <a:xfrm>
            <a:off x="914400" y="2046288"/>
            <a:ext cx="838200" cy="990600"/>
          </a:xfrm>
          <a:prstGeom prst="ellipse">
            <a:avLst/>
          </a:prstGeom>
          <a:noFill/>
          <a:ln w="38100">
            <a:solidFill>
              <a:srgbClr val="993366"/>
            </a:solidFill>
            <a:prstDash val="dash"/>
            <a:round/>
            <a:headEnd/>
            <a:tailEnd/>
          </a:ln>
          <a:effectLst/>
        </p:spPr>
        <p:txBody>
          <a:bodyPr wrap="none" anchor="ctr"/>
          <a:lstStyle/>
          <a:p>
            <a:endParaRPr lang="en-US"/>
          </a:p>
        </p:txBody>
      </p:sp>
      <p:sp>
        <p:nvSpPr>
          <p:cNvPr id="622679" name="Oval 87"/>
          <p:cNvSpPr>
            <a:spLocks noChangeArrowheads="1"/>
          </p:cNvSpPr>
          <p:nvPr/>
        </p:nvSpPr>
        <p:spPr bwMode="auto">
          <a:xfrm>
            <a:off x="6553200" y="3265488"/>
            <a:ext cx="838200" cy="990600"/>
          </a:xfrm>
          <a:prstGeom prst="ellipse">
            <a:avLst/>
          </a:prstGeom>
          <a:noFill/>
          <a:ln w="38100">
            <a:solidFill>
              <a:srgbClr val="993366"/>
            </a:solidFill>
            <a:prstDash val="dash"/>
            <a:round/>
            <a:headEnd/>
            <a:tailEnd/>
          </a:ln>
          <a:effectLst/>
        </p:spPr>
        <p:txBody>
          <a:bodyPr wrap="none" anchor="ctr"/>
          <a:lstStyle/>
          <a:p>
            <a:endParaRPr lang="en-US"/>
          </a:p>
        </p:txBody>
      </p:sp>
      <p:sp>
        <p:nvSpPr>
          <p:cNvPr id="622680" name="Rectangle 88"/>
          <p:cNvSpPr>
            <a:spLocks noChangeArrowheads="1"/>
          </p:cNvSpPr>
          <p:nvPr/>
        </p:nvSpPr>
        <p:spPr bwMode="auto">
          <a:xfrm>
            <a:off x="4114800" y="4865688"/>
            <a:ext cx="3429000" cy="838200"/>
          </a:xfrm>
          <a:prstGeom prst="rect">
            <a:avLst/>
          </a:prstGeom>
          <a:noFill/>
          <a:ln w="28575">
            <a:solidFill>
              <a:srgbClr val="993366"/>
            </a:solidFill>
            <a:prstDash val="dash"/>
            <a:miter lim="800000"/>
            <a:headEnd/>
            <a:tailEnd/>
          </a:ln>
          <a:effectLst/>
        </p:spPr>
        <p:txBody>
          <a:bodyPr wrap="none" anchor="ctr"/>
          <a:lstStyle/>
          <a:p>
            <a:endParaRPr lang="en-US"/>
          </a:p>
        </p:txBody>
      </p:sp>
      <p:cxnSp>
        <p:nvCxnSpPr>
          <p:cNvPr id="622681" name="AutoShape 89"/>
          <p:cNvCxnSpPr>
            <a:cxnSpLocks noChangeShapeType="1"/>
            <a:stCxn id="622678" idx="6"/>
            <a:endCxn id="622679" idx="0"/>
          </p:cNvCxnSpPr>
          <p:nvPr/>
        </p:nvCxnSpPr>
        <p:spPr bwMode="auto">
          <a:xfrm>
            <a:off x="1771650" y="2541588"/>
            <a:ext cx="5200650" cy="704850"/>
          </a:xfrm>
          <a:prstGeom prst="bentConnector2">
            <a:avLst/>
          </a:prstGeom>
          <a:noFill/>
          <a:ln w="9525">
            <a:solidFill>
              <a:srgbClr val="993366"/>
            </a:solidFill>
            <a:prstDash val="dash"/>
            <a:miter lim="800000"/>
            <a:headEnd/>
            <a:tailEnd type="triangle" w="med" len="med"/>
          </a:ln>
          <a:effectLst/>
        </p:spPr>
      </p:cxnSp>
      <p:sp>
        <p:nvSpPr>
          <p:cNvPr id="622682" name="Rectangle 90"/>
          <p:cNvSpPr>
            <a:spLocks noChangeArrowheads="1"/>
          </p:cNvSpPr>
          <p:nvPr/>
        </p:nvSpPr>
        <p:spPr bwMode="auto">
          <a:xfrm>
            <a:off x="7772400" y="5181600"/>
            <a:ext cx="701675" cy="277813"/>
          </a:xfrm>
          <a:prstGeom prst="rect">
            <a:avLst/>
          </a:prstGeom>
          <a:solidFill>
            <a:srgbClr val="9999FF"/>
          </a:solidFill>
          <a:ln w="12700">
            <a:solidFill>
              <a:srgbClr val="000000"/>
            </a:solidFill>
            <a:miter lim="800000"/>
            <a:headEnd/>
            <a:tailEnd/>
          </a:ln>
        </p:spPr>
        <p:txBody>
          <a:bodyPr/>
          <a:lstStyle/>
          <a:p>
            <a:endParaRPr lang="en-US"/>
          </a:p>
        </p:txBody>
      </p:sp>
      <p:sp>
        <p:nvSpPr>
          <p:cNvPr id="622683" name="Rectangle 91"/>
          <p:cNvSpPr>
            <a:spLocks noChangeArrowheads="1"/>
          </p:cNvSpPr>
          <p:nvPr/>
        </p:nvSpPr>
        <p:spPr bwMode="auto">
          <a:xfrm>
            <a:off x="7772400" y="4191000"/>
            <a:ext cx="701675" cy="990600"/>
          </a:xfrm>
          <a:prstGeom prst="rect">
            <a:avLst/>
          </a:prstGeom>
          <a:solidFill>
            <a:srgbClr val="CCCCFF"/>
          </a:solidFill>
          <a:ln w="12700">
            <a:solidFill>
              <a:srgbClr val="000000"/>
            </a:solidFill>
            <a:miter lim="800000"/>
            <a:headEnd/>
            <a:tailEnd/>
          </a:ln>
        </p:spPr>
        <p:txBody>
          <a:bodyPr/>
          <a:lstStyle/>
          <a:p>
            <a:endParaRPr lang="en-US"/>
          </a:p>
        </p:txBody>
      </p:sp>
      <p:sp>
        <p:nvSpPr>
          <p:cNvPr id="622684" name="Line 92"/>
          <p:cNvSpPr>
            <a:spLocks noChangeShapeType="1"/>
          </p:cNvSpPr>
          <p:nvPr/>
        </p:nvSpPr>
        <p:spPr bwMode="auto">
          <a:xfrm flipV="1">
            <a:off x="7543800" y="5386388"/>
            <a:ext cx="0" cy="88900"/>
          </a:xfrm>
          <a:prstGeom prst="line">
            <a:avLst/>
          </a:prstGeom>
          <a:noFill/>
          <a:ln w="0">
            <a:solidFill>
              <a:srgbClr val="000000"/>
            </a:solidFill>
            <a:round/>
            <a:headEnd/>
            <a:tailEnd/>
          </a:ln>
        </p:spPr>
        <p:txBody>
          <a:bodyPr/>
          <a:lstStyle/>
          <a:p>
            <a:endParaRPr lang="en-US"/>
          </a:p>
        </p:txBody>
      </p:sp>
      <p:sp>
        <p:nvSpPr>
          <p:cNvPr id="622685" name="Rectangle 93"/>
          <p:cNvSpPr>
            <a:spLocks noChangeArrowheads="1"/>
          </p:cNvSpPr>
          <p:nvPr/>
        </p:nvSpPr>
        <p:spPr bwMode="auto">
          <a:xfrm>
            <a:off x="7972425" y="5113338"/>
            <a:ext cx="288925"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4,7</a:t>
            </a:r>
          </a:p>
        </p:txBody>
      </p:sp>
      <p:sp>
        <p:nvSpPr>
          <p:cNvPr id="622686" name="Rectangle 94"/>
          <p:cNvSpPr>
            <a:spLocks noChangeArrowheads="1"/>
          </p:cNvSpPr>
          <p:nvPr/>
        </p:nvSpPr>
        <p:spPr bwMode="auto">
          <a:xfrm>
            <a:off x="7912100" y="4410075"/>
            <a:ext cx="404813"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14,1</a:t>
            </a:r>
          </a:p>
        </p:txBody>
      </p:sp>
      <p:sp>
        <p:nvSpPr>
          <p:cNvPr id="622687" name="Rectangle 95"/>
          <p:cNvSpPr>
            <a:spLocks noChangeArrowheads="1"/>
          </p:cNvSpPr>
          <p:nvPr/>
        </p:nvSpPr>
        <p:spPr bwMode="auto">
          <a:xfrm>
            <a:off x="7924800" y="5715000"/>
            <a:ext cx="463550"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2003</a:t>
            </a:r>
          </a:p>
        </p:txBody>
      </p:sp>
      <p:sp>
        <p:nvSpPr>
          <p:cNvPr id="622688" name="Rectangle 96"/>
          <p:cNvSpPr>
            <a:spLocks noChangeArrowheads="1"/>
          </p:cNvSpPr>
          <p:nvPr/>
        </p:nvSpPr>
        <p:spPr bwMode="auto">
          <a:xfrm>
            <a:off x="7900988" y="3733800"/>
            <a:ext cx="404812" cy="304800"/>
          </a:xfrm>
          <a:prstGeom prst="rect">
            <a:avLst/>
          </a:prstGeom>
          <a:noFill/>
          <a:ln w="9525">
            <a:noFill/>
            <a:miter lim="800000"/>
            <a:headEnd/>
            <a:tailEnd/>
          </a:ln>
        </p:spPr>
        <p:txBody>
          <a:bodyPr wrap="none" lIns="0" tIns="0" rIns="0" bIns="0">
            <a:spAutoFit/>
          </a:bodyPr>
          <a:lstStyle/>
          <a:p>
            <a:pPr algn="l">
              <a:spcBef>
                <a:spcPct val="0"/>
              </a:spcBef>
            </a:pPr>
            <a:r>
              <a:rPr lang="es-ES" sz="2000" b="1">
                <a:solidFill>
                  <a:srgbClr val="003399"/>
                </a:solidFill>
                <a:effectLst/>
                <a:latin typeface="Arial Narrow" pitchFamily="34" charset="0"/>
                <a:cs typeface="Times New Roman" pitchFamily="18" charset="0"/>
              </a:rPr>
              <a:t>18,8</a:t>
            </a:r>
          </a:p>
        </p:txBody>
      </p:sp>
    </p:spTree>
  </p:cSld>
  <p:clrMapOvr>
    <a:masterClrMapping/>
  </p:clrMapOvr>
  <p:transition spd="slow">
    <p:cover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Text Box 2"/>
          <p:cNvSpPr txBox="1">
            <a:spLocks noChangeArrowheads="1"/>
          </p:cNvSpPr>
          <p:nvPr/>
        </p:nvSpPr>
        <p:spPr bwMode="auto">
          <a:xfrm>
            <a:off x="990600" y="4946650"/>
            <a:ext cx="7162800" cy="366713"/>
          </a:xfrm>
          <a:prstGeom prst="rect">
            <a:avLst/>
          </a:prstGeom>
          <a:noFill/>
          <a:ln w="9525">
            <a:noFill/>
            <a:miter lim="800000"/>
            <a:headEnd/>
            <a:tailEnd/>
          </a:ln>
          <a:effectLst/>
        </p:spPr>
        <p:txBody>
          <a:bodyPr>
            <a:spAutoFit/>
          </a:bodyPr>
          <a:lstStyle/>
          <a:p>
            <a:pPr algn="ctr">
              <a:spcBef>
                <a:spcPct val="50000"/>
              </a:spcBef>
            </a:pPr>
            <a:r>
              <a:rPr lang="es-ES" sz="1800">
                <a:solidFill>
                  <a:srgbClr val="000099"/>
                </a:solidFill>
                <a:effectLst/>
                <a:latin typeface="Arial Narrow" pitchFamily="34" charset="0"/>
              </a:rPr>
              <a:t> </a:t>
            </a:r>
          </a:p>
        </p:txBody>
      </p:sp>
      <p:sp>
        <p:nvSpPr>
          <p:cNvPr id="533507" name="Text Box 3"/>
          <p:cNvSpPr txBox="1">
            <a:spLocks noChangeArrowheads="1"/>
          </p:cNvSpPr>
          <p:nvPr/>
        </p:nvSpPr>
        <p:spPr bwMode="auto">
          <a:xfrm>
            <a:off x="304800" y="1600200"/>
            <a:ext cx="8305800" cy="3810000"/>
          </a:xfrm>
          <a:prstGeom prst="rect">
            <a:avLst/>
          </a:prstGeom>
          <a:noFill/>
          <a:ln w="9525">
            <a:noFill/>
            <a:miter lim="800000"/>
            <a:headEnd/>
            <a:tailEnd/>
          </a:ln>
          <a:effectLst/>
        </p:spPr>
        <p:txBody>
          <a:bodyPr>
            <a:spAutoFit/>
          </a:bodyPr>
          <a:lstStyle/>
          <a:p>
            <a:pPr>
              <a:lnSpc>
                <a:spcPct val="20000"/>
              </a:lnSpc>
              <a:spcBef>
                <a:spcPct val="50000"/>
              </a:spcBef>
            </a:pPr>
            <a:endParaRPr lang="es-MX" sz="2200">
              <a:effectLst/>
              <a:cs typeface="Arial" pitchFamily="34" charset="0"/>
            </a:endParaRPr>
          </a:p>
          <a:p>
            <a:pPr>
              <a:spcBef>
                <a:spcPct val="50000"/>
              </a:spcBef>
              <a:buFontTx/>
              <a:buChar char="•"/>
            </a:pPr>
            <a:r>
              <a:rPr lang="es-MX" sz="2200">
                <a:effectLst/>
                <a:cs typeface="Arial" pitchFamily="34" charset="0"/>
              </a:rPr>
              <a:t>  </a:t>
            </a:r>
            <a:r>
              <a:rPr lang="es-MX" sz="2200">
                <a:solidFill>
                  <a:srgbClr val="000099"/>
                </a:solidFill>
                <a:effectLst>
                  <a:outerShdw blurRad="38100" dist="38100" dir="2700000" algn="tl">
                    <a:srgbClr val="C0C0C0"/>
                  </a:outerShdw>
                </a:effectLst>
                <a:cs typeface="Arial" pitchFamily="34" charset="0"/>
              </a:rPr>
              <a:t>Completa </a:t>
            </a:r>
            <a:r>
              <a:rPr lang="es-MX">
                <a:solidFill>
                  <a:srgbClr val="000099"/>
                </a:solidFill>
                <a:effectLst>
                  <a:outerShdw blurRad="38100" dist="38100" dir="2700000" algn="tl">
                    <a:srgbClr val="C0C0C0"/>
                  </a:outerShdw>
                </a:effectLst>
                <a:latin typeface="Arial Narrow" pitchFamily="34" charset="0"/>
                <a:cs typeface="Arial" pitchFamily="34" charset="0"/>
              </a:rPr>
              <a:t>Institucionalización y operación el Sistema.</a:t>
            </a:r>
          </a:p>
          <a:p>
            <a:pPr>
              <a:spcBef>
                <a:spcPct val="50000"/>
              </a:spcBef>
              <a:buFontTx/>
              <a:buChar char="•"/>
            </a:pPr>
            <a:r>
              <a:rPr lang="es-MX">
                <a:solidFill>
                  <a:srgbClr val="000099"/>
                </a:solidFill>
                <a:effectLst>
                  <a:outerShdw blurRad="38100" dist="38100" dir="2700000" algn="tl">
                    <a:srgbClr val="C0C0C0"/>
                  </a:outerShdw>
                </a:effectLst>
                <a:latin typeface="Arial Narrow" pitchFamily="34" charset="0"/>
                <a:cs typeface="Arial" pitchFamily="34" charset="0"/>
              </a:rPr>
              <a:t>  Contar con un registro único de personas (familias) insertas en el Sistema y, de personas (pobres no indigentes) que reciben prestaciones monetarias del Estado </a:t>
            </a:r>
            <a:r>
              <a:rPr lang="es-MX" b="1">
                <a:solidFill>
                  <a:srgbClr val="000099"/>
                </a:solidFill>
                <a:effectLst>
                  <a:outerShdw blurRad="38100" dist="38100" dir="2700000" algn="tl">
                    <a:srgbClr val="C0C0C0"/>
                  </a:outerShdw>
                </a:effectLst>
                <a:latin typeface="Arial Narrow" pitchFamily="34" charset="0"/>
                <a:cs typeface="Arial" pitchFamily="34" charset="0"/>
              </a:rPr>
              <a:t>(SIIS).</a:t>
            </a:r>
          </a:p>
          <a:p>
            <a:pPr>
              <a:spcBef>
                <a:spcPct val="50000"/>
              </a:spcBef>
              <a:buFontTx/>
              <a:buChar char="•"/>
            </a:pPr>
            <a:r>
              <a:rPr lang="es-MX">
                <a:solidFill>
                  <a:srgbClr val="000099"/>
                </a:solidFill>
                <a:effectLst>
                  <a:outerShdw blurRad="38100" dist="38100" dir="2700000" algn="tl">
                    <a:srgbClr val="C0C0C0"/>
                  </a:outerShdw>
                </a:effectLst>
                <a:latin typeface="Arial Narrow" pitchFamily="34" charset="0"/>
                <a:cs typeface="Arial" pitchFamily="34" charset="0"/>
              </a:rPr>
              <a:t>  Superación de la condición de indigencia para los Adultos mayores de 65 años que viven solos, a través de la asignación de una Pensión Asistencial de Vejez (PASIS).</a:t>
            </a:r>
          </a:p>
          <a:p>
            <a:pPr>
              <a:spcBef>
                <a:spcPct val="50000"/>
              </a:spcBef>
              <a:buFontTx/>
              <a:buChar char="•"/>
            </a:pPr>
            <a:r>
              <a:rPr lang="es-MX">
                <a:solidFill>
                  <a:srgbClr val="000099"/>
                </a:solidFill>
                <a:effectLst>
                  <a:outerShdw blurRad="38100" dist="38100" dir="2700000" algn="tl">
                    <a:srgbClr val="C0C0C0"/>
                  </a:outerShdw>
                </a:effectLst>
                <a:latin typeface="Arial Narrow" pitchFamily="34" charset="0"/>
                <a:cs typeface="Arial" pitchFamily="34" charset="0"/>
              </a:rPr>
              <a:t>  225.073 familias atendidas integralmente por el Sistema.</a:t>
            </a:r>
            <a:endParaRPr lang="es-ES">
              <a:solidFill>
                <a:srgbClr val="000099"/>
              </a:solidFill>
              <a:effectLst>
                <a:outerShdw blurRad="38100" dist="38100" dir="2700000" algn="tl">
                  <a:srgbClr val="C0C0C0"/>
                </a:outerShdw>
              </a:effectLst>
              <a:latin typeface="Arial Narrow" pitchFamily="34" charset="0"/>
            </a:endParaRPr>
          </a:p>
        </p:txBody>
      </p:sp>
      <p:grpSp>
        <p:nvGrpSpPr>
          <p:cNvPr id="533508" name="Group 4"/>
          <p:cNvGrpSpPr>
            <a:grpSpLocks/>
          </p:cNvGrpSpPr>
          <p:nvPr/>
        </p:nvGrpSpPr>
        <p:grpSpPr bwMode="auto">
          <a:xfrm>
            <a:off x="0" y="0"/>
            <a:ext cx="9144000" cy="6781800"/>
            <a:chOff x="0" y="0"/>
            <a:chExt cx="5760" cy="4272"/>
          </a:xfrm>
        </p:grpSpPr>
        <p:pic>
          <p:nvPicPr>
            <p:cNvPr id="533509" name="Picture 5"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33510" name="Picture 6"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33511" name="Picture 7"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33512" name="Picture 8"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33513" name="Picture 9"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33514" name="Picture 10"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33515" name="Picture 11"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33516" name="Picture 12"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33517" name="Picture 13"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33518" name="Picture 14"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33519" name="Picture 15"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33520" name="Picture 16"/>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33521" name="Text Box 17"/>
          <p:cNvSpPr txBox="1">
            <a:spLocks noChangeArrowheads="1"/>
          </p:cNvSpPr>
          <p:nvPr/>
        </p:nvSpPr>
        <p:spPr bwMode="auto">
          <a:xfrm>
            <a:off x="304800" y="914400"/>
            <a:ext cx="6477000" cy="457200"/>
          </a:xfrm>
          <a:prstGeom prst="rect">
            <a:avLst/>
          </a:prstGeom>
          <a:noFill/>
          <a:ln w="9525">
            <a:noFill/>
            <a:miter lim="800000"/>
            <a:headEnd/>
            <a:tailEnd/>
          </a:ln>
          <a:effectLst/>
        </p:spPr>
        <p:txBody>
          <a:bodyPr>
            <a:spAutoFit/>
          </a:bodyPr>
          <a:lstStyle/>
          <a:p>
            <a:pPr>
              <a:spcBef>
                <a:spcPct val="50000"/>
              </a:spcBef>
            </a:pPr>
            <a:r>
              <a:rPr lang="es-ES" b="1">
                <a:solidFill>
                  <a:srgbClr val="FF0000"/>
                </a:solidFill>
                <a:effectLst>
                  <a:outerShdw blurRad="38100" dist="38100" dir="2700000" algn="tl">
                    <a:srgbClr val="C0C0C0"/>
                  </a:outerShdw>
                </a:effectLst>
                <a:latin typeface="Arial Narrow" pitchFamily="34" charset="0"/>
              </a:rPr>
              <a:t>RESULTADOS ESPERADOS AL 2005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Text Box 2"/>
          <p:cNvSpPr txBox="1">
            <a:spLocks noChangeArrowheads="1"/>
          </p:cNvSpPr>
          <p:nvPr/>
        </p:nvSpPr>
        <p:spPr bwMode="auto">
          <a:xfrm>
            <a:off x="838200" y="2133600"/>
            <a:ext cx="7296150" cy="2771775"/>
          </a:xfrm>
          <a:prstGeom prst="rect">
            <a:avLst/>
          </a:prstGeom>
          <a:noFill/>
          <a:ln w="9525">
            <a:noFill/>
            <a:miter lim="800000"/>
            <a:headEnd/>
            <a:tailEnd/>
          </a:ln>
          <a:effectLst/>
        </p:spPr>
        <p:txBody>
          <a:bodyPr>
            <a:spAutoFit/>
          </a:bodyPr>
          <a:lstStyle/>
          <a:p>
            <a:pPr algn="ctr">
              <a:spcBef>
                <a:spcPct val="50000"/>
              </a:spcBef>
            </a:pPr>
            <a:r>
              <a:rPr lang="es-ES_tradnl" sz="4400">
                <a:solidFill>
                  <a:srgbClr val="000099"/>
                </a:solidFill>
                <a:effectLst>
                  <a:outerShdw blurRad="38100" dist="38100" dir="2700000" algn="tl">
                    <a:srgbClr val="C0C0C0"/>
                  </a:outerShdw>
                </a:effectLst>
                <a:latin typeface="Arial Narrow" pitchFamily="34" charset="0"/>
              </a:rPr>
              <a:t>ESTRATEGIA DE INTERVENCIÓN,DE ASISTENCIA Y PROMOCIÓN SOCIAL PARA LA EXTREMA POBREZA.</a:t>
            </a:r>
            <a:endParaRPr lang="es-ES" sz="4400">
              <a:solidFill>
                <a:srgbClr val="000099"/>
              </a:solidFill>
              <a:effectLst>
                <a:outerShdw blurRad="38100" dist="38100" dir="2700000" algn="tl">
                  <a:srgbClr val="C0C0C0"/>
                </a:outerShdw>
              </a:effectLst>
              <a:latin typeface="Arial Narrow" pitchFamily="34" charset="0"/>
            </a:endParaRPr>
          </a:p>
        </p:txBody>
      </p:sp>
      <p:grpSp>
        <p:nvGrpSpPr>
          <p:cNvPr id="605187" name="Group 3"/>
          <p:cNvGrpSpPr>
            <a:grpSpLocks/>
          </p:cNvGrpSpPr>
          <p:nvPr/>
        </p:nvGrpSpPr>
        <p:grpSpPr bwMode="auto">
          <a:xfrm>
            <a:off x="0" y="0"/>
            <a:ext cx="9144000" cy="6781800"/>
            <a:chOff x="0" y="0"/>
            <a:chExt cx="5760" cy="4272"/>
          </a:xfrm>
        </p:grpSpPr>
        <p:pic>
          <p:nvPicPr>
            <p:cNvPr id="605188" name="Picture 4"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605189" name="Picture 5"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605190" name="Picture 6"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605191" name="Picture 7"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605192" name="Picture 8"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605193" name="Picture 9"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605194" name="Picture 10"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605195" name="Picture 11"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605196" name="Picture 12"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605197" name="Picture 13"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605198" name="Picture 14"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605199" name="Picture 15"/>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605200" name="Text Box 16"/>
          <p:cNvSpPr txBox="1">
            <a:spLocks noChangeArrowheads="1"/>
          </p:cNvSpPr>
          <p:nvPr/>
        </p:nvSpPr>
        <p:spPr bwMode="auto">
          <a:xfrm>
            <a:off x="1981200" y="1143000"/>
            <a:ext cx="4191000" cy="701675"/>
          </a:xfrm>
          <a:prstGeom prst="rect">
            <a:avLst/>
          </a:prstGeom>
          <a:noFill/>
          <a:ln w="9525">
            <a:noFill/>
            <a:miter lim="800000"/>
            <a:headEnd/>
            <a:tailEnd/>
          </a:ln>
          <a:effectLst/>
        </p:spPr>
        <p:txBody>
          <a:bodyPr>
            <a:spAutoFit/>
          </a:bodyPr>
          <a:lstStyle/>
          <a:p>
            <a:pPr>
              <a:spcBef>
                <a:spcPct val="50000"/>
              </a:spcBef>
            </a:pPr>
            <a:endParaRPr lang="en-US" sz="4000">
              <a:effectLst/>
            </a:endParaRPr>
          </a:p>
        </p:txBody>
      </p:sp>
      <p:sp>
        <p:nvSpPr>
          <p:cNvPr id="605201" name="Text Box 17"/>
          <p:cNvSpPr txBox="1">
            <a:spLocks noChangeArrowheads="1"/>
          </p:cNvSpPr>
          <p:nvPr/>
        </p:nvSpPr>
        <p:spPr bwMode="auto">
          <a:xfrm>
            <a:off x="2209800" y="1295400"/>
            <a:ext cx="4724400" cy="701675"/>
          </a:xfrm>
          <a:prstGeom prst="rect">
            <a:avLst/>
          </a:prstGeom>
          <a:noFill/>
          <a:ln w="9525">
            <a:noFill/>
            <a:miter lim="800000"/>
            <a:headEnd/>
            <a:tailEnd/>
          </a:ln>
          <a:effectLst/>
        </p:spPr>
        <p:txBody>
          <a:bodyPr>
            <a:spAutoFit/>
          </a:bodyPr>
          <a:lstStyle/>
          <a:p>
            <a:pPr>
              <a:spcBef>
                <a:spcPct val="50000"/>
              </a:spcBef>
            </a:pPr>
            <a:r>
              <a:rPr lang="es-ES" sz="4000" b="1">
                <a:solidFill>
                  <a:srgbClr val="FF0000"/>
                </a:solidFill>
                <a:effectLst/>
                <a:latin typeface="Arial Narrow" pitchFamily="34" charset="0"/>
              </a:rPr>
              <a:t>CHILE SOLIDARIO</a:t>
            </a:r>
          </a:p>
        </p:txBody>
      </p:sp>
      <p:sp>
        <p:nvSpPr>
          <p:cNvPr id="605202" name="Rectangle 18"/>
          <p:cNvSpPr>
            <a:spLocks noGrp="1" noChangeArrowheads="1"/>
          </p:cNvSpPr>
          <p:nvPr>
            <p:ph type="title" idx="4294967295"/>
          </p:nvPr>
        </p:nvSpPr>
        <p:spPr bwMode="auto">
          <a:xfrm>
            <a:off x="685800" y="609600"/>
            <a:ext cx="7772400" cy="1143000"/>
          </a:xfrm>
          <a:prstGeom prst="rect">
            <a:avLst/>
          </a:prstGeom>
          <a:noFill/>
          <a:ln>
            <a:miter lim="800000"/>
            <a:headEnd/>
            <a:tailEnd/>
          </a:ln>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ChangeArrowheads="1"/>
          </p:cNvSpPr>
          <p:nvPr/>
        </p:nvSpPr>
        <p:spPr bwMode="auto">
          <a:xfrm>
            <a:off x="914400" y="2438400"/>
            <a:ext cx="7239000" cy="2743200"/>
          </a:xfrm>
          <a:prstGeom prst="rect">
            <a:avLst/>
          </a:prstGeom>
          <a:solidFill>
            <a:srgbClr val="FFFFFF"/>
          </a:solidFill>
          <a:ln w="9525">
            <a:solidFill>
              <a:srgbClr val="000000"/>
            </a:solidFill>
            <a:miter lim="800000"/>
            <a:headEnd/>
            <a:tailEnd/>
          </a:ln>
          <a:effectLst/>
        </p:spPr>
        <p:txBody>
          <a:bodyPr wrap="none" anchor="ctr"/>
          <a:lstStyle/>
          <a:p>
            <a:endParaRPr lang="en-US"/>
          </a:p>
        </p:txBody>
      </p:sp>
      <p:grpSp>
        <p:nvGrpSpPr>
          <p:cNvPr id="610307" name="Group 3"/>
          <p:cNvGrpSpPr>
            <a:grpSpLocks/>
          </p:cNvGrpSpPr>
          <p:nvPr/>
        </p:nvGrpSpPr>
        <p:grpSpPr bwMode="auto">
          <a:xfrm>
            <a:off x="0" y="0"/>
            <a:ext cx="9144000" cy="6781800"/>
            <a:chOff x="0" y="0"/>
            <a:chExt cx="5760" cy="4272"/>
          </a:xfrm>
        </p:grpSpPr>
        <p:pic>
          <p:nvPicPr>
            <p:cNvPr id="610308" name="Picture 4" descr="C:\Documents and Settings\ddonat\Escritorio\top_amarillo.jpg"/>
            <p:cNvPicPr>
              <a:picLocks noChangeAspect="1" noChangeArrowheads="1"/>
            </p:cNvPicPr>
            <p:nvPr/>
          </p:nvPicPr>
          <p:blipFill>
            <a:blip r:embed="rId3" cstate="print"/>
            <a:srcRect/>
            <a:stretch>
              <a:fillRect/>
            </a:stretch>
          </p:blipFill>
          <p:spPr bwMode="auto">
            <a:xfrm>
              <a:off x="0" y="0"/>
              <a:ext cx="5760" cy="652"/>
            </a:xfrm>
            <a:prstGeom prst="rect">
              <a:avLst/>
            </a:prstGeom>
            <a:noFill/>
          </p:spPr>
        </p:pic>
        <p:pic>
          <p:nvPicPr>
            <p:cNvPr id="610309" name="Picture 5" descr="C:\Documents and Settings\ddonat\Escritorio\droga_ppt.jpg"/>
            <p:cNvPicPr>
              <a:picLocks noChangeAspect="1" noChangeArrowheads="1"/>
            </p:cNvPicPr>
            <p:nvPr/>
          </p:nvPicPr>
          <p:blipFill>
            <a:blip r:embed="rId4" cstate="print">
              <a:lum bright="70000" contrast="-70000"/>
            </a:blip>
            <a:srcRect/>
            <a:stretch>
              <a:fillRect/>
            </a:stretch>
          </p:blipFill>
          <p:spPr bwMode="auto">
            <a:xfrm>
              <a:off x="3360" y="3872"/>
              <a:ext cx="400" cy="400"/>
            </a:xfrm>
            <a:prstGeom prst="rect">
              <a:avLst/>
            </a:prstGeom>
            <a:noFill/>
          </p:spPr>
        </p:pic>
        <p:pic>
          <p:nvPicPr>
            <p:cNvPr id="610310" name="Picture 6" descr="C:\Documents and Settings\ddonat\Escritorio\escolares_ppt.jpg"/>
            <p:cNvPicPr>
              <a:picLocks noChangeAspect="1" noChangeArrowheads="1"/>
            </p:cNvPicPr>
            <p:nvPr/>
          </p:nvPicPr>
          <p:blipFill>
            <a:blip r:embed="rId5" cstate="print">
              <a:lum bright="70000" contrast="-70000"/>
            </a:blip>
            <a:srcRect/>
            <a:stretch>
              <a:fillRect/>
            </a:stretch>
          </p:blipFill>
          <p:spPr bwMode="auto">
            <a:xfrm>
              <a:off x="4224" y="3872"/>
              <a:ext cx="400" cy="400"/>
            </a:xfrm>
            <a:prstGeom prst="rect">
              <a:avLst/>
            </a:prstGeom>
            <a:noFill/>
          </p:spPr>
        </p:pic>
        <p:pic>
          <p:nvPicPr>
            <p:cNvPr id="610311" name="Picture 7" descr="C:\Documents and Settings\ddonat\Escritorio\junji_ppt.jpg"/>
            <p:cNvPicPr>
              <a:picLocks noChangeAspect="1" noChangeArrowheads="1"/>
            </p:cNvPicPr>
            <p:nvPr/>
          </p:nvPicPr>
          <p:blipFill>
            <a:blip r:embed="rId6" cstate="print">
              <a:lum bright="70000" contrast="-70000"/>
            </a:blip>
            <a:srcRect/>
            <a:stretch>
              <a:fillRect/>
            </a:stretch>
          </p:blipFill>
          <p:spPr bwMode="auto">
            <a:xfrm>
              <a:off x="1184" y="3872"/>
              <a:ext cx="400" cy="400"/>
            </a:xfrm>
            <a:prstGeom prst="rect">
              <a:avLst/>
            </a:prstGeom>
            <a:noFill/>
          </p:spPr>
        </p:pic>
        <p:pic>
          <p:nvPicPr>
            <p:cNvPr id="610312" name="Picture 8" descr="C:\Documents and Settings\ddonat\Escritorio\justicia_ppt.jpg"/>
            <p:cNvPicPr>
              <a:picLocks noChangeAspect="1" noChangeArrowheads="1"/>
            </p:cNvPicPr>
            <p:nvPr/>
          </p:nvPicPr>
          <p:blipFill>
            <a:blip r:embed="rId7" cstate="print">
              <a:lum bright="70000" contrast="-70000"/>
            </a:blip>
            <a:srcRect/>
            <a:stretch>
              <a:fillRect/>
            </a:stretch>
          </p:blipFill>
          <p:spPr bwMode="auto">
            <a:xfrm>
              <a:off x="2048" y="3872"/>
              <a:ext cx="400" cy="400"/>
            </a:xfrm>
            <a:prstGeom prst="rect">
              <a:avLst/>
            </a:prstGeom>
            <a:noFill/>
          </p:spPr>
        </p:pic>
        <p:pic>
          <p:nvPicPr>
            <p:cNvPr id="610313" name="Picture 9" descr="C:\Documents and Settings\ddonat\Escritorio\llave_ppt.jpg"/>
            <p:cNvPicPr>
              <a:picLocks noChangeAspect="1" noChangeArrowheads="1"/>
            </p:cNvPicPr>
            <p:nvPr/>
          </p:nvPicPr>
          <p:blipFill>
            <a:blip r:embed="rId8" cstate="print">
              <a:lum bright="70000" contrast="-70000"/>
            </a:blip>
            <a:srcRect/>
            <a:stretch>
              <a:fillRect/>
            </a:stretch>
          </p:blipFill>
          <p:spPr bwMode="auto">
            <a:xfrm>
              <a:off x="752" y="3872"/>
              <a:ext cx="400" cy="400"/>
            </a:xfrm>
            <a:prstGeom prst="rect">
              <a:avLst/>
            </a:prstGeom>
            <a:noFill/>
          </p:spPr>
        </p:pic>
        <p:pic>
          <p:nvPicPr>
            <p:cNvPr id="610314" name="Picture 10" descr="C:\Documents and Settings\ddonat\Escritorio\salud_ppt.jpg"/>
            <p:cNvPicPr>
              <a:picLocks noChangeAspect="1" noChangeArrowheads="1"/>
            </p:cNvPicPr>
            <p:nvPr/>
          </p:nvPicPr>
          <p:blipFill>
            <a:blip r:embed="rId9" cstate="print">
              <a:lum bright="70000" contrast="-70000"/>
            </a:blip>
            <a:srcRect/>
            <a:stretch>
              <a:fillRect/>
            </a:stretch>
          </p:blipFill>
          <p:spPr bwMode="auto">
            <a:xfrm>
              <a:off x="1616" y="3872"/>
              <a:ext cx="400" cy="400"/>
            </a:xfrm>
            <a:prstGeom prst="rect">
              <a:avLst/>
            </a:prstGeom>
            <a:noFill/>
          </p:spPr>
        </p:pic>
        <p:pic>
          <p:nvPicPr>
            <p:cNvPr id="610315" name="Picture 11" descr="C:\Documents and Settings\ddonat\Escritorio\trabajo_ppt.jpg"/>
            <p:cNvPicPr>
              <a:picLocks noChangeAspect="1" noChangeArrowheads="1"/>
            </p:cNvPicPr>
            <p:nvPr/>
          </p:nvPicPr>
          <p:blipFill>
            <a:blip r:embed="rId10" cstate="print">
              <a:lum bright="70000" contrast="-70000"/>
            </a:blip>
            <a:srcRect/>
            <a:stretch>
              <a:fillRect/>
            </a:stretch>
          </p:blipFill>
          <p:spPr bwMode="auto">
            <a:xfrm>
              <a:off x="2480" y="3872"/>
              <a:ext cx="400" cy="400"/>
            </a:xfrm>
            <a:prstGeom prst="rect">
              <a:avLst/>
            </a:prstGeom>
            <a:noFill/>
          </p:spPr>
        </p:pic>
        <p:pic>
          <p:nvPicPr>
            <p:cNvPr id="610316" name="Picture 12" descr="C:\Documents and Settings\ddonat\Escritorio\seviu_ppt.jpg"/>
            <p:cNvPicPr>
              <a:picLocks noChangeAspect="1" noChangeArrowheads="1"/>
            </p:cNvPicPr>
            <p:nvPr/>
          </p:nvPicPr>
          <p:blipFill>
            <a:blip r:embed="rId11" cstate="print">
              <a:lum bright="70000" contrast="-70000"/>
            </a:blip>
            <a:srcRect/>
            <a:stretch>
              <a:fillRect/>
            </a:stretch>
          </p:blipFill>
          <p:spPr bwMode="auto">
            <a:xfrm>
              <a:off x="3792" y="3872"/>
              <a:ext cx="400" cy="400"/>
            </a:xfrm>
            <a:prstGeom prst="rect">
              <a:avLst/>
            </a:prstGeom>
            <a:noFill/>
          </p:spPr>
        </p:pic>
        <p:pic>
          <p:nvPicPr>
            <p:cNvPr id="610317" name="Picture 13" descr="C:\Documents and Settings\ddonat\Escritorio\bono_ppt.jpg"/>
            <p:cNvPicPr>
              <a:picLocks noChangeAspect="1" noChangeArrowheads="1"/>
            </p:cNvPicPr>
            <p:nvPr/>
          </p:nvPicPr>
          <p:blipFill>
            <a:blip r:embed="rId12" cstate="print">
              <a:lum bright="70000" contrast="-70000"/>
            </a:blip>
            <a:srcRect/>
            <a:stretch>
              <a:fillRect/>
            </a:stretch>
          </p:blipFill>
          <p:spPr bwMode="auto">
            <a:xfrm>
              <a:off x="2928" y="3872"/>
              <a:ext cx="400" cy="400"/>
            </a:xfrm>
            <a:prstGeom prst="rect">
              <a:avLst/>
            </a:prstGeom>
            <a:noFill/>
          </p:spPr>
        </p:pic>
        <p:pic>
          <p:nvPicPr>
            <p:cNvPr id="610318" name="Picture 14" descr="C:\Documents and Settings\ddonat\Escritorio\mujeres_ppt.jpg"/>
            <p:cNvPicPr>
              <a:picLocks noChangeAspect="1" noChangeArrowheads="1"/>
            </p:cNvPicPr>
            <p:nvPr/>
          </p:nvPicPr>
          <p:blipFill>
            <a:blip r:embed="rId13" cstate="print">
              <a:lum bright="70000" contrast="-70000"/>
            </a:blip>
            <a:srcRect/>
            <a:stretch>
              <a:fillRect/>
            </a:stretch>
          </p:blipFill>
          <p:spPr bwMode="auto">
            <a:xfrm>
              <a:off x="4688" y="3872"/>
              <a:ext cx="400" cy="400"/>
            </a:xfrm>
            <a:prstGeom prst="rect">
              <a:avLst/>
            </a:prstGeom>
            <a:noFill/>
          </p:spPr>
        </p:pic>
        <p:pic>
          <p:nvPicPr>
            <p:cNvPr id="610319" name="Picture 15"/>
            <p:cNvPicPr>
              <a:picLocks noChangeAspect="1" noChangeArrowheads="1"/>
            </p:cNvPicPr>
            <p:nvPr/>
          </p:nvPicPr>
          <p:blipFill>
            <a:blip r:embed="rId14" cstate="print"/>
            <a:srcRect/>
            <a:stretch>
              <a:fillRect/>
            </a:stretch>
          </p:blipFill>
          <p:spPr bwMode="auto">
            <a:xfrm>
              <a:off x="4560" y="578"/>
              <a:ext cx="1032" cy="302"/>
            </a:xfrm>
            <a:prstGeom prst="rect">
              <a:avLst/>
            </a:prstGeom>
            <a:noFill/>
            <a:ln w="9525">
              <a:noFill/>
              <a:miter lim="800000"/>
              <a:headEnd/>
              <a:tailEnd/>
            </a:ln>
            <a:effectLst/>
          </p:spPr>
        </p:pic>
      </p:grpSp>
      <p:sp>
        <p:nvSpPr>
          <p:cNvPr id="610320" name="Text Box 16"/>
          <p:cNvSpPr txBox="1">
            <a:spLocks noChangeArrowheads="1"/>
          </p:cNvSpPr>
          <p:nvPr/>
        </p:nvSpPr>
        <p:spPr bwMode="auto">
          <a:xfrm>
            <a:off x="1600200" y="1690688"/>
            <a:ext cx="5638800" cy="519112"/>
          </a:xfrm>
          <a:prstGeom prst="rect">
            <a:avLst/>
          </a:prstGeom>
          <a:noFill/>
          <a:ln w="9525">
            <a:noFill/>
            <a:miter lim="800000"/>
            <a:headEnd/>
            <a:tailEnd/>
          </a:ln>
          <a:effectLst/>
        </p:spPr>
        <p:txBody>
          <a:bodyPr>
            <a:spAutoFit/>
          </a:bodyPr>
          <a:lstStyle/>
          <a:p>
            <a:pPr algn="ctr">
              <a:spcBef>
                <a:spcPct val="50000"/>
              </a:spcBef>
            </a:pPr>
            <a:r>
              <a:rPr lang="es-ES" sz="2800" b="1">
                <a:solidFill>
                  <a:srgbClr val="000099"/>
                </a:solidFill>
                <a:effectLst/>
                <a:latin typeface="Arial Narrow" pitchFamily="34" charset="0"/>
              </a:rPr>
              <a:t>¿QUÉ ES CHILE SOLIDARIO?</a:t>
            </a:r>
            <a:r>
              <a:rPr lang="es-ES" sz="2800" b="1">
                <a:solidFill>
                  <a:srgbClr val="000099"/>
                </a:solidFill>
                <a:effectLst/>
              </a:rPr>
              <a:t> </a:t>
            </a:r>
          </a:p>
        </p:txBody>
      </p:sp>
      <p:sp>
        <p:nvSpPr>
          <p:cNvPr id="610321" name="Text Box 17"/>
          <p:cNvSpPr txBox="1">
            <a:spLocks noChangeArrowheads="1"/>
          </p:cNvSpPr>
          <p:nvPr/>
        </p:nvSpPr>
        <p:spPr bwMode="auto">
          <a:xfrm>
            <a:off x="990600" y="2746375"/>
            <a:ext cx="7010400" cy="2435225"/>
          </a:xfrm>
          <a:prstGeom prst="rect">
            <a:avLst/>
          </a:prstGeom>
          <a:noFill/>
          <a:ln w="9525">
            <a:noFill/>
            <a:miter lim="800000"/>
            <a:headEnd/>
            <a:tailEnd/>
          </a:ln>
          <a:effectLst/>
        </p:spPr>
        <p:txBody>
          <a:bodyPr>
            <a:spAutoFit/>
          </a:bodyPr>
          <a:lstStyle/>
          <a:p>
            <a:pPr>
              <a:lnSpc>
                <a:spcPct val="80000"/>
              </a:lnSpc>
              <a:spcBef>
                <a:spcPct val="50000"/>
              </a:spcBef>
            </a:pPr>
            <a:r>
              <a:rPr lang="es-ES_tradnl" sz="3200" b="1">
                <a:solidFill>
                  <a:srgbClr val="000099"/>
                </a:solidFill>
                <a:effectLst/>
                <a:latin typeface="Arial Narrow" pitchFamily="34" charset="0"/>
              </a:rPr>
              <a:t>Es un </a:t>
            </a:r>
            <a:r>
              <a:rPr lang="es-ES" sz="3200" b="1">
                <a:solidFill>
                  <a:srgbClr val="000099"/>
                </a:solidFill>
                <a:effectLst/>
                <a:latin typeface="Arial Narrow" pitchFamily="34" charset="0"/>
              </a:rPr>
              <a:t>Sistema de Protección Social </a:t>
            </a:r>
            <a:r>
              <a:rPr lang="es-ES" sz="3200">
                <a:solidFill>
                  <a:srgbClr val="000099"/>
                </a:solidFill>
                <a:effectLst/>
                <a:latin typeface="Arial Narrow" pitchFamily="34" charset="0"/>
              </a:rPr>
              <a:t>dirigido a familias</a:t>
            </a:r>
            <a:r>
              <a:rPr lang="es-ES_tradnl" sz="3200">
                <a:solidFill>
                  <a:srgbClr val="000099"/>
                </a:solidFill>
                <a:effectLst/>
                <a:latin typeface="Arial Narrow" pitchFamily="34" charset="0"/>
              </a:rPr>
              <a:t>,</a:t>
            </a:r>
            <a:r>
              <a:rPr lang="es-ES" sz="3200">
                <a:solidFill>
                  <a:srgbClr val="000099"/>
                </a:solidFill>
                <a:effectLst/>
                <a:latin typeface="Arial Narrow" pitchFamily="34" charset="0"/>
              </a:rPr>
              <a:t> y sus integrantes</a:t>
            </a:r>
            <a:r>
              <a:rPr lang="es-ES_tradnl" sz="3200">
                <a:solidFill>
                  <a:srgbClr val="000099"/>
                </a:solidFill>
                <a:effectLst/>
                <a:latin typeface="Arial Narrow" pitchFamily="34" charset="0"/>
              </a:rPr>
              <a:t>,</a:t>
            </a:r>
            <a:r>
              <a:rPr lang="es-ES" sz="3200">
                <a:solidFill>
                  <a:srgbClr val="000099"/>
                </a:solidFill>
                <a:effectLst/>
                <a:latin typeface="Arial Narrow" pitchFamily="34" charset="0"/>
              </a:rPr>
              <a:t> en situación de extrema pobreza, cuyo objetivo es promover la incorporación de sus beneficiarios a las redes sociales </a:t>
            </a:r>
            <a:r>
              <a:rPr lang="es-ES_tradnl" sz="3200">
                <a:solidFill>
                  <a:srgbClr val="000099"/>
                </a:solidFill>
                <a:effectLst/>
                <a:latin typeface="Arial Narrow" pitchFamily="34" charset="0"/>
              </a:rPr>
              <a:t>para lograr </a:t>
            </a:r>
            <a:r>
              <a:rPr lang="es-ES" sz="3200">
                <a:solidFill>
                  <a:srgbClr val="000099"/>
                </a:solidFill>
                <a:effectLst/>
                <a:latin typeface="Arial Narrow" pitchFamily="34" charset="0"/>
              </a:rPr>
              <a:t>mejores condiciones de vida</a:t>
            </a:r>
            <a:r>
              <a:rPr lang="es-ES">
                <a:solidFill>
                  <a:srgbClr val="000099"/>
                </a:solidFill>
                <a:effectLst/>
                <a:latin typeface="Arial Narrow" pitchFamily="34" charset="0"/>
              </a:rPr>
              <a:t>.</a:t>
            </a:r>
            <a:endParaRPr lang="es-ES">
              <a:solidFill>
                <a:srgbClr val="000099"/>
              </a:solidFill>
              <a:effectLst>
                <a:outerShdw blurRad="38100" dist="38100" dir="2700000" algn="tl">
                  <a:srgbClr val="C0C0C0"/>
                </a:outerShdw>
              </a:effectLst>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0321">
                                            <p:txEl>
                                              <p:pRg st="0" end="0"/>
                                            </p:txEl>
                                          </p:spTgt>
                                        </p:tgtEl>
                                        <p:attrNameLst>
                                          <p:attrName>style.visibility</p:attrName>
                                        </p:attrNameLst>
                                      </p:cBhvr>
                                      <p:to>
                                        <p:strVal val="visible"/>
                                      </p:to>
                                    </p:set>
                                    <p:animEffect transition="in" filter="wipe(left)">
                                      <p:cBhvr>
                                        <p:cTn id="7" dur="500"/>
                                        <p:tgtEl>
                                          <p:spTgt spid="6103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032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5554" name="Group 2"/>
          <p:cNvGrpSpPr>
            <a:grpSpLocks/>
          </p:cNvGrpSpPr>
          <p:nvPr/>
        </p:nvGrpSpPr>
        <p:grpSpPr bwMode="auto">
          <a:xfrm>
            <a:off x="0" y="0"/>
            <a:ext cx="9144000" cy="6781800"/>
            <a:chOff x="0" y="0"/>
            <a:chExt cx="5760" cy="4272"/>
          </a:xfrm>
        </p:grpSpPr>
        <p:pic>
          <p:nvPicPr>
            <p:cNvPr id="535555"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35556"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35557"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35558"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35559"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35560"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35561"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35562"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35563"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35564"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35565"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35566"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35568" name="Text Box 16"/>
          <p:cNvSpPr txBox="1">
            <a:spLocks noChangeArrowheads="1"/>
          </p:cNvSpPr>
          <p:nvPr/>
        </p:nvSpPr>
        <p:spPr bwMode="auto">
          <a:xfrm>
            <a:off x="304800" y="1371600"/>
            <a:ext cx="8305800" cy="3441700"/>
          </a:xfrm>
          <a:prstGeom prst="rect">
            <a:avLst/>
          </a:prstGeom>
          <a:noFill/>
          <a:ln w="12700" cap="sq">
            <a:noFill/>
            <a:miter lim="800000"/>
            <a:headEnd type="none" w="sm" len="sm"/>
            <a:tailEnd type="none" w="sm" len="sm"/>
          </a:ln>
          <a:effectLst/>
        </p:spPr>
        <p:txBody>
          <a:bodyPr>
            <a:spAutoFit/>
          </a:bodyPr>
          <a:lstStyle/>
          <a:p>
            <a:pPr marL="106363" defTabSz="800100">
              <a:spcBef>
                <a:spcPct val="0"/>
              </a:spcBef>
            </a:pPr>
            <a:r>
              <a:rPr lang="es-ES_tradnl" sz="2200" b="1">
                <a:solidFill>
                  <a:srgbClr val="FF0000"/>
                </a:solidFill>
                <a:effectLst>
                  <a:outerShdw blurRad="38100" dist="38100" dir="2700000" algn="tl">
                    <a:srgbClr val="C0C0C0"/>
                  </a:outerShdw>
                </a:effectLst>
              </a:rPr>
              <a:t>Condiciones de Sustentación del Sistema:</a:t>
            </a:r>
          </a:p>
          <a:p>
            <a:pPr marL="106363" defTabSz="800100">
              <a:spcBef>
                <a:spcPct val="0"/>
              </a:spcBef>
            </a:pPr>
            <a:endParaRPr lang="es-ES" sz="2200" b="1">
              <a:solidFill>
                <a:srgbClr val="FF0000"/>
              </a:solidFill>
              <a:effectLst>
                <a:outerShdw blurRad="38100" dist="38100" dir="2700000" algn="tl">
                  <a:srgbClr val="C0C0C0"/>
                </a:outerShdw>
              </a:effectLst>
            </a:endParaRPr>
          </a:p>
          <a:p>
            <a:pPr marL="106363" defTabSz="800100">
              <a:spcBef>
                <a:spcPct val="0"/>
              </a:spcBef>
              <a:buFont typeface="Wingdings" pitchFamily="2" charset="2"/>
              <a:buChar char="ü"/>
            </a:pPr>
            <a:r>
              <a:rPr lang="es-ES_tradnl" sz="2200">
                <a:solidFill>
                  <a:srgbClr val="000099"/>
                </a:solidFill>
                <a:effectLst/>
                <a:latin typeface="Arial Narrow" pitchFamily="34" charset="0"/>
              </a:rPr>
              <a:t>Voluntad Política y Rol Activo del Estado</a:t>
            </a:r>
            <a:endParaRPr kumimoji="1" lang="es-ES_tradnl" sz="2200" b="1">
              <a:solidFill>
                <a:srgbClr val="990033"/>
              </a:solidFill>
              <a:effectLst>
                <a:outerShdw blurRad="38100" dist="38100" dir="2700000" algn="tl">
                  <a:srgbClr val="C0C0C0"/>
                </a:outerShdw>
              </a:effectLst>
            </a:endParaRPr>
          </a:p>
          <a:p>
            <a:pPr marL="106363" defTabSz="800100">
              <a:spcBef>
                <a:spcPct val="0"/>
              </a:spcBef>
              <a:buFont typeface="Wingdings" pitchFamily="2" charset="2"/>
              <a:buChar char="ü"/>
            </a:pPr>
            <a:r>
              <a:rPr lang="es-ES_tradnl" sz="2200">
                <a:solidFill>
                  <a:srgbClr val="000099"/>
                </a:solidFill>
                <a:effectLst/>
                <a:latin typeface="Arial Narrow" pitchFamily="34" charset="0"/>
              </a:rPr>
              <a:t>Institucionalidad Pública y Oferta Programática adecuadas</a:t>
            </a:r>
            <a:endParaRPr lang="es-ES" sz="2200">
              <a:solidFill>
                <a:srgbClr val="000099"/>
              </a:solidFill>
              <a:effectLst/>
              <a:latin typeface="Arial Narrow" pitchFamily="34" charset="0"/>
            </a:endParaRPr>
          </a:p>
          <a:p>
            <a:pPr marL="106363" defTabSz="800100">
              <a:spcBef>
                <a:spcPct val="0"/>
              </a:spcBef>
              <a:buFont typeface="Wingdings" pitchFamily="2" charset="2"/>
              <a:buChar char="ü"/>
            </a:pPr>
            <a:r>
              <a:rPr lang="es-ES_tradnl" sz="2200">
                <a:solidFill>
                  <a:srgbClr val="000099"/>
                </a:solidFill>
                <a:effectLst/>
                <a:latin typeface="Arial Narrow" pitchFamily="34" charset="0"/>
              </a:rPr>
              <a:t>Búsqueda Inclusión Social</a:t>
            </a:r>
          </a:p>
          <a:p>
            <a:pPr marL="106363" defTabSz="800100">
              <a:spcBef>
                <a:spcPct val="0"/>
              </a:spcBef>
              <a:buFont typeface="Wingdings" pitchFamily="2" charset="2"/>
              <a:buChar char="ü"/>
            </a:pPr>
            <a:r>
              <a:rPr lang="es-ES_tradnl" sz="2200">
                <a:solidFill>
                  <a:srgbClr val="000099"/>
                </a:solidFill>
                <a:effectLst/>
                <a:latin typeface="Arial Narrow" pitchFamily="34" charset="0"/>
              </a:rPr>
              <a:t>Atención en el Actor Familia (Intervención Integral y Multisectorial)</a:t>
            </a:r>
            <a:endParaRPr lang="es-ES" sz="2200">
              <a:solidFill>
                <a:srgbClr val="000099"/>
              </a:solidFill>
              <a:effectLst/>
              <a:latin typeface="Arial Narrow" pitchFamily="34" charset="0"/>
            </a:endParaRPr>
          </a:p>
          <a:p>
            <a:pPr marL="106363" defTabSz="800100">
              <a:spcBef>
                <a:spcPct val="0"/>
              </a:spcBef>
              <a:buFont typeface="Wingdings" pitchFamily="2" charset="2"/>
              <a:buChar char="ü"/>
            </a:pPr>
            <a:r>
              <a:rPr lang="es-ES" sz="2200">
                <a:solidFill>
                  <a:srgbClr val="000099"/>
                </a:solidFill>
                <a:effectLst/>
                <a:latin typeface="Arial Narrow" pitchFamily="34" charset="0"/>
              </a:rPr>
              <a:t>Marco Regulatorio necesario (Recursos, Presupuesto, Ley Chile Solidario)</a:t>
            </a:r>
          </a:p>
          <a:p>
            <a:pPr marL="106363" defTabSz="800100">
              <a:spcBef>
                <a:spcPct val="0"/>
              </a:spcBef>
              <a:buFont typeface="Wingdings" pitchFamily="2" charset="2"/>
              <a:buChar char="ü"/>
            </a:pPr>
            <a:r>
              <a:rPr lang="es-ES" sz="2200">
                <a:solidFill>
                  <a:srgbClr val="000099"/>
                </a:solidFill>
                <a:effectLst/>
                <a:latin typeface="Arial Narrow" pitchFamily="34" charset="0"/>
              </a:rPr>
              <a:t>Financiamiento Estable (Reforma Tributaria)</a:t>
            </a:r>
          </a:p>
          <a:p>
            <a:pPr marL="106363" defTabSz="800100">
              <a:spcBef>
                <a:spcPct val="0"/>
              </a:spcBef>
              <a:buFont typeface="Wingdings" pitchFamily="2" charset="2"/>
              <a:buChar char="ü"/>
            </a:pPr>
            <a:r>
              <a:rPr lang="es-ES_tradnl" sz="2200">
                <a:solidFill>
                  <a:srgbClr val="000099"/>
                </a:solidFill>
                <a:effectLst/>
                <a:latin typeface="Arial Narrow" pitchFamily="34" charset="0"/>
              </a:rPr>
              <a:t>Sistema de Información y Funcionamiento en Red</a:t>
            </a:r>
            <a:endParaRPr lang="es-ES" sz="2200">
              <a:solidFill>
                <a:srgbClr val="000099"/>
              </a:solidFill>
              <a:effectLst/>
              <a:latin typeface="Arial Narrow" pitchFamily="34" charset="0"/>
            </a:endParaRPr>
          </a:p>
          <a:p>
            <a:pPr marL="106363" defTabSz="800100">
              <a:spcBef>
                <a:spcPct val="0"/>
              </a:spcBef>
            </a:pPr>
            <a:endParaRPr lang="es-ES" sz="2200">
              <a:solidFill>
                <a:srgbClr val="000099"/>
              </a:solidFill>
              <a:effectLst/>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6450" name="Group 1026"/>
          <p:cNvGrpSpPr>
            <a:grpSpLocks/>
          </p:cNvGrpSpPr>
          <p:nvPr/>
        </p:nvGrpSpPr>
        <p:grpSpPr bwMode="auto">
          <a:xfrm>
            <a:off x="0" y="0"/>
            <a:ext cx="9144000" cy="6781800"/>
            <a:chOff x="0" y="0"/>
            <a:chExt cx="5760" cy="4272"/>
          </a:xfrm>
        </p:grpSpPr>
        <p:pic>
          <p:nvPicPr>
            <p:cNvPr id="616451" name="Picture 1027"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616452" name="Picture 1028"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616453" name="Picture 1029"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616454" name="Picture 1030"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616455" name="Picture 1031"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616456" name="Picture 1032"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616457" name="Picture 1033"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616458" name="Picture 1034"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616459" name="Picture 1035"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616460" name="Picture 1036"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616461" name="Picture 1037"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616462" name="Picture 1038"/>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616463" name="Text Box 1039"/>
          <p:cNvSpPr txBox="1">
            <a:spLocks noChangeArrowheads="1"/>
          </p:cNvSpPr>
          <p:nvPr/>
        </p:nvSpPr>
        <p:spPr bwMode="auto">
          <a:xfrm>
            <a:off x="533400" y="1614488"/>
            <a:ext cx="6858000" cy="427037"/>
          </a:xfrm>
          <a:prstGeom prst="rect">
            <a:avLst/>
          </a:prstGeom>
          <a:noFill/>
          <a:ln w="9525">
            <a:noFill/>
            <a:miter lim="800000"/>
            <a:headEnd/>
            <a:tailEnd/>
          </a:ln>
          <a:effectLst/>
        </p:spPr>
        <p:txBody>
          <a:bodyPr>
            <a:spAutoFit/>
          </a:bodyPr>
          <a:lstStyle/>
          <a:p>
            <a:pPr algn="ctr">
              <a:spcBef>
                <a:spcPct val="50000"/>
              </a:spcBef>
            </a:pPr>
            <a:r>
              <a:rPr lang="es-ES_tradnl" sz="2200" b="1">
                <a:solidFill>
                  <a:srgbClr val="FF0000"/>
                </a:solidFill>
                <a:effectLst>
                  <a:outerShdw blurRad="38100" dist="38100" dir="2700000" algn="tl">
                    <a:srgbClr val="C0C0C0"/>
                  </a:outerShdw>
                </a:effectLst>
              </a:rPr>
              <a:t>Condiciones de Sustentación del Sistema</a:t>
            </a:r>
            <a:endParaRPr lang="es-ES" sz="2800" b="1">
              <a:solidFill>
                <a:srgbClr val="333399"/>
              </a:solidFill>
              <a:effectLst/>
              <a:latin typeface="Arial Narrow" pitchFamily="34" charset="0"/>
            </a:endParaRPr>
          </a:p>
        </p:txBody>
      </p:sp>
      <p:sp>
        <p:nvSpPr>
          <p:cNvPr id="616464" name="Text Box 1040"/>
          <p:cNvSpPr txBox="1">
            <a:spLocks noChangeArrowheads="1"/>
          </p:cNvSpPr>
          <p:nvPr/>
        </p:nvSpPr>
        <p:spPr bwMode="auto">
          <a:xfrm>
            <a:off x="457200" y="2533650"/>
            <a:ext cx="7924800" cy="2073275"/>
          </a:xfrm>
          <a:prstGeom prst="rect">
            <a:avLst/>
          </a:prstGeom>
          <a:noFill/>
          <a:ln w="9525">
            <a:noFill/>
            <a:miter lim="800000"/>
            <a:headEnd/>
            <a:tailEnd/>
          </a:ln>
          <a:effectLst/>
        </p:spPr>
        <p:txBody>
          <a:bodyPr>
            <a:spAutoFit/>
          </a:bodyPr>
          <a:lstStyle/>
          <a:p>
            <a:pPr marL="457200" indent="-457200">
              <a:spcBef>
                <a:spcPct val="50000"/>
              </a:spcBef>
              <a:buFont typeface="Wingdings" pitchFamily="2" charset="2"/>
              <a:buNone/>
            </a:pPr>
            <a:r>
              <a:rPr lang="es-ES_tradnl" sz="2000" b="1">
                <a:solidFill>
                  <a:srgbClr val="333399"/>
                </a:solidFill>
                <a:effectLst/>
                <a:latin typeface="Arial Narrow" pitchFamily="34" charset="0"/>
              </a:rPr>
              <a:t>Normativa</a:t>
            </a:r>
            <a:endParaRPr lang="es-ES_tradnl" sz="2000" b="1">
              <a:solidFill>
                <a:srgbClr val="000099"/>
              </a:solidFill>
              <a:effectLst/>
              <a:latin typeface="Arial Narrow" pitchFamily="34" charset="0"/>
              <a:cs typeface="Arial" pitchFamily="34" charset="0"/>
            </a:endParaRPr>
          </a:p>
          <a:p>
            <a:pPr marL="457200" indent="-457200">
              <a:spcBef>
                <a:spcPct val="50000"/>
              </a:spcBef>
              <a:buFont typeface="Wingdings" pitchFamily="2" charset="2"/>
              <a:buChar char="Ø"/>
            </a:pPr>
            <a:r>
              <a:rPr lang="es-ES" sz="2000" b="1">
                <a:solidFill>
                  <a:srgbClr val="000099"/>
                </a:solidFill>
                <a:effectLst/>
                <a:latin typeface="Arial Narrow" pitchFamily="34" charset="0"/>
                <a:cs typeface="Arial" pitchFamily="34" charset="0"/>
              </a:rPr>
              <a:t>Ley de Presupuesto del Sector Público Año 2003 y 2004. </a:t>
            </a:r>
          </a:p>
          <a:p>
            <a:pPr marL="457200" indent="-457200">
              <a:spcBef>
                <a:spcPct val="50000"/>
              </a:spcBef>
              <a:buFont typeface="Wingdings" pitchFamily="2" charset="2"/>
              <a:buChar char="Ø"/>
            </a:pPr>
            <a:r>
              <a:rPr lang="es-ES" sz="2000" b="1">
                <a:solidFill>
                  <a:srgbClr val="000099"/>
                </a:solidFill>
                <a:effectLst/>
                <a:latin typeface="Arial Narrow" pitchFamily="34" charset="0"/>
                <a:cs typeface="Arial" pitchFamily="34" charset="0"/>
              </a:rPr>
              <a:t>Ley de</a:t>
            </a:r>
            <a:r>
              <a:rPr lang="es-ES" sz="2000">
                <a:solidFill>
                  <a:srgbClr val="000099"/>
                </a:solidFill>
                <a:effectLst/>
                <a:latin typeface="Arial Narrow" pitchFamily="34" charset="0"/>
                <a:cs typeface="Arial" pitchFamily="34" charset="0"/>
              </a:rPr>
              <a:t> </a:t>
            </a:r>
            <a:r>
              <a:rPr lang="es-ES" sz="2000" b="1">
                <a:solidFill>
                  <a:srgbClr val="000099"/>
                </a:solidFill>
                <a:effectLst/>
                <a:latin typeface="Arial Narrow" pitchFamily="34" charset="0"/>
                <a:cs typeface="Arial" pitchFamily="34" charset="0"/>
              </a:rPr>
              <a:t>Reforma Tributaria para financiamiento Plan AUGE y Chile Solidario (2003)</a:t>
            </a:r>
            <a:r>
              <a:rPr lang="es-ES" sz="2000">
                <a:solidFill>
                  <a:srgbClr val="000099"/>
                </a:solidFill>
                <a:effectLst/>
                <a:latin typeface="Arial Narrow" pitchFamily="34" charset="0"/>
                <a:cs typeface="Arial" pitchFamily="34" charset="0"/>
              </a:rPr>
              <a:t>.</a:t>
            </a:r>
          </a:p>
          <a:p>
            <a:pPr marL="457200" indent="-457200">
              <a:spcBef>
                <a:spcPct val="50000"/>
              </a:spcBef>
              <a:buFont typeface="Wingdings" pitchFamily="2" charset="2"/>
              <a:buChar char="Ø"/>
            </a:pPr>
            <a:r>
              <a:rPr lang="es-ES" sz="2000" b="1">
                <a:solidFill>
                  <a:srgbClr val="000099"/>
                </a:solidFill>
                <a:effectLst/>
                <a:latin typeface="Arial Narrow" pitchFamily="34" charset="0"/>
              </a:rPr>
              <a:t>Ley Chile Solidario</a:t>
            </a:r>
            <a:r>
              <a:rPr lang="es-ES" sz="2000">
                <a:solidFill>
                  <a:srgbClr val="000099"/>
                </a:solidFill>
                <a:effectLst/>
                <a:latin typeface="Arial Narrow" pitchFamily="34" charset="0"/>
              </a:rPr>
              <a:t>, </a:t>
            </a:r>
            <a:r>
              <a:rPr lang="es-ES" sz="2000" b="1">
                <a:solidFill>
                  <a:srgbClr val="000099"/>
                </a:solidFill>
                <a:effectLst/>
                <a:latin typeface="Arial Narrow" pitchFamily="34" charset="0"/>
              </a:rPr>
              <a:t>promulga</a:t>
            </a:r>
            <a:r>
              <a:rPr lang="es-CL" sz="2000" b="1">
                <a:solidFill>
                  <a:srgbClr val="000099"/>
                </a:solidFill>
                <a:effectLst/>
                <a:latin typeface="Arial Narrow" pitchFamily="34" charset="0"/>
              </a:rPr>
              <a:t>da el 14 de Mayo de </a:t>
            </a:r>
            <a:r>
              <a:rPr lang="es-ES" sz="2000" b="1">
                <a:solidFill>
                  <a:srgbClr val="000099"/>
                </a:solidFill>
                <a:effectLst/>
                <a:latin typeface="Arial Narrow" pitchFamily="34" charset="0"/>
              </a:rPr>
              <a:t>2004.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0610" name="Group 2"/>
          <p:cNvGrpSpPr>
            <a:grpSpLocks/>
          </p:cNvGrpSpPr>
          <p:nvPr/>
        </p:nvGrpSpPr>
        <p:grpSpPr bwMode="auto">
          <a:xfrm>
            <a:off x="0" y="0"/>
            <a:ext cx="9144000" cy="6781800"/>
            <a:chOff x="0" y="0"/>
            <a:chExt cx="5760" cy="4272"/>
          </a:xfrm>
        </p:grpSpPr>
        <p:pic>
          <p:nvPicPr>
            <p:cNvPr id="580611" name="Picture 3"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580612" name="Picture 4"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580613" name="Picture 5"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580614" name="Picture 6"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580615" name="Picture 7"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580616" name="Picture 8"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580617" name="Picture 9"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580618" name="Picture 10"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580619" name="Picture 11"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580620" name="Picture 12"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580621" name="Picture 13"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580622" name="Picture 14"/>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
        <p:nvSpPr>
          <p:cNvPr id="580623" name="Text Box 15"/>
          <p:cNvSpPr txBox="1">
            <a:spLocks noChangeArrowheads="1"/>
          </p:cNvSpPr>
          <p:nvPr/>
        </p:nvSpPr>
        <p:spPr bwMode="auto">
          <a:xfrm>
            <a:off x="228600" y="609600"/>
            <a:ext cx="6553200" cy="946150"/>
          </a:xfrm>
          <a:prstGeom prst="rect">
            <a:avLst/>
          </a:prstGeom>
          <a:noFill/>
          <a:ln w="9525">
            <a:noFill/>
            <a:miter lim="800000"/>
            <a:headEnd/>
            <a:tailEnd/>
          </a:ln>
          <a:effectLst/>
        </p:spPr>
        <p:txBody>
          <a:bodyPr>
            <a:spAutoFit/>
          </a:bodyPr>
          <a:lstStyle/>
          <a:p>
            <a:pPr algn="l">
              <a:spcBef>
                <a:spcPct val="50000"/>
              </a:spcBef>
            </a:pPr>
            <a:r>
              <a:rPr lang="es-ES_tradnl" sz="2200" b="1">
                <a:solidFill>
                  <a:srgbClr val="FF0000"/>
                </a:solidFill>
                <a:effectLst>
                  <a:outerShdw blurRad="38100" dist="38100" dir="2700000" algn="tl">
                    <a:srgbClr val="C0C0C0"/>
                  </a:outerShdw>
                </a:effectLst>
                <a:latin typeface="Arial Narrow" pitchFamily="34" charset="0"/>
              </a:rPr>
              <a:t>Condiciones de Sustentación del Sistema</a:t>
            </a:r>
            <a:r>
              <a:rPr lang="es-ES" sz="2800" b="1">
                <a:solidFill>
                  <a:srgbClr val="333399"/>
                </a:solidFill>
                <a:effectLst/>
                <a:latin typeface="Arial Narrow" pitchFamily="34" charset="0"/>
              </a:rPr>
              <a:t>  Institucionalidad</a:t>
            </a:r>
            <a:r>
              <a:rPr lang="es-ES" sz="2800" b="1">
                <a:solidFill>
                  <a:srgbClr val="333399"/>
                </a:solidFill>
                <a:effectLst/>
              </a:rPr>
              <a:t>...</a:t>
            </a:r>
          </a:p>
        </p:txBody>
      </p:sp>
      <p:graphicFrame>
        <p:nvGraphicFramePr>
          <p:cNvPr id="580666" name="Group 58"/>
          <p:cNvGraphicFramePr>
            <a:graphicFrameLocks noGrp="1"/>
          </p:cNvGraphicFramePr>
          <p:nvPr/>
        </p:nvGraphicFramePr>
        <p:xfrm>
          <a:off x="381000" y="1752600"/>
          <a:ext cx="8458200" cy="4148138"/>
        </p:xfrm>
        <a:graphic>
          <a:graphicData uri="http://schemas.openxmlformats.org/drawingml/2006/table">
            <a:tbl>
              <a:tblPr/>
              <a:tblGrid>
                <a:gridCol w="3962400"/>
                <a:gridCol w="4495800"/>
              </a:tblGrid>
              <a:tr h="226060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s-ES" sz="1600" b="1" i="0" u="sng" strike="noStrike" cap="none" normalizeH="0" baseline="0" smtClean="0">
                          <a:ln>
                            <a:noFill/>
                          </a:ln>
                          <a:solidFill>
                            <a:srgbClr val="000099"/>
                          </a:solidFill>
                          <a:effectLst/>
                          <a:latin typeface="Arial Narrow" pitchFamily="34" charset="0"/>
                        </a:rPr>
                        <a:t>Comisión Asesora Presidencial</a:t>
                      </a:r>
                      <a:r>
                        <a:rPr kumimoji="0" lang="es-ES" sz="1600" b="0" i="0" u="none" strike="noStrike" cap="none" normalizeH="0" baseline="0" smtClean="0">
                          <a:ln>
                            <a:noFill/>
                          </a:ln>
                          <a:solidFill>
                            <a:srgbClr val="000099"/>
                          </a:solidFill>
                          <a:effectLst/>
                          <a:latin typeface="Arial Narrow" pitchFamily="34" charset="0"/>
                        </a:rPr>
                        <a:t>: </a:t>
                      </a:r>
                    </a:p>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s-ES_tradnl" sz="1600" b="0" i="0" u="none" strike="noStrike" cap="none" normalizeH="0" baseline="0" smtClean="0">
                          <a:ln>
                            <a:noFill/>
                          </a:ln>
                          <a:solidFill>
                            <a:srgbClr val="000099"/>
                          </a:solidFill>
                          <a:effectLst/>
                          <a:latin typeface="Arial Narrow" pitchFamily="34" charset="0"/>
                          <a:cs typeface="Arial" pitchFamily="34" charset="0"/>
                        </a:rPr>
                        <a:t> </a:t>
                      </a:r>
                      <a:r>
                        <a:rPr kumimoji="0" lang="es-ES" sz="1600" b="0" i="0" u="none" strike="noStrike" cap="none" normalizeH="0" baseline="0" smtClean="0">
                          <a:ln>
                            <a:noFill/>
                          </a:ln>
                          <a:solidFill>
                            <a:srgbClr val="000099"/>
                          </a:solidFill>
                          <a:effectLst/>
                          <a:latin typeface="Arial Narrow" pitchFamily="34" charset="0"/>
                          <a:cs typeface="Arial" pitchFamily="34" charset="0"/>
                        </a:rPr>
                        <a:t>Ministros MIDEPLAN, SEGPRES, y TRABAJO. </a:t>
                      </a:r>
                      <a:endParaRPr kumimoji="0" lang="es-ES" sz="1600" b="1" i="0" u="none" strike="noStrike" cap="none" normalizeH="0" baseline="0" smtClean="0">
                        <a:ln>
                          <a:noFill/>
                        </a:ln>
                        <a:solidFill>
                          <a:srgbClr val="000099"/>
                        </a:solidFill>
                        <a:effectLst/>
                        <a:latin typeface="Arial Narrow" pitchFamily="34" charset="0"/>
                        <a:cs typeface="Arial" pitchFamily="34" charset="0"/>
                      </a:endParaRPr>
                    </a:p>
                    <a:p>
                      <a:pPr marL="0" marR="0" lvl="0" indent="0" algn="l" defTabSz="914400" rtl="0" eaLnBrk="1" fontAlgn="base" latinLnBrk="0" hangingPunct="1">
                        <a:lnSpc>
                          <a:spcPct val="80000"/>
                        </a:lnSpc>
                        <a:spcBef>
                          <a:spcPct val="50000"/>
                        </a:spcBef>
                        <a:spcAft>
                          <a:spcPct val="0"/>
                        </a:spcAft>
                        <a:buClrTx/>
                        <a:buSzTx/>
                        <a:buFont typeface="Wingdings" pitchFamily="2" charset="2"/>
                        <a:buChar char="§"/>
                        <a:tabLst/>
                      </a:pPr>
                      <a:r>
                        <a:rPr kumimoji="0" lang="es-ES" sz="1600" b="0" i="0" u="none" strike="noStrike" cap="none" normalizeH="0" baseline="0" smtClean="0">
                          <a:ln>
                            <a:noFill/>
                          </a:ln>
                          <a:solidFill>
                            <a:srgbClr val="000099"/>
                          </a:solidFill>
                          <a:effectLst/>
                          <a:latin typeface="Arial Narrow" pitchFamily="34" charset="0"/>
                          <a:cs typeface="Arial" pitchFamily="34" charset="0"/>
                        </a:rPr>
                        <a:t> Director de Presupuesto </a:t>
                      </a:r>
                      <a:endParaRPr kumimoji="0" lang="es-ES" sz="1600" b="1" i="0" u="none" strike="noStrike" cap="none" normalizeH="0" baseline="0" smtClean="0">
                        <a:ln>
                          <a:noFill/>
                        </a:ln>
                        <a:solidFill>
                          <a:srgbClr val="000099"/>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s-ES" sz="1600" b="0" i="0" u="none" strike="noStrike" cap="none" normalizeH="0" baseline="0" smtClean="0">
                          <a:ln>
                            <a:noFill/>
                          </a:ln>
                          <a:solidFill>
                            <a:srgbClr val="000099"/>
                          </a:solidFill>
                          <a:effectLst/>
                          <a:latin typeface="Arial Narrow" pitchFamily="34" charset="0"/>
                          <a:cs typeface="Arial" pitchFamily="34" charset="0"/>
                        </a:rPr>
                        <a:t> Subsecretario/a de Desarrollo Regional y Administrativo</a:t>
                      </a:r>
                    </a:p>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s-ES" sz="1600" b="0" i="0" u="none" strike="noStrike" cap="none" normalizeH="0" baseline="0" smtClean="0">
                          <a:ln>
                            <a:noFill/>
                          </a:ln>
                          <a:solidFill>
                            <a:srgbClr val="000099"/>
                          </a:solidFill>
                          <a:effectLst/>
                          <a:latin typeface="Arial Narrow" pitchFamily="34" charset="0"/>
                          <a:cs typeface="Times New Roman" pitchFamily="18" charset="0"/>
                        </a:rPr>
                        <a:t> Director Ejecutivo de </a:t>
                      </a:r>
                      <a:r>
                        <a:rPr kumimoji="0" lang="es-ES" sz="1600" b="0" i="0" u="none" strike="noStrike" cap="none" normalizeH="0" baseline="0" smtClean="0">
                          <a:ln>
                            <a:noFill/>
                          </a:ln>
                          <a:solidFill>
                            <a:srgbClr val="000099"/>
                          </a:solidFill>
                          <a:effectLst/>
                          <a:latin typeface="Arial Narrow" pitchFamily="34" charset="0"/>
                          <a:cs typeface="Arial" pitchFamily="34" charset="0"/>
                        </a:rPr>
                        <a:t>FOSIS</a:t>
                      </a:r>
                      <a:endParaRPr kumimoji="0" lang="es-ES" sz="1600" b="0" i="0" u="none" strike="noStrike" cap="none" normalizeH="0" baseline="0" smtClean="0">
                        <a:ln>
                          <a:noFill/>
                        </a:ln>
                        <a:solidFill>
                          <a:srgbClr val="000099"/>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s-ES" sz="1600" b="1" i="0" u="sng" strike="noStrike" cap="none" normalizeH="0" baseline="0" smtClean="0">
                          <a:ln>
                            <a:noFill/>
                          </a:ln>
                          <a:solidFill>
                            <a:srgbClr val="000099"/>
                          </a:solidFill>
                          <a:effectLst/>
                          <a:latin typeface="Arial Narrow" pitchFamily="34" charset="0"/>
                          <a:cs typeface="Arial" pitchFamily="34" charset="0"/>
                        </a:rPr>
                        <a:t>Tiene por misión:</a:t>
                      </a:r>
                    </a:p>
                    <a:p>
                      <a:pPr marL="0" marR="0" lvl="0" indent="0" algn="l" defTabSz="914400" rtl="0" eaLnBrk="1" fontAlgn="base" latinLnBrk="0" hangingPunct="1">
                        <a:lnSpc>
                          <a:spcPct val="90000"/>
                        </a:lnSpc>
                        <a:spcBef>
                          <a:spcPct val="50000"/>
                        </a:spcBef>
                        <a:spcAft>
                          <a:spcPct val="0"/>
                        </a:spcAft>
                        <a:buClrTx/>
                        <a:buSzTx/>
                        <a:buFontTx/>
                        <a:buChar char="•"/>
                        <a:tabLst/>
                      </a:pPr>
                      <a:r>
                        <a:rPr kumimoji="0" lang="es-ES" sz="1600" b="0" i="0" u="none" strike="noStrike" cap="none" normalizeH="0" baseline="0" smtClean="0">
                          <a:ln>
                            <a:noFill/>
                          </a:ln>
                          <a:solidFill>
                            <a:srgbClr val="000099"/>
                          </a:solidFill>
                          <a:effectLst/>
                          <a:latin typeface="Arial Narrow" pitchFamily="34" charset="0"/>
                          <a:cs typeface="Arial" pitchFamily="34" charset="0"/>
                        </a:rPr>
                        <a:t>Implementación y adecuado funcionamiento de Chile Solidario,</a:t>
                      </a:r>
                      <a:endParaRPr kumimoji="0" lang="es-ES" sz="1600" b="1" i="0" u="none" strike="noStrike" cap="none" normalizeH="0" baseline="0" smtClean="0">
                        <a:ln>
                          <a:noFill/>
                        </a:ln>
                        <a:solidFill>
                          <a:srgbClr val="000099"/>
                        </a:solidFill>
                        <a:effectLst/>
                        <a:latin typeface="Arial Narrow" pitchFamily="34" charset="0"/>
                        <a:cs typeface="Arial" pitchFamily="34" charset="0"/>
                      </a:endParaRPr>
                    </a:p>
                    <a:p>
                      <a:pPr marL="0" marR="0" lvl="0" indent="0" algn="l" defTabSz="914400" rtl="0" eaLnBrk="1" fontAlgn="base" latinLnBrk="0" hangingPunct="1">
                        <a:lnSpc>
                          <a:spcPct val="90000"/>
                        </a:lnSpc>
                        <a:spcBef>
                          <a:spcPct val="50000"/>
                        </a:spcBef>
                        <a:spcAft>
                          <a:spcPct val="0"/>
                        </a:spcAft>
                        <a:buClrTx/>
                        <a:buSzTx/>
                        <a:buFontTx/>
                        <a:buChar char="•"/>
                        <a:tabLst/>
                      </a:pPr>
                      <a:r>
                        <a:rPr kumimoji="0" lang="es-ES" sz="1600" b="0" i="0" u="none" strike="noStrike" cap="none" normalizeH="0" baseline="0" smtClean="0">
                          <a:ln>
                            <a:noFill/>
                          </a:ln>
                          <a:solidFill>
                            <a:srgbClr val="000099"/>
                          </a:solidFill>
                          <a:effectLst/>
                          <a:latin typeface="Arial Narrow" pitchFamily="34" charset="0"/>
                          <a:cs typeface="Arial" pitchFamily="34" charset="0"/>
                        </a:rPr>
                        <a:t>Coordinación de autoridades y servicios, programas y proyectos, dirigidos a las personas y familias en extrema pobreza,</a:t>
                      </a:r>
                    </a:p>
                    <a:p>
                      <a:pPr marL="0" marR="0" lvl="0" indent="0" algn="l" defTabSz="914400" rtl="0" eaLnBrk="1" fontAlgn="base" latinLnBrk="0" hangingPunct="1">
                        <a:lnSpc>
                          <a:spcPct val="90000"/>
                        </a:lnSpc>
                        <a:spcBef>
                          <a:spcPct val="50000"/>
                        </a:spcBef>
                        <a:spcAft>
                          <a:spcPct val="0"/>
                        </a:spcAft>
                        <a:buClrTx/>
                        <a:buSzTx/>
                        <a:buFontTx/>
                        <a:buChar char="•"/>
                        <a:tabLst/>
                      </a:pPr>
                      <a:r>
                        <a:rPr kumimoji="0" lang="es-ES" sz="1600" b="0" i="0" u="none" strike="noStrike" cap="none" normalizeH="0" baseline="0" smtClean="0">
                          <a:ln>
                            <a:noFill/>
                          </a:ln>
                          <a:solidFill>
                            <a:srgbClr val="000099"/>
                          </a:solidFill>
                          <a:effectLst/>
                          <a:latin typeface="Arial Narrow" pitchFamily="34" charset="0"/>
                          <a:cs typeface="Arial" pitchFamily="34" charset="0"/>
                        </a:rPr>
                        <a:t>Proponer iniciativas legales y reglamentarias.</a:t>
                      </a:r>
                    </a:p>
                    <a:p>
                      <a:pPr marL="0" marR="0" lvl="0" indent="0" algn="l" defTabSz="914400" rtl="0" eaLnBrk="1" fontAlgn="base" latinLnBrk="0" hangingPunct="1">
                        <a:lnSpc>
                          <a:spcPct val="90000"/>
                        </a:lnSpc>
                        <a:spcBef>
                          <a:spcPct val="50000"/>
                        </a:spcBef>
                        <a:spcAft>
                          <a:spcPct val="0"/>
                        </a:spcAft>
                        <a:buClrTx/>
                        <a:buSzTx/>
                        <a:buFontTx/>
                        <a:buChar char="•"/>
                        <a:tabLst/>
                      </a:pPr>
                      <a:r>
                        <a:rPr kumimoji="0" lang="es-ES" sz="1600" b="0" i="0" u="none" strike="noStrike" cap="none" normalizeH="0" baseline="0" smtClean="0">
                          <a:ln>
                            <a:noFill/>
                          </a:ln>
                          <a:solidFill>
                            <a:srgbClr val="000099"/>
                          </a:solidFill>
                          <a:effectLst/>
                          <a:latin typeface="Arial Narrow" pitchFamily="34" charset="0"/>
                          <a:cs typeface="Times New Roman" pitchFamily="18" charset="0"/>
                        </a:rPr>
                        <a:t>Informar periódicamente al Presidente de la República.</a:t>
                      </a:r>
                      <a:endParaRPr kumimoji="0" lang="es-ES" sz="1600" b="0" i="0" u="none" strike="noStrike" cap="none" normalizeH="0" baseline="0" smtClean="0">
                        <a:ln>
                          <a:noFill/>
                        </a:ln>
                        <a:solidFill>
                          <a:srgbClr val="000099"/>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sng" strike="noStrike" cap="none" normalizeH="0" baseline="0" smtClean="0">
                          <a:ln>
                            <a:noFill/>
                          </a:ln>
                          <a:solidFill>
                            <a:srgbClr val="000099"/>
                          </a:solidFill>
                          <a:effectLst/>
                          <a:latin typeface="Arial Narrow" pitchFamily="34" charset="0"/>
                        </a:rPr>
                        <a:t>Secretaría Ejecutiva Chile Solidario.</a:t>
                      </a:r>
                    </a:p>
                    <a:p>
                      <a:pPr marL="0" marR="0" lvl="0" indent="0" algn="l" defTabSz="914400" rtl="0" eaLnBrk="1" fontAlgn="base" latinLnBrk="0" hangingPunct="1">
                        <a:lnSpc>
                          <a:spcPct val="40000"/>
                        </a:lnSpc>
                        <a:spcBef>
                          <a:spcPct val="0"/>
                        </a:spcBef>
                        <a:spcAft>
                          <a:spcPct val="0"/>
                        </a:spcAft>
                        <a:buClrTx/>
                        <a:buSzTx/>
                        <a:buFontTx/>
                        <a:buNone/>
                        <a:tabLst/>
                      </a:pPr>
                      <a:endParaRPr kumimoji="0" lang="es-ES" sz="1600" b="1" i="0" u="sng" strike="noStrike" cap="none" normalizeH="0" baseline="0" smtClean="0">
                        <a:ln>
                          <a:noFill/>
                        </a:ln>
                        <a:solidFill>
                          <a:srgbClr val="000099"/>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99"/>
                          </a:solidFill>
                          <a:effectLst/>
                          <a:latin typeface="Arial Narrow" pitchFamily="34" charset="0"/>
                          <a:cs typeface="Arial" pitchFamily="34" charset="0"/>
                        </a:rPr>
                        <a:t>La Comisión cuenta con una Secretaría Ejecutiva, radicada en MIDEPLAN y nombrada por el Ministro de MIDEPLAN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sng" strike="noStrike" cap="none" normalizeH="0" baseline="0" smtClean="0">
                          <a:ln>
                            <a:noFill/>
                          </a:ln>
                          <a:solidFill>
                            <a:srgbClr val="000099"/>
                          </a:solidFill>
                          <a:effectLst/>
                          <a:latin typeface="Arial Narrow" pitchFamily="34" charset="0"/>
                          <a:cs typeface="Arial" pitchFamily="34" charset="0"/>
                        </a:rPr>
                        <a:t>Tiene por función</a:t>
                      </a:r>
                      <a:r>
                        <a:rPr kumimoji="0" lang="es-ES" sz="1600" b="0" i="0" u="sng" strike="noStrike" cap="none" normalizeH="0" baseline="0" smtClean="0">
                          <a:ln>
                            <a:noFill/>
                          </a:ln>
                          <a:solidFill>
                            <a:srgbClr val="000099"/>
                          </a:solidFill>
                          <a:effectLst/>
                          <a:latin typeface="Arial Narrow"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s-ES" sz="1600" b="0" i="0" u="none" strike="noStrike" cap="none" normalizeH="0" baseline="0" smtClean="0">
                          <a:ln>
                            <a:noFill/>
                          </a:ln>
                          <a:solidFill>
                            <a:srgbClr val="000099"/>
                          </a:solidFill>
                          <a:effectLst/>
                          <a:latin typeface="Arial Narrow" pitchFamily="34" charset="0"/>
                          <a:cs typeface="Arial" pitchFamily="34" charset="0"/>
                        </a:rPr>
                        <a:t>  Coordinar la comisión frente a los servicios de la administración del Estado, </a:t>
                      </a:r>
                    </a:p>
                    <a:p>
                      <a:pPr marL="0" marR="0" lvl="0" indent="0" algn="l" defTabSz="914400" rtl="0" eaLnBrk="1" fontAlgn="base" latinLnBrk="0" hangingPunct="1">
                        <a:lnSpc>
                          <a:spcPct val="50000"/>
                        </a:lnSpc>
                        <a:spcBef>
                          <a:spcPct val="0"/>
                        </a:spcBef>
                        <a:spcAft>
                          <a:spcPct val="0"/>
                        </a:spcAft>
                        <a:buClrTx/>
                        <a:buSzTx/>
                        <a:buFontTx/>
                        <a:buNone/>
                        <a:tabLst/>
                      </a:pPr>
                      <a:endParaRPr kumimoji="0" lang="es-ES" sz="1600" b="0" i="0" u="none" strike="noStrike" cap="none" normalizeH="0" baseline="0" smtClean="0">
                        <a:ln>
                          <a:noFill/>
                        </a:ln>
                        <a:solidFill>
                          <a:srgbClr val="000099"/>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s-ES" sz="1600" b="0" i="0" u="none" strike="noStrike" cap="none" normalizeH="0" baseline="0" smtClean="0">
                          <a:ln>
                            <a:noFill/>
                          </a:ln>
                          <a:solidFill>
                            <a:srgbClr val="000099"/>
                          </a:solidFill>
                          <a:effectLst/>
                          <a:latin typeface="Arial Narrow" pitchFamily="34" charset="0"/>
                          <a:cs typeface="Arial" pitchFamily="34" charset="0"/>
                        </a:rPr>
                        <a:t>  Proponer mecanismos de evaluación de las acciones, </a:t>
                      </a:r>
                    </a:p>
                    <a:p>
                      <a:pPr marL="0" marR="0" lvl="0" indent="0" algn="l" defTabSz="914400" rtl="0" eaLnBrk="1" fontAlgn="base" latinLnBrk="0" hangingPunct="1">
                        <a:lnSpc>
                          <a:spcPct val="60000"/>
                        </a:lnSpc>
                        <a:spcBef>
                          <a:spcPct val="0"/>
                        </a:spcBef>
                        <a:spcAft>
                          <a:spcPct val="0"/>
                        </a:spcAft>
                        <a:buClrTx/>
                        <a:buSzTx/>
                        <a:buFontTx/>
                        <a:buNone/>
                        <a:tabLst/>
                      </a:pPr>
                      <a:endParaRPr kumimoji="0" lang="es-ES" sz="1600" b="0" i="0" u="none" strike="noStrike" cap="none" normalizeH="0" baseline="0" smtClean="0">
                        <a:ln>
                          <a:noFill/>
                        </a:ln>
                        <a:solidFill>
                          <a:srgbClr val="000099"/>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s-ES" sz="1600" b="0" i="0" u="none" strike="noStrike" cap="none" normalizeH="0" baseline="0" smtClean="0">
                          <a:ln>
                            <a:noFill/>
                          </a:ln>
                          <a:solidFill>
                            <a:srgbClr val="000099"/>
                          </a:solidFill>
                          <a:effectLst/>
                          <a:latin typeface="Arial Narrow" pitchFamily="34" charset="0"/>
                          <a:cs typeface="Arial" pitchFamily="34" charset="0"/>
                        </a:rPr>
                        <a:t>  Asistir al Presidente de la comisión.</a:t>
                      </a:r>
                      <a:endParaRPr kumimoji="0" lang="es-ES" sz="1600" b="0" i="0" u="none" strike="noStrike" cap="none" normalizeH="0" baseline="0" smtClean="0">
                        <a:ln>
                          <a:noFill/>
                        </a:ln>
                        <a:solidFill>
                          <a:srgbClr val="000099"/>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5" name="Rectangle 3"/>
          <p:cNvSpPr>
            <a:spLocks noChangeArrowheads="1"/>
          </p:cNvSpPr>
          <p:nvPr/>
        </p:nvSpPr>
        <p:spPr bwMode="auto">
          <a:xfrm>
            <a:off x="1447800" y="1524000"/>
            <a:ext cx="6248400" cy="1905000"/>
          </a:xfrm>
          <a:prstGeom prst="rect">
            <a:avLst/>
          </a:prstGeom>
          <a:noFill/>
          <a:ln w="9525">
            <a:noFill/>
            <a:miter lim="800000"/>
            <a:headEnd/>
            <a:tailEnd/>
          </a:ln>
          <a:effectLst/>
        </p:spPr>
        <p:txBody>
          <a:bodyPr anchor="ctr"/>
          <a:lstStyle/>
          <a:p>
            <a:pPr algn="ctr">
              <a:spcBef>
                <a:spcPct val="0"/>
              </a:spcBef>
            </a:pPr>
            <a:r>
              <a:rPr lang="es-ES_tradnl" sz="3200" b="1">
                <a:solidFill>
                  <a:srgbClr val="000099"/>
                </a:solidFill>
                <a:effectLst/>
                <a:latin typeface="Arial Narrow" pitchFamily="34" charset="0"/>
              </a:rPr>
              <a:t/>
            </a:r>
            <a:br>
              <a:rPr lang="es-ES_tradnl" sz="3200" b="1">
                <a:solidFill>
                  <a:srgbClr val="000099"/>
                </a:solidFill>
                <a:effectLst/>
                <a:latin typeface="Arial Narrow" pitchFamily="34" charset="0"/>
              </a:rPr>
            </a:br>
            <a:r>
              <a:rPr lang="es-ES_tradnl" sz="3200" b="1">
                <a:solidFill>
                  <a:srgbClr val="000099"/>
                </a:solidFill>
                <a:effectLst/>
                <a:latin typeface="Arial Narrow" pitchFamily="34" charset="0"/>
              </a:rPr>
              <a:t/>
            </a:r>
            <a:br>
              <a:rPr lang="es-ES_tradnl" sz="3200" b="1">
                <a:solidFill>
                  <a:srgbClr val="000099"/>
                </a:solidFill>
                <a:effectLst/>
                <a:latin typeface="Arial Narrow" pitchFamily="34" charset="0"/>
              </a:rPr>
            </a:br>
            <a:r>
              <a:rPr lang="es-ES_tradnl" sz="4800" b="1">
                <a:solidFill>
                  <a:srgbClr val="000099"/>
                </a:solidFill>
                <a:effectLst/>
                <a:latin typeface="Arial Narrow" pitchFamily="34" charset="0"/>
              </a:rPr>
              <a:t>LA EXPERIENCIA DE </a:t>
            </a:r>
          </a:p>
          <a:p>
            <a:pPr algn="ctr">
              <a:spcBef>
                <a:spcPct val="0"/>
              </a:spcBef>
            </a:pPr>
            <a:r>
              <a:rPr lang="es-ES_tradnl" sz="4800" b="1">
                <a:solidFill>
                  <a:srgbClr val="000099"/>
                </a:solidFill>
                <a:effectLst/>
                <a:latin typeface="Arial Narrow" pitchFamily="34" charset="0"/>
              </a:rPr>
              <a:t>CHILE SOLIDARIO</a:t>
            </a:r>
            <a:endParaRPr lang="es-ES" sz="4800" b="1">
              <a:solidFill>
                <a:srgbClr val="000099"/>
              </a:solidFill>
              <a:effectLst/>
              <a:latin typeface="Arial Narrow" pitchFamily="34" charset="0"/>
            </a:endParaRPr>
          </a:p>
        </p:txBody>
      </p:sp>
      <p:grpSp>
        <p:nvGrpSpPr>
          <p:cNvPr id="346129" name="Group 17"/>
          <p:cNvGrpSpPr>
            <a:grpSpLocks/>
          </p:cNvGrpSpPr>
          <p:nvPr/>
        </p:nvGrpSpPr>
        <p:grpSpPr bwMode="auto">
          <a:xfrm>
            <a:off x="0" y="0"/>
            <a:ext cx="9144000" cy="6781800"/>
            <a:chOff x="0" y="0"/>
            <a:chExt cx="5760" cy="4272"/>
          </a:xfrm>
        </p:grpSpPr>
        <p:pic>
          <p:nvPicPr>
            <p:cNvPr id="346130" name="Picture 18" descr="C:\Documents and Settings\ddonat\Escritorio\top_amarillo.jpg"/>
            <p:cNvPicPr>
              <a:picLocks noChangeAspect="1" noChangeArrowheads="1"/>
            </p:cNvPicPr>
            <p:nvPr/>
          </p:nvPicPr>
          <p:blipFill>
            <a:blip r:embed="rId2" cstate="print"/>
            <a:srcRect/>
            <a:stretch>
              <a:fillRect/>
            </a:stretch>
          </p:blipFill>
          <p:spPr bwMode="auto">
            <a:xfrm>
              <a:off x="0" y="0"/>
              <a:ext cx="5760" cy="652"/>
            </a:xfrm>
            <a:prstGeom prst="rect">
              <a:avLst/>
            </a:prstGeom>
            <a:noFill/>
          </p:spPr>
        </p:pic>
        <p:pic>
          <p:nvPicPr>
            <p:cNvPr id="346131" name="Picture 19" descr="C:\Documents and Settings\ddonat\Escritorio\droga_ppt.jpg"/>
            <p:cNvPicPr>
              <a:picLocks noChangeAspect="1" noChangeArrowheads="1"/>
            </p:cNvPicPr>
            <p:nvPr/>
          </p:nvPicPr>
          <p:blipFill>
            <a:blip r:embed="rId3" cstate="print">
              <a:lum bright="70000" contrast="-70000"/>
            </a:blip>
            <a:srcRect/>
            <a:stretch>
              <a:fillRect/>
            </a:stretch>
          </p:blipFill>
          <p:spPr bwMode="auto">
            <a:xfrm>
              <a:off x="3360" y="3872"/>
              <a:ext cx="400" cy="400"/>
            </a:xfrm>
            <a:prstGeom prst="rect">
              <a:avLst/>
            </a:prstGeom>
            <a:noFill/>
          </p:spPr>
        </p:pic>
        <p:pic>
          <p:nvPicPr>
            <p:cNvPr id="346132" name="Picture 20" descr="C:\Documents and Settings\ddonat\Escritorio\escolares_ppt.jpg"/>
            <p:cNvPicPr>
              <a:picLocks noChangeAspect="1" noChangeArrowheads="1"/>
            </p:cNvPicPr>
            <p:nvPr/>
          </p:nvPicPr>
          <p:blipFill>
            <a:blip r:embed="rId4" cstate="print">
              <a:lum bright="70000" contrast="-70000"/>
            </a:blip>
            <a:srcRect/>
            <a:stretch>
              <a:fillRect/>
            </a:stretch>
          </p:blipFill>
          <p:spPr bwMode="auto">
            <a:xfrm>
              <a:off x="4224" y="3872"/>
              <a:ext cx="400" cy="400"/>
            </a:xfrm>
            <a:prstGeom prst="rect">
              <a:avLst/>
            </a:prstGeom>
            <a:noFill/>
          </p:spPr>
        </p:pic>
        <p:pic>
          <p:nvPicPr>
            <p:cNvPr id="346133" name="Picture 21" descr="C:\Documents and Settings\ddonat\Escritorio\junji_ppt.jpg"/>
            <p:cNvPicPr>
              <a:picLocks noChangeAspect="1" noChangeArrowheads="1"/>
            </p:cNvPicPr>
            <p:nvPr/>
          </p:nvPicPr>
          <p:blipFill>
            <a:blip r:embed="rId5" cstate="print">
              <a:lum bright="70000" contrast="-70000"/>
            </a:blip>
            <a:srcRect/>
            <a:stretch>
              <a:fillRect/>
            </a:stretch>
          </p:blipFill>
          <p:spPr bwMode="auto">
            <a:xfrm>
              <a:off x="1184" y="3872"/>
              <a:ext cx="400" cy="400"/>
            </a:xfrm>
            <a:prstGeom prst="rect">
              <a:avLst/>
            </a:prstGeom>
            <a:noFill/>
          </p:spPr>
        </p:pic>
        <p:pic>
          <p:nvPicPr>
            <p:cNvPr id="346134" name="Picture 22" descr="C:\Documents and Settings\ddonat\Escritorio\justicia_ppt.jpg"/>
            <p:cNvPicPr>
              <a:picLocks noChangeAspect="1" noChangeArrowheads="1"/>
            </p:cNvPicPr>
            <p:nvPr/>
          </p:nvPicPr>
          <p:blipFill>
            <a:blip r:embed="rId6" cstate="print">
              <a:lum bright="70000" contrast="-70000"/>
            </a:blip>
            <a:srcRect/>
            <a:stretch>
              <a:fillRect/>
            </a:stretch>
          </p:blipFill>
          <p:spPr bwMode="auto">
            <a:xfrm>
              <a:off x="2048" y="3872"/>
              <a:ext cx="400" cy="400"/>
            </a:xfrm>
            <a:prstGeom prst="rect">
              <a:avLst/>
            </a:prstGeom>
            <a:noFill/>
          </p:spPr>
        </p:pic>
        <p:pic>
          <p:nvPicPr>
            <p:cNvPr id="346135" name="Picture 23" descr="C:\Documents and Settings\ddonat\Escritorio\llave_ppt.jpg"/>
            <p:cNvPicPr>
              <a:picLocks noChangeAspect="1" noChangeArrowheads="1"/>
            </p:cNvPicPr>
            <p:nvPr/>
          </p:nvPicPr>
          <p:blipFill>
            <a:blip r:embed="rId7" cstate="print">
              <a:lum bright="70000" contrast="-70000"/>
            </a:blip>
            <a:srcRect/>
            <a:stretch>
              <a:fillRect/>
            </a:stretch>
          </p:blipFill>
          <p:spPr bwMode="auto">
            <a:xfrm>
              <a:off x="752" y="3872"/>
              <a:ext cx="400" cy="400"/>
            </a:xfrm>
            <a:prstGeom prst="rect">
              <a:avLst/>
            </a:prstGeom>
            <a:noFill/>
          </p:spPr>
        </p:pic>
        <p:pic>
          <p:nvPicPr>
            <p:cNvPr id="346136" name="Picture 24" descr="C:\Documents and Settings\ddonat\Escritorio\salud_ppt.jpg"/>
            <p:cNvPicPr>
              <a:picLocks noChangeAspect="1" noChangeArrowheads="1"/>
            </p:cNvPicPr>
            <p:nvPr/>
          </p:nvPicPr>
          <p:blipFill>
            <a:blip r:embed="rId8" cstate="print">
              <a:lum bright="70000" contrast="-70000"/>
            </a:blip>
            <a:srcRect/>
            <a:stretch>
              <a:fillRect/>
            </a:stretch>
          </p:blipFill>
          <p:spPr bwMode="auto">
            <a:xfrm>
              <a:off x="1616" y="3872"/>
              <a:ext cx="400" cy="400"/>
            </a:xfrm>
            <a:prstGeom prst="rect">
              <a:avLst/>
            </a:prstGeom>
            <a:noFill/>
          </p:spPr>
        </p:pic>
        <p:pic>
          <p:nvPicPr>
            <p:cNvPr id="346137" name="Picture 25" descr="C:\Documents and Settings\ddonat\Escritorio\trabajo_ppt.jpg"/>
            <p:cNvPicPr>
              <a:picLocks noChangeAspect="1" noChangeArrowheads="1"/>
            </p:cNvPicPr>
            <p:nvPr/>
          </p:nvPicPr>
          <p:blipFill>
            <a:blip r:embed="rId9" cstate="print">
              <a:lum bright="70000" contrast="-70000"/>
            </a:blip>
            <a:srcRect/>
            <a:stretch>
              <a:fillRect/>
            </a:stretch>
          </p:blipFill>
          <p:spPr bwMode="auto">
            <a:xfrm>
              <a:off x="2480" y="3872"/>
              <a:ext cx="400" cy="400"/>
            </a:xfrm>
            <a:prstGeom prst="rect">
              <a:avLst/>
            </a:prstGeom>
            <a:noFill/>
          </p:spPr>
        </p:pic>
        <p:pic>
          <p:nvPicPr>
            <p:cNvPr id="346138" name="Picture 26" descr="C:\Documents and Settings\ddonat\Escritorio\seviu_ppt.jpg"/>
            <p:cNvPicPr>
              <a:picLocks noChangeAspect="1" noChangeArrowheads="1"/>
            </p:cNvPicPr>
            <p:nvPr/>
          </p:nvPicPr>
          <p:blipFill>
            <a:blip r:embed="rId10" cstate="print">
              <a:lum bright="70000" contrast="-70000"/>
            </a:blip>
            <a:srcRect/>
            <a:stretch>
              <a:fillRect/>
            </a:stretch>
          </p:blipFill>
          <p:spPr bwMode="auto">
            <a:xfrm>
              <a:off x="3792" y="3872"/>
              <a:ext cx="400" cy="400"/>
            </a:xfrm>
            <a:prstGeom prst="rect">
              <a:avLst/>
            </a:prstGeom>
            <a:noFill/>
          </p:spPr>
        </p:pic>
        <p:pic>
          <p:nvPicPr>
            <p:cNvPr id="346139" name="Picture 27" descr="C:\Documents and Settings\ddonat\Escritorio\bono_ppt.jpg"/>
            <p:cNvPicPr>
              <a:picLocks noChangeAspect="1" noChangeArrowheads="1"/>
            </p:cNvPicPr>
            <p:nvPr/>
          </p:nvPicPr>
          <p:blipFill>
            <a:blip r:embed="rId11" cstate="print">
              <a:lum bright="70000" contrast="-70000"/>
            </a:blip>
            <a:srcRect/>
            <a:stretch>
              <a:fillRect/>
            </a:stretch>
          </p:blipFill>
          <p:spPr bwMode="auto">
            <a:xfrm>
              <a:off x="2928" y="3872"/>
              <a:ext cx="400" cy="400"/>
            </a:xfrm>
            <a:prstGeom prst="rect">
              <a:avLst/>
            </a:prstGeom>
            <a:noFill/>
          </p:spPr>
        </p:pic>
        <p:pic>
          <p:nvPicPr>
            <p:cNvPr id="346140" name="Picture 28" descr="C:\Documents and Settings\ddonat\Escritorio\mujeres_ppt.jpg"/>
            <p:cNvPicPr>
              <a:picLocks noChangeAspect="1" noChangeArrowheads="1"/>
            </p:cNvPicPr>
            <p:nvPr/>
          </p:nvPicPr>
          <p:blipFill>
            <a:blip r:embed="rId12" cstate="print">
              <a:lum bright="70000" contrast="-70000"/>
            </a:blip>
            <a:srcRect/>
            <a:stretch>
              <a:fillRect/>
            </a:stretch>
          </p:blipFill>
          <p:spPr bwMode="auto">
            <a:xfrm>
              <a:off x="4688" y="3872"/>
              <a:ext cx="400" cy="400"/>
            </a:xfrm>
            <a:prstGeom prst="rect">
              <a:avLst/>
            </a:prstGeom>
            <a:noFill/>
          </p:spPr>
        </p:pic>
        <p:pic>
          <p:nvPicPr>
            <p:cNvPr id="346141" name="Picture 29"/>
            <p:cNvPicPr>
              <a:picLocks noChangeAspect="1" noChangeArrowheads="1"/>
            </p:cNvPicPr>
            <p:nvPr/>
          </p:nvPicPr>
          <p:blipFill>
            <a:blip r:embed="rId13" cstate="print"/>
            <a:srcRect/>
            <a:stretch>
              <a:fillRect/>
            </a:stretch>
          </p:blipFill>
          <p:spPr bwMode="auto">
            <a:xfrm>
              <a:off x="4560" y="578"/>
              <a:ext cx="1032" cy="302"/>
            </a:xfrm>
            <a:prstGeom prst="rect">
              <a:avLst/>
            </a:prstGeom>
            <a:noFill/>
            <a:ln w="9525">
              <a:noFill/>
              <a:miter lim="800000"/>
              <a:headEnd/>
              <a:tailEnd/>
            </a:ln>
            <a:effectLst/>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bwMode="auto">
          <a:xfrm>
            <a:off x="685800" y="6096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s-ES_tradnl" sz="3600" b="1">
                <a:solidFill>
                  <a:srgbClr val="000099"/>
                </a:solidFill>
                <a:effectLst>
                  <a:outerShdw blurRad="38100" dist="38100" dir="2700000" algn="tl">
                    <a:srgbClr val="C0C0C0"/>
                  </a:outerShdw>
                </a:effectLst>
                <a:latin typeface="Arial Narrow" pitchFamily="34" charset="0"/>
              </a:rPr>
              <a:t>Componentes del sistema</a:t>
            </a:r>
            <a:endParaRPr lang="es-ES" sz="3600" b="1">
              <a:solidFill>
                <a:srgbClr val="000099"/>
              </a:solidFill>
              <a:effectLst>
                <a:outerShdw blurRad="38100" dist="38100" dir="2700000" algn="tl">
                  <a:srgbClr val="C0C0C0"/>
                </a:outerShdw>
              </a:effectLst>
              <a:latin typeface="Arial Narrow" pitchFamily="34" charset="0"/>
            </a:endParaRPr>
          </a:p>
        </p:txBody>
      </p:sp>
      <p:sp>
        <p:nvSpPr>
          <p:cNvPr id="618499" name="Rectangle 3"/>
          <p:cNvSpPr>
            <a:spLocks noGrp="1" noChangeArrowheads="1"/>
          </p:cNvSpPr>
          <p:nvPr>
            <p:ph type="body" idx="1"/>
          </p:nvPr>
        </p:nvSpPr>
        <p:spPr bwMode="auto">
          <a:xfrm>
            <a:off x="685800" y="1981200"/>
            <a:ext cx="7772400" cy="32004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v"/>
            </a:pPr>
            <a:r>
              <a:rPr lang="es-MX" sz="2800" b="1">
                <a:solidFill>
                  <a:srgbClr val="FF0000"/>
                </a:solidFill>
                <a:effectLst>
                  <a:outerShdw blurRad="38100" dist="38100" dir="2700000" algn="tl">
                    <a:srgbClr val="C0C0C0"/>
                  </a:outerShdw>
                </a:effectLst>
                <a:latin typeface="Arial Narrow" pitchFamily="34" charset="0"/>
                <a:cs typeface="Times New Roman" pitchFamily="18" charset="0"/>
              </a:rPr>
              <a:t>Apoyo Psicosocial personalizado e intensivo y Aporte Solidario</a:t>
            </a:r>
          </a:p>
          <a:p>
            <a:pPr>
              <a:buFont typeface="Wingdings" pitchFamily="2" charset="2"/>
              <a:buChar char="v"/>
            </a:pPr>
            <a:r>
              <a:rPr lang="es-MX" sz="2800" b="1">
                <a:solidFill>
                  <a:srgbClr val="FF0000"/>
                </a:solidFill>
                <a:effectLst>
                  <a:outerShdw blurRad="38100" dist="38100" dir="2700000" algn="tl">
                    <a:srgbClr val="C0C0C0"/>
                  </a:outerShdw>
                </a:effectLst>
                <a:latin typeface="Arial Narrow" pitchFamily="34" charset="0"/>
                <a:cs typeface="Times New Roman" pitchFamily="18" charset="0"/>
              </a:rPr>
              <a:t>Subsidios Monetarios Garantizados</a:t>
            </a:r>
          </a:p>
          <a:p>
            <a:pPr>
              <a:buFont typeface="Wingdings" pitchFamily="2" charset="2"/>
              <a:buChar char="v"/>
            </a:pPr>
            <a:r>
              <a:rPr lang="es-MX" sz="2800" b="1">
                <a:solidFill>
                  <a:srgbClr val="FF0000"/>
                </a:solidFill>
                <a:effectLst>
                  <a:outerShdw blurRad="38100" dist="38100" dir="2700000" algn="tl">
                    <a:srgbClr val="C0C0C0"/>
                  </a:outerShdw>
                </a:effectLst>
                <a:latin typeface="Arial Narrow" pitchFamily="34" charset="0"/>
                <a:cs typeface="Times New Roman" pitchFamily="18" charset="0"/>
              </a:rPr>
              <a:t>Acceso Preferente a Programas de Promoción Social.</a:t>
            </a:r>
            <a:endParaRPr lang="es-ES" sz="2800" b="1">
              <a:solidFill>
                <a:srgbClr val="FF0000"/>
              </a:solidFill>
              <a:effectLst>
                <a:outerShdw blurRad="38100" dist="38100" dir="2700000" algn="tl">
                  <a:srgbClr val="C0C0C0"/>
                </a:outerShdw>
              </a:effectLst>
              <a:latin typeface="Arial Narrow"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8499">
                                            <p:txEl>
                                              <p:pRg st="0" end="0"/>
                                            </p:txEl>
                                          </p:spTgt>
                                        </p:tgtEl>
                                        <p:attrNameLst>
                                          <p:attrName>style.visibility</p:attrName>
                                        </p:attrNameLst>
                                      </p:cBhvr>
                                      <p:to>
                                        <p:strVal val="visible"/>
                                      </p:to>
                                    </p:set>
                                    <p:animEffect transition="in" filter="dissolve">
                                      <p:cBhvr>
                                        <p:cTn id="7" dur="500"/>
                                        <p:tgtEl>
                                          <p:spTgt spid="618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8499">
                                            <p:txEl>
                                              <p:pRg st="1" end="1"/>
                                            </p:txEl>
                                          </p:spTgt>
                                        </p:tgtEl>
                                        <p:attrNameLst>
                                          <p:attrName>style.visibility</p:attrName>
                                        </p:attrNameLst>
                                      </p:cBhvr>
                                      <p:to>
                                        <p:strVal val="visible"/>
                                      </p:to>
                                    </p:set>
                                    <p:animEffect transition="in" filter="dissolve">
                                      <p:cBhvr>
                                        <p:cTn id="12" dur="500"/>
                                        <p:tgtEl>
                                          <p:spTgt spid="618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8499">
                                            <p:txEl>
                                              <p:pRg st="2" end="2"/>
                                            </p:txEl>
                                          </p:spTgt>
                                        </p:tgtEl>
                                        <p:attrNameLst>
                                          <p:attrName>style.visibility</p:attrName>
                                        </p:attrNameLst>
                                      </p:cBhvr>
                                      <p:to>
                                        <p:strVal val="visible"/>
                                      </p:to>
                                    </p:set>
                                    <p:animEffect transition="in" filter="dissolve">
                                      <p:cBhvr>
                                        <p:cTn id="17" dur="500"/>
                                        <p:tgtEl>
                                          <p:spTgt spid="618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499" grpId="0" build="p" autoUpdateAnimBg="0"/>
    </p:bld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20000"/>
          </a:spcBef>
          <a:spcAft>
            <a:spcPct val="0"/>
          </a:spcAft>
          <a:buClrTx/>
          <a:buSzTx/>
          <a:buFontTx/>
          <a:buNone/>
          <a:tabLst/>
          <a:defRPr kumimoji="0" lang="es-E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cs typeface="Tahoma" pitchFamily="34"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20000"/>
          </a:spcBef>
          <a:spcAft>
            <a:spcPct val="0"/>
          </a:spcAft>
          <a:buClrTx/>
          <a:buSzTx/>
          <a:buFontTx/>
          <a:buNone/>
          <a:tabLst/>
          <a:defRPr kumimoji="0" lang="es-E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cs typeface="Tahoma" pitchFamily="34"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7556</TotalTime>
  <Words>2427</Words>
  <Application>Microsoft Office PowerPoint</Application>
  <PresentationFormat>On-screen Show (4:3)</PresentationFormat>
  <Paragraphs>293</Paragraphs>
  <Slides>29</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Times New Roman</vt:lpstr>
      <vt:lpstr>Arial</vt:lpstr>
      <vt:lpstr>Tahoma</vt:lpstr>
      <vt:lpstr>Arial Narrow</vt:lpstr>
      <vt:lpstr>Wingdings</vt:lpstr>
      <vt:lpstr>Diseño predeterminado</vt:lpstr>
      <vt:lpstr>Documento de Microsoft Word</vt:lpstr>
      <vt:lpstr>  CHILE SOLIDARIO  Ministerio de Planificación y Cooperación Gobierno de Chile </vt:lpstr>
      <vt:lpstr>Slide 2</vt:lpstr>
      <vt:lpstr>Slide 3</vt:lpstr>
      <vt:lpstr>Slide 4</vt:lpstr>
      <vt:lpstr>Slide 5</vt:lpstr>
      <vt:lpstr>Slide 6</vt:lpstr>
      <vt:lpstr>Slide 7</vt:lpstr>
      <vt:lpstr>Slide 8</vt:lpstr>
      <vt:lpstr>Componentes del sistema</vt:lpstr>
      <vt:lpstr>Slide 10</vt:lpstr>
      <vt:lpstr>Slide 11</vt:lpstr>
      <vt:lpstr>Slide 12</vt:lpstr>
      <vt:lpstr>Slide 13</vt:lpstr>
      <vt:lpstr>Slide 14</vt:lpstr>
      <vt:lpstr>Slide 15</vt:lpstr>
      <vt:lpstr>Slide 16</vt:lpstr>
      <vt:lpstr>Slide 17</vt:lpstr>
      <vt:lpstr>Slide 18</vt:lpstr>
      <vt:lpstr>Slide 19</vt:lpstr>
      <vt:lpstr>Subsidios Monetarios Garantizados</vt:lpstr>
      <vt:lpstr>Slide 21</vt:lpstr>
      <vt:lpstr>Slide 22</vt:lpstr>
      <vt:lpstr>Slide 23</vt:lpstr>
      <vt:lpstr>Slide 24</vt:lpstr>
      <vt:lpstr>Nos encontramos con familias que ni siquiera estaban inscritas en el consultorio. De ellas  hoy, 5.868 se han inscrito en su Servicio de Atención Primaria de Salud.    En 16.588 familias las  mujeres mayores de 35 años hoy tienen su examen de Papanicolau al día. 1.481familias han recibido algún tipo de rehabilitación  Un factor clave para la igualdad de oportunidades es el acceso temprano al sistema educacional. 4.394 familias con hijos en edad preescolar han podido incorporar a sus niños, al nivel de educación  pre-básica.   7.986 familias con adultos analfabetos han cambiado su vida y su destino, aprendiendo a leer y escribir  </vt:lpstr>
      <vt:lpstr>Slide 26</vt:lpstr>
      <vt:lpstr>Slide 27</vt:lpstr>
      <vt:lpstr>Slide 28</vt:lpstr>
      <vt:lpstr>Slide 29</vt:lpstr>
    </vt:vector>
  </TitlesOfParts>
  <Company>mideplan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mideplan</dc:creator>
  <cp:lastModifiedBy>anarod</cp:lastModifiedBy>
  <cp:revision>440</cp:revision>
  <dcterms:created xsi:type="dcterms:W3CDTF">2002-12-11T22:01:25Z</dcterms:created>
  <dcterms:modified xsi:type="dcterms:W3CDTF">2010-07-11T03:24:20Z</dcterms:modified>
</cp:coreProperties>
</file>