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9" r:id="rId3"/>
    <p:sldId id="270" r:id="rId4"/>
    <p:sldId id="278" r:id="rId5"/>
    <p:sldId id="272" r:id="rId6"/>
    <p:sldId id="273" r:id="rId7"/>
    <p:sldId id="274" r:id="rId8"/>
    <p:sldId id="275" r:id="rId9"/>
    <p:sldId id="276" r:id="rId10"/>
    <p:sldId id="277" r:id="rId11"/>
    <p:sldId id="260" r:id="rId12"/>
    <p:sldId id="279" r:id="rId13"/>
    <p:sldId id="288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66" r:id="rId23"/>
  </p:sldIdLst>
  <p:sldSz cx="9144000" cy="6858000" type="screen4x3"/>
  <p:notesSz cx="6881813" cy="9296400"/>
  <p:embeddedFontLst>
    <p:embeddedFont>
      <p:font typeface="Book Antiqua" pitchFamily="18" charset="0"/>
      <p:regular r:id="rId26"/>
      <p:bold r:id="rId27"/>
      <p:italic r:id="rId28"/>
      <p:boldItalic r:id="rId29"/>
    </p:embeddedFont>
    <p:embeddedFont>
      <p:font typeface="Tahoma" pitchFamily="34" charset="0"/>
      <p:regular r:id="rId30"/>
      <p:bold r:id="rId3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1313"/>
    <a:srgbClr val="FFFF00"/>
    <a:srgbClr val="0000FF"/>
    <a:srgbClr val="003399"/>
    <a:srgbClr val="3FA228"/>
    <a:srgbClr val="46B42C"/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6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endParaRPr lang="es-E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0AD50F56-1F5A-4957-872E-EFEB9E7A54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2D9B263C-FF3B-4846-AAAF-ABE48113FA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60419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20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60421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0422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60423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24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25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26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27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28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29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30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31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32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33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34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35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36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37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38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39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40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41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42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43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44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45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46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47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53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54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55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56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57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58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59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60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62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63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65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66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68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69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70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71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72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73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74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75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76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77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78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0479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60480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81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82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83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84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85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86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87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88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89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90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049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6049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9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9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9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9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9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9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9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0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0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0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0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0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0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0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60507" name="Picture 91" descr="C:\My Documents\bits\earth.GIF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</p:spPr>
        </p:pic>
      </p:grpSp>
      <p:sp>
        <p:nvSpPr>
          <p:cNvPr id="6050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50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0510" name="Rectangle 9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DE40C57-C78B-41A9-B5A8-DB8515E42B44}" type="datetime1">
              <a:rPr lang="en-US"/>
              <a:pPr/>
              <a:t>7/11/2010</a:t>
            </a:fld>
            <a:endParaRPr lang="en-US"/>
          </a:p>
        </p:txBody>
      </p:sp>
      <p:sp>
        <p:nvSpPr>
          <p:cNvPr id="60511" name="Rectangle 9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512" name="Rectangle 9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02C381-6291-4F4B-BCF0-BFA527AB49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F53B0E-7787-4372-AE8D-85612625A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F57910-DB56-485F-9932-F040410298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50B1A1-563B-41CF-AB5C-01357DEEC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DB7EEB-CF6C-4B56-A3F6-736D8469D6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6B5DC6-599A-4580-928F-4E9DF8B7A2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E1FBF7-F869-4D0E-A170-B1AF050CFA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D527C1-8D8A-4209-B229-13753A512A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05C200-3F46-4EB5-84FC-D3FC99F46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CD1734-E1B9-4916-A3E0-492183C6A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CC46E9-7BF9-4F00-809C-BF563882E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000540-CA4D-4E55-82C1-D7FED2397D0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9399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59400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59401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9402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59403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59404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05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06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07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08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09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10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11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12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13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14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15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16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17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18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19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20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21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22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23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24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25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26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27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28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29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30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31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32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33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34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35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36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37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38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39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40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41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42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43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44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45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46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47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48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49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50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51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52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53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54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55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56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57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58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59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9460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59461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62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63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64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65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66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67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68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69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70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71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72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73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74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75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76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77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78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79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80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81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82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83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84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85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86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87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88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89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90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91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92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93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94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95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96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97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98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99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500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501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502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9503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59504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05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06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07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08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09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10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11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12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13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14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15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16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17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18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19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20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21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22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23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24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9525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59526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27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28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29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30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31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32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33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34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35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36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37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38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39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40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41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42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43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44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45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46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47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48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49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50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59551" name="Picture 159" descr="C:\My Documents\bits\earth.GIF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4"/>
          <p:cNvSpPr>
            <a:spLocks noGrp="1" noChangeArrowheads="1"/>
          </p:cNvSpPr>
          <p:nvPr>
            <p:ph type="dt" sz="half" idx="2"/>
          </p:nvPr>
        </p:nvSpPr>
        <p:spPr>
          <a:ln/>
        </p:spPr>
        <p:txBody>
          <a:bodyPr/>
          <a:lstStyle/>
          <a:p>
            <a:fld id="{48A9FFF4-218D-45D1-848D-E38182564451}" type="datetime1">
              <a:rPr lang="en-US"/>
              <a:pPr/>
              <a:t>7/11/2010</a:t>
            </a:fld>
            <a:endParaRPr lang="en-US"/>
          </a:p>
        </p:txBody>
      </p:sp>
      <p:sp>
        <p:nvSpPr>
          <p:cNvPr id="5" name="Rectangle 9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0EB86C5-958E-43B5-B5A1-BD1C19039574}" type="slidenum">
              <a:rPr lang="en-US"/>
              <a:pPr/>
              <a:t>1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2209800"/>
            <a:ext cx="7239000" cy="2743200"/>
          </a:xfrm>
        </p:spPr>
        <p:txBody>
          <a:bodyPr/>
          <a:lstStyle/>
          <a:p>
            <a:pPr algn="ctr"/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EL APOYO DEL BID AL PROCESO ANDINO DE INTEGRACIÓN</a:t>
            </a:r>
            <a:r>
              <a:rPr lang="es-E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s-E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en-US" sz="24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47800" y="5257800"/>
            <a:ext cx="7010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 b="1">
                <a:latin typeface="Book Antiqua" pitchFamily="18" charset="0"/>
              </a:rPr>
              <a:t>Departamento de Integración y Programas Regionales - </a:t>
            </a:r>
            <a:r>
              <a:rPr lang="es-ES" sz="1800" b="1" i="1">
                <a:latin typeface="Book Antiqua" pitchFamily="18" charset="0"/>
              </a:rPr>
              <a:t>Luiz Villela</a:t>
            </a:r>
            <a:endParaRPr lang="es-ES" sz="1600" b="1">
              <a:latin typeface="Book Antiqua" pitchFamily="18" charset="0"/>
            </a:endParaRPr>
          </a:p>
          <a:p>
            <a:pPr algn="ctr"/>
            <a:r>
              <a:rPr lang="es-ES" sz="2200" b="1">
                <a:latin typeface="Book Antiqua" pitchFamily="18" charset="0"/>
              </a:rPr>
              <a:t>I Reunión de la Subregión Andina de la Red de Comercio e Integración</a:t>
            </a:r>
            <a:br>
              <a:rPr lang="es-ES" sz="2200" b="1">
                <a:latin typeface="Book Antiqua" pitchFamily="18" charset="0"/>
              </a:rPr>
            </a:br>
            <a:r>
              <a:rPr lang="es-ES" sz="1800" b="1">
                <a:latin typeface="Book Antiqua" pitchFamily="18" charset="0"/>
              </a:rPr>
              <a:t>Quito, Ecuador  -  30 de junio y 1º de julio de 2005</a:t>
            </a:r>
            <a:endParaRPr lang="en-US" sz="1800" b="1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450E1E-4465-4D08-9C79-EFC4A0C7C35F}" type="slidenum">
              <a:rPr lang="en-US"/>
              <a:pPr/>
              <a:t>10</a:t>
            </a:fld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0668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ES" sz="3600" b="1" u="sng">
                <a:solidFill>
                  <a:srgbClr val="0000FF"/>
                </a:solidFill>
                <a:latin typeface="Book Antiqua" pitchFamily="18" charset="0"/>
              </a:rPr>
              <a:t>Acciones Prioritarias del Banco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457200" y="20574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None/>
            </a:pPr>
            <a:r>
              <a:rPr lang="es-ES" sz="2300" b="1">
                <a:latin typeface="Book Antiqua" pitchFamily="18" charset="0"/>
                <a:cs typeface="Times New Roman" pitchFamily="18" charset="0"/>
              </a:rPr>
              <a:t>El foco de las acciones del Banco están en: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300" b="1">
                <a:latin typeface="Book Antiqua" pitchFamily="18" charset="0"/>
                <a:cs typeface="Times New Roman" pitchFamily="18" charset="0"/>
              </a:rPr>
              <a:t>Implementación de códigos regionales en las áreas ambiental, desarrollo social y de estándares;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300" b="1">
                <a:latin typeface="Book Antiqua" pitchFamily="18" charset="0"/>
                <a:cs typeface="Times New Roman" pitchFamily="18" charset="0"/>
              </a:rPr>
              <a:t>Asegurar la protección de la biodiversidad y manejo ambiental;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300" b="1">
                <a:latin typeface="Book Antiqua" pitchFamily="18" charset="0"/>
                <a:cs typeface="Times New Roman" pitchFamily="18" charset="0"/>
              </a:rPr>
              <a:t>Coordinar acciones regionales en migración, cooperación tecnológica, control de enfermedades, y prevención y mitigación de desastres naturales;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300" b="1">
                <a:latin typeface="Book Antiqua" pitchFamily="18" charset="0"/>
                <a:cs typeface="Times New Roman" pitchFamily="18" charset="0"/>
              </a:rPr>
              <a:t>Promover el desarrollo integrado de regiones fronterizas;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300" b="1">
                <a:latin typeface="Book Antiqua" pitchFamily="18" charset="0"/>
                <a:cs typeface="Times New Roman" pitchFamily="18" charset="0"/>
              </a:rPr>
              <a:t>Mejorar la supervisión de bancos e intermediarios financieros; y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300" b="1">
                <a:latin typeface="Book Antiqua" pitchFamily="18" charset="0"/>
                <a:cs typeface="Times New Roman" pitchFamily="18" charset="0"/>
              </a:rPr>
              <a:t>Reunir funcionarios “senior” para intercambiar ideas sobre mejores prácticas y cooperación. 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7483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s-ES" sz="2800" b="1">
                <a:solidFill>
                  <a:srgbClr val="3FA228"/>
                </a:solidFill>
                <a:latin typeface="Book Antiqua" pitchFamily="18" charset="0"/>
                <a:cs typeface="Times New Roman" pitchFamily="18" charset="0"/>
              </a:rPr>
              <a:t>4)  Cooperación Regional</a:t>
            </a:r>
            <a:endParaRPr kumimoji="1" lang="es-ES" sz="2800" b="1">
              <a:solidFill>
                <a:srgbClr val="3FA228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8826B8-18CF-4DC1-A172-32D339386613}" type="slidenum">
              <a:rPr lang="en-US"/>
              <a:pPr/>
              <a:t>11</a:t>
            </a:fld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086600" cy="1143000"/>
          </a:xfrm>
          <a:ln/>
        </p:spPr>
        <p:txBody>
          <a:bodyPr/>
          <a:lstStyle/>
          <a:p>
            <a:pPr algn="ctr"/>
            <a:r>
              <a:rPr lang="es-ES" u="sng">
                <a:solidFill>
                  <a:srgbClr val="0000FF"/>
                </a:solidFill>
              </a:rPr>
              <a:t>APOYO DEL BID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77200" cy="4419600"/>
          </a:xfrm>
        </p:spPr>
        <p:txBody>
          <a:bodyPr/>
          <a:lstStyle/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Proyectos (préstamos y cooperaciones técnicas)</a:t>
            </a:r>
          </a:p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Estudios analíticos</a:t>
            </a:r>
          </a:p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Seminarios y talleres</a:t>
            </a:r>
          </a:p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Apoyo a iniciativas regionales</a:t>
            </a:r>
          </a:p>
          <a:p>
            <a:pPr marL="622300" indent="-622300">
              <a:buClr>
                <a:srgbClr val="FF0000"/>
              </a:buClr>
              <a:buFont typeface="Wingdings" pitchFamily="2" charset="2"/>
              <a:buNone/>
            </a:pPr>
            <a:endParaRPr lang="es-ES" sz="3600" b="1">
              <a:latin typeface="Book Antiqua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02B30-0F46-4ED4-916B-895FC34DBCF0}" type="slidenum">
              <a:rPr lang="en-US"/>
              <a:pPr/>
              <a:t>12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086600" cy="1143000"/>
          </a:xfrm>
          <a:ln/>
        </p:spPr>
        <p:txBody>
          <a:bodyPr/>
          <a:lstStyle/>
          <a:p>
            <a:pPr algn="ctr"/>
            <a:r>
              <a:rPr lang="es-ES" u="sng">
                <a:solidFill>
                  <a:srgbClr val="0000FF"/>
                </a:solidFill>
              </a:rPr>
              <a:t>APOYO DEL BID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77200" cy="4419600"/>
          </a:xfrm>
        </p:spPr>
        <p:txBody>
          <a:bodyPr/>
          <a:lstStyle/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ES" b="1">
                <a:latin typeface="Book Antiqua" pitchFamily="18" charset="0"/>
              </a:rPr>
              <a:t>Instrumentos Flexibles de Crédito:</a:t>
            </a: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es-ES" b="1">
                <a:latin typeface="Book Antiqua" pitchFamily="18" charset="0"/>
              </a:rPr>
              <a:t>Préstamos de innovación;</a:t>
            </a: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es-ES" b="1">
                <a:latin typeface="Book Antiqua" pitchFamily="18" charset="0"/>
              </a:rPr>
              <a:t>Préstamos para programas de fases múltiples;</a:t>
            </a: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es-ES" b="1">
                <a:latin typeface="Book Antiqua" pitchFamily="18" charset="0"/>
              </a:rPr>
              <a:t>Facilidad de servicios sectoriales (comercio, educación, salud y infraestructura regional);</a:t>
            </a: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es-ES" b="1">
                <a:latin typeface="Book Antiqua" pitchFamily="18" charset="0"/>
              </a:rPr>
              <a:t>Facilidad de preparación y ejecución de proyectos (PROPEF).</a:t>
            </a: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endParaRPr lang="es-ES" b="1">
              <a:latin typeface="Book Antiqua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CB29A-34D2-4D25-9429-1CD97272EFEA}" type="slidenum">
              <a:rPr lang="en-US"/>
              <a:pPr/>
              <a:t>13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086600" cy="1143000"/>
          </a:xfrm>
          <a:ln/>
        </p:spPr>
        <p:txBody>
          <a:bodyPr/>
          <a:lstStyle/>
          <a:p>
            <a:pPr algn="ctr"/>
            <a:r>
              <a:rPr lang="es-ES" u="sng">
                <a:solidFill>
                  <a:srgbClr val="0000FF"/>
                </a:solidFill>
              </a:rPr>
              <a:t>APOYO DEL BID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77200" cy="4419600"/>
          </a:xfrm>
        </p:spPr>
        <p:txBody>
          <a:bodyPr/>
          <a:lstStyle/>
          <a:p>
            <a:pPr marL="622300" indent="-622300">
              <a:buClr>
                <a:srgbClr val="FF0000"/>
              </a:buClr>
              <a:buFontTx/>
              <a:buChar char="•"/>
            </a:pPr>
            <a:r>
              <a:rPr lang="es-ES" sz="2800" b="1">
                <a:latin typeface="Book Antiqua" pitchFamily="18" charset="0"/>
              </a:rPr>
              <a:t>Facilidad sectorial de comercio</a:t>
            </a:r>
          </a:p>
          <a:p>
            <a:pPr marL="622300" indent="-622300">
              <a:buClr>
                <a:srgbClr val="FF0000"/>
              </a:buClr>
              <a:buFontTx/>
              <a:buChar char="•"/>
            </a:pPr>
            <a:r>
              <a:rPr lang="es-ES" sz="2400" b="1">
                <a:latin typeface="Book Antiqua" pitchFamily="18" charset="0"/>
              </a:rPr>
              <a:t>Chile – DIRECON Dirección General de Relaciones Económicas Internacionales, marzo/05, US$ 5M</a:t>
            </a:r>
          </a:p>
          <a:p>
            <a:pPr marL="622300" indent="-622300">
              <a:buClr>
                <a:srgbClr val="FF0000"/>
              </a:buClr>
              <a:buFontTx/>
              <a:buChar char="•"/>
            </a:pPr>
            <a:r>
              <a:rPr lang="es-ES" sz="2400" b="1">
                <a:latin typeface="Book Antiqua" pitchFamily="18" charset="0"/>
              </a:rPr>
              <a:t>(i) Apoyar cumplimiento y efectiva aplicación de los compromisos asumidos en el ámbito de los acuerdos bilaterales, regionales y multilaterales;</a:t>
            </a:r>
          </a:p>
          <a:p>
            <a:pPr marL="622300" indent="-622300">
              <a:buClr>
                <a:srgbClr val="FF0000"/>
              </a:buClr>
              <a:buFontTx/>
              <a:buChar char="•"/>
            </a:pPr>
            <a:r>
              <a:rPr lang="es-ES" sz="2400" b="1">
                <a:latin typeface="Book Antiqua" pitchFamily="18" charset="0"/>
              </a:rPr>
              <a:t>(ii) desarrollar y aplicar políticas, programas y estrategias que permitan el aprovechamiento de las oportunidades que surgen de los acuerdos comerciales suscritos</a:t>
            </a: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198AAB-FD42-49AF-A83F-258264063AD3}" type="slidenum">
              <a:rPr lang="en-US"/>
              <a:pPr/>
              <a:t>14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086600" cy="1143000"/>
          </a:xfrm>
          <a:ln/>
        </p:spPr>
        <p:txBody>
          <a:bodyPr/>
          <a:lstStyle/>
          <a:p>
            <a:pPr algn="ctr"/>
            <a:r>
              <a:rPr lang="es-ES" u="sng">
                <a:solidFill>
                  <a:srgbClr val="0000FF"/>
                </a:solidFill>
              </a:rPr>
              <a:t>APOYO DEL BID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77200" cy="4419600"/>
          </a:xfrm>
        </p:spPr>
        <p:txBody>
          <a:bodyPr/>
          <a:lstStyle/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Programa de reactivación del financiamiento para el comercio internacional;</a:t>
            </a:r>
          </a:p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Préstamos en apoyo del comercio, la integración y la competitividad;</a:t>
            </a:r>
          </a:p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Préstamos en función de los resultados.</a:t>
            </a:r>
          </a:p>
          <a:p>
            <a:pPr marL="622300" indent="-622300">
              <a:buClr>
                <a:srgbClr val="FF0000"/>
              </a:buClr>
              <a:buFont typeface="Wingdings" pitchFamily="2" charset="2"/>
              <a:buNone/>
            </a:pPr>
            <a:endParaRPr lang="es-ES" sz="3600" b="1">
              <a:latin typeface="Book Antiqua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7926AC-13EA-4623-B70D-356E29C55334}" type="slidenum">
              <a:rPr lang="en-US"/>
              <a:pPr/>
              <a:t>15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086600" cy="1143000"/>
          </a:xfrm>
          <a:ln/>
        </p:spPr>
        <p:txBody>
          <a:bodyPr/>
          <a:lstStyle/>
          <a:p>
            <a:pPr algn="ctr"/>
            <a:r>
              <a:rPr lang="es-ES" sz="3200" u="sng">
                <a:solidFill>
                  <a:srgbClr val="0000FF"/>
                </a:solidFill>
              </a:rPr>
              <a:t>Préstamos de apoyo del comercio, la integración y la competitividad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77200" cy="4419600"/>
          </a:xfrm>
        </p:spPr>
        <p:txBody>
          <a:bodyPr/>
          <a:lstStyle/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Reestructuración de las actividades económicas;</a:t>
            </a:r>
          </a:p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Asistencia a la fuerza de trabajo desplazada;</a:t>
            </a:r>
          </a:p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Facilitación aduanera;</a:t>
            </a:r>
          </a:p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Desarrollo de capacidades en materia de comercio;</a:t>
            </a:r>
          </a:p>
          <a:p>
            <a:pPr marL="622300" indent="-622300">
              <a:buClr>
                <a:srgbClr val="FF0000"/>
              </a:buClr>
              <a:buFont typeface="Wingdings" pitchFamily="2" charset="2"/>
              <a:buNone/>
            </a:pPr>
            <a:endParaRPr lang="es-ES" sz="3600" b="1">
              <a:latin typeface="Book Antiqua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BD2ED9-DFE6-4C3B-9B83-90E33B67F01D}" type="slidenum">
              <a:rPr lang="en-US"/>
              <a:pPr/>
              <a:t>16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086600" cy="1143000"/>
          </a:xfrm>
          <a:ln/>
        </p:spPr>
        <p:txBody>
          <a:bodyPr/>
          <a:lstStyle/>
          <a:p>
            <a:pPr algn="ctr"/>
            <a:r>
              <a:rPr lang="es-ES" sz="3200" u="sng">
                <a:solidFill>
                  <a:srgbClr val="0000FF"/>
                </a:solidFill>
              </a:rPr>
              <a:t>Préstamos de apoyo del comercio, la integración y la competitividad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77200" cy="4419600"/>
          </a:xfrm>
        </p:spPr>
        <p:txBody>
          <a:bodyPr/>
          <a:lstStyle/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Promoción de exportaciones y de políticas, instrumentos y instituciones favorables a la inversión extranjera directa;</a:t>
            </a: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Infraestructura para facilitar conexiones de mercados;</a:t>
            </a: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Reformas de política tributaria;</a:t>
            </a: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3600" b="1">
                <a:latin typeface="Book Antiqua" pitchFamily="18" charset="0"/>
              </a:rPr>
              <a:t>Mejora del entorno económico.</a:t>
            </a: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endParaRPr lang="es-ES" sz="3600" b="1">
              <a:latin typeface="Book Antiqua" pitchFamily="18" charset="0"/>
            </a:endParaRP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endParaRPr lang="es-ES" sz="3600" b="1">
              <a:latin typeface="Book Antiqua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0BB1B-8A79-4389-B212-AECA8A0F902D}" type="slidenum">
              <a:rPr lang="en-US"/>
              <a:pPr/>
              <a:t>17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086600" cy="1143000"/>
          </a:xfrm>
          <a:ln/>
        </p:spPr>
        <p:txBody>
          <a:bodyPr/>
          <a:lstStyle/>
          <a:p>
            <a:pPr algn="ctr"/>
            <a:r>
              <a:rPr lang="es-ES" sz="3400">
                <a:solidFill>
                  <a:srgbClr val="0000FF"/>
                </a:solidFill>
              </a:rPr>
              <a:t>La Programación Regional Andina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77200" cy="4419600"/>
          </a:xfrm>
        </p:spPr>
        <p:txBody>
          <a:bodyPr/>
          <a:lstStyle/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AR" b="1">
                <a:latin typeface="Arial" pitchFamily="34" charset="0"/>
                <a:cs typeface="Arial" pitchFamily="34" charset="0"/>
              </a:rPr>
              <a:t>Documento de Programación Regional Andina: establecerá la estrategia del Banco para promover la integración en la subregión en los próximos años.</a:t>
            </a: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AR" b="1">
                <a:latin typeface="Arial" pitchFamily="34" charset="0"/>
                <a:cs typeface="Arial" pitchFamily="34" charset="0"/>
              </a:rPr>
              <a:t>El documento también procurará identificar las formas de apoyo a la inserción competitiva de la región en un mundo globalizado.</a:t>
            </a:r>
            <a:endParaRPr lang="es-AR" b="1">
              <a:latin typeface="Book Antiqua" pitchFamily="18" charset="0"/>
            </a:endParaRP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es-AR" b="1">
              <a:latin typeface="Book Antiqua" pitchFamily="18" charset="0"/>
            </a:endParaRP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endParaRPr lang="es-AR" b="1">
              <a:latin typeface="Book Antiqua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251F4-13B9-45BE-9874-786A8E2208F7}" type="slidenum">
              <a:rPr lang="en-US"/>
              <a:pPr/>
              <a:t>18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086600" cy="1143000"/>
          </a:xfrm>
          <a:ln/>
        </p:spPr>
        <p:txBody>
          <a:bodyPr/>
          <a:lstStyle/>
          <a:p>
            <a:pPr algn="ctr"/>
            <a:r>
              <a:rPr lang="es-ES" sz="3400">
                <a:solidFill>
                  <a:srgbClr val="0000FF"/>
                </a:solidFill>
              </a:rPr>
              <a:t>La Programación Regional Andina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77200" cy="4419600"/>
          </a:xfrm>
        </p:spPr>
        <p:txBody>
          <a:bodyPr/>
          <a:lstStyle/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AR" b="1">
                <a:latin typeface="Book Antiqua" pitchFamily="18" charset="0"/>
              </a:rPr>
              <a:t>Diagnóstico: </a:t>
            </a:r>
            <a:r>
              <a:rPr lang="es-AR" b="1">
                <a:latin typeface="Book Antiqua" pitchFamily="18" charset="0"/>
                <a:cs typeface="Times New Roman" pitchFamily="18" charset="0"/>
              </a:rPr>
              <a:t>¿Dónde estamos? (considerando los objetivos iniciales del proceso, lo que se logró y lo que debería hacerse en el futuro) </a:t>
            </a:r>
            <a:r>
              <a:rPr lang="es-AR" b="1">
                <a:latin typeface="Book Antiqua" pitchFamily="18" charset="0"/>
              </a:rPr>
              <a:t>;</a:t>
            </a:r>
            <a:endParaRPr lang="es-AR" b="1">
              <a:latin typeface="Book Antiqua" pitchFamily="18" charset="0"/>
              <a:cs typeface="Times New Roman" pitchFamily="18" charset="0"/>
            </a:endParaRP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AR" b="1">
                <a:latin typeface="Book Antiqua" pitchFamily="18" charset="0"/>
                <a:cs typeface="Times New Roman" pitchFamily="18" charset="0"/>
              </a:rPr>
              <a:t>¿Cuáles son los desafíos regionales (colectivos) al proceso de integración andino?</a:t>
            </a: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AR" b="1">
                <a:latin typeface="Book Antiqua" pitchFamily="18" charset="0"/>
                <a:cs typeface="Times New Roman" pitchFamily="18" charset="0"/>
              </a:rPr>
              <a:t>¿Cuáles son las restricciones claves a la integración regional</a:t>
            </a:r>
            <a:r>
              <a:rPr lang="es-AR" b="1">
                <a:latin typeface="Arial" pitchFamily="34" charset="0"/>
                <a:cs typeface="Times New Roman" pitchFamily="18" charset="0"/>
              </a:rPr>
              <a:t>?</a:t>
            </a:r>
            <a:endParaRPr lang="es-AR" b="1">
              <a:latin typeface="Book Antiqua" pitchFamily="18" charset="0"/>
            </a:endParaRP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endParaRPr lang="es-ES" b="1">
              <a:latin typeface="Book Antiqua" pitchFamily="18" charset="0"/>
            </a:endParaRP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endParaRPr lang="es-ES" b="1">
              <a:latin typeface="Book Antiqua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CEDBD-2796-44F0-8710-85F63000C7DB}" type="slidenum">
              <a:rPr lang="en-US"/>
              <a:pPr/>
              <a:t>19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086600" cy="1143000"/>
          </a:xfrm>
          <a:ln/>
        </p:spPr>
        <p:txBody>
          <a:bodyPr/>
          <a:lstStyle/>
          <a:p>
            <a:pPr algn="ctr"/>
            <a:r>
              <a:rPr lang="es-ES" sz="3400">
                <a:solidFill>
                  <a:srgbClr val="0000FF"/>
                </a:solidFill>
              </a:rPr>
              <a:t>La Programación Regional Andina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77200" cy="4419600"/>
          </a:xfrm>
        </p:spPr>
        <p:txBody>
          <a:bodyPr/>
          <a:lstStyle/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AR" b="1">
                <a:latin typeface="Book Antiqua" pitchFamily="18" charset="0"/>
                <a:cs typeface="Times New Roman" pitchFamily="18" charset="0"/>
              </a:rPr>
              <a:t>¿Que sería necesario para profundizar la integración andina?</a:t>
            </a: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AR" b="1">
                <a:latin typeface="Book Antiqua" pitchFamily="18" charset="0"/>
                <a:cs typeface="Times New Roman" pitchFamily="18" charset="0"/>
              </a:rPr>
              <a:t>¿Profundizar o ampliar, qué es más importante?</a:t>
            </a:r>
            <a:endParaRPr lang="es-ES" b="1">
              <a:latin typeface="Book Antiqua" pitchFamily="18" charset="0"/>
            </a:endParaRP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AR" b="1">
                <a:latin typeface="Book Antiqua" pitchFamily="18" charset="0"/>
                <a:cs typeface="Times New Roman" pitchFamily="18" charset="0"/>
              </a:rPr>
              <a:t>¿Cuáles los principales desafíos para implementar y administrar los TLCs (Colombia, Ecuador y Perú)?</a:t>
            </a:r>
            <a:endParaRPr lang="es-ES" b="1">
              <a:latin typeface="Book Antiqua" pitchFamily="18" charset="0"/>
            </a:endParaRP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AR" b="1">
                <a:latin typeface="Book Antiqua" pitchFamily="18" charset="0"/>
                <a:cs typeface="Times New Roman" pitchFamily="18" charset="0"/>
              </a:rPr>
              <a:t>¿En que áreas debe y puede el Banco actuar?</a:t>
            </a:r>
            <a:endParaRPr lang="es-ES" b="1">
              <a:latin typeface="Book Antiqua" pitchFamily="18" charset="0"/>
            </a:endParaRP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endParaRPr lang="es-ES" b="1">
              <a:latin typeface="Book Antiqua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7DE5A0-79C7-4850-A699-2354A5686DCA}" type="slidenum">
              <a:rPr lang="en-US"/>
              <a:pPr/>
              <a:t>2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838200"/>
            <a:ext cx="7239000" cy="1143000"/>
          </a:xfrm>
          <a:noFill/>
          <a:ln/>
        </p:spPr>
        <p:txBody>
          <a:bodyPr/>
          <a:lstStyle/>
          <a:p>
            <a:pPr algn="ctr"/>
            <a:r>
              <a:rPr lang="es-PE" sz="4000" u="sng">
                <a:solidFill>
                  <a:srgbClr val="0000FF"/>
                </a:solidFill>
              </a:rPr>
              <a:t>VISIÓN DE INTEGRACIÓN DEL BID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pPr algn="just">
              <a:spcBef>
                <a:spcPct val="4000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2400" b="1">
                <a:latin typeface="Book Antiqua" pitchFamily="18" charset="0"/>
                <a:cs typeface="Times New Roman" pitchFamily="18" charset="0"/>
              </a:rPr>
              <a:t>Integración Regional y liberalización comercial no son fines en sí mismo: son instrumentos adicionales para alcanzar un conjunto de metas y objetivos del desarrollo. </a:t>
            </a:r>
          </a:p>
          <a:p>
            <a:pPr algn="just">
              <a:spcBef>
                <a:spcPct val="4000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2400" b="1">
                <a:latin typeface="Book Antiqua" pitchFamily="18" charset="0"/>
                <a:cs typeface="Times New Roman" pitchFamily="18" charset="0"/>
              </a:rPr>
              <a:t>El proceso de integración impone la exigencia de que los acuerdos alcanzados den por resultado inversiones reales, exportaciones, empleo, crecimiento y reducción de la pobreza.</a:t>
            </a:r>
          </a:p>
          <a:p>
            <a:pPr algn="just">
              <a:spcBef>
                <a:spcPct val="4000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2400" b="1">
                <a:latin typeface="Book Antiqua" pitchFamily="18" charset="0"/>
                <a:cs typeface="Times New Roman" pitchFamily="18" charset="0"/>
              </a:rPr>
              <a:t>El principal objetivo del trabajo del BID en materia de integración es prestar apoyo a los países y orientación en la creación de bienes públicos regionales.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499911-EE13-4628-8461-D0B52C1C0882}" type="slidenum">
              <a:rPr lang="en-US"/>
              <a:pPr/>
              <a:t>20</a:t>
            </a:fld>
            <a:endParaRPr lang="en-US"/>
          </a:p>
        </p:txBody>
      </p:sp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086600" cy="1143000"/>
          </a:xfrm>
          <a:ln/>
        </p:spPr>
        <p:txBody>
          <a:bodyPr/>
          <a:lstStyle/>
          <a:p>
            <a:pPr algn="ctr"/>
            <a:r>
              <a:rPr lang="es-ES" sz="3400">
                <a:solidFill>
                  <a:srgbClr val="0000FF"/>
                </a:solidFill>
              </a:rPr>
              <a:t>La Programación Regional Andina</a:t>
            </a:r>
          </a:p>
        </p:txBody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77200" cy="4419600"/>
          </a:xfrm>
        </p:spPr>
        <p:txBody>
          <a:bodyPr/>
          <a:lstStyle/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r>
              <a:rPr lang="es-AR" sz="3600" b="1">
                <a:latin typeface="Book Antiqua" pitchFamily="18" charset="0"/>
                <a:cs typeface="Times New Roman" pitchFamily="18" charset="0"/>
              </a:rPr>
              <a:t>¿Cómo afectarán los TLCs con los EEUU el proceso de integración andino</a:t>
            </a:r>
            <a:r>
              <a:rPr lang="pt-BR" sz="3600" b="1">
                <a:latin typeface="Book Antiqua" pitchFamily="18" charset="0"/>
                <a:cs typeface="Arial" pitchFamily="34" charset="0"/>
              </a:rPr>
              <a:t>?</a:t>
            </a:r>
            <a:r>
              <a:rPr lang="pt-BR" sz="3600" b="1">
                <a:latin typeface="Arial" pitchFamily="34" charset="0"/>
                <a:cs typeface="Arial" pitchFamily="34" charset="0"/>
              </a:rPr>
              <a:t> </a:t>
            </a:r>
          </a:p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r>
              <a:rPr lang="es-AR" sz="3600" b="1">
                <a:latin typeface="Book Antiqua" pitchFamily="18" charset="0"/>
                <a:cs typeface="Times New Roman" pitchFamily="18" charset="0"/>
              </a:rPr>
              <a:t>¿Qué efectos pueden tener sobre la normativa comunitaria andina?</a:t>
            </a:r>
          </a:p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r>
              <a:rPr lang="es-AR" sz="3600" b="1">
                <a:latin typeface="Book Antiqua" pitchFamily="18" charset="0"/>
                <a:cs typeface="Times New Roman" pitchFamily="18" charset="0"/>
              </a:rPr>
              <a:t>¿Qué efectos pueden tener sobre </a:t>
            </a:r>
            <a:r>
              <a:rPr lang="pt-BR" sz="3600" b="1">
                <a:latin typeface="Book Antiqua" pitchFamily="18" charset="0"/>
                <a:cs typeface="Arial" pitchFamily="34" charset="0"/>
              </a:rPr>
              <a:t>Venezuela y Bolívia</a:t>
            </a:r>
            <a:r>
              <a:rPr lang="es-AR" sz="3600" b="1">
                <a:latin typeface="Book Antiqua" pitchFamily="18" charset="0"/>
                <a:cs typeface="Times New Roman" pitchFamily="18" charset="0"/>
              </a:rPr>
              <a:t>?</a:t>
            </a:r>
          </a:p>
          <a:p>
            <a:pPr marL="622300" indent="-622300">
              <a:buClr>
                <a:srgbClr val="FF0000"/>
              </a:buClr>
              <a:buFont typeface="Wingdings" pitchFamily="2" charset="2"/>
              <a:buChar char="Ø"/>
            </a:pPr>
            <a:endParaRPr lang="es-ES" sz="3600" b="1">
              <a:latin typeface="Book Antiqua" pitchFamily="18" charset="0"/>
            </a:endParaRPr>
          </a:p>
          <a:p>
            <a:pPr marL="622300" indent="-622300">
              <a:buClr>
                <a:srgbClr val="FF0000"/>
              </a:buClr>
              <a:buFont typeface="Wingdings" pitchFamily="2" charset="2"/>
              <a:buNone/>
            </a:pPr>
            <a:endParaRPr lang="es-ES" sz="3600" b="1">
              <a:latin typeface="Book Antiqua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D48C5B-A057-4B81-AF40-E623F24FFCF6}" type="slidenum">
              <a:rPr lang="en-US"/>
              <a:pPr/>
              <a:t>21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086600" cy="1143000"/>
          </a:xfrm>
          <a:ln/>
        </p:spPr>
        <p:txBody>
          <a:bodyPr/>
          <a:lstStyle/>
          <a:p>
            <a:pPr algn="ctr"/>
            <a:r>
              <a:rPr lang="es-ES" sz="3400">
                <a:solidFill>
                  <a:srgbClr val="0000FF"/>
                </a:solidFill>
              </a:rPr>
              <a:t>La Programación Regional Andina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77200" cy="4419600"/>
          </a:xfrm>
        </p:spPr>
        <p:txBody>
          <a:bodyPr/>
          <a:lstStyle/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AR" sz="3600" b="1">
                <a:latin typeface="Book Antiqua" pitchFamily="18" charset="0"/>
                <a:cs typeface="Times New Roman" pitchFamily="18" charset="0"/>
              </a:rPr>
              <a:t>¿Qué podría hacerse de forma colectiva (comunitaria) para mejorar la competitividad en la región? ¿Profundizar la integración?</a:t>
            </a: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AR" sz="3600" b="1">
                <a:latin typeface="Book Antiqua" pitchFamily="18" charset="0"/>
                <a:cs typeface="Times New Roman" pitchFamily="18" charset="0"/>
              </a:rPr>
              <a:t>¿Qué se puede hacer del punto de vista comunitario para mejorar la cohesión social en la región?</a:t>
            </a:r>
            <a:endParaRPr lang="es-ES" sz="3600" b="1">
              <a:latin typeface="Book Antiqua" pitchFamily="18" charset="0"/>
            </a:endParaRPr>
          </a:p>
          <a:p>
            <a:pPr marL="622300" indent="-622300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endParaRPr lang="es-ES" sz="3600" b="1">
              <a:latin typeface="Book Antiqua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25A8E3-5FFC-46EA-AF1B-DFAA35869C2D}" type="slidenum">
              <a:rPr lang="en-US"/>
              <a:pPr/>
              <a:t>22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590800"/>
            <a:ext cx="7543800" cy="1066800"/>
          </a:xfrm>
          <a:ln/>
        </p:spPr>
        <p:txBody>
          <a:bodyPr/>
          <a:lstStyle/>
          <a:p>
            <a:pPr algn="ctr"/>
            <a:r>
              <a:rPr lang="es-ES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www.iadb.org/int/trade</a:t>
            </a:r>
            <a:endParaRPr lang="en-US" u="sng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808E87-AD35-4804-A924-CAA9DA6CFA52}" type="slidenum">
              <a:rPr lang="en-US"/>
              <a:pPr/>
              <a:t>3</a:t>
            </a:fld>
            <a:endParaRPr lang="en-US"/>
          </a:p>
        </p:txBody>
      </p:sp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95400" y="1066800"/>
            <a:ext cx="7467600" cy="1143000"/>
          </a:xfrm>
          <a:noFill/>
          <a:ln/>
        </p:spPr>
        <p:txBody>
          <a:bodyPr/>
          <a:lstStyle/>
          <a:p>
            <a:r>
              <a:rPr lang="es-ES" sz="3600">
                <a:solidFill>
                  <a:srgbClr val="0000FF"/>
                </a:solidFill>
              </a:rPr>
              <a:t>MUCHO AÚN ES NECESÁRIO PARA QUE LOS PAÍSES:</a:t>
            </a:r>
            <a:endParaRPr lang="es-ES" sz="3600" u="sng">
              <a:solidFill>
                <a:srgbClr val="0000FF"/>
              </a:solidFill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7696200" cy="39624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ES" b="1">
                <a:latin typeface="Book Antiqua" pitchFamily="18" charset="0"/>
                <a:cs typeface="Times New Roman" pitchFamily="18" charset="0"/>
              </a:rPr>
              <a:t>Puedan aprovechar de forma más completa los beneficios potenciales de la integración; 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ES" b="1">
                <a:latin typeface="Book Antiqua" pitchFamily="18" charset="0"/>
                <a:cs typeface="Times New Roman" pitchFamily="18" charset="0"/>
              </a:rPr>
              <a:t>Obtengan resultados en la liberalización comercial que sean menos “mixtos”; y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s-ES" b="1">
                <a:latin typeface="Book Antiqua" pitchFamily="18" charset="0"/>
                <a:cs typeface="Times New Roman" pitchFamily="18" charset="0"/>
              </a:rPr>
              <a:t>Beneficios distribuidos de manera más uniforme.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es-ES" b="1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E46B3-90CE-487E-A83A-207A288FF7DC}" type="slidenum">
              <a:rPr lang="en-US"/>
              <a:pPr/>
              <a:t>4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914400"/>
            <a:ext cx="7391400" cy="1143000"/>
          </a:xfrm>
          <a:noFill/>
          <a:ln/>
        </p:spPr>
        <p:txBody>
          <a:bodyPr/>
          <a:lstStyle/>
          <a:p>
            <a:pPr algn="ctr"/>
            <a:r>
              <a:rPr lang="es-PE" sz="4000" u="sng">
                <a:solidFill>
                  <a:srgbClr val="0000FF"/>
                </a:solidFill>
              </a:rPr>
              <a:t>ACCIONES PRIORITARIAS DEL BANCO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696200" cy="4114800"/>
          </a:xfrm>
        </p:spPr>
        <p:txBody>
          <a:bodyPr/>
          <a:lstStyle/>
          <a:p>
            <a:pPr marL="533400" indent="-533400">
              <a:buClr>
                <a:srgbClr val="3FA228"/>
              </a:buClr>
              <a:buFont typeface="Wingdings" pitchFamily="2" charset="2"/>
              <a:buAutoNum type="arabicParenR"/>
            </a:pPr>
            <a:r>
              <a:rPr lang="es-ES" sz="3600" b="1">
                <a:solidFill>
                  <a:srgbClr val="3FA228"/>
                </a:solidFill>
                <a:latin typeface="Book Antiqua" pitchFamily="18" charset="0"/>
                <a:cs typeface="Times New Roman" pitchFamily="18" charset="0"/>
              </a:rPr>
              <a:t>Consolidación de los mercados regionales</a:t>
            </a:r>
          </a:p>
          <a:p>
            <a:pPr marL="533400" indent="-533400">
              <a:buClr>
                <a:srgbClr val="3FA228"/>
              </a:buClr>
              <a:buFont typeface="Wingdings" pitchFamily="2" charset="2"/>
              <a:buAutoNum type="arabicParenR"/>
            </a:pPr>
            <a:r>
              <a:rPr lang="es-ES" sz="3600" b="1">
                <a:solidFill>
                  <a:srgbClr val="3FA228"/>
                </a:solidFill>
                <a:latin typeface="Book Antiqua" pitchFamily="18" charset="0"/>
                <a:cs typeface="Times New Roman" pitchFamily="18" charset="0"/>
              </a:rPr>
              <a:t>Promoción de la infraestructura regional</a:t>
            </a:r>
          </a:p>
          <a:p>
            <a:pPr marL="533400" indent="-533400">
              <a:buClr>
                <a:srgbClr val="3FA228"/>
              </a:buClr>
              <a:buFont typeface="Wingdings" pitchFamily="2" charset="2"/>
              <a:buAutoNum type="arabicParenR"/>
            </a:pPr>
            <a:r>
              <a:rPr lang="es-ES" sz="3600" b="1">
                <a:solidFill>
                  <a:srgbClr val="3FA228"/>
                </a:solidFill>
                <a:latin typeface="Book Antiqua" pitchFamily="18" charset="0"/>
                <a:cs typeface="Times New Roman" pitchFamily="18" charset="0"/>
              </a:rPr>
              <a:t>Fortalecimiento institucional</a:t>
            </a:r>
          </a:p>
          <a:p>
            <a:pPr marL="533400" indent="-533400">
              <a:buClr>
                <a:srgbClr val="3FA228"/>
              </a:buClr>
              <a:buFont typeface="Wingdings" pitchFamily="2" charset="2"/>
              <a:buAutoNum type="arabicParenR"/>
            </a:pPr>
            <a:r>
              <a:rPr lang="es-ES" sz="3600" b="1">
                <a:solidFill>
                  <a:srgbClr val="3FA228"/>
                </a:solidFill>
                <a:latin typeface="Book Antiqua" pitchFamily="18" charset="0"/>
                <a:cs typeface="Times New Roman" pitchFamily="18" charset="0"/>
              </a:rPr>
              <a:t>Apoyo a la cooperación regional</a:t>
            </a:r>
          </a:p>
          <a:p>
            <a:pPr marL="533400" indent="-533400">
              <a:buClr>
                <a:srgbClr val="3FA228"/>
              </a:buClr>
              <a:buFont typeface="Wingdings" pitchFamily="2" charset="2"/>
              <a:buAutoNum type="arabicParenR"/>
            </a:pPr>
            <a:endParaRPr lang="es-ES" sz="3600" b="1">
              <a:solidFill>
                <a:srgbClr val="3FA228"/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5C2B6-F6B2-442C-B73A-33A876E08CA5}" type="slidenum">
              <a:rPr lang="en-US"/>
              <a:pPr/>
              <a:t>5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72400" cy="1143000"/>
          </a:xfrm>
          <a:noFill/>
          <a:ln/>
        </p:spPr>
        <p:txBody>
          <a:bodyPr/>
          <a:lstStyle/>
          <a:p>
            <a:r>
              <a:rPr lang="es-ES" sz="3600" u="sng">
                <a:solidFill>
                  <a:srgbClr val="0000FF"/>
                </a:solidFill>
              </a:rPr>
              <a:t>Acciones Prioritarias del Banco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305800" cy="43434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FF1313"/>
              </a:buClr>
              <a:buSzPct val="110000"/>
              <a:buFont typeface="Wingdings" pitchFamily="2" charset="2"/>
              <a:buNone/>
            </a:pPr>
            <a:r>
              <a:rPr lang="es-ES" sz="2800" b="1">
                <a:latin typeface="Book Antiqua" pitchFamily="18" charset="0"/>
                <a:cs typeface="Times New Roman" pitchFamily="18" charset="0"/>
              </a:rPr>
              <a:t>El Banco apoya a los países en sus esfuerzos de: </a:t>
            </a:r>
          </a:p>
          <a:p>
            <a:pPr algn="just">
              <a:lnSpc>
                <a:spcPct val="90000"/>
              </a:lnSpc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600" b="1">
                <a:latin typeface="Book Antiqua" pitchFamily="18" charset="0"/>
                <a:cs typeface="Times New Roman" pitchFamily="18" charset="0"/>
              </a:rPr>
              <a:t>Evaluar los costos y beneficios de la integración y liberalización (sectoriales, sociales, territoriales); </a:t>
            </a:r>
          </a:p>
          <a:p>
            <a:pPr algn="just">
              <a:lnSpc>
                <a:spcPct val="90000"/>
              </a:lnSpc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600" b="1">
                <a:latin typeface="Book Antiqua" pitchFamily="18" charset="0"/>
                <a:cs typeface="Times New Roman" pitchFamily="18" charset="0"/>
              </a:rPr>
              <a:t>Cumplimiento de reglas que promuevan el comercio y la inversión en el mercado regional; </a:t>
            </a:r>
          </a:p>
          <a:p>
            <a:pPr algn="just">
              <a:lnSpc>
                <a:spcPct val="90000"/>
              </a:lnSpc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600" b="1">
                <a:latin typeface="Book Antiqua" pitchFamily="18" charset="0"/>
                <a:cs typeface="Times New Roman" pitchFamily="18" charset="0"/>
              </a:rPr>
              <a:t>Remover la barreras no arancelarias remanentes; </a:t>
            </a:r>
          </a:p>
          <a:p>
            <a:pPr algn="just">
              <a:lnSpc>
                <a:spcPct val="90000"/>
              </a:lnSpc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600" b="1">
                <a:latin typeface="Book Antiqua" pitchFamily="18" charset="0"/>
                <a:cs typeface="Times New Roman" pitchFamily="18" charset="0"/>
              </a:rPr>
              <a:t>Fortalecer la capacidad de cumplir lo acordado en los TLCs y foros multilaterales;</a:t>
            </a:r>
          </a:p>
          <a:p>
            <a:pPr algn="just">
              <a:lnSpc>
                <a:spcPct val="90000"/>
              </a:lnSpc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600" b="1">
                <a:latin typeface="Book Antiqua" pitchFamily="18" charset="0"/>
                <a:cs typeface="Times New Roman" pitchFamily="18" charset="0"/>
              </a:rPr>
              <a:t>Adaptar la economía a mayores niveles de competencia y apertura.</a:t>
            </a:r>
          </a:p>
          <a:p>
            <a:pPr algn="just">
              <a:lnSpc>
                <a:spcPct val="90000"/>
              </a:lnSpc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endParaRPr lang="es-ES" sz="2600" b="1">
              <a:latin typeface="Book Antiqua" pitchFamily="18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001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46B42C"/>
              </a:buClr>
              <a:buFont typeface="Wingdings" pitchFamily="2" charset="2"/>
              <a:buAutoNum type="arabicParenR"/>
            </a:pPr>
            <a:r>
              <a:rPr lang="es-ES" sz="2800" b="1">
                <a:solidFill>
                  <a:srgbClr val="3FA228"/>
                </a:solidFill>
                <a:latin typeface="Book Antiqua" pitchFamily="18" charset="0"/>
                <a:cs typeface="Times New Roman" pitchFamily="18" charset="0"/>
              </a:rPr>
              <a:t>Consolidación de los Mercados Regionales</a:t>
            </a:r>
            <a:endParaRPr kumimoji="1" lang="es-ES" sz="2800" b="1">
              <a:solidFill>
                <a:srgbClr val="3FA228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A96F3F-80A3-4C81-AD19-52C21115CC88}" type="slidenum">
              <a:rPr lang="en-US"/>
              <a:pPr/>
              <a:t>6</a:t>
            </a:fld>
            <a:endParaRPr 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143000" y="7620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ES" sz="3600" b="1" u="sng">
                <a:solidFill>
                  <a:srgbClr val="0000FF"/>
                </a:solidFill>
                <a:latin typeface="Book Antiqua" pitchFamily="18" charset="0"/>
              </a:rPr>
              <a:t>Acciones Prioritarias del Banco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533400" y="2209800"/>
            <a:ext cx="8305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800">
                <a:latin typeface="Book Antiqua" pitchFamily="18" charset="0"/>
                <a:cs typeface="Times New Roman" pitchFamily="18" charset="0"/>
              </a:rPr>
              <a:t>El apoyo del Banco a la infraestructura nacional ahora incluye una “dimensión regional” y procura apalancar fondos del sector privado y otras fuentes;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800">
                <a:latin typeface="Book Antiqua" pitchFamily="18" charset="0"/>
                <a:cs typeface="Times New Roman" pitchFamily="18" charset="0"/>
              </a:rPr>
              <a:t>Mejoramiento y armonización de los marcos normativos para facilitar la conectividad;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800">
                <a:latin typeface="Book Antiqua" pitchFamily="18" charset="0"/>
                <a:cs typeface="Times New Roman" pitchFamily="18" charset="0"/>
              </a:rPr>
              <a:t>Acciones bajo la Iniciativa para la Integración de la Infraestructura Regional de América del Sur (IIRSA), en transporte, energía y comunicaciones, incluyendo fronteras.  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73310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s-ES" sz="2800" b="1">
                <a:solidFill>
                  <a:srgbClr val="3FA228"/>
                </a:solidFill>
                <a:latin typeface="Book Antiqua" pitchFamily="18" charset="0"/>
                <a:cs typeface="Times New Roman" pitchFamily="18" charset="0"/>
              </a:rPr>
              <a:t>2)  Promover la Infraestructura Regional</a:t>
            </a:r>
            <a:endParaRPr kumimoji="1" lang="es-ES" sz="2800" b="1">
              <a:solidFill>
                <a:srgbClr val="3FA228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6F54A-7F6B-4DBE-8F07-FCF0769C03FC}" type="slidenum">
              <a:rPr lang="en-US"/>
              <a:pPr/>
              <a:t>7</a:t>
            </a:fld>
            <a:endParaRPr lang="en-US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990600" y="762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ES" sz="3600" b="1" u="sng">
                <a:solidFill>
                  <a:srgbClr val="0000FF"/>
                </a:solidFill>
                <a:latin typeface="Book Antiqua" pitchFamily="18" charset="0"/>
              </a:rPr>
              <a:t>Acciones Prioritarias del Banco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533400" y="2057400"/>
            <a:ext cx="8305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b="1">
                <a:latin typeface="Book Antiqua" pitchFamily="18" charset="0"/>
                <a:cs typeface="Times New Roman" pitchFamily="18" charset="0"/>
              </a:rPr>
              <a:t>Coordinación de estándares de regulación sectoriales;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b="1">
                <a:latin typeface="Book Antiqua" pitchFamily="18" charset="0"/>
                <a:cs typeface="Times New Roman" pitchFamily="18" charset="0"/>
              </a:rPr>
              <a:t>Selección, evaluación y prioritización de proyectos transnacionales;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b="1">
                <a:latin typeface="Book Antiqua" pitchFamily="18" charset="0"/>
                <a:cs typeface="Times New Roman" pitchFamily="18" charset="0"/>
              </a:rPr>
              <a:t>Movilización de los mercados de capital local e internacional;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b="1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Facilitación de la participación del sector privado; </a:t>
            </a:r>
            <a:endParaRPr lang="es-ES" b="1">
              <a:latin typeface="Book Antiqua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b="1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Inclusión de criterios de impacto ambiental y de desarrollo local en los proyectos de infraestructura; </a:t>
            </a:r>
            <a:endParaRPr lang="es-ES" b="1">
              <a:latin typeface="Book Antiqua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b="1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Colaboración con otras instituciones regionales para prestar asistencia técnica y apoyo financiero; y </a:t>
            </a:r>
            <a:endParaRPr lang="es-ES" b="1">
              <a:latin typeface="Book Antiqua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b="1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Apoyo a consultas a la sociedad civil y sector privado. 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s-ES" sz="2800" b="1">
                <a:solidFill>
                  <a:srgbClr val="3FA228"/>
                </a:solidFill>
                <a:latin typeface="Book Antiqua" pitchFamily="18" charset="0"/>
                <a:cs typeface="Times New Roman" pitchFamily="18" charset="0"/>
              </a:rPr>
              <a:t>2)  Promoción de la Infraestructura Regional (cont.)</a:t>
            </a:r>
            <a:endParaRPr kumimoji="1" lang="es-ES" sz="2800" b="1">
              <a:solidFill>
                <a:srgbClr val="3FA228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42C9E3-8DBA-41EA-930D-454B283FF6FA}" type="slidenum">
              <a:rPr lang="en-US"/>
              <a:pPr/>
              <a:t>8</a:t>
            </a:fld>
            <a:endParaRPr lang="en-US"/>
          </a:p>
        </p:txBody>
      </p:sp>
      <p:sp>
        <p:nvSpPr>
          <p:cNvPr id="54275" name="Rectangle 1027"/>
          <p:cNvSpPr>
            <a:spLocks noChangeArrowheads="1"/>
          </p:cNvSpPr>
          <p:nvPr/>
        </p:nvSpPr>
        <p:spPr bwMode="auto">
          <a:xfrm>
            <a:off x="1066800" y="762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ES" sz="3600" b="1" u="sng">
                <a:solidFill>
                  <a:srgbClr val="0000FF"/>
                </a:solidFill>
                <a:latin typeface="Book Antiqua" pitchFamily="18" charset="0"/>
              </a:rPr>
              <a:t>Acciones Prioritarias del Banco</a:t>
            </a:r>
          </a:p>
        </p:txBody>
      </p:sp>
      <p:sp>
        <p:nvSpPr>
          <p:cNvPr id="54276" name="Rectangle 1028"/>
          <p:cNvSpPr>
            <a:spLocks noChangeArrowheads="1"/>
          </p:cNvSpPr>
          <p:nvPr/>
        </p:nvSpPr>
        <p:spPr bwMode="auto">
          <a:xfrm>
            <a:off x="533400" y="21336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None/>
            </a:pPr>
            <a:r>
              <a:rPr lang="es-ES" b="1">
                <a:latin typeface="Book Antiqua" pitchFamily="18" charset="0"/>
                <a:cs typeface="Times New Roman" pitchFamily="18" charset="0"/>
              </a:rPr>
              <a:t>A </a:t>
            </a:r>
            <a:r>
              <a:rPr lang="es-ES" b="1" i="1" u="sng">
                <a:latin typeface="Book Antiqua" pitchFamily="18" charset="0"/>
                <a:cs typeface="Times New Roman" pitchFamily="18" charset="0"/>
              </a:rPr>
              <a:t>nivel nacional</a:t>
            </a:r>
            <a:r>
              <a:rPr lang="es-ES" b="1">
                <a:latin typeface="Book Antiqua" pitchFamily="18" charset="0"/>
                <a:cs typeface="Times New Roman" pitchFamily="18" charset="0"/>
              </a:rPr>
              <a:t>, el Banco está abierto a: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200" b="1">
                <a:latin typeface="Book Antiqua" pitchFamily="18" charset="0"/>
                <a:cs typeface="Times New Roman" pitchFamily="18" charset="0"/>
              </a:rPr>
              <a:t>Apoyar capacitación para desarrollar los conocimientos necesarios para manejar negociaciones e implementar acuerdos;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200" b="1">
                <a:latin typeface="Book Antiqua" pitchFamily="18" charset="0"/>
                <a:cs typeface="Times New Roman" pitchFamily="18" charset="0"/>
              </a:rPr>
              <a:t>Ayudar órganos públicos a definir políticas para mitigar los efectos adversos del comercio más libre sobre ciertos sectores, regiones y grupos;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200" b="1">
                <a:latin typeface="Book Antiqua" pitchFamily="18" charset="0"/>
                <a:cs typeface="Times New Roman" pitchFamily="18" charset="0"/>
              </a:rPr>
              <a:t>Promover iniciativas de facilitación aduanera que resulten en armonización de procedimientos; y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200" b="1">
                <a:latin typeface="Book Antiqua" pitchFamily="18" charset="0"/>
                <a:cs typeface="Times New Roman" pitchFamily="18" charset="0"/>
              </a:rPr>
              <a:t>Ayudar a los países ajustar sus sistemas tributarios para que sean más consistentes con la prácticas internacionales y los mayores flujos de comercio e inversión. </a:t>
            </a:r>
          </a:p>
        </p:txBody>
      </p:sp>
      <p:sp>
        <p:nvSpPr>
          <p:cNvPr id="54277" name="Text Box 1029"/>
          <p:cNvSpPr txBox="1">
            <a:spLocks noChangeArrowheads="1"/>
          </p:cNvSpPr>
          <p:nvPr/>
        </p:nvSpPr>
        <p:spPr bwMode="auto">
          <a:xfrm>
            <a:off x="533400" y="1447800"/>
            <a:ext cx="7483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s-ES" sz="2800" b="1">
                <a:solidFill>
                  <a:srgbClr val="3FA228"/>
                </a:solidFill>
                <a:latin typeface="Book Antiqua" pitchFamily="18" charset="0"/>
                <a:cs typeface="Times New Roman" pitchFamily="18" charset="0"/>
              </a:rPr>
              <a:t>3) Fortalecimiento Institucional</a:t>
            </a:r>
            <a:endParaRPr kumimoji="1" lang="es-ES" sz="2800" b="1">
              <a:solidFill>
                <a:srgbClr val="3FA228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2B3D40-8085-4F96-BD1B-C9E29721D94B}" type="slidenum">
              <a:rPr lang="en-US"/>
              <a:pPr/>
              <a:t>9</a:t>
            </a:fld>
            <a:endParaRPr lang="en-US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9906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ES" sz="3600" b="1" u="sng">
                <a:solidFill>
                  <a:srgbClr val="0000FF"/>
                </a:solidFill>
                <a:latin typeface="Book Antiqua" pitchFamily="18" charset="0"/>
              </a:rPr>
              <a:t>Acciones Prioritarias del Banco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457200" y="18288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None/>
            </a:pPr>
            <a:r>
              <a:rPr lang="es-ES" sz="2200" b="1">
                <a:latin typeface="Book Antiqua" pitchFamily="18" charset="0"/>
                <a:cs typeface="Times New Roman" pitchFamily="18" charset="0"/>
              </a:rPr>
              <a:t>A </a:t>
            </a:r>
            <a:r>
              <a:rPr lang="es-ES" sz="2200" b="1" i="1" u="sng">
                <a:latin typeface="Book Antiqua" pitchFamily="18" charset="0"/>
                <a:cs typeface="Times New Roman" pitchFamily="18" charset="0"/>
              </a:rPr>
              <a:t>nivel regional</a:t>
            </a:r>
            <a:r>
              <a:rPr lang="es-ES" sz="2200" b="1" i="1">
                <a:latin typeface="Book Antiqua" pitchFamily="18" charset="0"/>
                <a:cs typeface="Times New Roman" pitchFamily="18" charset="0"/>
              </a:rPr>
              <a:t> el apoyo del Banco puede incluir</a:t>
            </a:r>
            <a:r>
              <a:rPr lang="es-ES" sz="2200" b="1">
                <a:latin typeface="Book Antiqua" pitchFamily="18" charset="0"/>
                <a:cs typeface="Times New Roman" pitchFamily="18" charset="0"/>
              </a:rPr>
              <a:t>: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200" b="1">
                <a:latin typeface="Book Antiqua" pitchFamily="18" charset="0"/>
                <a:cs typeface="Times New Roman" pitchFamily="18" charset="0"/>
              </a:rPr>
              <a:t>Atención especial a instituciones encargadas de solucionar disputas, protección contingente, estándares técnicos y políticas de competencia, así como las secretarías técnicas;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200" b="1">
                <a:latin typeface="Book Antiqua" pitchFamily="18" charset="0"/>
                <a:cs typeface="Times New Roman" pitchFamily="18" charset="0"/>
              </a:rPr>
              <a:t>Coordinación de políticas macroeconómicas que incluyan la dimensión regional en las metas macroeconómicas de las autoridades nacionales;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200" b="1">
                <a:latin typeface="Book Antiqua" pitchFamily="18" charset="0"/>
                <a:cs typeface="Times New Roman" pitchFamily="18" charset="0"/>
              </a:rPr>
              <a:t>Financiar seminarios y estudios para evaluar formas de promover la armonización de las políticas tributarias y mitigar el riesgo de “guerras fiscales” para atracción de inversiones;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FF1313"/>
              </a:buClr>
              <a:buSzPct val="110000"/>
              <a:buFont typeface="Wingdings" pitchFamily="2" charset="2"/>
              <a:buChar char="§"/>
            </a:pPr>
            <a:r>
              <a:rPr lang="es-ES" sz="2200" b="1">
                <a:latin typeface="Book Antiqua" pitchFamily="18" charset="0"/>
                <a:cs typeface="Times New Roman" pitchFamily="18" charset="0"/>
              </a:rPr>
              <a:t>Soporte a las negociaciones comerciales, el Programa de Cooperación Hemisférica, y otras iniciativas plurilaterales Norte-Sur y a cursos de capacitación de la OMC.</a:t>
            </a:r>
            <a:r>
              <a:rPr lang="es-ES" b="1">
                <a:latin typeface="Book Antiqu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7483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s-ES" sz="2800" b="1">
                <a:solidFill>
                  <a:srgbClr val="3FA228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es-ES" b="1">
                <a:solidFill>
                  <a:srgbClr val="3FA228"/>
                </a:solidFill>
                <a:latin typeface="Book Antiqua" pitchFamily="18" charset="0"/>
                <a:cs typeface="Times New Roman" pitchFamily="18" charset="0"/>
              </a:rPr>
              <a:t>) Fortalecimiento Institucional (cont.)</a:t>
            </a:r>
            <a:endParaRPr kumimoji="1" lang="es-ES" b="1">
              <a:solidFill>
                <a:srgbClr val="3FA228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Book Antiqu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1337</TotalTime>
  <Words>1253</Words>
  <Application>Microsoft Office PowerPoint</Application>
  <PresentationFormat>On-screen Show (4:3)</PresentationFormat>
  <Paragraphs>134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Times New Roman</vt:lpstr>
      <vt:lpstr>Book Antiqua</vt:lpstr>
      <vt:lpstr>Tahoma</vt:lpstr>
      <vt:lpstr>Arial</vt:lpstr>
      <vt:lpstr>Wingdings</vt:lpstr>
      <vt:lpstr>Global</vt:lpstr>
      <vt:lpstr>EL APOYO DEL BID AL PROCESO ANDINO DE INTEGRACIÓN </vt:lpstr>
      <vt:lpstr>VISIÓN DE INTEGRACIÓN DEL BID</vt:lpstr>
      <vt:lpstr>MUCHO AÚN ES NECESÁRIO PARA QUE LOS PAÍSES:</vt:lpstr>
      <vt:lpstr>ACCIONES PRIORITARIAS DEL BANCO</vt:lpstr>
      <vt:lpstr>Acciones Prioritarias del Banco</vt:lpstr>
      <vt:lpstr>Slide 6</vt:lpstr>
      <vt:lpstr>Slide 7</vt:lpstr>
      <vt:lpstr>Slide 8</vt:lpstr>
      <vt:lpstr>Slide 9</vt:lpstr>
      <vt:lpstr>Slide 10</vt:lpstr>
      <vt:lpstr>APOYO DEL BID</vt:lpstr>
      <vt:lpstr>APOYO DEL BID</vt:lpstr>
      <vt:lpstr>APOYO DEL BID</vt:lpstr>
      <vt:lpstr>APOYO DEL BID</vt:lpstr>
      <vt:lpstr>Préstamos de apoyo del comercio, la integración y la competitividad</vt:lpstr>
      <vt:lpstr>Préstamos de apoyo del comercio, la integración y la competitividad</vt:lpstr>
      <vt:lpstr>La Programación Regional Andina</vt:lpstr>
      <vt:lpstr>La Programación Regional Andina</vt:lpstr>
      <vt:lpstr>La Programación Regional Andina</vt:lpstr>
      <vt:lpstr>La Programación Regional Andina</vt:lpstr>
      <vt:lpstr>La Programación Regional Andina</vt:lpstr>
      <vt:lpstr>www.iadb.org/int/trade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anarod</cp:lastModifiedBy>
  <cp:revision>156</cp:revision>
  <cp:lastPrinted>2003-03-20T21:35:51Z</cp:lastPrinted>
  <dcterms:created xsi:type="dcterms:W3CDTF">1601-01-01T00:00:00Z</dcterms:created>
  <dcterms:modified xsi:type="dcterms:W3CDTF">2010-07-11T22:35:02Z</dcterms:modified>
</cp:coreProperties>
</file>