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9" r:id="rId1"/>
  </p:sldMasterIdLst>
  <p:notesMasterIdLst>
    <p:notesMasterId r:id="rId52"/>
  </p:notesMasterIdLst>
  <p:handoutMasterIdLst>
    <p:handoutMasterId r:id="rId53"/>
  </p:handoutMasterIdLst>
  <p:sldIdLst>
    <p:sldId id="341" r:id="rId2"/>
    <p:sldId id="484" r:id="rId3"/>
    <p:sldId id="469" r:id="rId4"/>
    <p:sldId id="513" r:id="rId5"/>
    <p:sldId id="524" r:id="rId6"/>
    <p:sldId id="527" r:id="rId7"/>
    <p:sldId id="528" r:id="rId8"/>
    <p:sldId id="583" r:id="rId9"/>
    <p:sldId id="530" r:id="rId10"/>
    <p:sldId id="584" r:id="rId11"/>
    <p:sldId id="532" r:id="rId12"/>
    <p:sldId id="418" r:id="rId13"/>
    <p:sldId id="533" r:id="rId14"/>
    <p:sldId id="534" r:id="rId15"/>
    <p:sldId id="540" r:id="rId16"/>
    <p:sldId id="563" r:id="rId17"/>
    <p:sldId id="542" r:id="rId18"/>
    <p:sldId id="544" r:id="rId19"/>
    <p:sldId id="547" r:id="rId20"/>
    <p:sldId id="549" r:id="rId21"/>
    <p:sldId id="550" r:id="rId22"/>
    <p:sldId id="552" r:id="rId23"/>
    <p:sldId id="586" r:id="rId24"/>
    <p:sldId id="555" r:id="rId25"/>
    <p:sldId id="579" r:id="rId26"/>
    <p:sldId id="587" r:id="rId27"/>
    <p:sldId id="568" r:id="rId28"/>
    <p:sldId id="580" r:id="rId29"/>
    <p:sldId id="573" r:id="rId30"/>
    <p:sldId id="570" r:id="rId31"/>
    <p:sldId id="571" r:id="rId32"/>
    <p:sldId id="572" r:id="rId33"/>
    <p:sldId id="554" r:id="rId34"/>
    <p:sldId id="577" r:id="rId35"/>
    <p:sldId id="578" r:id="rId36"/>
    <p:sldId id="588" r:id="rId37"/>
    <p:sldId id="559" r:id="rId38"/>
    <p:sldId id="560" r:id="rId39"/>
    <p:sldId id="597" r:id="rId40"/>
    <p:sldId id="599" r:id="rId41"/>
    <p:sldId id="595" r:id="rId42"/>
    <p:sldId id="596" r:id="rId43"/>
    <p:sldId id="598" r:id="rId44"/>
    <p:sldId id="561" r:id="rId45"/>
    <p:sldId id="562" r:id="rId46"/>
    <p:sldId id="565" r:id="rId47"/>
    <p:sldId id="566" r:id="rId48"/>
    <p:sldId id="567" r:id="rId49"/>
    <p:sldId id="581" r:id="rId50"/>
    <p:sldId id="582" r:id="rId51"/>
  </p:sldIdLst>
  <p:sldSz cx="9144000" cy="6858000" type="screen4x3"/>
  <p:notesSz cx="6858000" cy="9034463"/>
  <p:embeddedFontLst>
    <p:embeddedFont>
      <p:font typeface="Arial Narrow" pitchFamily="34" charset="0"/>
      <p:regular r:id="rId54"/>
      <p:bold r:id="rId55"/>
      <p:italic r:id="rId56"/>
      <p:boldItalic r:id="rId57"/>
    </p:embeddedFont>
    <p:embeddedFont>
      <p:font typeface="SimSun" pitchFamily="2" charset="-122"/>
      <p:regular r:id="rId58"/>
    </p:embeddedFont>
  </p:embeddedFontLst>
  <p:defaultTextStyle>
    <a:defPPr>
      <a:defRPr lang="es-MX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rminio Blanco" initials="" lastIdx="22" clrIdx="0"/>
  <p:cmAuthor id="1" name="RVR" initials="" lastIdx="2" clrIdx="1"/>
  <p:cmAuthor id="2" name="Sergio  Gomez Lora " initials="" lastIdx="5" clrIdx="2"/>
  <p:cmAuthor id="3" name="Sergio Gomez Lora" initials="" lastIdx="10" clrIdx="3"/>
  <p:cmAuthor id="4" name="MVega" initials="" lastIdx="4" clrIdx="4"/>
  <p:cmAuthor id="5" name="Jaime Zabludovsky" initials="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CC00"/>
    <a:srgbClr val="000099"/>
    <a:srgbClr val="660033"/>
    <a:srgbClr val="FF9900"/>
    <a:srgbClr val="000000"/>
    <a:srgbClr val="FFFF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6398" autoAdjust="0"/>
    <p:restoredTop sz="99672" autoAdjust="0"/>
  </p:normalViewPr>
  <p:slideViewPr>
    <p:cSldViewPr>
      <p:cViewPr varScale="1">
        <p:scale>
          <a:sx n="68" d="100"/>
          <a:sy n="68" d="100"/>
        </p:scale>
        <p:origin x="-654" y="-96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7776"/>
    </p:cViewPr>
  </p:sorterViewPr>
  <p:notesViewPr>
    <p:cSldViewPr>
      <p:cViewPr varScale="1">
        <p:scale>
          <a:sx n="57" d="100"/>
          <a:sy n="57" d="100"/>
        </p:scale>
        <p:origin x="-1806" y="-78"/>
      </p:cViewPr>
      <p:guideLst>
        <p:guide orient="horz" pos="2846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font" Target="fonts/font2.fntdata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font" Target="fonts/font1.fntdata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font" Target="fonts/font4.fntdata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font" Target="fonts/font3.fntdata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32.xml"/><Relationship Id="rId3" Type="http://schemas.openxmlformats.org/officeDocument/2006/relationships/slide" Target="slides/slide17.xml"/><Relationship Id="rId7" Type="http://schemas.openxmlformats.org/officeDocument/2006/relationships/slide" Target="slides/slide31.xml"/><Relationship Id="rId2" Type="http://schemas.openxmlformats.org/officeDocument/2006/relationships/slide" Target="slides/slide16.xml"/><Relationship Id="rId1" Type="http://schemas.openxmlformats.org/officeDocument/2006/relationships/slide" Target="slides/slide15.xml"/><Relationship Id="rId6" Type="http://schemas.openxmlformats.org/officeDocument/2006/relationships/slide" Target="slides/slide30.xml"/><Relationship Id="rId5" Type="http://schemas.openxmlformats.org/officeDocument/2006/relationships/slide" Target="slides/slide29.xml"/><Relationship Id="rId4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7" tIns="45474" rIns="90947" bIns="45474" numCol="1" anchor="t" anchorCtr="0" compatLnSpc="1">
            <a:prstTxWarp prst="textNoShape">
              <a:avLst/>
            </a:prstTxWarp>
          </a:bodyPr>
          <a:lstStyle>
            <a:lvl1pPr algn="l" defTabSz="909638">
              <a:defRPr sz="1200"/>
            </a:lvl1pPr>
          </a:lstStyle>
          <a:p>
            <a:endParaRPr lang="es-MX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7" tIns="45474" rIns="90947" bIns="45474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/>
            </a:lvl1pPr>
          </a:lstStyle>
          <a:p>
            <a:endParaRPr lang="es-MX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83613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7" tIns="45474" rIns="90947" bIns="45474" numCol="1" anchor="b" anchorCtr="0" compatLnSpc="1">
            <a:prstTxWarp prst="textNoShape">
              <a:avLst/>
            </a:prstTxWarp>
          </a:bodyPr>
          <a:lstStyle>
            <a:lvl1pPr algn="l" defTabSz="909638">
              <a:defRPr sz="1200"/>
            </a:lvl1pPr>
          </a:lstStyle>
          <a:p>
            <a:endParaRPr lang="es-MX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583613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7" tIns="45474" rIns="90947" bIns="45474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/>
            </a:lvl1pPr>
          </a:lstStyle>
          <a:p>
            <a:fld id="{627F1522-F6C8-4D6D-BF19-2CFCAE8F464F}" type="slidenum">
              <a:rPr lang="es-MX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7" tIns="45474" rIns="90947" bIns="45474" numCol="1" anchor="t" anchorCtr="0" compatLnSpc="1">
            <a:prstTxWarp prst="textNoShape">
              <a:avLst/>
            </a:prstTxWarp>
          </a:bodyPr>
          <a:lstStyle>
            <a:lvl1pPr algn="l" defTabSz="909638">
              <a:defRPr sz="1200"/>
            </a:lvl1pPr>
          </a:lstStyle>
          <a:p>
            <a:endParaRPr lang="es-MX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7" tIns="45474" rIns="90947" bIns="45474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/>
            </a:lvl1pPr>
          </a:lstStyle>
          <a:p>
            <a:endParaRPr lang="es-MX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69988" y="677863"/>
            <a:ext cx="4518025" cy="3387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91013"/>
            <a:ext cx="5029200" cy="406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7" tIns="45474" rIns="90947" bIns="454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/>
              <a:t>Click to edit Master text styles</a:t>
            </a:r>
          </a:p>
          <a:p>
            <a:pPr lvl="1"/>
            <a:r>
              <a:rPr lang="es-MX" smtClean="0"/>
              <a:t>Second level</a:t>
            </a:r>
          </a:p>
          <a:p>
            <a:pPr lvl="2"/>
            <a:r>
              <a:rPr lang="es-MX" smtClean="0"/>
              <a:t>Third level</a:t>
            </a:r>
          </a:p>
          <a:p>
            <a:pPr lvl="3"/>
            <a:r>
              <a:rPr lang="es-MX" smtClean="0"/>
              <a:t>Fourth level</a:t>
            </a:r>
          </a:p>
          <a:p>
            <a:pPr lvl="4"/>
            <a:r>
              <a:rPr lang="es-MX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83613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7" tIns="45474" rIns="90947" bIns="45474" numCol="1" anchor="b" anchorCtr="0" compatLnSpc="1">
            <a:prstTxWarp prst="textNoShape">
              <a:avLst/>
            </a:prstTxWarp>
          </a:bodyPr>
          <a:lstStyle>
            <a:lvl1pPr algn="l" defTabSz="909638">
              <a:defRPr sz="1200"/>
            </a:lvl1pPr>
          </a:lstStyle>
          <a:p>
            <a:endParaRPr lang="es-MX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83613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7" tIns="45474" rIns="90947" bIns="45474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/>
            </a:lvl1pPr>
          </a:lstStyle>
          <a:p>
            <a:fld id="{2AA56317-6645-4E2B-AE7E-8D252F9EEF80}" type="slidenum">
              <a:rPr lang="es-MX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E71A5-7E51-4E19-B992-35F890FE6813}" type="slidenum">
              <a:rPr lang="es-MX"/>
              <a:pPr/>
              <a:t>1</a:t>
            </a:fld>
            <a:endParaRPr lang="es-MX"/>
          </a:p>
        </p:txBody>
      </p:sp>
      <p:sp>
        <p:nvSpPr>
          <p:cNvPr id="188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F272FA-377C-483C-8090-42BB86B98B73}" type="slidenum">
              <a:rPr lang="es-MX"/>
              <a:pPr/>
              <a:t>19</a:t>
            </a:fld>
            <a:endParaRPr lang="es-MX"/>
          </a:p>
        </p:txBody>
      </p:sp>
      <p:sp>
        <p:nvSpPr>
          <p:cNvPr id="6635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9988" y="679450"/>
            <a:ext cx="4518025" cy="3387725"/>
          </a:xfrm>
          <a:ln/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92600"/>
            <a:ext cx="5029200" cy="4062413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D29525-6F88-4EE0-9E5D-EA2C6336565B}" type="slidenum">
              <a:rPr lang="es-MX"/>
              <a:pPr/>
              <a:t>20</a:t>
            </a:fld>
            <a:endParaRPr lang="es-MX"/>
          </a:p>
        </p:txBody>
      </p:sp>
      <p:sp>
        <p:nvSpPr>
          <p:cNvPr id="667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91013"/>
            <a:ext cx="5486400" cy="4065587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41BBAE-3944-4A66-B629-4C9BC4C2DA60}" type="slidenum">
              <a:rPr lang="es-MX"/>
              <a:pPr/>
              <a:t>21</a:t>
            </a:fld>
            <a:endParaRPr lang="es-MX"/>
          </a:p>
        </p:txBody>
      </p:sp>
      <p:sp>
        <p:nvSpPr>
          <p:cNvPr id="66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91013"/>
            <a:ext cx="5486400" cy="4065587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E2EC19-E516-4972-9E40-6BAAC488D85E}" type="slidenum">
              <a:rPr lang="es-MX"/>
              <a:pPr/>
              <a:t>22</a:t>
            </a:fld>
            <a:endParaRPr lang="es-MX"/>
          </a:p>
        </p:txBody>
      </p:sp>
      <p:sp>
        <p:nvSpPr>
          <p:cNvPr id="673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91013"/>
            <a:ext cx="5486400" cy="4065587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F5DE03-A517-4815-A753-365835CD63C3}" type="slidenum">
              <a:rPr lang="es-MX"/>
              <a:pPr/>
              <a:t>23</a:t>
            </a:fld>
            <a:endParaRPr lang="es-MX"/>
          </a:p>
        </p:txBody>
      </p:sp>
      <p:sp>
        <p:nvSpPr>
          <p:cNvPr id="7454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9988" y="679450"/>
            <a:ext cx="4514850" cy="3386138"/>
          </a:xfrm>
          <a:ln/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91013"/>
            <a:ext cx="5486400" cy="406400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8C15A0-AC6A-4BFC-A0BC-F8B792182805}" type="slidenum">
              <a:rPr lang="es-MX"/>
              <a:pPr/>
              <a:t>26</a:t>
            </a:fld>
            <a:endParaRPr lang="es-MX"/>
          </a:p>
        </p:txBody>
      </p:sp>
      <p:sp>
        <p:nvSpPr>
          <p:cNvPr id="7475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9988" y="679450"/>
            <a:ext cx="4514850" cy="3386138"/>
          </a:xfrm>
          <a:ln/>
        </p:spPr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91013"/>
            <a:ext cx="5486400" cy="406400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BD0F20-E167-4D3E-8623-EC31B10F9E4C}" type="slidenum">
              <a:rPr lang="es-MX"/>
              <a:pPr/>
              <a:t>28</a:t>
            </a:fld>
            <a:endParaRPr lang="es-MX"/>
          </a:p>
        </p:txBody>
      </p:sp>
      <p:sp>
        <p:nvSpPr>
          <p:cNvPr id="7270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73163" y="676275"/>
            <a:ext cx="4519612" cy="3389313"/>
          </a:xfrm>
          <a:ln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91013"/>
            <a:ext cx="5029200" cy="4067175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D3133C-5CE2-4E38-9021-7836E7BDEFDE}" type="slidenum">
              <a:rPr lang="es-MX"/>
              <a:pPr/>
              <a:t>29</a:t>
            </a:fld>
            <a:endParaRPr lang="es-MX"/>
          </a:p>
        </p:txBody>
      </p:sp>
      <p:sp>
        <p:nvSpPr>
          <p:cNvPr id="7137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73163" y="676275"/>
            <a:ext cx="4519612" cy="3389313"/>
          </a:xfrm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91013"/>
            <a:ext cx="5029200" cy="4067175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6FAD7C-E2AF-4232-BEF7-30E48D1E940A}" type="slidenum">
              <a:rPr lang="es-MX"/>
              <a:pPr/>
              <a:t>30</a:t>
            </a:fld>
            <a:endParaRPr lang="es-MX"/>
          </a:p>
        </p:txBody>
      </p:sp>
      <p:sp>
        <p:nvSpPr>
          <p:cNvPr id="7075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73163" y="676275"/>
            <a:ext cx="4519612" cy="3389313"/>
          </a:xfrm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91013"/>
            <a:ext cx="5029200" cy="4067175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6CC15C-B1B3-4A4B-865D-67CF63464691}" type="slidenum">
              <a:rPr lang="es-MX"/>
              <a:pPr/>
              <a:t>31</a:t>
            </a:fld>
            <a:endParaRPr lang="es-MX"/>
          </a:p>
        </p:txBody>
      </p:sp>
      <p:sp>
        <p:nvSpPr>
          <p:cNvPr id="7096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73163" y="676275"/>
            <a:ext cx="4519612" cy="3389313"/>
          </a:xfrm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91013"/>
            <a:ext cx="5029200" cy="4067175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3E9389-9573-4EF4-BE94-BCF0CCFC52C4}" type="slidenum">
              <a:rPr lang="es-MX"/>
              <a:pPr/>
              <a:t>2</a:t>
            </a:fld>
            <a:endParaRPr lang="es-MX"/>
          </a:p>
        </p:txBody>
      </p:sp>
      <p:sp>
        <p:nvSpPr>
          <p:cNvPr id="5345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9988" y="679450"/>
            <a:ext cx="4514850" cy="3386138"/>
          </a:xfrm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91013"/>
            <a:ext cx="5486400" cy="406400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4363C-DAF5-4890-A563-60A1F2D38B99}" type="slidenum">
              <a:rPr lang="es-MX"/>
              <a:pPr/>
              <a:t>32</a:t>
            </a:fld>
            <a:endParaRPr lang="es-MX"/>
          </a:p>
        </p:txBody>
      </p:sp>
      <p:sp>
        <p:nvSpPr>
          <p:cNvPr id="7116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73163" y="676275"/>
            <a:ext cx="4519612" cy="3389313"/>
          </a:xfrm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91013"/>
            <a:ext cx="5029200" cy="4067175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E925E4-E140-4877-A3D9-E87C9C087FC9}" type="slidenum">
              <a:rPr lang="es-MX"/>
              <a:pPr/>
              <a:t>36</a:t>
            </a:fld>
            <a:endParaRPr lang="es-MX"/>
          </a:p>
        </p:txBody>
      </p:sp>
      <p:sp>
        <p:nvSpPr>
          <p:cNvPr id="7516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9988" y="679450"/>
            <a:ext cx="4514850" cy="3386138"/>
          </a:xfrm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91013"/>
            <a:ext cx="5486400" cy="406400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68CA24-2A1F-4D61-8CF1-A0F1A3FB21DF}" type="slidenum">
              <a:rPr lang="es-MX"/>
              <a:pPr/>
              <a:t>37</a:t>
            </a:fld>
            <a:endParaRPr lang="es-MX"/>
          </a:p>
        </p:txBody>
      </p:sp>
      <p:sp>
        <p:nvSpPr>
          <p:cNvPr id="6850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9988" y="679450"/>
            <a:ext cx="4518025" cy="3387725"/>
          </a:xfrm>
          <a:ln/>
        </p:spPr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92600"/>
            <a:ext cx="5486400" cy="4062413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7CFB10-27A2-4326-85DF-461E10E2B2E2}" type="slidenum">
              <a:rPr lang="es-MX"/>
              <a:pPr/>
              <a:t>38</a:t>
            </a:fld>
            <a:endParaRPr lang="es-MX"/>
          </a:p>
        </p:txBody>
      </p:sp>
      <p:sp>
        <p:nvSpPr>
          <p:cNvPr id="6871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9988" y="679450"/>
            <a:ext cx="4518025" cy="3387725"/>
          </a:xfrm>
          <a:ln/>
        </p:spPr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92600"/>
            <a:ext cx="5486400" cy="4062413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1EBF85-942D-4912-84E8-610629697E7A}" type="slidenum">
              <a:rPr lang="es-MX"/>
              <a:pPr/>
              <a:t>39</a:t>
            </a:fld>
            <a:endParaRPr lang="es-MX"/>
          </a:p>
        </p:txBody>
      </p:sp>
      <p:sp>
        <p:nvSpPr>
          <p:cNvPr id="7710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9988" y="679450"/>
            <a:ext cx="4518025" cy="3387725"/>
          </a:xfrm>
          <a:ln/>
        </p:spPr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92600"/>
            <a:ext cx="5486400" cy="4062413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CC8DD4-341B-4825-8985-D08C14947222}" type="slidenum">
              <a:rPr lang="es-MX"/>
              <a:pPr/>
              <a:t>40</a:t>
            </a:fld>
            <a:endParaRPr lang="es-MX"/>
          </a:p>
        </p:txBody>
      </p:sp>
      <p:sp>
        <p:nvSpPr>
          <p:cNvPr id="7761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9988" y="679450"/>
            <a:ext cx="4518025" cy="3387725"/>
          </a:xfr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92600"/>
            <a:ext cx="5486400" cy="4062413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690BE9-BB41-49A6-AC2A-84BC779CF88A}" type="slidenum">
              <a:rPr lang="es-MX"/>
              <a:pPr/>
              <a:t>41</a:t>
            </a:fld>
            <a:endParaRPr lang="es-MX"/>
          </a:p>
        </p:txBody>
      </p:sp>
      <p:sp>
        <p:nvSpPr>
          <p:cNvPr id="766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91013"/>
            <a:ext cx="5486400" cy="4065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714D6E-0F9C-479D-B454-E7327B3DA39F}" type="slidenum">
              <a:rPr lang="es-MX"/>
              <a:pPr/>
              <a:t>42</a:t>
            </a:fld>
            <a:endParaRPr lang="es-MX"/>
          </a:p>
        </p:txBody>
      </p:sp>
      <p:sp>
        <p:nvSpPr>
          <p:cNvPr id="769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91013"/>
            <a:ext cx="5486400" cy="4065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AE9FE9-82B3-4335-B18A-B2C675A047E2}" type="slidenum">
              <a:rPr lang="es-MX"/>
              <a:pPr/>
              <a:t>43</a:t>
            </a:fld>
            <a:endParaRPr lang="es-MX"/>
          </a:p>
        </p:txBody>
      </p:sp>
      <p:sp>
        <p:nvSpPr>
          <p:cNvPr id="7731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9988" y="679450"/>
            <a:ext cx="4518025" cy="3387725"/>
          </a:xfrm>
          <a:ln/>
        </p:spPr>
      </p:sp>
      <p:sp>
        <p:nvSpPr>
          <p:cNvPr id="77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92600"/>
            <a:ext cx="5486400" cy="4062413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F9E1B2-0D26-4703-84C3-09DBBAB67892}" type="slidenum">
              <a:rPr lang="es-MX"/>
              <a:pPr/>
              <a:t>44</a:t>
            </a:fld>
            <a:endParaRPr lang="es-MX"/>
          </a:p>
        </p:txBody>
      </p:sp>
      <p:sp>
        <p:nvSpPr>
          <p:cNvPr id="6891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9988" y="679450"/>
            <a:ext cx="4518025" cy="3387725"/>
          </a:xfrm>
          <a:ln/>
        </p:spPr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92600"/>
            <a:ext cx="5029200" cy="4062413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750804-F286-4560-9401-B1DC09057DFD}" type="slidenum">
              <a:rPr lang="es-MX"/>
              <a:pPr/>
              <a:t>3</a:t>
            </a:fld>
            <a:endParaRPr lang="es-MX"/>
          </a:p>
        </p:txBody>
      </p:sp>
      <p:sp>
        <p:nvSpPr>
          <p:cNvPr id="4986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9988" y="679450"/>
            <a:ext cx="4514850" cy="3386138"/>
          </a:xfrm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91013"/>
            <a:ext cx="5486400" cy="406400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C3192A-F7A4-49E1-99DF-58D9F78C3684}" type="slidenum">
              <a:rPr lang="es-MX"/>
              <a:pPr/>
              <a:t>45</a:t>
            </a:fld>
            <a:endParaRPr lang="es-MX"/>
          </a:p>
        </p:txBody>
      </p:sp>
      <p:sp>
        <p:nvSpPr>
          <p:cNvPr id="6912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9988" y="679450"/>
            <a:ext cx="4518025" cy="3387725"/>
          </a:xfrm>
          <a:ln/>
        </p:spPr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92600"/>
            <a:ext cx="5029200" cy="4062413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8CA53C-B198-4540-9F96-DFB0735EABB1}" type="slidenum">
              <a:rPr lang="es-MX"/>
              <a:pPr/>
              <a:t>46</a:t>
            </a:fld>
            <a:endParaRPr lang="es-MX"/>
          </a:p>
        </p:txBody>
      </p:sp>
      <p:sp>
        <p:nvSpPr>
          <p:cNvPr id="6973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9988" y="679450"/>
            <a:ext cx="4518025" cy="3387725"/>
          </a:xfrm>
          <a:ln/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92600"/>
            <a:ext cx="5029200" cy="4062413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E3594F-529E-424C-9CF0-3925C29E0D2B}" type="slidenum">
              <a:rPr lang="es-MX"/>
              <a:pPr/>
              <a:t>47</a:t>
            </a:fld>
            <a:endParaRPr lang="es-MX"/>
          </a:p>
        </p:txBody>
      </p:sp>
      <p:sp>
        <p:nvSpPr>
          <p:cNvPr id="7004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9988" y="679450"/>
            <a:ext cx="4518025" cy="3387725"/>
          </a:xfrm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92600"/>
            <a:ext cx="5029200" cy="4062413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887EC7-5172-4784-BE5C-E6AF465858F8}" type="slidenum">
              <a:rPr lang="es-MX"/>
              <a:pPr/>
              <a:t>48</a:t>
            </a:fld>
            <a:endParaRPr lang="es-MX"/>
          </a:p>
        </p:txBody>
      </p:sp>
      <p:sp>
        <p:nvSpPr>
          <p:cNvPr id="7024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9988" y="679450"/>
            <a:ext cx="4518025" cy="3387725"/>
          </a:xfrm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92600"/>
            <a:ext cx="5029200" cy="4062413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53EAEC-C449-4A55-9DBC-B36F9B7E7213}" type="slidenum">
              <a:rPr lang="es-MX"/>
              <a:pPr/>
              <a:t>49</a:t>
            </a:fld>
            <a:endParaRPr lang="es-MX"/>
          </a:p>
        </p:txBody>
      </p:sp>
      <p:sp>
        <p:nvSpPr>
          <p:cNvPr id="7301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9988" y="679450"/>
            <a:ext cx="4514850" cy="3386138"/>
          </a:xfrm>
          <a:ln/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91013"/>
            <a:ext cx="5486400" cy="406400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F8DA83-481D-479D-A44A-910B23E4B04D}" type="slidenum">
              <a:rPr lang="es-MX"/>
              <a:pPr/>
              <a:t>50</a:t>
            </a:fld>
            <a:endParaRPr lang="es-MX"/>
          </a:p>
        </p:txBody>
      </p:sp>
      <p:sp>
        <p:nvSpPr>
          <p:cNvPr id="7321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9988" y="679450"/>
            <a:ext cx="4518025" cy="3387725"/>
          </a:xfrm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92600"/>
            <a:ext cx="5029200" cy="4062413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942EA0-354A-4C6F-8C65-4034E475ED09}" type="slidenum">
              <a:rPr lang="es-MX"/>
              <a:pPr/>
              <a:t>5</a:t>
            </a:fld>
            <a:endParaRPr lang="es-MX"/>
          </a:p>
        </p:txBody>
      </p:sp>
      <p:sp>
        <p:nvSpPr>
          <p:cNvPr id="6307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71575" y="676275"/>
            <a:ext cx="4518025" cy="3387725"/>
          </a:xfrm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91013"/>
            <a:ext cx="5029200" cy="4067175"/>
          </a:xfrm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0E60A5-27D1-41DB-BDBC-922CD3ECA5A4}" type="slidenum">
              <a:rPr lang="es-MX"/>
              <a:pPr/>
              <a:t>12</a:t>
            </a:fld>
            <a:endParaRPr lang="es-MX"/>
          </a:p>
        </p:txBody>
      </p:sp>
      <p:sp>
        <p:nvSpPr>
          <p:cNvPr id="3594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9988" y="679450"/>
            <a:ext cx="4514850" cy="3386138"/>
          </a:xfrm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91013"/>
            <a:ext cx="5486400" cy="406400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96378C-A2FC-4037-905C-2627C6A20718}" type="slidenum">
              <a:rPr lang="es-MX"/>
              <a:pPr/>
              <a:t>15</a:t>
            </a:fld>
            <a:endParaRPr lang="es-MX"/>
          </a:p>
        </p:txBody>
      </p:sp>
      <p:sp>
        <p:nvSpPr>
          <p:cNvPr id="6502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73163" y="676275"/>
            <a:ext cx="4519612" cy="3389313"/>
          </a:xfrm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91013"/>
            <a:ext cx="5029200" cy="4067175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6D30C8-DA7C-4870-9D46-F22F51FE24C3}" type="slidenum">
              <a:rPr lang="es-MX"/>
              <a:pPr/>
              <a:t>16</a:t>
            </a:fld>
            <a:endParaRPr lang="es-MX"/>
          </a:p>
        </p:txBody>
      </p:sp>
      <p:sp>
        <p:nvSpPr>
          <p:cNvPr id="6932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73163" y="676275"/>
            <a:ext cx="4519612" cy="3389313"/>
          </a:xfrm>
          <a:ln/>
        </p:spPr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91013"/>
            <a:ext cx="5029200" cy="4067175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62239-76DE-4459-A5FD-2AD31F337796}" type="slidenum">
              <a:rPr lang="es-MX"/>
              <a:pPr/>
              <a:t>17</a:t>
            </a:fld>
            <a:endParaRPr lang="es-MX"/>
          </a:p>
        </p:txBody>
      </p:sp>
      <p:sp>
        <p:nvSpPr>
          <p:cNvPr id="6543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73163" y="676275"/>
            <a:ext cx="4519612" cy="3389313"/>
          </a:xfrm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91013"/>
            <a:ext cx="5029200" cy="4067175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746E1D-7717-40F1-A852-6CF23AFA18E6}" type="slidenum">
              <a:rPr lang="es-MX"/>
              <a:pPr/>
              <a:t>18</a:t>
            </a:fld>
            <a:endParaRPr lang="es-MX"/>
          </a:p>
        </p:txBody>
      </p:sp>
      <p:sp>
        <p:nvSpPr>
          <p:cNvPr id="6584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9988" y="679450"/>
            <a:ext cx="4514850" cy="3386138"/>
          </a:xfrm>
          <a:ln/>
        </p:spPr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91013"/>
            <a:ext cx="5486400" cy="406400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03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4403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4403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1859A088-7DCE-4A0A-87F4-5FCE4B9B83C5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440327" name="Rectangle 7"/>
          <p:cNvSpPr>
            <a:spLocks noChangeAspect="1" noChangeArrowheads="1"/>
          </p:cNvSpPr>
          <p:nvPr/>
        </p:nvSpPr>
        <p:spPr bwMode="auto">
          <a:xfrm>
            <a:off x="0" y="0"/>
            <a:ext cx="561975" cy="6872288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28" name="Rectangle 8"/>
          <p:cNvSpPr>
            <a:spLocks noChangeArrowheads="1"/>
          </p:cNvSpPr>
          <p:nvPr/>
        </p:nvSpPr>
        <p:spPr bwMode="gray">
          <a:xfrm>
            <a:off x="0" y="1249363"/>
            <a:ext cx="8763000" cy="46037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kumimoji="1" lang="es-ES" sz="24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E73EE-915D-4895-8EDF-A3F844F7AA7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76200"/>
            <a:ext cx="228600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76200"/>
            <a:ext cx="67056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11E80-13A4-4FAA-A625-F3A65CC9CC4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0969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447800"/>
            <a:ext cx="4343400" cy="4068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447800"/>
            <a:ext cx="4343400" cy="1957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557588"/>
            <a:ext cx="4343400" cy="195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7FCB725-661C-4D5B-AEFD-FF1D3489B26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0969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447800"/>
            <a:ext cx="4343400" cy="4068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343400" cy="4068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B5FE319-FC47-4181-88A8-CC76B24E707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00BC0-AFED-45BF-8136-16E2BE4735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423F0-DF39-4F68-AF1A-475B1759039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3434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3434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7505C-001E-4D7D-8ECC-4CDFCF4D026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79F01-87D5-48B4-AA39-EEF9FD73A72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9D00A-CF2B-4E9E-AFDE-66F1C8499AA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2D04D-F1AA-4E32-BB9D-CED7140F251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CC1B7-8FBD-47D1-9062-6962BDAA8A4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8B0C1-D98F-47AD-8C5C-6A22190AEFB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76200"/>
            <a:ext cx="9144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447800"/>
            <a:ext cx="8839200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/>
            </a:lvl1pPr>
          </a:lstStyle>
          <a:p>
            <a:endParaRPr lang="es-MX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s-MX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2DF636CE-3DC8-492B-9CE3-218218CDE70A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2055" name="Rectangle 7"/>
          <p:cNvSpPr>
            <a:spLocks noChangeAspect="1" noChangeArrowheads="1"/>
          </p:cNvSpPr>
          <p:nvPr/>
        </p:nvSpPr>
        <p:spPr bwMode="auto">
          <a:xfrm>
            <a:off x="0" y="0"/>
            <a:ext cx="561975" cy="6872288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0" y="1249363"/>
            <a:ext cx="8763000" cy="46037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kumimoji="1" lang="es-ES" sz="2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9900"/>
        </a:buClr>
        <a:buSzPct val="120000"/>
        <a:buChar char="•"/>
        <a:defRPr sz="28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C0066"/>
        </a:buClr>
        <a:buSzPct val="120000"/>
        <a:buChar char="•"/>
        <a:defRPr sz="28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120000"/>
        <a:buChar char="•"/>
        <a:defRPr sz="28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SzPct val="120000"/>
        <a:buChar char="•"/>
        <a:defRPr sz="28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SzPct val="120000"/>
        <a:buChar char="•"/>
        <a:defRPr sz="28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SzPct val="120000"/>
        <a:buChar char="•"/>
        <a:defRPr sz="28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SzPct val="120000"/>
        <a:buChar char="•"/>
        <a:defRPr sz="28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SzPct val="120000"/>
        <a:buChar char="•"/>
        <a:defRPr sz="28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850" y="1125538"/>
            <a:ext cx="8496300" cy="4321175"/>
          </a:xfrm>
        </p:spPr>
        <p:txBody>
          <a:bodyPr/>
          <a:lstStyle/>
          <a:p>
            <a:r>
              <a:rPr lang="es-MX" sz="3800"/>
              <a:t>RETOS DE LA INSTRUMENTACIÓN DE UN TLC CON EE.UU.</a:t>
            </a:r>
            <a:r>
              <a:rPr lang="es-MX" sz="4000"/>
              <a:t/>
            </a:r>
            <a:br>
              <a:rPr lang="es-MX" sz="4000"/>
            </a:br>
            <a:r>
              <a:rPr lang="es-MX" sz="3200"/>
              <a:t/>
            </a:r>
            <a:br>
              <a:rPr lang="es-MX" sz="3200"/>
            </a:br>
            <a:r>
              <a:rPr lang="es-ES" sz="3200">
                <a:effectLst/>
              </a:rPr>
              <a:t>I REUNIÓN DE LA SUBREGIÓN ANDINA DE LA RED DE COMERCIO E INTEGRACIÓN</a:t>
            </a:r>
            <a:br>
              <a:rPr lang="es-ES" sz="3200">
                <a:effectLst/>
              </a:rPr>
            </a:br>
            <a:r>
              <a:rPr lang="es-MX" sz="1200"/>
              <a:t> </a:t>
            </a:r>
            <a:br>
              <a:rPr lang="es-MX" sz="1200"/>
            </a:br>
            <a:r>
              <a:rPr lang="es-MX" sz="3200"/>
              <a:t>Banco Interamericano de Desarrollo</a:t>
            </a:r>
          </a:p>
        </p:txBody>
      </p:sp>
      <p:sp>
        <p:nvSpPr>
          <p:cNvPr id="180232" name="Text Box 8"/>
          <p:cNvSpPr txBox="1">
            <a:spLocks noChangeArrowheads="1"/>
          </p:cNvSpPr>
          <p:nvPr/>
        </p:nvSpPr>
        <p:spPr bwMode="auto">
          <a:xfrm>
            <a:off x="7070725" y="59578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180233" name="Text Box 9"/>
          <p:cNvSpPr txBox="1">
            <a:spLocks noChangeArrowheads="1"/>
          </p:cNvSpPr>
          <p:nvPr/>
        </p:nvSpPr>
        <p:spPr bwMode="auto">
          <a:xfrm>
            <a:off x="3352800" y="5638800"/>
            <a:ext cx="5562600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  <a:buClr>
                <a:srgbClr val="FFFF00"/>
              </a:buClr>
              <a:buSzPct val="120000"/>
            </a:pPr>
            <a:r>
              <a:rPr lang="es-MX" sz="18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Jaime Zabludovsky</a:t>
            </a:r>
          </a:p>
          <a:p>
            <a:pPr algn="r">
              <a:spcBef>
                <a:spcPct val="20000"/>
              </a:spcBef>
              <a:buClr>
                <a:srgbClr val="FFFF00"/>
              </a:buClr>
              <a:buSzPct val="120000"/>
            </a:pPr>
            <a:r>
              <a:rPr lang="es-MX" sz="18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Quito Ecuador</a:t>
            </a:r>
          </a:p>
          <a:p>
            <a:pPr algn="r">
              <a:spcBef>
                <a:spcPct val="20000"/>
              </a:spcBef>
              <a:buClr>
                <a:srgbClr val="FFFF00"/>
              </a:buClr>
              <a:buSzPct val="120000"/>
            </a:pPr>
            <a:r>
              <a:rPr lang="es-ES" sz="18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Junio 30</a:t>
            </a:r>
            <a:r>
              <a:rPr lang="es-MX" sz="18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, 2005</a:t>
            </a:r>
            <a:endParaRPr lang="en-US" sz="1800">
              <a:solidFill>
                <a:schemeClr val="folHlink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marL="685800" indent="-685800"/>
            <a:r>
              <a:rPr lang="es-MX"/>
              <a:t>Explicaciones del éxito del TLCAN</a:t>
            </a:r>
          </a:p>
        </p:txBody>
      </p:sp>
      <p:grpSp>
        <p:nvGrpSpPr>
          <p:cNvPr id="734271" name="Group 63"/>
          <p:cNvGrpSpPr>
            <a:grpSpLocks/>
          </p:cNvGrpSpPr>
          <p:nvPr/>
        </p:nvGrpSpPr>
        <p:grpSpPr bwMode="auto">
          <a:xfrm>
            <a:off x="34925" y="2276475"/>
            <a:ext cx="9104313" cy="4537075"/>
            <a:chOff x="68" y="799"/>
            <a:chExt cx="5670" cy="2925"/>
          </a:xfrm>
        </p:grpSpPr>
        <p:sp>
          <p:nvSpPr>
            <p:cNvPr id="734272" name="Line 64"/>
            <p:cNvSpPr>
              <a:spLocks noChangeShapeType="1"/>
            </p:cNvSpPr>
            <p:nvPr/>
          </p:nvSpPr>
          <p:spPr bwMode="auto">
            <a:xfrm flipV="1">
              <a:off x="657" y="799"/>
              <a:ext cx="0" cy="2903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34273" name="Group 65"/>
            <p:cNvGrpSpPr>
              <a:grpSpLocks/>
            </p:cNvGrpSpPr>
            <p:nvPr/>
          </p:nvGrpSpPr>
          <p:grpSpPr bwMode="auto">
            <a:xfrm>
              <a:off x="68" y="845"/>
              <a:ext cx="5670" cy="2879"/>
              <a:chOff x="68" y="845"/>
              <a:chExt cx="5670" cy="2879"/>
            </a:xfrm>
          </p:grpSpPr>
          <p:sp>
            <p:nvSpPr>
              <p:cNvPr id="734274" name="Line 66"/>
              <p:cNvSpPr>
                <a:spLocks noChangeShapeType="1"/>
              </p:cNvSpPr>
              <p:nvPr/>
            </p:nvSpPr>
            <p:spPr bwMode="auto">
              <a:xfrm flipV="1">
                <a:off x="5511" y="3203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arrow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34275" name="Group 67"/>
              <p:cNvGrpSpPr>
                <a:grpSpLocks/>
              </p:cNvGrpSpPr>
              <p:nvPr/>
            </p:nvGrpSpPr>
            <p:grpSpPr bwMode="auto">
              <a:xfrm>
                <a:off x="68" y="845"/>
                <a:ext cx="5670" cy="2879"/>
                <a:chOff x="68" y="844"/>
                <a:chExt cx="5670" cy="2879"/>
              </a:xfrm>
            </p:grpSpPr>
            <p:grpSp>
              <p:nvGrpSpPr>
                <p:cNvPr id="734276" name="Group 68"/>
                <p:cNvGrpSpPr>
                  <a:grpSpLocks/>
                </p:cNvGrpSpPr>
                <p:nvPr/>
              </p:nvGrpSpPr>
              <p:grpSpPr bwMode="auto">
                <a:xfrm>
                  <a:off x="204" y="2341"/>
                  <a:ext cx="5534" cy="1009"/>
                  <a:chOff x="204" y="2341"/>
                  <a:chExt cx="5534" cy="1009"/>
                </a:xfrm>
              </p:grpSpPr>
              <p:sp>
                <p:nvSpPr>
                  <p:cNvPr id="734277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855" y="3214"/>
                    <a:ext cx="0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34278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1701" y="3168"/>
                    <a:ext cx="0" cy="182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34279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4195" y="3339"/>
                    <a:ext cx="72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prstDash val="dash"/>
                    <a:round/>
                    <a:headEnd/>
                    <a:tailEnd type="arrow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34280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2348" y="3350"/>
                    <a:ext cx="59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prstDash val="dash"/>
                    <a:round/>
                    <a:headEnd/>
                    <a:tailEnd type="arrow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34281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2303" y="3214"/>
                    <a:ext cx="0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34282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3214"/>
                    <a:ext cx="0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34283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3482" y="3214"/>
                    <a:ext cx="0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34284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4195" y="3158"/>
                    <a:ext cx="0" cy="181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34285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2760"/>
                    <a:ext cx="0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34286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4195" y="2341"/>
                    <a:ext cx="0" cy="147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34287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3482" y="2765"/>
                    <a:ext cx="0" cy="131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34288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2303" y="2342"/>
                    <a:ext cx="0" cy="90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34289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2303" y="2760"/>
                    <a:ext cx="0" cy="136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34290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4967" y="3339"/>
                    <a:ext cx="771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4291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1701" y="2569"/>
                    <a:ext cx="0" cy="181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34292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4921" y="2976"/>
                    <a:ext cx="0" cy="363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34293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1247" y="3113"/>
                    <a:ext cx="0" cy="226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34294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567" y="3339"/>
                    <a:ext cx="1723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34295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2925" y="3339"/>
                    <a:ext cx="127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34296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204" y="3339"/>
                    <a:ext cx="363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prstDash val="dash"/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34297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340" y="3158"/>
                    <a:ext cx="0" cy="181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34298" name="Group 90"/>
                <p:cNvGrpSpPr>
                  <a:grpSpLocks/>
                </p:cNvGrpSpPr>
                <p:nvPr/>
              </p:nvGrpSpPr>
              <p:grpSpPr bwMode="auto">
                <a:xfrm>
                  <a:off x="68" y="844"/>
                  <a:ext cx="5622" cy="2879"/>
                  <a:chOff x="68" y="844"/>
                  <a:chExt cx="5622" cy="2879"/>
                </a:xfrm>
              </p:grpSpPr>
              <p:grpSp>
                <p:nvGrpSpPr>
                  <p:cNvPr id="734299" name="Group 91"/>
                  <p:cNvGrpSpPr>
                    <a:grpSpLocks/>
                  </p:cNvGrpSpPr>
                  <p:nvPr/>
                </p:nvGrpSpPr>
                <p:grpSpPr bwMode="auto">
                  <a:xfrm>
                    <a:off x="158" y="844"/>
                    <a:ext cx="5532" cy="2879"/>
                    <a:chOff x="158" y="844"/>
                    <a:chExt cx="5532" cy="2879"/>
                  </a:xfrm>
                </p:grpSpPr>
                <p:sp>
                  <p:nvSpPr>
                    <p:cNvPr id="734300" name="Text Box 9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01" y="3506"/>
                      <a:ext cx="322" cy="203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algn="l"/>
                      <a:r>
                        <a:rPr lang="es-MX" sz="14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1992</a:t>
                      </a:r>
                      <a:endParaRPr lang="es-ES" sz="1400" b="1">
                        <a:solidFill>
                          <a:srgbClr val="000099"/>
                        </a:solidFill>
                        <a:latin typeface="Arial Narrow" pitchFamily="34" charset="0"/>
                      </a:endParaRPr>
                    </a:p>
                  </p:txBody>
                </p:sp>
                <p:sp>
                  <p:nvSpPr>
                    <p:cNvPr id="734301" name="Text Box 9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05" y="2907"/>
                      <a:ext cx="313" cy="303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TLC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Chile</a:t>
                      </a:r>
                      <a:endParaRPr lang="es-ES" sz="1200" b="1">
                        <a:solidFill>
                          <a:srgbClr val="000099"/>
                        </a:solidFill>
                        <a:latin typeface="Arial Narrow" pitchFamily="34" charset="0"/>
                      </a:endParaRPr>
                    </a:p>
                  </p:txBody>
                </p:sp>
                <p:sp>
                  <p:nvSpPr>
                    <p:cNvPr id="734302" name="Text Box 9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8" y="2976"/>
                      <a:ext cx="454" cy="185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GATT</a:t>
                      </a:r>
                      <a:endParaRPr lang="es-ES" sz="1200" b="1">
                        <a:solidFill>
                          <a:srgbClr val="000099"/>
                        </a:solidFill>
                        <a:latin typeface="Arial Narrow" pitchFamily="34" charset="0"/>
                      </a:endParaRPr>
                    </a:p>
                  </p:txBody>
                </p:sp>
                <p:sp>
                  <p:nvSpPr>
                    <p:cNvPr id="734303" name="Text Box 9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95" y="3520"/>
                      <a:ext cx="322" cy="203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algn="l"/>
                      <a:r>
                        <a:rPr lang="es-MX" sz="14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1986</a:t>
                      </a:r>
                      <a:endParaRPr lang="es-ES" sz="1400" b="1">
                        <a:solidFill>
                          <a:srgbClr val="000099"/>
                        </a:solidFill>
                        <a:latin typeface="Arial Narrow" pitchFamily="34" charset="0"/>
                      </a:endParaRPr>
                    </a:p>
                  </p:txBody>
                </p:sp>
                <p:sp>
                  <p:nvSpPr>
                    <p:cNvPr id="734304" name="Text Box 9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50" y="3515"/>
                      <a:ext cx="322" cy="203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algn="l"/>
                      <a:r>
                        <a:rPr lang="es-MX" sz="14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2001</a:t>
                      </a:r>
                      <a:endParaRPr lang="es-ES" sz="1400" b="1">
                        <a:solidFill>
                          <a:srgbClr val="000099"/>
                        </a:solidFill>
                        <a:latin typeface="Arial Narrow" pitchFamily="34" charset="0"/>
                      </a:endParaRPr>
                    </a:p>
                  </p:txBody>
                </p:sp>
                <p:sp>
                  <p:nvSpPr>
                    <p:cNvPr id="734305" name="Text Box 9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32" y="3515"/>
                      <a:ext cx="323" cy="203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algn="l"/>
                      <a:r>
                        <a:rPr lang="es-MX" sz="14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1994</a:t>
                      </a:r>
                      <a:endParaRPr lang="es-ES" sz="1400" b="1">
                        <a:solidFill>
                          <a:srgbClr val="000099"/>
                        </a:solidFill>
                        <a:latin typeface="Arial Narrow" pitchFamily="34" charset="0"/>
                      </a:endParaRPr>
                    </a:p>
                  </p:txBody>
                </p:sp>
                <p:sp>
                  <p:nvSpPr>
                    <p:cNvPr id="734306" name="Text Box 9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74" y="3515"/>
                      <a:ext cx="323" cy="203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algn="l"/>
                      <a:r>
                        <a:rPr lang="es-MX" sz="14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1998</a:t>
                      </a:r>
                      <a:endParaRPr lang="es-ES" sz="1400" b="1">
                        <a:solidFill>
                          <a:srgbClr val="000099"/>
                        </a:solidFill>
                        <a:latin typeface="Arial Narrow" pitchFamily="34" charset="0"/>
                      </a:endParaRPr>
                    </a:p>
                  </p:txBody>
                </p:sp>
                <p:sp>
                  <p:nvSpPr>
                    <p:cNvPr id="734307" name="Text Box 9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18" y="3515"/>
                      <a:ext cx="322" cy="203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algn="l"/>
                      <a:r>
                        <a:rPr lang="es-MX" sz="14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2000</a:t>
                      </a:r>
                      <a:endParaRPr lang="es-ES" sz="1400" b="1">
                        <a:solidFill>
                          <a:srgbClr val="000099"/>
                        </a:solidFill>
                        <a:latin typeface="Arial Narrow" pitchFamily="34" charset="0"/>
                      </a:endParaRPr>
                    </a:p>
                  </p:txBody>
                </p:sp>
                <p:sp>
                  <p:nvSpPr>
                    <p:cNvPr id="734308" name="Text Box 10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22" y="3515"/>
                      <a:ext cx="322" cy="203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algn="l"/>
                      <a:r>
                        <a:rPr lang="es-MX" sz="14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1995</a:t>
                      </a:r>
                      <a:endParaRPr lang="es-ES" sz="1400" b="1">
                        <a:solidFill>
                          <a:srgbClr val="000099"/>
                        </a:solidFill>
                        <a:latin typeface="Arial Narrow" pitchFamily="34" charset="0"/>
                      </a:endParaRPr>
                    </a:p>
                  </p:txBody>
                </p:sp>
                <p:sp>
                  <p:nvSpPr>
                    <p:cNvPr id="734309" name="Text Box 10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986" y="2911"/>
                      <a:ext cx="612" cy="303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" pitchFamily="34" charset="0"/>
                        </a:rPr>
                        <a:t>TLC 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" pitchFamily="34" charset="0"/>
                        </a:rPr>
                        <a:t>Costa Rica</a:t>
                      </a:r>
                      <a:endParaRPr lang="es-ES" sz="1200" b="1">
                        <a:solidFill>
                          <a:srgbClr val="000099"/>
                        </a:solidFill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734310" name="Text Box 10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56" y="2911"/>
                      <a:ext cx="500" cy="303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TLC 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Nicaragua</a:t>
                      </a:r>
                      <a:endParaRPr lang="es-ES" sz="1200" b="1">
                        <a:solidFill>
                          <a:srgbClr val="000099"/>
                        </a:solidFill>
                        <a:latin typeface="Arial Narrow" pitchFamily="34" charset="0"/>
                      </a:endParaRPr>
                    </a:p>
                  </p:txBody>
                </p:sp>
                <p:sp>
                  <p:nvSpPr>
                    <p:cNvPr id="734311" name="Text Box 10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23" y="2911"/>
                      <a:ext cx="327" cy="303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TLC 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Israel</a:t>
                      </a:r>
                      <a:endParaRPr lang="es-ES" sz="1200" b="1">
                        <a:solidFill>
                          <a:srgbClr val="000099"/>
                        </a:solidFill>
                        <a:latin typeface="Arial Narrow" pitchFamily="34" charset="0"/>
                      </a:endParaRPr>
                    </a:p>
                  </p:txBody>
                </p:sp>
                <p:sp>
                  <p:nvSpPr>
                    <p:cNvPr id="734312" name="Text Box 10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38" y="2502"/>
                      <a:ext cx="676" cy="656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TLC-Triángulo 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del Norte 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Guatemala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Honduras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El Salvador</a:t>
                      </a:r>
                      <a:endParaRPr lang="es-ES" sz="1200" b="1">
                        <a:solidFill>
                          <a:srgbClr val="000099"/>
                        </a:solidFill>
                        <a:latin typeface="Arial Narrow" pitchFamily="34" charset="0"/>
                      </a:endParaRPr>
                    </a:p>
                  </p:txBody>
                </p:sp>
                <p:sp>
                  <p:nvSpPr>
                    <p:cNvPr id="734313" name="Text Box 10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60" y="2440"/>
                      <a:ext cx="439" cy="303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TLC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Uruguay</a:t>
                      </a:r>
                      <a:endParaRPr lang="es-ES" sz="1200" b="1">
                        <a:solidFill>
                          <a:srgbClr val="000099"/>
                        </a:solidFill>
                        <a:latin typeface="Arial Narrow" pitchFamily="34" charset="0"/>
                      </a:endParaRPr>
                    </a:p>
                  </p:txBody>
                </p:sp>
                <p:sp>
                  <p:nvSpPr>
                    <p:cNvPr id="734314" name="Text Box 10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82" y="1700"/>
                      <a:ext cx="624" cy="656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TLC – AELC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Islandia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Liechtenstein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Noruega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Suiza</a:t>
                      </a:r>
                      <a:endParaRPr lang="es-ES" sz="1200" b="1">
                        <a:solidFill>
                          <a:srgbClr val="000099"/>
                        </a:solidFill>
                        <a:latin typeface="Arial Narrow" pitchFamily="34" charset="0"/>
                      </a:endParaRPr>
                    </a:p>
                  </p:txBody>
                </p:sp>
                <p:sp>
                  <p:nvSpPr>
                    <p:cNvPr id="734315" name="Text Box 10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152" y="844"/>
                      <a:ext cx="663" cy="1951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TLCUEM 15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Austria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Bélgica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Dinamarca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Finlandia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Francia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Alemania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Grecia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Irlanda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Italia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Luxemburgo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Holanda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Portugal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España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Suecia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Reino Unido</a:t>
                      </a:r>
                    </a:p>
                  </p:txBody>
                </p:sp>
                <p:sp>
                  <p:nvSpPr>
                    <p:cNvPr id="734316" name="Text Box 10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02" y="2454"/>
                      <a:ext cx="379" cy="303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TLC 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Bolivia</a:t>
                      </a:r>
                      <a:endParaRPr lang="es-ES" sz="1200" b="1">
                        <a:solidFill>
                          <a:srgbClr val="000099"/>
                        </a:solidFill>
                        <a:latin typeface="Arial Narrow" pitchFamily="34" charset="0"/>
                      </a:endParaRPr>
                    </a:p>
                  </p:txBody>
                </p:sp>
                <p:sp>
                  <p:nvSpPr>
                    <p:cNvPr id="734317" name="Text Box 10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51" y="1930"/>
                      <a:ext cx="505" cy="421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TLC G-3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Colombia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Venezuela</a:t>
                      </a:r>
                      <a:endParaRPr lang="es-ES" sz="1200" b="1">
                        <a:solidFill>
                          <a:srgbClr val="000099"/>
                        </a:solidFill>
                        <a:latin typeface="Arial Narrow" pitchFamily="34" charset="0"/>
                      </a:endParaRPr>
                    </a:p>
                  </p:txBody>
                </p:sp>
                <p:sp>
                  <p:nvSpPr>
                    <p:cNvPr id="734318" name="Text Box 1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91" y="2747"/>
                      <a:ext cx="404" cy="420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TLCAN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EE.UU.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Canadá</a:t>
                      </a:r>
                      <a:endParaRPr lang="es-ES" sz="1200" b="1">
                        <a:solidFill>
                          <a:srgbClr val="000099"/>
                        </a:solidFill>
                        <a:latin typeface="Arial Narrow" pitchFamily="34" charset="0"/>
                      </a:endParaRPr>
                    </a:p>
                  </p:txBody>
                </p:sp>
                <p:sp>
                  <p:nvSpPr>
                    <p:cNvPr id="734319" name="Text Box 11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0" y="2885"/>
                      <a:ext cx="350" cy="30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TLC 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Japón</a:t>
                      </a:r>
                      <a:endParaRPr lang="es-ES" sz="1200" b="1">
                        <a:solidFill>
                          <a:srgbClr val="000099"/>
                        </a:solidFill>
                        <a:latin typeface="Arial Narrow" pitchFamily="34" charset="0"/>
                      </a:endParaRPr>
                    </a:p>
                  </p:txBody>
                </p:sp>
                <p:sp>
                  <p:nvSpPr>
                    <p:cNvPr id="734320" name="Text Box 11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239" y="3519"/>
                      <a:ext cx="322" cy="203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algn="l"/>
                      <a:r>
                        <a:rPr lang="es-MX" sz="14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2005</a:t>
                      </a:r>
                      <a:endParaRPr lang="es-ES" sz="1400" b="1">
                        <a:solidFill>
                          <a:srgbClr val="000099"/>
                        </a:solidFill>
                        <a:latin typeface="Arial Narrow" pitchFamily="34" charset="0"/>
                      </a:endParaRPr>
                    </a:p>
                  </p:txBody>
                </p:sp>
                <p:sp>
                  <p:nvSpPr>
                    <p:cNvPr id="734321" name="Text Box 1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30" y="2387"/>
                      <a:ext cx="348" cy="186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OCDE</a:t>
                      </a:r>
                      <a:endParaRPr lang="es-ES" sz="1200" b="1">
                        <a:solidFill>
                          <a:srgbClr val="000099"/>
                        </a:solidFill>
                        <a:latin typeface="Arial Narrow" pitchFamily="34" charset="0"/>
                      </a:endParaRPr>
                    </a:p>
                  </p:txBody>
                </p:sp>
                <p:sp>
                  <p:nvSpPr>
                    <p:cNvPr id="734322" name="Text Box 1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86" y="2927"/>
                      <a:ext cx="341" cy="185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APEC</a:t>
                      </a:r>
                      <a:endParaRPr lang="es-ES" sz="1200" b="1">
                        <a:solidFill>
                          <a:srgbClr val="000099"/>
                        </a:solidFill>
                        <a:latin typeface="Arial Narrow" pitchFamily="34" charset="0"/>
                      </a:endParaRPr>
                    </a:p>
                  </p:txBody>
                </p:sp>
                <p:sp>
                  <p:nvSpPr>
                    <p:cNvPr id="734323" name="Text Box 1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604" y="1631"/>
                      <a:ext cx="653" cy="1362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TLCUEM 15+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Chipre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Rep. Checa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Estonia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Hungría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Latvia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Lituania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Malta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Polonia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Rep. Eslovaca</a:t>
                      </a:r>
                    </a:p>
                    <a:p>
                      <a:r>
                        <a:rPr lang="es-MX" sz="12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Eslovenia</a:t>
                      </a:r>
                      <a:endParaRPr lang="es-ES" sz="1200" b="1">
                        <a:solidFill>
                          <a:srgbClr val="000099"/>
                        </a:solidFill>
                        <a:latin typeface="Arial Narrow" pitchFamily="34" charset="0"/>
                      </a:endParaRPr>
                    </a:p>
                  </p:txBody>
                </p:sp>
                <p:sp>
                  <p:nvSpPr>
                    <p:cNvPr id="734324" name="Text Box 1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686" y="3521"/>
                      <a:ext cx="323" cy="20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algn="l"/>
                      <a:r>
                        <a:rPr lang="es-MX" sz="14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2004</a:t>
                      </a:r>
                      <a:endParaRPr lang="es-ES" sz="1400" b="1">
                        <a:solidFill>
                          <a:srgbClr val="000099"/>
                        </a:solidFill>
                        <a:latin typeface="Arial Narrow" pitchFamily="34" charset="0"/>
                      </a:endParaRPr>
                    </a:p>
                  </p:txBody>
                </p:sp>
                <p:sp>
                  <p:nvSpPr>
                    <p:cNvPr id="734325" name="Text Box 1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11" y="3504"/>
                      <a:ext cx="322" cy="203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algn="l"/>
                      <a:r>
                        <a:rPr lang="es-MX" sz="1400" b="1">
                          <a:solidFill>
                            <a:srgbClr val="000099"/>
                          </a:solidFill>
                          <a:latin typeface="Arial Narrow" pitchFamily="34" charset="0"/>
                        </a:rPr>
                        <a:t>1993</a:t>
                      </a:r>
                      <a:endParaRPr lang="es-ES" sz="1400" b="1">
                        <a:solidFill>
                          <a:srgbClr val="000099"/>
                        </a:solidFill>
                        <a:latin typeface="Arial Narrow" pitchFamily="34" charset="0"/>
                      </a:endParaRPr>
                    </a:p>
                  </p:txBody>
                </p:sp>
              </p:grpSp>
              <p:sp>
                <p:nvSpPr>
                  <p:cNvPr id="734326" name="Text Box 1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7" y="1068"/>
                    <a:ext cx="644" cy="381"/>
                  </a:xfrm>
                  <a:prstGeom prst="rect">
                    <a:avLst/>
                  </a:prstGeom>
                  <a:noFill/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s-MX" sz="1600" b="1">
                        <a:solidFill>
                          <a:srgbClr val="000099"/>
                        </a:solidFill>
                        <a:latin typeface="Arial Narrow" pitchFamily="34" charset="0"/>
                      </a:rPr>
                      <a:t>Apertura </a:t>
                    </a:r>
                  </a:p>
                  <a:p>
                    <a:r>
                      <a:rPr lang="es-MX" sz="1600" b="1">
                        <a:solidFill>
                          <a:srgbClr val="000099"/>
                        </a:solidFill>
                        <a:latin typeface="Arial Narrow" pitchFamily="34" charset="0"/>
                      </a:rPr>
                      <a:t>Negociada</a:t>
                    </a:r>
                    <a:endParaRPr lang="es-ES" sz="1600" b="1">
                      <a:solidFill>
                        <a:srgbClr val="000099"/>
                      </a:solidFill>
                      <a:latin typeface="Arial Narrow" pitchFamily="34" charset="0"/>
                    </a:endParaRPr>
                  </a:p>
                </p:txBody>
              </p:sp>
              <p:sp>
                <p:nvSpPr>
                  <p:cNvPr id="734327" name="Text Box 1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" y="1068"/>
                    <a:ext cx="592" cy="381"/>
                  </a:xfrm>
                  <a:prstGeom prst="rect">
                    <a:avLst/>
                  </a:prstGeom>
                  <a:noFill/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s-MX" sz="1600" b="1">
                        <a:solidFill>
                          <a:srgbClr val="000099"/>
                        </a:solidFill>
                        <a:latin typeface="Arial Narrow" pitchFamily="34" charset="0"/>
                      </a:rPr>
                      <a:t>Apertura </a:t>
                    </a:r>
                  </a:p>
                  <a:p>
                    <a:r>
                      <a:rPr lang="es-MX" sz="1600" b="1">
                        <a:solidFill>
                          <a:srgbClr val="000099"/>
                        </a:solidFill>
                        <a:latin typeface="Arial Narrow" pitchFamily="34" charset="0"/>
                      </a:rPr>
                      <a:t>Unilateral</a:t>
                    </a:r>
                    <a:endParaRPr lang="es-ES" sz="1600" b="1">
                      <a:solidFill>
                        <a:srgbClr val="000099"/>
                      </a:solidFill>
                      <a:latin typeface="Arial Narrow" pitchFamily="34" charset="0"/>
                    </a:endParaRPr>
                  </a:p>
                </p:txBody>
              </p:sp>
            </p:grpSp>
          </p:grpSp>
        </p:grpSp>
      </p:grpSp>
      <p:sp>
        <p:nvSpPr>
          <p:cNvPr id="734328" name="Text Box 120"/>
          <p:cNvSpPr txBox="1">
            <a:spLocks noChangeArrowheads="1"/>
          </p:cNvSpPr>
          <p:nvPr/>
        </p:nvSpPr>
        <p:spPr bwMode="auto">
          <a:xfrm>
            <a:off x="1187450" y="1773238"/>
            <a:ext cx="5329238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s-MX" sz="1800" b="1">
                <a:solidFill>
                  <a:schemeClr val="bg1"/>
                </a:solidFill>
                <a:latin typeface="Arial" pitchFamily="34" charset="0"/>
              </a:rPr>
              <a:t> 85% del comercio total mexicano 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s-MX" sz="1800" b="1">
                <a:solidFill>
                  <a:schemeClr val="bg1"/>
                </a:solidFill>
                <a:latin typeface="Arial" pitchFamily="34" charset="0"/>
              </a:rPr>
              <a:t> 65% del comercio mundial</a:t>
            </a:r>
          </a:p>
        </p:txBody>
      </p:sp>
      <p:sp>
        <p:nvSpPr>
          <p:cNvPr id="734333" name="Rectangle 125"/>
          <p:cNvSpPr>
            <a:spLocks noChangeArrowheads="1"/>
          </p:cNvSpPr>
          <p:nvPr/>
        </p:nvSpPr>
        <p:spPr bwMode="auto">
          <a:xfrm>
            <a:off x="320675" y="1247775"/>
            <a:ext cx="865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2400" b="1">
                <a:solidFill>
                  <a:schemeClr val="bg1"/>
                </a:solidFill>
              </a:rPr>
              <a:t>Palanca para realizar negociaciones comerciales con otros socios: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5E70-F1CE-4049-AABE-8E23752A2C27}" type="slidenum">
              <a:rPr lang="es-ES"/>
              <a:pPr/>
              <a:t>11</a:t>
            </a:fld>
            <a:endParaRPr lang="es-ES"/>
          </a:p>
        </p:txBody>
      </p:sp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 Una Explicación Simple </a:t>
            </a:r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MX" sz="3000" b="1">
                <a:solidFill>
                  <a:schemeClr val="bg1"/>
                </a:solidFill>
                <a:effectLst/>
                <a:cs typeface="Times New Roman" pitchFamily="18" charset="0"/>
              </a:rPr>
              <a:t>Atracción de inversión y generación de empleo</a:t>
            </a:r>
          </a:p>
          <a:p>
            <a:pPr>
              <a:lnSpc>
                <a:spcPct val="90000"/>
              </a:lnSpc>
            </a:pPr>
            <a:endParaRPr lang="es-MX" sz="2800" b="1">
              <a:solidFill>
                <a:schemeClr val="bg1"/>
              </a:solidFill>
              <a:effectLst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0000CC"/>
              </a:buClr>
            </a:pPr>
            <a:r>
              <a:rPr lang="es-MX" sz="2800">
                <a:solidFill>
                  <a:schemeClr val="bg1"/>
                </a:solidFill>
                <a:effectLst/>
                <a:cs typeface="Times New Roman" pitchFamily="18" charset="0"/>
              </a:rPr>
              <a:t>Apertura: Reducción de costos + crecimiento del mercado = Incremento del rendimiento</a:t>
            </a:r>
          </a:p>
          <a:p>
            <a:pPr>
              <a:lnSpc>
                <a:spcPct val="90000"/>
              </a:lnSpc>
            </a:pPr>
            <a:endParaRPr lang="es-MX" sz="1000">
              <a:solidFill>
                <a:schemeClr val="bg1"/>
              </a:solidFill>
              <a:effectLst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0000CC"/>
              </a:buClr>
            </a:pPr>
            <a:r>
              <a:rPr lang="es-MX" sz="2800">
                <a:solidFill>
                  <a:schemeClr val="bg1"/>
                </a:solidFill>
                <a:effectLst/>
                <a:cs typeface="Times New Roman" pitchFamily="18" charset="0"/>
              </a:rPr>
              <a:t>Reglas claras y permanentes = Incremento de la certidumbre</a:t>
            </a:r>
          </a:p>
          <a:p>
            <a:pPr lvl="1">
              <a:lnSpc>
                <a:spcPct val="90000"/>
              </a:lnSpc>
              <a:buClr>
                <a:srgbClr val="0000CC"/>
              </a:buClr>
            </a:pPr>
            <a:endParaRPr lang="es-MX" sz="1000">
              <a:solidFill>
                <a:schemeClr val="bg1"/>
              </a:solidFill>
              <a:effectLst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0000CC"/>
              </a:buClr>
            </a:pPr>
            <a:r>
              <a:rPr lang="es-MX" sz="2800">
                <a:solidFill>
                  <a:schemeClr val="bg1"/>
                </a:solidFill>
                <a:effectLst/>
              </a:rPr>
              <a:t>Incremento de rendimiento + certidumbre = </a:t>
            </a:r>
            <a:r>
              <a:rPr lang="es-ES" sz="2800">
                <a:solidFill>
                  <a:schemeClr val="bg1"/>
                </a:solidFill>
                <a:effectLst/>
              </a:rPr>
              <a:t>Mayor i</a:t>
            </a:r>
            <a:r>
              <a:rPr lang="es-MX" sz="2800">
                <a:solidFill>
                  <a:schemeClr val="bg1"/>
                </a:solidFill>
                <a:effectLst/>
              </a:rPr>
              <a:t>nversión y empleo</a:t>
            </a:r>
          </a:p>
          <a:p>
            <a:pPr>
              <a:lnSpc>
                <a:spcPct val="90000"/>
              </a:lnSpc>
            </a:pPr>
            <a:endParaRPr lang="es-MX" sz="280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3600"/>
            <a:ext cx="9144000" cy="3048000"/>
          </a:xfrm>
        </p:spPr>
        <p:txBody>
          <a:bodyPr/>
          <a:lstStyle/>
          <a:p>
            <a:pPr marL="685800" indent="-685800"/>
            <a:r>
              <a:rPr lang="es-MX" sz="3200"/>
              <a:t>			</a:t>
            </a:r>
            <a:br>
              <a:rPr lang="es-MX" sz="3200"/>
            </a:br>
            <a:r>
              <a:rPr lang="es-MX" sz="3200"/>
              <a:t/>
            </a:r>
            <a:br>
              <a:rPr lang="es-MX" sz="3200"/>
            </a:br>
            <a:r>
              <a:rPr lang="es-MX">
                <a:solidFill>
                  <a:schemeClr val="bg1"/>
                </a:solidFill>
                <a:effectLst/>
              </a:rPr>
              <a:t>2. Principales retos en la instrumentación del TLCAN </a:t>
            </a:r>
            <a:br>
              <a:rPr lang="es-MX">
                <a:solidFill>
                  <a:schemeClr val="bg1"/>
                </a:solidFill>
                <a:effectLst/>
              </a:rPr>
            </a:br>
            <a:r>
              <a:rPr lang="es-MX" sz="2800">
                <a:solidFill>
                  <a:schemeClr val="bg1"/>
                </a:solidFill>
                <a:effectLst/>
              </a:rPr>
              <a:t/>
            </a:r>
            <a:br>
              <a:rPr lang="es-MX" sz="2800">
                <a:solidFill>
                  <a:schemeClr val="bg1"/>
                </a:solidFill>
                <a:effectLst/>
              </a:rPr>
            </a:br>
            <a:endParaRPr lang="es-MX" sz="280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8415-AE41-4685-B908-20773314B5C2}" type="slidenum">
              <a:rPr lang="es-ES"/>
              <a:pPr/>
              <a:t>13</a:t>
            </a:fld>
            <a:endParaRPr lang="es-ES"/>
          </a:p>
        </p:txBody>
      </p:sp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>
                <a:solidFill>
                  <a:schemeClr val="bg1"/>
                </a:solidFill>
                <a:effectLst/>
              </a:rPr>
              <a:t>Principales retos en la </a:t>
            </a:r>
            <a:br>
              <a:rPr lang="es-MX">
                <a:solidFill>
                  <a:schemeClr val="bg1"/>
                </a:solidFill>
                <a:effectLst/>
              </a:rPr>
            </a:br>
            <a:r>
              <a:rPr lang="es-MX">
                <a:solidFill>
                  <a:schemeClr val="bg1"/>
                </a:solidFill>
                <a:effectLst/>
              </a:rPr>
              <a:t>instrumentación del TLCAN </a:t>
            </a:r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Clr>
                <a:srgbClr val="0000CC"/>
              </a:buClr>
            </a:pPr>
            <a:endParaRPr lang="es-MX" sz="1000">
              <a:solidFill>
                <a:schemeClr val="bg1"/>
              </a:solidFill>
              <a:effectLst/>
            </a:endParaRPr>
          </a:p>
          <a:p>
            <a:pPr algn="just">
              <a:buClr>
                <a:srgbClr val="0000CC"/>
              </a:buClr>
            </a:pPr>
            <a:r>
              <a:rPr lang="es-MX">
                <a:solidFill>
                  <a:schemeClr val="bg1"/>
                </a:solidFill>
                <a:effectLst/>
              </a:rPr>
              <a:t>Experiencia mexicana, gran diversidad de retos, algunos de los más relevantes son: </a:t>
            </a:r>
            <a:endParaRPr lang="es-MX" sz="1200">
              <a:solidFill>
                <a:schemeClr val="bg1"/>
              </a:solidFill>
              <a:effectLst/>
            </a:endParaRPr>
          </a:p>
          <a:p>
            <a:pPr algn="just"/>
            <a:endParaRPr lang="es-MX" sz="1200">
              <a:solidFill>
                <a:schemeClr val="bg1"/>
              </a:solidFill>
              <a:effectLst/>
            </a:endParaRPr>
          </a:p>
          <a:p>
            <a:pPr lvl="1" algn="just">
              <a:buClr>
                <a:srgbClr val="0000CC"/>
              </a:buClr>
            </a:pPr>
            <a:r>
              <a:rPr lang="es-MX" sz="3200">
                <a:solidFill>
                  <a:schemeClr val="bg1"/>
                </a:solidFill>
                <a:effectLst/>
              </a:rPr>
              <a:t>Arancelario </a:t>
            </a:r>
          </a:p>
          <a:p>
            <a:pPr lvl="1" algn="just">
              <a:buClr>
                <a:srgbClr val="0000CC"/>
              </a:buClr>
            </a:pPr>
            <a:r>
              <a:rPr lang="es-MX" sz="3200">
                <a:solidFill>
                  <a:schemeClr val="bg1"/>
                </a:solidFill>
                <a:effectLst/>
              </a:rPr>
              <a:t>Aduanero </a:t>
            </a:r>
          </a:p>
          <a:p>
            <a:pPr lvl="1" algn="just">
              <a:buClr>
                <a:srgbClr val="0000CC"/>
              </a:buClr>
            </a:pPr>
            <a:r>
              <a:rPr lang="es-MX" sz="3200">
                <a:solidFill>
                  <a:schemeClr val="bg1"/>
                </a:solidFill>
                <a:effectLst/>
              </a:rPr>
              <a:t>Agrícola </a:t>
            </a:r>
          </a:p>
          <a:p>
            <a:pPr lvl="1" algn="just">
              <a:buClr>
                <a:srgbClr val="0000CC"/>
              </a:buClr>
            </a:pPr>
            <a:r>
              <a:rPr lang="es-MX" sz="3200">
                <a:solidFill>
                  <a:schemeClr val="bg1"/>
                </a:solidFill>
                <a:effectLst/>
              </a:rPr>
              <a:t>Solución de controversias</a:t>
            </a:r>
          </a:p>
          <a:p>
            <a:pPr lvl="1" algn="just">
              <a:buClr>
                <a:srgbClr val="0000CC"/>
              </a:buClr>
            </a:pPr>
            <a:endParaRPr lang="es-MX" sz="3200">
              <a:solidFill>
                <a:schemeClr val="bg1"/>
              </a:solidFill>
              <a:effectLst/>
            </a:endParaRPr>
          </a:p>
          <a:p>
            <a:pPr algn="just">
              <a:buClr>
                <a:srgbClr val="0000CC"/>
              </a:buClr>
            </a:pPr>
            <a:endParaRPr lang="es-MX">
              <a:solidFill>
                <a:schemeClr val="bg1"/>
              </a:solidFill>
              <a:effectLst/>
            </a:endParaRPr>
          </a:p>
          <a:p>
            <a:endParaRPr lang="es-MX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294A-2D45-41D6-AB8E-E7ACAFB937B8}" type="slidenum">
              <a:rPr lang="es-ES"/>
              <a:pPr/>
              <a:t>14</a:t>
            </a:fld>
            <a:endParaRPr lang="es-ES"/>
          </a:p>
        </p:txBody>
      </p:sp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>
                <a:solidFill>
                  <a:schemeClr val="bg1"/>
                </a:solidFill>
                <a:effectLst/>
              </a:rPr>
              <a:t>Principales retos en la </a:t>
            </a:r>
            <a:br>
              <a:rPr lang="es-MX">
                <a:solidFill>
                  <a:schemeClr val="bg1"/>
                </a:solidFill>
                <a:effectLst/>
              </a:rPr>
            </a:br>
            <a:r>
              <a:rPr lang="es-MX">
                <a:solidFill>
                  <a:schemeClr val="bg1"/>
                </a:solidFill>
                <a:effectLst/>
              </a:rPr>
              <a:t>instrumentación del TLCAN </a:t>
            </a:r>
          </a:p>
        </p:txBody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Clr>
                <a:srgbClr val="0000CC"/>
              </a:buClr>
            </a:pPr>
            <a:endParaRPr lang="es-MX" sz="1400">
              <a:solidFill>
                <a:schemeClr val="bg1"/>
              </a:solidFill>
              <a:effectLst/>
            </a:endParaRPr>
          </a:p>
          <a:p>
            <a:pPr algn="just">
              <a:lnSpc>
                <a:spcPct val="90000"/>
              </a:lnSpc>
              <a:buClr>
                <a:srgbClr val="0000CC"/>
              </a:buClr>
            </a:pPr>
            <a:r>
              <a:rPr lang="es-MX" sz="3600">
                <a:solidFill>
                  <a:schemeClr val="bg1"/>
                </a:solidFill>
                <a:effectLst/>
              </a:rPr>
              <a:t>Arancelario</a:t>
            </a:r>
          </a:p>
          <a:p>
            <a:pPr algn="just">
              <a:lnSpc>
                <a:spcPct val="90000"/>
              </a:lnSpc>
              <a:buClr>
                <a:srgbClr val="0000CC"/>
              </a:buClr>
            </a:pPr>
            <a:endParaRPr lang="es-MX">
              <a:solidFill>
                <a:schemeClr val="bg1"/>
              </a:solidFill>
              <a:effectLst/>
            </a:endParaRPr>
          </a:p>
          <a:p>
            <a:pPr lvl="1" algn="just">
              <a:lnSpc>
                <a:spcPct val="90000"/>
              </a:lnSpc>
              <a:buClr>
                <a:srgbClr val="0000CC"/>
              </a:buClr>
            </a:pPr>
            <a:r>
              <a:rPr lang="es-MX" sz="3200">
                <a:solidFill>
                  <a:schemeClr val="bg1"/>
                </a:solidFill>
                <a:effectLst/>
              </a:rPr>
              <a:t>“Duty draw back”</a:t>
            </a:r>
          </a:p>
          <a:p>
            <a:pPr lvl="1" algn="just">
              <a:lnSpc>
                <a:spcPct val="90000"/>
              </a:lnSpc>
              <a:buClr>
                <a:srgbClr val="0000CC"/>
              </a:buClr>
            </a:pPr>
            <a:endParaRPr lang="es-MX" sz="3200">
              <a:solidFill>
                <a:schemeClr val="bg1"/>
              </a:solidFill>
              <a:effectLst/>
            </a:endParaRPr>
          </a:p>
          <a:p>
            <a:pPr lvl="1" algn="just">
              <a:lnSpc>
                <a:spcPct val="90000"/>
              </a:lnSpc>
              <a:buClr>
                <a:srgbClr val="0000CC"/>
              </a:buClr>
            </a:pPr>
            <a:r>
              <a:rPr lang="es-MX" sz="3200">
                <a:solidFill>
                  <a:schemeClr val="bg1"/>
                </a:solidFill>
                <a:effectLst/>
              </a:rPr>
              <a:t>Trato a países no miembros</a:t>
            </a:r>
          </a:p>
          <a:p>
            <a:pPr lvl="1" algn="just">
              <a:lnSpc>
                <a:spcPct val="90000"/>
              </a:lnSpc>
              <a:buClr>
                <a:srgbClr val="0000CC"/>
              </a:buClr>
            </a:pPr>
            <a:endParaRPr lang="es-MX" sz="3200">
              <a:solidFill>
                <a:schemeClr val="bg1"/>
              </a:solidFill>
              <a:effectLst/>
            </a:endParaRPr>
          </a:p>
          <a:p>
            <a:pPr algn="just">
              <a:lnSpc>
                <a:spcPct val="90000"/>
              </a:lnSpc>
            </a:pPr>
            <a:endParaRPr lang="es-MX" sz="120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8D099-907B-44E9-8749-A85F3D2EE849}" type="slidenum">
              <a:rPr lang="es-ES"/>
              <a:pPr/>
              <a:t>15</a:t>
            </a:fld>
            <a:endParaRPr lang="es-ES"/>
          </a:p>
        </p:txBody>
      </p:sp>
      <p:sp>
        <p:nvSpPr>
          <p:cNvPr id="64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599487" cy="5472113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endParaRPr lang="es-MX" sz="1000"/>
          </a:p>
          <a:p>
            <a:pPr marL="533400" indent="-533400" algn="just">
              <a:lnSpc>
                <a:spcPct val="90000"/>
              </a:lnSpc>
              <a:buFontTx/>
              <a:buNone/>
            </a:pPr>
            <a:r>
              <a:rPr lang="es-MX" sz="3400" b="1">
                <a:solidFill>
                  <a:schemeClr val="bg1"/>
                </a:solidFill>
                <a:effectLst/>
                <a:cs typeface="Times New Roman" pitchFamily="18" charset="0"/>
              </a:rPr>
              <a:t>Ajuste al art. 303 del TLCAN</a:t>
            </a:r>
          </a:p>
          <a:p>
            <a:pPr marL="533400" indent="-533400" algn="just">
              <a:lnSpc>
                <a:spcPct val="90000"/>
              </a:lnSpc>
            </a:pPr>
            <a:endParaRPr lang="es-MX" sz="1000">
              <a:solidFill>
                <a:schemeClr val="bg1"/>
              </a:solidFill>
              <a:effectLst/>
              <a:cs typeface="Times New Roman" pitchFamily="18" charset="0"/>
            </a:endParaRPr>
          </a:p>
          <a:p>
            <a:pPr marL="914400" lvl="1" indent="-457200" algn="just">
              <a:lnSpc>
                <a:spcPct val="90000"/>
              </a:lnSpc>
              <a:buClr>
                <a:schemeClr val="bg1"/>
              </a:buClr>
              <a:buSzTx/>
            </a:pPr>
            <a:r>
              <a:rPr lang="es-MX">
                <a:solidFill>
                  <a:schemeClr val="bg1"/>
                </a:solidFill>
                <a:cs typeface="Times New Roman" pitchFamily="18" charset="0"/>
              </a:rPr>
              <a:t>A partir de 2001, eliminación del </a:t>
            </a:r>
            <a:r>
              <a:rPr lang="es-MX" i="1">
                <a:solidFill>
                  <a:schemeClr val="bg1"/>
                </a:solidFill>
                <a:cs typeface="Times New Roman" pitchFamily="18" charset="0"/>
              </a:rPr>
              <a:t>duty drawback</a:t>
            </a:r>
          </a:p>
          <a:p>
            <a:pPr marL="1371600" lvl="2" indent="-457200" algn="just">
              <a:lnSpc>
                <a:spcPct val="90000"/>
              </a:lnSpc>
              <a:buClr>
                <a:schemeClr val="bg1"/>
              </a:buClr>
              <a:buSzTx/>
            </a:pPr>
            <a:endParaRPr lang="es-MX" sz="1200">
              <a:solidFill>
                <a:schemeClr val="bg1"/>
              </a:solidFill>
              <a:cs typeface="Times New Roman" pitchFamily="18" charset="0"/>
            </a:endParaRPr>
          </a:p>
          <a:p>
            <a:pPr marL="914400" lvl="1" indent="-457200" algn="just">
              <a:lnSpc>
                <a:spcPct val="90000"/>
              </a:lnSpc>
              <a:buClr>
                <a:schemeClr val="bg1"/>
              </a:buClr>
              <a:buSzTx/>
            </a:pPr>
            <a:r>
              <a:rPr lang="es-MX">
                <a:solidFill>
                  <a:schemeClr val="bg1"/>
                </a:solidFill>
                <a:cs typeface="Times New Roman" pitchFamily="18" charset="0"/>
              </a:rPr>
              <a:t>El monto de aranceles que un país puede eximir no debe de exceder el menor de: </a:t>
            </a:r>
          </a:p>
          <a:p>
            <a:pPr marL="914400" lvl="1" indent="-457200" algn="just">
              <a:lnSpc>
                <a:spcPct val="90000"/>
              </a:lnSpc>
              <a:buClr>
                <a:schemeClr val="bg1"/>
              </a:buClr>
              <a:buSzTx/>
            </a:pPr>
            <a:endParaRPr lang="es-MX" sz="1000">
              <a:solidFill>
                <a:schemeClr val="bg1"/>
              </a:solidFill>
              <a:cs typeface="Times New Roman" pitchFamily="18" charset="0"/>
            </a:endParaRPr>
          </a:p>
          <a:p>
            <a:pPr marL="1371600" lvl="2" indent="-457200" algn="just">
              <a:lnSpc>
                <a:spcPct val="90000"/>
              </a:lnSpc>
              <a:buClr>
                <a:schemeClr val="bg1"/>
              </a:buClr>
              <a:buSzTx/>
              <a:buFontTx/>
              <a:buAutoNum type="alphaLcParenR"/>
            </a:pPr>
            <a:r>
              <a:rPr lang="es-MX">
                <a:solidFill>
                  <a:schemeClr val="bg1"/>
                </a:solidFill>
                <a:cs typeface="Times New Roman" pitchFamily="18" charset="0"/>
              </a:rPr>
              <a:t>Aranceles por la importación de esos insumos en México</a:t>
            </a:r>
          </a:p>
          <a:p>
            <a:pPr marL="1371600" lvl="2" indent="-457200" algn="just">
              <a:lnSpc>
                <a:spcPct val="90000"/>
              </a:lnSpc>
              <a:buClr>
                <a:schemeClr val="bg1"/>
              </a:buClr>
              <a:buSzTx/>
              <a:buFontTx/>
              <a:buAutoNum type="alphaLcParenR"/>
            </a:pPr>
            <a:r>
              <a:rPr lang="es-MX">
                <a:solidFill>
                  <a:schemeClr val="bg1"/>
                </a:solidFill>
                <a:cs typeface="Times New Roman" pitchFamily="18" charset="0"/>
              </a:rPr>
              <a:t>Aranceles pagados por la importación del bien final en EE.UU. o Canadá</a:t>
            </a:r>
          </a:p>
          <a:p>
            <a:pPr marL="1371600" lvl="2" indent="-457200" algn="just">
              <a:lnSpc>
                <a:spcPct val="90000"/>
              </a:lnSpc>
              <a:buClr>
                <a:schemeClr val="bg1"/>
              </a:buClr>
              <a:buSzTx/>
              <a:buFontTx/>
              <a:buAutoNum type="alphaLcParenR"/>
            </a:pPr>
            <a:endParaRPr lang="es-MX" sz="1200">
              <a:solidFill>
                <a:schemeClr val="bg1"/>
              </a:solidFill>
              <a:cs typeface="Times New Roman" pitchFamily="18" charset="0"/>
            </a:endParaRPr>
          </a:p>
          <a:p>
            <a:pPr marL="914400" lvl="1" indent="-457200" algn="just">
              <a:lnSpc>
                <a:spcPct val="90000"/>
              </a:lnSpc>
              <a:buClr>
                <a:schemeClr val="bg1"/>
              </a:buClr>
              <a:buSzTx/>
            </a:pPr>
            <a:r>
              <a:rPr lang="es-MX">
                <a:solidFill>
                  <a:schemeClr val="bg1"/>
                </a:solidFill>
                <a:cs typeface="Times New Roman" pitchFamily="18" charset="0"/>
              </a:rPr>
              <a:t>Libre comercio en 2004 para bienes industriales</a:t>
            </a:r>
          </a:p>
          <a:p>
            <a:pPr marL="914400" lvl="1" indent="-457200">
              <a:lnSpc>
                <a:spcPct val="90000"/>
              </a:lnSpc>
              <a:buSzPct val="110000"/>
              <a:buFontTx/>
              <a:buNone/>
            </a:pPr>
            <a:endParaRPr lang="es-MX" sz="300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6492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>
                <a:solidFill>
                  <a:schemeClr val="bg1"/>
                </a:solidFill>
                <a:effectLst/>
              </a:rPr>
              <a:t>Retos: Arancelario</a:t>
            </a:r>
            <a:br>
              <a:rPr lang="es-MX">
                <a:solidFill>
                  <a:schemeClr val="bg1"/>
                </a:solidFill>
                <a:effectLst/>
              </a:rPr>
            </a:br>
            <a:r>
              <a:rPr lang="es-MX">
                <a:solidFill>
                  <a:schemeClr val="bg1"/>
                </a:solidFill>
                <a:effectLst/>
              </a:rPr>
              <a:t>“Duty draw back”</a:t>
            </a:r>
            <a:endParaRPr lang="es-MX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68A7-6DD2-4309-884F-CB714464E5A6}" type="slidenum">
              <a:rPr lang="es-ES"/>
              <a:pPr/>
              <a:t>16</a:t>
            </a:fld>
            <a:endParaRPr lang="es-ES"/>
          </a:p>
        </p:txBody>
      </p:sp>
      <p:sp>
        <p:nvSpPr>
          <p:cNvPr id="69222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44500" y="1341438"/>
            <a:ext cx="8375650" cy="4724400"/>
          </a:xfrm>
        </p:spPr>
        <p:txBody>
          <a:bodyPr/>
          <a:lstStyle/>
          <a:p>
            <a:pPr>
              <a:buFontTx/>
              <a:buNone/>
            </a:pPr>
            <a:r>
              <a:rPr lang="es-MX" sz="3000" b="1">
                <a:solidFill>
                  <a:schemeClr val="bg1"/>
                </a:solidFill>
                <a:effectLst/>
              </a:rPr>
              <a:t>Respuesta de socios del TLCAN al art. 303</a:t>
            </a:r>
          </a:p>
          <a:p>
            <a:pPr lvl="1"/>
            <a:endParaRPr lang="es-MX" sz="100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</a:pPr>
            <a:r>
              <a:rPr lang="es-MX" sz="2400">
                <a:solidFill>
                  <a:schemeClr val="bg1"/>
                </a:solidFill>
              </a:rPr>
              <a:t>EE.UU. y Canadá continuaron apertura NMF:</a:t>
            </a:r>
          </a:p>
          <a:p>
            <a:pPr lvl="2">
              <a:buClr>
                <a:schemeClr val="bg1"/>
              </a:buClr>
            </a:pPr>
            <a:r>
              <a:rPr lang="es-MX" sz="2400">
                <a:solidFill>
                  <a:schemeClr val="bg1"/>
                </a:solidFill>
              </a:rPr>
              <a:t>Ronda Uruguay, ITA e iniciativas similares </a:t>
            </a:r>
          </a:p>
          <a:p>
            <a:pPr lvl="1">
              <a:buClr>
                <a:schemeClr val="bg1"/>
              </a:buClr>
            </a:pPr>
            <a:r>
              <a:rPr lang="es-MX" sz="2400">
                <a:solidFill>
                  <a:schemeClr val="bg1"/>
                </a:solidFill>
              </a:rPr>
              <a:t>Sin embargo, México incrementó aranceles NMF</a:t>
            </a:r>
          </a:p>
          <a:p>
            <a:pPr lvl="2">
              <a:buFontTx/>
              <a:buNone/>
            </a:pPr>
            <a:endParaRPr lang="es-MX" sz="2400">
              <a:solidFill>
                <a:schemeClr val="bg1"/>
              </a:solidFill>
            </a:endParaRPr>
          </a:p>
          <a:p>
            <a:pPr lvl="1"/>
            <a:endParaRPr lang="es-MX" sz="2400"/>
          </a:p>
        </p:txBody>
      </p:sp>
      <p:graphicFrame>
        <p:nvGraphicFramePr>
          <p:cNvPr id="692227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827088" y="3141663"/>
          <a:ext cx="7272337" cy="3716337"/>
        </p:xfrm>
        <a:graphic>
          <a:graphicData uri="http://schemas.openxmlformats.org/presentationml/2006/ole">
            <p:oleObj spid="_x0000_s692227" name="Gráfico" r:id="rId4" imgW="8153400" imgH="4838700" progId="MSGraph.Chart.8">
              <p:embed followColorScheme="full"/>
            </p:oleObj>
          </a:graphicData>
        </a:graphic>
      </p:graphicFrame>
      <p:sp>
        <p:nvSpPr>
          <p:cNvPr id="692228" name="Text Box 4"/>
          <p:cNvSpPr txBox="1">
            <a:spLocks noChangeArrowheads="1"/>
          </p:cNvSpPr>
          <p:nvPr/>
        </p:nvSpPr>
        <p:spPr bwMode="auto">
          <a:xfrm>
            <a:off x="7620000" y="6461125"/>
            <a:ext cx="16764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lnSpc>
                <a:spcPct val="50000"/>
              </a:lnSpc>
              <a:spcBef>
                <a:spcPct val="50000"/>
              </a:spcBef>
            </a:pPr>
            <a:r>
              <a:rPr lang="es-MX" sz="1000">
                <a:solidFill>
                  <a:srgbClr val="000000"/>
                </a:solidFill>
                <a:latin typeface="Arial" pitchFamily="34" charset="0"/>
              </a:rPr>
              <a:t>Fuente: </a:t>
            </a:r>
          </a:p>
          <a:p>
            <a:pPr algn="l" eaLnBrk="0" hangingPunct="0">
              <a:lnSpc>
                <a:spcPct val="50000"/>
              </a:lnSpc>
              <a:spcBef>
                <a:spcPct val="50000"/>
              </a:spcBef>
            </a:pPr>
            <a:r>
              <a:rPr lang="es-MX" sz="1000">
                <a:solidFill>
                  <a:srgbClr val="000000"/>
                </a:solidFill>
                <a:latin typeface="Arial" pitchFamily="34" charset="0"/>
              </a:rPr>
              <a:t>Secretaría de Economía</a:t>
            </a:r>
            <a:endParaRPr lang="es-MX" sz="1000">
              <a:solidFill>
                <a:srgbClr val="000000"/>
              </a:solidFill>
            </a:endParaRPr>
          </a:p>
        </p:txBody>
      </p:sp>
      <p:sp>
        <p:nvSpPr>
          <p:cNvPr id="69222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>
                <a:effectLst/>
              </a:rPr>
              <a:t>Retos: Arancelario</a:t>
            </a:r>
            <a:br>
              <a:rPr lang="es-MX">
                <a:effectLst/>
              </a:rPr>
            </a:br>
            <a:r>
              <a:rPr lang="es-MX">
                <a:effectLst/>
              </a:rPr>
              <a:t>“Duty draw back”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C4C1-EF94-4929-87A1-D02F81B34247}" type="slidenum">
              <a:rPr lang="es-ES"/>
              <a:pPr/>
              <a:t>17</a:t>
            </a:fld>
            <a:endParaRPr lang="es-ES"/>
          </a:p>
        </p:txBody>
      </p:sp>
      <p:sp>
        <p:nvSpPr>
          <p:cNvPr id="65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295400"/>
            <a:ext cx="8599487" cy="5076825"/>
          </a:xfrm>
        </p:spPr>
        <p:txBody>
          <a:bodyPr/>
          <a:lstStyle/>
          <a:p>
            <a:endParaRPr lang="es-MX" sz="1000"/>
          </a:p>
          <a:p>
            <a:pPr>
              <a:buFontTx/>
              <a:buNone/>
            </a:pPr>
            <a:r>
              <a:rPr lang="es-MX" b="1">
                <a:solidFill>
                  <a:schemeClr val="bg1"/>
                </a:solidFill>
                <a:effectLst/>
              </a:rPr>
              <a:t>Respuesta de México al art. 303 del TLCAN</a:t>
            </a:r>
          </a:p>
          <a:p>
            <a:pPr>
              <a:buFontTx/>
              <a:buNone/>
            </a:pPr>
            <a:endParaRPr lang="es-MX" sz="100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s-MX" altLang="zh-CN">
                <a:solidFill>
                  <a:schemeClr val="bg1"/>
                </a:solidFill>
                <a:effectLst/>
                <a:ea typeface="SimSun" pitchFamily="2" charset="-122"/>
              </a:rPr>
              <a:t>TLC con Japón y 25 miembros de la Unión Europea</a:t>
            </a:r>
          </a:p>
          <a:p>
            <a:pPr lvl="1">
              <a:buClr>
                <a:schemeClr val="bg1"/>
              </a:buClr>
            </a:pPr>
            <a:r>
              <a:rPr lang="es-MX" altLang="zh-CN">
                <a:solidFill>
                  <a:schemeClr val="bg1"/>
                </a:solidFill>
                <a:effectLst/>
                <a:ea typeface="SimSun" pitchFamily="2" charset="-122"/>
              </a:rPr>
              <a:t>Libre comercio con 43 países </a:t>
            </a:r>
          </a:p>
          <a:p>
            <a:pPr lvl="1">
              <a:buClr>
                <a:schemeClr val="bg1"/>
              </a:buClr>
            </a:pPr>
            <a:r>
              <a:rPr lang="es-MX" altLang="zh-CN">
                <a:solidFill>
                  <a:schemeClr val="bg1"/>
                </a:solidFill>
                <a:effectLst/>
                <a:ea typeface="SimSun" pitchFamily="2" charset="-122"/>
              </a:rPr>
              <a:t>65% del comercio mundial</a:t>
            </a:r>
          </a:p>
          <a:p>
            <a:pPr lvl="1">
              <a:buClr>
                <a:schemeClr val="bg1"/>
              </a:buClr>
            </a:pPr>
            <a:endParaRPr lang="es-MX" altLang="zh-CN" sz="1000">
              <a:solidFill>
                <a:schemeClr val="bg1"/>
              </a:solidFill>
              <a:effectLst/>
              <a:ea typeface="SimSun" pitchFamily="2" charset="-122"/>
            </a:endParaRPr>
          </a:p>
          <a:p>
            <a:pPr>
              <a:buClr>
                <a:schemeClr val="bg1"/>
              </a:buClr>
            </a:pPr>
            <a:r>
              <a:rPr lang="es-MX" altLang="zh-CN">
                <a:solidFill>
                  <a:schemeClr val="bg1"/>
                </a:solidFill>
                <a:effectLst/>
                <a:ea typeface="SimSun" pitchFamily="2" charset="-122"/>
              </a:rPr>
              <a:t>Con el resto del mundo: PROSECs</a:t>
            </a:r>
          </a:p>
          <a:p>
            <a:pPr>
              <a:buClr>
                <a:schemeClr val="bg1"/>
              </a:buClr>
            </a:pPr>
            <a:endParaRPr lang="es-MX" altLang="zh-CN">
              <a:solidFill>
                <a:schemeClr val="bg1"/>
              </a:solidFill>
              <a:effectLst/>
              <a:ea typeface="SimSun" pitchFamily="2" charset="-122"/>
            </a:endParaRPr>
          </a:p>
          <a:p>
            <a:pPr>
              <a:buClr>
                <a:schemeClr val="bg1"/>
              </a:buClr>
            </a:pPr>
            <a:endParaRPr lang="es-MX">
              <a:solidFill>
                <a:schemeClr val="bg1"/>
              </a:solidFill>
            </a:endParaRPr>
          </a:p>
          <a:p>
            <a:pPr lvl="1"/>
            <a:endParaRPr lang="es-MX"/>
          </a:p>
        </p:txBody>
      </p:sp>
      <p:sp>
        <p:nvSpPr>
          <p:cNvPr id="653317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>
                <a:effectLst/>
              </a:rPr>
              <a:t>Retos: Arancelario</a:t>
            </a:r>
            <a:br>
              <a:rPr lang="es-MX">
                <a:effectLst/>
              </a:rPr>
            </a:br>
            <a:r>
              <a:rPr lang="es-MX">
                <a:effectLst/>
              </a:rPr>
              <a:t>“Duty draw back”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3600"/>
            <a:ext cx="9144000" cy="3048000"/>
          </a:xfrm>
        </p:spPr>
        <p:txBody>
          <a:bodyPr/>
          <a:lstStyle/>
          <a:p>
            <a:pPr marL="685800" indent="-685800"/>
            <a:r>
              <a:rPr lang="es-MX">
                <a:solidFill>
                  <a:schemeClr val="bg1"/>
                </a:solidFill>
                <a:effectLst/>
              </a:rPr>
              <a:t>Trato a países no miembros</a:t>
            </a:r>
            <a:endParaRPr lang="es-MX">
              <a:solidFill>
                <a:schemeClr val="bg1"/>
              </a:solidFill>
            </a:endParaRPr>
          </a:p>
        </p:txBody>
      </p:sp>
      <p:sp>
        <p:nvSpPr>
          <p:cNvPr id="657411" name="Text Box 3"/>
          <p:cNvSpPr txBox="1">
            <a:spLocks noChangeArrowheads="1"/>
          </p:cNvSpPr>
          <p:nvPr/>
        </p:nvSpPr>
        <p:spPr bwMode="auto">
          <a:xfrm>
            <a:off x="827088" y="404813"/>
            <a:ext cx="784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FEB8-2BF0-4E33-B84C-9FBEE8C41D4C}" type="slidenum">
              <a:rPr lang="es-ES"/>
              <a:pPr/>
              <a:t>19</a:t>
            </a:fld>
            <a:endParaRPr lang="es-ES"/>
          </a:p>
        </p:txBody>
      </p:sp>
      <p:sp>
        <p:nvSpPr>
          <p:cNvPr id="66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519238"/>
            <a:ext cx="8520113" cy="5149850"/>
          </a:xfrm>
        </p:spPr>
        <p:txBody>
          <a:bodyPr/>
          <a:lstStyle/>
          <a:p>
            <a:pPr algn="just"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Mientras México negociaba 12 TLC’s, los aranceles frente a socios no TLC se incrementaron</a:t>
            </a:r>
          </a:p>
          <a:p>
            <a:pPr lvl="1" algn="just">
              <a:buClr>
                <a:schemeClr val="bg1"/>
              </a:buClr>
            </a:pPr>
            <a:endParaRPr lang="es-MX" sz="1000">
              <a:solidFill>
                <a:schemeClr val="bg1"/>
              </a:solidFill>
            </a:endParaRPr>
          </a:p>
          <a:p>
            <a:pPr lvl="1" algn="just"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Programas de emergencia ante crisis macroeconómicas</a:t>
            </a:r>
          </a:p>
          <a:p>
            <a:pPr lvl="1" algn="just"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Necesidades fiscales</a:t>
            </a:r>
          </a:p>
          <a:p>
            <a:pPr lvl="1" algn="just"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Presiones competitivas: China</a:t>
            </a:r>
          </a:p>
          <a:p>
            <a:pPr lvl="1" algn="just">
              <a:buClr>
                <a:schemeClr val="bg1"/>
              </a:buClr>
            </a:pPr>
            <a:endParaRPr lang="es-MX" sz="1000">
              <a:solidFill>
                <a:schemeClr val="bg1"/>
              </a:solidFill>
            </a:endParaRPr>
          </a:p>
          <a:p>
            <a:pPr algn="just"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“Dictadura de la reciprocidad” </a:t>
            </a:r>
          </a:p>
          <a:p>
            <a:pPr lvl="1" algn="just">
              <a:buClr>
                <a:schemeClr val="folHlink"/>
              </a:buClr>
            </a:pPr>
            <a:endParaRPr lang="es-MX">
              <a:solidFill>
                <a:schemeClr val="bg1"/>
              </a:solidFill>
            </a:endParaRPr>
          </a:p>
        </p:txBody>
      </p:sp>
      <p:sp>
        <p:nvSpPr>
          <p:cNvPr id="662534" name="Rectangle 6"/>
          <p:cNvSpPr>
            <a:spLocks noChangeArrowheads="1"/>
          </p:cNvSpPr>
          <p:nvPr/>
        </p:nvSpPr>
        <p:spPr bwMode="auto">
          <a:xfrm>
            <a:off x="0" y="76200"/>
            <a:ext cx="9144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MX" sz="3600" b="1">
                <a:solidFill>
                  <a:schemeClr val="bg1"/>
                </a:solidFill>
                <a:latin typeface="Arial" pitchFamily="34" charset="0"/>
              </a:rPr>
              <a:t>Retos: Arancelario</a:t>
            </a:r>
            <a:br>
              <a:rPr lang="es-MX" sz="3600" b="1">
                <a:solidFill>
                  <a:schemeClr val="bg1"/>
                </a:solidFill>
                <a:latin typeface="Arial" pitchFamily="34" charset="0"/>
              </a:rPr>
            </a:br>
            <a:r>
              <a:rPr lang="es-MX" sz="3600" b="1">
                <a:solidFill>
                  <a:schemeClr val="bg1"/>
                </a:solidFill>
                <a:latin typeface="Arial" pitchFamily="34" charset="0"/>
              </a:rPr>
              <a:t>Trato a países no miembros</a:t>
            </a:r>
            <a:endParaRPr lang="es-MX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D90B-296D-4E5D-AF98-77CFC4F61618}" type="slidenum">
              <a:rPr lang="es-ES"/>
              <a:pPr/>
              <a:t>2</a:t>
            </a:fld>
            <a:endParaRPr lang="es-ES"/>
          </a:p>
        </p:txBody>
      </p:sp>
      <p:sp>
        <p:nvSpPr>
          <p:cNvPr id="5335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628775"/>
            <a:ext cx="8675688" cy="4535488"/>
          </a:xfrm>
        </p:spPr>
        <p:txBody>
          <a:bodyPr/>
          <a:lstStyle/>
          <a:p>
            <a:pPr marL="685800" indent="-685800" algn="l"/>
            <a:r>
              <a:rPr lang="es-MX" sz="4000"/>
              <a:t>	</a:t>
            </a:r>
            <a:r>
              <a:rPr lang="es-MX">
                <a:effectLst/>
              </a:rPr>
              <a:t>1</a:t>
            </a:r>
            <a:r>
              <a:rPr lang="es-MX">
                <a:solidFill>
                  <a:schemeClr val="bg1"/>
                </a:solidFill>
                <a:effectLst/>
              </a:rPr>
              <a:t>. Principales resultados del   		    	   TLCAN</a:t>
            </a:r>
            <a:br>
              <a:rPr lang="es-MX">
                <a:solidFill>
                  <a:schemeClr val="bg1"/>
                </a:solidFill>
                <a:effectLst/>
              </a:rPr>
            </a:br>
            <a:r>
              <a:rPr lang="es-MX" sz="1400">
                <a:solidFill>
                  <a:schemeClr val="bg1"/>
                </a:solidFill>
                <a:effectLst/>
              </a:rPr>
              <a:t> </a:t>
            </a:r>
            <a:br>
              <a:rPr lang="es-MX" sz="1400">
                <a:solidFill>
                  <a:schemeClr val="bg1"/>
                </a:solidFill>
                <a:effectLst/>
              </a:rPr>
            </a:br>
            <a:r>
              <a:rPr lang="es-MX">
                <a:solidFill>
                  <a:schemeClr val="bg1"/>
                </a:solidFill>
                <a:effectLst/>
              </a:rPr>
              <a:t>2. Principales retos en la 	   		 	   instrumentación del TLCAN</a:t>
            </a:r>
            <a:br>
              <a:rPr lang="es-MX">
                <a:solidFill>
                  <a:schemeClr val="bg1"/>
                </a:solidFill>
                <a:effectLst/>
              </a:rPr>
            </a:br>
            <a:r>
              <a:rPr lang="es-MX" sz="1400">
                <a:solidFill>
                  <a:schemeClr val="bg1"/>
                </a:solidFill>
                <a:effectLst/>
              </a:rPr>
              <a:t> </a:t>
            </a:r>
            <a:br>
              <a:rPr lang="es-MX" sz="1400">
                <a:solidFill>
                  <a:schemeClr val="bg1"/>
                </a:solidFill>
                <a:effectLst/>
              </a:rPr>
            </a:br>
            <a:r>
              <a:rPr lang="es-MX">
                <a:solidFill>
                  <a:schemeClr val="bg1"/>
                </a:solidFill>
                <a:effectLst/>
              </a:rPr>
              <a:t>3. Comentarios </a:t>
            </a:r>
            <a:br>
              <a:rPr lang="es-MX">
                <a:solidFill>
                  <a:schemeClr val="bg1"/>
                </a:solidFill>
                <a:effectLst/>
              </a:rPr>
            </a:br>
            <a:endParaRPr lang="es-MX">
              <a:solidFill>
                <a:schemeClr val="bg1"/>
              </a:solidFill>
              <a:effectLst/>
            </a:endParaRPr>
          </a:p>
        </p:txBody>
      </p:sp>
      <p:sp>
        <p:nvSpPr>
          <p:cNvPr id="533507" name="Rectangle 3"/>
          <p:cNvSpPr>
            <a:spLocks noChangeArrowheads="1"/>
          </p:cNvSpPr>
          <p:nvPr/>
        </p:nvSpPr>
        <p:spPr bwMode="auto">
          <a:xfrm>
            <a:off x="0" y="76200"/>
            <a:ext cx="9144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09600" indent="-609600"/>
            <a:r>
              <a:rPr lang="es-ES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CONTENIDO</a:t>
            </a:r>
            <a:endParaRPr lang="es-MX" sz="3600" b="1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DA38-A344-47C3-AF4E-5269832FD997}" type="slidenum">
              <a:rPr lang="es-ES"/>
              <a:pPr/>
              <a:t>20</a:t>
            </a:fld>
            <a:endParaRPr lang="es-ES"/>
          </a:p>
        </p:txBody>
      </p:sp>
      <p:sp>
        <p:nvSpPr>
          <p:cNvPr id="66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371600"/>
            <a:ext cx="8496300" cy="5516563"/>
          </a:xfrm>
          <a:noFill/>
          <a:ln/>
        </p:spPr>
        <p:txBody>
          <a:bodyPr/>
          <a:lstStyle/>
          <a:p>
            <a:pPr algn="just">
              <a:lnSpc>
                <a:spcPct val="120000"/>
              </a:lnSpc>
              <a:buClr>
                <a:srgbClr val="990000"/>
              </a:buClr>
              <a:buFont typeface="Wingdings" pitchFamily="2" charset="2"/>
              <a:buNone/>
            </a:pPr>
            <a:r>
              <a:rPr lang="es-MX" sz="1000">
                <a:solidFill>
                  <a:schemeClr val="tx1"/>
                </a:solidFill>
              </a:rPr>
              <a:t> </a:t>
            </a:r>
          </a:p>
          <a:p>
            <a:pPr algn="just">
              <a:lnSpc>
                <a:spcPct val="90000"/>
              </a:lnSpc>
              <a:buClr>
                <a:schemeClr val="bg1"/>
              </a:buClr>
              <a:buFontTx/>
              <a:buNone/>
            </a:pPr>
            <a:r>
              <a:rPr lang="es-MX">
                <a:solidFill>
                  <a:srgbClr val="000099"/>
                </a:solidFill>
              </a:rPr>
              <a:t>	</a:t>
            </a:r>
            <a:r>
              <a:rPr lang="es-MX">
                <a:solidFill>
                  <a:schemeClr val="bg1"/>
                </a:solidFill>
              </a:rPr>
              <a:t>Los niveles de protección comercial NMF de México son de los más altos de América:</a:t>
            </a:r>
          </a:p>
          <a:p>
            <a:pPr algn="just">
              <a:lnSpc>
                <a:spcPct val="90000"/>
              </a:lnSpc>
              <a:buClr>
                <a:schemeClr val="bg1"/>
              </a:buClr>
            </a:pPr>
            <a:endParaRPr lang="es-MX" sz="120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  <a:buClr>
                <a:schemeClr val="bg1"/>
              </a:buClr>
            </a:pPr>
            <a:endParaRPr lang="es-MX" sz="120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  <a:buClr>
                <a:schemeClr val="bg1"/>
              </a:buClr>
            </a:pPr>
            <a:endParaRPr lang="es-MX" sz="1000">
              <a:solidFill>
                <a:schemeClr val="bg1"/>
              </a:solidFill>
            </a:endParaRPr>
          </a:p>
          <a:p>
            <a:pPr lvl="1" algn="just">
              <a:lnSpc>
                <a:spcPct val="90000"/>
              </a:lnSpc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14.2% para productos industriales (2004)</a:t>
            </a:r>
          </a:p>
          <a:p>
            <a:pPr lvl="1" algn="just">
              <a:lnSpc>
                <a:spcPct val="90000"/>
              </a:lnSpc>
              <a:buClr>
                <a:schemeClr val="bg1"/>
              </a:buClr>
            </a:pPr>
            <a:endParaRPr lang="es-MX" sz="1000">
              <a:solidFill>
                <a:schemeClr val="bg1"/>
              </a:solidFill>
            </a:endParaRPr>
          </a:p>
          <a:p>
            <a:pPr lvl="1" algn="just">
              <a:lnSpc>
                <a:spcPct val="90000"/>
              </a:lnSpc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Se aplican al 23% del comercio exterior de México</a:t>
            </a:r>
          </a:p>
          <a:p>
            <a:pPr lvl="1" algn="just">
              <a:lnSpc>
                <a:spcPct val="120000"/>
              </a:lnSpc>
              <a:buClr>
                <a:schemeClr val="bg1"/>
              </a:buClr>
            </a:pPr>
            <a:endParaRPr lang="es-MX">
              <a:solidFill>
                <a:schemeClr val="bg1"/>
              </a:solidFill>
            </a:endParaRPr>
          </a:p>
          <a:p>
            <a:pPr lvl="1" algn="just">
              <a:lnSpc>
                <a:spcPct val="120000"/>
              </a:lnSpc>
              <a:buClr>
                <a:srgbClr val="990000"/>
              </a:buClr>
              <a:buFont typeface="Wingdings" pitchFamily="2" charset="2"/>
              <a:buChar char="§"/>
            </a:pPr>
            <a:endParaRPr lang="es-MX">
              <a:solidFill>
                <a:schemeClr val="bg1"/>
              </a:solidFill>
            </a:endParaRPr>
          </a:p>
          <a:p>
            <a:pPr lvl="1" algn="just">
              <a:lnSpc>
                <a:spcPct val="120000"/>
              </a:lnSpc>
              <a:buClr>
                <a:srgbClr val="990000"/>
              </a:buClr>
              <a:buFont typeface="Wingdings" pitchFamily="2" charset="2"/>
              <a:buChar char="§"/>
            </a:pPr>
            <a:endParaRPr lang="es-MX">
              <a:solidFill>
                <a:schemeClr val="tx1"/>
              </a:solidFill>
            </a:endParaRPr>
          </a:p>
        </p:txBody>
      </p:sp>
      <p:sp>
        <p:nvSpPr>
          <p:cNvPr id="666632" name="Rectangle 8"/>
          <p:cNvSpPr>
            <a:spLocks noChangeArrowheads="1"/>
          </p:cNvSpPr>
          <p:nvPr/>
        </p:nvSpPr>
        <p:spPr bwMode="auto">
          <a:xfrm>
            <a:off x="0" y="44450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3600" b="1">
                <a:solidFill>
                  <a:schemeClr val="bg1"/>
                </a:solidFill>
                <a:latin typeface="Arial" pitchFamily="34" charset="0"/>
              </a:rPr>
              <a:t>Retos: Arancelario</a:t>
            </a:r>
            <a:br>
              <a:rPr lang="es-MX" sz="3600" b="1">
                <a:solidFill>
                  <a:schemeClr val="bg1"/>
                </a:solidFill>
                <a:latin typeface="Arial" pitchFamily="34" charset="0"/>
              </a:rPr>
            </a:br>
            <a:r>
              <a:rPr lang="es-MX" sz="3600" b="1">
                <a:solidFill>
                  <a:schemeClr val="bg1"/>
                </a:solidFill>
                <a:latin typeface="Arial" pitchFamily="34" charset="0"/>
              </a:rPr>
              <a:t>Trato a países no miembros</a:t>
            </a:r>
            <a:endParaRPr lang="es-ES" sz="3600" b="1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6A30-9026-4273-8542-8213C2586433}" type="slidenum">
              <a:rPr lang="es-ES"/>
              <a:pPr/>
              <a:t>21</a:t>
            </a:fld>
            <a:endParaRPr lang="es-ES"/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9250" y="1295400"/>
            <a:ext cx="8686800" cy="5373688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endParaRPr lang="es-ES" sz="120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es-ES" sz="2800">
                <a:solidFill>
                  <a:schemeClr val="bg1"/>
                </a:solidFill>
              </a:rPr>
              <a:t>Nación Más Favorecida (NMF): 12 tasas arancelarias</a:t>
            </a:r>
          </a:p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es-ES" sz="2800">
                <a:solidFill>
                  <a:schemeClr val="bg1"/>
                </a:solidFill>
              </a:rPr>
              <a:t>12 TLCs</a:t>
            </a:r>
          </a:p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es-ES" sz="2800">
                <a:solidFill>
                  <a:schemeClr val="bg1"/>
                </a:solidFill>
              </a:rPr>
              <a:t>Preferencias Asociación Latinoamericana de Integración (ALADI)</a:t>
            </a:r>
          </a:p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es-ES" sz="2800">
                <a:solidFill>
                  <a:schemeClr val="bg1"/>
                </a:solidFill>
              </a:rPr>
              <a:t>Importaciones temporales</a:t>
            </a:r>
          </a:p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es-ES" sz="2800">
                <a:solidFill>
                  <a:schemeClr val="bg1"/>
                </a:solidFill>
              </a:rPr>
              <a:t>Programas Sectoriales (PROSECs)</a:t>
            </a:r>
          </a:p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es-ES" sz="2800">
                <a:solidFill>
                  <a:schemeClr val="bg1"/>
                </a:solidFill>
              </a:rPr>
              <a:t>Maquila</a:t>
            </a:r>
          </a:p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es-ES" sz="2800">
                <a:solidFill>
                  <a:schemeClr val="bg1"/>
                </a:solidFill>
              </a:rPr>
              <a:t>Regla octava</a:t>
            </a:r>
          </a:p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es-ES" sz="2800">
                <a:solidFill>
                  <a:schemeClr val="bg1"/>
                </a:solidFill>
              </a:rPr>
              <a:t>Cuotas antidumping e impuestos compensatorios</a:t>
            </a:r>
          </a:p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es-ES" sz="2800">
                <a:solidFill>
                  <a:schemeClr val="bg1"/>
                </a:solidFill>
              </a:rPr>
              <a:t>Certificado de origen “duro”, etc.</a:t>
            </a:r>
          </a:p>
        </p:txBody>
      </p:sp>
      <p:sp>
        <p:nvSpPr>
          <p:cNvPr id="668679" name="Rectangle 7"/>
          <p:cNvSpPr>
            <a:spLocks noChangeArrowheads="1"/>
          </p:cNvSpPr>
          <p:nvPr/>
        </p:nvSpPr>
        <p:spPr bwMode="auto">
          <a:xfrm>
            <a:off x="0" y="44450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3600" b="1">
                <a:solidFill>
                  <a:schemeClr val="bg1"/>
                </a:solidFill>
                <a:latin typeface="Arial" pitchFamily="34" charset="0"/>
              </a:rPr>
              <a:t>Retos: Arancelario</a:t>
            </a:r>
          </a:p>
          <a:p>
            <a:r>
              <a:rPr lang="es-MX" sz="3600" b="1">
                <a:solidFill>
                  <a:schemeClr val="bg1"/>
                </a:solidFill>
                <a:latin typeface="Arial" pitchFamily="34" charset="0"/>
              </a:rPr>
              <a:t>Proliferación de regimenes aduaneros</a:t>
            </a:r>
            <a:endParaRPr lang="es-ES" sz="3600" b="1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369C-0F14-4696-9A59-25C66A6B0736}" type="slidenum">
              <a:rPr lang="es-ES"/>
              <a:pPr/>
              <a:t>22</a:t>
            </a:fld>
            <a:endParaRPr lang="es-ES"/>
          </a:p>
        </p:txBody>
      </p:sp>
      <p:sp>
        <p:nvSpPr>
          <p:cNvPr id="67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496300" cy="5516563"/>
          </a:xfrm>
          <a:noFill/>
          <a:ln/>
        </p:spPr>
        <p:txBody>
          <a:bodyPr/>
          <a:lstStyle/>
          <a:p>
            <a:pPr algn="just">
              <a:lnSpc>
                <a:spcPct val="90000"/>
              </a:lnSpc>
              <a:buClr>
                <a:schemeClr val="bg1"/>
              </a:buClr>
            </a:pPr>
            <a:endParaRPr lang="es-MX" sz="1000">
              <a:solidFill>
                <a:srgbClr val="000099"/>
              </a:solidFill>
              <a:cs typeface="Arial" pitchFamily="34" charset="0"/>
            </a:endParaRPr>
          </a:p>
          <a:p>
            <a:pPr algn="just">
              <a:lnSpc>
                <a:spcPct val="90000"/>
              </a:lnSpc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  <a:cs typeface="Arial" pitchFamily="34" charset="0"/>
              </a:rPr>
              <a:t>La diversidad de regímenes aduaneros genera:</a:t>
            </a:r>
          </a:p>
          <a:p>
            <a:pPr algn="just">
              <a:lnSpc>
                <a:spcPct val="90000"/>
              </a:lnSpc>
              <a:buClr>
                <a:schemeClr val="bg1"/>
              </a:buClr>
            </a:pPr>
            <a:endParaRPr lang="es-MX" sz="1000">
              <a:solidFill>
                <a:schemeClr val="bg1"/>
              </a:solidFill>
              <a:cs typeface="Arial" pitchFamily="34" charset="0"/>
            </a:endParaRPr>
          </a:p>
          <a:p>
            <a:pPr algn="just">
              <a:lnSpc>
                <a:spcPct val="90000"/>
              </a:lnSpc>
              <a:buClr>
                <a:schemeClr val="bg1"/>
              </a:buClr>
            </a:pPr>
            <a:endParaRPr lang="es-MX" sz="1000">
              <a:solidFill>
                <a:schemeClr val="bg1"/>
              </a:solidFill>
              <a:cs typeface="Arial" pitchFamily="34" charset="0"/>
            </a:endParaRPr>
          </a:p>
          <a:p>
            <a:pPr lvl="1" algn="just">
              <a:lnSpc>
                <a:spcPct val="90000"/>
              </a:lnSpc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  <a:cs typeface="Arial" pitchFamily="34" charset="0"/>
              </a:rPr>
              <a:t>Incentivos al contrabando y elusión</a:t>
            </a:r>
          </a:p>
          <a:p>
            <a:pPr lvl="1" algn="just">
              <a:lnSpc>
                <a:spcPct val="90000"/>
              </a:lnSpc>
              <a:buClr>
                <a:schemeClr val="bg1"/>
              </a:buClr>
            </a:pPr>
            <a:endParaRPr lang="es-MX" sz="1000">
              <a:solidFill>
                <a:schemeClr val="bg1"/>
              </a:solidFill>
              <a:cs typeface="Arial" pitchFamily="34" charset="0"/>
            </a:endParaRPr>
          </a:p>
          <a:p>
            <a:pPr lvl="1" algn="just">
              <a:lnSpc>
                <a:spcPct val="90000"/>
              </a:lnSpc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  <a:cs typeface="Arial" pitchFamily="34" charset="0"/>
              </a:rPr>
              <a:t>Promueve la corrupción</a:t>
            </a:r>
          </a:p>
          <a:p>
            <a:pPr lvl="1" algn="just">
              <a:lnSpc>
                <a:spcPct val="90000"/>
              </a:lnSpc>
              <a:buClr>
                <a:schemeClr val="bg1"/>
              </a:buClr>
            </a:pPr>
            <a:endParaRPr lang="es-MX" sz="1000">
              <a:solidFill>
                <a:schemeClr val="bg1"/>
              </a:solidFill>
              <a:cs typeface="Arial" pitchFamily="34" charset="0"/>
            </a:endParaRPr>
          </a:p>
          <a:p>
            <a:pPr lvl="1" algn="just">
              <a:lnSpc>
                <a:spcPct val="90000"/>
              </a:lnSpc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  <a:cs typeface="Arial" pitchFamily="34" charset="0"/>
              </a:rPr>
              <a:t>Altos costos para el erario por administración aduanera (personal, infraestructura)</a:t>
            </a:r>
          </a:p>
          <a:p>
            <a:pPr lvl="1" algn="just">
              <a:lnSpc>
                <a:spcPct val="90000"/>
              </a:lnSpc>
              <a:buClr>
                <a:schemeClr val="bg1"/>
              </a:buClr>
            </a:pPr>
            <a:endParaRPr lang="es-MX" sz="1000">
              <a:solidFill>
                <a:schemeClr val="bg1"/>
              </a:solidFill>
              <a:cs typeface="Arial" pitchFamily="34" charset="0"/>
            </a:endParaRPr>
          </a:p>
          <a:p>
            <a:pPr lvl="1" algn="just">
              <a:lnSpc>
                <a:spcPct val="90000"/>
              </a:lnSpc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Elevados costos para las operaciones comerciales empresariales </a:t>
            </a:r>
            <a:r>
              <a:rPr lang="en-US">
                <a:solidFill>
                  <a:schemeClr val="bg1"/>
                </a:solidFill>
                <a:cs typeface="Arial" pitchFamily="34" charset="0"/>
              </a:rPr>
              <a:t> </a:t>
            </a:r>
            <a:endParaRPr lang="es-MX" sz="2400">
              <a:solidFill>
                <a:schemeClr val="bg1"/>
              </a:solidFill>
            </a:endParaRPr>
          </a:p>
          <a:p>
            <a:pPr lvl="1" algn="just">
              <a:lnSpc>
                <a:spcPct val="120000"/>
              </a:lnSpc>
              <a:buClr>
                <a:srgbClr val="990000"/>
              </a:buClr>
              <a:buFont typeface="Wingdings" pitchFamily="2" charset="2"/>
              <a:buChar char="§"/>
            </a:pPr>
            <a:endParaRPr lang="es-MX" sz="2400">
              <a:solidFill>
                <a:schemeClr val="bg1"/>
              </a:solidFill>
            </a:endParaRPr>
          </a:p>
          <a:p>
            <a:pPr lvl="1" algn="just">
              <a:lnSpc>
                <a:spcPct val="120000"/>
              </a:lnSpc>
              <a:buClr>
                <a:srgbClr val="990000"/>
              </a:buClr>
              <a:buFont typeface="Wingdings" pitchFamily="2" charset="2"/>
              <a:buChar char="§"/>
            </a:pPr>
            <a:endParaRPr lang="es-MX" sz="2400">
              <a:solidFill>
                <a:schemeClr val="bg1"/>
              </a:solidFill>
            </a:endParaRPr>
          </a:p>
        </p:txBody>
      </p:sp>
      <p:sp>
        <p:nvSpPr>
          <p:cNvPr id="672775" name="Rectangle 7"/>
          <p:cNvSpPr>
            <a:spLocks noChangeArrowheads="1"/>
          </p:cNvSpPr>
          <p:nvPr/>
        </p:nvSpPr>
        <p:spPr bwMode="auto">
          <a:xfrm>
            <a:off x="0" y="44450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3600" b="1">
                <a:solidFill>
                  <a:schemeClr val="bg1"/>
                </a:solidFill>
                <a:latin typeface="Arial" pitchFamily="34" charset="0"/>
              </a:rPr>
              <a:t>Retos: Arancelario</a:t>
            </a:r>
          </a:p>
          <a:p>
            <a:r>
              <a:rPr lang="es-MX" sz="3600" b="1">
                <a:solidFill>
                  <a:schemeClr val="bg1"/>
                </a:solidFill>
                <a:latin typeface="Arial" pitchFamily="34" charset="0"/>
              </a:rPr>
              <a:t>Trato a países no miembros</a:t>
            </a:r>
            <a:endParaRPr lang="es-ES" sz="3600" b="1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3600"/>
            <a:ext cx="9144000" cy="3048000"/>
          </a:xfrm>
        </p:spPr>
        <p:txBody>
          <a:bodyPr/>
          <a:lstStyle/>
          <a:p>
            <a:pPr marL="685800" indent="-685800"/>
            <a:r>
              <a:rPr lang="es-MX">
                <a:solidFill>
                  <a:schemeClr val="bg1"/>
                </a:solidFill>
                <a:effectLst/>
              </a:rPr>
              <a:t>Reto Aduanero</a:t>
            </a:r>
            <a:endParaRPr lang="es-MX">
              <a:solidFill>
                <a:schemeClr val="bg1"/>
              </a:solidFill>
            </a:endParaRPr>
          </a:p>
        </p:txBody>
      </p:sp>
      <p:sp>
        <p:nvSpPr>
          <p:cNvPr id="744451" name="Text Box 3"/>
          <p:cNvSpPr txBox="1">
            <a:spLocks noChangeArrowheads="1"/>
          </p:cNvSpPr>
          <p:nvPr/>
        </p:nvSpPr>
        <p:spPr bwMode="auto">
          <a:xfrm>
            <a:off x="827088" y="404813"/>
            <a:ext cx="784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2952-4A59-42A4-8D8E-A2E1659DA7A1}" type="slidenum">
              <a:rPr lang="es-ES"/>
              <a:pPr/>
              <a:t>24</a:t>
            </a:fld>
            <a:endParaRPr lang="es-ES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>
                <a:solidFill>
                  <a:schemeClr val="bg1"/>
                </a:solidFill>
                <a:effectLst/>
              </a:rPr>
              <a:t>Retos: Aduanero </a:t>
            </a:r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03338"/>
            <a:ext cx="8839200" cy="5221287"/>
          </a:xfrm>
        </p:spPr>
        <p:txBody>
          <a:bodyPr/>
          <a:lstStyle/>
          <a:p>
            <a:pPr lvl="1" algn="just">
              <a:lnSpc>
                <a:spcPct val="90000"/>
              </a:lnSpc>
              <a:buClr>
                <a:srgbClr val="0000CC"/>
              </a:buClr>
            </a:pPr>
            <a:endParaRPr lang="es-MX" sz="1000">
              <a:solidFill>
                <a:schemeClr val="bg1"/>
              </a:solidFill>
              <a:effectLst/>
            </a:endParaRPr>
          </a:p>
          <a:p>
            <a:pPr algn="just">
              <a:lnSpc>
                <a:spcPct val="90000"/>
              </a:lnSpc>
              <a:buClr>
                <a:srgbClr val="0000CC"/>
              </a:buClr>
            </a:pPr>
            <a:r>
              <a:rPr lang="es-MX" sz="3600">
                <a:solidFill>
                  <a:schemeClr val="bg1"/>
                </a:solidFill>
                <a:effectLst/>
              </a:rPr>
              <a:t>Capacitación para revisión</a:t>
            </a:r>
          </a:p>
          <a:p>
            <a:pPr algn="just">
              <a:lnSpc>
                <a:spcPct val="90000"/>
              </a:lnSpc>
              <a:buClr>
                <a:srgbClr val="0000CC"/>
              </a:buClr>
            </a:pPr>
            <a:endParaRPr lang="es-MX" sz="1200">
              <a:solidFill>
                <a:schemeClr val="bg1"/>
              </a:solidFill>
              <a:effectLst/>
            </a:endParaRPr>
          </a:p>
          <a:p>
            <a:pPr lvl="1" algn="just">
              <a:lnSpc>
                <a:spcPct val="90000"/>
              </a:lnSpc>
              <a:buClr>
                <a:srgbClr val="0000CC"/>
              </a:buClr>
            </a:pPr>
            <a:r>
              <a:rPr lang="es-MX" sz="3200">
                <a:solidFill>
                  <a:schemeClr val="bg1"/>
                </a:solidFill>
                <a:effectLst/>
              </a:rPr>
              <a:t> En frontera</a:t>
            </a:r>
          </a:p>
          <a:p>
            <a:pPr lvl="2" algn="just">
              <a:lnSpc>
                <a:spcPct val="90000"/>
              </a:lnSpc>
              <a:buClr>
                <a:srgbClr val="0000CC"/>
              </a:buClr>
            </a:pPr>
            <a:r>
              <a:rPr lang="es-MX" sz="3200">
                <a:solidFill>
                  <a:schemeClr val="bg1"/>
                </a:solidFill>
                <a:effectLst/>
              </a:rPr>
              <a:t>Certificado de origen</a:t>
            </a:r>
          </a:p>
          <a:p>
            <a:pPr lvl="2" algn="just">
              <a:lnSpc>
                <a:spcPct val="90000"/>
              </a:lnSpc>
              <a:buClr>
                <a:srgbClr val="0000CC"/>
              </a:buClr>
            </a:pPr>
            <a:r>
              <a:rPr lang="es-MX" sz="3200">
                <a:solidFill>
                  <a:schemeClr val="bg1"/>
                </a:solidFill>
                <a:effectLst/>
              </a:rPr>
              <a:t>Otros requisitos de importación (cupos, normas técnicas, sanitarias, etc.)</a:t>
            </a:r>
          </a:p>
          <a:p>
            <a:pPr lvl="2" algn="just">
              <a:lnSpc>
                <a:spcPct val="90000"/>
              </a:lnSpc>
              <a:buClr>
                <a:srgbClr val="0000CC"/>
              </a:buClr>
            </a:pPr>
            <a:endParaRPr lang="es-MX" sz="1000">
              <a:solidFill>
                <a:schemeClr val="bg1"/>
              </a:solidFill>
              <a:effectLst/>
            </a:endParaRPr>
          </a:p>
          <a:p>
            <a:pPr lvl="1" algn="just">
              <a:lnSpc>
                <a:spcPct val="90000"/>
              </a:lnSpc>
              <a:buClr>
                <a:srgbClr val="0000CC"/>
              </a:buClr>
            </a:pPr>
            <a:r>
              <a:rPr lang="es-MX" sz="3200">
                <a:solidFill>
                  <a:schemeClr val="bg1"/>
                </a:solidFill>
                <a:effectLst/>
              </a:rPr>
              <a:t>Posterior </a:t>
            </a:r>
          </a:p>
          <a:p>
            <a:pPr lvl="2" algn="just">
              <a:lnSpc>
                <a:spcPct val="90000"/>
              </a:lnSpc>
              <a:buClr>
                <a:srgbClr val="0000CC"/>
              </a:buClr>
            </a:pPr>
            <a:r>
              <a:rPr lang="es-MX" sz="3200">
                <a:solidFill>
                  <a:schemeClr val="bg1"/>
                </a:solidFill>
                <a:effectLst/>
              </a:rPr>
              <a:t>Glosa mexicana (revisión aleatoria de documentación)</a:t>
            </a:r>
          </a:p>
          <a:p>
            <a:pPr lvl="2" algn="just">
              <a:lnSpc>
                <a:spcPct val="90000"/>
              </a:lnSpc>
              <a:buClr>
                <a:srgbClr val="0000CC"/>
              </a:buClr>
            </a:pPr>
            <a:endParaRPr lang="es-MX" sz="100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B7BC-7572-4F9B-AF92-CD6F4A0189C5}" type="slidenum">
              <a:rPr lang="es-ES"/>
              <a:pPr/>
              <a:t>25</a:t>
            </a:fld>
            <a:endParaRPr lang="es-ES"/>
          </a:p>
        </p:txBody>
      </p:sp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>
                <a:solidFill>
                  <a:schemeClr val="bg1"/>
                </a:solidFill>
                <a:effectLst/>
              </a:rPr>
              <a:t>Retos: Aduanero </a:t>
            </a:r>
          </a:p>
        </p:txBody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31900"/>
            <a:ext cx="8736013" cy="5221288"/>
          </a:xfrm>
        </p:spPr>
        <p:txBody>
          <a:bodyPr/>
          <a:lstStyle/>
          <a:p>
            <a:pPr lvl="1" algn="just">
              <a:lnSpc>
                <a:spcPct val="90000"/>
              </a:lnSpc>
              <a:buClr>
                <a:srgbClr val="0000CC"/>
              </a:buClr>
            </a:pPr>
            <a:endParaRPr lang="es-MX" sz="1000">
              <a:solidFill>
                <a:schemeClr val="bg1"/>
              </a:solidFill>
              <a:effectLst/>
            </a:endParaRPr>
          </a:p>
          <a:p>
            <a:pPr algn="just">
              <a:lnSpc>
                <a:spcPct val="90000"/>
              </a:lnSpc>
              <a:buClr>
                <a:srgbClr val="0000CC"/>
              </a:buClr>
            </a:pPr>
            <a:r>
              <a:rPr lang="es-MX" sz="3600">
                <a:solidFill>
                  <a:schemeClr val="bg1"/>
                </a:solidFill>
                <a:effectLst/>
              </a:rPr>
              <a:t>Capacitación para verificación de origen</a:t>
            </a:r>
          </a:p>
          <a:p>
            <a:pPr algn="just">
              <a:lnSpc>
                <a:spcPct val="90000"/>
              </a:lnSpc>
              <a:buClr>
                <a:srgbClr val="0000CC"/>
              </a:buClr>
            </a:pPr>
            <a:endParaRPr lang="es-MX" sz="1200">
              <a:solidFill>
                <a:schemeClr val="bg1"/>
              </a:solidFill>
              <a:effectLst/>
            </a:endParaRPr>
          </a:p>
          <a:p>
            <a:pPr lvl="1" algn="just">
              <a:lnSpc>
                <a:spcPct val="90000"/>
              </a:lnSpc>
              <a:buClr>
                <a:srgbClr val="0000CC"/>
              </a:buClr>
            </a:pPr>
            <a:r>
              <a:rPr lang="es-MX" sz="3200">
                <a:solidFill>
                  <a:schemeClr val="bg1"/>
                </a:solidFill>
                <a:effectLst/>
              </a:rPr>
              <a:t>Envío de cuestionarios</a:t>
            </a:r>
          </a:p>
          <a:p>
            <a:pPr lvl="1" algn="just">
              <a:lnSpc>
                <a:spcPct val="90000"/>
              </a:lnSpc>
              <a:buClr>
                <a:srgbClr val="0000CC"/>
              </a:buClr>
            </a:pPr>
            <a:r>
              <a:rPr lang="es-MX" sz="3200">
                <a:solidFill>
                  <a:schemeClr val="bg1"/>
                </a:solidFill>
                <a:effectLst/>
              </a:rPr>
              <a:t>Visitas a sitios de producción </a:t>
            </a:r>
          </a:p>
          <a:p>
            <a:pPr algn="just">
              <a:lnSpc>
                <a:spcPct val="90000"/>
              </a:lnSpc>
              <a:buClr>
                <a:srgbClr val="0000CC"/>
              </a:buClr>
            </a:pPr>
            <a:endParaRPr lang="es-MX" sz="1200">
              <a:solidFill>
                <a:schemeClr val="bg1"/>
              </a:solidFill>
              <a:effectLst/>
            </a:endParaRPr>
          </a:p>
          <a:p>
            <a:pPr algn="just">
              <a:lnSpc>
                <a:spcPct val="90000"/>
              </a:lnSpc>
              <a:buClr>
                <a:srgbClr val="0000CC"/>
              </a:buClr>
            </a:pPr>
            <a:r>
              <a:rPr lang="es-MX" sz="3600">
                <a:solidFill>
                  <a:schemeClr val="bg1"/>
                </a:solidFill>
                <a:effectLst/>
              </a:rPr>
              <a:t>Legislación aduanera moderna</a:t>
            </a:r>
          </a:p>
          <a:p>
            <a:pPr algn="just">
              <a:lnSpc>
                <a:spcPct val="90000"/>
              </a:lnSpc>
              <a:buClr>
                <a:srgbClr val="0000CC"/>
              </a:buClr>
            </a:pPr>
            <a:endParaRPr lang="es-MX" sz="1200">
              <a:solidFill>
                <a:schemeClr val="bg1"/>
              </a:solidFill>
              <a:effectLst/>
            </a:endParaRPr>
          </a:p>
          <a:p>
            <a:pPr lvl="1" algn="just">
              <a:lnSpc>
                <a:spcPct val="90000"/>
              </a:lnSpc>
              <a:buClr>
                <a:srgbClr val="0000CC"/>
              </a:buClr>
            </a:pPr>
            <a:r>
              <a:rPr lang="es-MX" sz="3200">
                <a:solidFill>
                  <a:schemeClr val="bg1"/>
                </a:solidFill>
                <a:effectLst/>
              </a:rPr>
              <a:t>Lineamientos precisos sobre la operación aduanera, conforme a necesidades actuales de comercio internacional</a:t>
            </a:r>
          </a:p>
          <a:p>
            <a:pPr lvl="1" algn="just">
              <a:lnSpc>
                <a:spcPct val="90000"/>
              </a:lnSpc>
              <a:buClr>
                <a:srgbClr val="0000CC"/>
              </a:buClr>
            </a:pPr>
            <a:r>
              <a:rPr lang="es-MX" sz="3200">
                <a:solidFill>
                  <a:schemeClr val="bg1"/>
                </a:solidFill>
                <a:effectLst/>
              </a:rPr>
              <a:t>Reducir la discrecionalidad de aduanas</a:t>
            </a:r>
          </a:p>
          <a:p>
            <a:pPr lvl="2" algn="just">
              <a:lnSpc>
                <a:spcPct val="90000"/>
              </a:lnSpc>
              <a:buClr>
                <a:srgbClr val="0000CC"/>
              </a:buClr>
            </a:pPr>
            <a:endParaRPr lang="es-MX" sz="320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3600"/>
            <a:ext cx="9144000" cy="3048000"/>
          </a:xfrm>
        </p:spPr>
        <p:txBody>
          <a:bodyPr/>
          <a:lstStyle/>
          <a:p>
            <a:pPr marL="685800" indent="-685800"/>
            <a:r>
              <a:rPr lang="es-MX">
                <a:solidFill>
                  <a:schemeClr val="bg1"/>
                </a:solidFill>
                <a:effectLst/>
              </a:rPr>
              <a:t>Reto Agrícola</a:t>
            </a:r>
            <a:endParaRPr lang="es-MX">
              <a:solidFill>
                <a:schemeClr val="bg1"/>
              </a:solidFill>
            </a:endParaRPr>
          </a:p>
        </p:txBody>
      </p:sp>
      <p:sp>
        <p:nvSpPr>
          <p:cNvPr id="746499" name="Text Box 3"/>
          <p:cNvSpPr txBox="1">
            <a:spLocks noChangeArrowheads="1"/>
          </p:cNvSpPr>
          <p:nvPr/>
        </p:nvSpPr>
        <p:spPr bwMode="auto">
          <a:xfrm>
            <a:off x="827088" y="404813"/>
            <a:ext cx="784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8763-C145-4846-94A8-853B64A78F7F}" type="slidenum">
              <a:rPr lang="es-ES"/>
              <a:pPr/>
              <a:t>27</a:t>
            </a:fld>
            <a:endParaRPr lang="es-ES"/>
          </a:p>
        </p:txBody>
      </p:sp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>
                <a:solidFill>
                  <a:schemeClr val="bg1"/>
                </a:solidFill>
                <a:effectLst/>
              </a:rPr>
              <a:t>Retos: Agricultura 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375650" cy="5149850"/>
          </a:xfrm>
        </p:spPr>
        <p:txBody>
          <a:bodyPr/>
          <a:lstStyle/>
          <a:p>
            <a:pPr algn="just">
              <a:buClr>
                <a:srgbClr val="0000CC"/>
              </a:buClr>
            </a:pPr>
            <a:r>
              <a:rPr lang="es-MX" sz="3600">
                <a:solidFill>
                  <a:schemeClr val="bg1"/>
                </a:solidFill>
                <a:effectLst/>
              </a:rPr>
              <a:t>Agricultura</a:t>
            </a:r>
          </a:p>
          <a:p>
            <a:pPr lvl="1" algn="just">
              <a:buClr>
                <a:srgbClr val="0000CC"/>
              </a:buClr>
            </a:pPr>
            <a:endParaRPr lang="es-MX" sz="1600">
              <a:solidFill>
                <a:schemeClr val="bg1"/>
              </a:solidFill>
              <a:effectLst/>
            </a:endParaRPr>
          </a:p>
          <a:p>
            <a:pPr lvl="2" algn="just">
              <a:buClr>
                <a:srgbClr val="0000CC"/>
              </a:buClr>
            </a:pPr>
            <a:r>
              <a:rPr lang="es-MX" sz="3200">
                <a:solidFill>
                  <a:schemeClr val="bg1"/>
                </a:solidFill>
                <a:effectLst/>
              </a:rPr>
              <a:t>Ajuste sectorial frente a la apertura</a:t>
            </a:r>
          </a:p>
          <a:p>
            <a:pPr lvl="2" algn="just">
              <a:buClr>
                <a:srgbClr val="0000CC"/>
              </a:buClr>
            </a:pPr>
            <a:endParaRPr lang="es-MX" sz="1000">
              <a:solidFill>
                <a:schemeClr val="bg1"/>
              </a:solidFill>
              <a:effectLst/>
            </a:endParaRPr>
          </a:p>
          <a:p>
            <a:pPr lvl="2" algn="just">
              <a:buClr>
                <a:srgbClr val="0000CC"/>
              </a:buClr>
            </a:pPr>
            <a:r>
              <a:rPr lang="es-MX" sz="3200">
                <a:solidFill>
                  <a:schemeClr val="bg1"/>
                </a:solidFill>
                <a:effectLst/>
              </a:rPr>
              <a:t>Desarrollo de capacidad institucional para atender temas sanitarios</a:t>
            </a:r>
          </a:p>
          <a:p>
            <a:pPr lvl="3" algn="just">
              <a:buClr>
                <a:srgbClr val="0000CC"/>
              </a:buClr>
            </a:pPr>
            <a:endParaRPr lang="es-MX" sz="3200">
              <a:solidFill>
                <a:schemeClr val="bg1"/>
              </a:solidFill>
              <a:effectLst/>
            </a:endParaRPr>
          </a:p>
          <a:p>
            <a:pPr lvl="2" algn="just">
              <a:buClr>
                <a:srgbClr val="0000CC"/>
              </a:buClr>
            </a:pPr>
            <a:endParaRPr lang="es-MX">
              <a:solidFill>
                <a:schemeClr val="bg1"/>
              </a:solidFill>
              <a:effectLst/>
            </a:endParaRPr>
          </a:p>
          <a:p>
            <a:pPr lvl="1" algn="just">
              <a:buClr>
                <a:srgbClr val="0000CC"/>
              </a:buClr>
            </a:pPr>
            <a:endParaRPr lang="es-MX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2CE4-5EED-4BE0-B64B-48C9B39721E9}" type="slidenum">
              <a:rPr lang="es-ES"/>
              <a:pPr/>
              <a:t>28</a:t>
            </a:fld>
            <a:endParaRPr lang="es-ES"/>
          </a:p>
        </p:txBody>
      </p:sp>
      <p:sp>
        <p:nvSpPr>
          <p:cNvPr id="72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295400"/>
            <a:ext cx="8599487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MX" b="1">
                <a:solidFill>
                  <a:schemeClr val="bg1"/>
                </a:solidFill>
                <a:effectLst/>
              </a:rPr>
              <a:t>Sector ganador en el TLCAN</a:t>
            </a:r>
          </a:p>
          <a:p>
            <a:pPr>
              <a:lnSpc>
                <a:spcPct val="80000"/>
              </a:lnSpc>
              <a:buFontTx/>
              <a:buNone/>
            </a:pPr>
            <a:endParaRPr lang="es-MX" sz="100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s-MX" sz="100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s-MX" sz="100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s-MX" sz="100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s-MX" sz="100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s-MX" sz="100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s-MX" sz="100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s-MX" sz="100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s-MX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s-MX" sz="100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s-MX" sz="100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s-MX" sz="1000">
              <a:solidFill>
                <a:srgbClr val="000099"/>
              </a:solidFill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endParaRPr lang="es-ES_tradnl" sz="2000">
              <a:solidFill>
                <a:srgbClr val="000099"/>
              </a:solidFill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endParaRPr lang="es-ES_tradnl" sz="2000">
              <a:solidFill>
                <a:srgbClr val="000099"/>
              </a:solidFill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endParaRPr lang="es-ES_tradnl" sz="2000">
              <a:solidFill>
                <a:srgbClr val="000099"/>
              </a:solidFill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endParaRPr lang="es-ES_tradnl" sz="2400">
              <a:solidFill>
                <a:srgbClr val="000099"/>
              </a:solidFill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endParaRPr lang="es-ES_tradnl" sz="1000">
              <a:solidFill>
                <a:srgbClr val="000099"/>
              </a:solidFill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s-ES_tradnl" sz="2400">
                <a:solidFill>
                  <a:schemeClr val="bg1"/>
                </a:solidFill>
              </a:rPr>
              <a:t>59% de las hortalizas y el 20% de las frutas que EE.UU. importa son producidos en México</a:t>
            </a:r>
            <a:endParaRPr lang="es-MX" altLang="zh-CN" sz="2400">
              <a:solidFill>
                <a:schemeClr val="bg1"/>
              </a:solidFill>
              <a:effectLst/>
              <a:ea typeface="SimSun" pitchFamily="2" charset="-122"/>
            </a:endParaRPr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>
                <a:solidFill>
                  <a:schemeClr val="bg1"/>
                </a:solidFill>
                <a:effectLst/>
              </a:rPr>
              <a:t>Retos: Agricultura</a:t>
            </a:r>
            <a:br>
              <a:rPr lang="es-MX">
                <a:solidFill>
                  <a:schemeClr val="bg1"/>
                </a:solidFill>
                <a:effectLst/>
              </a:rPr>
            </a:br>
            <a:r>
              <a:rPr lang="es-MX">
                <a:solidFill>
                  <a:schemeClr val="bg1"/>
                </a:solidFill>
                <a:effectLst/>
              </a:rPr>
              <a:t>Frutas y hortalizas</a:t>
            </a:r>
          </a:p>
        </p:txBody>
      </p:sp>
      <p:graphicFrame>
        <p:nvGraphicFramePr>
          <p:cNvPr id="726020" name="Object 4"/>
          <p:cNvGraphicFramePr>
            <a:graphicFrameLocks noChangeAspect="1"/>
          </p:cNvGraphicFramePr>
          <p:nvPr/>
        </p:nvGraphicFramePr>
        <p:xfrm>
          <a:off x="179388" y="2492375"/>
          <a:ext cx="4248150" cy="3273425"/>
        </p:xfrm>
        <a:graphic>
          <a:graphicData uri="http://schemas.openxmlformats.org/presentationml/2006/ole">
            <p:oleObj spid="_x0000_s726020" name="Gráfico" r:id="rId4" imgW="6096000" imgH="4067251" progId="MSGraph.Chart.8">
              <p:embed followColorScheme="full"/>
            </p:oleObj>
          </a:graphicData>
        </a:graphic>
      </p:graphicFrame>
      <p:sp>
        <p:nvSpPr>
          <p:cNvPr id="726021" name="Rectangle 5"/>
          <p:cNvSpPr>
            <a:spLocks noChangeArrowheads="1"/>
          </p:cNvSpPr>
          <p:nvPr/>
        </p:nvSpPr>
        <p:spPr bwMode="auto">
          <a:xfrm>
            <a:off x="323850" y="1989138"/>
            <a:ext cx="43434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600" b="1">
                <a:solidFill>
                  <a:srgbClr val="000099"/>
                </a:solidFill>
                <a:latin typeface="Arial" pitchFamily="34" charset="0"/>
              </a:rPr>
              <a:t>Importaciones  de EE.UU.  de hortalizas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1200" b="1">
                <a:solidFill>
                  <a:srgbClr val="000099"/>
                </a:solidFill>
                <a:latin typeface="Arial" pitchFamily="34" charset="0"/>
              </a:rPr>
              <a:t>(Millones de dólares)</a:t>
            </a:r>
          </a:p>
        </p:txBody>
      </p:sp>
      <p:graphicFrame>
        <p:nvGraphicFramePr>
          <p:cNvPr id="726022" name="Object 6"/>
          <p:cNvGraphicFramePr>
            <a:graphicFrameLocks noChangeAspect="1"/>
          </p:cNvGraphicFramePr>
          <p:nvPr/>
        </p:nvGraphicFramePr>
        <p:xfrm>
          <a:off x="4284663" y="2565400"/>
          <a:ext cx="4859337" cy="3228975"/>
        </p:xfrm>
        <a:graphic>
          <a:graphicData uri="http://schemas.openxmlformats.org/presentationml/2006/ole">
            <p:oleObj spid="_x0000_s726022" name="Gráfico" r:id="rId5" imgW="6096000" imgH="4067251" progId="MSGraph.Chart.8">
              <p:embed followColorScheme="full"/>
            </p:oleObj>
          </a:graphicData>
        </a:graphic>
      </p:graphicFrame>
      <p:sp>
        <p:nvSpPr>
          <p:cNvPr id="726023" name="Rectangle 7"/>
          <p:cNvSpPr>
            <a:spLocks noChangeArrowheads="1"/>
          </p:cNvSpPr>
          <p:nvPr/>
        </p:nvSpPr>
        <p:spPr bwMode="auto">
          <a:xfrm>
            <a:off x="4859338" y="2060575"/>
            <a:ext cx="40386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600" b="1">
                <a:solidFill>
                  <a:srgbClr val="000099"/>
                </a:solidFill>
                <a:latin typeface="Arial" pitchFamily="34" charset="0"/>
              </a:rPr>
              <a:t>Importaciones  de EE.UU.  de frutas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1200" b="1">
                <a:solidFill>
                  <a:srgbClr val="000099"/>
                </a:solidFill>
                <a:latin typeface="Arial" pitchFamily="34" charset="0"/>
              </a:rPr>
              <a:t>(Millones de dólares)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BC69C-9AA6-4AF9-9BD4-1ADF16703567}" type="slidenum">
              <a:rPr lang="es-ES"/>
              <a:pPr/>
              <a:t>29</a:t>
            </a:fld>
            <a:endParaRPr lang="es-ES"/>
          </a:p>
        </p:txBody>
      </p:sp>
      <p:sp>
        <p:nvSpPr>
          <p:cNvPr id="712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640762" cy="5472113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endParaRPr lang="es-MX" sz="1000"/>
          </a:p>
          <a:p>
            <a:pPr marL="533400" indent="-533400" algn="just">
              <a:lnSpc>
                <a:spcPct val="80000"/>
              </a:lnSpc>
              <a:buFontTx/>
              <a:buNone/>
            </a:pPr>
            <a:r>
              <a:rPr lang="es-MX">
                <a:solidFill>
                  <a:schemeClr val="bg1"/>
                </a:solidFill>
                <a:cs typeface="Times New Roman" pitchFamily="18" charset="0"/>
              </a:rPr>
              <a:t>Sensibilidad ante la apertura a EE.UU. y Canadá</a:t>
            </a:r>
          </a:p>
          <a:p>
            <a:pPr marL="533400" indent="-533400" algn="just">
              <a:lnSpc>
                <a:spcPct val="80000"/>
              </a:lnSpc>
            </a:pPr>
            <a:endParaRPr lang="es-MX" sz="1200">
              <a:solidFill>
                <a:schemeClr val="bg1"/>
              </a:solidFill>
              <a:cs typeface="Times New Roman" pitchFamily="18" charset="0"/>
            </a:endParaRPr>
          </a:p>
          <a:p>
            <a:pPr marL="914400" lvl="1" indent="-201613" algn="just">
              <a:lnSpc>
                <a:spcPct val="80000"/>
              </a:lnSpc>
              <a:buClr>
                <a:schemeClr val="bg1"/>
              </a:buClr>
              <a:buSzTx/>
            </a:pPr>
            <a:r>
              <a:rPr lang="es-MX" sz="3200">
                <a:solidFill>
                  <a:schemeClr val="bg1"/>
                </a:solidFill>
                <a:cs typeface="Times New Roman" pitchFamily="18" charset="0"/>
              </a:rPr>
              <a:t>Programa de ajuste : PROCAMPO</a:t>
            </a:r>
          </a:p>
          <a:p>
            <a:pPr marL="1550988" lvl="2" indent="-457200" algn="just">
              <a:lnSpc>
                <a:spcPct val="80000"/>
              </a:lnSpc>
              <a:buClr>
                <a:schemeClr val="bg1"/>
              </a:buClr>
              <a:buSzTx/>
            </a:pPr>
            <a:r>
              <a:rPr lang="es-MX">
                <a:solidFill>
                  <a:schemeClr val="bg1"/>
                </a:solidFill>
                <a:cs typeface="Times New Roman" pitchFamily="18" charset="0"/>
              </a:rPr>
              <a:t>Sustituyó al esquema de “precios de garantía” por pagos fijos por hectárea</a:t>
            </a:r>
          </a:p>
          <a:p>
            <a:pPr marL="2187575" lvl="3" indent="-457200" algn="just">
              <a:lnSpc>
                <a:spcPct val="80000"/>
              </a:lnSpc>
              <a:buClr>
                <a:schemeClr val="bg1"/>
              </a:buClr>
              <a:buSzTx/>
            </a:pPr>
            <a:r>
              <a:rPr lang="es-MX">
                <a:solidFill>
                  <a:schemeClr val="bg1"/>
                </a:solidFill>
                <a:cs typeface="Times New Roman" pitchFamily="18" charset="0"/>
              </a:rPr>
              <a:t>Apoyo directo a productores de granos</a:t>
            </a:r>
          </a:p>
          <a:p>
            <a:pPr marL="1550988" lvl="2" indent="-457200">
              <a:lnSpc>
                <a:spcPct val="80000"/>
              </a:lnSpc>
              <a:buClr>
                <a:schemeClr val="bg1"/>
              </a:buClr>
              <a:buSzTx/>
            </a:pPr>
            <a:r>
              <a:rPr lang="es-MX">
                <a:solidFill>
                  <a:schemeClr val="bg1"/>
                </a:solidFill>
                <a:cs typeface="Times New Roman" pitchFamily="18" charset="0"/>
              </a:rPr>
              <a:t>Compatible con el contexto de economía abierta</a:t>
            </a:r>
          </a:p>
          <a:p>
            <a:pPr marL="1550988" lvl="2" indent="-457200">
              <a:lnSpc>
                <a:spcPct val="80000"/>
              </a:lnSpc>
              <a:buClr>
                <a:schemeClr val="bg1"/>
              </a:buClr>
              <a:buSzTx/>
            </a:pPr>
            <a:r>
              <a:rPr lang="es-MX">
                <a:solidFill>
                  <a:schemeClr val="bg1"/>
                </a:solidFill>
                <a:cs typeface="Times New Roman" pitchFamily="18" charset="0"/>
              </a:rPr>
              <a:t>Promoción para la reconversión productiva de la tierra</a:t>
            </a:r>
          </a:p>
          <a:p>
            <a:pPr marL="914400" lvl="1" indent="-201613">
              <a:lnSpc>
                <a:spcPct val="80000"/>
              </a:lnSpc>
              <a:buClr>
                <a:schemeClr val="bg1"/>
              </a:buClr>
              <a:buSzTx/>
            </a:pPr>
            <a:r>
              <a:rPr lang="es-MX" sz="3200">
                <a:solidFill>
                  <a:schemeClr val="bg1"/>
                </a:solidFill>
                <a:cs typeface="Times New Roman" pitchFamily="18" charset="0"/>
              </a:rPr>
              <a:t>Apertura en el más largo plazo (2008)</a:t>
            </a:r>
          </a:p>
          <a:p>
            <a:pPr marL="914400" lvl="1" indent="-201613">
              <a:lnSpc>
                <a:spcPct val="80000"/>
              </a:lnSpc>
              <a:buClr>
                <a:schemeClr val="bg1"/>
              </a:buClr>
              <a:buSzTx/>
            </a:pPr>
            <a:endParaRPr lang="es-MX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>
                <a:solidFill>
                  <a:schemeClr val="bg1"/>
                </a:solidFill>
                <a:effectLst/>
              </a:rPr>
              <a:t>Retos: Agricultura</a:t>
            </a:r>
            <a:br>
              <a:rPr lang="es-MX">
                <a:solidFill>
                  <a:schemeClr val="bg1"/>
                </a:solidFill>
                <a:effectLst/>
              </a:rPr>
            </a:br>
            <a:r>
              <a:rPr lang="es-MX">
                <a:solidFill>
                  <a:schemeClr val="bg1"/>
                </a:solidFill>
                <a:effectLst/>
              </a:rPr>
              <a:t>Granos</a:t>
            </a:r>
            <a:endParaRPr lang="es-MX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3600"/>
            <a:ext cx="9144000" cy="3048000"/>
          </a:xfrm>
        </p:spPr>
        <p:txBody>
          <a:bodyPr/>
          <a:lstStyle/>
          <a:p>
            <a:pPr marL="685800" indent="-685800"/>
            <a:r>
              <a:rPr lang="es-MX"/>
              <a:t>			</a:t>
            </a:r>
            <a:br>
              <a:rPr lang="es-MX"/>
            </a:br>
            <a:r>
              <a:rPr lang="es-MX"/>
              <a:t/>
            </a:r>
            <a:br>
              <a:rPr lang="es-MX"/>
            </a:br>
            <a:r>
              <a:rPr lang="es-MX">
                <a:solidFill>
                  <a:schemeClr val="bg1"/>
                </a:solidFill>
                <a:effectLst/>
              </a:rPr>
              <a:t>1. Los Principales Resultados del TLCAN</a:t>
            </a:r>
            <a:br>
              <a:rPr lang="es-MX">
                <a:solidFill>
                  <a:schemeClr val="bg1"/>
                </a:solidFill>
                <a:effectLst/>
              </a:rPr>
            </a:br>
            <a:r>
              <a:rPr lang="es-MX">
                <a:solidFill>
                  <a:schemeClr val="bg1"/>
                </a:solidFill>
              </a:rPr>
              <a:t/>
            </a:r>
            <a:br>
              <a:rPr lang="es-MX">
                <a:solidFill>
                  <a:schemeClr val="bg1"/>
                </a:solidFill>
              </a:rPr>
            </a:br>
            <a:endParaRPr lang="es-MX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D480-B52D-4803-9CB6-90C2A0F1BFB4}" type="slidenum">
              <a:rPr lang="es-ES"/>
              <a:pPr/>
              <a:t>30</a:t>
            </a:fld>
            <a:endParaRPr lang="es-ES"/>
          </a:p>
        </p:txBody>
      </p:sp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>
                <a:solidFill>
                  <a:schemeClr val="bg1"/>
                </a:solidFill>
                <a:effectLst/>
              </a:rPr>
              <a:t>Retos: Agricultura</a:t>
            </a:r>
            <a:br>
              <a:rPr lang="es-MX">
                <a:solidFill>
                  <a:schemeClr val="bg1"/>
                </a:solidFill>
                <a:effectLst/>
              </a:rPr>
            </a:br>
            <a:r>
              <a:rPr lang="es-MX">
                <a:solidFill>
                  <a:schemeClr val="bg1"/>
                </a:solidFill>
                <a:effectLst/>
              </a:rPr>
              <a:t>Mitos sobre el TLCAN (maíz)</a:t>
            </a:r>
          </a:p>
        </p:txBody>
      </p:sp>
      <p:sp>
        <p:nvSpPr>
          <p:cNvPr id="7065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s-MX" sz="900"/>
          </a:p>
          <a:p>
            <a:pPr>
              <a:buFontTx/>
              <a:buNone/>
            </a:pPr>
            <a:endParaRPr lang="es-MX" sz="2800" b="1">
              <a:solidFill>
                <a:srgbClr val="000099"/>
              </a:solidFill>
              <a:effectLst/>
            </a:endParaRPr>
          </a:p>
        </p:txBody>
      </p:sp>
      <p:graphicFrame>
        <p:nvGraphicFramePr>
          <p:cNvPr id="70656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25425" y="1341438"/>
          <a:ext cx="8918575" cy="6235700"/>
        </p:xfrm>
        <a:graphic>
          <a:graphicData uri="http://schemas.openxmlformats.org/presentationml/2006/ole">
            <p:oleObj spid="_x0000_s706564" name="Gráfico" r:id="rId4" imgW="8153400" imgH="5705551" progId="MSGraph.Chart.8">
              <p:embed followColorScheme="full"/>
            </p:oleObj>
          </a:graphicData>
        </a:graphic>
      </p:graphicFrame>
      <p:sp>
        <p:nvSpPr>
          <p:cNvPr id="706565" name="Text Box 5"/>
          <p:cNvSpPr txBox="1">
            <a:spLocks noChangeArrowheads="1"/>
          </p:cNvSpPr>
          <p:nvPr/>
        </p:nvSpPr>
        <p:spPr bwMode="auto">
          <a:xfrm>
            <a:off x="-1081088" y="1412875"/>
            <a:ext cx="10225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400" b="1">
                <a:solidFill>
                  <a:srgbClr val="000099"/>
                </a:solidFill>
                <a:latin typeface="Arial" pitchFamily="34" charset="0"/>
              </a:rPr>
              <a:t>Importaciones mexicanas de maíz </a:t>
            </a:r>
          </a:p>
          <a:p>
            <a:r>
              <a:rPr lang="es-MX" sz="2400" b="1">
                <a:solidFill>
                  <a:srgbClr val="000099"/>
                </a:solidFill>
                <a:latin typeface="Arial" pitchFamily="34" charset="0"/>
              </a:rPr>
              <a:t>(toneladas)</a:t>
            </a:r>
          </a:p>
        </p:txBody>
      </p:sp>
      <p:sp>
        <p:nvSpPr>
          <p:cNvPr id="706566" name="Text Box 6"/>
          <p:cNvSpPr txBox="1">
            <a:spLocks noChangeArrowheads="1"/>
          </p:cNvSpPr>
          <p:nvPr/>
        </p:nvSpPr>
        <p:spPr bwMode="auto">
          <a:xfrm>
            <a:off x="468313" y="5734050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pic>
        <p:nvPicPr>
          <p:cNvPr id="706571" name="Picture 11"/>
          <p:cNvPicPr>
            <a:picLocks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39750" y="5734050"/>
            <a:ext cx="7885113" cy="5381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8B625-96DC-430C-B0D8-C43215E1EC9C}" type="slidenum">
              <a:rPr lang="es-ES"/>
              <a:pPr/>
              <a:t>31</a:t>
            </a:fld>
            <a:endParaRPr lang="es-ES"/>
          </a:p>
        </p:txBody>
      </p:sp>
      <p:sp>
        <p:nvSpPr>
          <p:cNvPr id="7086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s-MX" sz="900"/>
          </a:p>
          <a:p>
            <a:pPr>
              <a:buFontTx/>
              <a:buNone/>
            </a:pPr>
            <a:endParaRPr lang="es-MX" sz="2800" b="1">
              <a:solidFill>
                <a:srgbClr val="000099"/>
              </a:solidFill>
              <a:effectLst/>
            </a:endParaRPr>
          </a:p>
        </p:txBody>
      </p:sp>
      <p:graphicFrame>
        <p:nvGraphicFramePr>
          <p:cNvPr id="70861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0" y="1700213"/>
          <a:ext cx="8974138" cy="4965700"/>
        </p:xfrm>
        <a:graphic>
          <a:graphicData uri="http://schemas.openxmlformats.org/presentationml/2006/ole">
            <p:oleObj spid="_x0000_s708612" name="Gráfico" r:id="rId4" imgW="8744102" imgH="4838700" progId="MSGraph.Chart.8">
              <p:embed followColorScheme="full"/>
            </p:oleObj>
          </a:graphicData>
        </a:graphic>
      </p:graphicFrame>
      <p:sp>
        <p:nvSpPr>
          <p:cNvPr id="708616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>
                <a:effectLst/>
              </a:rPr>
              <a:t>Retos: Agricultura</a:t>
            </a:r>
            <a:br>
              <a:rPr lang="es-MX">
                <a:effectLst/>
              </a:rPr>
            </a:br>
            <a:r>
              <a:rPr lang="es-MX">
                <a:effectLst/>
              </a:rPr>
              <a:t>Mitos sobre el TLCAN (frijol)</a:t>
            </a:r>
          </a:p>
        </p:txBody>
      </p:sp>
      <p:pic>
        <p:nvPicPr>
          <p:cNvPr id="708618" name="Picture 10"/>
          <p:cNvPicPr>
            <a:picLocks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8313" y="5734050"/>
            <a:ext cx="8064500" cy="558800"/>
          </a:xfrm>
          <a:noFill/>
          <a:ln/>
        </p:spPr>
      </p:pic>
      <p:sp>
        <p:nvSpPr>
          <p:cNvPr id="708619" name="Text Box 11"/>
          <p:cNvSpPr txBox="1">
            <a:spLocks noChangeArrowheads="1"/>
          </p:cNvSpPr>
          <p:nvPr/>
        </p:nvSpPr>
        <p:spPr bwMode="auto">
          <a:xfrm>
            <a:off x="-468313" y="1412875"/>
            <a:ext cx="10225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400" b="1">
                <a:solidFill>
                  <a:srgbClr val="000099"/>
                </a:solidFill>
                <a:latin typeface="Arial" pitchFamily="34" charset="0"/>
              </a:rPr>
              <a:t>Importaciones mexicanas de frijol</a:t>
            </a:r>
          </a:p>
          <a:p>
            <a:r>
              <a:rPr lang="es-MX" sz="2400" b="1">
                <a:solidFill>
                  <a:srgbClr val="000099"/>
                </a:solidFill>
                <a:latin typeface="Arial" pitchFamily="34" charset="0"/>
              </a:rPr>
              <a:t>(toneladas)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35CA-69D2-4005-84DE-23414CA5343C}" type="slidenum">
              <a:rPr lang="es-ES"/>
              <a:pPr/>
              <a:t>32</a:t>
            </a:fld>
            <a:endParaRPr lang="es-ES"/>
          </a:p>
        </p:txBody>
      </p:sp>
      <p:sp>
        <p:nvSpPr>
          <p:cNvPr id="7106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s-MX" sz="900"/>
          </a:p>
          <a:p>
            <a:pPr>
              <a:buFontTx/>
              <a:buNone/>
            </a:pPr>
            <a:endParaRPr lang="es-MX" sz="2800" b="1">
              <a:solidFill>
                <a:srgbClr val="000099"/>
              </a:solidFill>
              <a:effectLst/>
            </a:endParaRPr>
          </a:p>
        </p:txBody>
      </p:sp>
      <p:graphicFrame>
        <p:nvGraphicFramePr>
          <p:cNvPr id="71066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55600" y="1468438"/>
          <a:ext cx="8788400" cy="4913312"/>
        </p:xfrm>
        <a:graphic>
          <a:graphicData uri="http://schemas.openxmlformats.org/presentationml/2006/ole">
            <p:oleObj spid="_x0000_s710660" name="Gráfico" r:id="rId4" imgW="8791651" imgH="4914900" progId="MSGraph.Chart.8">
              <p:embed followColorScheme="full"/>
            </p:oleObj>
          </a:graphicData>
        </a:graphic>
      </p:graphicFrame>
      <p:sp>
        <p:nvSpPr>
          <p:cNvPr id="710661" name="Text Box 5"/>
          <p:cNvSpPr txBox="1">
            <a:spLocks noChangeArrowheads="1"/>
          </p:cNvSpPr>
          <p:nvPr/>
        </p:nvSpPr>
        <p:spPr bwMode="auto">
          <a:xfrm>
            <a:off x="-684213" y="1268413"/>
            <a:ext cx="10225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400" b="1">
                <a:solidFill>
                  <a:srgbClr val="000099"/>
                </a:solidFill>
                <a:latin typeface="Arial" pitchFamily="34" charset="0"/>
              </a:rPr>
              <a:t>Importaciones mexicanas de leche en polvo</a:t>
            </a:r>
          </a:p>
          <a:p>
            <a:r>
              <a:rPr lang="es-MX" sz="2400" b="1">
                <a:solidFill>
                  <a:srgbClr val="000099"/>
                </a:solidFill>
                <a:latin typeface="Arial" pitchFamily="34" charset="0"/>
              </a:rPr>
              <a:t> (toneladas)</a:t>
            </a:r>
          </a:p>
        </p:txBody>
      </p:sp>
      <p:sp>
        <p:nvSpPr>
          <p:cNvPr id="710664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>
                <a:effectLst/>
              </a:rPr>
              <a:t>Retos: Agricultura</a:t>
            </a:r>
            <a:br>
              <a:rPr lang="es-MX">
                <a:effectLst/>
              </a:rPr>
            </a:br>
            <a:r>
              <a:rPr lang="es-MX">
                <a:effectLst/>
              </a:rPr>
              <a:t>Mitos sobre el TLCAN (leche)</a:t>
            </a:r>
          </a:p>
        </p:txBody>
      </p:sp>
      <p:pic>
        <p:nvPicPr>
          <p:cNvPr id="710666" name="Picture 10"/>
          <p:cNvPicPr>
            <a:picLocks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08000" y="5661025"/>
            <a:ext cx="8240713" cy="5778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06B8-B97D-4D80-AA94-CDE11C3971DA}" type="slidenum">
              <a:rPr lang="es-ES"/>
              <a:pPr/>
              <a:t>33</a:t>
            </a:fld>
            <a:endParaRPr lang="es-ES"/>
          </a:p>
        </p:txBody>
      </p:sp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>
                <a:solidFill>
                  <a:schemeClr val="bg1"/>
                </a:solidFill>
                <a:effectLst/>
              </a:rPr>
              <a:t>Retos: Agricultura</a:t>
            </a:r>
            <a:br>
              <a:rPr lang="es-MX">
                <a:solidFill>
                  <a:schemeClr val="bg1"/>
                </a:solidFill>
                <a:effectLst/>
              </a:rPr>
            </a:br>
            <a:r>
              <a:rPr lang="es-MX">
                <a:solidFill>
                  <a:schemeClr val="bg1"/>
                </a:solidFill>
                <a:effectLst/>
              </a:rPr>
              <a:t>Asuntos sanitarios</a:t>
            </a:r>
            <a:r>
              <a:rPr lang="es-MX" sz="3200">
                <a:solidFill>
                  <a:schemeClr val="bg1"/>
                </a:solidFill>
                <a:effectLst/>
              </a:rPr>
              <a:t> 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520113" cy="5149850"/>
          </a:xfrm>
        </p:spPr>
        <p:txBody>
          <a:bodyPr/>
          <a:lstStyle/>
          <a:p>
            <a:pPr algn="just">
              <a:buClr>
                <a:srgbClr val="0000CC"/>
              </a:buClr>
            </a:pPr>
            <a:endParaRPr lang="es-MX" sz="1000">
              <a:solidFill>
                <a:schemeClr val="bg1"/>
              </a:solidFill>
              <a:effectLst/>
            </a:endParaRPr>
          </a:p>
          <a:p>
            <a:pPr algn="just">
              <a:buClr>
                <a:srgbClr val="0000CC"/>
              </a:buClr>
            </a:pPr>
            <a:r>
              <a:rPr lang="es-MX">
                <a:solidFill>
                  <a:schemeClr val="bg1"/>
                </a:solidFill>
                <a:effectLst/>
              </a:rPr>
              <a:t>Desarrollo de capacidad institucional para atender temas sanitarios</a:t>
            </a:r>
          </a:p>
          <a:p>
            <a:pPr algn="just">
              <a:buClr>
                <a:srgbClr val="0000CC"/>
              </a:buClr>
            </a:pPr>
            <a:endParaRPr lang="es-MX" sz="1000">
              <a:solidFill>
                <a:schemeClr val="bg1"/>
              </a:solidFill>
              <a:effectLst/>
            </a:endParaRPr>
          </a:p>
          <a:p>
            <a:pPr lvl="1" algn="just">
              <a:buClr>
                <a:srgbClr val="0000CC"/>
              </a:buClr>
            </a:pPr>
            <a:r>
              <a:rPr lang="es-MX">
                <a:solidFill>
                  <a:schemeClr val="bg1"/>
                </a:solidFill>
                <a:effectLst/>
              </a:rPr>
              <a:t>Erradicación de enfermedades sanitarias en propio territorio</a:t>
            </a:r>
          </a:p>
          <a:p>
            <a:pPr lvl="1" algn="just">
              <a:buClr>
                <a:srgbClr val="0000CC"/>
              </a:buClr>
            </a:pPr>
            <a:endParaRPr lang="es-MX" sz="1000">
              <a:solidFill>
                <a:schemeClr val="bg1"/>
              </a:solidFill>
              <a:effectLst/>
            </a:endParaRPr>
          </a:p>
          <a:p>
            <a:pPr lvl="1" algn="just">
              <a:buClr>
                <a:srgbClr val="0000CC"/>
              </a:buClr>
            </a:pPr>
            <a:r>
              <a:rPr lang="es-MX">
                <a:solidFill>
                  <a:schemeClr val="bg1"/>
                </a:solidFill>
                <a:effectLst/>
              </a:rPr>
              <a:t>Vigilancia de enfermedades en territorio de socios comerciales</a:t>
            </a:r>
          </a:p>
          <a:p>
            <a:pPr lvl="2" algn="just">
              <a:buClr>
                <a:srgbClr val="0000CC"/>
              </a:buClr>
              <a:buFontTx/>
              <a:buNone/>
            </a:pPr>
            <a:endParaRPr lang="es-MX">
              <a:solidFill>
                <a:schemeClr val="bg1"/>
              </a:solidFill>
              <a:effectLst/>
            </a:endParaRPr>
          </a:p>
          <a:p>
            <a:pPr lvl="4" algn="just">
              <a:buClr>
                <a:srgbClr val="0000CC"/>
              </a:buClr>
            </a:pPr>
            <a:endParaRPr lang="es-MX">
              <a:solidFill>
                <a:schemeClr val="bg1"/>
              </a:solidFill>
              <a:effectLst/>
            </a:endParaRPr>
          </a:p>
          <a:p>
            <a:pPr lvl="2" algn="just">
              <a:buClr>
                <a:srgbClr val="0000CC"/>
              </a:buClr>
            </a:pPr>
            <a:endParaRPr lang="es-MX">
              <a:solidFill>
                <a:schemeClr val="bg1"/>
              </a:solidFill>
              <a:effectLst/>
            </a:endParaRPr>
          </a:p>
          <a:p>
            <a:pPr lvl="1" algn="just">
              <a:buClr>
                <a:srgbClr val="0000CC"/>
              </a:buClr>
            </a:pPr>
            <a:endParaRPr lang="es-MX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49BB-AE2F-4340-BB7C-7917C6CD68E6}" type="slidenum">
              <a:rPr lang="es-ES"/>
              <a:pPr/>
              <a:t>34</a:t>
            </a:fld>
            <a:endParaRPr lang="es-ES"/>
          </a:p>
        </p:txBody>
      </p:sp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>
                <a:solidFill>
                  <a:schemeClr val="bg1"/>
                </a:solidFill>
                <a:effectLst/>
              </a:rPr>
              <a:t>Retos: Agricultura</a:t>
            </a:r>
            <a:br>
              <a:rPr lang="es-MX">
                <a:solidFill>
                  <a:schemeClr val="bg1"/>
                </a:solidFill>
                <a:effectLst/>
              </a:rPr>
            </a:br>
            <a:r>
              <a:rPr lang="es-MX">
                <a:solidFill>
                  <a:schemeClr val="bg1"/>
                </a:solidFill>
                <a:effectLst/>
              </a:rPr>
              <a:t>Asuntos sanitarios</a:t>
            </a:r>
            <a:r>
              <a:rPr lang="es-MX" sz="3200">
                <a:solidFill>
                  <a:schemeClr val="bg1"/>
                </a:solidFill>
                <a:effectLst/>
              </a:rPr>
              <a:t> </a:t>
            </a:r>
          </a:p>
        </p:txBody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47800"/>
            <a:ext cx="8964612" cy="5221288"/>
          </a:xfrm>
        </p:spPr>
        <p:txBody>
          <a:bodyPr/>
          <a:lstStyle/>
          <a:p>
            <a:pPr algn="just">
              <a:buClr>
                <a:srgbClr val="0000CC"/>
              </a:buClr>
              <a:buFontTx/>
              <a:buNone/>
            </a:pPr>
            <a:r>
              <a:rPr lang="es-MX">
                <a:solidFill>
                  <a:schemeClr val="bg1"/>
                </a:solidFill>
                <a:effectLst/>
              </a:rPr>
              <a:t>Aguacate: Caso de éxito</a:t>
            </a:r>
          </a:p>
          <a:p>
            <a:pPr algn="just">
              <a:buClr>
                <a:srgbClr val="0000CC"/>
              </a:buClr>
            </a:pPr>
            <a:endParaRPr lang="es-MX" sz="1000">
              <a:solidFill>
                <a:schemeClr val="bg1"/>
              </a:solidFill>
              <a:effectLst/>
            </a:endParaRPr>
          </a:p>
          <a:p>
            <a:pPr lvl="1" algn="just">
              <a:buClr>
                <a:srgbClr val="0000CC"/>
              </a:buClr>
            </a:pPr>
            <a:r>
              <a:rPr lang="es-MX">
                <a:solidFill>
                  <a:schemeClr val="bg1"/>
                </a:solidFill>
                <a:effectLst/>
              </a:rPr>
              <a:t>1914 Inicia embargo estadounidense</a:t>
            </a:r>
          </a:p>
          <a:p>
            <a:pPr lvl="1" algn="just">
              <a:buClr>
                <a:srgbClr val="0000CC"/>
              </a:buClr>
            </a:pPr>
            <a:r>
              <a:rPr lang="es-MX">
                <a:solidFill>
                  <a:schemeClr val="bg1"/>
                </a:solidFill>
                <a:effectLst/>
              </a:rPr>
              <a:t>70’s México solicita acceso (Michoacán y Sinaloa) </a:t>
            </a:r>
          </a:p>
          <a:p>
            <a:pPr lvl="1" algn="just">
              <a:buClr>
                <a:srgbClr val="0000CC"/>
              </a:buClr>
            </a:pPr>
            <a:r>
              <a:rPr lang="es-MX">
                <a:solidFill>
                  <a:schemeClr val="bg1"/>
                </a:solidFill>
                <a:effectLst/>
              </a:rPr>
              <a:t>1994 Entra en vigor el TLCAN</a:t>
            </a:r>
          </a:p>
          <a:p>
            <a:pPr lvl="1" algn="just">
              <a:buClr>
                <a:srgbClr val="0000CC"/>
              </a:buClr>
            </a:pPr>
            <a:r>
              <a:rPr lang="es-MX">
                <a:solidFill>
                  <a:schemeClr val="bg1"/>
                </a:solidFill>
                <a:effectLst/>
              </a:rPr>
              <a:t>1994-1997 Revisión en el Comité de Medidas Sanitarias</a:t>
            </a:r>
          </a:p>
          <a:p>
            <a:pPr lvl="1" algn="just">
              <a:buClr>
                <a:srgbClr val="0000CC"/>
              </a:buClr>
            </a:pPr>
            <a:r>
              <a:rPr lang="es-MX">
                <a:solidFill>
                  <a:schemeClr val="bg1"/>
                </a:solidFill>
                <a:effectLst/>
              </a:rPr>
              <a:t>1997 Inicia apertura gradual del mercado EE.UU.</a:t>
            </a:r>
          </a:p>
          <a:p>
            <a:pPr lvl="1" algn="just">
              <a:buClr>
                <a:srgbClr val="0000CC"/>
              </a:buClr>
            </a:pPr>
            <a:r>
              <a:rPr lang="es-MX">
                <a:solidFill>
                  <a:schemeClr val="bg1"/>
                </a:solidFill>
                <a:effectLst/>
              </a:rPr>
              <a:t>2005 Acceso, salvo California, Florida y Hawai</a:t>
            </a:r>
          </a:p>
          <a:p>
            <a:pPr lvl="1" algn="just">
              <a:buClr>
                <a:srgbClr val="0000CC"/>
              </a:buClr>
            </a:pPr>
            <a:r>
              <a:rPr lang="es-MX">
                <a:solidFill>
                  <a:schemeClr val="bg1"/>
                </a:solidFill>
                <a:effectLst/>
              </a:rPr>
              <a:t>2007 Acceso a 50 Estados de EE.UU. </a:t>
            </a:r>
          </a:p>
          <a:p>
            <a:pPr lvl="1" algn="just">
              <a:buClr>
                <a:srgbClr val="0000CC"/>
              </a:buClr>
            </a:pPr>
            <a:endParaRPr lang="es-MX">
              <a:solidFill>
                <a:schemeClr val="bg1"/>
              </a:solidFill>
              <a:effectLst/>
            </a:endParaRPr>
          </a:p>
          <a:p>
            <a:pPr lvl="2" algn="just">
              <a:buClr>
                <a:srgbClr val="0000CC"/>
              </a:buClr>
              <a:buFontTx/>
              <a:buNone/>
            </a:pPr>
            <a:endParaRPr lang="es-MX">
              <a:solidFill>
                <a:schemeClr val="bg1"/>
              </a:solidFill>
              <a:effectLst/>
            </a:endParaRPr>
          </a:p>
          <a:p>
            <a:pPr lvl="4" algn="just">
              <a:buClr>
                <a:srgbClr val="0000CC"/>
              </a:buClr>
            </a:pPr>
            <a:endParaRPr lang="es-MX">
              <a:solidFill>
                <a:schemeClr val="bg1"/>
              </a:solidFill>
              <a:effectLst/>
            </a:endParaRPr>
          </a:p>
          <a:p>
            <a:pPr lvl="2" algn="just">
              <a:buClr>
                <a:srgbClr val="0000CC"/>
              </a:buClr>
            </a:pPr>
            <a:endParaRPr lang="es-MX">
              <a:solidFill>
                <a:schemeClr val="bg1"/>
              </a:solidFill>
              <a:effectLst/>
            </a:endParaRPr>
          </a:p>
          <a:p>
            <a:pPr lvl="1" algn="just">
              <a:buClr>
                <a:srgbClr val="0000CC"/>
              </a:buClr>
            </a:pPr>
            <a:endParaRPr lang="es-MX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>
                <a:solidFill>
                  <a:schemeClr val="bg1"/>
                </a:solidFill>
                <a:effectLst/>
              </a:rPr>
              <a:t>Retos: Agricultura</a:t>
            </a:r>
            <a:br>
              <a:rPr lang="es-MX">
                <a:solidFill>
                  <a:schemeClr val="bg1"/>
                </a:solidFill>
                <a:effectLst/>
              </a:rPr>
            </a:br>
            <a:r>
              <a:rPr lang="es-MX">
                <a:solidFill>
                  <a:schemeClr val="bg1"/>
                </a:solidFill>
                <a:effectLst/>
              </a:rPr>
              <a:t>Asuntos sanitarios</a:t>
            </a:r>
            <a:r>
              <a:rPr lang="es-MX" sz="3200">
                <a:solidFill>
                  <a:schemeClr val="bg1"/>
                </a:solidFill>
                <a:effectLst/>
              </a:rPr>
              <a:t> </a:t>
            </a:r>
          </a:p>
        </p:txBody>
      </p:sp>
      <p:sp>
        <p:nvSpPr>
          <p:cNvPr id="7219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just">
              <a:buClr>
                <a:srgbClr val="0000CC"/>
              </a:buClr>
            </a:pPr>
            <a:endParaRPr lang="es-MX" sz="900">
              <a:solidFill>
                <a:schemeClr val="bg1"/>
              </a:solidFill>
              <a:effectLst/>
            </a:endParaRPr>
          </a:p>
          <a:p>
            <a:pPr lvl="1" algn="just">
              <a:buClr>
                <a:srgbClr val="0000CC"/>
              </a:buClr>
              <a:buFontTx/>
              <a:buNone/>
            </a:pPr>
            <a:endParaRPr lang="es-MX" sz="2400">
              <a:solidFill>
                <a:schemeClr val="bg1"/>
              </a:solidFill>
              <a:effectLst/>
            </a:endParaRPr>
          </a:p>
          <a:p>
            <a:pPr lvl="2" algn="just">
              <a:buClr>
                <a:srgbClr val="0000CC"/>
              </a:buClr>
              <a:buFontTx/>
              <a:buNone/>
            </a:pPr>
            <a:endParaRPr lang="es-MX" sz="2400">
              <a:solidFill>
                <a:schemeClr val="bg1"/>
              </a:solidFill>
              <a:effectLst/>
            </a:endParaRPr>
          </a:p>
          <a:p>
            <a:pPr lvl="4" algn="just">
              <a:buClr>
                <a:srgbClr val="0000CC"/>
              </a:buClr>
            </a:pPr>
            <a:endParaRPr lang="es-MX" sz="2400">
              <a:solidFill>
                <a:schemeClr val="bg1"/>
              </a:solidFill>
              <a:effectLst/>
            </a:endParaRPr>
          </a:p>
          <a:p>
            <a:pPr lvl="2" algn="just">
              <a:buClr>
                <a:srgbClr val="0000CC"/>
              </a:buClr>
            </a:pPr>
            <a:endParaRPr lang="es-MX" sz="2400">
              <a:solidFill>
                <a:schemeClr val="bg1"/>
              </a:solidFill>
              <a:effectLst/>
            </a:endParaRPr>
          </a:p>
          <a:p>
            <a:pPr lvl="1" algn="just">
              <a:buClr>
                <a:srgbClr val="0000CC"/>
              </a:buClr>
            </a:pPr>
            <a:endParaRPr lang="es-MX" sz="2400"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72192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0" y="2049463"/>
          <a:ext cx="8748713" cy="4808537"/>
        </p:xfrm>
        <a:graphic>
          <a:graphicData uri="http://schemas.openxmlformats.org/presentationml/2006/ole">
            <p:oleObj spid="_x0000_s721924" name="Gráfico" r:id="rId3" imgW="7458151" imgH="4705502" progId="MSGraph.Chart.8">
              <p:embed followColorScheme="full"/>
            </p:oleObj>
          </a:graphicData>
        </a:graphic>
      </p:graphicFrame>
      <p:sp>
        <p:nvSpPr>
          <p:cNvPr id="721926" name="Text Box 6"/>
          <p:cNvSpPr txBox="1">
            <a:spLocks noChangeArrowheads="1"/>
          </p:cNvSpPr>
          <p:nvPr/>
        </p:nvSpPr>
        <p:spPr bwMode="auto">
          <a:xfrm>
            <a:off x="1258888" y="1412875"/>
            <a:ext cx="44783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b="1">
                <a:solidFill>
                  <a:schemeClr val="bg1"/>
                </a:solidFill>
                <a:latin typeface="Arial" pitchFamily="34" charset="0"/>
              </a:rPr>
              <a:t>AGUACATE MEXICANO EN EE.UU. </a:t>
            </a:r>
          </a:p>
          <a:p>
            <a:r>
              <a:rPr lang="es-MX" b="1">
                <a:solidFill>
                  <a:schemeClr val="bg1"/>
                </a:solidFill>
                <a:latin typeface="Arial" pitchFamily="34" charset="0"/>
              </a:rPr>
              <a:t>(Participación)</a:t>
            </a:r>
            <a:endParaRPr lang="es-ES" b="1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721947" name="Picture 27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011863" y="1341438"/>
            <a:ext cx="2947987" cy="16017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3600"/>
            <a:ext cx="9144000" cy="3048000"/>
          </a:xfrm>
        </p:spPr>
        <p:txBody>
          <a:bodyPr/>
          <a:lstStyle/>
          <a:p>
            <a:pPr marL="685800" indent="-685800"/>
            <a:r>
              <a:rPr lang="es-MX">
                <a:solidFill>
                  <a:schemeClr val="bg1"/>
                </a:solidFill>
                <a:effectLst/>
              </a:rPr>
              <a:t>Reto:  Solución de Controversias</a:t>
            </a:r>
            <a:endParaRPr lang="es-MX">
              <a:solidFill>
                <a:schemeClr val="bg1"/>
              </a:solidFill>
            </a:endParaRPr>
          </a:p>
        </p:txBody>
      </p:sp>
      <p:sp>
        <p:nvSpPr>
          <p:cNvPr id="750595" name="Text Box 3"/>
          <p:cNvSpPr txBox="1">
            <a:spLocks noChangeArrowheads="1"/>
          </p:cNvSpPr>
          <p:nvPr/>
        </p:nvSpPr>
        <p:spPr bwMode="auto">
          <a:xfrm>
            <a:off x="827088" y="404813"/>
            <a:ext cx="784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BBA3-E5A4-409E-AA2A-6E27871A77DC}" type="slidenum">
              <a:rPr lang="es-ES"/>
              <a:pPr/>
              <a:t>37</a:t>
            </a:fld>
            <a:endParaRPr lang="es-ES"/>
          </a:p>
        </p:txBody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5221288"/>
          </a:xfrm>
          <a:noFill/>
          <a:ln/>
        </p:spPr>
        <p:txBody>
          <a:bodyPr/>
          <a:lstStyle/>
          <a:p>
            <a:pPr marL="609600" indent="-609600"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  <a:effectLst/>
              </a:rPr>
              <a:t>Mecanismos de solución de controversias</a:t>
            </a:r>
          </a:p>
          <a:p>
            <a:pPr marL="609600" indent="-609600">
              <a:buClr>
                <a:schemeClr val="bg1"/>
              </a:buClr>
            </a:pPr>
            <a:endParaRPr lang="es-MX" sz="1000">
              <a:solidFill>
                <a:schemeClr val="bg1"/>
              </a:solidFill>
              <a:effectLst/>
            </a:endParaRPr>
          </a:p>
          <a:p>
            <a:pPr marL="990600" lvl="1" indent="-533400"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  <a:effectLst/>
              </a:rPr>
              <a:t>Instituciones que garantizan la permanencia y certidumbre del TLCAN </a:t>
            </a:r>
            <a:endParaRPr lang="es-MX" sz="900">
              <a:solidFill>
                <a:schemeClr val="bg1"/>
              </a:solidFill>
              <a:effectLst/>
            </a:endParaRPr>
          </a:p>
          <a:p>
            <a:pPr marL="609600" indent="-609600">
              <a:buClr>
                <a:schemeClr val="bg1"/>
              </a:buClr>
            </a:pPr>
            <a:endParaRPr lang="es-MX" sz="800">
              <a:solidFill>
                <a:schemeClr val="bg1"/>
              </a:solidFill>
              <a:effectLst/>
            </a:endParaRPr>
          </a:p>
          <a:p>
            <a:pPr marL="609600" indent="-609600">
              <a:buClr>
                <a:schemeClr val="bg1"/>
              </a:buClr>
            </a:pPr>
            <a:endParaRPr lang="es-MX" sz="800">
              <a:solidFill>
                <a:schemeClr val="bg1"/>
              </a:solidFill>
              <a:effectLst/>
            </a:endParaRPr>
          </a:p>
          <a:p>
            <a:pPr marL="609600" indent="-609600"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  <a:effectLst/>
              </a:rPr>
              <a:t>Existen 4 mecanismos:</a:t>
            </a:r>
          </a:p>
          <a:p>
            <a:pPr marL="609600" indent="-609600">
              <a:buClr>
                <a:schemeClr val="bg1"/>
              </a:buClr>
            </a:pPr>
            <a:endParaRPr lang="es-MX" sz="1000">
              <a:solidFill>
                <a:schemeClr val="bg1"/>
              </a:solidFill>
              <a:effectLst/>
            </a:endParaRPr>
          </a:p>
          <a:p>
            <a:pPr marL="990600" lvl="1" indent="-533400"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  <a:effectLst/>
              </a:rPr>
              <a:t>XI 	Inversionista – Estado</a:t>
            </a:r>
          </a:p>
          <a:p>
            <a:pPr marL="990600" lvl="1" indent="-533400"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  <a:effectLst/>
              </a:rPr>
              <a:t>XII 	Servicios Financieros</a:t>
            </a:r>
          </a:p>
          <a:p>
            <a:pPr marL="990600" lvl="1" indent="-533400"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  <a:effectLst/>
              </a:rPr>
              <a:t>XIX 	Antidumping y CVD</a:t>
            </a:r>
          </a:p>
          <a:p>
            <a:pPr marL="990600" lvl="1" indent="-533400"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  <a:effectLst/>
              </a:rPr>
              <a:t>XX 	Estado – Estado	</a:t>
            </a:r>
            <a:endParaRPr lang="es-MX">
              <a:solidFill>
                <a:schemeClr val="bg1"/>
              </a:solidFill>
            </a:endParaRPr>
          </a:p>
        </p:txBody>
      </p:sp>
      <p:sp>
        <p:nvSpPr>
          <p:cNvPr id="684037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>
                <a:effectLst/>
              </a:rPr>
              <a:t>Retos: Solución de Controversias</a:t>
            </a:r>
            <a:r>
              <a:rPr lang="es-MX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38DB-C143-40F1-9046-E94DCFFCC371}" type="slidenum">
              <a:rPr lang="es-ES"/>
              <a:pPr/>
              <a:t>38</a:t>
            </a:fld>
            <a:endParaRPr lang="es-ES"/>
          </a:p>
        </p:txBody>
      </p:sp>
      <p:graphicFrame>
        <p:nvGraphicFramePr>
          <p:cNvPr id="686084" name="Group 4"/>
          <p:cNvGraphicFramePr>
            <a:graphicFrameLocks noGrp="1"/>
          </p:cNvGraphicFramePr>
          <p:nvPr>
            <p:ph sz="half" idx="2"/>
          </p:nvPr>
        </p:nvGraphicFramePr>
        <p:xfrm>
          <a:off x="539750" y="2565400"/>
          <a:ext cx="7993063" cy="1644650"/>
        </p:xfrm>
        <a:graphic>
          <a:graphicData uri="http://schemas.openxmlformats.org/drawingml/2006/table">
            <a:tbl>
              <a:tblPr/>
              <a:tblGrid>
                <a:gridCol w="1806575"/>
                <a:gridCol w="1828800"/>
                <a:gridCol w="2420938"/>
                <a:gridCol w="1936750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</a:rPr>
                        <a:t>Cap./ País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</a:rPr>
                        <a:t>vs. México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</a:rPr>
                        <a:t>vs. EE.UU.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</a:rPr>
                        <a:t>vs. Canadá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</a:rPr>
                        <a:t>Capítulo XI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</a:rPr>
                        <a:t>10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</a:rPr>
                        <a:t>7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</a:rPr>
                        <a:t>4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</a:rPr>
                        <a:t>Capítulo XIX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</a:rPr>
                        <a:t>14 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</a:rPr>
                        <a:t>68 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</a:rPr>
                        <a:t>20 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</a:rPr>
                        <a:t>Capítulo XX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</a:rPr>
                        <a:t>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</a:rPr>
                        <a:t>2*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</a:rPr>
                        <a:t>1**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111" name="Text Box 31"/>
          <p:cNvSpPr txBox="1">
            <a:spLocks noChangeArrowheads="1"/>
          </p:cNvSpPr>
          <p:nvPr/>
        </p:nvSpPr>
        <p:spPr bwMode="auto">
          <a:xfrm>
            <a:off x="684213" y="4581525"/>
            <a:ext cx="19891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MX" sz="1600">
                <a:solidFill>
                  <a:srgbClr val="000000"/>
                </a:solidFill>
              </a:rPr>
              <a:t>*Escobas y transporte</a:t>
            </a:r>
          </a:p>
          <a:p>
            <a:pPr algn="l"/>
            <a:r>
              <a:rPr lang="es-MX" sz="1600">
                <a:solidFill>
                  <a:srgbClr val="000000"/>
                </a:solidFill>
              </a:rPr>
              <a:t>**Productos agrícolas</a:t>
            </a:r>
            <a:endParaRPr lang="es-ES" sz="1600">
              <a:solidFill>
                <a:srgbClr val="000000"/>
              </a:solidFill>
            </a:endParaRPr>
          </a:p>
        </p:txBody>
      </p:sp>
      <p:sp>
        <p:nvSpPr>
          <p:cNvPr id="686113" name="Rectangle 3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>
                <a:effectLst/>
              </a:rPr>
              <a:t>Retos: Solución de Controversias</a:t>
            </a:r>
            <a:r>
              <a:rPr lang="es-MX"/>
              <a:t> </a:t>
            </a:r>
          </a:p>
        </p:txBody>
      </p:sp>
      <p:sp>
        <p:nvSpPr>
          <p:cNvPr id="686115" name="Text Box 35"/>
          <p:cNvSpPr txBox="1">
            <a:spLocks noChangeArrowheads="1"/>
          </p:cNvSpPr>
          <p:nvPr/>
        </p:nvSpPr>
        <p:spPr bwMode="auto">
          <a:xfrm>
            <a:off x="395288" y="1484313"/>
            <a:ext cx="84978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200" b="1">
                <a:solidFill>
                  <a:schemeClr val="bg1"/>
                </a:solidFill>
                <a:latin typeface="Arial" pitchFamily="34" charset="0"/>
              </a:rPr>
              <a:t>Casos en el marco del TLCAN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94E4-B3B0-4BB7-9D17-BBB9D5E0BC24}" type="slidenum">
              <a:rPr lang="es-ES"/>
              <a:pPr/>
              <a:t>39</a:t>
            </a:fld>
            <a:endParaRPr lang="es-ES"/>
          </a:p>
        </p:txBody>
      </p:sp>
      <p:sp>
        <p:nvSpPr>
          <p:cNvPr id="77005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412875"/>
            <a:ext cx="7993062" cy="4681538"/>
          </a:xfrm>
          <a:noFill/>
          <a:ln/>
        </p:spPr>
        <p:txBody>
          <a:bodyPr/>
          <a:lstStyle/>
          <a:p>
            <a:pPr marL="609600" indent="-609600">
              <a:lnSpc>
                <a:spcPct val="90000"/>
              </a:lnSpc>
            </a:pPr>
            <a:endParaRPr lang="es-MX" sz="800">
              <a:solidFill>
                <a:srgbClr val="000099"/>
              </a:solidFill>
              <a:effectLst/>
            </a:endParaRPr>
          </a:p>
          <a:p>
            <a:pPr marL="609600" indent="-609600">
              <a:lnSpc>
                <a:spcPct val="90000"/>
              </a:lnSpc>
              <a:buClr>
                <a:schemeClr val="bg1"/>
              </a:buClr>
              <a:buFontTx/>
              <a:buNone/>
            </a:pPr>
            <a:r>
              <a:rPr lang="es-MX" sz="3600">
                <a:solidFill>
                  <a:schemeClr val="bg1"/>
                </a:solidFill>
                <a:effectLst/>
              </a:rPr>
              <a:t>Dos experiencias contrastantes</a:t>
            </a:r>
          </a:p>
          <a:p>
            <a:pPr marL="609600" indent="-609600">
              <a:lnSpc>
                <a:spcPct val="90000"/>
              </a:lnSpc>
              <a:buClr>
                <a:schemeClr val="bg1"/>
              </a:buClr>
            </a:pPr>
            <a:endParaRPr lang="es-MX" sz="1200">
              <a:solidFill>
                <a:schemeClr val="bg1"/>
              </a:solidFill>
              <a:effectLst/>
            </a:endParaRPr>
          </a:p>
          <a:p>
            <a:pPr marL="990600" lvl="1" indent="-533400">
              <a:lnSpc>
                <a:spcPct val="90000"/>
              </a:lnSpc>
              <a:buClr>
                <a:schemeClr val="bg1"/>
              </a:buClr>
            </a:pPr>
            <a:r>
              <a:rPr lang="es-MX" sz="3200">
                <a:solidFill>
                  <a:schemeClr val="bg1"/>
                </a:solidFill>
              </a:rPr>
              <a:t>Pro liberalización:</a:t>
            </a:r>
          </a:p>
          <a:p>
            <a:pPr marL="1447800" lvl="2" indent="-533400">
              <a:lnSpc>
                <a:spcPct val="90000"/>
              </a:lnSpc>
              <a:buClr>
                <a:schemeClr val="bg1"/>
              </a:buClr>
            </a:pPr>
            <a:r>
              <a:rPr lang="es-MX" sz="3200">
                <a:solidFill>
                  <a:schemeClr val="bg1"/>
                </a:solidFill>
              </a:rPr>
              <a:t>Escobas de mijo</a:t>
            </a:r>
          </a:p>
          <a:p>
            <a:pPr marL="990600" lvl="1" indent="-533400">
              <a:lnSpc>
                <a:spcPct val="90000"/>
              </a:lnSpc>
              <a:buClr>
                <a:schemeClr val="bg1"/>
              </a:buClr>
            </a:pPr>
            <a:endParaRPr lang="es-MX" sz="1200">
              <a:solidFill>
                <a:schemeClr val="bg1"/>
              </a:solidFill>
            </a:endParaRPr>
          </a:p>
          <a:p>
            <a:pPr marL="990600" lvl="1" indent="-533400">
              <a:lnSpc>
                <a:spcPct val="90000"/>
              </a:lnSpc>
              <a:buClr>
                <a:schemeClr val="bg1"/>
              </a:buClr>
            </a:pPr>
            <a:endParaRPr lang="es-MX" sz="1200">
              <a:solidFill>
                <a:schemeClr val="bg1"/>
              </a:solidFill>
            </a:endParaRPr>
          </a:p>
          <a:p>
            <a:pPr marL="990600" lvl="1" indent="-533400">
              <a:lnSpc>
                <a:spcPct val="90000"/>
              </a:lnSpc>
              <a:buClr>
                <a:schemeClr val="bg1"/>
              </a:buClr>
            </a:pPr>
            <a:r>
              <a:rPr lang="es-MX" sz="3200">
                <a:solidFill>
                  <a:schemeClr val="bg1"/>
                </a:solidFill>
              </a:rPr>
              <a:t>Proteccionista:</a:t>
            </a:r>
          </a:p>
          <a:p>
            <a:pPr marL="1447800" lvl="2" indent="-533400">
              <a:lnSpc>
                <a:spcPct val="90000"/>
              </a:lnSpc>
              <a:buClr>
                <a:schemeClr val="bg1"/>
              </a:buClr>
            </a:pPr>
            <a:r>
              <a:rPr lang="es-MX" sz="3200">
                <a:solidFill>
                  <a:schemeClr val="bg1"/>
                </a:solidFill>
              </a:rPr>
              <a:t>Transporte terrestre</a:t>
            </a:r>
          </a:p>
          <a:p>
            <a:pPr marL="990600" lvl="1" indent="-533400">
              <a:lnSpc>
                <a:spcPct val="90000"/>
              </a:lnSpc>
              <a:buClr>
                <a:schemeClr val="bg1"/>
              </a:buClr>
            </a:pPr>
            <a:endParaRPr lang="es-MX">
              <a:solidFill>
                <a:schemeClr val="bg1"/>
              </a:solidFill>
            </a:endParaRPr>
          </a:p>
        </p:txBody>
      </p:sp>
      <p:sp>
        <p:nvSpPr>
          <p:cNvPr id="770079" name="Rectangle 3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>
                <a:effectLst/>
              </a:rPr>
              <a:t>Retos: Solución de Controversias</a:t>
            </a:r>
            <a:br>
              <a:rPr lang="es-MX">
                <a:effectLst/>
              </a:rPr>
            </a:br>
            <a:r>
              <a:rPr lang="es-MX">
                <a:effectLst/>
              </a:rPr>
              <a:t>Capítulo XX</a:t>
            </a:r>
            <a:r>
              <a:rPr lang="es-MX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6B5D-AAF7-4ADA-86C4-9DC334F259B1}" type="slidenum">
              <a:rPr lang="es-ES"/>
              <a:pPr/>
              <a:t>4</a:t>
            </a:fld>
            <a:endParaRPr lang="es-ES"/>
          </a:p>
        </p:txBody>
      </p:sp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1. Principales Resultados del TLCAN</a:t>
            </a:r>
            <a:endParaRPr lang="en-US"/>
          </a:p>
        </p:txBody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839200" cy="5410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s-MX" sz="2400" b="1">
                <a:solidFill>
                  <a:schemeClr val="bg1"/>
                </a:solidFill>
              </a:rPr>
              <a:t>Aumento del comercio, inversión y empleo*</a:t>
            </a:r>
          </a:p>
          <a:p>
            <a:pPr>
              <a:lnSpc>
                <a:spcPct val="80000"/>
              </a:lnSpc>
            </a:pPr>
            <a:endParaRPr lang="es-MX" sz="2400" b="1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Clr>
                <a:schemeClr val="bg1"/>
              </a:buClr>
            </a:pPr>
            <a:r>
              <a:rPr lang="es-MX" sz="2400">
                <a:solidFill>
                  <a:schemeClr val="bg1"/>
                </a:solidFill>
              </a:rPr>
              <a:t>Comercio trilateral			211 %</a:t>
            </a:r>
          </a:p>
          <a:p>
            <a:pPr>
              <a:lnSpc>
                <a:spcPct val="80000"/>
              </a:lnSpc>
              <a:buClr>
                <a:schemeClr val="bg1"/>
              </a:buClr>
            </a:pPr>
            <a:endParaRPr lang="es-MX" sz="24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Clr>
                <a:schemeClr val="bg1"/>
              </a:buClr>
            </a:pPr>
            <a:r>
              <a:rPr lang="es-MX" sz="2400">
                <a:solidFill>
                  <a:schemeClr val="bg1"/>
                </a:solidFill>
              </a:rPr>
              <a:t>Comercio México-EE.UU.		212 %</a:t>
            </a:r>
          </a:p>
          <a:p>
            <a:pPr lvl="1">
              <a:lnSpc>
                <a:spcPct val="80000"/>
              </a:lnSpc>
              <a:buClr>
                <a:schemeClr val="bg1"/>
              </a:buClr>
              <a:buFontTx/>
              <a:buNone/>
            </a:pPr>
            <a:endParaRPr lang="es-MX" sz="1000">
              <a:solidFill>
                <a:schemeClr val="bg1"/>
              </a:solidFill>
            </a:endParaRPr>
          </a:p>
          <a:p>
            <a:pPr lvl="1">
              <a:lnSpc>
                <a:spcPct val="80000"/>
              </a:lnSpc>
              <a:buClr>
                <a:schemeClr val="bg1"/>
              </a:buClr>
              <a:buFontTx/>
              <a:buNone/>
            </a:pPr>
            <a:endParaRPr lang="es-MX" sz="2000">
              <a:solidFill>
                <a:schemeClr val="bg1"/>
              </a:solidFill>
            </a:endParaRPr>
          </a:p>
          <a:p>
            <a:pPr lvl="1">
              <a:lnSpc>
                <a:spcPct val="80000"/>
              </a:lnSpc>
              <a:buClr>
                <a:schemeClr val="bg1"/>
              </a:buClr>
            </a:pPr>
            <a:r>
              <a:rPr lang="es-MX" sz="2000">
                <a:solidFill>
                  <a:schemeClr val="bg1"/>
                </a:solidFill>
              </a:rPr>
              <a:t>Exportaciones de México a EE.UU.            285 %</a:t>
            </a:r>
          </a:p>
          <a:p>
            <a:pPr lvl="1">
              <a:lnSpc>
                <a:spcPct val="80000"/>
              </a:lnSpc>
              <a:buClr>
                <a:schemeClr val="bg1"/>
              </a:buClr>
              <a:buFontTx/>
              <a:buNone/>
            </a:pPr>
            <a:r>
              <a:rPr lang="es-MX" sz="2000">
                <a:solidFill>
                  <a:schemeClr val="bg1"/>
                </a:solidFill>
              </a:rPr>
              <a:t>	</a:t>
            </a:r>
          </a:p>
          <a:p>
            <a:pPr>
              <a:lnSpc>
                <a:spcPct val="80000"/>
              </a:lnSpc>
              <a:buClr>
                <a:schemeClr val="bg1"/>
              </a:buClr>
            </a:pPr>
            <a:r>
              <a:rPr lang="es-MX" sz="2400">
                <a:solidFill>
                  <a:schemeClr val="bg1"/>
                </a:solidFill>
              </a:rPr>
              <a:t>Exportaciones de maquila                    254</a:t>
            </a:r>
            <a:r>
              <a:rPr lang="en-US" sz="2400">
                <a:solidFill>
                  <a:schemeClr val="bg1"/>
                </a:solidFill>
              </a:rPr>
              <a:t>%</a:t>
            </a:r>
          </a:p>
          <a:p>
            <a:pPr>
              <a:lnSpc>
                <a:spcPct val="80000"/>
              </a:lnSpc>
              <a:buClr>
                <a:schemeClr val="bg1"/>
              </a:buClr>
              <a:buFontTx/>
              <a:buNone/>
            </a:pPr>
            <a:r>
              <a:rPr lang="es-MX" sz="2400">
                <a:solidFill>
                  <a:schemeClr val="bg1"/>
                </a:solidFill>
              </a:rPr>
              <a:t>	</a:t>
            </a:r>
          </a:p>
          <a:p>
            <a:pPr>
              <a:lnSpc>
                <a:spcPct val="80000"/>
              </a:lnSpc>
              <a:buClr>
                <a:schemeClr val="bg1"/>
              </a:buClr>
              <a:buFontTx/>
              <a:buNone/>
            </a:pPr>
            <a:endParaRPr lang="es-MX" sz="10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Clr>
                <a:schemeClr val="bg1"/>
              </a:buClr>
            </a:pPr>
            <a:r>
              <a:rPr lang="es-MX" sz="2400">
                <a:solidFill>
                  <a:schemeClr val="bg1"/>
                </a:solidFill>
              </a:rPr>
              <a:t>IED                                                       126 (mmd)  </a:t>
            </a:r>
          </a:p>
          <a:p>
            <a:pPr>
              <a:lnSpc>
                <a:spcPct val="80000"/>
              </a:lnSpc>
              <a:buClr>
                <a:schemeClr val="bg1"/>
              </a:buClr>
              <a:buFontTx/>
              <a:buNone/>
            </a:pPr>
            <a:r>
              <a:rPr lang="es-MX" sz="2400">
                <a:solidFill>
                  <a:schemeClr val="bg1"/>
                </a:solidFill>
              </a:rPr>
              <a:t>	</a:t>
            </a:r>
            <a:r>
              <a:rPr lang="es-MX" sz="100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80000"/>
              </a:lnSpc>
              <a:buClr>
                <a:schemeClr val="bg1"/>
              </a:buClr>
            </a:pPr>
            <a:r>
              <a:rPr lang="es-MX" sz="2400">
                <a:solidFill>
                  <a:schemeClr val="bg1"/>
                </a:solidFill>
              </a:rPr>
              <a:t>Empleo                                                 1 millón de empleos</a:t>
            </a:r>
          </a:p>
          <a:p>
            <a:pPr>
              <a:lnSpc>
                <a:spcPct val="80000"/>
              </a:lnSpc>
              <a:buClr>
                <a:schemeClr val="bg1"/>
              </a:buClr>
              <a:buFontTx/>
              <a:buNone/>
            </a:pPr>
            <a:r>
              <a:rPr lang="es-MX" sz="1200">
                <a:solidFill>
                  <a:schemeClr val="bg1"/>
                </a:solidFill>
              </a:rPr>
              <a:t>	</a:t>
            </a:r>
          </a:p>
          <a:p>
            <a:pPr>
              <a:lnSpc>
                <a:spcPct val="80000"/>
              </a:lnSpc>
              <a:buClr>
                <a:schemeClr val="bg1"/>
              </a:buClr>
              <a:buFontTx/>
              <a:buNone/>
            </a:pPr>
            <a:r>
              <a:rPr lang="es-MX" sz="1400" b="1">
                <a:solidFill>
                  <a:schemeClr val="bg1"/>
                </a:solidFill>
              </a:rPr>
              <a:t>* Datos: 1994-2004</a:t>
            </a:r>
          </a:p>
        </p:txBody>
      </p:sp>
      <p:sp>
        <p:nvSpPr>
          <p:cNvPr id="604164" name="AutoShape 4"/>
          <p:cNvSpPr>
            <a:spLocks noChangeArrowheads="1"/>
          </p:cNvSpPr>
          <p:nvPr/>
        </p:nvSpPr>
        <p:spPr bwMode="auto">
          <a:xfrm rot="16200000">
            <a:off x="5184775" y="2312988"/>
            <a:ext cx="431800" cy="215900"/>
          </a:xfrm>
          <a:prstGeom prst="rightArrow">
            <a:avLst>
              <a:gd name="adj1" fmla="val 75009"/>
              <a:gd name="adj2" fmla="val 21880"/>
            </a:avLst>
          </a:prstGeom>
          <a:solidFill>
            <a:schemeClr val="folHlink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eaVert" wrap="none" lIns="87312" tIns="44450" rIns="87312" bIns="44450" anchor="ctr"/>
          <a:lstStyle/>
          <a:p>
            <a:pPr defTabSz="825500" eaLnBrk="0" hangingPunct="0">
              <a:lnSpc>
                <a:spcPct val="80000"/>
              </a:lnSpc>
            </a:pPr>
            <a:endParaRPr lang="es-ES_tradnl" b="1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604165" name="AutoShape 5"/>
          <p:cNvSpPr>
            <a:spLocks noChangeArrowheads="1"/>
          </p:cNvSpPr>
          <p:nvPr/>
        </p:nvSpPr>
        <p:spPr bwMode="auto">
          <a:xfrm rot="16200000">
            <a:off x="5184775" y="3033713"/>
            <a:ext cx="431800" cy="215900"/>
          </a:xfrm>
          <a:prstGeom prst="rightArrow">
            <a:avLst>
              <a:gd name="adj1" fmla="val 75009"/>
              <a:gd name="adj2" fmla="val 21880"/>
            </a:avLst>
          </a:prstGeom>
          <a:solidFill>
            <a:schemeClr val="folHlink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eaVert" wrap="none" lIns="87312" tIns="44450" rIns="87312" bIns="44450" anchor="ctr"/>
          <a:lstStyle/>
          <a:p>
            <a:pPr defTabSz="825500" eaLnBrk="0" hangingPunct="0">
              <a:lnSpc>
                <a:spcPct val="80000"/>
              </a:lnSpc>
            </a:pPr>
            <a:endParaRPr lang="es-ES_tradnl" b="1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604166" name="AutoShape 6"/>
          <p:cNvSpPr>
            <a:spLocks noChangeArrowheads="1"/>
          </p:cNvSpPr>
          <p:nvPr/>
        </p:nvSpPr>
        <p:spPr bwMode="auto">
          <a:xfrm rot="16200000">
            <a:off x="5184775" y="3752850"/>
            <a:ext cx="431800" cy="215900"/>
          </a:xfrm>
          <a:prstGeom prst="rightArrow">
            <a:avLst>
              <a:gd name="adj1" fmla="val 75009"/>
              <a:gd name="adj2" fmla="val 21880"/>
            </a:avLst>
          </a:prstGeom>
          <a:solidFill>
            <a:schemeClr val="folHlink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eaVert" wrap="none" lIns="87312" tIns="44450" rIns="87312" bIns="44450" anchor="ctr"/>
          <a:lstStyle/>
          <a:p>
            <a:pPr defTabSz="825500" eaLnBrk="0" hangingPunct="0">
              <a:lnSpc>
                <a:spcPct val="80000"/>
              </a:lnSpc>
            </a:pPr>
            <a:endParaRPr lang="es-ES_tradnl" b="1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604167" name="AutoShape 7"/>
          <p:cNvSpPr>
            <a:spLocks noChangeArrowheads="1"/>
          </p:cNvSpPr>
          <p:nvPr/>
        </p:nvSpPr>
        <p:spPr bwMode="auto">
          <a:xfrm rot="16200000">
            <a:off x="5184775" y="4473575"/>
            <a:ext cx="431800" cy="215900"/>
          </a:xfrm>
          <a:prstGeom prst="rightArrow">
            <a:avLst>
              <a:gd name="adj1" fmla="val 75009"/>
              <a:gd name="adj2" fmla="val 21880"/>
            </a:avLst>
          </a:prstGeom>
          <a:solidFill>
            <a:schemeClr val="folHlink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eaVert" wrap="none" lIns="87312" tIns="44450" rIns="87312" bIns="44450" anchor="ctr"/>
          <a:lstStyle/>
          <a:p>
            <a:pPr defTabSz="825500" eaLnBrk="0" hangingPunct="0">
              <a:lnSpc>
                <a:spcPct val="80000"/>
              </a:lnSpc>
            </a:pPr>
            <a:endParaRPr lang="es-ES_tradnl" b="1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604169" name="AutoShape 9"/>
          <p:cNvSpPr>
            <a:spLocks noChangeArrowheads="1"/>
          </p:cNvSpPr>
          <p:nvPr/>
        </p:nvSpPr>
        <p:spPr bwMode="auto">
          <a:xfrm rot="16200000">
            <a:off x="5184775" y="5265738"/>
            <a:ext cx="431800" cy="215900"/>
          </a:xfrm>
          <a:prstGeom prst="rightArrow">
            <a:avLst>
              <a:gd name="adj1" fmla="val 75009"/>
              <a:gd name="adj2" fmla="val 21880"/>
            </a:avLst>
          </a:prstGeom>
          <a:solidFill>
            <a:schemeClr val="folHlink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eaVert" wrap="none" lIns="87312" tIns="44450" rIns="87312" bIns="44450" anchor="ctr"/>
          <a:lstStyle/>
          <a:p>
            <a:pPr defTabSz="825500" eaLnBrk="0" hangingPunct="0">
              <a:lnSpc>
                <a:spcPct val="80000"/>
              </a:lnSpc>
            </a:pPr>
            <a:endParaRPr lang="es-ES_tradnl" b="1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604170" name="AutoShape 10"/>
          <p:cNvSpPr>
            <a:spLocks noChangeArrowheads="1"/>
          </p:cNvSpPr>
          <p:nvPr/>
        </p:nvSpPr>
        <p:spPr bwMode="auto">
          <a:xfrm rot="16200000">
            <a:off x="5184775" y="5984875"/>
            <a:ext cx="431800" cy="215900"/>
          </a:xfrm>
          <a:prstGeom prst="rightArrow">
            <a:avLst>
              <a:gd name="adj1" fmla="val 75009"/>
              <a:gd name="adj2" fmla="val 21880"/>
            </a:avLst>
          </a:prstGeom>
          <a:solidFill>
            <a:schemeClr val="folHlink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eaVert" wrap="none" lIns="87312" tIns="44450" rIns="87312" bIns="44450" anchor="ctr"/>
          <a:lstStyle/>
          <a:p>
            <a:pPr defTabSz="825500" eaLnBrk="0" hangingPunct="0">
              <a:lnSpc>
                <a:spcPct val="80000"/>
              </a:lnSpc>
            </a:pPr>
            <a:endParaRPr lang="es-ES_tradnl" b="1">
              <a:solidFill>
                <a:srgbClr val="000099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D954-9485-4083-8463-67DB59621F66}" type="slidenum">
              <a:rPr lang="es-ES"/>
              <a:pPr/>
              <a:t>40</a:t>
            </a:fld>
            <a:endParaRPr lang="es-ES"/>
          </a:p>
        </p:txBody>
      </p:sp>
      <p:sp>
        <p:nvSpPr>
          <p:cNvPr id="7751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>
                <a:effectLst/>
              </a:rPr>
              <a:t>Retos: Solución de Controversias</a:t>
            </a:r>
            <a:br>
              <a:rPr lang="es-MX">
                <a:effectLst/>
              </a:rPr>
            </a:br>
            <a:r>
              <a:rPr lang="es-MX">
                <a:effectLst/>
              </a:rPr>
              <a:t>Capítulo XX</a:t>
            </a:r>
            <a:r>
              <a:rPr lang="es-MX" sz="3200"/>
              <a:t> 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179388" y="1268413"/>
            <a:ext cx="8964612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chemeClr val="bg1"/>
              </a:buClr>
              <a:buSzPct val="120000"/>
            </a:pPr>
            <a:r>
              <a:rPr lang="es-MX" sz="3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Escobas de mijo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chemeClr val="bg1"/>
              </a:buClr>
              <a:buSzPct val="120000"/>
            </a:pPr>
            <a:endParaRPr lang="es-MX" sz="1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742950" lvl="1" indent="-285750" algn="l">
              <a:lnSpc>
                <a:spcPct val="110000"/>
              </a:lnSpc>
              <a:spcBef>
                <a:spcPct val="20000"/>
              </a:spcBef>
              <a:buClr>
                <a:schemeClr val="bg1"/>
              </a:buClr>
              <a:buSzPct val="120000"/>
              <a:buFontTx/>
              <a:buChar char="•"/>
            </a:pPr>
            <a:r>
              <a:rPr lang="es-MX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Nov. 1996:  EE.UU. impone salvaguarda vs escobas</a:t>
            </a:r>
          </a:p>
          <a:p>
            <a:pPr marL="742950" lvl="1" indent="-285750" algn="l">
              <a:lnSpc>
                <a:spcPct val="110000"/>
              </a:lnSpc>
              <a:spcBef>
                <a:spcPct val="20000"/>
              </a:spcBef>
              <a:buClr>
                <a:schemeClr val="bg1"/>
              </a:buClr>
              <a:buSzPct val="120000"/>
            </a:pPr>
            <a:r>
              <a:rPr lang="es-MX" sz="9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</a:p>
          <a:p>
            <a:pPr marL="742950" lvl="1" indent="-285750" algn="l">
              <a:lnSpc>
                <a:spcPct val="110000"/>
              </a:lnSpc>
              <a:spcBef>
                <a:spcPct val="20000"/>
              </a:spcBef>
              <a:buClr>
                <a:schemeClr val="bg1"/>
              </a:buClr>
              <a:buSzPct val="120000"/>
              <a:buFontTx/>
              <a:buChar char="•"/>
            </a:pPr>
            <a:r>
              <a:rPr lang="es-MX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Dic. 1996: (Compensación) México incrementa sus aranceles contra ocho productos de EE.UU.:</a:t>
            </a:r>
          </a:p>
          <a:p>
            <a:pPr marL="1143000" lvl="2" indent="-228600" algn="l">
              <a:lnSpc>
                <a:spcPct val="110000"/>
              </a:lnSpc>
              <a:spcBef>
                <a:spcPct val="20000"/>
              </a:spcBef>
              <a:buClr>
                <a:schemeClr val="bg1"/>
              </a:buClr>
              <a:buSzPct val="120000"/>
              <a:buFontTx/>
              <a:buChar char="•"/>
            </a:pPr>
            <a:r>
              <a:rPr lang="es-MX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Fructuosa, vino, “coolers”, brandy, whiskey de Tennesse, cuadernos, vidrio plano, muebles</a:t>
            </a:r>
          </a:p>
          <a:p>
            <a:pPr marL="1143000" lvl="2" indent="-228600" algn="l">
              <a:lnSpc>
                <a:spcPct val="110000"/>
              </a:lnSpc>
              <a:spcBef>
                <a:spcPct val="20000"/>
              </a:spcBef>
              <a:buClr>
                <a:schemeClr val="bg1"/>
              </a:buClr>
              <a:buSzPct val="120000"/>
              <a:buFontTx/>
              <a:buChar char="•"/>
            </a:pPr>
            <a:endParaRPr lang="es-MX" sz="1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742950" lvl="1" indent="-285750" algn="l">
              <a:lnSpc>
                <a:spcPct val="110000"/>
              </a:lnSpc>
              <a:spcBef>
                <a:spcPct val="20000"/>
              </a:spcBef>
              <a:buClr>
                <a:schemeClr val="bg1"/>
              </a:buClr>
              <a:buSzPct val="120000"/>
              <a:buFontTx/>
              <a:buChar char="•"/>
            </a:pPr>
            <a:r>
              <a:rPr lang="es-MX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Dic. 1998: El Presidente Clinton elimina la salvaguarda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chemeClr val="bg1"/>
              </a:buClr>
              <a:buSzPct val="120000"/>
              <a:buFontTx/>
              <a:buChar char="•"/>
            </a:pPr>
            <a:endParaRPr lang="es-MX" sz="28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B7D7-6EFB-4707-A670-29C5A171541B}" type="slidenum">
              <a:rPr lang="es-ES"/>
              <a:pPr/>
              <a:t>41</a:t>
            </a:fld>
            <a:endParaRPr lang="es-ES"/>
          </a:p>
        </p:txBody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49530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  <a:buClr>
                <a:schemeClr val="bg1"/>
              </a:buClr>
              <a:buFontTx/>
              <a:buNone/>
            </a:pPr>
            <a:r>
              <a:rPr lang="es-MX">
                <a:solidFill>
                  <a:schemeClr val="bg1"/>
                </a:solidFill>
              </a:rPr>
              <a:t>Transporte terrestre</a:t>
            </a:r>
          </a:p>
          <a:p>
            <a:pPr lvl="1">
              <a:lnSpc>
                <a:spcPct val="110000"/>
              </a:lnSpc>
              <a:buClr>
                <a:schemeClr val="bg1"/>
              </a:buClr>
            </a:pPr>
            <a:r>
              <a:rPr lang="es-MX" sz="2600">
                <a:solidFill>
                  <a:schemeClr val="bg1"/>
                </a:solidFill>
              </a:rPr>
              <a:t>Objetivo: aumentar la eficiencia de la economía mexicana</a:t>
            </a:r>
          </a:p>
          <a:p>
            <a:pPr lvl="1">
              <a:lnSpc>
                <a:spcPct val="110000"/>
              </a:lnSpc>
              <a:buClr>
                <a:schemeClr val="bg1"/>
              </a:buClr>
            </a:pPr>
            <a:r>
              <a:rPr lang="es-MX" sz="2600">
                <a:solidFill>
                  <a:schemeClr val="bg1"/>
                </a:solidFill>
              </a:rPr>
              <a:t>Cercanía con EE.UU.: ventaja comparativa </a:t>
            </a:r>
            <a:r>
              <a:rPr lang="es-MX" sz="2600" u="sng">
                <a:solidFill>
                  <a:schemeClr val="bg1"/>
                </a:solidFill>
              </a:rPr>
              <a:t>permanente</a:t>
            </a:r>
          </a:p>
          <a:p>
            <a:pPr lvl="1">
              <a:lnSpc>
                <a:spcPct val="110000"/>
              </a:lnSpc>
              <a:buClr>
                <a:schemeClr val="bg1"/>
              </a:buClr>
            </a:pPr>
            <a:endParaRPr lang="es-MX" sz="1000" u="sng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  <a:buClr>
                <a:schemeClr val="bg1"/>
              </a:buClr>
            </a:pPr>
            <a:r>
              <a:rPr lang="es-MX" sz="2800">
                <a:solidFill>
                  <a:schemeClr val="bg1"/>
                </a:solidFill>
              </a:rPr>
              <a:t>1996  EE.UU. decide incumplir TLCAN</a:t>
            </a:r>
          </a:p>
          <a:p>
            <a:pPr>
              <a:lnSpc>
                <a:spcPct val="110000"/>
              </a:lnSpc>
              <a:buClr>
                <a:schemeClr val="bg1"/>
              </a:buClr>
            </a:pPr>
            <a:r>
              <a:rPr lang="es-MX" sz="2800">
                <a:solidFill>
                  <a:schemeClr val="bg1"/>
                </a:solidFill>
              </a:rPr>
              <a:t>2000  Panel solicitado por México falla vs. EE.UU.</a:t>
            </a:r>
          </a:p>
          <a:p>
            <a:pPr>
              <a:lnSpc>
                <a:spcPct val="110000"/>
              </a:lnSpc>
              <a:buClr>
                <a:schemeClr val="bg1"/>
              </a:buClr>
            </a:pPr>
            <a:r>
              <a:rPr lang="es-MX" sz="2800">
                <a:solidFill>
                  <a:schemeClr val="bg1"/>
                </a:solidFill>
              </a:rPr>
              <a:t>2002  EE.UU. decide “cumplir” el panel</a:t>
            </a:r>
            <a:endParaRPr lang="es-MX" sz="2400">
              <a:solidFill>
                <a:schemeClr val="bg1"/>
              </a:solidFill>
            </a:endParaRPr>
          </a:p>
        </p:txBody>
      </p:sp>
      <p:sp>
        <p:nvSpPr>
          <p:cNvPr id="765957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>
                <a:effectLst/>
              </a:rPr>
              <a:t>Retos: Solución de Controversias</a:t>
            </a:r>
            <a:br>
              <a:rPr lang="es-MX">
                <a:effectLst/>
              </a:rPr>
            </a:br>
            <a:r>
              <a:rPr lang="es-MX">
                <a:effectLst/>
              </a:rPr>
              <a:t>Capítulo XX</a:t>
            </a:r>
            <a:r>
              <a:rPr lang="es-MX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EC6D-48E7-46FA-8538-EBB21B7F4BA1}" type="slidenum">
              <a:rPr lang="es-ES"/>
              <a:pPr/>
              <a:t>42</a:t>
            </a:fld>
            <a:endParaRPr lang="es-ES"/>
          </a:p>
        </p:txBody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49530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¿Qué hacer?</a:t>
            </a:r>
          </a:p>
          <a:p>
            <a:pPr lvl="1">
              <a:lnSpc>
                <a:spcPct val="110000"/>
              </a:lnSpc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No abrir la frontera mexicana</a:t>
            </a:r>
          </a:p>
          <a:p>
            <a:pPr lvl="2">
              <a:lnSpc>
                <a:spcPct val="110000"/>
              </a:lnSpc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EE.UU. no abrió, México adopta represalia</a:t>
            </a:r>
          </a:p>
          <a:p>
            <a:pPr lvl="2">
              <a:lnSpc>
                <a:spcPct val="110000"/>
              </a:lnSpc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Nocivo para la competitividad mexicana, pero cómodo para intereses creados</a:t>
            </a:r>
          </a:p>
          <a:p>
            <a:pPr lvl="1">
              <a:lnSpc>
                <a:spcPct val="110000"/>
              </a:lnSpc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Liberalización, aunque sea imperfecta</a:t>
            </a:r>
          </a:p>
          <a:p>
            <a:pPr lvl="2">
              <a:lnSpc>
                <a:spcPct val="110000"/>
              </a:lnSpc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Incómodo políticamente</a:t>
            </a:r>
          </a:p>
          <a:p>
            <a:pPr lvl="2">
              <a:lnSpc>
                <a:spcPct val="110000"/>
              </a:lnSpc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Promueve la integración y competitividad</a:t>
            </a:r>
          </a:p>
        </p:txBody>
      </p:sp>
      <p:sp>
        <p:nvSpPr>
          <p:cNvPr id="768005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>
                <a:effectLst/>
              </a:rPr>
              <a:t>Retos: Solución de Controversias</a:t>
            </a:r>
            <a:br>
              <a:rPr lang="es-MX">
                <a:effectLst/>
              </a:rPr>
            </a:br>
            <a:r>
              <a:rPr lang="es-MX">
                <a:effectLst/>
              </a:rPr>
              <a:t>Capítulo XX</a:t>
            </a:r>
            <a:r>
              <a:rPr lang="es-MX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78CBF-1A4D-4A6D-997D-EA0BB50B3694}" type="slidenum">
              <a:rPr lang="es-ES"/>
              <a:pPr/>
              <a:t>43</a:t>
            </a:fld>
            <a:endParaRPr lang="es-ES"/>
          </a:p>
        </p:txBody>
      </p:sp>
      <p:sp>
        <p:nvSpPr>
          <p:cNvPr id="77209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00213"/>
            <a:ext cx="7993062" cy="4681537"/>
          </a:xfrm>
          <a:noFill/>
          <a:ln/>
        </p:spPr>
        <p:txBody>
          <a:bodyPr/>
          <a:lstStyle/>
          <a:p>
            <a:pPr marL="609600" indent="-609600">
              <a:lnSpc>
                <a:spcPct val="90000"/>
              </a:lnSpc>
            </a:pPr>
            <a:endParaRPr lang="es-MX" sz="800">
              <a:solidFill>
                <a:srgbClr val="000099"/>
              </a:solidFill>
              <a:effectLst/>
            </a:endParaRPr>
          </a:p>
          <a:p>
            <a:pPr marL="609600" indent="-609600">
              <a:lnSpc>
                <a:spcPct val="90000"/>
              </a:lnSpc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  <a:effectLst/>
              </a:rPr>
              <a:t>Actualmente el Capítulo XX enfrenta retos significativos</a:t>
            </a:r>
          </a:p>
          <a:p>
            <a:pPr marL="609600" indent="-609600">
              <a:lnSpc>
                <a:spcPct val="90000"/>
              </a:lnSpc>
              <a:buClr>
                <a:schemeClr val="bg1"/>
              </a:buClr>
            </a:pPr>
            <a:endParaRPr lang="es-MX" sz="1000">
              <a:solidFill>
                <a:schemeClr val="bg1"/>
              </a:solidFill>
              <a:effectLst/>
            </a:endParaRPr>
          </a:p>
          <a:p>
            <a:pPr marL="990600" lvl="1" indent="-533400">
              <a:lnSpc>
                <a:spcPct val="90000"/>
              </a:lnSpc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  <a:effectLst/>
              </a:rPr>
              <a:t>Ausencia de lista de panelistas (azúcar)</a:t>
            </a:r>
          </a:p>
          <a:p>
            <a:pPr marL="990600" lvl="1" indent="-533400">
              <a:lnSpc>
                <a:spcPct val="90000"/>
              </a:lnSpc>
              <a:buClr>
                <a:schemeClr val="bg1"/>
              </a:buClr>
            </a:pPr>
            <a:endParaRPr lang="es-MX" sz="1000">
              <a:solidFill>
                <a:schemeClr val="bg1"/>
              </a:solidFill>
              <a:effectLst/>
            </a:endParaRPr>
          </a:p>
          <a:p>
            <a:pPr marL="990600" lvl="1" indent="-533400">
              <a:lnSpc>
                <a:spcPct val="90000"/>
              </a:lnSpc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  <a:effectLst/>
              </a:rPr>
              <a:t>Laudos arbitrales no implementados (transporte terrestre)</a:t>
            </a:r>
          </a:p>
          <a:p>
            <a:pPr marL="990600" lvl="1" indent="-533400">
              <a:lnSpc>
                <a:spcPct val="110000"/>
              </a:lnSpc>
              <a:buFontTx/>
              <a:buNone/>
            </a:pPr>
            <a:endParaRPr lang="es-MX">
              <a:solidFill>
                <a:schemeClr val="bg1"/>
              </a:solidFill>
            </a:endParaRPr>
          </a:p>
        </p:txBody>
      </p:sp>
      <p:sp>
        <p:nvSpPr>
          <p:cNvPr id="7720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>
                <a:effectLst/>
              </a:rPr>
              <a:t>Retos: Solución de Controversias</a:t>
            </a:r>
            <a:br>
              <a:rPr lang="es-MX">
                <a:effectLst/>
              </a:rPr>
            </a:br>
            <a:r>
              <a:rPr lang="es-MX">
                <a:effectLst/>
              </a:rPr>
              <a:t>Capítulo XX</a:t>
            </a:r>
            <a:r>
              <a:rPr lang="es-MX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6156-3147-4F2B-95C9-2B6E98DA48D5}" type="slidenum">
              <a:rPr lang="es-ES"/>
              <a:pPr/>
              <a:t>44</a:t>
            </a:fld>
            <a:endParaRPr lang="es-ES"/>
          </a:p>
        </p:txBody>
      </p:sp>
      <p:sp>
        <p:nvSpPr>
          <p:cNvPr id="68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4500" y="1447800"/>
            <a:ext cx="8448675" cy="4933950"/>
          </a:xfrm>
        </p:spPr>
        <p:txBody>
          <a:bodyPr/>
          <a:lstStyle/>
          <a:p>
            <a:pPr marL="0" indent="0">
              <a:buClr>
                <a:schemeClr val="bg1"/>
              </a:buClr>
            </a:pPr>
            <a:r>
              <a:rPr lang="es-ES">
                <a:solidFill>
                  <a:srgbClr val="000099"/>
                </a:solidFill>
              </a:rPr>
              <a:t> </a:t>
            </a:r>
            <a:r>
              <a:rPr lang="es-ES">
                <a:solidFill>
                  <a:schemeClr val="bg1"/>
                </a:solidFill>
              </a:rPr>
              <a:t>Artículo 2009. Lista de panelistas </a:t>
            </a:r>
          </a:p>
          <a:p>
            <a:pPr marL="820738" lvl="1">
              <a:buClr>
                <a:schemeClr val="bg1"/>
              </a:buClr>
            </a:pPr>
            <a:endParaRPr lang="es-ES" sz="1000">
              <a:solidFill>
                <a:schemeClr val="bg1"/>
              </a:solidFill>
            </a:endParaRPr>
          </a:p>
          <a:p>
            <a:pPr marL="820738" lvl="1" algn="just">
              <a:buClr>
                <a:schemeClr val="bg1"/>
              </a:buClr>
            </a:pPr>
            <a:r>
              <a:rPr lang="es-ES">
                <a:solidFill>
                  <a:schemeClr val="bg1"/>
                </a:solidFill>
              </a:rPr>
              <a:t>“Las Partes integrarán </a:t>
            </a:r>
            <a:r>
              <a:rPr lang="es-ES" b="1">
                <a:solidFill>
                  <a:schemeClr val="bg1"/>
                </a:solidFill>
              </a:rPr>
              <a:t>a más tardar el 1º de enero de 1994</a:t>
            </a:r>
            <a:r>
              <a:rPr lang="es-ES">
                <a:solidFill>
                  <a:schemeClr val="bg1"/>
                </a:solidFill>
              </a:rPr>
              <a:t>, y </a:t>
            </a:r>
            <a:r>
              <a:rPr lang="es-ES" b="1">
                <a:solidFill>
                  <a:schemeClr val="bg1"/>
                </a:solidFill>
              </a:rPr>
              <a:t>conservarán una lista de hasta treinta individuos</a:t>
            </a:r>
            <a:r>
              <a:rPr lang="es-ES">
                <a:solidFill>
                  <a:schemeClr val="bg1"/>
                </a:solidFill>
              </a:rPr>
              <a:t> que cuenten con las aptitudes y la disposición necesarias para ser panelistas. Los miembros de la lista serán designados por consenso, por períodos de tres años, y podrán ser reelectos”.</a:t>
            </a:r>
          </a:p>
          <a:p>
            <a:pPr marL="820738" lvl="1" algn="just">
              <a:buClr>
                <a:schemeClr val="bg1"/>
              </a:buClr>
            </a:pPr>
            <a:endParaRPr lang="es-ES" sz="1000">
              <a:solidFill>
                <a:schemeClr val="bg1"/>
              </a:solidFill>
            </a:endParaRPr>
          </a:p>
          <a:p>
            <a:pPr marL="0" indent="0" algn="just"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 Texto de CAFTA no resuelve este problema</a:t>
            </a:r>
          </a:p>
        </p:txBody>
      </p:sp>
      <p:sp>
        <p:nvSpPr>
          <p:cNvPr id="68813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>
                <a:effectLst/>
              </a:rPr>
              <a:t>Retos: Solución de Controversias</a:t>
            </a:r>
            <a:br>
              <a:rPr lang="es-MX">
                <a:effectLst/>
              </a:rPr>
            </a:br>
            <a:r>
              <a:rPr lang="es-MX">
                <a:effectLst/>
              </a:rPr>
              <a:t>Capítulo XX</a:t>
            </a:r>
            <a:r>
              <a:rPr lang="es-MX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339D-073D-4A31-9693-DF640A3A7D1E}" type="slidenum">
              <a:rPr lang="es-ES"/>
              <a:pPr/>
              <a:t>45</a:t>
            </a:fld>
            <a:endParaRPr lang="es-ES"/>
          </a:p>
        </p:txBody>
      </p:sp>
      <p:sp>
        <p:nvSpPr>
          <p:cNvPr id="69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712200" cy="5184775"/>
          </a:xfrm>
        </p:spPr>
        <p:txBody>
          <a:bodyPr/>
          <a:lstStyle/>
          <a:p>
            <a:pPr marL="0" indent="0">
              <a:buClr>
                <a:schemeClr val="bg1"/>
              </a:buClr>
            </a:pPr>
            <a:r>
              <a:rPr lang="es-MX">
                <a:solidFill>
                  <a:srgbClr val="000099"/>
                </a:solidFill>
              </a:rPr>
              <a:t> </a:t>
            </a:r>
            <a:r>
              <a:rPr lang="es-MX">
                <a:solidFill>
                  <a:schemeClr val="bg1"/>
                </a:solidFill>
              </a:rPr>
              <a:t>Útil herramienta para captar inversión</a:t>
            </a:r>
          </a:p>
          <a:p>
            <a:pPr marL="0" indent="0">
              <a:buClr>
                <a:schemeClr val="bg1"/>
              </a:buClr>
            </a:pPr>
            <a:endParaRPr lang="es-MX" sz="1000">
              <a:solidFill>
                <a:schemeClr val="bg1"/>
              </a:solidFill>
            </a:endParaRPr>
          </a:p>
          <a:p>
            <a:pPr marL="820738" lvl="1">
              <a:buClr>
                <a:schemeClr val="bg1"/>
              </a:buClr>
            </a:pPr>
            <a:r>
              <a:rPr lang="es-ES">
                <a:solidFill>
                  <a:schemeClr val="bg1"/>
                </a:solidFill>
              </a:rPr>
              <a:t>Disminuye la incertidumbre</a:t>
            </a:r>
          </a:p>
          <a:p>
            <a:pPr marL="820738" lvl="1">
              <a:buClr>
                <a:schemeClr val="bg1"/>
              </a:buClr>
            </a:pPr>
            <a:r>
              <a:rPr lang="es-ES">
                <a:solidFill>
                  <a:schemeClr val="bg1"/>
                </a:solidFill>
              </a:rPr>
              <a:t>Aumenta la rentabilidad esperada de proyectos</a:t>
            </a:r>
          </a:p>
          <a:p>
            <a:pPr marL="820738" lvl="1">
              <a:buClr>
                <a:schemeClr val="bg1"/>
              </a:buClr>
            </a:pPr>
            <a:endParaRPr lang="es-ES" sz="1000">
              <a:solidFill>
                <a:schemeClr val="bg1"/>
              </a:solidFill>
            </a:endParaRPr>
          </a:p>
          <a:p>
            <a:pPr marL="0" indent="0"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 10 casos vs el Estado mexicano en 10 años</a:t>
            </a:r>
          </a:p>
          <a:p>
            <a:pPr marL="0" indent="0">
              <a:buClr>
                <a:schemeClr val="bg1"/>
              </a:buClr>
            </a:pPr>
            <a:endParaRPr lang="es-MX" sz="1000">
              <a:solidFill>
                <a:schemeClr val="bg1"/>
              </a:solidFill>
            </a:endParaRPr>
          </a:p>
          <a:p>
            <a:pPr marL="820738" lvl="1"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Autoridades involucradas</a:t>
            </a:r>
          </a:p>
          <a:p>
            <a:pPr marL="820738" lvl="1"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Áreas de conflicto</a:t>
            </a:r>
          </a:p>
          <a:p>
            <a:pPr marL="820738" lvl="1"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Costos</a:t>
            </a:r>
          </a:p>
          <a:p>
            <a:pPr marL="820738" lvl="1">
              <a:buClr>
                <a:schemeClr val="bg1"/>
              </a:buClr>
            </a:pPr>
            <a:endParaRPr lang="es-MX">
              <a:solidFill>
                <a:schemeClr val="bg1"/>
              </a:solidFill>
            </a:endParaRPr>
          </a:p>
        </p:txBody>
      </p:sp>
      <p:sp>
        <p:nvSpPr>
          <p:cNvPr id="690181" name="Rectangle 5"/>
          <p:cNvSpPr>
            <a:spLocks noChangeArrowheads="1"/>
          </p:cNvSpPr>
          <p:nvPr/>
        </p:nvSpPr>
        <p:spPr bwMode="auto">
          <a:xfrm>
            <a:off x="395288" y="44450"/>
            <a:ext cx="80645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3600" b="1">
                <a:solidFill>
                  <a:srgbClr val="0000CC"/>
                </a:solidFill>
                <a:latin typeface="Arial" pitchFamily="34" charset="0"/>
              </a:rPr>
              <a:t>Retos: Solución de Controversias</a:t>
            </a:r>
            <a:br>
              <a:rPr lang="es-MX" sz="3600" b="1">
                <a:solidFill>
                  <a:srgbClr val="0000CC"/>
                </a:solidFill>
                <a:latin typeface="Arial" pitchFamily="34" charset="0"/>
              </a:rPr>
            </a:br>
            <a:r>
              <a:rPr lang="es-MX" sz="3600" b="1">
                <a:solidFill>
                  <a:srgbClr val="0000CC"/>
                </a:solidFill>
                <a:latin typeface="Arial" pitchFamily="34" charset="0"/>
              </a:rPr>
              <a:t>Capítulo XI (Inversionista-Estado)</a:t>
            </a:r>
            <a:endParaRPr lang="es-ES" sz="3600" b="1">
              <a:solidFill>
                <a:srgbClr val="0000CC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E998-0BE9-45DA-B0E0-D9B3F6ABEE91}" type="slidenum">
              <a:rPr lang="es-ES"/>
              <a:pPr/>
              <a:t>46</a:t>
            </a:fld>
            <a:endParaRPr lang="es-ES"/>
          </a:p>
        </p:txBody>
      </p:sp>
      <p:sp>
        <p:nvSpPr>
          <p:cNvPr id="69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4500" y="1341438"/>
            <a:ext cx="8591550" cy="4933950"/>
          </a:xfrm>
        </p:spPr>
        <p:txBody>
          <a:bodyPr/>
          <a:lstStyle/>
          <a:p>
            <a:pPr marL="0" indent="0">
              <a:lnSpc>
                <a:spcPct val="90000"/>
              </a:lnSpc>
              <a:buClr>
                <a:schemeClr val="bg1"/>
              </a:buClr>
              <a:buFontTx/>
              <a:buNone/>
            </a:pPr>
            <a:r>
              <a:rPr lang="es-MX" sz="1000">
                <a:solidFill>
                  <a:srgbClr val="000099"/>
                </a:solidFill>
              </a:rPr>
              <a:t> </a:t>
            </a:r>
          </a:p>
          <a:p>
            <a:pPr marL="0" indent="0">
              <a:lnSpc>
                <a:spcPct val="90000"/>
              </a:lnSpc>
              <a:buClr>
                <a:schemeClr val="bg1"/>
              </a:buClr>
            </a:pPr>
            <a:r>
              <a:rPr lang="es-MX">
                <a:solidFill>
                  <a:srgbClr val="000099"/>
                </a:solidFill>
              </a:rPr>
              <a:t> </a:t>
            </a:r>
            <a:r>
              <a:rPr lang="es-MX">
                <a:solidFill>
                  <a:schemeClr val="bg1"/>
                </a:solidFill>
              </a:rPr>
              <a:t>Autoridades involucradas</a:t>
            </a:r>
          </a:p>
          <a:p>
            <a:pPr marL="820738" lvl="1">
              <a:lnSpc>
                <a:spcPct val="90000"/>
              </a:lnSpc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Federales</a:t>
            </a:r>
          </a:p>
          <a:p>
            <a:pPr marL="820738" lvl="1">
              <a:lnSpc>
                <a:spcPct val="90000"/>
              </a:lnSpc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Estatales</a:t>
            </a:r>
          </a:p>
          <a:p>
            <a:pPr marL="820738" lvl="1">
              <a:lnSpc>
                <a:spcPct val="90000"/>
              </a:lnSpc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Municipales</a:t>
            </a:r>
          </a:p>
          <a:p>
            <a:pPr marL="0" indent="0">
              <a:lnSpc>
                <a:spcPct val="90000"/>
              </a:lnSpc>
              <a:buClr>
                <a:schemeClr val="bg1"/>
              </a:buClr>
              <a:buFontTx/>
              <a:buNone/>
            </a:pPr>
            <a:r>
              <a:rPr lang="es-MX" sz="1000">
                <a:solidFill>
                  <a:schemeClr val="bg1"/>
                </a:solidFill>
              </a:rPr>
              <a:t> </a:t>
            </a:r>
          </a:p>
          <a:p>
            <a:pPr marL="0" indent="0">
              <a:lnSpc>
                <a:spcPct val="90000"/>
              </a:lnSpc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 Áreas de conflicto</a:t>
            </a:r>
          </a:p>
          <a:p>
            <a:pPr marL="820738" lvl="1">
              <a:lnSpc>
                <a:spcPct val="90000"/>
              </a:lnSpc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Medio ambiente </a:t>
            </a:r>
          </a:p>
          <a:p>
            <a:pPr marL="820738" lvl="1">
              <a:lnSpc>
                <a:spcPct val="90000"/>
              </a:lnSpc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Asuntos fiscales</a:t>
            </a:r>
          </a:p>
          <a:p>
            <a:pPr marL="820738" lvl="1">
              <a:lnSpc>
                <a:spcPct val="90000"/>
              </a:lnSpc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Financieros </a:t>
            </a:r>
          </a:p>
          <a:p>
            <a:pPr marL="820738" lvl="1">
              <a:lnSpc>
                <a:spcPct val="90000"/>
              </a:lnSpc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Clausura de empresas, etc.</a:t>
            </a:r>
          </a:p>
          <a:p>
            <a:pPr marL="0" indent="0">
              <a:lnSpc>
                <a:spcPct val="90000"/>
              </a:lnSpc>
              <a:buClr>
                <a:schemeClr val="bg1"/>
              </a:buClr>
            </a:pPr>
            <a:endParaRPr lang="es-MX">
              <a:solidFill>
                <a:schemeClr val="bg1"/>
              </a:solidFill>
            </a:endParaRPr>
          </a:p>
        </p:txBody>
      </p:sp>
      <p:sp>
        <p:nvSpPr>
          <p:cNvPr id="696323" name="Rectangle 3"/>
          <p:cNvSpPr>
            <a:spLocks noChangeArrowheads="1"/>
          </p:cNvSpPr>
          <p:nvPr/>
        </p:nvSpPr>
        <p:spPr bwMode="auto">
          <a:xfrm>
            <a:off x="395288" y="44450"/>
            <a:ext cx="80645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3600" b="1">
                <a:solidFill>
                  <a:srgbClr val="0000CC"/>
                </a:solidFill>
                <a:latin typeface="Arial" pitchFamily="34" charset="0"/>
              </a:rPr>
              <a:t>Retos: Solución de Controversias</a:t>
            </a:r>
            <a:br>
              <a:rPr lang="es-MX" sz="3600" b="1">
                <a:solidFill>
                  <a:srgbClr val="0000CC"/>
                </a:solidFill>
                <a:latin typeface="Arial" pitchFamily="34" charset="0"/>
              </a:rPr>
            </a:br>
            <a:r>
              <a:rPr lang="es-MX" sz="3600" b="1">
                <a:solidFill>
                  <a:srgbClr val="0000CC"/>
                </a:solidFill>
                <a:latin typeface="Arial" pitchFamily="34" charset="0"/>
              </a:rPr>
              <a:t>Capítulo XI (Inversionista-Estado)</a:t>
            </a:r>
            <a:endParaRPr lang="es-ES" sz="3600" b="1">
              <a:solidFill>
                <a:srgbClr val="0000CC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73AF-740F-4F75-B3FD-F2A6C25F828E}" type="slidenum">
              <a:rPr lang="es-ES"/>
              <a:pPr/>
              <a:t>47</a:t>
            </a:fld>
            <a:endParaRPr lang="es-ES"/>
          </a:p>
        </p:txBody>
      </p:sp>
      <p:sp>
        <p:nvSpPr>
          <p:cNvPr id="69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4500" y="1447800"/>
            <a:ext cx="8591550" cy="4933950"/>
          </a:xfrm>
        </p:spPr>
        <p:txBody>
          <a:bodyPr/>
          <a:lstStyle/>
          <a:p>
            <a:pPr marL="0" indent="0"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 Costos del procedimiento</a:t>
            </a:r>
          </a:p>
          <a:p>
            <a:pPr marL="820738" lvl="1">
              <a:buClr>
                <a:schemeClr val="bg1"/>
              </a:buClr>
            </a:pPr>
            <a:endParaRPr lang="es-MX" sz="3200">
              <a:solidFill>
                <a:schemeClr val="bg1"/>
              </a:solidFill>
            </a:endParaRPr>
          </a:p>
          <a:p>
            <a:pPr marL="0" indent="0">
              <a:buClr>
                <a:schemeClr val="bg1"/>
              </a:buClr>
            </a:pPr>
            <a:endParaRPr lang="es-MX">
              <a:solidFill>
                <a:srgbClr val="000099"/>
              </a:solidFill>
            </a:endParaRPr>
          </a:p>
          <a:p>
            <a:pPr marL="0" indent="0">
              <a:buClr>
                <a:schemeClr val="bg1"/>
              </a:buClr>
            </a:pPr>
            <a:endParaRPr lang="es-MX">
              <a:solidFill>
                <a:srgbClr val="000099"/>
              </a:solidFill>
            </a:endParaRPr>
          </a:p>
          <a:p>
            <a:pPr marL="0" indent="0">
              <a:buClr>
                <a:schemeClr val="bg1"/>
              </a:buClr>
            </a:pPr>
            <a:endParaRPr lang="es-MX">
              <a:solidFill>
                <a:srgbClr val="000099"/>
              </a:solidFill>
            </a:endParaRPr>
          </a:p>
          <a:p>
            <a:pPr marL="0" indent="0">
              <a:buClr>
                <a:schemeClr val="bg1"/>
              </a:buClr>
            </a:pPr>
            <a:r>
              <a:rPr lang="es-MX">
                <a:solidFill>
                  <a:srgbClr val="000099"/>
                </a:solidFill>
              </a:rPr>
              <a:t> </a:t>
            </a:r>
            <a:r>
              <a:rPr lang="es-MX">
                <a:solidFill>
                  <a:schemeClr val="bg1"/>
                </a:solidFill>
              </a:rPr>
              <a:t>Costos por indemnizaciones</a:t>
            </a:r>
          </a:p>
          <a:p>
            <a:pPr marL="0" indent="0">
              <a:buClr>
                <a:schemeClr val="bg1"/>
              </a:buClr>
            </a:pPr>
            <a:endParaRPr lang="es-MX">
              <a:solidFill>
                <a:schemeClr val="bg1"/>
              </a:solidFill>
            </a:endParaRPr>
          </a:p>
          <a:p>
            <a:pPr marL="0" indent="0">
              <a:buClr>
                <a:schemeClr val="bg1"/>
              </a:buClr>
            </a:pPr>
            <a:endParaRPr lang="es-MX">
              <a:solidFill>
                <a:srgbClr val="000099"/>
              </a:solidFill>
            </a:endParaRPr>
          </a:p>
        </p:txBody>
      </p:sp>
      <p:sp>
        <p:nvSpPr>
          <p:cNvPr id="699395" name="Rectangle 3"/>
          <p:cNvSpPr>
            <a:spLocks noChangeArrowheads="1"/>
          </p:cNvSpPr>
          <p:nvPr/>
        </p:nvSpPr>
        <p:spPr bwMode="auto">
          <a:xfrm>
            <a:off x="395288" y="44450"/>
            <a:ext cx="80645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3600" b="1">
                <a:solidFill>
                  <a:srgbClr val="0000CC"/>
                </a:solidFill>
                <a:latin typeface="Arial" pitchFamily="34" charset="0"/>
              </a:rPr>
              <a:t>Retos: Solución de Controversias</a:t>
            </a:r>
            <a:br>
              <a:rPr lang="es-MX" sz="3600" b="1">
                <a:solidFill>
                  <a:srgbClr val="0000CC"/>
                </a:solidFill>
                <a:latin typeface="Arial" pitchFamily="34" charset="0"/>
              </a:rPr>
            </a:br>
            <a:r>
              <a:rPr lang="es-MX" sz="3600" b="1">
                <a:solidFill>
                  <a:srgbClr val="0000CC"/>
                </a:solidFill>
                <a:latin typeface="Arial" pitchFamily="34" charset="0"/>
              </a:rPr>
              <a:t>Capítulo XI (Inversionista-Estado)</a:t>
            </a:r>
            <a:endParaRPr lang="es-ES" sz="3600" b="1">
              <a:solidFill>
                <a:srgbClr val="0000CC"/>
              </a:solidFill>
              <a:latin typeface="Arial" pitchFamily="34" charset="0"/>
            </a:endParaRPr>
          </a:p>
        </p:txBody>
      </p:sp>
      <p:pic>
        <p:nvPicPr>
          <p:cNvPr id="6993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2205038"/>
            <a:ext cx="74168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9403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4941888"/>
            <a:ext cx="7416800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71189-9253-43D3-ADC5-E8CB85C42C64}" type="slidenum">
              <a:rPr lang="es-ES"/>
              <a:pPr/>
              <a:t>48</a:t>
            </a:fld>
            <a:endParaRPr lang="es-ES"/>
          </a:p>
        </p:txBody>
      </p:sp>
      <p:sp>
        <p:nvSpPr>
          <p:cNvPr id="70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4500" y="1447800"/>
            <a:ext cx="8591550" cy="4933950"/>
          </a:xfrm>
        </p:spPr>
        <p:txBody>
          <a:bodyPr/>
          <a:lstStyle/>
          <a:p>
            <a:pPr marL="0" indent="0">
              <a:buClr>
                <a:schemeClr val="bg1"/>
              </a:buClr>
            </a:pPr>
            <a:endParaRPr lang="es-MX">
              <a:solidFill>
                <a:srgbClr val="000099"/>
              </a:solidFill>
            </a:endParaRPr>
          </a:p>
          <a:p>
            <a:pPr marL="0" indent="0">
              <a:buClr>
                <a:schemeClr val="bg1"/>
              </a:buClr>
            </a:pPr>
            <a:r>
              <a:rPr lang="es-MX">
                <a:solidFill>
                  <a:srgbClr val="000099"/>
                </a:solidFill>
              </a:rPr>
              <a:t> </a:t>
            </a:r>
            <a:r>
              <a:rPr lang="es-MX">
                <a:solidFill>
                  <a:schemeClr val="bg1"/>
                </a:solidFill>
              </a:rPr>
              <a:t>Recursos humanos</a:t>
            </a:r>
          </a:p>
          <a:p>
            <a:pPr marL="0" indent="0">
              <a:buClr>
                <a:schemeClr val="bg1"/>
              </a:buClr>
            </a:pPr>
            <a:endParaRPr lang="es-MX" sz="1000">
              <a:solidFill>
                <a:schemeClr val="bg1"/>
              </a:solidFill>
            </a:endParaRPr>
          </a:p>
          <a:p>
            <a:pPr marL="820738" lvl="1"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Cerca del 50% del personal de la Consultoría Jurídica de Negociaciones de México</a:t>
            </a:r>
          </a:p>
          <a:p>
            <a:pPr marL="820738" lvl="1">
              <a:buClr>
                <a:schemeClr val="bg1"/>
              </a:buClr>
            </a:pPr>
            <a:endParaRPr lang="es-MX" sz="1000">
              <a:solidFill>
                <a:schemeClr val="bg1"/>
              </a:solidFill>
            </a:endParaRPr>
          </a:p>
          <a:p>
            <a:pPr marL="1228725" lvl="2"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6 abogados</a:t>
            </a:r>
          </a:p>
          <a:p>
            <a:pPr marL="1228725" lvl="2"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Consultor Jurídico (70% aprox.) </a:t>
            </a:r>
          </a:p>
          <a:p>
            <a:pPr marL="820738" lvl="1">
              <a:buClr>
                <a:schemeClr val="bg1"/>
              </a:buClr>
            </a:pPr>
            <a:endParaRPr lang="es-MX">
              <a:solidFill>
                <a:schemeClr val="bg1"/>
              </a:solidFill>
            </a:endParaRPr>
          </a:p>
        </p:txBody>
      </p:sp>
      <p:sp>
        <p:nvSpPr>
          <p:cNvPr id="701443" name="Rectangle 3"/>
          <p:cNvSpPr>
            <a:spLocks noChangeArrowheads="1"/>
          </p:cNvSpPr>
          <p:nvPr/>
        </p:nvSpPr>
        <p:spPr bwMode="auto">
          <a:xfrm>
            <a:off x="395288" y="44450"/>
            <a:ext cx="80645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3600" b="1">
                <a:solidFill>
                  <a:srgbClr val="0000CC"/>
                </a:solidFill>
                <a:latin typeface="Arial" pitchFamily="34" charset="0"/>
              </a:rPr>
              <a:t>Retos: Solución de Controversias</a:t>
            </a:r>
            <a:br>
              <a:rPr lang="es-MX" sz="3600" b="1">
                <a:solidFill>
                  <a:srgbClr val="0000CC"/>
                </a:solidFill>
                <a:latin typeface="Arial" pitchFamily="34" charset="0"/>
              </a:rPr>
            </a:br>
            <a:r>
              <a:rPr lang="es-MX" sz="3600" b="1">
                <a:solidFill>
                  <a:srgbClr val="0000CC"/>
                </a:solidFill>
                <a:latin typeface="Arial" pitchFamily="34" charset="0"/>
              </a:rPr>
              <a:t>Capítulo XI (Inversionista-Estado)</a:t>
            </a:r>
            <a:endParaRPr lang="es-ES" sz="3600" b="1">
              <a:solidFill>
                <a:srgbClr val="0000CC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3600"/>
            <a:ext cx="9144000" cy="3048000"/>
          </a:xfrm>
        </p:spPr>
        <p:txBody>
          <a:bodyPr/>
          <a:lstStyle/>
          <a:p>
            <a:pPr marL="685800" indent="-685800"/>
            <a:r>
              <a:rPr lang="es-MX"/>
              <a:t>			</a:t>
            </a:r>
            <a:br>
              <a:rPr lang="es-MX"/>
            </a:br>
            <a:r>
              <a:rPr lang="es-MX"/>
              <a:t/>
            </a:r>
            <a:br>
              <a:rPr lang="es-MX"/>
            </a:br>
            <a:r>
              <a:rPr lang="es-MX">
                <a:solidFill>
                  <a:schemeClr val="bg1"/>
                </a:solidFill>
                <a:effectLst/>
              </a:rPr>
              <a:t>3. Comentarios finales</a:t>
            </a:r>
            <a:r>
              <a:rPr lang="es-MX">
                <a:solidFill>
                  <a:schemeClr val="bg1"/>
                </a:solidFill>
              </a:rPr>
              <a:t/>
            </a:r>
            <a:br>
              <a:rPr lang="es-MX">
                <a:solidFill>
                  <a:schemeClr val="bg1"/>
                </a:solidFill>
              </a:rPr>
            </a:br>
            <a:endParaRPr lang="es-MX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FFB4-5D41-4288-A721-41B83E99E465}" type="slidenum">
              <a:rPr lang="es-ES"/>
              <a:pPr/>
              <a:t>5</a:t>
            </a:fld>
            <a:endParaRPr lang="es-ES"/>
          </a:p>
        </p:txBody>
      </p:sp>
      <p:sp>
        <p:nvSpPr>
          <p:cNvPr id="629762" name="Rectangle 2"/>
          <p:cNvSpPr>
            <a:spLocks noChangeArrowheads="1"/>
          </p:cNvSpPr>
          <p:nvPr/>
        </p:nvSpPr>
        <p:spPr bwMode="auto">
          <a:xfrm>
            <a:off x="0" y="26035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685800" indent="-685800">
              <a:lnSpc>
                <a:spcPct val="90000"/>
              </a:lnSpc>
              <a:buFontTx/>
              <a:buAutoNum type="arabicPeriod"/>
            </a:pPr>
            <a:r>
              <a:rPr lang="es-MX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Principales resultados del TLCAN</a:t>
            </a:r>
            <a:br>
              <a:rPr lang="es-MX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lang="es-MX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Exportaciones a EE.UU.</a:t>
            </a:r>
            <a:endParaRPr lang="en-US" sz="3600" b="1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grpSp>
        <p:nvGrpSpPr>
          <p:cNvPr id="629763" name="Group 3"/>
          <p:cNvGrpSpPr>
            <a:grpSpLocks/>
          </p:cNvGrpSpPr>
          <p:nvPr/>
        </p:nvGrpSpPr>
        <p:grpSpPr bwMode="auto">
          <a:xfrm>
            <a:off x="960438" y="2481263"/>
            <a:ext cx="1195387" cy="2171700"/>
            <a:chOff x="1084" y="1416"/>
            <a:chExt cx="718" cy="1368"/>
          </a:xfrm>
        </p:grpSpPr>
        <p:sp>
          <p:nvSpPr>
            <p:cNvPr id="629764" name="Line 4"/>
            <p:cNvSpPr>
              <a:spLocks noChangeShapeType="1"/>
            </p:cNvSpPr>
            <p:nvPr/>
          </p:nvSpPr>
          <p:spPr bwMode="auto">
            <a:xfrm>
              <a:off x="1440" y="1666"/>
              <a:ext cx="0" cy="1118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prstDash val="lgDash"/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765" name="Rectangle 5"/>
            <p:cNvSpPr>
              <a:spLocks noChangeArrowheads="1"/>
            </p:cNvSpPr>
            <p:nvPr/>
          </p:nvSpPr>
          <p:spPr bwMode="auto">
            <a:xfrm>
              <a:off x="1084" y="1416"/>
              <a:ext cx="718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/>
              <a:r>
                <a:rPr lang="es-ES_tradnl" sz="2200" b="1">
                  <a:solidFill>
                    <a:schemeClr val="folHlink"/>
                  </a:solidFill>
                  <a:latin typeface="Arial" pitchFamily="34" charset="0"/>
                </a:rPr>
                <a:t>TLCAN</a:t>
              </a:r>
              <a:r>
                <a:rPr lang="es-ES_tradnl" sz="1800" b="1">
                  <a:solidFill>
                    <a:schemeClr val="folHlink"/>
                  </a:solidFill>
                  <a:latin typeface="Arial" pitchFamily="34" charset="0"/>
                </a:rPr>
                <a:t> </a:t>
              </a:r>
              <a:endParaRPr lang="es-ES_tradnl" sz="1600" b="1">
                <a:solidFill>
                  <a:schemeClr val="folHlink"/>
                </a:solidFill>
                <a:latin typeface="Arial" pitchFamily="34" charset="0"/>
              </a:endParaRPr>
            </a:p>
          </p:txBody>
        </p:sp>
      </p:grpSp>
      <p:sp>
        <p:nvSpPr>
          <p:cNvPr id="629766" name="Text Box 6"/>
          <p:cNvSpPr txBox="1">
            <a:spLocks noChangeArrowheads="1"/>
          </p:cNvSpPr>
          <p:nvPr/>
        </p:nvSpPr>
        <p:spPr bwMode="auto">
          <a:xfrm>
            <a:off x="341313" y="6076950"/>
            <a:ext cx="57546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s-MX" sz="1400">
                <a:solidFill>
                  <a:schemeClr val="bg1"/>
                </a:solidFill>
                <a:latin typeface="Arial" pitchFamily="34" charset="0"/>
              </a:rPr>
              <a:t>Datos de Banxico</a:t>
            </a:r>
            <a:endParaRPr lang="es-MX" sz="1400" i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29767" name="Text Box 7"/>
          <p:cNvSpPr txBox="1">
            <a:spLocks noChangeArrowheads="1"/>
          </p:cNvSpPr>
          <p:nvPr/>
        </p:nvSpPr>
        <p:spPr bwMode="auto">
          <a:xfrm rot="-5400000">
            <a:off x="-798512" y="2911475"/>
            <a:ext cx="266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n-US" sz="1400">
                <a:latin typeface="Arial" pitchFamily="34" charset="0"/>
              </a:rPr>
              <a:t>Percentage</a:t>
            </a:r>
          </a:p>
        </p:txBody>
      </p:sp>
      <p:graphicFrame>
        <p:nvGraphicFramePr>
          <p:cNvPr id="629768" name="Object 8"/>
          <p:cNvGraphicFramePr>
            <a:graphicFrameLocks/>
          </p:cNvGraphicFramePr>
          <p:nvPr/>
        </p:nvGraphicFramePr>
        <p:xfrm>
          <a:off x="-323850" y="1601788"/>
          <a:ext cx="9217025" cy="4824412"/>
        </p:xfrm>
        <a:graphic>
          <a:graphicData uri="http://schemas.openxmlformats.org/presentationml/2006/ole">
            <p:oleObj spid="_x0000_s629768" name="Gráfico" r:id="rId4" imgW="9248851" imgH="5524500" progId="MSGraph.Chart.8">
              <p:embed followColorScheme="full"/>
            </p:oleObj>
          </a:graphicData>
        </a:graphic>
      </p:graphicFrame>
      <p:sp>
        <p:nvSpPr>
          <p:cNvPr id="629774" name="Freeform 14"/>
          <p:cNvSpPr>
            <a:spLocks/>
          </p:cNvSpPr>
          <p:nvPr/>
        </p:nvSpPr>
        <p:spPr bwMode="auto">
          <a:xfrm>
            <a:off x="2376488" y="1557338"/>
            <a:ext cx="4748212" cy="1406525"/>
          </a:xfrm>
          <a:custGeom>
            <a:avLst/>
            <a:gdLst/>
            <a:ahLst/>
            <a:cxnLst>
              <a:cxn ang="0">
                <a:pos x="1915" y="0"/>
              </a:cxn>
              <a:cxn ang="0">
                <a:pos x="1937" y="86"/>
              </a:cxn>
              <a:cxn ang="0">
                <a:pos x="0" y="591"/>
              </a:cxn>
              <a:cxn ang="0">
                <a:pos x="52" y="791"/>
              </a:cxn>
              <a:cxn ang="0">
                <a:pos x="1989" y="286"/>
              </a:cxn>
              <a:cxn ang="0">
                <a:pos x="2012" y="372"/>
              </a:cxn>
              <a:cxn ang="0">
                <a:pos x="2537" y="37"/>
              </a:cxn>
              <a:cxn ang="0">
                <a:pos x="1915" y="0"/>
              </a:cxn>
            </a:cxnLst>
            <a:rect l="0" t="0" r="r" b="b"/>
            <a:pathLst>
              <a:path w="2538" h="792">
                <a:moveTo>
                  <a:pt x="1915" y="0"/>
                </a:moveTo>
                <a:lnTo>
                  <a:pt x="1937" y="86"/>
                </a:lnTo>
                <a:lnTo>
                  <a:pt x="0" y="591"/>
                </a:lnTo>
                <a:lnTo>
                  <a:pt x="52" y="791"/>
                </a:lnTo>
                <a:lnTo>
                  <a:pt x="1989" y="286"/>
                </a:lnTo>
                <a:lnTo>
                  <a:pt x="2012" y="372"/>
                </a:lnTo>
                <a:lnTo>
                  <a:pt x="2537" y="37"/>
                </a:lnTo>
                <a:lnTo>
                  <a:pt x="1915" y="0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9775" name="Rectangle 15"/>
          <p:cNvSpPr>
            <a:spLocks noChangeArrowheads="1"/>
          </p:cNvSpPr>
          <p:nvPr/>
        </p:nvSpPr>
        <p:spPr bwMode="auto">
          <a:xfrm rot="20700000">
            <a:off x="2346325" y="2063750"/>
            <a:ext cx="518477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l" eaLnBrk="0" hangingPunct="0">
              <a:spcAft>
                <a:spcPct val="60000"/>
              </a:spcAft>
            </a:pPr>
            <a:r>
              <a:rPr lang="es-ES_tradnl" sz="1400" b="1">
                <a:solidFill>
                  <a:srgbClr val="993300"/>
                </a:solidFill>
                <a:latin typeface="Arial" pitchFamily="34" charset="0"/>
              </a:rPr>
              <a:t>     </a:t>
            </a:r>
            <a:r>
              <a:rPr lang="es-ES_tradnl" sz="1400" b="1">
                <a:solidFill>
                  <a:schemeClr val="bg2"/>
                </a:solidFill>
                <a:latin typeface="Arial" pitchFamily="34" charset="0"/>
              </a:rPr>
              <a:t>Crecimiento (94/04)	         284% </a:t>
            </a:r>
          </a:p>
        </p:txBody>
      </p:sp>
      <p:sp>
        <p:nvSpPr>
          <p:cNvPr id="629776" name="Text Box 16"/>
          <p:cNvSpPr txBox="1">
            <a:spLocks noChangeArrowheads="1"/>
          </p:cNvSpPr>
          <p:nvPr/>
        </p:nvSpPr>
        <p:spPr bwMode="auto">
          <a:xfrm>
            <a:off x="3708400" y="6092825"/>
            <a:ext cx="3622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Miles de millones de dólares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86463-7E11-4B37-BDF4-3FEC2A3B652F}" type="slidenum">
              <a:rPr lang="es-ES"/>
              <a:pPr/>
              <a:t>50</a:t>
            </a:fld>
            <a:endParaRPr lang="es-ES"/>
          </a:p>
        </p:txBody>
      </p:sp>
      <p:sp>
        <p:nvSpPr>
          <p:cNvPr id="731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4500" y="1447800"/>
            <a:ext cx="8231188" cy="4933950"/>
          </a:xfrm>
        </p:spPr>
        <p:txBody>
          <a:bodyPr/>
          <a:lstStyle/>
          <a:p>
            <a:pPr marL="0" indent="0">
              <a:buClr>
                <a:schemeClr val="bg1"/>
              </a:buClr>
              <a:buFontTx/>
              <a:buNone/>
            </a:pPr>
            <a:r>
              <a:rPr lang="es-MX">
                <a:solidFill>
                  <a:schemeClr val="bg1"/>
                </a:solidFill>
              </a:rPr>
              <a:t>El cabal aprovechamiento de las oportunidades de un TLC con EE.UU. implica:</a:t>
            </a:r>
          </a:p>
          <a:p>
            <a:pPr marL="0" indent="0">
              <a:buClr>
                <a:schemeClr val="bg1"/>
              </a:buClr>
              <a:buFontTx/>
              <a:buNone/>
            </a:pPr>
            <a:endParaRPr lang="es-MX" sz="1000">
              <a:solidFill>
                <a:schemeClr val="bg1"/>
              </a:solidFill>
            </a:endParaRPr>
          </a:p>
          <a:p>
            <a:pPr marL="0" indent="0"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 Retos institucionales</a:t>
            </a:r>
          </a:p>
          <a:p>
            <a:pPr marL="820738" lvl="1"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Poner en marcha los compromisos del tratado</a:t>
            </a:r>
          </a:p>
          <a:p>
            <a:pPr marL="0" indent="0"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 Congruencia en políticas públicas</a:t>
            </a:r>
          </a:p>
          <a:p>
            <a:pPr marL="820738" lvl="1">
              <a:buClr>
                <a:schemeClr val="bg1"/>
              </a:buClr>
            </a:pPr>
            <a:r>
              <a:rPr lang="es-MX">
                <a:solidFill>
                  <a:schemeClr val="bg1"/>
                </a:solidFill>
              </a:rPr>
              <a:t> Voluntad política</a:t>
            </a:r>
            <a:r>
              <a:rPr lang="es-MX">
                <a:solidFill>
                  <a:srgbClr val="000099"/>
                </a:solidFill>
              </a:rPr>
              <a:t>  </a:t>
            </a:r>
          </a:p>
        </p:txBody>
      </p:sp>
      <p:sp>
        <p:nvSpPr>
          <p:cNvPr id="731139" name="Rectangle 3"/>
          <p:cNvSpPr>
            <a:spLocks noChangeArrowheads="1"/>
          </p:cNvSpPr>
          <p:nvPr/>
        </p:nvSpPr>
        <p:spPr bwMode="auto">
          <a:xfrm>
            <a:off x="395288" y="266700"/>
            <a:ext cx="806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3600" b="1">
                <a:solidFill>
                  <a:srgbClr val="0000CC"/>
                </a:solidFill>
                <a:latin typeface="Arial" pitchFamily="34" charset="0"/>
              </a:rPr>
              <a:t>Comentarios finales</a:t>
            </a:r>
            <a:endParaRPr lang="es-ES" sz="3600" b="1">
              <a:solidFill>
                <a:srgbClr val="0000CC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572B-337A-44F8-9639-42862E77D6B2}" type="slidenum">
              <a:rPr lang="es-ES"/>
              <a:pPr/>
              <a:t>6</a:t>
            </a:fld>
            <a:endParaRPr lang="es-ES"/>
          </a:p>
        </p:txBody>
      </p:sp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Explicaciones del éxito del TLCAN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5257800"/>
          </a:xfrm>
        </p:spPr>
        <p:txBody>
          <a:bodyPr/>
          <a:lstStyle/>
          <a:p>
            <a:pPr algn="just">
              <a:buClr>
                <a:srgbClr val="0000CC"/>
              </a:buClr>
            </a:pPr>
            <a:r>
              <a:rPr lang="es-MX">
                <a:solidFill>
                  <a:schemeClr val="bg1"/>
                </a:solidFill>
                <a:effectLst/>
              </a:rPr>
              <a:t>Mayor competitividad</a:t>
            </a:r>
          </a:p>
          <a:p>
            <a:pPr lvl="1" algn="just">
              <a:buClr>
                <a:srgbClr val="0000CC"/>
              </a:buClr>
            </a:pPr>
            <a:r>
              <a:rPr lang="es-MX" sz="3000">
                <a:solidFill>
                  <a:schemeClr val="bg1"/>
                </a:solidFill>
                <a:effectLst/>
              </a:rPr>
              <a:t>Eliminación de aranceles en EE.UU. Canadá</a:t>
            </a:r>
          </a:p>
          <a:p>
            <a:pPr lvl="2" algn="just">
              <a:buClr>
                <a:srgbClr val="0000CC"/>
              </a:buClr>
            </a:pPr>
            <a:r>
              <a:rPr lang="es-MX">
                <a:solidFill>
                  <a:schemeClr val="bg1"/>
                </a:solidFill>
                <a:effectLst/>
              </a:rPr>
              <a:t>Acceso preferencial a los mercados de América del Norte </a:t>
            </a:r>
          </a:p>
          <a:p>
            <a:pPr lvl="2" algn="just">
              <a:buClr>
                <a:srgbClr val="0000CC"/>
              </a:buClr>
            </a:pPr>
            <a:r>
              <a:rPr lang="es-MX">
                <a:solidFill>
                  <a:schemeClr val="bg1"/>
                </a:solidFill>
                <a:effectLst/>
              </a:rPr>
              <a:t>Desaparición de la incertidumbre del SGP</a:t>
            </a:r>
          </a:p>
          <a:p>
            <a:pPr lvl="1" algn="just">
              <a:buClr>
                <a:srgbClr val="0000CC"/>
              </a:buClr>
            </a:pPr>
            <a:r>
              <a:rPr lang="es-MX" sz="3000">
                <a:solidFill>
                  <a:schemeClr val="bg1"/>
                </a:solidFill>
                <a:effectLst/>
              </a:rPr>
              <a:t>Eliminación de los aranceles en México</a:t>
            </a:r>
          </a:p>
          <a:p>
            <a:pPr lvl="2" algn="just">
              <a:buClr>
                <a:srgbClr val="0000CC"/>
              </a:buClr>
            </a:pPr>
            <a:r>
              <a:rPr lang="es-MX">
                <a:solidFill>
                  <a:schemeClr val="bg1"/>
                </a:solidFill>
                <a:effectLst/>
              </a:rPr>
              <a:t>Mejor calidad y precios de insumos en México</a:t>
            </a:r>
            <a:r>
              <a:rPr lang="es-MX" sz="2600">
                <a:solidFill>
                  <a:schemeClr val="bg1"/>
                </a:solidFill>
                <a:effectLst/>
              </a:rPr>
              <a:t> </a:t>
            </a:r>
          </a:p>
          <a:p>
            <a:pPr lvl="1" algn="just">
              <a:buClr>
                <a:srgbClr val="0000CC"/>
              </a:buClr>
            </a:pPr>
            <a:r>
              <a:rPr lang="es-MX" sz="3000">
                <a:solidFill>
                  <a:schemeClr val="bg1"/>
                </a:solidFill>
                <a:effectLst/>
              </a:rPr>
              <a:t>Liberalización de servicios e inversión</a:t>
            </a:r>
          </a:p>
          <a:p>
            <a:pPr lvl="2" algn="just">
              <a:buClr>
                <a:srgbClr val="0000CC"/>
              </a:buClr>
            </a:pPr>
            <a:r>
              <a:rPr lang="es-MX">
                <a:solidFill>
                  <a:schemeClr val="bg1"/>
                </a:solidFill>
                <a:effectLst/>
              </a:rPr>
              <a:t>Mejor calidad y precios de insumos en México</a:t>
            </a:r>
          </a:p>
          <a:p>
            <a:pPr algn="just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57FB-B7D7-426C-BE9B-C5E6B07276B1}" type="slidenum">
              <a:rPr lang="es-ES"/>
              <a:pPr/>
              <a:t>7</a:t>
            </a:fld>
            <a:endParaRPr lang="es-ES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Explicaciones del éxito del TLCAN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153400" cy="5257800"/>
          </a:xfrm>
        </p:spPr>
        <p:txBody>
          <a:bodyPr/>
          <a:lstStyle/>
          <a:p>
            <a:pPr algn="just"/>
            <a:endParaRPr lang="es-MX"/>
          </a:p>
          <a:p>
            <a:pPr algn="just">
              <a:buFontTx/>
              <a:buNone/>
            </a:pPr>
            <a:r>
              <a:rPr lang="es-MX"/>
              <a:t>	</a:t>
            </a:r>
          </a:p>
          <a:p>
            <a:pPr algn="just">
              <a:buFontTx/>
              <a:buNone/>
            </a:pPr>
            <a:r>
              <a:rPr lang="es-MX"/>
              <a:t>	</a:t>
            </a:r>
            <a:r>
              <a:rPr lang="es-MX">
                <a:solidFill>
                  <a:schemeClr val="bg1"/>
                </a:solidFill>
                <a:effectLst/>
              </a:rPr>
              <a:t>Estos beneficios son importantes para las empresas y para el país, pero hay otros igualmente relevantes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4C86-F104-4CDD-945B-49F5D209440A}" type="slidenum">
              <a:rPr lang="es-ES"/>
              <a:pPr/>
              <a:t>8</a:t>
            </a:fld>
            <a:endParaRPr lang="es-ES"/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>
              <a:lnSpc>
                <a:spcPct val="90000"/>
              </a:lnSpc>
              <a:buClr>
                <a:srgbClr val="0000CC"/>
              </a:buClr>
              <a:buFontTx/>
              <a:buNone/>
            </a:pPr>
            <a:r>
              <a:rPr lang="es-MX" sz="3600">
                <a:solidFill>
                  <a:schemeClr val="bg1"/>
                </a:solidFill>
                <a:effectLst/>
              </a:rPr>
              <a:t>TLCAN:</a:t>
            </a:r>
          </a:p>
          <a:p>
            <a:pPr marL="609600" indent="-609600" algn="just">
              <a:lnSpc>
                <a:spcPct val="90000"/>
              </a:lnSpc>
              <a:buClr>
                <a:srgbClr val="0000CC"/>
              </a:buClr>
              <a:buFontTx/>
              <a:buNone/>
            </a:pPr>
            <a:endParaRPr lang="es-MX" sz="1200">
              <a:solidFill>
                <a:schemeClr val="bg1"/>
              </a:solidFill>
              <a:effectLst/>
            </a:endParaRPr>
          </a:p>
          <a:p>
            <a:pPr marL="609600" indent="-609600" algn="just">
              <a:lnSpc>
                <a:spcPct val="90000"/>
              </a:lnSpc>
              <a:buClr>
                <a:srgbClr val="0000CC"/>
              </a:buClr>
            </a:pPr>
            <a:r>
              <a:rPr lang="es-MX">
                <a:solidFill>
                  <a:schemeClr val="bg1"/>
                </a:solidFill>
                <a:effectLst/>
              </a:rPr>
              <a:t>Herramienta de profundización y consolidación del proceso de cambio estructural</a:t>
            </a:r>
          </a:p>
          <a:p>
            <a:pPr marL="609600" indent="-609600" algn="just">
              <a:lnSpc>
                <a:spcPct val="90000"/>
              </a:lnSpc>
              <a:buClr>
                <a:srgbClr val="0000CC"/>
              </a:buClr>
              <a:buFontTx/>
              <a:buAutoNum type="arabicPeriod"/>
            </a:pPr>
            <a:endParaRPr lang="es-MX">
              <a:solidFill>
                <a:schemeClr val="bg1"/>
              </a:solidFill>
              <a:effectLst/>
            </a:endParaRPr>
          </a:p>
          <a:p>
            <a:pPr marL="609600" indent="-609600" algn="just">
              <a:lnSpc>
                <a:spcPct val="90000"/>
              </a:lnSpc>
              <a:buClr>
                <a:srgbClr val="0000CC"/>
              </a:buClr>
            </a:pPr>
            <a:r>
              <a:rPr lang="es-MX">
                <a:solidFill>
                  <a:schemeClr val="bg1"/>
                </a:solidFill>
                <a:effectLst/>
              </a:rPr>
              <a:t>Palanca para realizar negociaciones comerciales con otros socios</a:t>
            </a:r>
          </a:p>
          <a:p>
            <a:pPr marL="609600" indent="-609600">
              <a:lnSpc>
                <a:spcPct val="90000"/>
              </a:lnSpc>
            </a:pPr>
            <a:endParaRPr lang="es-MX">
              <a:solidFill>
                <a:schemeClr val="bg1"/>
              </a:solidFill>
              <a:effectLst/>
            </a:endParaRPr>
          </a:p>
        </p:txBody>
      </p:sp>
      <p:sp>
        <p:nvSpPr>
          <p:cNvPr id="733189" name="Rectangle 5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/>
              <a:t>Explicaciones del éxito del TLCAN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B7A82-D242-4F9B-9D25-7024DDBC387A}" type="slidenum">
              <a:rPr lang="es-ES"/>
              <a:pPr/>
              <a:t>9</a:t>
            </a:fld>
            <a:endParaRPr lang="es-ES"/>
          </a:p>
        </p:txBody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64575" cy="5221288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endParaRPr lang="es-MX" sz="1000">
              <a:solidFill>
                <a:schemeClr val="bg1"/>
              </a:solidFill>
              <a:effectLst/>
            </a:endParaRPr>
          </a:p>
          <a:p>
            <a:pPr marL="609600" indent="-609600" algn="just">
              <a:lnSpc>
                <a:spcPct val="90000"/>
              </a:lnSpc>
              <a:buClr>
                <a:srgbClr val="0000CC"/>
              </a:buClr>
            </a:pPr>
            <a:r>
              <a:rPr lang="es-MX" b="1">
                <a:solidFill>
                  <a:schemeClr val="bg1"/>
                </a:solidFill>
                <a:effectLst/>
              </a:rPr>
              <a:t>Profundización y consolidación del proceso de cambio estructural</a:t>
            </a:r>
          </a:p>
          <a:p>
            <a:pPr marL="609600" indent="-609600" algn="just">
              <a:lnSpc>
                <a:spcPct val="90000"/>
              </a:lnSpc>
              <a:buClr>
                <a:srgbClr val="0000CC"/>
              </a:buClr>
            </a:pPr>
            <a:endParaRPr lang="es-MX" sz="1400">
              <a:solidFill>
                <a:schemeClr val="bg1"/>
              </a:solidFill>
              <a:effectLst/>
            </a:endParaRPr>
          </a:p>
          <a:p>
            <a:pPr marL="990600" lvl="1" indent="-533400" algn="just">
              <a:lnSpc>
                <a:spcPct val="90000"/>
              </a:lnSpc>
              <a:buClr>
                <a:srgbClr val="0000CC"/>
              </a:buClr>
            </a:pPr>
            <a:r>
              <a:rPr lang="es-MX">
                <a:solidFill>
                  <a:schemeClr val="bg1"/>
                </a:solidFill>
                <a:effectLst/>
              </a:rPr>
              <a:t>Liberalización del régimen de inversión extranjera</a:t>
            </a:r>
          </a:p>
          <a:p>
            <a:pPr marL="990600" lvl="1" indent="-533400" algn="just">
              <a:lnSpc>
                <a:spcPct val="90000"/>
              </a:lnSpc>
              <a:buClr>
                <a:srgbClr val="0000CC"/>
              </a:buClr>
            </a:pPr>
            <a:r>
              <a:rPr lang="es-MX">
                <a:solidFill>
                  <a:schemeClr val="bg1"/>
                </a:solidFill>
                <a:effectLst/>
              </a:rPr>
              <a:t>Protección de los derechos de propiedad intelectual</a:t>
            </a:r>
          </a:p>
          <a:p>
            <a:pPr marL="990600" lvl="1" indent="-533400" algn="just">
              <a:lnSpc>
                <a:spcPct val="90000"/>
              </a:lnSpc>
              <a:buClr>
                <a:srgbClr val="0000CC"/>
              </a:buClr>
            </a:pPr>
            <a:r>
              <a:rPr lang="es-MX">
                <a:solidFill>
                  <a:schemeClr val="bg1"/>
                </a:solidFill>
                <a:effectLst/>
              </a:rPr>
              <a:t>Procedimientos de licitaciones de las compras públicas de bienes y servicios</a:t>
            </a:r>
          </a:p>
          <a:p>
            <a:pPr marL="990600" lvl="1" indent="-533400" algn="just">
              <a:lnSpc>
                <a:spcPct val="90000"/>
              </a:lnSpc>
              <a:buClr>
                <a:srgbClr val="0000CC"/>
              </a:buClr>
            </a:pPr>
            <a:r>
              <a:rPr lang="es-MX">
                <a:solidFill>
                  <a:schemeClr val="bg1"/>
                </a:solidFill>
                <a:effectLst/>
              </a:rPr>
              <a:t>Transparencia y disciplina en la elaboración de normas</a:t>
            </a:r>
          </a:p>
          <a:p>
            <a:pPr marL="609600" indent="-609600">
              <a:lnSpc>
                <a:spcPct val="90000"/>
              </a:lnSpc>
            </a:pPr>
            <a:endParaRPr lang="es-MX">
              <a:solidFill>
                <a:schemeClr val="bg1"/>
              </a:solidFill>
              <a:effectLst/>
            </a:endParaRPr>
          </a:p>
          <a:p>
            <a:pPr marL="609600" indent="-609600">
              <a:lnSpc>
                <a:spcPct val="90000"/>
              </a:lnSpc>
            </a:pPr>
            <a:endParaRPr lang="es-MX">
              <a:solidFill>
                <a:schemeClr val="bg1"/>
              </a:solidFill>
              <a:effectLst/>
            </a:endParaRPr>
          </a:p>
        </p:txBody>
      </p:sp>
      <p:sp>
        <p:nvSpPr>
          <p:cNvPr id="636933" name="Rectangle 5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/>
              <a:t>Explicaciones del éxito del TLCAN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ebla-abril-2003">
  <a:themeElements>
    <a:clrScheme name="Puebla-abril-2003 1">
      <a:dk1>
        <a:srgbClr val="000066"/>
      </a:dk1>
      <a:lt1>
        <a:srgbClr val="FFFF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DADA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Puebla-abril-20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ebla-abril-2003 1">
        <a:dk1>
          <a:srgbClr val="000066"/>
        </a:dk1>
        <a:lt1>
          <a:srgbClr val="FFFF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ebla-abril-2003 2">
        <a:dk1>
          <a:srgbClr val="000066"/>
        </a:dk1>
        <a:lt1>
          <a:srgbClr val="FFFF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ebla-abril-2003 3">
        <a:dk1>
          <a:srgbClr val="393939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AAAAAA"/>
        </a:accent3>
        <a:accent4>
          <a:srgbClr val="DADADA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12771</TotalTime>
  <Words>1575</Words>
  <Application>Microsoft Office PowerPoint</Application>
  <PresentationFormat>On-screen Show (4:3)</PresentationFormat>
  <Paragraphs>539</Paragraphs>
  <Slides>50</Slides>
  <Notes>35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7" baseType="lpstr">
      <vt:lpstr>Times New Roman</vt:lpstr>
      <vt:lpstr>Arial</vt:lpstr>
      <vt:lpstr>Wingdings</vt:lpstr>
      <vt:lpstr>Arial Narrow</vt:lpstr>
      <vt:lpstr>SimSun</vt:lpstr>
      <vt:lpstr>Puebla-abril-2003</vt:lpstr>
      <vt:lpstr>Gráfico de Microsoft Graph</vt:lpstr>
      <vt:lpstr>RETOS DE LA INSTRUMENTACIÓN DE UN TLC CON EE.UU.  I REUNIÓN DE LA SUBREGIÓN ANDINA DE LA RED DE COMERCIO E INTEGRACIÓN   Banco Interamericano de Desarrollo</vt:lpstr>
      <vt:lpstr> 1. Principales resultados del             TLCAN   2. Principales retos en la            instrumentación del TLCAN   3. Comentarios  </vt:lpstr>
      <vt:lpstr>     1. Los Principales Resultados del TLCAN  </vt:lpstr>
      <vt:lpstr>1. Principales Resultados del TLCAN</vt:lpstr>
      <vt:lpstr>Slide 5</vt:lpstr>
      <vt:lpstr>Explicaciones del éxito del TLCAN</vt:lpstr>
      <vt:lpstr>Explicaciones del éxito del TLCAN</vt:lpstr>
      <vt:lpstr>Explicaciones del éxito del TLCAN</vt:lpstr>
      <vt:lpstr>Explicaciones del éxito del TLCAN</vt:lpstr>
      <vt:lpstr>Explicaciones del éxito del TLCAN</vt:lpstr>
      <vt:lpstr> Una Explicación Simple </vt:lpstr>
      <vt:lpstr>     2. Principales retos en la instrumentación del TLCAN   </vt:lpstr>
      <vt:lpstr>Principales retos en la  instrumentación del TLCAN </vt:lpstr>
      <vt:lpstr>Principales retos en la  instrumentación del TLCAN </vt:lpstr>
      <vt:lpstr>Retos: Arancelario “Duty draw back”</vt:lpstr>
      <vt:lpstr>Retos: Arancelario “Duty draw back”</vt:lpstr>
      <vt:lpstr>Retos: Arancelario “Duty draw back”</vt:lpstr>
      <vt:lpstr>Trato a países no miembros</vt:lpstr>
      <vt:lpstr>Slide 19</vt:lpstr>
      <vt:lpstr>Slide 20</vt:lpstr>
      <vt:lpstr>Slide 21</vt:lpstr>
      <vt:lpstr>Slide 22</vt:lpstr>
      <vt:lpstr>Reto Aduanero</vt:lpstr>
      <vt:lpstr>Retos: Aduanero </vt:lpstr>
      <vt:lpstr>Retos: Aduanero </vt:lpstr>
      <vt:lpstr>Reto Agrícola</vt:lpstr>
      <vt:lpstr>Retos: Agricultura </vt:lpstr>
      <vt:lpstr>Retos: Agricultura Frutas y hortalizas</vt:lpstr>
      <vt:lpstr>Retos: Agricultura Granos</vt:lpstr>
      <vt:lpstr>Retos: Agricultura Mitos sobre el TLCAN (maíz)</vt:lpstr>
      <vt:lpstr>Retos: Agricultura Mitos sobre el TLCAN (frijol)</vt:lpstr>
      <vt:lpstr>Retos: Agricultura Mitos sobre el TLCAN (leche)</vt:lpstr>
      <vt:lpstr>Retos: Agricultura Asuntos sanitarios </vt:lpstr>
      <vt:lpstr>Retos: Agricultura Asuntos sanitarios </vt:lpstr>
      <vt:lpstr>Retos: Agricultura Asuntos sanitarios </vt:lpstr>
      <vt:lpstr>Reto:  Solución de Controversias</vt:lpstr>
      <vt:lpstr>Retos: Solución de Controversias </vt:lpstr>
      <vt:lpstr>Retos: Solución de Controversias </vt:lpstr>
      <vt:lpstr>Retos: Solución de Controversias Capítulo XX </vt:lpstr>
      <vt:lpstr>Retos: Solución de Controversias Capítulo XX </vt:lpstr>
      <vt:lpstr>Retos: Solución de Controversias Capítulo XX </vt:lpstr>
      <vt:lpstr>Retos: Solución de Controversias Capítulo XX </vt:lpstr>
      <vt:lpstr>Retos: Solución de Controversias Capítulo XX </vt:lpstr>
      <vt:lpstr>Retos: Solución de Controversias Capítulo XX </vt:lpstr>
      <vt:lpstr>Slide 45</vt:lpstr>
      <vt:lpstr>Slide 46</vt:lpstr>
      <vt:lpstr>Slide 47</vt:lpstr>
      <vt:lpstr>Slide 48</vt:lpstr>
      <vt:lpstr>     3. Comentarios finales </vt:lpstr>
      <vt:lpstr>Slide 50</vt:lpstr>
    </vt:vector>
  </TitlesOfParts>
  <Company>Inter-American Development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¿Es cierto que todos los caminos conducen al ALCA?: Escenarios posibles de integración hemisférica</dc:title>
  <dc:creator>Information Center</dc:creator>
  <cp:lastModifiedBy>anarod</cp:lastModifiedBy>
  <cp:revision>966</cp:revision>
  <dcterms:created xsi:type="dcterms:W3CDTF">2003-08-11T15:37:28Z</dcterms:created>
  <dcterms:modified xsi:type="dcterms:W3CDTF">2010-07-11T03:24:17Z</dcterms:modified>
</cp:coreProperties>
</file>