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10"/>
  </p:handoutMasterIdLst>
  <p:sldIdLst>
    <p:sldId id="369" r:id="rId2"/>
    <p:sldId id="370" r:id="rId3"/>
    <p:sldId id="373" r:id="rId4"/>
    <p:sldId id="368" r:id="rId5"/>
    <p:sldId id="344" r:id="rId6"/>
    <p:sldId id="374" r:id="rId7"/>
    <p:sldId id="355" r:id="rId8"/>
    <p:sldId id="356" r:id="rId9"/>
  </p:sldIdLst>
  <p:sldSz cx="9144000" cy="6858000" type="screen4x3"/>
  <p:notesSz cx="7004050" cy="9223375"/>
  <p:embeddedFontLst>
    <p:embeddedFont>
      <p:font typeface="Times New Roman Bold" pitchFamily="18" charset="0"/>
      <p:bold r:id="rId1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0" autoAdjust="0"/>
    <p:restoredTop sz="90929"/>
  </p:normalViewPr>
  <p:slideViewPr>
    <p:cSldViewPr>
      <p:cViewPr>
        <p:scale>
          <a:sx n="50" d="100"/>
          <a:sy n="50" d="100"/>
        </p:scale>
        <p:origin x="-756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413"/>
            <a:ext cx="3035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1413"/>
            <a:ext cx="3035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E259C7-70BA-439B-B7F2-F78DD7FAAF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74B9F-148C-4B35-86D0-7E2ABFB77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31D35-9CC0-431B-BD58-5D8552429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5AE72-B601-44F7-AF2E-547689DAD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8AA3-86BA-454B-9F81-57E69EF41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AB44C-AB40-4757-926E-320770FDA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85BF7-E18D-4A4D-B38B-5E5AE1567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229C0-CC8F-485F-94FB-510AE2898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AEEDA-E010-4ACC-839E-CD007A8CDA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7E2A-150C-4F86-AE14-A26DE3163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550B9-FDC1-4AFD-99F3-4C3676BB0A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EFC81-F732-45A6-B3A3-CFCCA371E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43DDC-C0A4-42B0-8B41-C1B4766538C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1219200"/>
          </a:xfrm>
        </p:spPr>
        <p:txBody>
          <a:bodyPr/>
          <a:lstStyle/>
          <a:p>
            <a:r>
              <a:rPr lang="en-US" sz="3600" b="1">
                <a:latin typeface="Times New Roman (PCL6)" pitchFamily="18" charset="0"/>
              </a:rPr>
              <a:t>Políticas de desarrollo empresarial y de la Pequeña y Mediana Empresa</a:t>
            </a:r>
            <a:r>
              <a:rPr lang="en-US" sz="2400" b="1">
                <a:latin typeface="Times New Roman (PCL6)" pitchFamily="18" charset="0"/>
              </a:rPr>
              <a:t>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5908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kumimoji="1" lang="en-US" sz="2000" b="1">
                <a:solidFill>
                  <a:srgbClr val="F6F002"/>
                </a:solidFill>
              </a:rPr>
              <a:t>Juan J. Llisterri</a:t>
            </a:r>
            <a:endParaRPr kumimoji="1" lang="en-US" sz="2400">
              <a:solidFill>
                <a:srgbClr val="F6F002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kumimoji="1" lang="en-US" sz="1800">
                <a:solidFill>
                  <a:srgbClr val="F6F002"/>
                </a:solidFill>
              </a:rPr>
              <a:t>División de Micro, Pequeña y Mediana Empresa</a:t>
            </a:r>
          </a:p>
          <a:p>
            <a:pPr eaLnBrk="0" hangingPunct="0">
              <a:spcBef>
                <a:spcPct val="0"/>
              </a:spcBef>
            </a:pPr>
            <a:r>
              <a:rPr kumimoji="1" lang="en-US" sz="2000" b="1">
                <a:solidFill>
                  <a:srgbClr val="F6F002"/>
                </a:solidFill>
              </a:rPr>
              <a:t>Banco Interamericano de Desarrollo</a:t>
            </a:r>
          </a:p>
          <a:p>
            <a:pPr eaLnBrk="0" hangingPunct="0">
              <a:spcBef>
                <a:spcPct val="0"/>
              </a:spcBef>
            </a:pPr>
            <a:endParaRPr kumimoji="1" lang="en-US" sz="2000" b="1">
              <a:solidFill>
                <a:srgbClr val="F6F002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kumimoji="1" lang="en-US" sz="2400">
                <a:solidFill>
                  <a:srgbClr val="F6F002"/>
                </a:solidFill>
                <a:cs typeface="Times New Roman" pitchFamily="18" charset="0"/>
              </a:rPr>
              <a:t>Diálogo Sub-Regional para Centroamérica</a:t>
            </a:r>
          </a:p>
          <a:p>
            <a:pPr eaLnBrk="0" hangingPunct="0">
              <a:spcBef>
                <a:spcPct val="0"/>
              </a:spcBef>
            </a:pPr>
            <a:r>
              <a:rPr kumimoji="1" lang="en-US" sz="2400">
                <a:solidFill>
                  <a:srgbClr val="F6F002"/>
                </a:solidFill>
                <a:cs typeface="Times New Roman" pitchFamily="18" charset="0"/>
              </a:rPr>
              <a:t>Las Pymes y el Proceso de Integración Regional</a:t>
            </a:r>
          </a:p>
          <a:p>
            <a:pPr eaLnBrk="0" hangingPunct="0">
              <a:spcBef>
                <a:spcPct val="0"/>
              </a:spcBef>
            </a:pPr>
            <a:r>
              <a:rPr kumimoji="1" lang="en-US" sz="2400">
                <a:solidFill>
                  <a:srgbClr val="F6F002"/>
                </a:solidFill>
                <a:latin typeface="Times New Roman Bold"/>
                <a:cs typeface="Times New Roman" pitchFamily="18" charset="0"/>
              </a:rPr>
              <a:t>Comalapa, El Salvador</a:t>
            </a:r>
            <a:endParaRPr kumimoji="1" lang="en-US" sz="2400">
              <a:solidFill>
                <a:srgbClr val="F6F002"/>
              </a:solidFill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</a:pPr>
            <a:r>
              <a:rPr kumimoji="1" lang="en-US" sz="2400">
                <a:solidFill>
                  <a:srgbClr val="F6F002"/>
                </a:solidFill>
                <a:latin typeface="Times New Roman Bold"/>
                <a:cs typeface="Times New Roman" pitchFamily="18" charset="0"/>
              </a:rPr>
              <a:t>4 de Noviembre de 2004</a:t>
            </a:r>
            <a:endParaRPr kumimoji="1" lang="en-US" sz="2400">
              <a:solidFill>
                <a:srgbClr val="F6F002"/>
              </a:solidFill>
              <a:cs typeface="Times New Roman" pitchFamily="18" charset="0"/>
            </a:endParaRPr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3886200" y="1752600"/>
          <a:ext cx="1219200" cy="1524000"/>
        </p:xfrm>
        <a:graphic>
          <a:graphicData uri="http://schemas.openxmlformats.org/presentationml/2006/ole">
            <p:oleObj spid="_x0000_s131076" name="Photo Editor Photo" r:id="rId3" imgW="3086531" imgH="3704762" progId="MSPhotoEd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600"/>
              <a:t>La política del Banco Interamericano de Desarrollo para las Pymes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/>
              <a:t>La Pyme en la competitividad de los países</a:t>
            </a:r>
          </a:p>
          <a:p>
            <a:r>
              <a:rPr lang="en-US"/>
              <a:t>Marco regulatorio e institucional</a:t>
            </a:r>
          </a:p>
          <a:p>
            <a:r>
              <a:rPr lang="en-US"/>
              <a:t>Acceso y funcionamiento de los mercados</a:t>
            </a:r>
          </a:p>
          <a:p>
            <a:pPr lvl="1"/>
            <a:r>
              <a:rPr lang="en-US"/>
              <a:t>Mercados de factores</a:t>
            </a:r>
          </a:p>
          <a:p>
            <a:pPr lvl="1"/>
            <a:r>
              <a:rPr lang="en-US"/>
              <a:t>Mercados de bienes y servicios</a:t>
            </a:r>
          </a:p>
          <a:p>
            <a:r>
              <a:rPr lang="en-US"/>
              <a:t>Retos de las Pymes ante la globalización</a:t>
            </a:r>
          </a:p>
          <a:p>
            <a:r>
              <a:rPr lang="en-US"/>
              <a:t>Propuestas de acción del Banco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La Pyme en la competitividad de los países centroamericanos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sz="2800"/>
              <a:t>Polarización del sistema productivo</a:t>
            </a:r>
          </a:p>
          <a:p>
            <a:r>
              <a:rPr lang="en-US" sz="2800"/>
              <a:t>Antecedentes de estudios de competitividad en CA</a:t>
            </a:r>
          </a:p>
          <a:p>
            <a:r>
              <a:rPr lang="en-US" sz="2800"/>
              <a:t>Indicadores y estudios generales de competitividad: GCR y otros Estrategia de Sector Privado y Clima de inversión</a:t>
            </a:r>
          </a:p>
          <a:p>
            <a:r>
              <a:rPr lang="en-US" sz="2800"/>
              <a:t>Diagnósticos específicos para Pymes</a:t>
            </a:r>
          </a:p>
          <a:p>
            <a:pPr lvl="1"/>
            <a:r>
              <a:rPr lang="en-US" sz="2400"/>
              <a:t>Estudios de entorno Pyme (FUNDES)</a:t>
            </a:r>
          </a:p>
          <a:p>
            <a:pPr lvl="1"/>
            <a:r>
              <a:rPr lang="en-US" sz="2400"/>
              <a:t>Valoración de políticas Pyme (Berry)</a:t>
            </a:r>
          </a:p>
          <a:p>
            <a:pPr lvl="1"/>
            <a:r>
              <a:rPr lang="en-US" sz="2400"/>
              <a:t>Estrategias de Desarrollo Empresarial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r>
              <a:rPr lang="es-ES" sz="3600"/>
              <a:t>Marco regulatorio e institucional</a:t>
            </a:r>
          </a:p>
        </p:txBody>
      </p:sp>
      <p:sp>
        <p:nvSpPr>
          <p:cNvPr id="1300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Sesgos regulatorios del ordenamiento jurídico y del funcionamiento de las instituciones</a:t>
            </a:r>
          </a:p>
          <a:p>
            <a:pPr>
              <a:lnSpc>
                <a:spcPct val="90000"/>
              </a:lnSpc>
            </a:pPr>
            <a:r>
              <a:rPr lang="es-ES" sz="2800"/>
              <a:t>Limitación de las “Leyes Pyme”</a:t>
            </a:r>
          </a:p>
          <a:p>
            <a:pPr>
              <a:lnSpc>
                <a:spcPct val="90000"/>
              </a:lnSpc>
            </a:pPr>
            <a:r>
              <a:rPr lang="es-ES" sz="2800"/>
              <a:t>Entorno de los negocios para la Pyme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Simplificación de trámites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Seguridad jurídica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Derechos de propiedad y formalización</a:t>
            </a:r>
          </a:p>
          <a:p>
            <a:pPr>
              <a:lnSpc>
                <a:spcPct val="90000"/>
              </a:lnSpc>
            </a:pPr>
            <a:r>
              <a:rPr lang="es-ES" sz="2800"/>
              <a:t>Instituciones que diseñan y administran políticas de Pyme</a:t>
            </a:r>
          </a:p>
          <a:p>
            <a:pPr>
              <a:lnSpc>
                <a:spcPct val="90000"/>
              </a:lnSpc>
            </a:pPr>
            <a:r>
              <a:rPr lang="es-ES" sz="2800"/>
              <a:t>Interlocución público-privada: procesos nacionales, subnacionales y sectoriales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620000" cy="762000"/>
          </a:xfrm>
        </p:spPr>
        <p:txBody>
          <a:bodyPr/>
          <a:lstStyle/>
          <a:p>
            <a:r>
              <a:rPr lang="en-US" sz="3600"/>
              <a:t>Acceso a los mercados de factores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924800" cy="5029200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Acceso a mercados financieros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Desarrollo y profundización de los mercados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Mejora de las capacidades de la Pyme para acceder a financiamiento (transparencia, capacidad de gestión …)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Mejora de las capacidades del sector financiero para atender a las Pymes (tecnologías crediticias …)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Mejora del capital humano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Desarrollo de las capacidades empresariales 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Capacidad de mano de obra especializada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Mercado de Servicios de Desarrollo Empresarial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Acceso a conocimiento, tecnología e innovación</a:t>
            </a:r>
            <a:endParaRPr lang="en-US"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Acceso a mercados de bienes y servicios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Acceso a mercados globales de de insumos</a:t>
            </a:r>
          </a:p>
          <a:p>
            <a:pPr lvl="1"/>
            <a:r>
              <a:rPr lang="en-US"/>
              <a:t>Competencia de proveedores</a:t>
            </a:r>
          </a:p>
          <a:p>
            <a:r>
              <a:rPr lang="en-US"/>
              <a:t>Acceso a mercados interiores y globales</a:t>
            </a:r>
          </a:p>
          <a:p>
            <a:pPr lvl="1"/>
            <a:r>
              <a:rPr lang="en-US"/>
              <a:t>Compras públicas</a:t>
            </a:r>
          </a:p>
          <a:p>
            <a:pPr lvl="1"/>
            <a:r>
              <a:rPr lang="en-US"/>
              <a:t>Mercado de subcontratación</a:t>
            </a:r>
          </a:p>
          <a:p>
            <a:pPr lvl="1"/>
            <a:r>
              <a:rPr lang="en-US"/>
              <a:t>Mercados de exportación</a:t>
            </a:r>
          </a:p>
          <a:p>
            <a:r>
              <a:rPr lang="en-US"/>
              <a:t>Limitaciones de escala y de especialización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066800"/>
          </a:xfrm>
        </p:spPr>
        <p:txBody>
          <a:bodyPr/>
          <a:lstStyle/>
          <a:p>
            <a:r>
              <a:rPr lang="en-US" sz="3600"/>
              <a:t>Retos de las Pymes frente a la globalización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Competencia en mercados exteriores e interiores (problemas de escala y de especialización)</a:t>
            </a:r>
          </a:p>
          <a:p>
            <a:pPr>
              <a:lnSpc>
                <a:spcPct val="90000"/>
              </a:lnSpc>
            </a:pPr>
            <a:r>
              <a:rPr lang="en-US" sz="2800"/>
              <a:t>Estrategias defensivas (bajo coste) y ofensivas (valor añadido)</a:t>
            </a:r>
          </a:p>
          <a:p>
            <a:pPr>
              <a:lnSpc>
                <a:spcPct val="90000"/>
              </a:lnSpc>
            </a:pPr>
            <a:r>
              <a:rPr lang="en-US" sz="2800"/>
              <a:t>Cooperación entre empresas e inserción en cadenas de valor globales</a:t>
            </a:r>
          </a:p>
          <a:p>
            <a:pPr>
              <a:lnSpc>
                <a:spcPct val="90000"/>
              </a:lnSpc>
            </a:pPr>
            <a:r>
              <a:rPr lang="en-US" sz="2800"/>
              <a:t>Consolidación de mercados subregionales</a:t>
            </a:r>
          </a:p>
          <a:p>
            <a:pPr>
              <a:lnSpc>
                <a:spcPct val="90000"/>
              </a:lnSpc>
            </a:pPr>
            <a:r>
              <a:rPr lang="en-US" sz="2800"/>
              <a:t>Alianzas estratégicas con inversores extreriores</a:t>
            </a:r>
          </a:p>
          <a:p>
            <a:pPr>
              <a:lnSpc>
                <a:spcPct val="90000"/>
              </a:lnSpc>
            </a:pPr>
            <a:r>
              <a:rPr lang="en-US" sz="2800"/>
              <a:t>Aprovechamiento de ventajas comparativas : capital humano en el exterior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Propuestas de acción del Banco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Productos no financieros</a:t>
            </a:r>
          </a:p>
          <a:p>
            <a:pPr lvl="1">
              <a:lnSpc>
                <a:spcPct val="90000"/>
              </a:lnSpc>
            </a:pPr>
            <a:r>
              <a:rPr lang="en-US"/>
              <a:t>Discusión de políticas de Pymes</a:t>
            </a:r>
          </a:p>
          <a:p>
            <a:pPr lvl="1">
              <a:lnSpc>
                <a:spcPct val="90000"/>
              </a:lnSpc>
            </a:pPr>
            <a:r>
              <a:rPr lang="en-US"/>
              <a:t>Apoyo puntual de asesoramiento</a:t>
            </a:r>
          </a:p>
          <a:p>
            <a:pPr lvl="1">
              <a:lnSpc>
                <a:spcPct val="90000"/>
              </a:lnSpc>
            </a:pPr>
            <a:r>
              <a:rPr lang="en-US"/>
              <a:t>Catalizador de la interlocución público-privada</a:t>
            </a:r>
          </a:p>
          <a:p>
            <a:pPr>
              <a:lnSpc>
                <a:spcPct val="90000"/>
              </a:lnSpc>
            </a:pPr>
            <a:r>
              <a:rPr lang="en-US"/>
              <a:t>Productos financieros</a:t>
            </a:r>
          </a:p>
          <a:p>
            <a:pPr lvl="1">
              <a:lnSpc>
                <a:spcPct val="90000"/>
              </a:lnSpc>
            </a:pPr>
            <a:r>
              <a:rPr lang="en-US"/>
              <a:t>Préstamos de política</a:t>
            </a:r>
          </a:p>
          <a:p>
            <a:pPr lvl="1">
              <a:lnSpc>
                <a:spcPct val="90000"/>
              </a:lnSpc>
            </a:pPr>
            <a:r>
              <a:rPr lang="en-US"/>
              <a:t>Préstamos de inversión</a:t>
            </a:r>
          </a:p>
          <a:p>
            <a:pPr lvl="1">
              <a:lnSpc>
                <a:spcPct val="90000"/>
              </a:lnSpc>
            </a:pPr>
            <a:r>
              <a:rPr lang="en-US"/>
              <a:t>Coperaciones técnicas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422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Times New Roman (PCL6)</vt:lpstr>
      <vt:lpstr>Times New Roman Bold</vt:lpstr>
      <vt:lpstr>Default Design</vt:lpstr>
      <vt:lpstr>Microsoft Photo Editor 3.0 Photo</vt:lpstr>
      <vt:lpstr>Políticas de desarrollo empresarial y de la Pequeña y Mediana Empresa </vt:lpstr>
      <vt:lpstr>La política del Banco Interamericano de Desarrollo para las Pymes</vt:lpstr>
      <vt:lpstr>La Pyme en la competitividad de los países centroamericanos</vt:lpstr>
      <vt:lpstr>Marco regulatorio e institucional</vt:lpstr>
      <vt:lpstr>Acceso a los mercados de factores</vt:lpstr>
      <vt:lpstr>Acceso a mercados de bienes y servicios</vt:lpstr>
      <vt:lpstr>Retos de las Pymes frente a la globalización</vt:lpstr>
      <vt:lpstr>Propuestas de acción del Banco</vt:lpstr>
    </vt:vector>
  </TitlesOfParts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in Emerging Economies: The Creation and Development of New Firms in Latin America and East Asia</dc:title>
  <dc:creator>Juan J. Llisterri</dc:creator>
  <cp:lastModifiedBy>anarod</cp:lastModifiedBy>
  <cp:revision>28</cp:revision>
  <dcterms:created xsi:type="dcterms:W3CDTF">2002-12-12T01:09:47Z</dcterms:created>
  <dcterms:modified xsi:type="dcterms:W3CDTF">2010-07-12T00:23:33Z</dcterms:modified>
</cp:coreProperties>
</file>