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handoutMasterIdLst>
    <p:handoutMasterId r:id="rId44"/>
  </p:handoutMasterIdLst>
  <p:sldIdLst>
    <p:sldId id="264" r:id="rId2"/>
    <p:sldId id="269" r:id="rId3"/>
    <p:sldId id="287" r:id="rId4"/>
    <p:sldId id="335" r:id="rId5"/>
    <p:sldId id="373" r:id="rId6"/>
    <p:sldId id="372" r:id="rId7"/>
    <p:sldId id="375" r:id="rId8"/>
    <p:sldId id="376" r:id="rId9"/>
    <p:sldId id="374" r:id="rId10"/>
    <p:sldId id="397" r:id="rId11"/>
    <p:sldId id="396" r:id="rId12"/>
    <p:sldId id="351" r:id="rId13"/>
    <p:sldId id="377" r:id="rId14"/>
    <p:sldId id="378" r:id="rId15"/>
    <p:sldId id="398" r:id="rId16"/>
    <p:sldId id="399" r:id="rId17"/>
    <p:sldId id="383" r:id="rId18"/>
    <p:sldId id="384" r:id="rId19"/>
    <p:sldId id="371" r:id="rId20"/>
    <p:sldId id="380" r:id="rId21"/>
    <p:sldId id="401" r:id="rId22"/>
    <p:sldId id="350" r:id="rId23"/>
    <p:sldId id="379" r:id="rId24"/>
    <p:sldId id="402" r:id="rId25"/>
    <p:sldId id="381" r:id="rId26"/>
    <p:sldId id="403" r:id="rId27"/>
    <p:sldId id="359" r:id="rId28"/>
    <p:sldId id="382" r:id="rId29"/>
    <p:sldId id="362" r:id="rId30"/>
    <p:sldId id="385" r:id="rId31"/>
    <p:sldId id="386" r:id="rId32"/>
    <p:sldId id="344" r:id="rId33"/>
    <p:sldId id="405" r:id="rId34"/>
    <p:sldId id="387" r:id="rId35"/>
    <p:sldId id="406" r:id="rId36"/>
    <p:sldId id="395" r:id="rId37"/>
    <p:sldId id="388" r:id="rId38"/>
    <p:sldId id="390" r:id="rId39"/>
    <p:sldId id="407" r:id="rId40"/>
    <p:sldId id="391" r:id="rId41"/>
    <p:sldId id="365" r:id="rId42"/>
    <p:sldId id="277" r:id="rId43"/>
  </p:sldIdLst>
  <p:sldSz cx="9144000" cy="6858000" type="screen4x3"/>
  <p:notesSz cx="6858000" cy="9296400"/>
  <p:embeddedFontLst>
    <p:embeddedFont>
      <p:font typeface="Arial Unicode MS" pitchFamily="34" charset="-128"/>
      <p:regular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0099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-150" y="-96"/>
      </p:cViewPr>
      <p:guideLst>
        <p:guide orient="horz" pos="36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9" tIns="46770" rIns="93539" bIns="46770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892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9" tIns="46770" rIns="93539" bIns="46770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76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9" tIns="46770" rIns="93539" bIns="46770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8831263"/>
            <a:ext cx="29892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9" tIns="46770" rIns="93539" bIns="46770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fld id="{1BA6787D-6E33-4424-A7C5-7E3FB7AA85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92958-6028-4E83-8CA3-76FA85291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D4D7-8A73-41AC-A0CE-72276A5C5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18811-1E87-4FEF-95CB-45DDA4C62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59F3C-ED31-4D84-BC6C-3F408CB98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5A83-EA29-4D02-ACA9-72D5AD6C6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B40C1-0882-4312-9CD3-4BAB3E63A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55177-F807-42CB-A92F-1BA6C3C9D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F8CED-A2BE-4B65-9F89-BF7154125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DE3B7-A5F2-4323-9318-482FBAC25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11C42-7AE8-4CA0-A06E-9A30C035A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72560-4935-4EE1-8940-B71E9E8A3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F3D2C7-64BD-4E76-BE1A-9B81F6D2A3B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9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8382000" cy="1600200"/>
          </a:xfrm>
        </p:spPr>
        <p:txBody>
          <a:bodyPr/>
          <a:lstStyle/>
          <a:p>
            <a:r>
              <a:rPr lang="es-AR" sz="3200" b="1">
                <a:cs typeface="Times New Roman" pitchFamily="18" charset="0"/>
              </a:rPr>
              <a:t>Impact of the Western Hemisphere’s free trade agreements on the foreign sector and the sustainability of the debt  </a:t>
            </a:r>
            <a:r>
              <a:rPr lang="es-AR" sz="3200" b="1">
                <a:latin typeface="Arial" pitchFamily="34" charset="0"/>
                <a:cs typeface="Times New Roman" pitchFamily="18" charset="0"/>
              </a:rPr>
              <a:t/>
            </a:r>
            <a:br>
              <a:rPr lang="es-AR" sz="3200" b="1">
                <a:latin typeface="Arial" pitchFamily="34" charset="0"/>
                <a:cs typeface="Times New Roman" pitchFamily="18" charset="0"/>
              </a:rPr>
            </a:br>
            <a:endParaRPr lang="es-AR" sz="3200" b="1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572000"/>
            <a:ext cx="6400800" cy="1752600"/>
          </a:xfrm>
        </p:spPr>
        <p:txBody>
          <a:bodyPr/>
          <a:lstStyle/>
          <a:p>
            <a:pPr algn="r"/>
            <a:r>
              <a:rPr lang="es-AR" sz="1800" b="1"/>
              <a:t>José Luis Machinea</a:t>
            </a:r>
          </a:p>
          <a:p>
            <a:pPr algn="r"/>
            <a:r>
              <a:rPr lang="en-US" sz="1800"/>
              <a:t>15 August 2003</a:t>
            </a:r>
            <a:endParaRPr lang="es-AR" sz="1800"/>
          </a:p>
          <a:p>
            <a:pPr algn="r"/>
            <a:r>
              <a:rPr lang="es-AR" sz="1800"/>
              <a:t>Departament of Integration and Regional Programs</a:t>
            </a:r>
          </a:p>
          <a:p>
            <a:pPr algn="r"/>
            <a:r>
              <a:rPr lang="es-AR" sz="1800"/>
              <a:t>Inter-American Development Bank</a:t>
            </a:r>
            <a:endParaRPr lang="es-A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Intra-regional trade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Dollariza</a:t>
            </a:r>
            <a:r>
              <a:rPr lang="es-ES" sz="4400">
                <a:solidFill>
                  <a:schemeClr val="tx2"/>
                </a:solidFill>
              </a:rPr>
              <a:t>tion</a:t>
            </a:r>
            <a:endParaRPr lang="es-AR" sz="4400">
              <a:solidFill>
                <a:schemeClr val="tx2"/>
              </a:solidFill>
            </a:endParaRPr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0" y="609600"/>
          <a:ext cx="9144000" cy="5943600"/>
        </p:xfrm>
        <a:graphic>
          <a:graphicData uri="http://schemas.openxmlformats.org/presentationml/2006/ole">
            <p:oleObj spid="_x0000_s169987" name="Chart" r:id="rId3" imgW="7210654" imgH="414375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153400" cy="1066800"/>
          </a:xfrm>
        </p:spPr>
        <p:txBody>
          <a:bodyPr/>
          <a:lstStyle/>
          <a:p>
            <a:r>
              <a:rPr lang="en-US" b="1"/>
              <a:t>Macroeconomics and regional integration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3810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Macroeconomic foreseeability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Macroeconomic impacts</a:t>
            </a:r>
          </a:p>
          <a:p>
            <a:pPr marL="609600" indent="-609600">
              <a:buFontTx/>
              <a:buNone/>
            </a:pPr>
            <a:r>
              <a:rPr lang="en-US"/>
              <a:t>		 </a:t>
            </a:r>
            <a:r>
              <a:rPr lang="en-US" sz="2400"/>
              <a:t>a) Institutions and integration</a:t>
            </a:r>
          </a:p>
          <a:p>
            <a:pPr marL="990600" lvl="1" indent="-533400">
              <a:buFontTx/>
              <a:buNone/>
            </a:pPr>
            <a:r>
              <a:rPr lang="es-ES" sz="2400"/>
              <a:t>	 b) Foreign sector</a:t>
            </a:r>
          </a:p>
          <a:p>
            <a:pPr marL="990600" lvl="1" indent="-533400">
              <a:buFontTx/>
              <a:buNone/>
            </a:pPr>
            <a:r>
              <a:rPr lang="en-US" sz="2400"/>
              <a:t>	c) Public accounts and debt	</a:t>
            </a:r>
            <a:endParaRPr lang="es-ES" sz="2400"/>
          </a:p>
          <a:p>
            <a:pPr marL="609600" indent="-609600">
              <a:buFontTx/>
              <a:buNone/>
            </a:pPr>
            <a:r>
              <a:rPr lang="en-US"/>
              <a:t>3. 	Macroeconomic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s-ES" b="1"/>
              <a:t>a) Institutions and Integration</a:t>
            </a:r>
            <a:endParaRPr lang="es-AR" b="1"/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8486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200"/>
              <a:t>  Characteristics of the partner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3200"/>
              <a:t>  Number of partners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3200"/>
              <a:t>  Depth of the agreement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3200"/>
              <a:t>  Commitments included in the agreement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3200"/>
              <a:t>  The empirical evidence</a:t>
            </a:r>
            <a:endParaRPr lang="es-AR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/>
            <a:r>
              <a:rPr lang="es-ES" b="1"/>
              <a:t>b) The foreign sector </a:t>
            </a:r>
            <a:r>
              <a:rPr lang="es-ES" sz="2800" b="1"/>
              <a:t>(and the rate of exchange in particular)</a:t>
            </a:r>
            <a:endParaRPr lang="es-AR" sz="2800" b="1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74676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Trade component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Foreign investment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Other capital movements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Productivity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Influence of other factors in the rate of exchange</a:t>
            </a:r>
          </a:p>
          <a:p>
            <a:pPr marL="457200" indent="-457200">
              <a:spcBef>
                <a:spcPct val="50000"/>
              </a:spcBef>
            </a:pPr>
            <a:endParaRPr lang="es-AR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pPr algn="l"/>
            <a:r>
              <a:rPr lang="es-ES" b="1"/>
              <a:t>b) The foreign sector </a:t>
            </a:r>
            <a:endParaRPr lang="es-AR" sz="2800" b="1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239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/>
              <a:t>  </a:t>
            </a:r>
            <a:r>
              <a:rPr lang="es-ES" sz="3600"/>
              <a:t>Trade component</a:t>
            </a:r>
          </a:p>
          <a:p>
            <a:pPr marL="457200" indent="-457200">
              <a:spcBef>
                <a:spcPct val="50000"/>
              </a:spcBef>
            </a:pPr>
            <a:r>
              <a:rPr lang="es-ES" sz="3600"/>
              <a:t>	      -Level of initial protection</a:t>
            </a:r>
          </a:p>
          <a:p>
            <a:pPr marL="457200" indent="-457200">
              <a:spcBef>
                <a:spcPct val="50000"/>
              </a:spcBef>
            </a:pPr>
            <a:r>
              <a:rPr lang="es-ES" sz="3600"/>
              <a:t>	      -Size</a:t>
            </a:r>
          </a:p>
          <a:p>
            <a:pPr marL="457200" indent="-457200">
              <a:spcBef>
                <a:spcPct val="50000"/>
              </a:spcBef>
            </a:pPr>
            <a:endParaRPr lang="es-AR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990600"/>
          </a:xfrm>
        </p:spPr>
        <p:txBody>
          <a:bodyPr/>
          <a:lstStyle/>
          <a:p>
            <a:pPr algn="l"/>
            <a:r>
              <a:rPr lang="es-ES" b="1"/>
              <a:t>b) The foreign sector </a:t>
            </a:r>
            <a:endParaRPr lang="es-AR" sz="2800" b="1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239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/>
              <a:t>  </a:t>
            </a:r>
            <a:r>
              <a:rPr lang="es-ES" sz="3600"/>
              <a:t>Trade component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600"/>
              <a:t> Foreign investment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600"/>
              <a:t>Number of countries and the structure of relative prices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600"/>
              <a:t>The experience of Europe and NAFTA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600"/>
              <a:t>Econometric estimates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ES" sz="4000"/>
              <a:t>Number of countries and the structure of relative prices</a:t>
            </a:r>
            <a:endParaRPr lang="es-AR" sz="4000"/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439738" y="1695450"/>
          <a:ext cx="7958137" cy="4400550"/>
        </p:xfrm>
        <a:graphic>
          <a:graphicData uri="http://schemas.openxmlformats.org/presentationml/2006/ole">
            <p:oleObj spid="_x0000_s156675" name="Chart" r:id="rId3" imgW="6982054" imgH="30483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s-ES" sz="4000"/>
              <a:t>Number of countries and the structure of relative prices</a:t>
            </a:r>
            <a:endParaRPr lang="es-AR" sz="4000"/>
          </a:p>
        </p:txBody>
      </p: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0" y="1066800"/>
          <a:ext cx="8534400" cy="5334000"/>
        </p:xfrm>
        <a:graphic>
          <a:graphicData uri="http://schemas.openxmlformats.org/presentationml/2006/ole">
            <p:oleObj spid="_x0000_s157700" name="Chart" r:id="rId3" imgW="7086905" imgH="33912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9267" name="Chart" r:id="rId3" imgW="6991807" imgH="341985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Macroeconomics and regional integration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686800" cy="3810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Macroeconomic conditions for successful agreements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Macroeconomic impacts of the agreements 		 </a:t>
            </a:r>
            <a:r>
              <a:rPr lang="en-US" sz="2400"/>
              <a:t>Institutional Framework</a:t>
            </a:r>
          </a:p>
          <a:p>
            <a:pPr marL="990600" lvl="1" indent="-533400">
              <a:buFontTx/>
              <a:buNone/>
            </a:pPr>
            <a:r>
              <a:rPr lang="es-ES" sz="2400"/>
              <a:t>	Foreign Sector</a:t>
            </a:r>
          </a:p>
          <a:p>
            <a:pPr marL="990600" lvl="1" indent="-533400">
              <a:buFontTx/>
              <a:buNone/>
            </a:pPr>
            <a:r>
              <a:rPr lang="en-US" sz="2400"/>
              <a:t>	Public Accounts and Debt</a:t>
            </a:r>
            <a:r>
              <a:rPr lang="es-ES"/>
              <a:t>	</a:t>
            </a:r>
          </a:p>
          <a:p>
            <a:pPr marL="609600" indent="-609600">
              <a:buFontTx/>
              <a:buNone/>
            </a:pPr>
            <a:r>
              <a:rPr lang="en-US"/>
              <a:t>3. 	Coordination of macroeconomic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9506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/>
              <a:t>The econometric evidence</a:t>
            </a:r>
            <a:endParaRPr lang="es-AR"/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610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Free trade agreements generate a major increase in foreign investment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Its size is larger when they allow access to a large market, i.e. if they include developed countries.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Levy Yeyati et.al. (2002) estimate that the increase in the stock of FDI in Latin America as a consequence of FTAA ranges from 20% for the “large” countries to over 100% for the “small ones.”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Buch and Piazolo (2000) calculate that FDI flows to the countries of Eastern Europe as a result of their entry into the EU could even double.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According to a report by the Mexican CB, NAFTA accounts for between 40% and 70% of the increase in FDI in Mexico.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Nevertheless, as is also shown by the pertinent studies, the agreements are not sufficient to increase investment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→institutions and macro stability</a:t>
            </a:r>
            <a:endParaRPr lang="es-AR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0" y="0"/>
          <a:ext cx="9144000" cy="6553200"/>
        </p:xfrm>
        <a:graphic>
          <a:graphicData uri="http://schemas.openxmlformats.org/presentationml/2006/ole">
            <p:oleObj spid="_x0000_s107522" name="Chart" r:id="rId3" imgW="6886956" imgH="3219907" progId="Excel.Chart.8">
              <p:embed/>
            </p:oleObj>
          </a:graphicData>
        </a:graphic>
      </p:graphicFrame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64770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Source: Alfredo Cuevas, Miguel Messmacher and Alejandro Werner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133600" y="152400"/>
            <a:ext cx="524351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000000"/>
                </a:solidFill>
              </a:rPr>
              <a:t>Foreign Direct Investment</a:t>
            </a:r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8483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/>
            <a:r>
              <a:rPr lang="es-ES" b="1"/>
              <a:t>b) The foreign sector </a:t>
            </a:r>
            <a:r>
              <a:rPr lang="es-ES" sz="2800" b="1"/>
              <a:t>(and the exchange rate in particular)</a:t>
            </a:r>
            <a:endParaRPr lang="es-AR" sz="2800" b="1"/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74676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Trade component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Foreign investment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Other movements of capital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Productivity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Influence of other factors in the rate of exchange</a:t>
            </a:r>
          </a:p>
          <a:p>
            <a:pPr marL="457200" indent="-457200">
              <a:spcBef>
                <a:spcPct val="50000"/>
              </a:spcBef>
            </a:pPr>
            <a:endParaRPr lang="es-AR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0" y="228600"/>
          <a:ext cx="9144000" cy="5943600"/>
        </p:xfrm>
        <a:graphic>
          <a:graphicData uri="http://schemas.openxmlformats.org/presentationml/2006/ole">
            <p:oleObj spid="_x0000_s151554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/>
            <a:r>
              <a:rPr lang="es-ES" b="1"/>
              <a:t>b) The foreign sector </a:t>
            </a:r>
            <a:r>
              <a:rPr lang="es-ES" sz="2800" b="1"/>
              <a:t>(and the exchange rate in particular)</a:t>
            </a:r>
            <a:endParaRPr lang="es-AR" sz="2800" b="1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74676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Trade component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Foreign investment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Other movements of capital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Productivity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Influence of other factors in the rate of exchange</a:t>
            </a:r>
          </a:p>
          <a:p>
            <a:pPr marL="457200" indent="-457200">
              <a:spcBef>
                <a:spcPct val="50000"/>
              </a:spcBef>
            </a:pPr>
            <a:endParaRPr lang="es-AR"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Effective real rate of exchange</a:t>
            </a:r>
            <a:endParaRPr lang="es-AR" sz="4400">
              <a:solidFill>
                <a:schemeClr val="tx2"/>
              </a:solidFill>
            </a:endParaRP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04800" y="1371600"/>
          <a:ext cx="8610600" cy="5029200"/>
        </p:xfrm>
        <a:graphic>
          <a:graphicData uri="http://schemas.openxmlformats.org/presentationml/2006/ole">
            <p:oleObj spid="_x0000_s121860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152400" y="0"/>
          <a:ext cx="8610600" cy="6172200"/>
        </p:xfrm>
        <a:graphic>
          <a:graphicData uri="http://schemas.openxmlformats.org/presentationml/2006/ole">
            <p:oleObj spid="_x0000_s154626" name="Chart" r:id="rId3" imgW="7020154" imgH="295320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4931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/>
          <a:lstStyle/>
          <a:p>
            <a:pPr marL="838200" indent="-838200" algn="l">
              <a:buFontTx/>
              <a:buAutoNum type="arabicPeriod"/>
            </a:pPr>
            <a:r>
              <a:rPr lang="en-US" sz="4000" b="1"/>
              <a:t>Macroeconomic conditions for successful agreements</a:t>
            </a:r>
            <a:endParaRPr lang="en-US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importance of macroeconomics</a:t>
            </a:r>
            <a:endParaRPr lang="es-ES"/>
          </a:p>
          <a:p>
            <a:pPr lvl="1">
              <a:lnSpc>
                <a:spcPct val="90000"/>
              </a:lnSpc>
            </a:pPr>
            <a:r>
              <a:rPr lang="en-US"/>
              <a:t>Economic impacts</a:t>
            </a:r>
          </a:p>
          <a:p>
            <a:pPr lvl="1">
              <a:lnSpc>
                <a:spcPct val="90000"/>
              </a:lnSpc>
            </a:pPr>
            <a:r>
              <a:rPr lang="en-US"/>
              <a:t>Political economy</a:t>
            </a:r>
          </a:p>
          <a:p>
            <a:pPr>
              <a:lnSpc>
                <a:spcPct val="90000"/>
              </a:lnSpc>
            </a:pPr>
            <a:r>
              <a:rPr lang="en-US"/>
              <a:t>Stability and foreseeability of the principal macroeconomic variables</a:t>
            </a:r>
          </a:p>
          <a:p>
            <a:pPr>
              <a:lnSpc>
                <a:spcPct val="90000"/>
              </a:lnSpc>
            </a:pPr>
            <a:r>
              <a:rPr lang="en-US"/>
              <a:t> The performance of the region</a:t>
            </a:r>
          </a:p>
          <a:p>
            <a:pPr lvl="1">
              <a:lnSpc>
                <a:spcPct val="90000"/>
              </a:lnSpc>
            </a:pPr>
            <a:r>
              <a:rPr lang="es-ES"/>
              <a:t>Inflation</a:t>
            </a:r>
          </a:p>
          <a:p>
            <a:pPr lvl="1">
              <a:lnSpc>
                <a:spcPct val="90000"/>
              </a:lnSpc>
            </a:pPr>
            <a:r>
              <a:rPr lang="es-ES"/>
              <a:t>Fiscal deficit </a:t>
            </a:r>
          </a:p>
          <a:p>
            <a:pPr lvl="1">
              <a:lnSpc>
                <a:spcPct val="90000"/>
              </a:lnSpc>
            </a:pPr>
            <a:r>
              <a:rPr lang="es-ES"/>
              <a:t>Growth </a:t>
            </a:r>
          </a:p>
          <a:p>
            <a:pPr lvl="1">
              <a:lnSpc>
                <a:spcPct val="90000"/>
              </a:lnSpc>
            </a:pPr>
            <a:r>
              <a:rPr lang="es-ES"/>
              <a:t>Debt</a:t>
            </a:r>
          </a:p>
          <a:p>
            <a:pPr lvl="1">
              <a:lnSpc>
                <a:spcPct val="90000"/>
              </a:lnSpc>
            </a:pPr>
            <a:r>
              <a:rPr lang="es-ES"/>
              <a:t>Institutions and investment climate</a:t>
            </a: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6858000"/>
            <a:ext cx="7772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AR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153400" cy="1066800"/>
          </a:xfrm>
        </p:spPr>
        <p:txBody>
          <a:bodyPr/>
          <a:lstStyle/>
          <a:p>
            <a:r>
              <a:rPr lang="en-US" b="1"/>
              <a:t>Macroeconomics and regional integration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3810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Macroeconomic foreseeability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Macroeconomic impacts</a:t>
            </a:r>
          </a:p>
          <a:p>
            <a:pPr marL="609600" indent="-609600">
              <a:buFontTx/>
              <a:buNone/>
            </a:pPr>
            <a:r>
              <a:rPr lang="en-US"/>
              <a:t>		 </a:t>
            </a:r>
            <a:r>
              <a:rPr lang="en-US" sz="2400"/>
              <a:t>a) Institutions and integration</a:t>
            </a:r>
          </a:p>
          <a:p>
            <a:pPr marL="990600" lvl="1" indent="-533400">
              <a:buFontTx/>
              <a:buNone/>
            </a:pPr>
            <a:r>
              <a:rPr lang="es-ES" sz="2400"/>
              <a:t>	 b) Foreign sector</a:t>
            </a:r>
          </a:p>
          <a:p>
            <a:pPr marL="990600" lvl="1" indent="-533400">
              <a:buFontTx/>
              <a:buNone/>
            </a:pPr>
            <a:r>
              <a:rPr lang="en-US" sz="2400"/>
              <a:t>	c) Public accounts and debt	</a:t>
            </a:r>
            <a:endParaRPr lang="es-ES" sz="2400"/>
          </a:p>
          <a:p>
            <a:pPr marL="609600" indent="-609600">
              <a:buFontTx/>
              <a:buNone/>
            </a:pPr>
            <a:r>
              <a:rPr lang="en-US"/>
              <a:t>3. 	Macroeconomic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s-ES" b="1"/>
              <a:t>c. Impact on public accounts and the debt</a:t>
            </a:r>
            <a:endParaRPr lang="es-AR" sz="2800" b="1"/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72390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Tariffs and fiscal deficit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The public debt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Sustainability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Sensitivity to certain variables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The impact of the agreement on the debt</a:t>
            </a:r>
            <a:endParaRPr lang="es-ES"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0" y="0"/>
          <a:ext cx="9067800" cy="6858000"/>
        </p:xfrm>
        <a:graphic>
          <a:graphicData uri="http://schemas.openxmlformats.org/presentationml/2006/ole">
            <p:oleObj spid="_x0000_s101378" name="Chart" r:id="rId3" imgW="6963156" imgH="3315005" progId="Excel.Chart.8">
              <p:embed/>
            </p:oleObj>
          </a:graphicData>
        </a:graphic>
      </p:graphicFrame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371600" y="12065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400">
                <a:solidFill>
                  <a:srgbClr val="000000"/>
                </a:solidFill>
              </a:rPr>
              <a:t>Loss of Revenue from Tariffs</a:t>
            </a:r>
            <a:endParaRPr lang="en-US"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s-ES" b="1"/>
              <a:t>c. Impact on public accounts and the debt</a:t>
            </a:r>
            <a:endParaRPr lang="es-AR" sz="2800" b="1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72390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Tariffs and fiscal deficit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The public debt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Sustainability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Sensitivity to certain variables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s-ES" sz="3200"/>
              <a:t>The impact of the agreement on the debt</a:t>
            </a:r>
            <a:endParaRPr lang="es-ES" sz="3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381000" y="0"/>
          <a:ext cx="8515350" cy="6553200"/>
        </p:xfrm>
        <a:graphic>
          <a:graphicData uri="http://schemas.openxmlformats.org/presentationml/2006/ole">
            <p:oleObj spid="_x0000_s160770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0" y="0"/>
          <a:ext cx="9144000" cy="6629400"/>
        </p:xfrm>
        <a:graphic>
          <a:graphicData uri="http://schemas.openxmlformats.org/presentationml/2006/ole">
            <p:oleObj spid="_x0000_s180226" name="Chart" r:id="rId3" imgW="7801356" imgH="51057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0" y="0"/>
          <a:ext cx="9144000" cy="6324600"/>
        </p:xfrm>
        <a:graphic>
          <a:graphicData uri="http://schemas.openxmlformats.org/presentationml/2006/ole">
            <p:oleObj spid="_x0000_s168962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228600" y="381000"/>
          <a:ext cx="8305800" cy="5867400"/>
        </p:xfrm>
        <a:graphic>
          <a:graphicData uri="http://schemas.openxmlformats.org/presentationml/2006/ole">
            <p:oleObj spid="_x0000_s161794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304800" y="381000"/>
          <a:ext cx="8458200" cy="5410200"/>
        </p:xfrm>
        <a:graphic>
          <a:graphicData uri="http://schemas.openxmlformats.org/presentationml/2006/ole">
            <p:oleObj spid="_x0000_s163842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impact of the agreement on the debt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Rate of growth</a:t>
            </a:r>
          </a:p>
          <a:p>
            <a:r>
              <a:rPr lang="en-US"/>
              <a:t>International rate</a:t>
            </a:r>
          </a:p>
          <a:p>
            <a:r>
              <a:rPr lang="en-US"/>
              <a:t>Country risk and real domestic interest rate</a:t>
            </a:r>
          </a:p>
          <a:p>
            <a:endParaRPr lang="en-US"/>
          </a:p>
          <a:p>
            <a:r>
              <a:rPr lang="en-US"/>
              <a:t>The risk of an excessive fiscal deficit covered with foreign indebtedness (Eastern Europe)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1139" name="Chart" r:id="rId3" imgW="7048805" imgH="29721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153400" cy="1066800"/>
          </a:xfrm>
        </p:spPr>
        <p:txBody>
          <a:bodyPr/>
          <a:lstStyle/>
          <a:p>
            <a:r>
              <a:rPr lang="en-US" b="1"/>
              <a:t>Macroeconomics and regional integration</a:t>
            </a: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848600" cy="3810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Macroeconomic foreseeability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Macroeconomic impacts</a:t>
            </a:r>
          </a:p>
          <a:p>
            <a:pPr marL="609600" indent="-609600">
              <a:buFontTx/>
              <a:buNone/>
            </a:pPr>
            <a:r>
              <a:rPr lang="en-US"/>
              <a:t>		 </a:t>
            </a:r>
            <a:r>
              <a:rPr lang="en-US" sz="2400"/>
              <a:t>a) Institutions and integration</a:t>
            </a:r>
          </a:p>
          <a:p>
            <a:pPr marL="990600" lvl="1" indent="-533400">
              <a:buFontTx/>
              <a:buNone/>
            </a:pPr>
            <a:r>
              <a:rPr lang="es-ES" sz="2400"/>
              <a:t>	 b) Foreign sector</a:t>
            </a:r>
          </a:p>
          <a:p>
            <a:pPr marL="990600" lvl="1" indent="-533400">
              <a:buFontTx/>
              <a:buNone/>
            </a:pPr>
            <a:r>
              <a:rPr lang="en-US" sz="2400"/>
              <a:t>	c) Public accounts and debt	</a:t>
            </a:r>
            <a:endParaRPr lang="es-ES" sz="2400"/>
          </a:p>
          <a:p>
            <a:pPr marL="609600" indent="-609600">
              <a:buFontTx/>
              <a:buNone/>
            </a:pPr>
            <a:r>
              <a:rPr lang="en-US"/>
              <a:t>3. 	Macroeconomic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s-ES" b="1"/>
              <a:t>Macroeconomic coordination</a:t>
            </a:r>
            <a:endParaRPr lang="en-US" b="1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s-ES"/>
              <a:t>Macroeconomic stability: public good</a:t>
            </a:r>
          </a:p>
          <a:p>
            <a:r>
              <a:rPr lang="es-ES"/>
              <a:t> The exchange rate</a:t>
            </a:r>
          </a:p>
          <a:p>
            <a:r>
              <a:rPr lang="es-ES"/>
              <a:t>To adopt or to seek consensus</a:t>
            </a:r>
          </a:p>
          <a:p>
            <a:r>
              <a:rPr lang="es-ES"/>
              <a:t>FTAA: is it possible to generate incentives?</a:t>
            </a:r>
          </a:p>
          <a:p>
            <a:r>
              <a:rPr lang="es-ES"/>
              <a:t>Subregional agreements</a:t>
            </a:r>
          </a:p>
          <a:p>
            <a:pPr lvl="1"/>
            <a:r>
              <a:rPr lang="es-MX"/>
              <a:t>Political will</a:t>
            </a:r>
          </a:p>
          <a:p>
            <a:pPr lvl="1"/>
            <a:r>
              <a:rPr lang="es-MX"/>
              <a:t>Incentives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914400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4953000"/>
          </a:xfrm>
        </p:spPr>
        <p:txBody>
          <a:bodyPr/>
          <a:lstStyle/>
          <a:p>
            <a:r>
              <a:rPr lang="en-US"/>
              <a:t>Without macro stability: few benefits.</a:t>
            </a:r>
          </a:p>
          <a:p>
            <a:r>
              <a:rPr lang="es-ES"/>
              <a:t>The incentives to stabilize: “greater competition”</a:t>
            </a:r>
            <a:endParaRPr lang="en-US"/>
          </a:p>
          <a:p>
            <a:r>
              <a:rPr lang="en-US"/>
              <a:t>Need to improve competitiveness: exchange flexibility</a:t>
            </a:r>
          </a:p>
          <a:p>
            <a:r>
              <a:rPr lang="en-US"/>
              <a:t>Need to restructure the tax system</a:t>
            </a:r>
          </a:p>
          <a:p>
            <a:r>
              <a:rPr lang="es-MX"/>
              <a:t>Scarce incentives for coordination. Subregional agreements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0" y="0"/>
          <a:ext cx="9144000" cy="6553200"/>
        </p:xfrm>
        <a:graphic>
          <a:graphicData uri="http://schemas.openxmlformats.org/presentationml/2006/ole">
            <p:oleObj spid="_x0000_s141314" name="Chart" r:id="rId3" imgW="7048805" imgH="29721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0" y="0"/>
          <a:ext cx="9144000" cy="6629400"/>
        </p:xfrm>
        <a:graphic>
          <a:graphicData uri="http://schemas.openxmlformats.org/presentationml/2006/ole">
            <p:oleObj spid="_x0000_s140290" name="Chart" r:id="rId3" imgW="7801356" imgH="51057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362" name="Worksheet" r:id="rId3" imgW="4534205" imgH="653460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0" y="0"/>
          <a:ext cx="8991600" cy="6858000"/>
        </p:xfrm>
        <a:graphic>
          <a:graphicData uri="http://schemas.openxmlformats.org/presentationml/2006/ole">
            <p:oleObj spid="_x0000_s144386" name="Chart" r:id="rId3" imgW="7125005" imgH="32769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b="1"/>
              <a:t>2. </a:t>
            </a:r>
            <a:r>
              <a:rPr lang="en-US" sz="3600" b="1"/>
              <a:t>The macroeconomic conditions for successful agreements: Exchange systems</a:t>
            </a:r>
            <a:endParaRPr lang="es-AR" sz="3600" b="1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8077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Low volatility of the real rate of exchange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Flexible or rigid rates of exchange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/>
              <a:t>Regional trade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/>
              <a:t>The level of dollarization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/>
              <a:t>Credibility and the institutions</a:t>
            </a:r>
          </a:p>
          <a:p>
            <a:pPr lvl="1">
              <a:spcBef>
                <a:spcPct val="50000"/>
              </a:spcBef>
            </a:pPr>
            <a:r>
              <a:rPr lang="en-US" sz="3200"/>
              <a:t>	 </a:t>
            </a:r>
            <a:endParaRPr lang="es-AR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4727</TotalTime>
  <Words>665</Words>
  <Application>Microsoft Office PowerPoint</Application>
  <PresentationFormat>On-screen Show (4:3)</PresentationFormat>
  <Paragraphs>131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Times New Roman</vt:lpstr>
      <vt:lpstr>Arial</vt:lpstr>
      <vt:lpstr>Arial Unicode MS</vt:lpstr>
      <vt:lpstr>Blank Presentation</vt:lpstr>
      <vt:lpstr>Microsoft Excel Chart</vt:lpstr>
      <vt:lpstr>Microsoft Excel Worksheet</vt:lpstr>
      <vt:lpstr>Impact of the Western Hemisphere’s free trade agreements on the foreign sector and the sustainability of the debt   </vt:lpstr>
      <vt:lpstr>Macroeconomics and regional integration</vt:lpstr>
      <vt:lpstr>Macroeconomic conditions for successful agreements</vt:lpstr>
      <vt:lpstr>Slide 4</vt:lpstr>
      <vt:lpstr>Slide 5</vt:lpstr>
      <vt:lpstr>Slide 6</vt:lpstr>
      <vt:lpstr>Slide 7</vt:lpstr>
      <vt:lpstr>Slide 8</vt:lpstr>
      <vt:lpstr>2. The macroeconomic conditions for successful agreements: Exchange systems</vt:lpstr>
      <vt:lpstr>Intra-regional trade</vt:lpstr>
      <vt:lpstr>Slide 11</vt:lpstr>
      <vt:lpstr>Macroeconomics and regional integration</vt:lpstr>
      <vt:lpstr>a) Institutions and Integration</vt:lpstr>
      <vt:lpstr>b) The foreign sector (and the rate of exchange in particular)</vt:lpstr>
      <vt:lpstr>b) The foreign sector </vt:lpstr>
      <vt:lpstr>b) The foreign sector </vt:lpstr>
      <vt:lpstr>Number of countries and the structure of relative prices</vt:lpstr>
      <vt:lpstr>Number of countries and the structure of relative prices</vt:lpstr>
      <vt:lpstr>Slide 19</vt:lpstr>
      <vt:lpstr>Slide 20</vt:lpstr>
      <vt:lpstr>The econometric evidence</vt:lpstr>
      <vt:lpstr>Slide 22</vt:lpstr>
      <vt:lpstr>Slide 23</vt:lpstr>
      <vt:lpstr>b) The foreign sector (and the exchange rate in particular)</vt:lpstr>
      <vt:lpstr>Slide 25</vt:lpstr>
      <vt:lpstr>b) The foreign sector (and the exchange rate in particular)</vt:lpstr>
      <vt:lpstr>Slide 27</vt:lpstr>
      <vt:lpstr>Slide 28</vt:lpstr>
      <vt:lpstr>Slide 29</vt:lpstr>
      <vt:lpstr>Macroeconomics and regional integration</vt:lpstr>
      <vt:lpstr>c. Impact on public accounts and the debt</vt:lpstr>
      <vt:lpstr>Slide 32</vt:lpstr>
      <vt:lpstr>c. Impact on public accounts and the debt</vt:lpstr>
      <vt:lpstr>Slide 34</vt:lpstr>
      <vt:lpstr>Slide 35</vt:lpstr>
      <vt:lpstr>Slide 36</vt:lpstr>
      <vt:lpstr>Slide 37</vt:lpstr>
      <vt:lpstr>Slide 38</vt:lpstr>
      <vt:lpstr>The impact of the agreement on the debt</vt:lpstr>
      <vt:lpstr>Macroeconomics and regional integration</vt:lpstr>
      <vt:lpstr>Macroeconomic coordination</vt:lpstr>
      <vt:lpstr>Conclusions</vt:lpstr>
    </vt:vector>
  </TitlesOfParts>
  <Company>IADB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Macroeconomicos del ALCA</dc:title>
  <dc:creator>JoseLM</dc:creator>
  <cp:lastModifiedBy>anarod</cp:lastModifiedBy>
  <cp:revision>132</cp:revision>
  <cp:lastPrinted>2002-06-14T12:46:26Z</cp:lastPrinted>
  <dcterms:created xsi:type="dcterms:W3CDTF">2002-02-19T21:34:55Z</dcterms:created>
  <dcterms:modified xsi:type="dcterms:W3CDTF">2010-07-11T22:15:38Z</dcterms:modified>
</cp:coreProperties>
</file>