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3" r:id="rId2"/>
    <p:sldId id="257" r:id="rId3"/>
    <p:sldId id="419" r:id="rId4"/>
    <p:sldId id="423" r:id="rId5"/>
    <p:sldId id="397" r:id="rId6"/>
    <p:sldId id="392" r:id="rId7"/>
    <p:sldId id="375" r:id="rId8"/>
    <p:sldId id="376" r:id="rId9"/>
    <p:sldId id="428" r:id="rId10"/>
    <p:sldId id="426" r:id="rId11"/>
    <p:sldId id="427" r:id="rId12"/>
    <p:sldId id="436" r:id="rId13"/>
    <p:sldId id="440" r:id="rId14"/>
    <p:sldId id="454" r:id="rId15"/>
    <p:sldId id="455" r:id="rId16"/>
    <p:sldId id="456" r:id="rId17"/>
    <p:sldId id="437" r:id="rId18"/>
    <p:sldId id="416" r:id="rId19"/>
    <p:sldId id="413" r:id="rId20"/>
    <p:sldId id="414" r:id="rId21"/>
    <p:sldId id="415" r:id="rId22"/>
    <p:sldId id="457" r:id="rId23"/>
    <p:sldId id="405" r:id="rId24"/>
    <p:sldId id="418" r:id="rId25"/>
  </p:sldIdLst>
  <p:sldSz cx="9144000" cy="6858000" type="screen4x3"/>
  <p:notesSz cx="6858000" cy="9296400"/>
  <p:embeddedFontLst>
    <p:embeddedFont>
      <p:font typeface="Impact" pitchFamily="34" charset="0"/>
      <p:regular r:id="rId28"/>
    </p:embeddedFont>
    <p:embeddedFont>
      <p:font typeface="Verdana" pitchFamily="34" charset="0"/>
      <p:regular r:id="rId29"/>
      <p:bold r:id="rId30"/>
      <p:italic r:id="rId31"/>
      <p:boldItalic r:id="rId32"/>
    </p:embeddedFont>
    <p:embeddedFont>
      <p:font typeface="Marlett" pitchFamily="2" charset="2"/>
      <p:regular r:id="rId33"/>
    </p:embeddedFont>
    <p:embeddedFont>
      <p:font typeface="Arial Unicode MS" pitchFamily="34" charset="-128"/>
      <p:regular r:id="rId34"/>
    </p:embeddedFont>
  </p:embeddedFontLst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CC0000"/>
    <a:srgbClr val="FF6600"/>
    <a:srgbClr val="FF0000"/>
    <a:srgbClr val="FFFF00"/>
    <a:srgbClr val="A50021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5" autoAdjust="0"/>
    <p:restoredTop sz="95283" autoAdjust="0"/>
  </p:normalViewPr>
  <p:slideViewPr>
    <p:cSldViewPr snapToGrid="0" snapToObjects="1">
      <p:cViewPr>
        <p:scale>
          <a:sx n="50" d="100"/>
          <a:sy n="50" d="100"/>
        </p:scale>
        <p:origin x="-112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notesViewPr>
    <p:cSldViewPr snapToGrid="0" snapToObjects="1">
      <p:cViewPr>
        <p:scale>
          <a:sx n="66" d="100"/>
          <a:sy n="66" d="100"/>
        </p:scale>
        <p:origin x="-834" y="-60"/>
      </p:cViewPr>
      <p:guideLst>
        <p:guide orient="horz" pos="292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29718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66188"/>
            <a:ext cx="29718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D2DB9AB-9177-42BB-96B2-45962D3B21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_tradnl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s-ES_tradnl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_tradnl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61912092-87BF-4547-A200-65526341290E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F35B1-437E-410D-93F1-8091F7835EB6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5CC9F-C3D2-4502-B42D-F4FD50D2E59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08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87597-EE8E-4A0C-A247-93EC63833D8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10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D643D-DB16-4870-A252-C1B319697160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28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4364F-572E-4139-8C8A-025360800CE2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38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DC17D-69E4-46C1-A8E8-EE8F96B7DD06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39565-C0AB-4B6C-BBC5-13B28955E1F3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52F32-2E62-47FD-9BCB-B6A3DFE49D25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727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2440D-101F-40FE-8B4A-0F5C956F2C93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30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279E5-EB2F-447E-BABC-A7E4D5777BD7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F3F95-8709-4AA5-BB21-BB50FA1F1229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6295E-DF67-4F87-BE9A-6A3295C80A1D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A291F-7CC9-4F8B-8703-1333C0DDDC8A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ACB30-AB54-4BA3-83B9-1124CDA2EFAD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88135-4D15-4C7A-98DB-84BB471DFBEE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3788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94361-505A-42A8-ADB6-637484C6B347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AC89-6DE1-4D7F-AFE0-FF22C0FB16A5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FB835-BAFE-4443-A6E4-3EAF09E37024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B6863-FBC6-497A-B850-0A726023A308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02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C0D49-457C-4885-BF8A-C5B6361DBA7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C43A5-3D1A-4740-A33F-A55BBCBD3181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A4AA9-7C87-48F2-87A1-BEB0826EFC0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838200" y="4538663"/>
            <a:ext cx="56388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200" b="0"/>
              <a:t>Se concreta así un elemento que ha sido repetido en todas las charlas sobre la globalización; todos los markets son globales and la tendencia es a hacerlos a operar bajo las mismas reglas de juego. Las Negotiations, Specialemnte las complejas, establecen ese marco común de reglas o los mecanismos para limitar la forma en que se manejan las laws nationales   </a:t>
            </a:r>
            <a:endParaRPr lang="es-ES_tradnl" sz="2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D24EB-8663-495A-8A15-931AEE0442E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853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3664A-4A48-4E27-A049-0A93BBF17C2A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12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9550" y="609600"/>
            <a:ext cx="19573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21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9525" y="0"/>
          <a:ext cx="773113" cy="939800"/>
        </p:xfrm>
        <a:graphic>
          <a:graphicData uri="http://schemas.openxmlformats.org/presentationml/2006/ole">
            <p:oleObj spid="_x0000_s1047" name="Bitmap Image" r:id="rId14" imgW="2295368" imgH="2791000" progId="Paint.Picture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9" name="Group 7"/>
          <p:cNvGrpSpPr>
            <a:grpSpLocks/>
          </p:cNvGrpSpPr>
          <p:nvPr/>
        </p:nvGrpSpPr>
        <p:grpSpPr bwMode="auto">
          <a:xfrm>
            <a:off x="742950" y="1892300"/>
            <a:ext cx="8077200" cy="5130800"/>
            <a:chOff x="468" y="1480"/>
            <a:chExt cx="5088" cy="3232"/>
          </a:xfrm>
        </p:grpSpPr>
        <p:sp>
          <p:nvSpPr>
            <p:cNvPr id="131074" name="Text Box 2"/>
            <p:cNvSpPr txBox="1">
              <a:spLocks noChangeArrowheads="1"/>
            </p:cNvSpPr>
            <p:nvPr/>
          </p:nvSpPr>
          <p:spPr bwMode="auto">
            <a:xfrm>
              <a:off x="468" y="1480"/>
              <a:ext cx="5088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600">
                  <a:solidFill>
                    <a:srgbClr val="FFFF00"/>
                  </a:solidFill>
                </a:rPr>
                <a:t>           </a:t>
              </a:r>
              <a:r>
                <a:rPr lang="es-ES_tradnl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Government Procurement</a:t>
              </a:r>
            </a:p>
            <a:p>
              <a:pPr>
                <a:spcBef>
                  <a:spcPct val="50000"/>
                </a:spcBef>
              </a:pPr>
              <a:r>
                <a:rPr lang="es-ES_tradnl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Negotiations</a:t>
              </a:r>
              <a:endParaRPr lang="es-ES_tradnl" sz="36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>
              <a:off x="1692" y="1848"/>
              <a:ext cx="3768" cy="47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rgbClr val="0000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77" name="Text Box 5"/>
            <p:cNvSpPr txBox="1">
              <a:spLocks noChangeArrowheads="1"/>
            </p:cNvSpPr>
            <p:nvPr/>
          </p:nvSpPr>
          <p:spPr bwMode="auto">
            <a:xfrm>
              <a:off x="1091" y="3228"/>
              <a:ext cx="4465" cy="1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NORBERTO IANELLI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LAURA ROJAS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Trade,  Integration and Hemispheric Issues Division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s-ES_tradnl" b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BID</a:t>
              </a:r>
            </a:p>
            <a:p>
              <a:pPr>
                <a:spcBef>
                  <a:spcPct val="50000"/>
                </a:spcBef>
              </a:pPr>
              <a:endParaRPr lang="es-ES_tradnl" b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7372350" y="114300"/>
            <a:ext cx="1219200" cy="13144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3275013" y="252413"/>
            <a:ext cx="5326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Transparency 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357188" y="1866900"/>
            <a:ext cx="8424862" cy="356393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8650" indent="-342900" algn="l">
              <a:lnSpc>
                <a:spcPct val="130000"/>
              </a:lnSpc>
              <a:buFont typeface="Wingdings" pitchFamily="2" charset="2"/>
              <a:buChar char="v"/>
              <a:tabLst>
                <a:tab pos="514350" algn="l"/>
              </a:tabLst>
            </a:pPr>
            <a:r>
              <a:rPr lang="es-ES_tradnl" sz="2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E</a:t>
            </a:r>
            <a:r>
              <a:rPr lang="es-ES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ntities</a:t>
            </a:r>
            <a:r>
              <a:rPr lang="es-ES_tradnl" sz="2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s-ES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Obligations 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: </a:t>
            </a:r>
            <a:r>
              <a:rPr lang="es-ES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NAFTA vs. Centra America Model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628650" indent="-342900" algn="l">
              <a:lnSpc>
                <a:spcPct val="130000"/>
              </a:lnSpc>
              <a:buFont typeface="Wingdings" pitchFamily="2" charset="2"/>
              <a:buNone/>
              <a:tabLst>
                <a:tab pos="514350" algn="l"/>
              </a:tabLst>
            </a:pPr>
            <a:endParaRPr lang="es-E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628650" indent="-342900" algn="l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ü"/>
              <a:tabLst>
                <a:tab pos="514350" algn="l"/>
              </a:tabLst>
            </a:pPr>
            <a:r>
              <a:rPr lang="es-ES" sz="1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</a:t>
            </a:r>
            <a:r>
              <a:rPr lang="es-ES" sz="19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detailed</a:t>
            </a:r>
            <a:r>
              <a:rPr lang="es-ES" sz="1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procedures for all phases of the tendering process</a:t>
            </a: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628650" indent="-342900" algn="ctr">
              <a:lnSpc>
                <a:spcPct val="125000"/>
              </a:lnSpc>
              <a:buSzPct val="95000"/>
              <a:buFont typeface="Marlett" pitchFamily="2" charset="2"/>
              <a:buNone/>
              <a:tabLst>
                <a:tab pos="514350" algn="l"/>
              </a:tabLst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or</a:t>
            </a:r>
          </a:p>
          <a:p>
            <a:pPr marL="628650" indent="-342900" algn="ctr">
              <a:lnSpc>
                <a:spcPct val="125000"/>
              </a:lnSpc>
              <a:buSzPct val="95000"/>
              <a:buFont typeface="Marlett" pitchFamily="2" charset="2"/>
              <a:buNone/>
              <a:tabLst>
                <a:tab pos="514350" algn="l"/>
              </a:tabLst>
            </a:pP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628650" indent="-342900" algn="just">
              <a:lnSpc>
                <a:spcPct val="12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  <a:tabLst>
                <a:tab pos="514350" algn="l"/>
              </a:tabLst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	flexibility: application of national laws.</a:t>
            </a:r>
          </a:p>
          <a:p>
            <a:pPr marL="628650" indent="-342900" algn="just">
              <a:lnSpc>
                <a:spcPct val="125000"/>
              </a:lnSpc>
              <a:buSzPct val="95000"/>
              <a:buFont typeface="Marlett" pitchFamily="2" charset="2"/>
              <a:buNone/>
              <a:tabLst>
                <a:tab pos="514350" algn="l"/>
              </a:tabLst>
            </a:pP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utoUpdateAnimBg="0"/>
      <p:bldP spid="30720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7562850" y="38100"/>
            <a:ext cx="1219200" cy="144780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3275013" y="252413"/>
            <a:ext cx="5326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Transparency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357188" y="1751013"/>
            <a:ext cx="8424862" cy="394493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defTabSz="520700">
              <a:buSzPct val="95000"/>
              <a:buFont typeface="Wingdings" pitchFamily="2" charset="2"/>
              <a:buChar char="v"/>
            </a:pPr>
            <a:r>
              <a:rPr lang="es-E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Party Obligations</a:t>
            </a: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.</a:t>
            </a: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457200" indent="-457200" algn="just" defTabSz="520700">
              <a:buSzPct val="95000"/>
              <a:buFont typeface="Marlett" pitchFamily="2" charset="2"/>
              <a:buNone/>
            </a:pPr>
            <a:endParaRPr lang="es-E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lnSpc>
                <a:spcPct val="13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Publication of laws and regulations.</a:t>
            </a:r>
          </a:p>
          <a:p>
            <a:pPr marL="457200" indent="-457200" algn="just" defTabSz="520700">
              <a:lnSpc>
                <a:spcPct val="13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Supervision of entities in the application of principles.</a:t>
            </a:r>
          </a:p>
          <a:p>
            <a:pPr marL="457200" indent="-457200" algn="just" defTabSz="520700">
              <a:lnSpc>
                <a:spcPct val="13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Information Requirements on specific procurement process </a:t>
            </a:r>
            <a:r>
              <a:rPr lang="en-U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(Nafta, G-3 and bilaterals with Mexico)</a:t>
            </a:r>
          </a:p>
          <a:p>
            <a:pPr marL="457200" indent="-457200" algn="just" defTabSz="520700">
              <a:lnSpc>
                <a:spcPct val="13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Time limits for maintaining documentation	</a:t>
            </a:r>
            <a:r>
              <a:rPr lang="en-U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(Nafta, G-3 and bilaterals with Mexico)</a:t>
            </a:r>
            <a:endParaRPr lang="en-U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lnSpc>
                <a:spcPct val="13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Statistical Information Requirements </a:t>
            </a:r>
            <a:r>
              <a:rPr lang="en-U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(Nafta, G-3 and bilaterals with Mexico)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57200" indent="-457200" algn="just" defTabSz="520700">
              <a:buSzPct val="95000"/>
              <a:buFont typeface="Marlett" pitchFamily="2" charset="2"/>
              <a:buNone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utoUpdateAnimBg="0"/>
      <p:bldP spid="30925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7410450" y="104775"/>
            <a:ext cx="1219200" cy="1571625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58800" y="2214563"/>
            <a:ext cx="8081963" cy="32893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61963" indent="-288925" algn="l">
              <a:buSzPct val="125000"/>
            </a:pPr>
            <a:r>
              <a:rPr lang="es-ES_tradnl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Review and Challenge Mechanisms</a:t>
            </a:r>
          </a:p>
          <a:p>
            <a:pPr marL="461963" indent="-288925" algn="l">
              <a:buSzPct val="125000"/>
            </a:pPr>
            <a:endParaRPr lang="es-ES_tradnl" sz="28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To establish bid protest or challenge procedures under and independent authority  </a:t>
            </a: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or  application of national laws</a:t>
            </a:r>
            <a:r>
              <a:rPr lang="en-U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.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n-U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Complemented by the WTO’s multilateral dispute settlement process.</a:t>
            </a: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endParaRPr lang="es-ES_tradnl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3973513" y="266700"/>
            <a:ext cx="466725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60000"/>
              </a:spcBef>
              <a:spcAft>
                <a:spcPct val="5000"/>
              </a:spcAft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Principles/Treatment</a:t>
            </a:r>
          </a:p>
          <a:p>
            <a:pPr>
              <a:lnSpc>
                <a:spcPct val="105000"/>
              </a:lnSpc>
              <a:spcBef>
                <a:spcPct val="60000"/>
              </a:spcBef>
              <a:spcAft>
                <a:spcPct val="5000"/>
              </a:spcAft>
            </a:pPr>
            <a:r>
              <a:rPr lang="es-ES_tradnl" sz="2000">
                <a:solidFill>
                  <a:schemeClr val="bg1"/>
                </a:solidFill>
              </a:rPr>
              <a:t>Due Proccess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 autoUpdateAnimBg="0"/>
      <p:bldP spid="3276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3235325" y="2627313"/>
            <a:ext cx="52038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Market Access</a:t>
            </a:r>
          </a:p>
          <a:p>
            <a:pPr>
              <a:lnSpc>
                <a:spcPct val="8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Scope and Coverage</a:t>
            </a:r>
            <a:endParaRPr lang="es-ES_tradnl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23" name="Rectangle 3"/>
          <p:cNvSpPr>
            <a:spLocks noChangeArrowheads="1"/>
          </p:cNvSpPr>
          <p:nvPr/>
        </p:nvSpPr>
        <p:spPr bwMode="auto">
          <a:xfrm>
            <a:off x="3695700" y="3333750"/>
            <a:ext cx="4705350" cy="746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autoUpdateAnimBg="0"/>
      <p:bldP spid="3379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361950" y="1162050"/>
            <a:ext cx="653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" sz="2800">
                <a:solidFill>
                  <a:schemeClr val="bg1"/>
                </a:solidFill>
                <a:latin typeface="Impact" pitchFamily="34" charset="0"/>
              </a:rPr>
              <a:t>What to Include in A Market Access Offer</a:t>
            </a:r>
            <a:endParaRPr lang="es-ES_tradnl" sz="28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361950" y="2765425"/>
            <a:ext cx="8362950" cy="2225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Entities at distinct levels of government that 	purchase with an obligation not to discriminate 	against suppliers, goods, and services.</a:t>
            </a: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Clr>
                <a:srgbClr val="CC0000"/>
              </a:buClr>
              <a:buFont typeface="Wingdings" pitchFamily="2" charset="2"/>
              <a:buNone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l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Goods, services, construction services/public 	works that will not be discriminated against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 autoUpdateAnimBg="0"/>
      <p:bldP spid="3676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Text Box 2"/>
          <p:cNvSpPr txBox="1">
            <a:spLocks noChangeArrowheads="1"/>
          </p:cNvSpPr>
          <p:nvPr/>
        </p:nvSpPr>
        <p:spPr bwMode="auto">
          <a:xfrm>
            <a:off x="514350" y="1047750"/>
            <a:ext cx="653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" sz="2800">
                <a:solidFill>
                  <a:schemeClr val="bg1"/>
                </a:solidFill>
                <a:latin typeface="Impact" pitchFamily="34" charset="0"/>
              </a:rPr>
              <a:t>What to Include in A Market Access Offer</a:t>
            </a:r>
            <a:endParaRPr lang="es-ES_tradnl" sz="2800">
              <a:solidFill>
                <a:schemeClr val="bg1"/>
              </a:solidFill>
              <a:latin typeface="Impact" pitchFamily="34" charset="0"/>
            </a:endParaRPr>
          </a:p>
          <a:p>
            <a:pPr algn="l">
              <a:buSzPct val="125000"/>
            </a:pPr>
            <a:endParaRPr lang="es-ES_tradnl" sz="28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533400" y="2422525"/>
            <a:ext cx="83629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l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The value of purchases from which there will not be discrimination: 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thresholds</a:t>
            </a: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533400" y="3654425"/>
            <a:ext cx="83629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Exceptions to the obligation of non-discrimination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514350" y="4873625"/>
            <a:ext cx="836295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rgbClr val="CC0000"/>
              </a:buClr>
              <a:buFont typeface="Wingdings" pitchFamily="2" charset="2"/>
              <a:buNone/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Treatment of the differences in the levels of 	development and size of the economies.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 autoUpdateAnimBg="0"/>
      <p:bldP spid="369667" grpId="0" autoUpdateAnimBg="0"/>
      <p:bldP spid="369668" grpId="0" autoUpdateAnimBg="0"/>
      <p:bldP spid="36966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01625" y="287338"/>
            <a:ext cx="4678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Formats</a:t>
            </a:r>
          </a:p>
          <a:p>
            <a:pPr algn="l">
              <a:buSzPct val="125000"/>
            </a:pPr>
            <a:r>
              <a:rPr lang="es-ES_tradnl" sz="2000">
                <a:solidFill>
                  <a:schemeClr val="bg1"/>
                </a:solidFill>
              </a:rPr>
              <a:t>Positive Lists, Negative Lists</a:t>
            </a:r>
            <a:endParaRPr lang="es-ES_tradnl" sz="3600" b="0">
              <a:solidFill>
                <a:schemeClr val="bg1"/>
              </a:solidFill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403225" y="1663700"/>
            <a:ext cx="8416925" cy="22431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algn="just">
              <a:buFont typeface="Wingdings" pitchFamily="2" charset="2"/>
              <a:buNone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Positive Lists</a:t>
            </a: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 </a:t>
            </a:r>
          </a:p>
          <a:p>
            <a:pPr marL="173038" indent="-173038" algn="just">
              <a:buFont typeface="Wingdings" pitchFamily="2" charset="2"/>
              <a:buChar char="v"/>
            </a:pPr>
            <a:endParaRPr lang="es-E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Countries offer what is specified in their lists.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None/>
            </a:pPr>
            <a:endParaRPr lang="es-E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Only those entities-goods-services listed will be subject to the provisions of the agreement.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endParaRPr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None/>
            </a:pPr>
            <a:endParaRPr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441325" y="4191000"/>
            <a:ext cx="8416925" cy="2014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algn="just">
              <a:buFont typeface="Wingdings" pitchFamily="2" charset="2"/>
              <a:buNone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Negative Lists:</a:t>
            </a:r>
          </a:p>
          <a:p>
            <a:pPr marL="173038" indent="-173038" algn="just">
              <a:buFont typeface="Wingdings" pitchFamily="2" charset="2"/>
              <a:buNone/>
            </a:pPr>
            <a:endParaRPr lang="es-ES_tradnl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Countries offer </a:t>
            </a:r>
            <a:r>
              <a:rPr lang="es-ES_tradnl" sz="18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everything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Only those entities-goods-services listed remain exempt from the obligation of non-discrimination</a:t>
            </a: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73038" indent="-173038" algn="just">
              <a:buClr>
                <a:srgbClr val="FF0000"/>
              </a:buClr>
              <a:buFont typeface="Wingdings" pitchFamily="2" charset="2"/>
              <a:buNone/>
            </a:pP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animBg="1"/>
      <p:bldP spid="371715" grpId="0" autoUpdateAnimBg="0"/>
      <p:bldP spid="371716" grpId="0" autoUpdateAnimBg="0"/>
      <p:bldP spid="3717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7410450" y="190500"/>
            <a:ext cx="1219200" cy="15811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3973513" y="485775"/>
            <a:ext cx="4667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3600">
                <a:solidFill>
                  <a:schemeClr val="bg1"/>
                </a:solidFill>
                <a:latin typeface="Impact" pitchFamily="34" charset="0"/>
              </a:rPr>
              <a:t>Scope and Coverage</a:t>
            </a:r>
            <a:endParaRPr lang="es-ES_tradnl" sz="3600" i="1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966788" y="2097088"/>
            <a:ext cx="7504112" cy="30829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>
              <a:buSzPct val="125000"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Purchasing Modalities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Entities – Level of Government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Products (goods/services/construction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Thresholds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General Exceptions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Exclusions/Reservations/qualifications to   </a:t>
            </a:r>
          </a:p>
          <a:p>
            <a:pPr marL="404813" lvl="1" indent="-290513" algn="just">
              <a:lnSpc>
                <a:spcPct val="12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coverage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autoUpdateAnimBg="0"/>
      <p:bldP spid="32973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465138" y="1895475"/>
            <a:ext cx="8291512" cy="7620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Central government entities are included in all Agreements</a:t>
            </a:r>
          </a:p>
        </p:txBody>
      </p:sp>
      <p:grpSp>
        <p:nvGrpSpPr>
          <p:cNvPr id="284680" name="Group 8"/>
          <p:cNvGrpSpPr>
            <a:grpSpLocks/>
          </p:cNvGrpSpPr>
          <p:nvPr/>
        </p:nvGrpSpPr>
        <p:grpSpPr bwMode="auto">
          <a:xfrm>
            <a:off x="2312988" y="190500"/>
            <a:ext cx="6443662" cy="1360488"/>
            <a:chOff x="1457" y="120"/>
            <a:chExt cx="4059" cy="857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4620" y="120"/>
              <a:ext cx="768" cy="781"/>
            </a:xfrm>
            <a:prstGeom prst="rect">
              <a:avLst/>
            </a:prstGeom>
            <a:gradFill rotWithShape="0">
              <a:gsLst>
                <a:gs pos="0">
                  <a:srgbClr val="A50021">
                    <a:gamma/>
                    <a:shade val="46275"/>
                    <a:invGamma/>
                  </a:srgbClr>
                </a:gs>
                <a:gs pos="50000">
                  <a:srgbClr val="A50021"/>
                </a:gs>
                <a:gs pos="100000">
                  <a:srgbClr val="A5002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Text Box 5"/>
            <p:cNvSpPr txBox="1">
              <a:spLocks noChangeArrowheads="1"/>
            </p:cNvSpPr>
            <p:nvPr/>
          </p:nvSpPr>
          <p:spPr bwMode="auto">
            <a:xfrm>
              <a:off x="2439" y="186"/>
              <a:ext cx="29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SzPct val="125000"/>
              </a:pPr>
              <a:r>
                <a:rPr lang="es-ES_tradnl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</a:rPr>
                <a:t>Levels of</a:t>
              </a:r>
              <a:r>
                <a:rPr lang="es-ES_tradnl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  <a:ea typeface="Arial Unicode MS" pitchFamily="34" charset="-128"/>
                  <a:cs typeface="Arial Unicode MS" pitchFamily="34" charset="-128"/>
                </a:rPr>
                <a:t> Government</a:t>
              </a:r>
            </a:p>
          </p:txBody>
        </p:sp>
        <p:sp>
          <p:nvSpPr>
            <p:cNvPr id="284678" name="Rectangle 6"/>
            <p:cNvSpPr>
              <a:spLocks noChangeArrowheads="1"/>
            </p:cNvSpPr>
            <p:nvPr/>
          </p:nvSpPr>
          <p:spPr bwMode="auto">
            <a:xfrm>
              <a:off x="1457" y="555"/>
              <a:ext cx="405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1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Coverage  shows concessions reached by each Party to the agreement</a:t>
              </a:r>
              <a:endParaRPr lang="en-US" sz="1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522288" y="3238500"/>
            <a:ext cx="8291512" cy="2708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Independent entities, utilities and state enterprises: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endParaRPr lang="es-ES" sz="1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Excluded in Chile-CA, except for El Salvador.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Costa Rica, Bolivia and Nicaragua include them with Mexico but do not do it in other agreements.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USA and Mexico include them but not for Canada.</a:t>
            </a:r>
            <a:r>
              <a:rPr lang="es-ES" sz="15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Panama excludes the procurement of the Panama Canal Authority in regional agreements.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animBg="1" autoUpdateAnimBg="0"/>
      <p:bldP spid="2846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465138" y="2047875"/>
            <a:ext cx="8291512" cy="40259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Sub-Central entities including Departaments or State Governments, Municipalities and other forms of local government. </a:t>
            </a: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ü"/>
            </a:pPr>
            <a:endParaRPr lang="es-ES_tradnl" sz="19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Excluded from Chile-CA. Included in Chile - USA 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Bolivia, Costa Rica  and Nicaragua include them in Mexico bilaterals, but Mexico does not.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Excluded in G-3.</a:t>
            </a:r>
          </a:p>
          <a:p>
            <a:pPr marL="795338" lvl="1" indent="-392113"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ü"/>
            </a:pP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NAFTA has a provision for future negotiations. It is a conditionality to grant Canada NT in American and Mexican electric utilities.</a:t>
            </a:r>
            <a:endParaRPr lang="es-ES_tradnl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None/>
            </a:pPr>
            <a:endParaRPr lang="es-ES_tradnl" sz="21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77510" name="Group 6"/>
          <p:cNvGrpSpPr>
            <a:grpSpLocks/>
          </p:cNvGrpSpPr>
          <p:nvPr/>
        </p:nvGrpSpPr>
        <p:grpSpPr bwMode="auto">
          <a:xfrm>
            <a:off x="2312988" y="190500"/>
            <a:ext cx="6443662" cy="1360488"/>
            <a:chOff x="1457" y="120"/>
            <a:chExt cx="4059" cy="857"/>
          </a:xfrm>
        </p:grpSpPr>
        <p:sp>
          <p:nvSpPr>
            <p:cNvPr id="277506" name="Rectangle 2"/>
            <p:cNvSpPr>
              <a:spLocks noChangeArrowheads="1"/>
            </p:cNvSpPr>
            <p:nvPr/>
          </p:nvSpPr>
          <p:spPr bwMode="auto">
            <a:xfrm>
              <a:off x="4620" y="120"/>
              <a:ext cx="768" cy="78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07" name="Text Box 3"/>
            <p:cNvSpPr txBox="1">
              <a:spLocks noChangeArrowheads="1"/>
            </p:cNvSpPr>
            <p:nvPr/>
          </p:nvSpPr>
          <p:spPr bwMode="auto">
            <a:xfrm>
              <a:off x="2439" y="186"/>
              <a:ext cx="29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SzPct val="125000"/>
              </a:pPr>
              <a:r>
                <a:rPr lang="es-ES_tradnl" sz="3600" b="0">
                  <a:solidFill>
                    <a:schemeClr val="bg1"/>
                  </a:solidFill>
                  <a:latin typeface="Impact" pitchFamily="34" charset="0"/>
                </a:rPr>
                <a:t> </a:t>
              </a:r>
              <a:r>
                <a:rPr lang="es-ES_tradnl"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itchFamily="34" charset="0"/>
                  <a:ea typeface="Arial Unicode MS" pitchFamily="34" charset="-128"/>
                  <a:cs typeface="Arial Unicode MS" pitchFamily="34" charset="-128"/>
                </a:rPr>
                <a:t>Niveles de government</a:t>
              </a:r>
            </a:p>
          </p:txBody>
        </p:sp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1457" y="555"/>
              <a:ext cx="405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1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coverage  shows concessions reached by each Party to the agreement</a:t>
              </a:r>
              <a:endParaRPr lang="en-US" sz="1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429500" y="266700"/>
            <a:ext cx="1219200" cy="1676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2279650"/>
            <a:ext cx="8345488" cy="1836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1C1C1C"/>
            </a:outerShdw>
          </a:effectLst>
        </p:spPr>
        <p:txBody>
          <a:bodyPr>
            <a:spAutoFit/>
          </a:bodyPr>
          <a:lstStyle/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DEVELOPMENT OF INTERNATIONAL DISCIPLINES</a:t>
            </a:r>
          </a:p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FUNDAMENTAL DISCIPLINES</a:t>
            </a:r>
          </a:p>
          <a:p>
            <a:pPr marL="288925" indent="-288925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v"/>
            </a:pPr>
            <a:r>
              <a: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MARKET ACCESS / SCOPE AND APLICATION</a:t>
            </a:r>
            <a:endParaRPr lang="es-ES_tradnl" sz="17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288925" indent="-288925" algn="l">
              <a:buFont typeface="Wingdings" pitchFamily="2" charset="2"/>
              <a:buNone/>
            </a:pPr>
            <a:endParaRPr lang="es-ES_tradnl" sz="19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76800" y="5715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Agenda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  <p:bldP spid="40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7342188" y="233363"/>
            <a:ext cx="1220787" cy="1011237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873500" y="319088"/>
            <a:ext cx="468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_tradnl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Thresholds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2312988" y="796925"/>
            <a:ext cx="6453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81664" name="Group 1088"/>
          <p:cNvGraphicFramePr>
            <a:graphicFrameLocks noGrp="1"/>
          </p:cNvGraphicFramePr>
          <p:nvPr/>
        </p:nvGraphicFramePr>
        <p:xfrm>
          <a:off x="447675" y="1314450"/>
          <a:ext cx="8318500" cy="5405438"/>
        </p:xfrm>
        <a:graphic>
          <a:graphicData uri="http://schemas.openxmlformats.org/drawingml/2006/table">
            <a:tbl>
              <a:tblPr/>
              <a:tblGrid>
                <a:gridCol w="1781175"/>
                <a:gridCol w="1047750"/>
                <a:gridCol w="1123950"/>
                <a:gridCol w="1009650"/>
                <a:gridCol w="1428750"/>
                <a:gridCol w="1927225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GPA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NAFTA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G-3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Mexico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Bilaterals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Central America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Bilaterals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Central Government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goods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177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(1)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services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177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(1)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construction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6800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6500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Enterprises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goods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545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(2)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services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545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construction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6800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8500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8500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8500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0082" name="Text Box 530"/>
          <p:cNvSpPr txBox="1">
            <a:spLocks noChangeArrowheads="1"/>
          </p:cNvSpPr>
          <p:nvPr/>
        </p:nvSpPr>
        <p:spPr bwMode="auto">
          <a:xfrm>
            <a:off x="450850" y="800100"/>
            <a:ext cx="330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000 $ through March 2002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 autoUpdateAnimBg="0"/>
      <p:bldP spid="2800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342188" y="138113"/>
            <a:ext cx="1220787" cy="1554162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873500" y="319088"/>
            <a:ext cx="468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s-ES_tradnl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Thresholds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2312988" y="796925"/>
            <a:ext cx="6453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82716" name="Group 92"/>
          <p:cNvGraphicFramePr>
            <a:graphicFrameLocks noGrp="1"/>
          </p:cNvGraphicFramePr>
          <p:nvPr/>
        </p:nvGraphicFramePr>
        <p:xfrm>
          <a:off x="447675" y="1905000"/>
          <a:ext cx="8372475" cy="3243263"/>
        </p:xfrm>
        <a:graphic>
          <a:graphicData uri="http://schemas.openxmlformats.org/drawingml/2006/table">
            <a:tbl>
              <a:tblPr/>
              <a:tblGrid>
                <a:gridCol w="1781175"/>
                <a:gridCol w="1047750"/>
                <a:gridCol w="1123950"/>
                <a:gridCol w="1009650"/>
                <a:gridCol w="1428750"/>
                <a:gridCol w="1981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GPA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NAFTA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G-3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Mexico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bilaterals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CentralAmerica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bilaterals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Sub-central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goods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483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services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483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construction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6800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6500 </a:t>
                      </a: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(3)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National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Legislation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2702" name="Text Box 78"/>
          <p:cNvSpPr txBox="1">
            <a:spLocks noChangeArrowheads="1"/>
          </p:cNvSpPr>
          <p:nvPr/>
        </p:nvSpPr>
        <p:spPr bwMode="auto">
          <a:xfrm>
            <a:off x="565150" y="1390650"/>
            <a:ext cx="330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000 $ through March 2002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2710" name="Rectangle 86"/>
          <p:cNvSpPr>
            <a:spLocks noChangeArrowheads="1"/>
          </p:cNvSpPr>
          <p:nvPr/>
        </p:nvSpPr>
        <p:spPr bwMode="auto">
          <a:xfrm>
            <a:off x="447675" y="5178425"/>
            <a:ext cx="53197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US and Canada have a $25,000 threshold</a:t>
            </a:r>
          </a:p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EEUU applies a $250,000 thresholld</a:t>
            </a:r>
          </a:p>
          <a:p>
            <a:pPr marL="457200" indent="-457200" algn="l">
              <a:buFontTx/>
              <a:buAutoNum type="arabicParenBoth"/>
            </a:pPr>
            <a:r>
              <a:rPr lang="es-ES_tradnl" sz="1600" i="1">
                <a:solidFill>
                  <a:srgbClr val="FFFF00"/>
                </a:solidFill>
              </a:rPr>
              <a:t>Applied to Nicaragua and Bolivia, not for Mexico</a:t>
            </a:r>
          </a:p>
          <a:p>
            <a:pPr marL="457200" indent="-457200" algn="l"/>
            <a:endParaRPr lang="en-US" sz="16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 autoUpdateAnimBg="0"/>
      <p:bldP spid="282702" grpId="0" autoUpdateAnimBg="0"/>
      <p:bldP spid="2827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929063" y="280988"/>
            <a:ext cx="4678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    Principles/Treatment</a:t>
            </a:r>
          </a:p>
          <a:p>
            <a:pPr>
              <a:buSzPct val="125000"/>
            </a:pPr>
            <a:r>
              <a:rPr lang="es-ES_tradnl" sz="2000">
                <a:solidFill>
                  <a:schemeClr val="bg1"/>
                </a:solidFill>
              </a:rPr>
              <a:t> National Treatment</a:t>
            </a:r>
          </a:p>
        </p:txBody>
      </p:sp>
      <p:grpSp>
        <p:nvGrpSpPr>
          <p:cNvPr id="377860" name="Group 4"/>
          <p:cNvGrpSpPr>
            <a:grpSpLocks/>
          </p:cNvGrpSpPr>
          <p:nvPr/>
        </p:nvGrpSpPr>
        <p:grpSpPr bwMode="auto">
          <a:xfrm>
            <a:off x="466725" y="1428750"/>
            <a:ext cx="8488363" cy="2268538"/>
            <a:chOff x="294" y="1071"/>
            <a:chExt cx="5347" cy="1429"/>
          </a:xfrm>
        </p:grpSpPr>
        <p:sp>
          <p:nvSpPr>
            <p:cNvPr id="377861" name="Text Box 5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111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SzPct val="12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General Exceptions to the Chapter .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Char char="ü"/>
              </a:pP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National defense </a:t>
              </a:r>
              <a:r>
                <a:rPr lang="es-ES" sz="1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(buying of arms, ammunitions or war material)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, protection of  public morals, human, animal or plant life or intellectual property.</a:t>
              </a: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None/>
              </a:pPr>
              <a:endPara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  <a:p>
              <a:pPr marL="403225" lvl="1" algn="just">
                <a:lnSpc>
                  <a:spcPct val="115000"/>
                </a:lnSpc>
                <a:buClr>
                  <a:srgbClr val="FF0000"/>
                </a:buClr>
                <a:buSzPct val="95000"/>
                <a:buFont typeface="Wingdings" pitchFamily="2" charset="2"/>
                <a:buChar char="ü"/>
              </a:pP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Chile and Central America refer to  the FTA general exceptions. </a:t>
              </a:r>
            </a:p>
          </p:txBody>
        </p:sp>
        <p:sp>
          <p:nvSpPr>
            <p:cNvPr id="377862" name="Rectangle 6"/>
            <p:cNvSpPr>
              <a:spLocks noChangeArrowheads="1"/>
            </p:cNvSpPr>
            <p:nvPr/>
          </p:nvSpPr>
          <p:spPr bwMode="auto">
            <a:xfrm>
              <a:off x="1516" y="1071"/>
              <a:ext cx="387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None/>
              </a:pPr>
              <a:r>
                <a:rPr lang="es-ES_tradnl" sz="19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Partial application of NT in GP Agreements :</a:t>
              </a:r>
            </a:p>
          </p:txBody>
        </p:sp>
      </p:grpSp>
      <p:grpSp>
        <p:nvGrpSpPr>
          <p:cNvPr id="377863" name="Group 7"/>
          <p:cNvGrpSpPr>
            <a:grpSpLocks/>
          </p:cNvGrpSpPr>
          <p:nvPr/>
        </p:nvGrpSpPr>
        <p:grpSpPr bwMode="auto">
          <a:xfrm>
            <a:off x="447675" y="3695700"/>
            <a:ext cx="8488363" cy="1182688"/>
            <a:chOff x="294" y="1071"/>
            <a:chExt cx="5347" cy="745"/>
          </a:xfrm>
        </p:grpSpPr>
        <p:sp>
          <p:nvSpPr>
            <p:cNvPr id="377864" name="Text Box 8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43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15000"/>
                </a:lnSpc>
                <a:buSzPct val="9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General Exclusions to Coverage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 </a:t>
              </a:r>
              <a:r>
                <a:rPr lang="es-ES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(entities, goods, services, levels  of government, thresholds). </a:t>
              </a:r>
            </a:p>
          </p:txBody>
        </p:sp>
        <p:sp>
          <p:nvSpPr>
            <p:cNvPr id="377865" name="Rectangle 9"/>
            <p:cNvSpPr>
              <a:spLocks noChangeArrowheads="1"/>
            </p:cNvSpPr>
            <p:nvPr/>
          </p:nvSpPr>
          <p:spPr bwMode="auto">
            <a:xfrm>
              <a:off x="5102" y="1071"/>
              <a:ext cx="28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Char char="v"/>
              </a:pPr>
              <a:endPara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377866" name="Group 10"/>
          <p:cNvGrpSpPr>
            <a:grpSpLocks/>
          </p:cNvGrpSpPr>
          <p:nvPr/>
        </p:nvGrpSpPr>
        <p:grpSpPr bwMode="auto">
          <a:xfrm>
            <a:off x="447675" y="4838700"/>
            <a:ext cx="8488363" cy="1495425"/>
            <a:chOff x="294" y="1071"/>
            <a:chExt cx="5347" cy="942"/>
          </a:xfrm>
        </p:grpSpPr>
        <p:sp>
          <p:nvSpPr>
            <p:cNvPr id="377867" name="Text Box 11"/>
            <p:cNvSpPr txBox="1">
              <a:spLocks noChangeArrowheads="1"/>
            </p:cNvSpPr>
            <p:nvPr/>
          </p:nvSpPr>
          <p:spPr bwMode="auto">
            <a:xfrm>
              <a:off x="294" y="1382"/>
              <a:ext cx="5347" cy="631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15000"/>
                </a:lnSpc>
                <a:buSzPct val="95000"/>
                <a:buFont typeface="Wingdings" pitchFamily="2" charset="2"/>
                <a:buNone/>
              </a:pPr>
              <a:r>
                <a:rPr lang="es-ES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Negotiated Exclusions to Market Access Commitments:</a:t>
              </a:r>
              <a:r>
                <a:rPr lang="es-E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</a:t>
              </a:r>
              <a:r>
                <a:rPr lang="es-ES" sz="17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what discriminatory measures are countries allowed to apply and to whom they are applied are found in the national lists.</a:t>
              </a:r>
            </a:p>
          </p:txBody>
        </p:sp>
        <p:sp>
          <p:nvSpPr>
            <p:cNvPr id="377868" name="Rectangle 12"/>
            <p:cNvSpPr>
              <a:spLocks noChangeArrowheads="1"/>
            </p:cNvSpPr>
            <p:nvPr/>
          </p:nvSpPr>
          <p:spPr bwMode="auto">
            <a:xfrm>
              <a:off x="5102" y="1071"/>
              <a:ext cx="28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SzPct val="125000"/>
                <a:buFont typeface="Wingdings" pitchFamily="2" charset="2"/>
                <a:buChar char="v"/>
              </a:pPr>
              <a:endParaRPr lang="es-ES_tradnl" sz="1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3276600" y="295275"/>
            <a:ext cx="527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Exclusions/Reservations</a:t>
            </a:r>
            <a:endParaRPr lang="es-ES_tradnl" sz="3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247650" y="1608138"/>
            <a:ext cx="8610600" cy="323373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Reservations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Programs</a:t>
            </a: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for Small and Medium Firms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and bilaterals with Mexico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USA also excluded programs for minority business.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Social Programs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Venezuela) 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Farm Support and Food programs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and bilaterals with Mexico)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Gobal Reservations: % of total purchases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(Mexico, Colombia, Venezuela, Nicaragua, Bolivia)</a:t>
            </a: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51913" name="Text Box 9"/>
          <p:cNvSpPr txBox="1">
            <a:spLocks noChangeArrowheads="1"/>
          </p:cNvSpPr>
          <p:nvPr/>
        </p:nvSpPr>
        <p:spPr bwMode="auto">
          <a:xfrm>
            <a:off x="247650" y="5126038"/>
            <a:ext cx="8610600" cy="123348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Excluded goods (Examples)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Ship building and manteinance, railroad and urban transportation 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(NAFTA)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autoUpdateAnimBg="0"/>
      <p:bldP spid="251909" grpId="0" animBg="1" autoUpdateAnimBg="0"/>
      <p:bldP spid="25191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23983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3067050" y="190500"/>
            <a:ext cx="552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Exclusions/Reservations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466725" y="1778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endParaRPr lang="es-ES_tradnl" sz="1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234950" y="1430338"/>
            <a:ext cx="8315325" cy="308927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Services (Examples)</a:t>
            </a:r>
          </a:p>
          <a:p>
            <a:pPr marL="917575" lvl="1" indent="-457200" algn="just">
              <a:lnSpc>
                <a:spcPct val="115000"/>
              </a:lnSpc>
              <a:buClr>
                <a:srgbClr val="FF0000"/>
              </a:buClr>
              <a:buSzPct val="95000"/>
              <a:buFont typeface="Wingdings" pitchFamily="2" charset="2"/>
              <a:buNone/>
            </a:pPr>
            <a:endParaRPr lang="es-E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917575" lvl="1" indent="-457200" algn="just">
              <a:lnSpc>
                <a:spcPct val="10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Utilities except electricity; telecomunications, research and development, professionals; architecture.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NAFTA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)</a:t>
            </a:r>
            <a:endParaRPr lang="es-ES" sz="21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917575" lvl="1" indent="-457200" algn="just">
              <a:lnSpc>
                <a:spcPct val="10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Financial</a:t>
            </a:r>
            <a:r>
              <a:rPr lang="es-ES" sz="21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Chile – CA, NAFTA and bilaterals with Mexico).</a:t>
            </a: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917575" lvl="1" indent="-457200" algn="just">
              <a:lnSpc>
                <a:spcPct val="105000"/>
              </a:lnSpc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es-E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Transportation, linked to the purchase of goods (</a:t>
            </a:r>
            <a:r>
              <a:rPr lang="es-ES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NAFTA, G-3 and bilaterals with Mexico)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autoUpdateAnimBg="0"/>
      <p:bldP spid="289797" grpId="0" autoUpdateAnimBg="0"/>
      <p:bldP spid="28979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604838" y="2054225"/>
            <a:ext cx="78660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511425" algn="l"/>
                <a:tab pos="3594100" algn="l"/>
              </a:tabLst>
            </a:pPr>
            <a:r>
              <a:rPr lang="es-ES_tradnl" sz="29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Development of International Disciplines</a:t>
            </a:r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695700" y="3028950"/>
            <a:ext cx="4705350" cy="74613"/>
          </a:xfrm>
          <a:prstGeom prst="rect">
            <a:avLst/>
          </a:prstGeom>
          <a:solidFill>
            <a:schemeClr val="tx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utoUpdateAnimBg="0"/>
      <p:bldP spid="2928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7334250" y="190500"/>
            <a:ext cx="1219200" cy="14160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2609850" y="357188"/>
            <a:ext cx="59039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Development of International Disciplines</a:t>
            </a:r>
          </a:p>
        </p:txBody>
      </p:sp>
      <p:grpSp>
        <p:nvGrpSpPr>
          <p:cNvPr id="301060" name="Group 4"/>
          <p:cNvGrpSpPr>
            <a:grpSpLocks/>
          </p:cNvGrpSpPr>
          <p:nvPr/>
        </p:nvGrpSpPr>
        <p:grpSpPr bwMode="auto">
          <a:xfrm>
            <a:off x="390525" y="1606550"/>
            <a:ext cx="8488363" cy="4371975"/>
            <a:chOff x="105" y="1012"/>
            <a:chExt cx="5347" cy="2754"/>
          </a:xfrm>
        </p:grpSpPr>
        <p:sp>
          <p:nvSpPr>
            <p:cNvPr id="301061" name="Text Box 5"/>
            <p:cNvSpPr txBox="1">
              <a:spLocks noChangeArrowheads="1"/>
            </p:cNvSpPr>
            <p:nvPr/>
          </p:nvSpPr>
          <p:spPr bwMode="auto">
            <a:xfrm>
              <a:off x="105" y="1328"/>
              <a:ext cx="5347" cy="243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692150" indent="-458788" algn="just"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n-U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Gatt 1947 excluded Disciplines  on GP</a:t>
              </a:r>
            </a:p>
            <a:p>
              <a:pPr marL="1309688" lvl="2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§"/>
                <a:tabLst>
                  <a:tab pos="692150" algn="l"/>
                </a:tabLst>
              </a:pPr>
              <a:r>
                <a:rPr lang="en-U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Art. III:8(a) allows favoring nationals if procurement is for government own use, not for inputs or `commercial resale</a:t>
              </a:r>
            </a:p>
            <a:p>
              <a:pPr marL="1309688" lvl="2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§"/>
                <a:tabLst>
                  <a:tab pos="692150" algn="l"/>
                </a:tabLst>
              </a:pPr>
              <a:r>
                <a:rPr lang="en-U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 Art. XVII  requires state trading enterprises to buy competitively and to import without discriminating among foreign suppliers</a:t>
              </a:r>
            </a:p>
            <a:p>
              <a:pPr marL="692150" indent="-458788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n-U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Plurilateral was signed in the Tokyo Round in 1979</a:t>
              </a:r>
            </a:p>
            <a:p>
              <a:pPr marL="692150" indent="-458788" algn="just">
                <a:lnSpc>
                  <a:spcPct val="150000"/>
                </a:lnSpc>
                <a:buClr>
                  <a:srgbClr val="FF0000"/>
                </a:buClr>
                <a:buSzPct val="125000"/>
                <a:buFont typeface="Wingdings" pitchFamily="2" charset="2"/>
                <a:buChar char="ü"/>
                <a:tabLst>
                  <a:tab pos="692150" algn="l"/>
                </a:tabLst>
              </a:pPr>
              <a:r>
                <a:rPr lang="en-US" sz="17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New plurilateral was signed in the Ronda Uruguay in 1996. 28 countries are members.</a:t>
              </a:r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2566" y="1012"/>
              <a:ext cx="79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SzPct val="125000"/>
                <a:buFont typeface="Wingdings" pitchFamily="2" charset="2"/>
                <a:buNone/>
              </a:pPr>
              <a:r>
                <a:rPr lang="es-ES_tradnl" sz="21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History</a:t>
              </a: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7334250" y="304800"/>
            <a:ext cx="1219200" cy="148748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100000">
                <a:srgbClr val="A5002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3238500" y="423863"/>
            <a:ext cx="52006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Agreements and Negotiations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s-ES_tradnl" sz="1800">
                <a:solidFill>
                  <a:schemeClr val="bg1"/>
                </a:solidFill>
              </a:rPr>
              <a:t> </a:t>
            </a:r>
            <a:endParaRPr lang="es-ES_tradnl" sz="3600" i="1">
              <a:solidFill>
                <a:schemeClr val="bg1"/>
              </a:solidFill>
            </a:endParaRPr>
          </a:p>
        </p:txBody>
      </p:sp>
      <p:grpSp>
        <p:nvGrpSpPr>
          <p:cNvPr id="235539" name="Group 19"/>
          <p:cNvGrpSpPr>
            <a:grpSpLocks/>
          </p:cNvGrpSpPr>
          <p:nvPr/>
        </p:nvGrpSpPr>
        <p:grpSpPr bwMode="auto">
          <a:xfrm>
            <a:off x="3246438" y="2495550"/>
            <a:ext cx="2622550" cy="3835400"/>
            <a:chOff x="2207" y="1792"/>
            <a:chExt cx="1652" cy="2103"/>
          </a:xfrm>
        </p:grpSpPr>
        <p:grpSp>
          <p:nvGrpSpPr>
            <p:cNvPr id="235532" name="Group 12"/>
            <p:cNvGrpSpPr>
              <a:grpSpLocks/>
            </p:cNvGrpSpPr>
            <p:nvPr/>
          </p:nvGrpSpPr>
          <p:grpSpPr bwMode="auto">
            <a:xfrm>
              <a:off x="2332" y="1792"/>
              <a:ext cx="1527" cy="2103"/>
              <a:chOff x="361" y="1498"/>
              <a:chExt cx="1261" cy="1583"/>
            </a:xfrm>
          </p:grpSpPr>
          <p:sp>
            <p:nvSpPr>
              <p:cNvPr id="235533" name="AutoShape 13"/>
              <p:cNvSpPr>
                <a:spLocks noChangeArrowheads="1"/>
              </p:cNvSpPr>
              <p:nvPr/>
            </p:nvSpPr>
            <p:spPr bwMode="auto">
              <a:xfrm rot="5376114">
                <a:off x="200" y="1659"/>
                <a:ext cx="1583" cy="1261"/>
              </a:xfrm>
              <a:prstGeom prst="homePlate">
                <a:avLst>
                  <a:gd name="adj" fmla="val 31384"/>
                </a:avLst>
              </a:prstGeom>
              <a:gradFill rotWithShape="0">
                <a:gsLst>
                  <a:gs pos="0">
                    <a:srgbClr val="000066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4" name="Rectangle 14"/>
              <p:cNvSpPr>
                <a:spLocks noChangeArrowheads="1"/>
              </p:cNvSpPr>
              <p:nvPr/>
            </p:nvSpPr>
            <p:spPr bwMode="auto">
              <a:xfrm>
                <a:off x="388" y="1498"/>
                <a:ext cx="1234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Aft>
                    <a:spcPct val="40000"/>
                  </a:spcAft>
                  <a:buFont typeface="Monotype Sorts" pitchFamily="2" charset="2"/>
                  <a:buNone/>
                </a:pP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Subregional</a:t>
                </a:r>
              </a:p>
              <a:p>
                <a:pPr algn="ctr">
                  <a:spcAft>
                    <a:spcPct val="40000"/>
                  </a:spcAft>
                  <a:buFont typeface="Monotype Sorts" pitchFamily="2" charset="2"/>
                  <a:buNone/>
                </a:pP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Agreements</a:t>
                </a:r>
              </a:p>
            </p:txBody>
          </p:sp>
        </p:grpSp>
        <p:sp>
          <p:nvSpPr>
            <p:cNvPr id="235538" name="Text Box 18"/>
            <p:cNvSpPr txBox="1">
              <a:spLocks noChangeArrowheads="1"/>
            </p:cNvSpPr>
            <p:nvPr/>
          </p:nvSpPr>
          <p:spPr bwMode="auto">
            <a:xfrm>
              <a:off x="2207" y="2250"/>
              <a:ext cx="1618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Norte America (NAFTA)  </a:t>
              </a:r>
              <a:r>
                <a:rPr lang="es-ES_tradn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1994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Mexico – Colombia – Venezuela (G-3 ) </a:t>
              </a:r>
              <a:r>
                <a:rPr lang="es-ES_tradnl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1995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s-ES_tradnl" sz="1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Andean C. (services)  </a:t>
              </a:r>
              <a:r>
                <a:rPr lang="es-ES_tradnl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2002</a:t>
              </a:r>
              <a:endParaRPr lang="es-ES_tradnl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228600" lvl="2" algn="ctr"/>
              <a:endParaRPr lang="es-ES_tradnl" sz="17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6035675" y="2495550"/>
            <a:ext cx="2836863" cy="3697288"/>
            <a:chOff x="1681" y="1242"/>
            <a:chExt cx="1787" cy="2598"/>
          </a:xfrm>
        </p:grpSpPr>
        <p:sp>
          <p:nvSpPr>
            <p:cNvPr id="235541" name="AutoShape 21"/>
            <p:cNvSpPr>
              <a:spLocks noChangeArrowheads="1"/>
            </p:cNvSpPr>
            <p:nvPr/>
          </p:nvSpPr>
          <p:spPr bwMode="auto">
            <a:xfrm rot="-5423886">
              <a:off x="1318" y="1757"/>
              <a:ext cx="2598" cy="1567"/>
            </a:xfrm>
            <a:prstGeom prst="homePlate">
              <a:avLst>
                <a:gd name="adj" fmla="val 41449"/>
              </a:avLst>
            </a:prstGeom>
            <a:gradFill rotWithShape="0">
              <a:gsLst>
                <a:gs pos="0">
                  <a:srgbClr val="00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2" name="Rectangle 22"/>
            <p:cNvSpPr>
              <a:spLocks noChangeArrowheads="1"/>
            </p:cNvSpPr>
            <p:nvPr/>
          </p:nvSpPr>
          <p:spPr bwMode="auto">
            <a:xfrm rot="-21586289">
              <a:off x="1867" y="1830"/>
              <a:ext cx="153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40000"/>
                </a:spcBef>
                <a:spcAft>
                  <a:spcPct val="40000"/>
                </a:spcAft>
                <a:buFont typeface="Monotype Sorts" pitchFamily="2" charset="2"/>
                <a:buNone/>
              </a:pPr>
              <a:r>
                <a:rPr lang="es-ES_tradnl" sz="1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Negotiations</a:t>
              </a:r>
              <a:endParaRPr lang="es-ES_tradnl" sz="19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235543" name="Rectangle 23"/>
            <p:cNvSpPr>
              <a:spLocks noChangeArrowheads="1"/>
            </p:cNvSpPr>
            <p:nvPr/>
          </p:nvSpPr>
          <p:spPr bwMode="auto">
            <a:xfrm>
              <a:off x="1681" y="2298"/>
              <a:ext cx="1787" cy="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CAFTA</a:t>
              </a:r>
              <a:endParaRPr lang="es-ES_tradnl" sz="17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Free Trade Area of the  Americas (FTAA) </a:t>
              </a:r>
            </a:p>
            <a:p>
              <a:pPr marL="228600" lvl="2" algn="ctr">
                <a:lnSpc>
                  <a:spcPct val="80000"/>
                </a:lnSpc>
                <a:spcBef>
                  <a:spcPct val="50000"/>
                </a:spcBef>
                <a:spcAft>
                  <a:spcPct val="40000"/>
                </a:spcAft>
                <a:buFontTx/>
                <a:buChar char="•"/>
              </a:pPr>
              <a:r>
                <a:rPr lang="es-ES_tradnl" sz="17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WTO</a:t>
              </a:r>
              <a:endParaRPr lang="es-ES_tradnl" sz="17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235547" name="Group 27"/>
          <p:cNvGrpSpPr>
            <a:grpSpLocks/>
          </p:cNvGrpSpPr>
          <p:nvPr/>
        </p:nvGrpSpPr>
        <p:grpSpPr bwMode="auto">
          <a:xfrm>
            <a:off x="311150" y="1800225"/>
            <a:ext cx="3625850" cy="5327650"/>
            <a:chOff x="196" y="1134"/>
            <a:chExt cx="2284" cy="2824"/>
          </a:xfrm>
        </p:grpSpPr>
        <p:grpSp>
          <p:nvGrpSpPr>
            <p:cNvPr id="235545" name="Group 25"/>
            <p:cNvGrpSpPr>
              <a:grpSpLocks/>
            </p:cNvGrpSpPr>
            <p:nvPr/>
          </p:nvGrpSpPr>
          <p:grpSpPr bwMode="auto">
            <a:xfrm>
              <a:off x="196" y="1134"/>
              <a:ext cx="1787" cy="2640"/>
              <a:chOff x="196" y="1566"/>
              <a:chExt cx="1787" cy="2640"/>
            </a:xfrm>
          </p:grpSpPr>
          <p:sp>
            <p:nvSpPr>
              <p:cNvPr id="235529" name="AutoShape 9"/>
              <p:cNvSpPr>
                <a:spLocks noChangeArrowheads="1"/>
              </p:cNvSpPr>
              <p:nvPr/>
            </p:nvSpPr>
            <p:spPr bwMode="auto">
              <a:xfrm rot="-5423886">
                <a:off x="-188" y="2102"/>
                <a:ext cx="2640" cy="1567"/>
              </a:xfrm>
              <a:prstGeom prst="homePlate">
                <a:avLst>
                  <a:gd name="adj" fmla="val 42119"/>
                </a:avLst>
              </a:prstGeom>
              <a:gradFill rotWithShape="0">
                <a:gsLst>
                  <a:gs pos="0">
                    <a:srgbClr val="000066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0" name="Rectangle 10"/>
              <p:cNvSpPr>
                <a:spLocks noChangeArrowheads="1"/>
              </p:cNvSpPr>
              <p:nvPr/>
            </p:nvSpPr>
            <p:spPr bwMode="auto">
              <a:xfrm rot="-21586289">
                <a:off x="382" y="1867"/>
                <a:ext cx="1532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40000"/>
                  </a:spcBef>
                  <a:spcAft>
                    <a:spcPct val="40000"/>
                  </a:spcAft>
                  <a:buFont typeface="Monotype Sorts" pitchFamily="2" charset="2"/>
                  <a:buNone/>
                </a:pP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Bilateral Agreements</a:t>
                </a:r>
              </a:p>
            </p:txBody>
          </p:sp>
          <p:sp>
            <p:nvSpPr>
              <p:cNvPr id="235531" name="Rectangle 11"/>
              <p:cNvSpPr>
                <a:spLocks noChangeArrowheads="1"/>
              </p:cNvSpPr>
              <p:nvPr/>
            </p:nvSpPr>
            <p:spPr bwMode="auto">
              <a:xfrm>
                <a:off x="196" y="2333"/>
                <a:ext cx="1787" cy="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28600" lvl="2" algn="ctr">
                  <a:lnSpc>
                    <a:spcPct val="65000"/>
                  </a:lnSpc>
                  <a:spcBef>
                    <a:spcPct val="10000"/>
                  </a:spcBef>
                  <a:spcAft>
                    <a:spcPct val="40000"/>
                  </a:spcAft>
                  <a:buFontTx/>
                  <a:buChar char="•"/>
                </a:pPr>
                <a:r>
                  <a:rPr lang="es-ES_tradnl" sz="17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s-ES_tradnl" sz="15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Mexico – Bolivia </a:t>
                </a:r>
              </a:p>
              <a:p>
                <a:pPr marL="228600" lvl="2" algn="ctr">
                  <a:lnSpc>
                    <a:spcPct val="65000"/>
                  </a:lnSpc>
                  <a:spcBef>
                    <a:spcPct val="10000"/>
                  </a:spcBef>
                  <a:spcAft>
                    <a:spcPct val="40000"/>
                  </a:spcAft>
                </a:pPr>
                <a:r>
                  <a:rPr lang="es-ES_tradnl" sz="15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1995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Mexico – Costa Rica       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1995</a:t>
                </a:r>
              </a:p>
              <a:p>
                <a:pPr marL="228600" lvl="2" algn="ctr"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Mexico – Nicaragua</a:t>
                </a:r>
              </a:p>
              <a:p>
                <a:pPr marL="228600" lvl="2" algn="ctr"/>
                <a:r>
                  <a:rPr lang="es-ES_tradnl" sz="15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2001</a:t>
                </a:r>
                <a:r>
                  <a:rPr lang="es-ES_tradnl" sz="17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</a:t>
                </a:r>
              </a:p>
              <a:p>
                <a:pPr marL="228600" lvl="2" algn="ctr"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 Chile – Central America</a:t>
                </a:r>
                <a:r>
                  <a:rPr lang="es-ES_tradnl" sz="140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  </a:t>
                </a:r>
              </a:p>
              <a:p>
                <a:pPr marL="228600" lvl="2" algn="ctr"/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2002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rgbClr val="FFFF00"/>
                  </a:buClr>
                  <a:buFontTx/>
                  <a:buChar char="•"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Panama – Central America 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2002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 Dominican Republic – Central America 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1998 </a:t>
                </a:r>
              </a:p>
              <a:p>
                <a:pPr marL="228600" lvl="2" algn="ctr">
                  <a:lnSpc>
                    <a:spcPct val="80000"/>
                  </a:lnSpc>
                  <a:spcBef>
                    <a:spcPct val="50000"/>
                  </a:spcBef>
                  <a:spcAft>
                    <a:spcPct val="40000"/>
                  </a:spcAft>
                  <a:buClr>
                    <a:schemeClr val="bg1"/>
                  </a:buClr>
                  <a:buFont typeface="Monotype Sorts" pitchFamily="2" charset="2"/>
                  <a:buNone/>
                </a:pPr>
                <a:r>
                  <a:rPr lang="es-ES_tradnl"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Chile - USA</a:t>
                </a:r>
                <a:r>
                  <a:rPr lang="es-ES_tradnl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2003</a:t>
                </a:r>
              </a:p>
            </p:txBody>
          </p:sp>
        </p:grpSp>
        <p:sp>
          <p:nvSpPr>
            <p:cNvPr id="235546" name="Text Box 26"/>
            <p:cNvSpPr txBox="1">
              <a:spLocks noChangeArrowheads="1"/>
            </p:cNvSpPr>
            <p:nvPr/>
          </p:nvSpPr>
          <p:spPr bwMode="auto">
            <a:xfrm>
              <a:off x="382" y="3812"/>
              <a:ext cx="209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Font typeface="Monotype Sorts" pitchFamily="2" charset="2"/>
                <a:buNone/>
              </a:pPr>
              <a:endParaRPr lang="en-US" sz="1200">
                <a:solidFill>
                  <a:schemeClr val="bg1"/>
                </a:solidFill>
              </a:endParaRPr>
            </a:p>
          </p:txBody>
        </p:sp>
      </p:grp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311150" y="1792288"/>
            <a:ext cx="82423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Char char="4"/>
            </a:pPr>
            <a:r>
              <a:rPr lang="en-US" sz="1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CANADA – United States  Free Trade Agreement  </a:t>
            </a:r>
            <a:r>
              <a:rPr lang="en-US" sz="17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1993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utoUpdateAnimBg="0"/>
      <p:bldP spid="2355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3235325" y="2112963"/>
            <a:ext cx="52038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spcAft>
                <a:spcPct val="40000"/>
              </a:spcAft>
              <a:buFont typeface="Monotype Sorts" pitchFamily="2" charset="2"/>
              <a:buNone/>
            </a:pPr>
            <a:r>
              <a:rPr lang="es-ES_tradnl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Fundamental Disciplines in GP Agreements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695700" y="3333750"/>
            <a:ext cx="4705350" cy="746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00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autoUpdateAnimBg="0"/>
      <p:bldP spid="2252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7410450" y="190500"/>
            <a:ext cx="1219200" cy="15811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100000">
                <a:srgbClr val="A5002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3973513" y="395288"/>
            <a:ext cx="46672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Fundamental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Disciplines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558800" y="2303463"/>
            <a:ext cx="8081963" cy="36306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>
              <a:buSzPct val="125000"/>
            </a:pPr>
            <a:r>
              <a:rPr lang="es-ES_tradnl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Disciplines wich impact on laws and regulaciones related to GP as well procurement practices and procedures for public entities covered by the agreement. </a:t>
            </a:r>
          </a:p>
          <a:p>
            <a:pPr algn="just">
              <a:buSzPct val="125000"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Non-discrimination</a:t>
            </a:r>
          </a:p>
          <a:p>
            <a:pPr lvl="3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National Treatment    (NT)</a:t>
            </a:r>
          </a:p>
          <a:p>
            <a:pPr lvl="3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None/>
            </a:pPr>
            <a:r>
              <a:rPr lang="es-ES_tradnl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Most Favored Nation (MFN)</a:t>
            </a: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Transparency</a:t>
            </a:r>
          </a:p>
          <a:p>
            <a:pPr marL="736600" lvl="1" indent="-279400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Due Process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utoUpdateAnimBg="0"/>
      <p:bldP spid="18228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7410450" y="0"/>
            <a:ext cx="1219200" cy="154305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28638" y="1604963"/>
            <a:ext cx="8001000" cy="9652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Special and Differential Treatment</a:t>
            </a:r>
            <a:endParaRPr lang="es-ES_tradnl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just">
              <a:buSzPct val="125000"/>
            </a:pPr>
            <a:r>
              <a:rPr lang="es-ES_tradnl" sz="1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Recognition of the differences in the level of size and development of the economies</a:t>
            </a:r>
            <a:r>
              <a:rPr lang="es-ES_tradnl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28650" y="3159125"/>
            <a:ext cx="800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3971925" y="295275"/>
            <a:ext cx="46783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125000"/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     Principles/Treatment</a:t>
            </a:r>
          </a:p>
          <a:p>
            <a:pPr lvl="1">
              <a:buSzPct val="125000"/>
              <a:buFont typeface="Marlett" pitchFamily="2" charset="2"/>
              <a:buNone/>
            </a:pPr>
            <a:r>
              <a:rPr lang="es-ES_tradnl" sz="2000">
                <a:solidFill>
                  <a:schemeClr val="bg1"/>
                </a:solidFill>
              </a:rPr>
              <a:t>Special and Differential Treatment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466725" y="2765425"/>
            <a:ext cx="8416925" cy="3667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just">
              <a:lnSpc>
                <a:spcPct val="130000"/>
              </a:lnSpc>
              <a:buFont typeface="Wingdings" pitchFamily="2" charset="2"/>
              <a:buChar char="v"/>
            </a:pP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Transitory Measures. Examples</a:t>
            </a:r>
          </a:p>
          <a:p>
            <a:pPr marL="288925" indent="-288925" algn="just">
              <a:lnSpc>
                <a:spcPct val="13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Global reserve for Mexico: procurement will no be over $1 billion  until 31/12/2003.</a:t>
            </a: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Progresive </a:t>
            </a:r>
            <a:r>
              <a:rPr lang="es-ES_tradnl" sz="1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coverage</a:t>
            </a: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:</a:t>
            </a: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10 years for energy firms and for construction services in the non-energy sector. In NAFTA, G-3, Mexico-Bolivia. </a:t>
            </a: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None/>
            </a:pPr>
            <a:endParaRPr lang="es-ES" sz="16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88925" indent="-288925" algn="just">
              <a:lnSpc>
                <a:spcPct val="115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s-E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Permanent Measures. Examples</a:t>
            </a:r>
            <a:endParaRPr lang="es-ES" sz="17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288925" indent="-288925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Mexico may apply offsets to encourage domestic content in “turn-key”contracts.</a:t>
            </a:r>
          </a:p>
          <a:p>
            <a:pPr lvl="2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40% to labor-intensive projects </a:t>
            </a:r>
          </a:p>
          <a:p>
            <a:pPr lvl="2" algn="just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s-ES" sz="1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25% to capital-intensive projects</a:t>
            </a:r>
          </a:p>
          <a:p>
            <a:pPr marL="288925" indent="-288925" algn="just">
              <a:lnSpc>
                <a:spcPct val="115000"/>
              </a:lnSpc>
              <a:buFont typeface="Marlett" pitchFamily="2" charset="2"/>
              <a:buNone/>
            </a:pPr>
            <a:endParaRPr lang="es-ES" sz="16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nimBg="1" autoUpdateAnimBg="0"/>
      <p:bldP spid="184327" grpId="0" animBg="1"/>
      <p:bldP spid="184332" grpId="0" autoUpdateAnimBg="0"/>
      <p:bldP spid="1843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7410450" y="104775"/>
            <a:ext cx="1219200" cy="1489075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558800" y="2017713"/>
            <a:ext cx="8081963" cy="419258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61963" indent="-288925" algn="l">
              <a:buSzPct val="125000"/>
            </a:pPr>
            <a:r>
              <a:rPr lang="es-ES_tradnl" sz="2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Provisions on Transparency</a:t>
            </a:r>
          </a:p>
          <a:p>
            <a:pPr marL="461963" indent="-288925" algn="l">
              <a:buSzPct val="125000"/>
            </a:pPr>
            <a:endParaRPr lang="es-ES_tradnl" sz="280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Publication of laws and regulations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Publicity of invitation for tender participation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Tender Requirements/Specifications 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Time limits for tender participation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Limited use of non-open tendering procedures</a:t>
            </a:r>
          </a:p>
          <a:p>
            <a:pPr marL="461963" indent="-288925" algn="just">
              <a:lnSpc>
                <a:spcPct val="115000"/>
              </a:lnSpc>
              <a:buClr>
                <a:srgbClr val="FF0000"/>
              </a:buClr>
              <a:buSzPct val="125000"/>
              <a:buFont typeface="Wingdings" pitchFamily="2" charset="2"/>
              <a:buChar char="ü"/>
            </a:pP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Evaluation Criteria</a:t>
            </a: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s-ES_tradnl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and Award of the Contracts</a:t>
            </a: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 </a:t>
            </a:r>
            <a:r>
              <a:rPr lang="es-ES_tradnl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Contratcs shall be awarded according to the evaluation criteria set forth in the tender documentation.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3973513" y="266700"/>
            <a:ext cx="4667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3600" b="0">
                <a:solidFill>
                  <a:schemeClr val="bg1"/>
                </a:solidFill>
                <a:latin typeface="Impact" pitchFamily="34" charset="0"/>
              </a:rPr>
              <a:t>Principles/Treatment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_tradnl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Transparency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animBg="1" autoUpdateAnimBg="0"/>
      <p:bldP spid="311300" grpId="0" autoUpdateAnimBg="0"/>
    </p:bld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66"/>
            </a:gs>
            <a:gs pos="100000">
              <a:schemeClr val="tx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66"/>
            </a:gs>
            <a:gs pos="100000">
              <a:schemeClr val="tx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10371</TotalTime>
  <Words>1216</Words>
  <Application>Microsoft Office PowerPoint</Application>
  <PresentationFormat>On-screen Show (4:3)</PresentationFormat>
  <Paragraphs>273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Impact</vt:lpstr>
      <vt:lpstr>Verdana</vt:lpstr>
      <vt:lpstr>Wingdings</vt:lpstr>
      <vt:lpstr>Monotype Sorts</vt:lpstr>
      <vt:lpstr>Marlett</vt:lpstr>
      <vt:lpstr>Times New Roman</vt:lpstr>
      <vt:lpstr>Arial Unicode MS</vt:lpstr>
      <vt:lpstr>Presentación en blanco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Corporación Sicex,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Elsa Leo de Meza</dc:creator>
  <cp:lastModifiedBy>anarod</cp:lastModifiedBy>
  <cp:revision>346</cp:revision>
  <cp:lastPrinted>2000-03-29T12:42:32Z</cp:lastPrinted>
  <dcterms:created xsi:type="dcterms:W3CDTF">1999-05-01T18:41:52Z</dcterms:created>
  <dcterms:modified xsi:type="dcterms:W3CDTF">2010-07-11T22:15:30Z</dcterms:modified>
</cp:coreProperties>
</file>