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9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781800" cy="9912350"/>
  <p:embeddedFontLst>
    <p:embeddedFont>
      <p:font typeface="Tahoma" pitchFamily="34" charset="0"/>
      <p:regular r:id="rId7"/>
      <p:bold r:id="rId8"/>
    </p:embeddedFont>
    <p:embeddedFont>
      <p:font typeface="Comic Sans MS" pitchFamily="66" charset="0"/>
      <p:regular r:id="rId9"/>
      <p:bold r:id="rId10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-1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3607E9-CC7D-4020-9392-CF5B387779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D0B83725-BFA0-4E65-B812-3C3CE8F113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C5941-E95B-4269-9074-025016E4A4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6AFB1-0E17-48E8-82AC-5B81AFAD14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3A81C-D9AB-4950-A633-CDEAA0BE20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5A567-B944-4FDE-AA02-6F56969847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44261-7DDE-4849-BCB2-39F43C7136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7CA4C-63AC-4B00-B839-C98D414657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C872C-BCCA-4A4F-A62F-C5C9E173A4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8423F-38CC-4D29-82F7-52011D01B2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B6F6D-A89B-446A-B090-53C7D51AA9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43F2E-8C22-48B4-AC74-794F0DB99C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3491598F-AD8B-4947-9EB6-AA5689CD903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1143000"/>
          </a:xfrm>
        </p:spPr>
        <p:txBody>
          <a:bodyPr/>
          <a:lstStyle/>
          <a:p>
            <a:r>
              <a:rPr lang="en-US" sz="3200"/>
              <a:t>	</a:t>
            </a:r>
            <a:r>
              <a:rPr lang="en-US" sz="3200">
                <a:solidFill>
                  <a:srgbClr val="FFFFFF"/>
                </a:solidFill>
              </a:rPr>
              <a:t>CANCUN: a milestone on the way to the DOHA ROUND conclusion</a:t>
            </a:r>
            <a:endParaRPr lang="en-US" sz="480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219200" y="1447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FF99"/>
                </a:solidFill>
              </a:rPr>
              <a:t>Pierre DEFRAIGNE</a:t>
            </a:r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1000" y="1981200"/>
            <a:ext cx="8458200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latin typeface="Comic Sans MS" pitchFamily="66" charset="0"/>
              </a:rPr>
              <a:t>1.	</a:t>
            </a:r>
            <a:r>
              <a:rPr lang="en-US" b="1">
                <a:solidFill>
                  <a:srgbClr val="FFFFFF"/>
                </a:solidFill>
                <a:latin typeface="Comic Sans MS" pitchFamily="66" charset="0"/>
              </a:rPr>
              <a:t>WHY THE DOHA DEVELOPMENT AGENDA?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FFFFFF"/>
              </a:solidFill>
              <a:latin typeface="Comic Sans MS" pitchFamily="66" charset="0"/>
            </a:endParaRPr>
          </a:p>
          <a:p>
            <a:pPr lvl="1">
              <a:buFontTx/>
              <a:buChar char="•"/>
            </a:pPr>
            <a:r>
              <a:rPr lang="en-US" sz="2000">
                <a:solidFill>
                  <a:srgbClr val="FFFFFF"/>
                </a:solidFill>
                <a:latin typeface="Comic Sans MS" pitchFamily="66" charset="0"/>
              </a:rPr>
              <a:t>	Strengthening the multilateral trading system</a:t>
            </a:r>
          </a:p>
          <a:p>
            <a:pPr lvl="3">
              <a:buFontTx/>
              <a:buChar char="•"/>
            </a:pPr>
            <a:r>
              <a:rPr lang="en-US" sz="2000">
                <a:solidFill>
                  <a:srgbClr val="FFFFFF"/>
                </a:solidFill>
                <a:latin typeface="Comic Sans MS" pitchFamily="66" charset="0"/>
              </a:rPr>
              <a:t> versus unilateralism</a:t>
            </a:r>
          </a:p>
          <a:p>
            <a:pPr lvl="3">
              <a:buFontTx/>
              <a:buChar char="•"/>
            </a:pPr>
            <a:r>
              <a:rPr lang="en-US" sz="2000">
                <a:solidFill>
                  <a:srgbClr val="FFFFFF"/>
                </a:solidFill>
                <a:latin typeface="Comic Sans MS" pitchFamily="66" charset="0"/>
              </a:rPr>
              <a:t> framing the RTA’s</a:t>
            </a:r>
          </a:p>
          <a:p>
            <a:pPr lvl="3">
              <a:buFontTx/>
              <a:buChar char="•"/>
            </a:pPr>
            <a:endParaRPr lang="en-US" sz="2000">
              <a:solidFill>
                <a:srgbClr val="FFFFFF"/>
              </a:solidFill>
              <a:latin typeface="Comic Sans MS" pitchFamily="66" charset="0"/>
            </a:endParaRPr>
          </a:p>
          <a:p>
            <a:pPr lvl="1">
              <a:buFontTx/>
              <a:buChar char="•"/>
            </a:pPr>
            <a:r>
              <a:rPr lang="en-US" sz="2000">
                <a:solidFill>
                  <a:srgbClr val="FFFFFF"/>
                </a:solidFill>
                <a:latin typeface="Comic Sans MS" pitchFamily="66" charset="0"/>
              </a:rPr>
              <a:t> 	Supporting the dynamics of trade liberalization and rules-		setting (world growth and effective domestic policies)</a:t>
            </a:r>
          </a:p>
          <a:p>
            <a:pPr lvl="1">
              <a:buFontTx/>
              <a:buChar char="•"/>
            </a:pPr>
            <a:endParaRPr lang="en-US" sz="2000">
              <a:solidFill>
                <a:srgbClr val="FFFFFF"/>
              </a:solidFill>
              <a:latin typeface="Comic Sans MS" pitchFamily="66" charset="0"/>
            </a:endParaRPr>
          </a:p>
          <a:p>
            <a:pPr lvl="1">
              <a:buFontTx/>
              <a:buChar char="•"/>
            </a:pPr>
            <a:r>
              <a:rPr lang="en-US" sz="2000">
                <a:solidFill>
                  <a:srgbClr val="FFFFFF"/>
                </a:solidFill>
                <a:latin typeface="Comic Sans MS" pitchFamily="66" charset="0"/>
              </a:rPr>
              <a:t> 	DDA part of a global agenda (Monterrey - Joburg - MDR’s) 		towards coherence between:</a:t>
            </a:r>
          </a:p>
          <a:p>
            <a:pPr lvl="3">
              <a:buFontTx/>
              <a:buChar char="•"/>
            </a:pPr>
            <a:r>
              <a:rPr lang="en-US" sz="2000">
                <a:solidFill>
                  <a:srgbClr val="FFFFFF"/>
                </a:solidFill>
                <a:latin typeface="Comic Sans MS" pitchFamily="66" charset="0"/>
              </a:rPr>
              <a:t> North South convergence</a:t>
            </a:r>
          </a:p>
          <a:p>
            <a:pPr lvl="3">
              <a:buFontTx/>
              <a:buChar char="•"/>
            </a:pPr>
            <a:r>
              <a:rPr lang="en-US" sz="2000">
                <a:solidFill>
                  <a:srgbClr val="FFFFFF"/>
                </a:solidFill>
                <a:latin typeface="Comic Sans MS" pitchFamily="66" charset="0"/>
              </a:rPr>
              <a:t> sustainability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1143000"/>
          </a:xfrm>
          <a:noFill/>
          <a:ln/>
        </p:spPr>
        <p:txBody>
          <a:bodyPr/>
          <a:lstStyle/>
          <a:p>
            <a:r>
              <a:rPr lang="en-US" sz="3200"/>
              <a:t>	</a:t>
            </a:r>
            <a:r>
              <a:rPr lang="en-US" sz="3200">
                <a:solidFill>
                  <a:srgbClr val="FFFFFF"/>
                </a:solidFill>
              </a:rPr>
              <a:t>CANCUN: a milestone on the way to the DOHA ROUND conclusion</a:t>
            </a:r>
            <a:endParaRPr lang="en-US" sz="480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219200" y="1447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FF99"/>
                </a:solidFill>
              </a:rPr>
              <a:t>Pierre DEFRAIGNE</a:t>
            </a:r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81000" y="2362200"/>
            <a:ext cx="8458200" cy="374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latin typeface="Comic Sans MS" pitchFamily="66" charset="0"/>
              </a:rPr>
              <a:t>2.	</a:t>
            </a:r>
            <a:r>
              <a:rPr lang="en-US" b="1">
                <a:solidFill>
                  <a:srgbClr val="FFFFFF"/>
                </a:solidFill>
                <a:latin typeface="Comic Sans MS" pitchFamily="66" charset="0"/>
              </a:rPr>
              <a:t>WHAT makes CANCUN a decisive step?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FFFFFF"/>
              </a:solidFill>
              <a:latin typeface="Comic Sans MS" pitchFamily="66" charset="0"/>
            </a:endParaRPr>
          </a:p>
          <a:p>
            <a:pPr lvl="1">
              <a:buFontTx/>
              <a:buChar char="•"/>
            </a:pPr>
            <a:r>
              <a:rPr lang="en-US" sz="2000">
                <a:solidFill>
                  <a:srgbClr val="FFFFFF"/>
                </a:solidFill>
                <a:latin typeface="Comic Sans MS" pitchFamily="66" charset="0"/>
              </a:rPr>
              <a:t>	Need for a new momentum (world economy and 			multilateralism)</a:t>
            </a:r>
          </a:p>
          <a:p>
            <a:pPr lvl="1">
              <a:buFontTx/>
              <a:buChar char="•"/>
            </a:pPr>
            <a:endParaRPr lang="en-US" sz="2000">
              <a:solidFill>
                <a:srgbClr val="FFFFFF"/>
              </a:solidFill>
              <a:latin typeface="Comic Sans MS" pitchFamily="66" charset="0"/>
            </a:endParaRPr>
          </a:p>
          <a:p>
            <a:pPr lvl="3">
              <a:buFontTx/>
              <a:buChar char="•"/>
            </a:pPr>
            <a:endParaRPr lang="en-US" sz="2000">
              <a:solidFill>
                <a:srgbClr val="FFFFFF"/>
              </a:solidFill>
              <a:latin typeface="Comic Sans MS" pitchFamily="66" charset="0"/>
            </a:endParaRPr>
          </a:p>
          <a:p>
            <a:pPr lvl="1">
              <a:buFontTx/>
              <a:buChar char="•"/>
            </a:pPr>
            <a:r>
              <a:rPr lang="en-US" sz="2000">
                <a:solidFill>
                  <a:srgbClr val="FFFFFF"/>
                </a:solidFill>
                <a:latin typeface="Comic Sans MS" pitchFamily="66" charset="0"/>
              </a:rPr>
              <a:t> 	bringing the DC’s to the heart of the world economy</a:t>
            </a:r>
          </a:p>
          <a:p>
            <a:pPr lvl="1">
              <a:buFontTx/>
              <a:buChar char="•"/>
            </a:pPr>
            <a:endParaRPr lang="en-US" sz="2000">
              <a:solidFill>
                <a:srgbClr val="FFFFFF"/>
              </a:solidFill>
              <a:latin typeface="Comic Sans MS" pitchFamily="66" charset="0"/>
            </a:endParaRPr>
          </a:p>
          <a:p>
            <a:pPr lvl="1">
              <a:buFontTx/>
              <a:buChar char="•"/>
            </a:pPr>
            <a:endParaRPr lang="en-US" sz="2000">
              <a:solidFill>
                <a:srgbClr val="FFFFFF"/>
              </a:solidFill>
              <a:latin typeface="Comic Sans MS" pitchFamily="66" charset="0"/>
            </a:endParaRPr>
          </a:p>
          <a:p>
            <a:pPr lvl="1">
              <a:buFontTx/>
              <a:buChar char="•"/>
            </a:pPr>
            <a:r>
              <a:rPr lang="en-US" sz="2000">
                <a:solidFill>
                  <a:srgbClr val="FFFFFF"/>
                </a:solidFill>
                <a:latin typeface="Comic Sans MS" pitchFamily="66" charset="0"/>
              </a:rPr>
              <a:t> 	ensuring WTO legitimacy with respect to the civil society 		(values and interests compatibility)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utoUpdateAnimBg="0"/>
      <p:bldP spid="512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1143000"/>
          </a:xfrm>
          <a:noFill/>
          <a:ln/>
        </p:spPr>
        <p:txBody>
          <a:bodyPr/>
          <a:lstStyle/>
          <a:p>
            <a:r>
              <a:rPr lang="en-US" sz="3200"/>
              <a:t>	</a:t>
            </a:r>
            <a:r>
              <a:rPr lang="en-US" sz="3200">
                <a:solidFill>
                  <a:srgbClr val="FFFFFF"/>
                </a:solidFill>
              </a:rPr>
              <a:t>CANCUN: a milestone on the way to the DOHA ROUND conclusion</a:t>
            </a:r>
            <a:endParaRPr lang="en-US" sz="480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219200" y="1447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FF99"/>
                </a:solidFill>
              </a:rPr>
              <a:t>Pierre DEFRAIGNE</a:t>
            </a:r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81000" y="2362200"/>
            <a:ext cx="8458200" cy="344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latin typeface="Comic Sans MS" pitchFamily="66" charset="0"/>
              </a:rPr>
              <a:t>3.	</a:t>
            </a:r>
            <a:r>
              <a:rPr lang="en-US" b="1">
                <a:solidFill>
                  <a:srgbClr val="FFFFFF"/>
                </a:solidFill>
                <a:latin typeface="Comic Sans MS" pitchFamily="66" charset="0"/>
              </a:rPr>
              <a:t>CANCUN’s Ministerial Conference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FFFFFF"/>
              </a:solidFill>
              <a:latin typeface="Comic Sans MS" pitchFamily="66" charset="0"/>
            </a:endParaRPr>
          </a:p>
          <a:p>
            <a:pPr lvl="1">
              <a:buFontTx/>
              <a:buChar char="•"/>
            </a:pPr>
            <a:r>
              <a:rPr lang="en-US" sz="2000">
                <a:solidFill>
                  <a:srgbClr val="FFFFFF"/>
                </a:solidFill>
                <a:latin typeface="Comic Sans MS" pitchFamily="66" charset="0"/>
              </a:rPr>
              <a:t>	preparation (Mini Ministerials and EU leadership)</a:t>
            </a:r>
          </a:p>
          <a:p>
            <a:pPr lvl="1">
              <a:buFontTx/>
              <a:buChar char="•"/>
            </a:pPr>
            <a:endParaRPr lang="en-US" sz="2000">
              <a:solidFill>
                <a:srgbClr val="FFFFFF"/>
              </a:solidFill>
              <a:latin typeface="Comic Sans MS" pitchFamily="66" charset="0"/>
            </a:endParaRPr>
          </a:p>
          <a:p>
            <a:pPr lvl="3">
              <a:buFontTx/>
              <a:buChar char="•"/>
            </a:pPr>
            <a:endParaRPr lang="en-US" sz="2000">
              <a:solidFill>
                <a:srgbClr val="FFFFFF"/>
              </a:solidFill>
              <a:latin typeface="Comic Sans MS" pitchFamily="66" charset="0"/>
            </a:endParaRPr>
          </a:p>
          <a:p>
            <a:pPr lvl="1">
              <a:buFontTx/>
              <a:buChar char="•"/>
            </a:pPr>
            <a:r>
              <a:rPr lang="en-US" sz="2000">
                <a:solidFill>
                  <a:srgbClr val="FFFFFF"/>
                </a:solidFill>
                <a:latin typeface="Comic Sans MS" pitchFamily="66" charset="0"/>
              </a:rPr>
              <a:t> 	the issues at stake</a:t>
            </a:r>
          </a:p>
          <a:p>
            <a:pPr lvl="1">
              <a:buFontTx/>
              <a:buChar char="•"/>
            </a:pPr>
            <a:endParaRPr lang="en-US" sz="2000">
              <a:solidFill>
                <a:srgbClr val="FFFFFF"/>
              </a:solidFill>
              <a:latin typeface="Comic Sans MS" pitchFamily="66" charset="0"/>
            </a:endParaRPr>
          </a:p>
          <a:p>
            <a:pPr lvl="2">
              <a:buFontTx/>
              <a:buChar char="•"/>
            </a:pPr>
            <a:r>
              <a:rPr lang="en-US" sz="2000">
                <a:solidFill>
                  <a:srgbClr val="FFFFFF"/>
                </a:solidFill>
                <a:latin typeface="Comic Sans MS" pitchFamily="66" charset="0"/>
              </a:rPr>
              <a:t> market access (agri, non agri, services)</a:t>
            </a:r>
          </a:p>
          <a:p>
            <a:pPr lvl="2">
              <a:buFontTx/>
              <a:buChar char="•"/>
            </a:pPr>
            <a:r>
              <a:rPr lang="en-US" sz="2000">
                <a:solidFill>
                  <a:srgbClr val="FFFFFF"/>
                </a:solidFill>
                <a:latin typeface="Comic Sans MS" pitchFamily="66" charset="0"/>
              </a:rPr>
              <a:t> rules (Singapore issues, DSU, AD/AS)</a:t>
            </a:r>
          </a:p>
          <a:p>
            <a:pPr lvl="2">
              <a:buFontTx/>
              <a:buChar char="•"/>
            </a:pPr>
            <a:r>
              <a:rPr lang="en-US" sz="2000">
                <a:solidFill>
                  <a:srgbClr val="FFFFFF"/>
                </a:solidFill>
                <a:latin typeface="Comic Sans MS" pitchFamily="66" charset="0"/>
              </a:rPr>
              <a:t> crutial items: drugs, SDT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  <p:bldP spid="615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1143000"/>
          </a:xfrm>
          <a:noFill/>
          <a:ln/>
        </p:spPr>
        <p:txBody>
          <a:bodyPr/>
          <a:lstStyle/>
          <a:p>
            <a:r>
              <a:rPr lang="en-US" sz="3200"/>
              <a:t>	</a:t>
            </a:r>
            <a:r>
              <a:rPr lang="en-US" sz="3200">
                <a:solidFill>
                  <a:srgbClr val="FFFFFF"/>
                </a:solidFill>
              </a:rPr>
              <a:t>CANCUN: a milestone on the way to the DOHA ROUND conclusion</a:t>
            </a:r>
            <a:endParaRPr lang="en-US" sz="480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219200" y="1447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FF99"/>
                </a:solidFill>
              </a:rPr>
              <a:t>Pierre DEFRAIGNE</a:t>
            </a:r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81000" y="2362200"/>
            <a:ext cx="8458200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latin typeface="Comic Sans MS" pitchFamily="66" charset="0"/>
              </a:rPr>
              <a:t>4.	</a:t>
            </a:r>
            <a:r>
              <a:rPr lang="en-US" b="1">
                <a:solidFill>
                  <a:srgbClr val="FFFFFF"/>
                </a:solidFill>
                <a:latin typeface="Comic Sans MS" pitchFamily="66" charset="0"/>
              </a:rPr>
              <a:t>CANCUN PROSPECTS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FFFFFF"/>
              </a:solidFill>
              <a:latin typeface="Comic Sans MS" pitchFamily="66" charset="0"/>
            </a:endParaRPr>
          </a:p>
          <a:p>
            <a:pPr lvl="1">
              <a:buFontTx/>
              <a:buChar char="•"/>
            </a:pPr>
            <a:r>
              <a:rPr lang="en-US" sz="2000">
                <a:solidFill>
                  <a:srgbClr val="FFFFFF"/>
                </a:solidFill>
                <a:latin typeface="Comic Sans MS" pitchFamily="66" charset="0"/>
              </a:rPr>
              <a:t>	a make or break deal</a:t>
            </a:r>
          </a:p>
          <a:p>
            <a:pPr lvl="1">
              <a:buFontTx/>
              <a:buChar char="•"/>
            </a:pPr>
            <a:endParaRPr lang="en-US" sz="2000">
              <a:solidFill>
                <a:srgbClr val="FFFFFF"/>
              </a:solidFill>
              <a:latin typeface="Comic Sans MS" pitchFamily="66" charset="0"/>
            </a:endParaRPr>
          </a:p>
          <a:p>
            <a:pPr lvl="3">
              <a:buFontTx/>
              <a:buChar char="•"/>
            </a:pPr>
            <a:endParaRPr lang="en-US" sz="2000">
              <a:solidFill>
                <a:srgbClr val="FFFFFF"/>
              </a:solidFill>
              <a:latin typeface="Comic Sans MS" pitchFamily="66" charset="0"/>
            </a:endParaRPr>
          </a:p>
          <a:p>
            <a:pPr lvl="1">
              <a:buFontTx/>
              <a:buChar char="•"/>
            </a:pPr>
            <a:r>
              <a:rPr lang="en-US" sz="2000">
                <a:solidFill>
                  <a:srgbClr val="FFFFFF"/>
                </a:solidFill>
                <a:latin typeface="Comic Sans MS" pitchFamily="66" charset="0"/>
              </a:rPr>
              <a:t> 	what if?</a:t>
            </a:r>
          </a:p>
          <a:p>
            <a:pPr lvl="1">
              <a:buFontTx/>
              <a:buChar char="•"/>
            </a:pPr>
            <a:endParaRPr lang="en-US" sz="2000">
              <a:solidFill>
                <a:srgbClr val="FFFFFF"/>
              </a:solidFill>
              <a:latin typeface="Comic Sans MS" pitchFamily="66" charset="0"/>
            </a:endParaRPr>
          </a:p>
          <a:p>
            <a:pPr lvl="2">
              <a:buFontTx/>
              <a:buChar char="•"/>
            </a:pPr>
            <a:r>
              <a:rPr lang="en-US" sz="2000">
                <a:solidFill>
                  <a:srgbClr val="FFFFFF"/>
                </a:solidFill>
                <a:latin typeface="Comic Sans MS" pitchFamily="66" charset="0"/>
              </a:rPr>
              <a:t> is there a B-plan?</a:t>
            </a:r>
          </a:p>
          <a:p>
            <a:pPr lvl="2">
              <a:buFontTx/>
              <a:buChar char="•"/>
            </a:pPr>
            <a:r>
              <a:rPr lang="en-US" sz="2000">
                <a:solidFill>
                  <a:srgbClr val="FFFFFF"/>
                </a:solidFill>
                <a:latin typeface="Comic Sans MS" pitchFamily="66" charset="0"/>
              </a:rPr>
              <a:t> what about the bilateral route?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4" grpId="0" autoUpdateAnimBg="0"/>
    </p:bldLst>
  </p:timing>
</p:sld>
</file>

<file path=ppt/theme/theme1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111</TotalTime>
  <Words>16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Tahoma</vt:lpstr>
      <vt:lpstr>Monotype Sorts</vt:lpstr>
      <vt:lpstr>Comic Sans MS</vt:lpstr>
      <vt:lpstr>Whirlpool</vt:lpstr>
      <vt:lpstr> CANCUN: a milestone on the way to the DOHA ROUND conclusion</vt:lpstr>
      <vt:lpstr> CANCUN: a milestone on the way to the DOHA ROUND conclusion</vt:lpstr>
      <vt:lpstr> CANCUN: a milestone on the way to the DOHA ROUND conclusion</vt:lpstr>
      <vt:lpstr> CANCUN: a milestone on the way to the DOHA ROUND 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CANCUN: a milestone on the way to the DOHA ROUND conclusion</dc:title>
  <dc:creator>vrancka</dc:creator>
  <cp:lastModifiedBy>anarod</cp:lastModifiedBy>
  <cp:revision>4</cp:revision>
  <cp:lastPrinted>2003-08-01T15:35:52Z</cp:lastPrinted>
  <dcterms:created xsi:type="dcterms:W3CDTF">2003-08-01T13:38:11Z</dcterms:created>
  <dcterms:modified xsi:type="dcterms:W3CDTF">2010-07-12T02:17:35Z</dcterms:modified>
</cp:coreProperties>
</file>