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467" r:id="rId2"/>
    <p:sldId id="566" r:id="rId3"/>
    <p:sldId id="526" r:id="rId4"/>
    <p:sldId id="527" r:id="rId5"/>
    <p:sldId id="499" r:id="rId6"/>
    <p:sldId id="458" r:id="rId7"/>
    <p:sldId id="567" r:id="rId8"/>
    <p:sldId id="506" r:id="rId9"/>
    <p:sldId id="568" r:id="rId10"/>
    <p:sldId id="571" r:id="rId11"/>
    <p:sldId id="572" r:id="rId12"/>
    <p:sldId id="508" r:id="rId13"/>
    <p:sldId id="563" r:id="rId14"/>
    <p:sldId id="574" r:id="rId15"/>
    <p:sldId id="554" r:id="rId16"/>
    <p:sldId id="557" r:id="rId17"/>
    <p:sldId id="576" r:id="rId18"/>
    <p:sldId id="577" r:id="rId19"/>
    <p:sldId id="514" r:id="rId20"/>
    <p:sldId id="515" r:id="rId21"/>
    <p:sldId id="516" r:id="rId22"/>
    <p:sldId id="490" r:id="rId23"/>
    <p:sldId id="579" r:id="rId24"/>
    <p:sldId id="517" r:id="rId25"/>
    <p:sldId id="518" r:id="rId26"/>
    <p:sldId id="519" r:id="rId27"/>
    <p:sldId id="520" r:id="rId28"/>
    <p:sldId id="528" r:id="rId29"/>
    <p:sldId id="521" r:id="rId30"/>
    <p:sldId id="492" r:id="rId31"/>
    <p:sldId id="522" r:id="rId32"/>
    <p:sldId id="523" r:id="rId33"/>
    <p:sldId id="524" r:id="rId34"/>
    <p:sldId id="525" r:id="rId35"/>
    <p:sldId id="530" r:id="rId36"/>
    <p:sldId id="529" r:id="rId37"/>
    <p:sldId id="532" r:id="rId38"/>
    <p:sldId id="561" r:id="rId39"/>
    <p:sldId id="533" r:id="rId40"/>
    <p:sldId id="583" r:id="rId41"/>
    <p:sldId id="534" r:id="rId42"/>
    <p:sldId id="584" r:id="rId43"/>
    <p:sldId id="536" r:id="rId44"/>
    <p:sldId id="540" r:id="rId45"/>
    <p:sldId id="585" r:id="rId46"/>
    <p:sldId id="537" r:id="rId47"/>
    <p:sldId id="586" r:id="rId48"/>
    <p:sldId id="545" r:id="rId49"/>
    <p:sldId id="599" r:id="rId50"/>
    <p:sldId id="598" r:id="rId51"/>
    <p:sldId id="589" r:id="rId52"/>
    <p:sldId id="590" r:id="rId53"/>
    <p:sldId id="549" r:id="rId54"/>
    <p:sldId id="550" r:id="rId55"/>
    <p:sldId id="591" r:id="rId56"/>
  </p:sldIdLst>
  <p:sldSz cx="9144000" cy="6858000" type="screen4x3"/>
  <p:notesSz cx="6980238" cy="9210675"/>
  <p:embeddedFontLst>
    <p:embeddedFont>
      <p:font typeface="Arial Narrow" pitchFamily="34" charset="0"/>
      <p:regular r:id="rId59"/>
      <p:bold r:id="rId60"/>
      <p:italic r:id="rId61"/>
      <p:boldItalic r:id="rId62"/>
    </p:embeddedFont>
    <p:embeddedFont>
      <p:font typeface="Tahoma" pitchFamily="34" charset="0"/>
      <p:regular r:id="rId63"/>
      <p:bold r:id="rId64"/>
    </p:embeddedFont>
    <p:embeddedFont>
      <p:font typeface="CG Omega" pitchFamily="34" charset="0"/>
      <p:regular r:id="rId65"/>
      <p:bold r:id="rId66"/>
      <p:italic r:id="rId67"/>
      <p:boldItalic r:id="rId68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1988F"/>
    <a:srgbClr val="FF0000"/>
    <a:srgbClr val="FAFE79"/>
    <a:srgbClr val="66FFFF"/>
    <a:srgbClr val="FF9900"/>
    <a:srgbClr val="FF7C8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5" autoAdjust="0"/>
    <p:restoredTop sz="90929"/>
  </p:normalViewPr>
  <p:slideViewPr>
    <p:cSldViewPr>
      <p:cViewPr>
        <p:scale>
          <a:sx n="50" d="100"/>
          <a:sy n="50" d="100"/>
        </p:scale>
        <p:origin x="-82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242"/>
    </p:cViewPr>
  </p:sorterViewPr>
  <p:notesViewPr>
    <p:cSldViewPr>
      <p:cViewPr varScale="1">
        <p:scale>
          <a:sx n="55" d="100"/>
          <a:sy n="55" d="100"/>
        </p:scale>
        <p:origin x="-1818" y="-84"/>
      </p:cViewPr>
      <p:guideLst>
        <p:guide orient="horz" pos="2901"/>
        <p:guide pos="219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5.fntdata"/><Relationship Id="rId68" Type="http://schemas.openxmlformats.org/officeDocument/2006/relationships/font" Target="fonts/font10.fntdata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66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2.fntdata"/><Relationship Id="rId65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6.fntdata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1.fntdata"/><Relationship Id="rId67" Type="http://schemas.openxmlformats.org/officeDocument/2006/relationships/font" Target="fonts/font9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4.fntdata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FBB00-1D4A-400C-9226-012D29B3B6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690563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75150"/>
            <a:ext cx="5119688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50300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B502A0E9-4B83-4D28-AEAA-E9E18AE347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9D441-3843-4F54-8F13-C18C7FFD2622}" type="slidenum">
              <a:rPr lang="en-US"/>
              <a:pPr/>
              <a:t>1</a:t>
            </a:fld>
            <a:endParaRPr lang="en-US"/>
          </a:p>
        </p:txBody>
      </p:sp>
      <p:sp>
        <p:nvSpPr>
          <p:cNvPr id="406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6913"/>
            <a:ext cx="4589463" cy="3441700"/>
          </a:xfrm>
          <a:ln w="12700" cap="flat">
            <a:solidFill>
              <a:schemeClr val="tx1"/>
            </a:solidFill>
          </a:ln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553" tIns="44973" rIns="91553" bIns="44973"/>
          <a:lstStyle/>
          <a:p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8750B-DB47-4C43-A989-70D5912E9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3CBE-1071-4598-AC74-BA66FF7D5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0AB6-8BBB-4EDB-B44E-11FF1EA73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97FF1D-2F7F-447E-B1AC-00310FA4A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858B-FBE3-41A1-8A9B-487FCFB17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B74AB-1861-4B91-ADDF-D1A41BE52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231A8-56B2-456C-8B4A-BF87ECD9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92B01-362C-4B3A-851C-37748847E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A7717-5F3B-4FEC-8E17-16327B8A3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D0067-DD25-4258-BC85-51957488C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DA1BD-BE2F-4F0E-84EA-9F96890DF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500EB-2727-44B0-8DCF-94E314E6A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445F7">
                <a:gamma/>
                <a:shade val="46275"/>
                <a:invGamma/>
              </a:srgbClr>
            </a:gs>
            <a:gs pos="50000">
              <a:srgbClr val="0445F7"/>
            </a:gs>
            <a:gs pos="100000">
              <a:srgbClr val="0445F7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66544D-DB3A-4B1E-BA3A-3BC4D44978F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FF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506" name="Group 2"/>
          <p:cNvGrpSpPr>
            <a:grpSpLocks/>
          </p:cNvGrpSpPr>
          <p:nvPr/>
        </p:nvGrpSpPr>
        <p:grpSpPr bwMode="auto">
          <a:xfrm>
            <a:off x="242888" y="5410200"/>
            <a:ext cx="925512" cy="1092200"/>
            <a:chOff x="153" y="3408"/>
            <a:chExt cx="583" cy="688"/>
          </a:xfrm>
        </p:grpSpPr>
        <p:pic>
          <p:nvPicPr>
            <p:cNvPr id="405507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" y="3408"/>
              <a:ext cx="583" cy="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5508" name="Rectangle 4"/>
            <p:cNvSpPr>
              <a:spLocks noChangeArrowheads="1"/>
            </p:cNvSpPr>
            <p:nvPr/>
          </p:nvSpPr>
          <p:spPr bwMode="auto">
            <a:xfrm>
              <a:off x="210" y="3436"/>
              <a:ext cx="453" cy="6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5509" name="Rectangle 5"/>
          <p:cNvSpPr>
            <a:spLocks noChangeArrowheads="1"/>
          </p:cNvSpPr>
          <p:nvPr/>
        </p:nvSpPr>
        <p:spPr bwMode="auto">
          <a:xfrm>
            <a:off x="1420813" y="5535613"/>
            <a:ext cx="56007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b="1">
                <a:solidFill>
                  <a:srgbClr val="FAFD00"/>
                </a:solidFill>
              </a:rPr>
              <a:t>Banco Interamericano de Desarrollo</a:t>
            </a:r>
          </a:p>
          <a:p>
            <a:pPr algn="l"/>
            <a:r>
              <a:rPr lang="en-US" b="1">
                <a:solidFill>
                  <a:srgbClr val="FAFD00"/>
                </a:solidFill>
              </a:rPr>
              <a:t>Departamento de Investigación</a:t>
            </a:r>
          </a:p>
          <a:p>
            <a:pPr algn="l"/>
            <a:endParaRPr lang="en-US" b="1">
              <a:solidFill>
                <a:srgbClr val="FAFD00"/>
              </a:solidFill>
            </a:endParaRPr>
          </a:p>
        </p:txBody>
      </p:sp>
      <p:sp>
        <p:nvSpPr>
          <p:cNvPr id="40551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286000"/>
            <a:ext cx="7772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latin typeface="Arial" pitchFamily="34" charset="0"/>
              </a:rPr>
              <a:t>Competitividad</a:t>
            </a:r>
            <a:br>
              <a:rPr lang="en-US" b="1">
                <a:latin typeface="Arial" pitchFamily="34" charset="0"/>
              </a:rPr>
            </a:br>
            <a:r>
              <a:rPr lang="en-US" b="1">
                <a:latin typeface="Arial" pitchFamily="34" charset="0"/>
              </a:rPr>
              <a:t>El Motor del Crecimiento </a:t>
            </a:r>
            <a:br>
              <a:rPr lang="en-US" b="1">
                <a:latin typeface="Arial" pitchFamily="34" charset="0"/>
              </a:rPr>
            </a:br>
            <a:r>
              <a:rPr lang="en-US" b="1">
                <a:latin typeface="Arial" pitchFamily="34" charset="0"/>
              </a:rPr>
              <a:t/>
            </a:r>
            <a:br>
              <a:rPr lang="en-US" b="1">
                <a:latin typeface="Arial" pitchFamily="34" charset="0"/>
              </a:rPr>
            </a:br>
            <a:r>
              <a:rPr lang="en-US" sz="3600" b="1">
                <a:latin typeface="Arial" pitchFamily="34" charset="0"/>
              </a:rPr>
              <a:t>Informe de Progreso Económico y Social en América Latina</a:t>
            </a:r>
            <a:br>
              <a:rPr lang="en-US" sz="3600" b="1">
                <a:latin typeface="Arial" pitchFamily="34" charset="0"/>
              </a:rPr>
            </a:br>
            <a:r>
              <a:rPr lang="en-US" sz="3600" b="1">
                <a:latin typeface="Arial" pitchFamily="34" charset="0"/>
              </a:rPr>
              <a:t>2001</a:t>
            </a:r>
            <a:endParaRPr lang="en-US" sz="4000" b="1">
              <a:latin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4000" b="1"/>
              <a:t>…la mayoría quedan en posiciones muy bajas para su nivel de ingreso</a:t>
            </a:r>
          </a:p>
        </p:txBody>
      </p:sp>
      <p:grpSp>
        <p:nvGrpSpPr>
          <p:cNvPr id="540675" name="Group 3"/>
          <p:cNvGrpSpPr>
            <a:grpSpLocks/>
          </p:cNvGrpSpPr>
          <p:nvPr/>
        </p:nvGrpSpPr>
        <p:grpSpPr bwMode="auto">
          <a:xfrm>
            <a:off x="1501775" y="1295400"/>
            <a:ext cx="5280025" cy="5514975"/>
            <a:chOff x="946" y="576"/>
            <a:chExt cx="3326" cy="3763"/>
          </a:xfrm>
        </p:grpSpPr>
        <p:sp>
          <p:nvSpPr>
            <p:cNvPr id="540676" name="Rectangle 4"/>
            <p:cNvSpPr>
              <a:spLocks noChangeArrowheads="1"/>
            </p:cNvSpPr>
            <p:nvPr/>
          </p:nvSpPr>
          <p:spPr bwMode="auto">
            <a:xfrm rot="5400000">
              <a:off x="1190" y="1250"/>
              <a:ext cx="3531" cy="2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77" name="Rectangle 5"/>
            <p:cNvSpPr>
              <a:spLocks noChangeArrowheads="1"/>
            </p:cNvSpPr>
            <p:nvPr/>
          </p:nvSpPr>
          <p:spPr bwMode="auto">
            <a:xfrm rot="5400000">
              <a:off x="1190" y="1250"/>
              <a:ext cx="3531" cy="2232"/>
            </a:xfrm>
            <a:prstGeom prst="rect">
              <a:avLst/>
            </a:prstGeom>
            <a:noFill/>
            <a:ln w="0">
              <a:solidFill>
                <a:srgbClr val="33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78" name="Rectangle 6"/>
            <p:cNvSpPr>
              <a:spLocks noChangeArrowheads="1"/>
            </p:cNvSpPr>
            <p:nvPr/>
          </p:nvSpPr>
          <p:spPr bwMode="auto">
            <a:xfrm rot="5400000">
              <a:off x="2876" y="-386"/>
              <a:ext cx="71" cy="2144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79" name="Rectangle 7"/>
            <p:cNvSpPr>
              <a:spLocks noChangeArrowheads="1"/>
            </p:cNvSpPr>
            <p:nvPr/>
          </p:nvSpPr>
          <p:spPr bwMode="auto">
            <a:xfrm rot="5400000">
              <a:off x="2692" y="-26"/>
              <a:ext cx="74" cy="1778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0" name="Rectangle 8"/>
            <p:cNvSpPr>
              <a:spLocks noChangeArrowheads="1"/>
            </p:cNvSpPr>
            <p:nvPr/>
          </p:nvSpPr>
          <p:spPr bwMode="auto">
            <a:xfrm rot="5400000">
              <a:off x="2652" y="193"/>
              <a:ext cx="71" cy="1696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1" name="Rectangle 9"/>
            <p:cNvSpPr>
              <a:spLocks noChangeArrowheads="1"/>
            </p:cNvSpPr>
            <p:nvPr/>
          </p:nvSpPr>
          <p:spPr bwMode="auto">
            <a:xfrm rot="5400000">
              <a:off x="2600" y="417"/>
              <a:ext cx="76" cy="1597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2" name="Rectangle 10"/>
            <p:cNvSpPr>
              <a:spLocks noChangeArrowheads="1"/>
            </p:cNvSpPr>
            <p:nvPr/>
          </p:nvSpPr>
          <p:spPr bwMode="auto">
            <a:xfrm rot="5400000">
              <a:off x="2589" y="608"/>
              <a:ext cx="71" cy="1570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3" name="Rectangle 11"/>
            <p:cNvSpPr>
              <a:spLocks noChangeArrowheads="1"/>
            </p:cNvSpPr>
            <p:nvPr/>
          </p:nvSpPr>
          <p:spPr bwMode="auto">
            <a:xfrm rot="5400000">
              <a:off x="2573" y="799"/>
              <a:ext cx="70" cy="1537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4" name="Rectangle 12"/>
            <p:cNvSpPr>
              <a:spLocks noChangeArrowheads="1"/>
            </p:cNvSpPr>
            <p:nvPr/>
          </p:nvSpPr>
          <p:spPr bwMode="auto">
            <a:xfrm rot="5400000">
              <a:off x="2522" y="1025"/>
              <a:ext cx="74" cy="1439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5" name="Rectangle 13"/>
            <p:cNvSpPr>
              <a:spLocks noChangeArrowheads="1"/>
            </p:cNvSpPr>
            <p:nvPr/>
          </p:nvSpPr>
          <p:spPr bwMode="auto">
            <a:xfrm rot="5400000">
              <a:off x="2520" y="1206"/>
              <a:ext cx="71" cy="1433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6" name="Rectangle 14"/>
            <p:cNvSpPr>
              <a:spLocks noChangeArrowheads="1"/>
            </p:cNvSpPr>
            <p:nvPr/>
          </p:nvSpPr>
          <p:spPr bwMode="auto">
            <a:xfrm rot="5400000">
              <a:off x="2439" y="1461"/>
              <a:ext cx="76" cy="1275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7" name="Rectangle 15"/>
            <p:cNvSpPr>
              <a:spLocks noChangeArrowheads="1"/>
            </p:cNvSpPr>
            <p:nvPr/>
          </p:nvSpPr>
          <p:spPr bwMode="auto">
            <a:xfrm rot="5400000">
              <a:off x="2419" y="1660"/>
              <a:ext cx="71" cy="1231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8" name="Rectangle 16"/>
            <p:cNvSpPr>
              <a:spLocks noChangeArrowheads="1"/>
            </p:cNvSpPr>
            <p:nvPr/>
          </p:nvSpPr>
          <p:spPr bwMode="auto">
            <a:xfrm rot="5400000">
              <a:off x="2409" y="1846"/>
              <a:ext cx="70" cy="1209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89" name="Rectangle 17"/>
            <p:cNvSpPr>
              <a:spLocks noChangeArrowheads="1"/>
            </p:cNvSpPr>
            <p:nvPr/>
          </p:nvSpPr>
          <p:spPr bwMode="auto">
            <a:xfrm rot="5400000">
              <a:off x="2401" y="2029"/>
              <a:ext cx="75" cy="1198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0" name="Rectangle 18"/>
            <p:cNvSpPr>
              <a:spLocks noChangeArrowheads="1"/>
            </p:cNvSpPr>
            <p:nvPr/>
          </p:nvSpPr>
          <p:spPr bwMode="auto">
            <a:xfrm rot="5400000">
              <a:off x="2343" y="2266"/>
              <a:ext cx="71" cy="1078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1" name="Rectangle 19"/>
            <p:cNvSpPr>
              <a:spLocks noChangeArrowheads="1"/>
            </p:cNvSpPr>
            <p:nvPr/>
          </p:nvSpPr>
          <p:spPr bwMode="auto">
            <a:xfrm rot="5400000">
              <a:off x="2330" y="2454"/>
              <a:ext cx="75" cy="1056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2" name="Rectangle 20"/>
            <p:cNvSpPr>
              <a:spLocks noChangeArrowheads="1"/>
            </p:cNvSpPr>
            <p:nvPr/>
          </p:nvSpPr>
          <p:spPr bwMode="auto">
            <a:xfrm rot="5400000">
              <a:off x="2225" y="2738"/>
              <a:ext cx="71" cy="842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3" name="Rectangle 21"/>
            <p:cNvSpPr>
              <a:spLocks noChangeArrowheads="1"/>
            </p:cNvSpPr>
            <p:nvPr/>
          </p:nvSpPr>
          <p:spPr bwMode="auto">
            <a:xfrm rot="5400000">
              <a:off x="2217" y="2922"/>
              <a:ext cx="71" cy="826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4" name="Rectangle 22"/>
            <p:cNvSpPr>
              <a:spLocks noChangeArrowheads="1"/>
            </p:cNvSpPr>
            <p:nvPr/>
          </p:nvSpPr>
          <p:spPr bwMode="auto">
            <a:xfrm rot="5400000">
              <a:off x="2187" y="3125"/>
              <a:ext cx="76" cy="771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5" name="Rectangle 23"/>
            <p:cNvSpPr>
              <a:spLocks noChangeArrowheads="1"/>
            </p:cNvSpPr>
            <p:nvPr/>
          </p:nvSpPr>
          <p:spPr bwMode="auto">
            <a:xfrm rot="5400000">
              <a:off x="2075" y="3417"/>
              <a:ext cx="71" cy="542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6" name="Rectangle 24"/>
            <p:cNvSpPr>
              <a:spLocks noChangeArrowheads="1"/>
            </p:cNvSpPr>
            <p:nvPr/>
          </p:nvSpPr>
          <p:spPr bwMode="auto">
            <a:xfrm rot="5400000">
              <a:off x="2032" y="3635"/>
              <a:ext cx="75" cy="460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7" name="Rectangle 25"/>
            <p:cNvSpPr>
              <a:spLocks noChangeArrowheads="1"/>
            </p:cNvSpPr>
            <p:nvPr/>
          </p:nvSpPr>
          <p:spPr bwMode="auto">
            <a:xfrm rot="5400000">
              <a:off x="2031" y="3815"/>
              <a:ext cx="71" cy="454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8" name="Line 26"/>
            <p:cNvSpPr>
              <a:spLocks noChangeShapeType="1"/>
            </p:cNvSpPr>
            <p:nvPr/>
          </p:nvSpPr>
          <p:spPr bwMode="auto">
            <a:xfrm rot="5400000">
              <a:off x="2956" y="-515"/>
              <a:ext cx="0" cy="2232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99" name="Line 27"/>
            <p:cNvSpPr>
              <a:spLocks noChangeShapeType="1"/>
            </p:cNvSpPr>
            <p:nvPr/>
          </p:nvSpPr>
          <p:spPr bwMode="auto">
            <a:xfrm rot="5400000">
              <a:off x="1826" y="588"/>
              <a:ext cx="25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0" name="Line 28"/>
            <p:cNvSpPr>
              <a:spLocks noChangeShapeType="1"/>
            </p:cNvSpPr>
            <p:nvPr/>
          </p:nvSpPr>
          <p:spPr bwMode="auto">
            <a:xfrm rot="5400000">
              <a:off x="2275" y="588"/>
              <a:ext cx="25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1" name="Line 29"/>
            <p:cNvSpPr>
              <a:spLocks noChangeShapeType="1"/>
            </p:cNvSpPr>
            <p:nvPr/>
          </p:nvSpPr>
          <p:spPr bwMode="auto">
            <a:xfrm rot="5400000">
              <a:off x="2718" y="588"/>
              <a:ext cx="25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2" name="Line 30"/>
            <p:cNvSpPr>
              <a:spLocks noChangeShapeType="1"/>
            </p:cNvSpPr>
            <p:nvPr/>
          </p:nvSpPr>
          <p:spPr bwMode="auto">
            <a:xfrm rot="5400000">
              <a:off x="3166" y="588"/>
              <a:ext cx="25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3" name="Line 31"/>
            <p:cNvSpPr>
              <a:spLocks noChangeShapeType="1"/>
            </p:cNvSpPr>
            <p:nvPr/>
          </p:nvSpPr>
          <p:spPr bwMode="auto">
            <a:xfrm rot="5400000">
              <a:off x="3609" y="588"/>
              <a:ext cx="25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4" name="Line 32"/>
            <p:cNvSpPr>
              <a:spLocks noChangeShapeType="1"/>
            </p:cNvSpPr>
            <p:nvPr/>
          </p:nvSpPr>
          <p:spPr bwMode="auto">
            <a:xfrm rot="5400000">
              <a:off x="4058" y="588"/>
              <a:ext cx="25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5" name="Line 33"/>
            <p:cNvSpPr>
              <a:spLocks noChangeShapeType="1"/>
            </p:cNvSpPr>
            <p:nvPr/>
          </p:nvSpPr>
          <p:spPr bwMode="auto">
            <a:xfrm rot="5400000">
              <a:off x="73" y="2365"/>
              <a:ext cx="3531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6" name="Line 34"/>
            <p:cNvSpPr>
              <a:spLocks noChangeShapeType="1"/>
            </p:cNvSpPr>
            <p:nvPr/>
          </p:nvSpPr>
          <p:spPr bwMode="auto">
            <a:xfrm rot="5400000" flipV="1">
              <a:off x="1823" y="584"/>
              <a:ext cx="0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7" name="Line 35"/>
            <p:cNvSpPr>
              <a:spLocks noChangeShapeType="1"/>
            </p:cNvSpPr>
            <p:nvPr/>
          </p:nvSpPr>
          <p:spPr bwMode="auto">
            <a:xfrm rot="5400000" flipV="1">
              <a:off x="1822" y="760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8" name="Line 36"/>
            <p:cNvSpPr>
              <a:spLocks noChangeShapeType="1"/>
            </p:cNvSpPr>
            <p:nvPr/>
          </p:nvSpPr>
          <p:spPr bwMode="auto">
            <a:xfrm rot="5400000" flipV="1">
              <a:off x="1822" y="939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09" name="Line 37"/>
            <p:cNvSpPr>
              <a:spLocks noChangeShapeType="1"/>
            </p:cNvSpPr>
            <p:nvPr/>
          </p:nvSpPr>
          <p:spPr bwMode="auto">
            <a:xfrm rot="5400000" flipV="1">
              <a:off x="1822" y="1113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0" name="Line 38"/>
            <p:cNvSpPr>
              <a:spLocks noChangeShapeType="1"/>
            </p:cNvSpPr>
            <p:nvPr/>
          </p:nvSpPr>
          <p:spPr bwMode="auto">
            <a:xfrm rot="5400000" flipV="1">
              <a:off x="1822" y="1291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1" name="Line 39"/>
            <p:cNvSpPr>
              <a:spLocks noChangeShapeType="1"/>
            </p:cNvSpPr>
            <p:nvPr/>
          </p:nvSpPr>
          <p:spPr bwMode="auto">
            <a:xfrm rot="5400000" flipV="1">
              <a:off x="1823" y="1466"/>
              <a:ext cx="0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2" name="Line 40"/>
            <p:cNvSpPr>
              <a:spLocks noChangeShapeType="1"/>
            </p:cNvSpPr>
            <p:nvPr/>
          </p:nvSpPr>
          <p:spPr bwMode="auto">
            <a:xfrm rot="5400000" flipV="1">
              <a:off x="1822" y="1642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3" name="Line 41"/>
            <p:cNvSpPr>
              <a:spLocks noChangeShapeType="1"/>
            </p:cNvSpPr>
            <p:nvPr/>
          </p:nvSpPr>
          <p:spPr bwMode="auto">
            <a:xfrm rot="5400000" flipV="1">
              <a:off x="1822" y="1821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4" name="Line 42"/>
            <p:cNvSpPr>
              <a:spLocks noChangeShapeType="1"/>
            </p:cNvSpPr>
            <p:nvPr/>
          </p:nvSpPr>
          <p:spPr bwMode="auto">
            <a:xfrm rot="5400000" flipV="1">
              <a:off x="1822" y="1995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5" name="Line 43"/>
            <p:cNvSpPr>
              <a:spLocks noChangeShapeType="1"/>
            </p:cNvSpPr>
            <p:nvPr/>
          </p:nvSpPr>
          <p:spPr bwMode="auto">
            <a:xfrm rot="5400000" flipV="1">
              <a:off x="1822" y="2174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6" name="Line 44"/>
            <p:cNvSpPr>
              <a:spLocks noChangeShapeType="1"/>
            </p:cNvSpPr>
            <p:nvPr/>
          </p:nvSpPr>
          <p:spPr bwMode="auto">
            <a:xfrm rot="5400000" flipV="1">
              <a:off x="1822" y="2350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7" name="Line 45"/>
            <p:cNvSpPr>
              <a:spLocks noChangeShapeType="1"/>
            </p:cNvSpPr>
            <p:nvPr/>
          </p:nvSpPr>
          <p:spPr bwMode="auto">
            <a:xfrm rot="5400000" flipV="1">
              <a:off x="1822" y="2524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8" name="Line 46"/>
            <p:cNvSpPr>
              <a:spLocks noChangeShapeType="1"/>
            </p:cNvSpPr>
            <p:nvPr/>
          </p:nvSpPr>
          <p:spPr bwMode="auto">
            <a:xfrm rot="5400000" flipV="1">
              <a:off x="1822" y="2703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19" name="Line 47"/>
            <p:cNvSpPr>
              <a:spLocks noChangeShapeType="1"/>
            </p:cNvSpPr>
            <p:nvPr/>
          </p:nvSpPr>
          <p:spPr bwMode="auto">
            <a:xfrm rot="5400000" flipV="1">
              <a:off x="1822" y="2878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0" name="Line 48"/>
            <p:cNvSpPr>
              <a:spLocks noChangeShapeType="1"/>
            </p:cNvSpPr>
            <p:nvPr/>
          </p:nvSpPr>
          <p:spPr bwMode="auto">
            <a:xfrm rot="5400000" flipV="1">
              <a:off x="1822" y="3057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1" name="Line 49"/>
            <p:cNvSpPr>
              <a:spLocks noChangeShapeType="1"/>
            </p:cNvSpPr>
            <p:nvPr/>
          </p:nvSpPr>
          <p:spPr bwMode="auto">
            <a:xfrm rot="5400000" flipV="1">
              <a:off x="1822" y="3233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2" name="Line 50"/>
            <p:cNvSpPr>
              <a:spLocks noChangeShapeType="1"/>
            </p:cNvSpPr>
            <p:nvPr/>
          </p:nvSpPr>
          <p:spPr bwMode="auto">
            <a:xfrm rot="5400000" flipV="1">
              <a:off x="1822" y="3407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3" name="Line 51"/>
            <p:cNvSpPr>
              <a:spLocks noChangeShapeType="1"/>
            </p:cNvSpPr>
            <p:nvPr/>
          </p:nvSpPr>
          <p:spPr bwMode="auto">
            <a:xfrm rot="5400000" flipV="1">
              <a:off x="1822" y="3586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4" name="Line 52"/>
            <p:cNvSpPr>
              <a:spLocks noChangeShapeType="1"/>
            </p:cNvSpPr>
            <p:nvPr/>
          </p:nvSpPr>
          <p:spPr bwMode="auto">
            <a:xfrm rot="5400000" flipV="1">
              <a:off x="1822" y="3761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5" name="Line 53"/>
            <p:cNvSpPr>
              <a:spLocks noChangeShapeType="1"/>
            </p:cNvSpPr>
            <p:nvPr/>
          </p:nvSpPr>
          <p:spPr bwMode="auto">
            <a:xfrm rot="5400000" flipV="1">
              <a:off x="1822" y="3940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6" name="Line 54"/>
            <p:cNvSpPr>
              <a:spLocks noChangeShapeType="1"/>
            </p:cNvSpPr>
            <p:nvPr/>
          </p:nvSpPr>
          <p:spPr bwMode="auto">
            <a:xfrm rot="5400000" flipV="1">
              <a:off x="1822" y="4115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7" name="Rectangle 55"/>
            <p:cNvSpPr>
              <a:spLocks noChangeArrowheads="1"/>
            </p:cNvSpPr>
            <p:nvPr/>
          </p:nvSpPr>
          <p:spPr bwMode="auto">
            <a:xfrm rot="5400000">
              <a:off x="3583" y="646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8" name="Rectangle 56"/>
            <p:cNvSpPr>
              <a:spLocks noChangeArrowheads="1"/>
            </p:cNvSpPr>
            <p:nvPr/>
          </p:nvSpPr>
          <p:spPr bwMode="auto">
            <a:xfrm rot="5400000">
              <a:off x="3599" y="823"/>
              <a:ext cx="63" cy="83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29" name="Rectangle 57"/>
            <p:cNvSpPr>
              <a:spLocks noChangeArrowheads="1"/>
            </p:cNvSpPr>
            <p:nvPr/>
          </p:nvSpPr>
          <p:spPr bwMode="auto">
            <a:xfrm rot="5400000">
              <a:off x="3539" y="998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0" name="Rectangle 58"/>
            <p:cNvSpPr>
              <a:spLocks noChangeArrowheads="1"/>
            </p:cNvSpPr>
            <p:nvPr/>
          </p:nvSpPr>
          <p:spPr bwMode="auto">
            <a:xfrm rot="5400000">
              <a:off x="3551" y="1173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1" name="Rectangle 59"/>
            <p:cNvSpPr>
              <a:spLocks noChangeArrowheads="1"/>
            </p:cNvSpPr>
            <p:nvPr/>
          </p:nvSpPr>
          <p:spPr bwMode="auto">
            <a:xfrm rot="5400000">
              <a:off x="3420" y="1352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2" name="Rectangle 60"/>
            <p:cNvSpPr>
              <a:spLocks noChangeArrowheads="1"/>
            </p:cNvSpPr>
            <p:nvPr/>
          </p:nvSpPr>
          <p:spPr bwMode="auto">
            <a:xfrm rot="5400000">
              <a:off x="3600" y="1526"/>
              <a:ext cx="62" cy="83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3" name="Rectangle 61"/>
            <p:cNvSpPr>
              <a:spLocks noChangeArrowheads="1"/>
            </p:cNvSpPr>
            <p:nvPr/>
          </p:nvSpPr>
          <p:spPr bwMode="auto">
            <a:xfrm rot="5400000">
              <a:off x="3858" y="1706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4" name="Rectangle 62"/>
            <p:cNvSpPr>
              <a:spLocks noChangeArrowheads="1"/>
            </p:cNvSpPr>
            <p:nvPr/>
          </p:nvSpPr>
          <p:spPr bwMode="auto">
            <a:xfrm rot="5400000">
              <a:off x="3223" y="1881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5" name="Rectangle 63"/>
            <p:cNvSpPr>
              <a:spLocks noChangeArrowheads="1"/>
            </p:cNvSpPr>
            <p:nvPr/>
          </p:nvSpPr>
          <p:spPr bwMode="auto">
            <a:xfrm rot="5400000">
              <a:off x="2877" y="2057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6" name="Rectangle 64"/>
            <p:cNvSpPr>
              <a:spLocks noChangeArrowheads="1"/>
            </p:cNvSpPr>
            <p:nvPr/>
          </p:nvSpPr>
          <p:spPr bwMode="auto">
            <a:xfrm rot="5400000">
              <a:off x="3277" y="2236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7" name="Rectangle 65"/>
            <p:cNvSpPr>
              <a:spLocks noChangeArrowheads="1"/>
            </p:cNvSpPr>
            <p:nvPr/>
          </p:nvSpPr>
          <p:spPr bwMode="auto">
            <a:xfrm rot="5400000">
              <a:off x="3085" y="2410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8" name="Rectangle 66"/>
            <p:cNvSpPr>
              <a:spLocks noChangeArrowheads="1"/>
            </p:cNvSpPr>
            <p:nvPr/>
          </p:nvSpPr>
          <p:spPr bwMode="auto">
            <a:xfrm rot="5400000">
              <a:off x="3036" y="2589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39" name="Rectangle 67"/>
            <p:cNvSpPr>
              <a:spLocks noChangeArrowheads="1"/>
            </p:cNvSpPr>
            <p:nvPr/>
          </p:nvSpPr>
          <p:spPr bwMode="auto">
            <a:xfrm rot="5400000">
              <a:off x="3223" y="2764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0" name="Rectangle 68"/>
            <p:cNvSpPr>
              <a:spLocks noChangeArrowheads="1"/>
            </p:cNvSpPr>
            <p:nvPr/>
          </p:nvSpPr>
          <p:spPr bwMode="auto">
            <a:xfrm rot="5400000">
              <a:off x="3261" y="2939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1" name="Rectangle 69"/>
            <p:cNvSpPr>
              <a:spLocks noChangeArrowheads="1"/>
            </p:cNvSpPr>
            <p:nvPr/>
          </p:nvSpPr>
          <p:spPr bwMode="auto">
            <a:xfrm rot="5400000">
              <a:off x="2906" y="3118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2" name="Rectangle 70"/>
            <p:cNvSpPr>
              <a:spLocks noChangeArrowheads="1"/>
            </p:cNvSpPr>
            <p:nvPr/>
          </p:nvSpPr>
          <p:spPr bwMode="auto">
            <a:xfrm rot="5400000">
              <a:off x="2555" y="3293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3" name="Rectangle 71"/>
            <p:cNvSpPr>
              <a:spLocks noChangeArrowheads="1"/>
            </p:cNvSpPr>
            <p:nvPr/>
          </p:nvSpPr>
          <p:spPr bwMode="auto">
            <a:xfrm rot="5400000">
              <a:off x="2741" y="3472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4" name="Rectangle 72"/>
            <p:cNvSpPr>
              <a:spLocks noChangeArrowheads="1"/>
            </p:cNvSpPr>
            <p:nvPr/>
          </p:nvSpPr>
          <p:spPr bwMode="auto">
            <a:xfrm rot="5400000">
              <a:off x="2550" y="3647"/>
              <a:ext cx="62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5" name="Rectangle 73"/>
            <p:cNvSpPr>
              <a:spLocks noChangeArrowheads="1"/>
            </p:cNvSpPr>
            <p:nvPr/>
          </p:nvSpPr>
          <p:spPr bwMode="auto">
            <a:xfrm rot="5400000">
              <a:off x="3042" y="3822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6" name="Rectangle 74"/>
            <p:cNvSpPr>
              <a:spLocks noChangeArrowheads="1"/>
            </p:cNvSpPr>
            <p:nvPr/>
          </p:nvSpPr>
          <p:spPr bwMode="auto">
            <a:xfrm rot="5400000">
              <a:off x="2527" y="4001"/>
              <a:ext cx="63" cy="82"/>
            </a:xfrm>
            <a:prstGeom prst="rect">
              <a:avLst/>
            </a:prstGeom>
            <a:solidFill>
              <a:srgbClr val="CC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47" name="Rectangle 75"/>
            <p:cNvSpPr>
              <a:spLocks noChangeArrowheads="1"/>
            </p:cNvSpPr>
            <p:nvPr/>
          </p:nvSpPr>
          <p:spPr bwMode="auto">
            <a:xfrm rot="21600000">
              <a:off x="4156" y="1708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49</a:t>
              </a:r>
              <a:endParaRPr lang="es-CO"/>
            </a:p>
          </p:txBody>
        </p:sp>
        <p:sp>
          <p:nvSpPr>
            <p:cNvPr id="540748" name="Rectangle 76"/>
            <p:cNvSpPr>
              <a:spLocks noChangeArrowheads="1"/>
            </p:cNvSpPr>
            <p:nvPr/>
          </p:nvSpPr>
          <p:spPr bwMode="auto">
            <a:xfrm rot="21600000">
              <a:off x="4156" y="1884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50</a:t>
              </a:r>
              <a:endParaRPr lang="es-CO"/>
            </a:p>
          </p:txBody>
        </p:sp>
        <p:sp>
          <p:nvSpPr>
            <p:cNvPr id="540749" name="Rectangle 77"/>
            <p:cNvSpPr>
              <a:spLocks noChangeArrowheads="1"/>
            </p:cNvSpPr>
            <p:nvPr/>
          </p:nvSpPr>
          <p:spPr bwMode="auto">
            <a:xfrm rot="21600000">
              <a:off x="4156" y="2058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52</a:t>
              </a:r>
              <a:endParaRPr lang="es-CO"/>
            </a:p>
          </p:txBody>
        </p:sp>
        <p:sp>
          <p:nvSpPr>
            <p:cNvPr id="540750" name="Rectangle 78"/>
            <p:cNvSpPr>
              <a:spLocks noChangeArrowheads="1"/>
            </p:cNvSpPr>
            <p:nvPr/>
          </p:nvSpPr>
          <p:spPr bwMode="auto">
            <a:xfrm rot="21600000">
              <a:off x="4156" y="2238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53</a:t>
              </a:r>
              <a:endParaRPr lang="es-CO"/>
            </a:p>
          </p:txBody>
        </p:sp>
        <p:sp>
          <p:nvSpPr>
            <p:cNvPr id="540751" name="Rectangle 79"/>
            <p:cNvSpPr>
              <a:spLocks noChangeArrowheads="1"/>
            </p:cNvSpPr>
            <p:nvPr/>
          </p:nvSpPr>
          <p:spPr bwMode="auto">
            <a:xfrm rot="21600000">
              <a:off x="4156" y="2412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55</a:t>
              </a:r>
              <a:endParaRPr lang="es-CO"/>
            </a:p>
          </p:txBody>
        </p:sp>
        <p:sp>
          <p:nvSpPr>
            <p:cNvPr id="540752" name="Rectangle 80"/>
            <p:cNvSpPr>
              <a:spLocks noChangeArrowheads="1"/>
            </p:cNvSpPr>
            <p:nvPr/>
          </p:nvSpPr>
          <p:spPr bwMode="auto">
            <a:xfrm rot="21600000">
              <a:off x="4156" y="2591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58</a:t>
              </a:r>
              <a:endParaRPr lang="es-CO"/>
            </a:p>
          </p:txBody>
        </p:sp>
        <p:sp>
          <p:nvSpPr>
            <p:cNvPr id="540753" name="Rectangle 81"/>
            <p:cNvSpPr>
              <a:spLocks noChangeArrowheads="1"/>
            </p:cNvSpPr>
            <p:nvPr/>
          </p:nvSpPr>
          <p:spPr bwMode="auto">
            <a:xfrm rot="21600000">
              <a:off x="4156" y="2767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62</a:t>
              </a:r>
              <a:endParaRPr lang="es-CO"/>
            </a:p>
          </p:txBody>
        </p:sp>
        <p:sp>
          <p:nvSpPr>
            <p:cNvPr id="540754" name="Rectangle 82"/>
            <p:cNvSpPr>
              <a:spLocks noChangeArrowheads="1"/>
            </p:cNvSpPr>
            <p:nvPr/>
          </p:nvSpPr>
          <p:spPr bwMode="auto">
            <a:xfrm rot="21600000">
              <a:off x="4156" y="2941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65</a:t>
              </a:r>
              <a:endParaRPr lang="es-CO"/>
            </a:p>
          </p:txBody>
        </p:sp>
        <p:sp>
          <p:nvSpPr>
            <p:cNvPr id="540755" name="Rectangle 83"/>
            <p:cNvSpPr>
              <a:spLocks noChangeArrowheads="1"/>
            </p:cNvSpPr>
            <p:nvPr/>
          </p:nvSpPr>
          <p:spPr bwMode="auto">
            <a:xfrm rot="21600000">
              <a:off x="4156" y="3120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66</a:t>
              </a:r>
              <a:endParaRPr lang="es-CO"/>
            </a:p>
          </p:txBody>
        </p:sp>
        <p:sp>
          <p:nvSpPr>
            <p:cNvPr id="540756" name="Rectangle 84"/>
            <p:cNvSpPr>
              <a:spLocks noChangeArrowheads="1"/>
            </p:cNvSpPr>
            <p:nvPr/>
          </p:nvSpPr>
          <p:spPr bwMode="auto">
            <a:xfrm rot="21600000">
              <a:off x="4156" y="3296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67</a:t>
              </a:r>
              <a:endParaRPr lang="es-CO"/>
            </a:p>
          </p:txBody>
        </p:sp>
        <p:sp>
          <p:nvSpPr>
            <p:cNvPr id="540757" name="Rectangle 85"/>
            <p:cNvSpPr>
              <a:spLocks noChangeArrowheads="1"/>
            </p:cNvSpPr>
            <p:nvPr/>
          </p:nvSpPr>
          <p:spPr bwMode="auto">
            <a:xfrm rot="21600000">
              <a:off x="4156" y="3475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68</a:t>
              </a:r>
              <a:endParaRPr lang="es-CO"/>
            </a:p>
          </p:txBody>
        </p:sp>
        <p:sp>
          <p:nvSpPr>
            <p:cNvPr id="540758" name="Rectangle 86"/>
            <p:cNvSpPr>
              <a:spLocks noChangeArrowheads="1"/>
            </p:cNvSpPr>
            <p:nvPr/>
          </p:nvSpPr>
          <p:spPr bwMode="auto">
            <a:xfrm rot="21600000">
              <a:off x="4156" y="3649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70</a:t>
              </a:r>
              <a:endParaRPr lang="es-CO"/>
            </a:p>
          </p:txBody>
        </p:sp>
        <p:sp>
          <p:nvSpPr>
            <p:cNvPr id="540759" name="Rectangle 87"/>
            <p:cNvSpPr>
              <a:spLocks noChangeArrowheads="1"/>
            </p:cNvSpPr>
            <p:nvPr/>
          </p:nvSpPr>
          <p:spPr bwMode="auto">
            <a:xfrm rot="21600000">
              <a:off x="4156" y="3824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72</a:t>
              </a:r>
              <a:endParaRPr lang="es-CO"/>
            </a:p>
          </p:txBody>
        </p:sp>
        <p:sp>
          <p:nvSpPr>
            <p:cNvPr id="540760" name="Rectangle 88"/>
            <p:cNvSpPr>
              <a:spLocks noChangeArrowheads="1"/>
            </p:cNvSpPr>
            <p:nvPr/>
          </p:nvSpPr>
          <p:spPr bwMode="auto">
            <a:xfrm rot="21600000">
              <a:off x="4156" y="4003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73</a:t>
              </a:r>
              <a:endParaRPr lang="es-CO"/>
            </a:p>
          </p:txBody>
        </p:sp>
        <p:sp>
          <p:nvSpPr>
            <p:cNvPr id="540761" name="Rectangle 89"/>
            <p:cNvSpPr>
              <a:spLocks noChangeArrowheads="1"/>
            </p:cNvSpPr>
            <p:nvPr/>
          </p:nvSpPr>
          <p:spPr bwMode="auto">
            <a:xfrm rot="21600000">
              <a:off x="3648" y="1358"/>
              <a:ext cx="15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1%</a:t>
              </a:r>
              <a:endParaRPr lang="es-CO"/>
            </a:p>
          </p:txBody>
        </p:sp>
        <p:sp>
          <p:nvSpPr>
            <p:cNvPr id="540762" name="Rectangle 90"/>
            <p:cNvSpPr>
              <a:spLocks noChangeArrowheads="1"/>
            </p:cNvSpPr>
            <p:nvPr/>
          </p:nvSpPr>
          <p:spPr bwMode="auto">
            <a:xfrm rot="21600000">
              <a:off x="3758" y="1517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7%</a:t>
              </a:r>
              <a:endParaRPr lang="es-CO"/>
            </a:p>
          </p:txBody>
        </p:sp>
        <p:sp>
          <p:nvSpPr>
            <p:cNvPr id="540763" name="Rectangle 91"/>
            <p:cNvSpPr>
              <a:spLocks noChangeArrowheads="1"/>
            </p:cNvSpPr>
            <p:nvPr/>
          </p:nvSpPr>
          <p:spPr bwMode="auto">
            <a:xfrm rot="21600000">
              <a:off x="3730" y="1179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4%</a:t>
              </a:r>
              <a:endParaRPr lang="es-CO"/>
            </a:p>
          </p:txBody>
        </p:sp>
        <p:sp>
          <p:nvSpPr>
            <p:cNvPr id="540764" name="Rectangle 92"/>
            <p:cNvSpPr>
              <a:spLocks noChangeArrowheads="1"/>
            </p:cNvSpPr>
            <p:nvPr/>
          </p:nvSpPr>
          <p:spPr bwMode="auto">
            <a:xfrm rot="21600000">
              <a:off x="3736" y="1009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1%</a:t>
              </a:r>
              <a:endParaRPr lang="es-CO"/>
            </a:p>
          </p:txBody>
        </p:sp>
        <p:sp>
          <p:nvSpPr>
            <p:cNvPr id="540765" name="Rectangle 93"/>
            <p:cNvSpPr>
              <a:spLocks noChangeArrowheads="1"/>
            </p:cNvSpPr>
            <p:nvPr/>
          </p:nvSpPr>
          <p:spPr bwMode="auto">
            <a:xfrm rot="21600000">
              <a:off x="3418" y="2229"/>
              <a:ext cx="15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7%</a:t>
              </a:r>
              <a:endParaRPr lang="es-CO"/>
            </a:p>
          </p:txBody>
        </p:sp>
        <p:sp>
          <p:nvSpPr>
            <p:cNvPr id="540766" name="Rectangle 94"/>
            <p:cNvSpPr>
              <a:spLocks noChangeArrowheads="1"/>
            </p:cNvSpPr>
            <p:nvPr/>
          </p:nvSpPr>
          <p:spPr bwMode="auto">
            <a:xfrm rot="21600000">
              <a:off x="3227" y="2412"/>
              <a:ext cx="15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2%</a:t>
              </a:r>
              <a:endParaRPr lang="es-CO"/>
            </a:p>
          </p:txBody>
        </p:sp>
        <p:sp>
          <p:nvSpPr>
            <p:cNvPr id="540767" name="Rectangle 95"/>
            <p:cNvSpPr>
              <a:spLocks noChangeArrowheads="1"/>
            </p:cNvSpPr>
            <p:nvPr/>
          </p:nvSpPr>
          <p:spPr bwMode="auto">
            <a:xfrm rot="21600000">
              <a:off x="3145" y="2596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1%</a:t>
              </a:r>
              <a:endParaRPr lang="es-CO"/>
            </a:p>
          </p:txBody>
        </p:sp>
        <p:sp>
          <p:nvSpPr>
            <p:cNvPr id="540768" name="Rectangle 96"/>
            <p:cNvSpPr>
              <a:spLocks noChangeArrowheads="1"/>
            </p:cNvSpPr>
            <p:nvPr/>
          </p:nvSpPr>
          <p:spPr bwMode="auto">
            <a:xfrm rot="21600000">
              <a:off x="2932" y="2771"/>
              <a:ext cx="20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10%</a:t>
              </a:r>
              <a:endParaRPr lang="es-CO"/>
            </a:p>
          </p:txBody>
        </p:sp>
        <p:sp>
          <p:nvSpPr>
            <p:cNvPr id="540769" name="Rectangle 97"/>
            <p:cNvSpPr>
              <a:spLocks noChangeArrowheads="1"/>
            </p:cNvSpPr>
            <p:nvPr/>
          </p:nvSpPr>
          <p:spPr bwMode="auto">
            <a:xfrm rot="21600000">
              <a:off x="2926" y="2941"/>
              <a:ext cx="20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12%</a:t>
              </a:r>
              <a:endParaRPr lang="es-CO"/>
            </a:p>
          </p:txBody>
        </p:sp>
        <p:sp>
          <p:nvSpPr>
            <p:cNvPr id="540770" name="Rectangle 98"/>
            <p:cNvSpPr>
              <a:spLocks noChangeArrowheads="1"/>
            </p:cNvSpPr>
            <p:nvPr/>
          </p:nvSpPr>
          <p:spPr bwMode="auto">
            <a:xfrm rot="21600000">
              <a:off x="3008" y="3120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8%</a:t>
              </a:r>
              <a:endParaRPr lang="es-CO"/>
            </a:p>
          </p:txBody>
        </p:sp>
        <p:sp>
          <p:nvSpPr>
            <p:cNvPr id="540771" name="Rectangle 99"/>
            <p:cNvSpPr>
              <a:spLocks noChangeArrowheads="1"/>
            </p:cNvSpPr>
            <p:nvPr/>
          </p:nvSpPr>
          <p:spPr bwMode="auto">
            <a:xfrm rot="21600000">
              <a:off x="2871" y="3458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5%</a:t>
              </a:r>
              <a:endParaRPr lang="es-CO"/>
            </a:p>
          </p:txBody>
        </p:sp>
        <p:sp>
          <p:nvSpPr>
            <p:cNvPr id="540772" name="Rectangle 100"/>
            <p:cNvSpPr>
              <a:spLocks noChangeArrowheads="1"/>
            </p:cNvSpPr>
            <p:nvPr/>
          </p:nvSpPr>
          <p:spPr bwMode="auto">
            <a:xfrm rot="21600000">
              <a:off x="2653" y="3641"/>
              <a:ext cx="1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7%</a:t>
              </a:r>
              <a:endParaRPr lang="es-CO"/>
            </a:p>
          </p:txBody>
        </p:sp>
        <p:sp>
          <p:nvSpPr>
            <p:cNvPr id="540773" name="Rectangle 101"/>
            <p:cNvSpPr>
              <a:spLocks noChangeArrowheads="1"/>
            </p:cNvSpPr>
            <p:nvPr/>
          </p:nvSpPr>
          <p:spPr bwMode="auto">
            <a:xfrm rot="21600000">
              <a:off x="2554" y="3816"/>
              <a:ext cx="20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29%</a:t>
              </a:r>
              <a:endParaRPr lang="es-CO"/>
            </a:p>
          </p:txBody>
        </p:sp>
        <p:sp>
          <p:nvSpPr>
            <p:cNvPr id="540774" name="Rectangle 102"/>
            <p:cNvSpPr>
              <a:spLocks noChangeArrowheads="1"/>
            </p:cNvSpPr>
            <p:nvPr/>
          </p:nvSpPr>
          <p:spPr bwMode="auto">
            <a:xfrm rot="21600000">
              <a:off x="2636" y="4003"/>
              <a:ext cx="20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10%</a:t>
              </a:r>
              <a:endParaRPr lang="es-CO"/>
            </a:p>
          </p:txBody>
        </p:sp>
        <p:sp>
          <p:nvSpPr>
            <p:cNvPr id="540775" name="Rectangle 103"/>
            <p:cNvSpPr>
              <a:spLocks noChangeArrowheads="1"/>
            </p:cNvSpPr>
            <p:nvPr/>
          </p:nvSpPr>
          <p:spPr bwMode="auto">
            <a:xfrm rot="21600000">
              <a:off x="4156" y="1176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42</a:t>
              </a:r>
              <a:endParaRPr lang="es-CO"/>
            </a:p>
          </p:txBody>
        </p:sp>
        <p:sp>
          <p:nvSpPr>
            <p:cNvPr id="540776" name="Rectangle 104"/>
            <p:cNvSpPr>
              <a:spLocks noChangeArrowheads="1"/>
            </p:cNvSpPr>
            <p:nvPr/>
          </p:nvSpPr>
          <p:spPr bwMode="auto">
            <a:xfrm rot="21600000">
              <a:off x="4156" y="1000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38</a:t>
              </a:r>
              <a:endParaRPr lang="es-CO"/>
            </a:p>
          </p:txBody>
        </p:sp>
        <p:sp>
          <p:nvSpPr>
            <p:cNvPr id="540777" name="Rectangle 105"/>
            <p:cNvSpPr>
              <a:spLocks noChangeArrowheads="1"/>
            </p:cNvSpPr>
            <p:nvPr/>
          </p:nvSpPr>
          <p:spPr bwMode="auto">
            <a:xfrm rot="21600000">
              <a:off x="4156" y="826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35</a:t>
              </a:r>
              <a:endParaRPr lang="es-CO"/>
            </a:p>
          </p:txBody>
        </p:sp>
        <p:sp>
          <p:nvSpPr>
            <p:cNvPr id="540778" name="Rectangle 106"/>
            <p:cNvSpPr>
              <a:spLocks noChangeArrowheads="1"/>
            </p:cNvSpPr>
            <p:nvPr/>
          </p:nvSpPr>
          <p:spPr bwMode="auto">
            <a:xfrm rot="21600000">
              <a:off x="4156" y="646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27</a:t>
              </a:r>
              <a:endParaRPr lang="es-CO"/>
            </a:p>
          </p:txBody>
        </p:sp>
        <p:sp>
          <p:nvSpPr>
            <p:cNvPr id="540779" name="Rectangle 107"/>
            <p:cNvSpPr>
              <a:spLocks noChangeArrowheads="1"/>
            </p:cNvSpPr>
            <p:nvPr/>
          </p:nvSpPr>
          <p:spPr bwMode="auto">
            <a:xfrm rot="21600000">
              <a:off x="4156" y="1355"/>
              <a:ext cx="1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44</a:t>
              </a:r>
              <a:endParaRPr lang="es-CO"/>
            </a:p>
          </p:txBody>
        </p:sp>
        <p:sp>
          <p:nvSpPr>
            <p:cNvPr id="540780" name="Rectangle 108"/>
            <p:cNvSpPr>
              <a:spLocks noChangeArrowheads="1"/>
            </p:cNvSpPr>
            <p:nvPr/>
          </p:nvSpPr>
          <p:spPr bwMode="auto">
            <a:xfrm rot="21600000">
              <a:off x="4156" y="1529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46</a:t>
              </a:r>
              <a:endParaRPr lang="es-CO"/>
            </a:p>
          </p:txBody>
        </p:sp>
        <p:sp>
          <p:nvSpPr>
            <p:cNvPr id="540781" name="Rectangle 109"/>
            <p:cNvSpPr>
              <a:spLocks noChangeArrowheads="1"/>
            </p:cNvSpPr>
            <p:nvPr/>
          </p:nvSpPr>
          <p:spPr bwMode="auto">
            <a:xfrm rot="21600000">
              <a:off x="1744" y="4204"/>
              <a:ext cx="1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2.5</a:t>
              </a:r>
              <a:endParaRPr lang="es-CO"/>
            </a:p>
          </p:txBody>
        </p:sp>
        <p:sp>
          <p:nvSpPr>
            <p:cNvPr id="540782" name="Rectangle 110"/>
            <p:cNvSpPr>
              <a:spLocks noChangeArrowheads="1"/>
            </p:cNvSpPr>
            <p:nvPr/>
          </p:nvSpPr>
          <p:spPr bwMode="auto">
            <a:xfrm rot="21600000">
              <a:off x="2193" y="4204"/>
              <a:ext cx="1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3.0</a:t>
              </a:r>
              <a:endParaRPr lang="es-CO"/>
            </a:p>
          </p:txBody>
        </p:sp>
        <p:sp>
          <p:nvSpPr>
            <p:cNvPr id="540783" name="Rectangle 111"/>
            <p:cNvSpPr>
              <a:spLocks noChangeArrowheads="1"/>
            </p:cNvSpPr>
            <p:nvPr/>
          </p:nvSpPr>
          <p:spPr bwMode="auto">
            <a:xfrm rot="21600000">
              <a:off x="2636" y="4204"/>
              <a:ext cx="1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3.5</a:t>
              </a:r>
              <a:endParaRPr lang="es-CO"/>
            </a:p>
          </p:txBody>
        </p:sp>
        <p:sp>
          <p:nvSpPr>
            <p:cNvPr id="540784" name="Rectangle 112"/>
            <p:cNvSpPr>
              <a:spLocks noChangeArrowheads="1"/>
            </p:cNvSpPr>
            <p:nvPr/>
          </p:nvSpPr>
          <p:spPr bwMode="auto">
            <a:xfrm rot="21600000">
              <a:off x="3085" y="4204"/>
              <a:ext cx="1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4.0</a:t>
              </a:r>
              <a:endParaRPr lang="es-CO"/>
            </a:p>
          </p:txBody>
        </p:sp>
        <p:sp>
          <p:nvSpPr>
            <p:cNvPr id="540785" name="Rectangle 113"/>
            <p:cNvSpPr>
              <a:spLocks noChangeArrowheads="1"/>
            </p:cNvSpPr>
            <p:nvPr/>
          </p:nvSpPr>
          <p:spPr bwMode="auto">
            <a:xfrm rot="21600000">
              <a:off x="3528" y="4204"/>
              <a:ext cx="1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4.5</a:t>
              </a:r>
              <a:endParaRPr lang="es-CO"/>
            </a:p>
          </p:txBody>
        </p:sp>
        <p:sp>
          <p:nvSpPr>
            <p:cNvPr id="540786" name="Rectangle 114"/>
            <p:cNvSpPr>
              <a:spLocks noChangeArrowheads="1"/>
            </p:cNvSpPr>
            <p:nvPr/>
          </p:nvSpPr>
          <p:spPr bwMode="auto">
            <a:xfrm rot="21600000">
              <a:off x="3976" y="4203"/>
              <a:ext cx="14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5.0</a:t>
              </a:r>
              <a:endParaRPr lang="es-CO"/>
            </a:p>
          </p:txBody>
        </p:sp>
        <p:sp>
          <p:nvSpPr>
            <p:cNvPr id="540787" name="Rectangle 115"/>
            <p:cNvSpPr>
              <a:spLocks noChangeArrowheads="1"/>
            </p:cNvSpPr>
            <p:nvPr/>
          </p:nvSpPr>
          <p:spPr bwMode="auto">
            <a:xfrm rot="21600000">
              <a:off x="1482" y="639"/>
              <a:ext cx="25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Chile</a:t>
              </a:r>
              <a:endParaRPr lang="es-CO"/>
            </a:p>
          </p:txBody>
        </p:sp>
        <p:sp>
          <p:nvSpPr>
            <p:cNvPr id="540788" name="Rectangle 116"/>
            <p:cNvSpPr>
              <a:spLocks noChangeArrowheads="1"/>
            </p:cNvSpPr>
            <p:nvPr/>
          </p:nvSpPr>
          <p:spPr bwMode="auto">
            <a:xfrm rot="21600000">
              <a:off x="1198" y="819"/>
              <a:ext cx="53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Costa Rica</a:t>
              </a:r>
              <a:endParaRPr lang="es-CO"/>
            </a:p>
          </p:txBody>
        </p:sp>
        <p:sp>
          <p:nvSpPr>
            <p:cNvPr id="540789" name="Rectangle 117"/>
            <p:cNvSpPr>
              <a:spLocks noChangeArrowheads="1"/>
            </p:cNvSpPr>
            <p:nvPr/>
          </p:nvSpPr>
          <p:spPr bwMode="auto">
            <a:xfrm rot="21600000">
              <a:off x="1521" y="993"/>
              <a:ext cx="20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T&amp;T</a:t>
              </a:r>
              <a:endParaRPr lang="es-CO"/>
            </a:p>
          </p:txBody>
        </p:sp>
        <p:sp>
          <p:nvSpPr>
            <p:cNvPr id="540790" name="Rectangle 118"/>
            <p:cNvSpPr>
              <a:spLocks noChangeArrowheads="1"/>
            </p:cNvSpPr>
            <p:nvPr/>
          </p:nvSpPr>
          <p:spPr bwMode="auto">
            <a:xfrm rot="21600000">
              <a:off x="1374" y="1168"/>
              <a:ext cx="35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México</a:t>
              </a:r>
              <a:endParaRPr lang="es-CO"/>
            </a:p>
          </p:txBody>
        </p:sp>
        <p:sp>
          <p:nvSpPr>
            <p:cNvPr id="540791" name="Rectangle 119"/>
            <p:cNvSpPr>
              <a:spLocks noChangeArrowheads="1"/>
            </p:cNvSpPr>
            <p:nvPr/>
          </p:nvSpPr>
          <p:spPr bwMode="auto">
            <a:xfrm rot="21600000">
              <a:off x="1449" y="1347"/>
              <a:ext cx="28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Brasil</a:t>
              </a:r>
              <a:endParaRPr lang="es-CO"/>
            </a:p>
          </p:txBody>
        </p:sp>
        <p:sp>
          <p:nvSpPr>
            <p:cNvPr id="540792" name="Rectangle 120"/>
            <p:cNvSpPr>
              <a:spLocks noChangeArrowheads="1"/>
            </p:cNvSpPr>
            <p:nvPr/>
          </p:nvSpPr>
          <p:spPr bwMode="auto">
            <a:xfrm rot="21600000">
              <a:off x="1307" y="1520"/>
              <a:ext cx="42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Uruguay</a:t>
              </a:r>
              <a:endParaRPr lang="es-CO"/>
            </a:p>
          </p:txBody>
        </p:sp>
        <p:sp>
          <p:nvSpPr>
            <p:cNvPr id="540793" name="Rectangle 121"/>
            <p:cNvSpPr>
              <a:spLocks noChangeArrowheads="1"/>
            </p:cNvSpPr>
            <p:nvPr/>
          </p:nvSpPr>
          <p:spPr bwMode="auto">
            <a:xfrm rot="21600000">
              <a:off x="1241" y="1680"/>
              <a:ext cx="48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Argentina</a:t>
              </a:r>
              <a:endParaRPr lang="es-CO"/>
            </a:p>
          </p:txBody>
        </p:sp>
        <p:sp>
          <p:nvSpPr>
            <p:cNvPr id="540794" name="Rectangle 122"/>
            <p:cNvSpPr>
              <a:spLocks noChangeArrowheads="1"/>
            </p:cNvSpPr>
            <p:nvPr/>
          </p:nvSpPr>
          <p:spPr bwMode="auto">
            <a:xfrm rot="21600000">
              <a:off x="946" y="1875"/>
              <a:ext cx="84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Rep. Dominicana</a:t>
              </a:r>
              <a:endParaRPr lang="es-CO"/>
            </a:p>
          </p:txBody>
        </p:sp>
        <p:sp>
          <p:nvSpPr>
            <p:cNvPr id="540795" name="Rectangle 123"/>
            <p:cNvSpPr>
              <a:spLocks noChangeArrowheads="1"/>
            </p:cNvSpPr>
            <p:nvPr/>
          </p:nvSpPr>
          <p:spPr bwMode="auto">
            <a:xfrm rot="21600000">
              <a:off x="1317" y="2051"/>
              <a:ext cx="41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Jamaica</a:t>
              </a:r>
              <a:endParaRPr lang="es-CO"/>
            </a:p>
          </p:txBody>
        </p:sp>
        <p:sp>
          <p:nvSpPr>
            <p:cNvPr id="540796" name="Rectangle 124"/>
            <p:cNvSpPr>
              <a:spLocks noChangeArrowheads="1"/>
            </p:cNvSpPr>
            <p:nvPr/>
          </p:nvSpPr>
          <p:spPr bwMode="auto">
            <a:xfrm rot="21600000">
              <a:off x="1329" y="2231"/>
              <a:ext cx="39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Panamá</a:t>
              </a:r>
              <a:endParaRPr lang="es-CO"/>
            </a:p>
          </p:txBody>
        </p:sp>
        <p:sp>
          <p:nvSpPr>
            <p:cNvPr id="540797" name="Rectangle 125"/>
            <p:cNvSpPr>
              <a:spLocks noChangeArrowheads="1"/>
            </p:cNvSpPr>
            <p:nvPr/>
          </p:nvSpPr>
          <p:spPr bwMode="auto">
            <a:xfrm rot="21600000">
              <a:off x="1497" y="2405"/>
              <a:ext cx="23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Perú</a:t>
              </a:r>
              <a:endParaRPr lang="es-CO"/>
            </a:p>
          </p:txBody>
        </p:sp>
        <p:sp>
          <p:nvSpPr>
            <p:cNvPr id="540798" name="Rectangle 126"/>
            <p:cNvSpPr>
              <a:spLocks noChangeArrowheads="1"/>
            </p:cNvSpPr>
            <p:nvPr/>
          </p:nvSpPr>
          <p:spPr bwMode="auto">
            <a:xfrm rot="21600000">
              <a:off x="1161" y="2571"/>
              <a:ext cx="5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El Salvador</a:t>
              </a:r>
              <a:endParaRPr lang="es-CO"/>
            </a:p>
          </p:txBody>
        </p:sp>
        <p:sp>
          <p:nvSpPr>
            <p:cNvPr id="540799" name="Rectangle 127"/>
            <p:cNvSpPr>
              <a:spLocks noChangeArrowheads="1"/>
            </p:cNvSpPr>
            <p:nvPr/>
          </p:nvSpPr>
          <p:spPr bwMode="auto">
            <a:xfrm rot="21600000">
              <a:off x="1214" y="2759"/>
              <a:ext cx="51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Venezuela</a:t>
              </a:r>
              <a:endParaRPr lang="es-CO"/>
            </a:p>
          </p:txBody>
        </p:sp>
        <p:sp>
          <p:nvSpPr>
            <p:cNvPr id="540800" name="Rectangle 128"/>
            <p:cNvSpPr>
              <a:spLocks noChangeArrowheads="1"/>
            </p:cNvSpPr>
            <p:nvPr/>
          </p:nvSpPr>
          <p:spPr bwMode="auto">
            <a:xfrm rot="21600000">
              <a:off x="1248" y="2927"/>
              <a:ext cx="47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Colombia</a:t>
              </a:r>
              <a:endParaRPr lang="es-CO"/>
            </a:p>
          </p:txBody>
        </p:sp>
        <p:sp>
          <p:nvSpPr>
            <p:cNvPr id="540801" name="Rectangle 129"/>
            <p:cNvSpPr>
              <a:spLocks noChangeArrowheads="1"/>
            </p:cNvSpPr>
            <p:nvPr/>
          </p:nvSpPr>
          <p:spPr bwMode="auto">
            <a:xfrm rot="21600000">
              <a:off x="1195" y="3111"/>
              <a:ext cx="5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Guatemala</a:t>
              </a:r>
              <a:endParaRPr lang="es-CO"/>
            </a:p>
          </p:txBody>
        </p:sp>
        <p:sp>
          <p:nvSpPr>
            <p:cNvPr id="540802" name="Rectangle 130"/>
            <p:cNvSpPr>
              <a:spLocks noChangeArrowheads="1"/>
            </p:cNvSpPr>
            <p:nvPr/>
          </p:nvSpPr>
          <p:spPr bwMode="auto">
            <a:xfrm rot="21600000">
              <a:off x="1395" y="3288"/>
              <a:ext cx="34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Bolivia</a:t>
              </a:r>
              <a:endParaRPr lang="es-CO"/>
            </a:p>
          </p:txBody>
        </p:sp>
        <p:sp>
          <p:nvSpPr>
            <p:cNvPr id="540803" name="Rectangle 131"/>
            <p:cNvSpPr>
              <a:spLocks noChangeArrowheads="1"/>
            </p:cNvSpPr>
            <p:nvPr/>
          </p:nvSpPr>
          <p:spPr bwMode="auto">
            <a:xfrm rot="21600000">
              <a:off x="1306" y="3467"/>
              <a:ext cx="4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Ecuador</a:t>
              </a:r>
              <a:endParaRPr lang="es-CO"/>
            </a:p>
          </p:txBody>
        </p:sp>
        <p:sp>
          <p:nvSpPr>
            <p:cNvPr id="540804" name="Rectangle 132"/>
            <p:cNvSpPr>
              <a:spLocks noChangeArrowheads="1"/>
            </p:cNvSpPr>
            <p:nvPr/>
          </p:nvSpPr>
          <p:spPr bwMode="auto">
            <a:xfrm rot="21600000">
              <a:off x="1241" y="3642"/>
              <a:ext cx="48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Honduras</a:t>
              </a:r>
              <a:endParaRPr lang="es-CO"/>
            </a:p>
          </p:txBody>
        </p:sp>
        <p:sp>
          <p:nvSpPr>
            <p:cNvPr id="540805" name="Rectangle 133"/>
            <p:cNvSpPr>
              <a:spLocks noChangeArrowheads="1"/>
            </p:cNvSpPr>
            <p:nvPr/>
          </p:nvSpPr>
          <p:spPr bwMode="auto">
            <a:xfrm rot="21600000">
              <a:off x="1259" y="3792"/>
              <a:ext cx="46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Paraguay</a:t>
              </a:r>
              <a:endParaRPr lang="es-CO"/>
            </a:p>
          </p:txBody>
        </p:sp>
        <p:sp>
          <p:nvSpPr>
            <p:cNvPr id="540806" name="Rectangle 134"/>
            <p:cNvSpPr>
              <a:spLocks noChangeArrowheads="1"/>
            </p:cNvSpPr>
            <p:nvPr/>
          </p:nvSpPr>
          <p:spPr bwMode="auto">
            <a:xfrm rot="21600000">
              <a:off x="1224" y="3993"/>
              <a:ext cx="50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Nicaragua</a:t>
              </a:r>
              <a:endParaRPr lang="es-CO"/>
            </a:p>
          </p:txBody>
        </p:sp>
        <p:sp>
          <p:nvSpPr>
            <p:cNvPr id="540807" name="Rectangle 135"/>
            <p:cNvSpPr>
              <a:spLocks noChangeArrowheads="1"/>
            </p:cNvSpPr>
            <p:nvPr/>
          </p:nvSpPr>
          <p:spPr bwMode="auto">
            <a:xfrm rot="21600000">
              <a:off x="3600" y="1691"/>
              <a:ext cx="20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17%</a:t>
              </a:r>
              <a:endParaRPr lang="es-CO"/>
            </a:p>
          </p:txBody>
        </p:sp>
      </p:grpSp>
      <p:sp>
        <p:nvSpPr>
          <p:cNvPr id="540808" name="Text Box 136"/>
          <p:cNvSpPr txBox="1">
            <a:spLocks noChangeArrowheads="1"/>
          </p:cNvSpPr>
          <p:nvPr/>
        </p:nvSpPr>
        <p:spPr bwMode="auto">
          <a:xfrm>
            <a:off x="6400800" y="1096963"/>
            <a:ext cx="1373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200" b="1">
                <a:latin typeface="Arial" pitchFamily="34" charset="0"/>
              </a:rPr>
              <a:t>Posición ordinal</a:t>
            </a:r>
          </a:p>
        </p:txBody>
      </p:sp>
      <p:sp>
        <p:nvSpPr>
          <p:cNvPr id="540809" name="Text Box 137"/>
          <p:cNvSpPr txBox="1">
            <a:spLocks noChangeArrowheads="1"/>
          </p:cNvSpPr>
          <p:nvPr/>
        </p:nvSpPr>
        <p:spPr bwMode="auto">
          <a:xfrm>
            <a:off x="3308350" y="990600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800">
                <a:solidFill>
                  <a:schemeClr val="accent2"/>
                </a:solidFill>
                <a:latin typeface="Arial" pitchFamily="34" charset="0"/>
              </a:rPr>
              <a:t>Índice de competitividad</a:t>
            </a:r>
          </a:p>
        </p:txBody>
      </p:sp>
      <p:sp>
        <p:nvSpPr>
          <p:cNvPr id="540810" name="Text Box 138"/>
          <p:cNvSpPr txBox="1">
            <a:spLocks noChangeArrowheads="1"/>
          </p:cNvSpPr>
          <p:nvPr/>
        </p:nvSpPr>
        <p:spPr bwMode="auto">
          <a:xfrm>
            <a:off x="0" y="6570663"/>
            <a:ext cx="2492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000" b="1">
                <a:solidFill>
                  <a:srgbClr val="66FF33"/>
                </a:solidFill>
                <a:latin typeface="Arial" pitchFamily="34" charset="0"/>
              </a:rPr>
              <a:t>Fuente:  World Economic Forum 2001.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b="1"/>
              <a:t>…y también es el caso de las economías grandes</a:t>
            </a: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2876550" y="1295400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800">
                <a:solidFill>
                  <a:schemeClr val="accent2"/>
                </a:solidFill>
                <a:latin typeface="Arial" pitchFamily="34" charset="0"/>
              </a:rPr>
              <a:t>Índice de competitividad</a:t>
            </a:r>
          </a:p>
        </p:txBody>
      </p:sp>
      <p:sp>
        <p:nvSpPr>
          <p:cNvPr id="541700" name="Text Box 4"/>
          <p:cNvSpPr txBox="1">
            <a:spLocks noChangeArrowheads="1"/>
          </p:cNvSpPr>
          <p:nvPr/>
        </p:nvSpPr>
        <p:spPr bwMode="auto">
          <a:xfrm>
            <a:off x="0" y="6570663"/>
            <a:ext cx="2492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000" b="1">
                <a:solidFill>
                  <a:srgbClr val="66FF33"/>
                </a:solidFill>
                <a:latin typeface="Arial" pitchFamily="34" charset="0"/>
              </a:rPr>
              <a:t>Fuente:  World Economic Forum 2001.</a:t>
            </a:r>
          </a:p>
        </p:txBody>
      </p:sp>
      <p:sp>
        <p:nvSpPr>
          <p:cNvPr id="541701" name="Rectangle 5"/>
          <p:cNvSpPr>
            <a:spLocks noChangeArrowheads="1"/>
          </p:cNvSpPr>
          <p:nvPr/>
        </p:nvSpPr>
        <p:spPr bwMode="auto">
          <a:xfrm rot="5400000">
            <a:off x="2262981" y="2424907"/>
            <a:ext cx="4402137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2" name="Rectangle 6"/>
          <p:cNvSpPr>
            <a:spLocks noChangeArrowheads="1"/>
          </p:cNvSpPr>
          <p:nvPr/>
        </p:nvSpPr>
        <p:spPr bwMode="auto">
          <a:xfrm rot="5400000">
            <a:off x="2262981" y="2424907"/>
            <a:ext cx="4402137" cy="3448050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3" name="Rectangle 7"/>
          <p:cNvSpPr>
            <a:spLocks noChangeArrowheads="1"/>
          </p:cNvSpPr>
          <p:nvPr/>
        </p:nvSpPr>
        <p:spPr bwMode="auto">
          <a:xfrm rot="5400000">
            <a:off x="4223544" y="651669"/>
            <a:ext cx="249237" cy="3216275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4" name="Rectangle 8"/>
          <p:cNvSpPr>
            <a:spLocks noChangeArrowheads="1"/>
          </p:cNvSpPr>
          <p:nvPr/>
        </p:nvSpPr>
        <p:spPr bwMode="auto">
          <a:xfrm rot="5400000">
            <a:off x="3518694" y="1983582"/>
            <a:ext cx="254000" cy="1814512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5" name="Rectangle 9"/>
          <p:cNvSpPr>
            <a:spLocks noChangeArrowheads="1"/>
          </p:cNvSpPr>
          <p:nvPr/>
        </p:nvSpPr>
        <p:spPr bwMode="auto">
          <a:xfrm rot="5400000">
            <a:off x="3488531" y="2645569"/>
            <a:ext cx="249238" cy="1746250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6" name="Rectangle 10"/>
          <p:cNvSpPr>
            <a:spLocks noChangeArrowheads="1"/>
          </p:cNvSpPr>
          <p:nvPr/>
        </p:nvSpPr>
        <p:spPr bwMode="auto">
          <a:xfrm rot="5400000">
            <a:off x="3317081" y="3444082"/>
            <a:ext cx="249237" cy="1403350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7" name="Rectangle 11"/>
          <p:cNvSpPr>
            <a:spLocks noChangeArrowheads="1"/>
          </p:cNvSpPr>
          <p:nvPr/>
        </p:nvSpPr>
        <p:spPr bwMode="auto">
          <a:xfrm rot="5400000">
            <a:off x="3021013" y="4367213"/>
            <a:ext cx="249237" cy="814387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8" name="Rectangle 12"/>
          <p:cNvSpPr>
            <a:spLocks noChangeArrowheads="1"/>
          </p:cNvSpPr>
          <p:nvPr/>
        </p:nvSpPr>
        <p:spPr bwMode="auto">
          <a:xfrm rot="5400000">
            <a:off x="2847182" y="5168106"/>
            <a:ext cx="254000" cy="471487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9" name="Rectangle 13"/>
          <p:cNvSpPr>
            <a:spLocks noChangeArrowheads="1"/>
          </p:cNvSpPr>
          <p:nvPr/>
        </p:nvSpPr>
        <p:spPr bwMode="auto">
          <a:xfrm rot="5400000">
            <a:off x="2825750" y="5824538"/>
            <a:ext cx="247650" cy="419100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0" name="Line 14"/>
          <p:cNvSpPr>
            <a:spLocks noChangeShapeType="1"/>
          </p:cNvSpPr>
          <p:nvPr/>
        </p:nvSpPr>
        <p:spPr bwMode="auto">
          <a:xfrm rot="5400000">
            <a:off x="4463256" y="226219"/>
            <a:ext cx="1588" cy="34480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1" name="Line 15"/>
          <p:cNvSpPr>
            <a:spLocks noChangeShapeType="1"/>
          </p:cNvSpPr>
          <p:nvPr/>
        </p:nvSpPr>
        <p:spPr bwMode="auto">
          <a:xfrm rot="5400000">
            <a:off x="2721769" y="19327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2" name="Line 16"/>
          <p:cNvSpPr>
            <a:spLocks noChangeShapeType="1"/>
          </p:cNvSpPr>
          <p:nvPr/>
        </p:nvSpPr>
        <p:spPr bwMode="auto">
          <a:xfrm rot="5400000">
            <a:off x="3871119" y="19327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3" name="Line 17"/>
          <p:cNvSpPr>
            <a:spLocks noChangeShapeType="1"/>
          </p:cNvSpPr>
          <p:nvPr/>
        </p:nvSpPr>
        <p:spPr bwMode="auto">
          <a:xfrm rot="5400000">
            <a:off x="5020469" y="19327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4" name="Line 18"/>
          <p:cNvSpPr>
            <a:spLocks noChangeShapeType="1"/>
          </p:cNvSpPr>
          <p:nvPr/>
        </p:nvSpPr>
        <p:spPr bwMode="auto">
          <a:xfrm rot="5400000">
            <a:off x="6169819" y="19327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5" name="Line 19"/>
          <p:cNvSpPr>
            <a:spLocks noChangeShapeType="1"/>
          </p:cNvSpPr>
          <p:nvPr/>
        </p:nvSpPr>
        <p:spPr bwMode="auto">
          <a:xfrm rot="5400000">
            <a:off x="536575" y="4148138"/>
            <a:ext cx="4402137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6" name="Line 20"/>
          <p:cNvSpPr>
            <a:spLocks noChangeShapeType="1"/>
          </p:cNvSpPr>
          <p:nvPr/>
        </p:nvSpPr>
        <p:spPr bwMode="auto">
          <a:xfrm rot="5400000" flipV="1">
            <a:off x="2717006" y="1928019"/>
            <a:ext cx="1588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7" name="Line 21"/>
          <p:cNvSpPr>
            <a:spLocks noChangeShapeType="1"/>
          </p:cNvSpPr>
          <p:nvPr/>
        </p:nvSpPr>
        <p:spPr bwMode="auto">
          <a:xfrm rot="5400000" flipV="1">
            <a:off x="2412206" y="2555082"/>
            <a:ext cx="1587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8" name="Line 22"/>
          <p:cNvSpPr>
            <a:spLocks noChangeShapeType="1"/>
          </p:cNvSpPr>
          <p:nvPr/>
        </p:nvSpPr>
        <p:spPr bwMode="auto">
          <a:xfrm rot="5400000" flipV="1">
            <a:off x="2412206" y="3186907"/>
            <a:ext cx="1587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9" name="Line 23"/>
          <p:cNvSpPr>
            <a:spLocks noChangeShapeType="1"/>
          </p:cNvSpPr>
          <p:nvPr/>
        </p:nvSpPr>
        <p:spPr bwMode="auto">
          <a:xfrm rot="5400000" flipV="1">
            <a:off x="2412206" y="3813969"/>
            <a:ext cx="1588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0" name="Line 24"/>
          <p:cNvSpPr>
            <a:spLocks noChangeShapeType="1"/>
          </p:cNvSpPr>
          <p:nvPr/>
        </p:nvSpPr>
        <p:spPr bwMode="auto">
          <a:xfrm rot="5400000" flipV="1">
            <a:off x="2412206" y="4441032"/>
            <a:ext cx="1587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1" name="Line 25"/>
          <p:cNvSpPr>
            <a:spLocks noChangeShapeType="1"/>
          </p:cNvSpPr>
          <p:nvPr/>
        </p:nvSpPr>
        <p:spPr bwMode="auto">
          <a:xfrm rot="5400000" flipV="1">
            <a:off x="2412206" y="5068094"/>
            <a:ext cx="1588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2" name="Line 26"/>
          <p:cNvSpPr>
            <a:spLocks noChangeShapeType="1"/>
          </p:cNvSpPr>
          <p:nvPr/>
        </p:nvSpPr>
        <p:spPr bwMode="auto">
          <a:xfrm rot="5400000" flipV="1">
            <a:off x="2412206" y="5701507"/>
            <a:ext cx="1587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3" name="Line 27"/>
          <p:cNvSpPr>
            <a:spLocks noChangeShapeType="1"/>
          </p:cNvSpPr>
          <p:nvPr/>
        </p:nvSpPr>
        <p:spPr bwMode="auto">
          <a:xfrm rot="5400000" flipV="1">
            <a:off x="2412206" y="6328569"/>
            <a:ext cx="1588" cy="444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4" name="Rectangle 28"/>
          <p:cNvSpPr>
            <a:spLocks noChangeArrowheads="1"/>
          </p:cNvSpPr>
          <p:nvPr/>
        </p:nvSpPr>
        <p:spPr bwMode="auto">
          <a:xfrm rot="5400000">
            <a:off x="4941094" y="2169319"/>
            <a:ext cx="128587" cy="1873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5" name="Rectangle 29"/>
          <p:cNvSpPr>
            <a:spLocks noChangeArrowheads="1"/>
          </p:cNvSpPr>
          <p:nvPr/>
        </p:nvSpPr>
        <p:spPr bwMode="auto">
          <a:xfrm rot="5400000">
            <a:off x="4849019" y="2796382"/>
            <a:ext cx="130175" cy="185737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6" name="Rectangle 30"/>
          <p:cNvSpPr>
            <a:spLocks noChangeArrowheads="1"/>
          </p:cNvSpPr>
          <p:nvPr/>
        </p:nvSpPr>
        <p:spPr bwMode="auto">
          <a:xfrm rot="5400000">
            <a:off x="4520406" y="3423444"/>
            <a:ext cx="130175" cy="185738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7" name="Rectangle 31"/>
          <p:cNvSpPr>
            <a:spLocks noChangeArrowheads="1"/>
          </p:cNvSpPr>
          <p:nvPr/>
        </p:nvSpPr>
        <p:spPr bwMode="auto">
          <a:xfrm rot="5400000">
            <a:off x="5648325" y="4056063"/>
            <a:ext cx="128587" cy="185738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8" name="Rectangle 32"/>
          <p:cNvSpPr>
            <a:spLocks noChangeArrowheads="1"/>
          </p:cNvSpPr>
          <p:nvPr/>
        </p:nvSpPr>
        <p:spPr bwMode="auto">
          <a:xfrm rot="5400000">
            <a:off x="3663950" y="4683125"/>
            <a:ext cx="130175" cy="1873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29" name="Rectangle 33"/>
          <p:cNvSpPr>
            <a:spLocks noChangeArrowheads="1"/>
          </p:cNvSpPr>
          <p:nvPr/>
        </p:nvSpPr>
        <p:spPr bwMode="auto">
          <a:xfrm rot="5400000">
            <a:off x="4014788" y="5310188"/>
            <a:ext cx="130175" cy="1873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30" name="Rectangle 34"/>
          <p:cNvSpPr>
            <a:spLocks noChangeArrowheads="1"/>
          </p:cNvSpPr>
          <p:nvPr/>
        </p:nvSpPr>
        <p:spPr bwMode="auto">
          <a:xfrm rot="5400000">
            <a:off x="4102894" y="5938044"/>
            <a:ext cx="130175" cy="185737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31" name="Rectangle 35"/>
          <p:cNvSpPr>
            <a:spLocks noChangeArrowheads="1"/>
          </p:cNvSpPr>
          <p:nvPr/>
        </p:nvSpPr>
        <p:spPr bwMode="auto">
          <a:xfrm rot="21600000">
            <a:off x="6321425" y="2184400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latin typeface="Arial" pitchFamily="34" charset="0"/>
              </a:rPr>
              <a:t>27</a:t>
            </a:r>
            <a:endParaRPr lang="es-CO" sz="1800" b="1"/>
          </a:p>
        </p:txBody>
      </p:sp>
      <p:sp>
        <p:nvSpPr>
          <p:cNvPr id="541732" name="Rectangle 36"/>
          <p:cNvSpPr>
            <a:spLocks noChangeArrowheads="1"/>
          </p:cNvSpPr>
          <p:nvPr/>
        </p:nvSpPr>
        <p:spPr bwMode="auto">
          <a:xfrm rot="21600000">
            <a:off x="6321425" y="281146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latin typeface="Arial" pitchFamily="34" charset="0"/>
              </a:rPr>
              <a:t>42</a:t>
            </a:r>
            <a:endParaRPr lang="es-CO" sz="1800" b="1"/>
          </a:p>
        </p:txBody>
      </p:sp>
      <p:sp>
        <p:nvSpPr>
          <p:cNvPr id="541733" name="Rectangle 37"/>
          <p:cNvSpPr>
            <a:spLocks noChangeArrowheads="1"/>
          </p:cNvSpPr>
          <p:nvPr/>
        </p:nvSpPr>
        <p:spPr bwMode="auto">
          <a:xfrm rot="21600000">
            <a:off x="6321425" y="344011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latin typeface="Arial" pitchFamily="34" charset="0"/>
              </a:rPr>
              <a:t>44</a:t>
            </a:r>
            <a:endParaRPr lang="es-CO" sz="1800" b="1"/>
          </a:p>
        </p:txBody>
      </p:sp>
      <p:sp>
        <p:nvSpPr>
          <p:cNvPr id="541734" name="Rectangle 38"/>
          <p:cNvSpPr>
            <a:spLocks noChangeArrowheads="1"/>
          </p:cNvSpPr>
          <p:nvPr/>
        </p:nvSpPr>
        <p:spPr bwMode="auto">
          <a:xfrm rot="21600000">
            <a:off x="6321425" y="4699000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latin typeface="Arial" pitchFamily="34" charset="0"/>
              </a:rPr>
              <a:t>55</a:t>
            </a:r>
            <a:endParaRPr lang="es-CO" sz="1800" b="1"/>
          </a:p>
        </p:txBody>
      </p:sp>
      <p:sp>
        <p:nvSpPr>
          <p:cNvPr id="541735" name="Rectangle 39"/>
          <p:cNvSpPr>
            <a:spLocks noChangeArrowheads="1"/>
          </p:cNvSpPr>
          <p:nvPr/>
        </p:nvSpPr>
        <p:spPr bwMode="auto">
          <a:xfrm rot="21600000">
            <a:off x="6321425" y="5327650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latin typeface="Arial" pitchFamily="34" charset="0"/>
              </a:rPr>
              <a:t>62</a:t>
            </a:r>
            <a:endParaRPr lang="es-CO" sz="1800" b="1"/>
          </a:p>
        </p:txBody>
      </p:sp>
      <p:sp>
        <p:nvSpPr>
          <p:cNvPr id="541736" name="Rectangle 40"/>
          <p:cNvSpPr>
            <a:spLocks noChangeArrowheads="1"/>
          </p:cNvSpPr>
          <p:nvPr/>
        </p:nvSpPr>
        <p:spPr bwMode="auto">
          <a:xfrm rot="21600000">
            <a:off x="6321425" y="595471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latin typeface="Arial" pitchFamily="34" charset="0"/>
              </a:rPr>
              <a:t>65</a:t>
            </a:r>
            <a:endParaRPr lang="es-CO" sz="1800" b="1"/>
          </a:p>
        </p:txBody>
      </p:sp>
      <p:sp>
        <p:nvSpPr>
          <p:cNvPr id="541737" name="Rectangle 41"/>
          <p:cNvSpPr>
            <a:spLocks noChangeArrowheads="1"/>
          </p:cNvSpPr>
          <p:nvPr/>
        </p:nvSpPr>
        <p:spPr bwMode="auto">
          <a:xfrm rot="21600000">
            <a:off x="5029200" y="3429000"/>
            <a:ext cx="33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1%</a:t>
            </a:r>
            <a:endParaRPr lang="es-CO" sz="1800" b="1"/>
          </a:p>
        </p:txBody>
      </p:sp>
      <p:sp>
        <p:nvSpPr>
          <p:cNvPr id="541738" name="Rectangle 42"/>
          <p:cNvSpPr>
            <a:spLocks noChangeArrowheads="1"/>
          </p:cNvSpPr>
          <p:nvPr/>
        </p:nvSpPr>
        <p:spPr bwMode="auto">
          <a:xfrm rot="21600000">
            <a:off x="5105400" y="2819400"/>
            <a:ext cx="33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4%</a:t>
            </a:r>
            <a:endParaRPr lang="es-CO" sz="1800" b="1"/>
          </a:p>
        </p:txBody>
      </p:sp>
      <p:sp>
        <p:nvSpPr>
          <p:cNvPr id="541739" name="Rectangle 43"/>
          <p:cNvSpPr>
            <a:spLocks noChangeArrowheads="1"/>
          </p:cNvSpPr>
          <p:nvPr/>
        </p:nvSpPr>
        <p:spPr bwMode="auto">
          <a:xfrm rot="21600000">
            <a:off x="4876800" y="4114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17%</a:t>
            </a:r>
            <a:endParaRPr lang="es-CO" sz="1800" b="1"/>
          </a:p>
        </p:txBody>
      </p:sp>
      <p:sp>
        <p:nvSpPr>
          <p:cNvPr id="541740" name="Rectangle 44"/>
          <p:cNvSpPr>
            <a:spLocks noChangeArrowheads="1"/>
          </p:cNvSpPr>
          <p:nvPr/>
        </p:nvSpPr>
        <p:spPr bwMode="auto">
          <a:xfrm rot="21600000">
            <a:off x="3308350" y="5410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10%</a:t>
            </a:r>
            <a:endParaRPr lang="es-CO" sz="1800" b="1"/>
          </a:p>
        </p:txBody>
      </p:sp>
      <p:sp>
        <p:nvSpPr>
          <p:cNvPr id="541741" name="Rectangle 45"/>
          <p:cNvSpPr>
            <a:spLocks noChangeArrowheads="1"/>
          </p:cNvSpPr>
          <p:nvPr/>
        </p:nvSpPr>
        <p:spPr bwMode="auto">
          <a:xfrm rot="21600000">
            <a:off x="4889500" y="4718050"/>
            <a:ext cx="33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2%</a:t>
            </a:r>
            <a:endParaRPr lang="es-CO" sz="1800" b="1"/>
          </a:p>
        </p:txBody>
      </p:sp>
      <p:sp>
        <p:nvSpPr>
          <p:cNvPr id="541742" name="Rectangle 46"/>
          <p:cNvSpPr>
            <a:spLocks noChangeArrowheads="1"/>
          </p:cNvSpPr>
          <p:nvPr/>
        </p:nvSpPr>
        <p:spPr bwMode="auto">
          <a:xfrm rot="21600000">
            <a:off x="6315075" y="405606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latin typeface="Arial" pitchFamily="34" charset="0"/>
              </a:rPr>
              <a:t>49</a:t>
            </a:r>
            <a:endParaRPr lang="es-CO" sz="1800" b="1"/>
          </a:p>
        </p:txBody>
      </p:sp>
      <p:sp>
        <p:nvSpPr>
          <p:cNvPr id="541743" name="Rectangle 47"/>
          <p:cNvSpPr>
            <a:spLocks noChangeArrowheads="1"/>
          </p:cNvSpPr>
          <p:nvPr/>
        </p:nvSpPr>
        <p:spPr bwMode="auto">
          <a:xfrm rot="21600000">
            <a:off x="2643188" y="6435725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3.5</a:t>
            </a:r>
            <a:endParaRPr lang="es-CO" sz="1800" b="1"/>
          </a:p>
        </p:txBody>
      </p:sp>
      <p:sp>
        <p:nvSpPr>
          <p:cNvPr id="541744" name="Rectangle 48"/>
          <p:cNvSpPr>
            <a:spLocks noChangeArrowheads="1"/>
          </p:cNvSpPr>
          <p:nvPr/>
        </p:nvSpPr>
        <p:spPr bwMode="auto">
          <a:xfrm rot="21600000">
            <a:off x="3792538" y="6435725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4.0</a:t>
            </a:r>
            <a:endParaRPr lang="es-CO" sz="1800" b="1"/>
          </a:p>
        </p:txBody>
      </p:sp>
      <p:sp>
        <p:nvSpPr>
          <p:cNvPr id="541745" name="Rectangle 49"/>
          <p:cNvSpPr>
            <a:spLocks noChangeArrowheads="1"/>
          </p:cNvSpPr>
          <p:nvPr/>
        </p:nvSpPr>
        <p:spPr bwMode="auto">
          <a:xfrm rot="21600000">
            <a:off x="4941888" y="6435725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4.5</a:t>
            </a:r>
            <a:endParaRPr lang="es-CO" sz="1800" b="1"/>
          </a:p>
        </p:txBody>
      </p:sp>
      <p:sp>
        <p:nvSpPr>
          <p:cNvPr id="541746" name="Rectangle 50"/>
          <p:cNvSpPr>
            <a:spLocks noChangeArrowheads="1"/>
          </p:cNvSpPr>
          <p:nvPr/>
        </p:nvSpPr>
        <p:spPr bwMode="auto">
          <a:xfrm rot="21600000">
            <a:off x="6091238" y="6435725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5.0</a:t>
            </a:r>
            <a:endParaRPr lang="es-CO" sz="1800" b="1"/>
          </a:p>
        </p:txBody>
      </p:sp>
      <p:sp>
        <p:nvSpPr>
          <p:cNvPr id="541747" name="Rectangle 51"/>
          <p:cNvSpPr>
            <a:spLocks noChangeArrowheads="1"/>
          </p:cNvSpPr>
          <p:nvPr/>
        </p:nvSpPr>
        <p:spPr bwMode="auto">
          <a:xfrm rot="21600000">
            <a:off x="1873250" y="2206625"/>
            <a:ext cx="55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s-CO" sz="1800" b="1"/>
          </a:p>
        </p:txBody>
      </p:sp>
      <p:sp>
        <p:nvSpPr>
          <p:cNvPr id="541748" name="Rectangle 52"/>
          <p:cNvSpPr>
            <a:spLocks noChangeArrowheads="1"/>
          </p:cNvSpPr>
          <p:nvPr/>
        </p:nvSpPr>
        <p:spPr bwMode="auto">
          <a:xfrm rot="21600000">
            <a:off x="1739900" y="2833688"/>
            <a:ext cx="774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s-CO" sz="1800" b="1"/>
          </a:p>
        </p:txBody>
      </p:sp>
      <p:sp>
        <p:nvSpPr>
          <p:cNvPr id="541749" name="Rectangle 53"/>
          <p:cNvSpPr>
            <a:spLocks noChangeArrowheads="1"/>
          </p:cNvSpPr>
          <p:nvPr/>
        </p:nvSpPr>
        <p:spPr bwMode="auto">
          <a:xfrm rot="21600000">
            <a:off x="1844675" y="3459163"/>
            <a:ext cx="63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s-CO" sz="1800" b="1"/>
          </a:p>
        </p:txBody>
      </p:sp>
      <p:sp>
        <p:nvSpPr>
          <p:cNvPr id="541750" name="Rectangle 54"/>
          <p:cNvSpPr>
            <a:spLocks noChangeArrowheads="1"/>
          </p:cNvSpPr>
          <p:nvPr/>
        </p:nvSpPr>
        <p:spPr bwMode="auto">
          <a:xfrm rot="21600000">
            <a:off x="1524000" y="4090988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s-CO" sz="1800" b="1"/>
          </a:p>
        </p:txBody>
      </p:sp>
      <p:sp>
        <p:nvSpPr>
          <p:cNvPr id="541751" name="Rectangle 55"/>
          <p:cNvSpPr>
            <a:spLocks noChangeArrowheads="1"/>
          </p:cNvSpPr>
          <p:nvPr/>
        </p:nvSpPr>
        <p:spPr bwMode="auto">
          <a:xfrm rot="21600000">
            <a:off x="1903413" y="4718050"/>
            <a:ext cx="50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Perú</a:t>
            </a:r>
            <a:endParaRPr lang="es-CO" sz="1800" b="1"/>
          </a:p>
        </p:txBody>
      </p:sp>
      <p:sp>
        <p:nvSpPr>
          <p:cNvPr id="541752" name="Rectangle 56"/>
          <p:cNvSpPr>
            <a:spLocks noChangeArrowheads="1"/>
          </p:cNvSpPr>
          <p:nvPr/>
        </p:nvSpPr>
        <p:spPr bwMode="auto">
          <a:xfrm rot="21600000">
            <a:off x="1447800" y="53467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s-CO" sz="1800" b="1"/>
          </a:p>
        </p:txBody>
      </p:sp>
      <p:sp>
        <p:nvSpPr>
          <p:cNvPr id="541753" name="Rectangle 57"/>
          <p:cNvSpPr>
            <a:spLocks noChangeArrowheads="1"/>
          </p:cNvSpPr>
          <p:nvPr/>
        </p:nvSpPr>
        <p:spPr bwMode="auto">
          <a:xfrm rot="21600000">
            <a:off x="1514475" y="5973763"/>
            <a:ext cx="1041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s-CO" sz="1800" b="1"/>
          </a:p>
        </p:txBody>
      </p:sp>
      <p:sp>
        <p:nvSpPr>
          <p:cNvPr id="541754" name="Text Box 58"/>
          <p:cNvSpPr txBox="1">
            <a:spLocks noChangeArrowheads="1"/>
          </p:cNvSpPr>
          <p:nvPr/>
        </p:nvSpPr>
        <p:spPr bwMode="auto">
          <a:xfrm>
            <a:off x="5943600" y="1644650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600" b="1">
                <a:latin typeface="Arial" pitchFamily="34" charset="0"/>
              </a:rPr>
              <a:t>Posición ordinal</a:t>
            </a:r>
          </a:p>
        </p:txBody>
      </p:sp>
      <p:sp>
        <p:nvSpPr>
          <p:cNvPr id="541755" name="Rectangle 59"/>
          <p:cNvSpPr>
            <a:spLocks noChangeArrowheads="1"/>
          </p:cNvSpPr>
          <p:nvPr/>
        </p:nvSpPr>
        <p:spPr bwMode="auto">
          <a:xfrm rot="21600000">
            <a:off x="4800600" y="5959475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800" b="1">
                <a:solidFill>
                  <a:srgbClr val="00FFFF"/>
                </a:solidFill>
                <a:latin typeface="Arial" pitchFamily="34" charset="0"/>
              </a:rPr>
              <a:t>12%</a:t>
            </a:r>
            <a:endParaRPr lang="es-CO" sz="1800" b="1"/>
          </a:p>
        </p:txBody>
      </p:sp>
      <p:sp>
        <p:nvSpPr>
          <p:cNvPr id="541756" name="Text Box 60"/>
          <p:cNvSpPr txBox="1">
            <a:spLocks noChangeArrowheads="1"/>
          </p:cNvSpPr>
          <p:nvPr/>
        </p:nvSpPr>
        <p:spPr bwMode="auto">
          <a:xfrm>
            <a:off x="4400550" y="4983163"/>
            <a:ext cx="300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b="1">
                <a:latin typeface="Arial" pitchFamily="34" charset="0"/>
              </a:rPr>
              <a:t>Esperado para el nivel de ingreso</a:t>
            </a:r>
          </a:p>
        </p:txBody>
      </p:sp>
      <p:sp>
        <p:nvSpPr>
          <p:cNvPr id="541757" name="Text Box 61"/>
          <p:cNvSpPr txBox="1">
            <a:spLocks noChangeArrowheads="1"/>
          </p:cNvSpPr>
          <p:nvPr/>
        </p:nvSpPr>
        <p:spPr bwMode="auto">
          <a:xfrm>
            <a:off x="3200400" y="5613400"/>
            <a:ext cx="785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b="1">
                <a:solidFill>
                  <a:srgbClr val="66FFFF"/>
                </a:solidFill>
                <a:latin typeface="Arial" pitchFamily="34" charset="0"/>
              </a:rPr>
              <a:t>Brecha</a:t>
            </a:r>
          </a:p>
        </p:txBody>
      </p:sp>
      <p:sp>
        <p:nvSpPr>
          <p:cNvPr id="541758" name="Line 62"/>
          <p:cNvSpPr>
            <a:spLocks noChangeShapeType="1"/>
          </p:cNvSpPr>
          <p:nvPr/>
        </p:nvSpPr>
        <p:spPr bwMode="auto">
          <a:xfrm flipH="1">
            <a:off x="41148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b="1"/>
              <a:t>…lo que implica que su potencial de crecimiento es bajo</a:t>
            </a:r>
          </a:p>
        </p:txBody>
      </p:sp>
      <p:graphicFrame>
        <p:nvGraphicFramePr>
          <p:cNvPr id="463878" name="Object 6"/>
          <p:cNvGraphicFramePr>
            <a:graphicFrameLocks noChangeAspect="1"/>
          </p:cNvGraphicFramePr>
          <p:nvPr/>
        </p:nvGraphicFramePr>
        <p:xfrm>
          <a:off x="533400" y="1271588"/>
          <a:ext cx="8229600" cy="5586412"/>
        </p:xfrm>
        <a:graphic>
          <a:graphicData uri="http://schemas.openxmlformats.org/presentationml/2006/ole">
            <p:oleObj spid="_x0000_s463878" name="Worksheet" r:id="rId3" imgW="8677656" imgH="59344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s-CO" sz="4000" b="1"/>
              <a:t>Las firmas más grandes son muy pequeñas</a:t>
            </a:r>
          </a:p>
        </p:txBody>
      </p:sp>
      <p:sp>
        <p:nvSpPr>
          <p:cNvPr id="529411" name="Rectangle 1027"/>
          <p:cNvSpPr>
            <a:spLocks noChangeArrowheads="1"/>
          </p:cNvSpPr>
          <p:nvPr/>
        </p:nvSpPr>
        <p:spPr bwMode="auto">
          <a:xfrm>
            <a:off x="2347913" y="1422400"/>
            <a:ext cx="6057900" cy="4635500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2" name="Line 1028"/>
          <p:cNvSpPr>
            <a:spLocks noChangeShapeType="1"/>
          </p:cNvSpPr>
          <p:nvPr/>
        </p:nvSpPr>
        <p:spPr bwMode="auto">
          <a:xfrm>
            <a:off x="3867150" y="1422400"/>
            <a:ext cx="1588" cy="463550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3" name="Line 1029"/>
          <p:cNvSpPr>
            <a:spLocks noChangeShapeType="1"/>
          </p:cNvSpPr>
          <p:nvPr/>
        </p:nvSpPr>
        <p:spPr bwMode="auto">
          <a:xfrm>
            <a:off x="5376863" y="1422400"/>
            <a:ext cx="1587" cy="463550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4" name="Line 1030"/>
          <p:cNvSpPr>
            <a:spLocks noChangeShapeType="1"/>
          </p:cNvSpPr>
          <p:nvPr/>
        </p:nvSpPr>
        <p:spPr bwMode="auto">
          <a:xfrm>
            <a:off x="6897688" y="1422400"/>
            <a:ext cx="1587" cy="463550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5" name="Line 1031"/>
          <p:cNvSpPr>
            <a:spLocks noChangeShapeType="1"/>
          </p:cNvSpPr>
          <p:nvPr/>
        </p:nvSpPr>
        <p:spPr bwMode="auto">
          <a:xfrm>
            <a:off x="8405813" y="1422400"/>
            <a:ext cx="1587" cy="463550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6" name="Rectangle 1032"/>
          <p:cNvSpPr>
            <a:spLocks noChangeArrowheads="1"/>
          </p:cNvSpPr>
          <p:nvPr/>
        </p:nvSpPr>
        <p:spPr bwMode="auto">
          <a:xfrm>
            <a:off x="2347913" y="5857875"/>
            <a:ext cx="382587" cy="112713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7" name="Rectangle 1033"/>
          <p:cNvSpPr>
            <a:spLocks noChangeArrowheads="1"/>
          </p:cNvSpPr>
          <p:nvPr/>
        </p:nvSpPr>
        <p:spPr bwMode="auto">
          <a:xfrm>
            <a:off x="2347913" y="5562600"/>
            <a:ext cx="684212" cy="122238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8" name="Rectangle 1034"/>
          <p:cNvSpPr>
            <a:spLocks noChangeArrowheads="1"/>
          </p:cNvSpPr>
          <p:nvPr/>
        </p:nvSpPr>
        <p:spPr bwMode="auto">
          <a:xfrm>
            <a:off x="2347913" y="5276850"/>
            <a:ext cx="742950" cy="112713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19" name="Rectangle 1035"/>
          <p:cNvSpPr>
            <a:spLocks noChangeArrowheads="1"/>
          </p:cNvSpPr>
          <p:nvPr/>
        </p:nvSpPr>
        <p:spPr bwMode="auto">
          <a:xfrm>
            <a:off x="2347913" y="4981575"/>
            <a:ext cx="858837" cy="122238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0" name="Rectangle 1036"/>
          <p:cNvSpPr>
            <a:spLocks noChangeArrowheads="1"/>
          </p:cNvSpPr>
          <p:nvPr/>
        </p:nvSpPr>
        <p:spPr bwMode="auto">
          <a:xfrm>
            <a:off x="2347913" y="4695825"/>
            <a:ext cx="1009650" cy="112713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1" name="Rectangle 1037"/>
          <p:cNvSpPr>
            <a:spLocks noChangeArrowheads="1"/>
          </p:cNvSpPr>
          <p:nvPr/>
        </p:nvSpPr>
        <p:spPr bwMode="auto">
          <a:xfrm>
            <a:off x="2347913" y="4408488"/>
            <a:ext cx="1101725" cy="112712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2" name="Rectangle 1038"/>
          <p:cNvSpPr>
            <a:spLocks noChangeArrowheads="1"/>
          </p:cNvSpPr>
          <p:nvPr/>
        </p:nvSpPr>
        <p:spPr bwMode="auto">
          <a:xfrm>
            <a:off x="2347913" y="4113213"/>
            <a:ext cx="1903412" cy="122237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3" name="Rectangle 1039"/>
          <p:cNvSpPr>
            <a:spLocks noChangeArrowheads="1"/>
          </p:cNvSpPr>
          <p:nvPr/>
        </p:nvSpPr>
        <p:spPr bwMode="auto">
          <a:xfrm>
            <a:off x="2347913" y="3827463"/>
            <a:ext cx="2111375" cy="112712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4" name="Rectangle 1040"/>
          <p:cNvSpPr>
            <a:spLocks noChangeArrowheads="1"/>
          </p:cNvSpPr>
          <p:nvPr/>
        </p:nvSpPr>
        <p:spPr bwMode="auto">
          <a:xfrm>
            <a:off x="2347913" y="3540125"/>
            <a:ext cx="2832100" cy="112713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5" name="Rectangle 1041"/>
          <p:cNvSpPr>
            <a:spLocks noChangeArrowheads="1"/>
          </p:cNvSpPr>
          <p:nvPr/>
        </p:nvSpPr>
        <p:spPr bwMode="auto">
          <a:xfrm>
            <a:off x="2347913" y="3244850"/>
            <a:ext cx="3214687" cy="122238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6" name="Rectangle 1042"/>
          <p:cNvSpPr>
            <a:spLocks noChangeArrowheads="1"/>
          </p:cNvSpPr>
          <p:nvPr/>
        </p:nvSpPr>
        <p:spPr bwMode="auto">
          <a:xfrm>
            <a:off x="2347913" y="2959100"/>
            <a:ext cx="3376612" cy="112713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7" name="Rectangle 1043"/>
          <p:cNvSpPr>
            <a:spLocks noChangeArrowheads="1"/>
          </p:cNvSpPr>
          <p:nvPr/>
        </p:nvSpPr>
        <p:spPr bwMode="auto">
          <a:xfrm>
            <a:off x="2347913" y="2663825"/>
            <a:ext cx="4038600" cy="122238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8" name="Rectangle 1044"/>
          <p:cNvSpPr>
            <a:spLocks noChangeArrowheads="1"/>
          </p:cNvSpPr>
          <p:nvPr/>
        </p:nvSpPr>
        <p:spPr bwMode="auto">
          <a:xfrm>
            <a:off x="2347913" y="2378075"/>
            <a:ext cx="4235450" cy="112713"/>
          </a:xfrm>
          <a:prstGeom prst="rect">
            <a:avLst/>
          </a:prstGeom>
          <a:solidFill>
            <a:srgbClr val="FF00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29" name="Rectangle 1045"/>
          <p:cNvSpPr>
            <a:spLocks noChangeArrowheads="1"/>
          </p:cNvSpPr>
          <p:nvPr/>
        </p:nvSpPr>
        <p:spPr bwMode="auto">
          <a:xfrm>
            <a:off x="2347913" y="2090738"/>
            <a:ext cx="3133725" cy="112712"/>
          </a:xfrm>
          <a:prstGeom prst="rect">
            <a:avLst/>
          </a:prstGeom>
          <a:solidFill>
            <a:schemeClr val="tx2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0" name="Rectangle 1046"/>
          <p:cNvSpPr>
            <a:spLocks noChangeArrowheads="1"/>
          </p:cNvSpPr>
          <p:nvPr/>
        </p:nvSpPr>
        <p:spPr bwMode="auto">
          <a:xfrm>
            <a:off x="2347913" y="1795463"/>
            <a:ext cx="3933825" cy="12223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1" name="Rectangle 1047"/>
          <p:cNvSpPr>
            <a:spLocks noChangeArrowheads="1"/>
          </p:cNvSpPr>
          <p:nvPr/>
        </p:nvSpPr>
        <p:spPr bwMode="auto">
          <a:xfrm>
            <a:off x="2347913" y="1509713"/>
            <a:ext cx="4770437" cy="112712"/>
          </a:xfrm>
          <a:prstGeom prst="rect">
            <a:avLst/>
          </a:prstGeom>
          <a:solidFill>
            <a:srgbClr val="FF9900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O" sz="500">
              <a:latin typeface="Arial" pitchFamily="34" charset="0"/>
            </a:endParaRPr>
          </a:p>
        </p:txBody>
      </p:sp>
      <p:sp>
        <p:nvSpPr>
          <p:cNvPr id="529432" name="Line 1048"/>
          <p:cNvSpPr>
            <a:spLocks noChangeShapeType="1"/>
          </p:cNvSpPr>
          <p:nvPr/>
        </p:nvSpPr>
        <p:spPr bwMode="auto">
          <a:xfrm>
            <a:off x="2347913" y="6057900"/>
            <a:ext cx="6057900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3" name="Line 1049"/>
          <p:cNvSpPr>
            <a:spLocks noChangeShapeType="1"/>
          </p:cNvSpPr>
          <p:nvPr/>
        </p:nvSpPr>
        <p:spPr bwMode="auto">
          <a:xfrm flipV="1">
            <a:off x="2347913" y="6057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4" name="Line 1050"/>
          <p:cNvSpPr>
            <a:spLocks noChangeShapeType="1"/>
          </p:cNvSpPr>
          <p:nvPr/>
        </p:nvSpPr>
        <p:spPr bwMode="auto">
          <a:xfrm flipV="1">
            <a:off x="3867150" y="6057900"/>
            <a:ext cx="1588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5" name="Line 1051"/>
          <p:cNvSpPr>
            <a:spLocks noChangeShapeType="1"/>
          </p:cNvSpPr>
          <p:nvPr/>
        </p:nvSpPr>
        <p:spPr bwMode="auto">
          <a:xfrm flipV="1">
            <a:off x="5376863" y="6057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6" name="Line 1052"/>
          <p:cNvSpPr>
            <a:spLocks noChangeShapeType="1"/>
          </p:cNvSpPr>
          <p:nvPr/>
        </p:nvSpPr>
        <p:spPr bwMode="auto">
          <a:xfrm flipV="1">
            <a:off x="6897688" y="6057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7" name="Line 1053"/>
          <p:cNvSpPr>
            <a:spLocks noChangeShapeType="1"/>
          </p:cNvSpPr>
          <p:nvPr/>
        </p:nvSpPr>
        <p:spPr bwMode="auto">
          <a:xfrm flipV="1">
            <a:off x="8405813" y="6057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8" name="Line 1054"/>
          <p:cNvSpPr>
            <a:spLocks noChangeShapeType="1"/>
          </p:cNvSpPr>
          <p:nvPr/>
        </p:nvSpPr>
        <p:spPr bwMode="auto">
          <a:xfrm>
            <a:off x="2347913" y="1422400"/>
            <a:ext cx="1587" cy="463550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39" name="Line 1055"/>
          <p:cNvSpPr>
            <a:spLocks noChangeShapeType="1"/>
          </p:cNvSpPr>
          <p:nvPr/>
        </p:nvSpPr>
        <p:spPr bwMode="auto">
          <a:xfrm>
            <a:off x="2289175" y="605790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0" name="Line 1056"/>
          <p:cNvSpPr>
            <a:spLocks noChangeShapeType="1"/>
          </p:cNvSpPr>
          <p:nvPr/>
        </p:nvSpPr>
        <p:spPr bwMode="auto">
          <a:xfrm>
            <a:off x="2289175" y="577215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1" name="Line 1057"/>
          <p:cNvSpPr>
            <a:spLocks noChangeShapeType="1"/>
          </p:cNvSpPr>
          <p:nvPr/>
        </p:nvSpPr>
        <p:spPr bwMode="auto">
          <a:xfrm>
            <a:off x="2289175" y="5476875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2" name="Line 1058"/>
          <p:cNvSpPr>
            <a:spLocks noChangeShapeType="1"/>
          </p:cNvSpPr>
          <p:nvPr/>
        </p:nvSpPr>
        <p:spPr bwMode="auto">
          <a:xfrm>
            <a:off x="2289175" y="5189538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3" name="Line 1059"/>
          <p:cNvSpPr>
            <a:spLocks noChangeShapeType="1"/>
          </p:cNvSpPr>
          <p:nvPr/>
        </p:nvSpPr>
        <p:spPr bwMode="auto">
          <a:xfrm>
            <a:off x="2289175" y="4894263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4" name="Line 1060"/>
          <p:cNvSpPr>
            <a:spLocks noChangeShapeType="1"/>
          </p:cNvSpPr>
          <p:nvPr/>
        </p:nvSpPr>
        <p:spPr bwMode="auto">
          <a:xfrm>
            <a:off x="2289175" y="4608513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5" name="Line 1061"/>
          <p:cNvSpPr>
            <a:spLocks noChangeShapeType="1"/>
          </p:cNvSpPr>
          <p:nvPr/>
        </p:nvSpPr>
        <p:spPr bwMode="auto">
          <a:xfrm>
            <a:off x="2289175" y="4321175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6" name="Line 1062"/>
          <p:cNvSpPr>
            <a:spLocks noChangeShapeType="1"/>
          </p:cNvSpPr>
          <p:nvPr/>
        </p:nvSpPr>
        <p:spPr bwMode="auto">
          <a:xfrm>
            <a:off x="2289175" y="4027488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7" name="Line 1063"/>
          <p:cNvSpPr>
            <a:spLocks noChangeShapeType="1"/>
          </p:cNvSpPr>
          <p:nvPr/>
        </p:nvSpPr>
        <p:spPr bwMode="auto">
          <a:xfrm>
            <a:off x="2289175" y="374015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8" name="Line 1064"/>
          <p:cNvSpPr>
            <a:spLocks noChangeShapeType="1"/>
          </p:cNvSpPr>
          <p:nvPr/>
        </p:nvSpPr>
        <p:spPr bwMode="auto">
          <a:xfrm>
            <a:off x="2289175" y="345440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49" name="Line 1065"/>
          <p:cNvSpPr>
            <a:spLocks noChangeShapeType="1"/>
          </p:cNvSpPr>
          <p:nvPr/>
        </p:nvSpPr>
        <p:spPr bwMode="auto">
          <a:xfrm>
            <a:off x="2289175" y="3159125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50" name="Line 1066"/>
          <p:cNvSpPr>
            <a:spLocks noChangeShapeType="1"/>
          </p:cNvSpPr>
          <p:nvPr/>
        </p:nvSpPr>
        <p:spPr bwMode="auto">
          <a:xfrm>
            <a:off x="2289175" y="2871788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51" name="Line 1067"/>
          <p:cNvSpPr>
            <a:spLocks noChangeShapeType="1"/>
          </p:cNvSpPr>
          <p:nvPr/>
        </p:nvSpPr>
        <p:spPr bwMode="auto">
          <a:xfrm>
            <a:off x="2289175" y="2576513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52" name="Line 1068"/>
          <p:cNvSpPr>
            <a:spLocks noChangeShapeType="1"/>
          </p:cNvSpPr>
          <p:nvPr/>
        </p:nvSpPr>
        <p:spPr bwMode="auto">
          <a:xfrm>
            <a:off x="2289175" y="2290763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53" name="Line 1069"/>
          <p:cNvSpPr>
            <a:spLocks noChangeShapeType="1"/>
          </p:cNvSpPr>
          <p:nvPr/>
        </p:nvSpPr>
        <p:spPr bwMode="auto">
          <a:xfrm>
            <a:off x="2289175" y="2003425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54" name="Line 1070"/>
          <p:cNvSpPr>
            <a:spLocks noChangeShapeType="1"/>
          </p:cNvSpPr>
          <p:nvPr/>
        </p:nvSpPr>
        <p:spPr bwMode="auto">
          <a:xfrm>
            <a:off x="2289175" y="1709738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55" name="Line 1071"/>
          <p:cNvSpPr>
            <a:spLocks noChangeShapeType="1"/>
          </p:cNvSpPr>
          <p:nvPr/>
        </p:nvSpPr>
        <p:spPr bwMode="auto">
          <a:xfrm>
            <a:off x="2289175" y="142240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9456" name="Rectangle 1072"/>
          <p:cNvSpPr>
            <a:spLocks noChangeArrowheads="1"/>
          </p:cNvSpPr>
          <p:nvPr/>
        </p:nvSpPr>
        <p:spPr bwMode="auto">
          <a:xfrm>
            <a:off x="2776538" y="5849938"/>
            <a:ext cx="427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18,018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57" name="Rectangle 1073"/>
          <p:cNvSpPr>
            <a:spLocks noChangeArrowheads="1"/>
          </p:cNvSpPr>
          <p:nvPr/>
        </p:nvSpPr>
        <p:spPr bwMode="auto">
          <a:xfrm>
            <a:off x="3078163" y="5562600"/>
            <a:ext cx="427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28,288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58" name="Rectangle 1074"/>
          <p:cNvSpPr>
            <a:spLocks noChangeArrowheads="1"/>
          </p:cNvSpPr>
          <p:nvPr/>
        </p:nvSpPr>
        <p:spPr bwMode="auto">
          <a:xfrm>
            <a:off x="3136900" y="5268913"/>
            <a:ext cx="427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30,753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59" name="Rectangle 1075"/>
          <p:cNvSpPr>
            <a:spLocks noChangeArrowheads="1"/>
          </p:cNvSpPr>
          <p:nvPr/>
        </p:nvSpPr>
        <p:spPr bwMode="auto">
          <a:xfrm>
            <a:off x="3252788" y="4973638"/>
            <a:ext cx="427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36,748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0" name="Rectangle 1076"/>
          <p:cNvSpPr>
            <a:spLocks noChangeArrowheads="1"/>
          </p:cNvSpPr>
          <p:nvPr/>
        </p:nvSpPr>
        <p:spPr bwMode="auto">
          <a:xfrm>
            <a:off x="3403600" y="4686300"/>
            <a:ext cx="427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46,597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1" name="Rectangle 1077"/>
          <p:cNvSpPr>
            <a:spLocks noChangeArrowheads="1"/>
          </p:cNvSpPr>
          <p:nvPr/>
        </p:nvSpPr>
        <p:spPr bwMode="auto">
          <a:xfrm>
            <a:off x="3495675" y="4400550"/>
            <a:ext cx="427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53,282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2" name="Rectangle 1078"/>
          <p:cNvSpPr>
            <a:spLocks noChangeArrowheads="1"/>
          </p:cNvSpPr>
          <p:nvPr/>
        </p:nvSpPr>
        <p:spPr bwMode="auto">
          <a:xfrm>
            <a:off x="4297363" y="4105275"/>
            <a:ext cx="5048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179,218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3" name="Rectangle 1079"/>
          <p:cNvSpPr>
            <a:spLocks noChangeArrowheads="1"/>
          </p:cNvSpPr>
          <p:nvPr/>
        </p:nvSpPr>
        <p:spPr bwMode="auto">
          <a:xfrm>
            <a:off x="4506913" y="3817938"/>
            <a:ext cx="5048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248,746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4" name="Rectangle 1080"/>
          <p:cNvSpPr>
            <a:spLocks noChangeArrowheads="1"/>
          </p:cNvSpPr>
          <p:nvPr/>
        </p:nvSpPr>
        <p:spPr bwMode="auto">
          <a:xfrm>
            <a:off x="5226050" y="3532188"/>
            <a:ext cx="5048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735,729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5" name="Rectangle 1081"/>
          <p:cNvSpPr>
            <a:spLocks noChangeArrowheads="1"/>
          </p:cNvSpPr>
          <p:nvPr/>
        </p:nvSpPr>
        <p:spPr bwMode="auto">
          <a:xfrm>
            <a:off x="5608638" y="3236913"/>
            <a:ext cx="6207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1,326,523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6" name="Rectangle 1082"/>
          <p:cNvSpPr>
            <a:spLocks noChangeArrowheads="1"/>
          </p:cNvSpPr>
          <p:nvPr/>
        </p:nvSpPr>
        <p:spPr bwMode="auto">
          <a:xfrm>
            <a:off x="5772150" y="2949575"/>
            <a:ext cx="6207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1,683,048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7" name="Rectangle 1083"/>
          <p:cNvSpPr>
            <a:spLocks noChangeArrowheads="1"/>
          </p:cNvSpPr>
          <p:nvPr/>
        </p:nvSpPr>
        <p:spPr bwMode="auto">
          <a:xfrm>
            <a:off x="6432550" y="2663825"/>
            <a:ext cx="6207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4,603,380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8" name="Rectangle 1084"/>
          <p:cNvSpPr>
            <a:spLocks noChangeArrowheads="1"/>
          </p:cNvSpPr>
          <p:nvPr/>
        </p:nvSpPr>
        <p:spPr bwMode="auto">
          <a:xfrm>
            <a:off x="6630988" y="2368550"/>
            <a:ext cx="6207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6,280,798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69" name="Rectangle 1085"/>
          <p:cNvSpPr>
            <a:spLocks noChangeArrowheads="1"/>
          </p:cNvSpPr>
          <p:nvPr/>
        </p:nvSpPr>
        <p:spPr bwMode="auto">
          <a:xfrm>
            <a:off x="5527675" y="2082800"/>
            <a:ext cx="736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 b="1">
                <a:solidFill>
                  <a:schemeClr val="tx2"/>
                </a:solidFill>
                <a:latin typeface="Arial" pitchFamily="34" charset="0"/>
              </a:rPr>
              <a:t>1,174,702</a:t>
            </a:r>
          </a:p>
        </p:txBody>
      </p:sp>
      <p:sp>
        <p:nvSpPr>
          <p:cNvPr id="529470" name="Rectangle 1086"/>
          <p:cNvSpPr>
            <a:spLocks noChangeArrowheads="1"/>
          </p:cNvSpPr>
          <p:nvPr/>
        </p:nvSpPr>
        <p:spPr bwMode="auto">
          <a:xfrm>
            <a:off x="6329363" y="1795463"/>
            <a:ext cx="6207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3,982,546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71" name="Rectangle 1087"/>
          <p:cNvSpPr>
            <a:spLocks noChangeArrowheads="1"/>
          </p:cNvSpPr>
          <p:nvPr/>
        </p:nvSpPr>
        <p:spPr bwMode="auto">
          <a:xfrm>
            <a:off x="7164388" y="1500188"/>
            <a:ext cx="6985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FFFF"/>
                </a:solidFill>
                <a:latin typeface="Arial" pitchFamily="34" charset="0"/>
              </a:rPr>
              <a:t>14,000,000</a:t>
            </a:r>
            <a:endParaRPr lang="en-US" sz="1100">
              <a:latin typeface="Arial" pitchFamily="34" charset="0"/>
            </a:endParaRPr>
          </a:p>
        </p:txBody>
      </p:sp>
      <p:sp>
        <p:nvSpPr>
          <p:cNvPr id="529472" name="Rectangle 1088"/>
          <p:cNvSpPr>
            <a:spLocks noChangeArrowheads="1"/>
          </p:cNvSpPr>
          <p:nvPr/>
        </p:nvSpPr>
        <p:spPr bwMode="auto">
          <a:xfrm>
            <a:off x="2092325" y="6188075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10,000</a:t>
            </a:r>
            <a:endParaRPr lang="en-US" sz="3200" b="1">
              <a:latin typeface="Arial" pitchFamily="34" charset="0"/>
            </a:endParaRPr>
          </a:p>
        </p:txBody>
      </p:sp>
      <p:sp>
        <p:nvSpPr>
          <p:cNvPr id="529473" name="Rectangle 1089"/>
          <p:cNvSpPr>
            <a:spLocks noChangeArrowheads="1"/>
          </p:cNvSpPr>
          <p:nvPr/>
        </p:nvSpPr>
        <p:spPr bwMode="auto">
          <a:xfrm>
            <a:off x="3565525" y="6188075"/>
            <a:ext cx="690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100,000</a:t>
            </a:r>
            <a:endParaRPr lang="en-US" sz="3200" b="1">
              <a:latin typeface="Arial" pitchFamily="34" charset="0"/>
            </a:endParaRPr>
          </a:p>
        </p:txBody>
      </p:sp>
      <p:sp>
        <p:nvSpPr>
          <p:cNvPr id="529474" name="Rectangle 1090"/>
          <p:cNvSpPr>
            <a:spLocks noChangeArrowheads="1"/>
          </p:cNvSpPr>
          <p:nvPr/>
        </p:nvSpPr>
        <p:spPr bwMode="auto">
          <a:xfrm>
            <a:off x="5005388" y="6188075"/>
            <a:ext cx="849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1,000,000</a:t>
            </a:r>
            <a:endParaRPr lang="en-US" sz="3200" b="1">
              <a:latin typeface="Arial" pitchFamily="34" charset="0"/>
            </a:endParaRPr>
          </a:p>
        </p:txBody>
      </p:sp>
      <p:sp>
        <p:nvSpPr>
          <p:cNvPr id="529475" name="Rectangle 1091"/>
          <p:cNvSpPr>
            <a:spLocks noChangeArrowheads="1"/>
          </p:cNvSpPr>
          <p:nvPr/>
        </p:nvSpPr>
        <p:spPr bwMode="auto">
          <a:xfrm>
            <a:off x="6480175" y="6188075"/>
            <a:ext cx="955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10,000,000</a:t>
            </a:r>
            <a:endParaRPr lang="en-US" sz="3200" b="1">
              <a:latin typeface="Arial" pitchFamily="34" charset="0"/>
            </a:endParaRPr>
          </a:p>
        </p:txBody>
      </p:sp>
      <p:sp>
        <p:nvSpPr>
          <p:cNvPr id="529476" name="Rectangle 1092"/>
          <p:cNvSpPr>
            <a:spLocks noChangeArrowheads="1"/>
          </p:cNvSpPr>
          <p:nvPr/>
        </p:nvSpPr>
        <p:spPr bwMode="auto">
          <a:xfrm>
            <a:off x="7942263" y="6188075"/>
            <a:ext cx="10620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100,000,000</a:t>
            </a:r>
            <a:endParaRPr lang="en-US" sz="3200" b="1">
              <a:latin typeface="Arial" pitchFamily="34" charset="0"/>
            </a:endParaRPr>
          </a:p>
        </p:txBody>
      </p:sp>
      <p:sp>
        <p:nvSpPr>
          <p:cNvPr id="529477" name="Rectangle 1093"/>
          <p:cNvSpPr>
            <a:spLocks noChangeArrowheads="1"/>
          </p:cNvSpPr>
          <p:nvPr/>
        </p:nvSpPr>
        <p:spPr bwMode="auto">
          <a:xfrm>
            <a:off x="1085850" y="5784850"/>
            <a:ext cx="10588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Guatemala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78" name="Rectangle 1094"/>
          <p:cNvSpPr>
            <a:spLocks noChangeArrowheads="1"/>
          </p:cNvSpPr>
          <p:nvPr/>
        </p:nvSpPr>
        <p:spPr bwMode="auto">
          <a:xfrm>
            <a:off x="1181100" y="5499100"/>
            <a:ext cx="9382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Honduras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79" name="Rectangle 1095"/>
          <p:cNvSpPr>
            <a:spLocks noChangeArrowheads="1"/>
          </p:cNvSpPr>
          <p:nvPr/>
        </p:nvSpPr>
        <p:spPr bwMode="auto">
          <a:xfrm>
            <a:off x="1135063" y="5211763"/>
            <a:ext cx="9858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Nicaragua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0" name="Rectangle 1096"/>
          <p:cNvSpPr>
            <a:spLocks noChangeArrowheads="1"/>
          </p:cNvSpPr>
          <p:nvPr/>
        </p:nvSpPr>
        <p:spPr bwMode="auto">
          <a:xfrm>
            <a:off x="1336675" y="4916488"/>
            <a:ext cx="8064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Panamá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1" name="Rectangle 1097"/>
          <p:cNvSpPr>
            <a:spLocks noChangeArrowheads="1"/>
          </p:cNvSpPr>
          <p:nvPr/>
        </p:nvSpPr>
        <p:spPr bwMode="auto">
          <a:xfrm>
            <a:off x="1077913" y="4630738"/>
            <a:ext cx="1057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Costa Rica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2" name="Rectangle 1098"/>
          <p:cNvSpPr>
            <a:spLocks noChangeArrowheads="1"/>
          </p:cNvSpPr>
          <p:nvPr/>
        </p:nvSpPr>
        <p:spPr bwMode="auto">
          <a:xfrm>
            <a:off x="1006475" y="4335463"/>
            <a:ext cx="11064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El Salvador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3" name="Rectangle 1099"/>
          <p:cNvSpPr>
            <a:spLocks noChangeArrowheads="1"/>
          </p:cNvSpPr>
          <p:nvPr/>
        </p:nvSpPr>
        <p:spPr bwMode="auto">
          <a:xfrm>
            <a:off x="1624013" y="4048125"/>
            <a:ext cx="4572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Perú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4" name="Rectangle 1100"/>
          <p:cNvSpPr>
            <a:spLocks noChangeArrowheads="1"/>
          </p:cNvSpPr>
          <p:nvPr/>
        </p:nvSpPr>
        <p:spPr bwMode="auto">
          <a:xfrm>
            <a:off x="1166813" y="3762375"/>
            <a:ext cx="9128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5" name="Rectangle 1101"/>
          <p:cNvSpPr>
            <a:spLocks noChangeArrowheads="1"/>
          </p:cNvSpPr>
          <p:nvPr/>
        </p:nvSpPr>
        <p:spPr bwMode="auto">
          <a:xfrm>
            <a:off x="1111250" y="3467100"/>
            <a:ext cx="10239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6" name="Rectangle 1102"/>
          <p:cNvSpPr>
            <a:spLocks noChangeArrowheads="1"/>
          </p:cNvSpPr>
          <p:nvPr/>
        </p:nvSpPr>
        <p:spPr bwMode="auto">
          <a:xfrm>
            <a:off x="1181100" y="3179763"/>
            <a:ext cx="9271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7" name="Rectangle 1103"/>
          <p:cNvSpPr>
            <a:spLocks noChangeArrowheads="1"/>
          </p:cNvSpPr>
          <p:nvPr/>
        </p:nvSpPr>
        <p:spPr bwMode="auto">
          <a:xfrm>
            <a:off x="1562100" y="2894013"/>
            <a:ext cx="4921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8" name="Rectangle 1104"/>
          <p:cNvSpPr>
            <a:spLocks noChangeArrowheads="1"/>
          </p:cNvSpPr>
          <p:nvPr/>
        </p:nvSpPr>
        <p:spPr bwMode="auto">
          <a:xfrm>
            <a:off x="1409700" y="2598738"/>
            <a:ext cx="6842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89" name="Rectangle 1105"/>
          <p:cNvSpPr>
            <a:spLocks noChangeArrowheads="1"/>
          </p:cNvSpPr>
          <p:nvPr/>
        </p:nvSpPr>
        <p:spPr bwMode="auto">
          <a:xfrm>
            <a:off x="1516063" y="2312988"/>
            <a:ext cx="539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90" name="Rectangle 1106"/>
          <p:cNvSpPr>
            <a:spLocks noChangeArrowheads="1"/>
          </p:cNvSpPr>
          <p:nvPr/>
        </p:nvSpPr>
        <p:spPr bwMode="auto">
          <a:xfrm>
            <a:off x="304800" y="2017713"/>
            <a:ext cx="18573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 b="1">
                <a:solidFill>
                  <a:schemeClr val="tx2"/>
                </a:solidFill>
                <a:latin typeface="Arial" pitchFamily="34" charset="0"/>
              </a:rPr>
              <a:t>AM</a:t>
            </a:r>
            <a:r>
              <a:rPr lang="es-ES" sz="1700" b="1">
                <a:solidFill>
                  <a:schemeClr val="tx2"/>
                </a:solidFill>
                <a:latin typeface="Arial" pitchFamily="34" charset="0"/>
              </a:rPr>
              <a:t>ÉRICA LATINA</a:t>
            </a:r>
            <a:endParaRPr lang="en-US" sz="3600" b="1">
              <a:latin typeface="Arial" pitchFamily="34" charset="0"/>
            </a:endParaRPr>
          </a:p>
        </p:txBody>
      </p:sp>
      <p:sp>
        <p:nvSpPr>
          <p:cNvPr id="529491" name="Rectangle 1107"/>
          <p:cNvSpPr>
            <a:spLocks noChangeArrowheads="1"/>
          </p:cNvSpPr>
          <p:nvPr/>
        </p:nvSpPr>
        <p:spPr bwMode="auto">
          <a:xfrm>
            <a:off x="533400" y="1752600"/>
            <a:ext cx="16129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Sudeste Asiático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92" name="Rectangle 1108"/>
          <p:cNvSpPr>
            <a:spLocks noChangeArrowheads="1"/>
          </p:cNvSpPr>
          <p:nvPr/>
        </p:nvSpPr>
        <p:spPr bwMode="auto">
          <a:xfrm>
            <a:off x="76200" y="1444625"/>
            <a:ext cx="20208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FFFF"/>
                </a:solidFill>
                <a:latin typeface="Arial" pitchFamily="34" charset="0"/>
              </a:rPr>
              <a:t>Países desarrollados</a:t>
            </a:r>
            <a:endParaRPr lang="en-US" sz="3600">
              <a:latin typeface="Arial" pitchFamily="34" charset="0"/>
            </a:endParaRPr>
          </a:p>
        </p:txBody>
      </p:sp>
      <p:sp>
        <p:nvSpPr>
          <p:cNvPr id="529493" name="Rectangle 1109"/>
          <p:cNvSpPr>
            <a:spLocks noChangeArrowheads="1"/>
          </p:cNvSpPr>
          <p:nvPr/>
        </p:nvSpPr>
        <p:spPr bwMode="auto">
          <a:xfrm>
            <a:off x="2162175" y="6400800"/>
            <a:ext cx="630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Valor promedio de los activos de las 25 firmas más grandes (Miles de US$)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529494" name="Text Box 1110"/>
          <p:cNvSpPr txBox="1">
            <a:spLocks noChangeArrowheads="1"/>
          </p:cNvSpPr>
          <p:nvPr/>
        </p:nvSpPr>
        <p:spPr bwMode="auto">
          <a:xfrm>
            <a:off x="1524000" y="990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pitchFamily="34" charset="0"/>
              </a:rPr>
              <a:t>Comparaci</a:t>
            </a:r>
            <a:r>
              <a:rPr lang="es-ES" sz="1800" b="1">
                <a:solidFill>
                  <a:schemeClr val="accent2"/>
                </a:solidFill>
                <a:latin typeface="Arial" pitchFamily="34" charset="0"/>
              </a:rPr>
              <a:t>ón por regiones del tamaño de las firmas grandes</a:t>
            </a:r>
            <a:endParaRPr lang="en-US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9495" name="Text Box 1111"/>
          <p:cNvSpPr txBox="1">
            <a:spLocks noChangeArrowheads="1"/>
          </p:cNvSpPr>
          <p:nvPr/>
        </p:nvSpPr>
        <p:spPr bwMode="auto">
          <a:xfrm>
            <a:off x="5165725" y="567848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s-CO" sz="3600">
              <a:latin typeface="Arial" pitchFamily="34" charset="0"/>
            </a:endParaRPr>
          </a:p>
        </p:txBody>
      </p:sp>
      <p:sp>
        <p:nvSpPr>
          <p:cNvPr id="529496" name="Text Box 1112"/>
          <p:cNvSpPr txBox="1">
            <a:spLocks noChangeArrowheads="1"/>
          </p:cNvSpPr>
          <p:nvPr/>
        </p:nvSpPr>
        <p:spPr bwMode="auto">
          <a:xfrm>
            <a:off x="0" y="6580188"/>
            <a:ext cx="571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1">
                <a:solidFill>
                  <a:srgbClr val="66FF66"/>
                </a:solidFill>
                <a:latin typeface="Arial" pitchFamily="34" charset="0"/>
              </a:rPr>
              <a:t>Fuente: Cálculos de  RES-BID basados en WorldScope y América Economía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144000" cy="1143000"/>
          </a:xfrm>
        </p:spPr>
        <p:txBody>
          <a:bodyPr/>
          <a:lstStyle/>
          <a:p>
            <a:r>
              <a:rPr lang="en-US" b="1"/>
              <a:t>…aún para el tamaño de las economías</a:t>
            </a:r>
          </a:p>
        </p:txBody>
      </p:sp>
      <p:grpSp>
        <p:nvGrpSpPr>
          <p:cNvPr id="544771" name="Group 3"/>
          <p:cNvGrpSpPr>
            <a:grpSpLocks/>
          </p:cNvGrpSpPr>
          <p:nvPr/>
        </p:nvGrpSpPr>
        <p:grpSpPr bwMode="auto">
          <a:xfrm>
            <a:off x="1933575" y="1676400"/>
            <a:ext cx="4848225" cy="4816475"/>
            <a:chOff x="353" y="1016"/>
            <a:chExt cx="3054" cy="3289"/>
          </a:xfrm>
        </p:grpSpPr>
        <p:sp>
          <p:nvSpPr>
            <p:cNvPr id="544772" name="Rectangle 4"/>
            <p:cNvSpPr>
              <a:spLocks noChangeArrowheads="1"/>
            </p:cNvSpPr>
            <p:nvPr/>
          </p:nvSpPr>
          <p:spPr bwMode="auto">
            <a:xfrm rot="5400000">
              <a:off x="544" y="1459"/>
              <a:ext cx="3083" cy="2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73" name="Rectangle 5"/>
            <p:cNvSpPr>
              <a:spLocks noChangeArrowheads="1"/>
            </p:cNvSpPr>
            <p:nvPr/>
          </p:nvSpPr>
          <p:spPr bwMode="auto">
            <a:xfrm rot="5400000">
              <a:off x="544" y="1459"/>
              <a:ext cx="3083" cy="2239"/>
            </a:xfrm>
            <a:prstGeom prst="rect">
              <a:avLst/>
            </a:prstGeom>
            <a:noFill/>
            <a:ln w="0">
              <a:solidFill>
                <a:srgbClr val="33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74" name="Rectangle 6"/>
            <p:cNvSpPr>
              <a:spLocks noChangeArrowheads="1"/>
            </p:cNvSpPr>
            <p:nvPr/>
          </p:nvSpPr>
          <p:spPr bwMode="auto">
            <a:xfrm rot="5400000">
              <a:off x="1885" y="250"/>
              <a:ext cx="174" cy="2011"/>
            </a:xfrm>
            <a:prstGeom prst="rect">
              <a:avLst/>
            </a:prstGeom>
            <a:solidFill>
              <a:srgbClr val="FF66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75" name="Rectangle 7"/>
            <p:cNvSpPr>
              <a:spLocks noChangeArrowheads="1"/>
            </p:cNvSpPr>
            <p:nvPr/>
          </p:nvSpPr>
          <p:spPr bwMode="auto">
            <a:xfrm rot="5400000">
              <a:off x="1811" y="763"/>
              <a:ext cx="174" cy="1863"/>
            </a:xfrm>
            <a:prstGeom prst="rect">
              <a:avLst/>
            </a:prstGeom>
            <a:solidFill>
              <a:srgbClr val="FF66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76" name="Rectangle 8"/>
            <p:cNvSpPr>
              <a:spLocks noChangeArrowheads="1"/>
            </p:cNvSpPr>
            <p:nvPr/>
          </p:nvSpPr>
          <p:spPr bwMode="auto">
            <a:xfrm rot="5400000">
              <a:off x="1565" y="1449"/>
              <a:ext cx="174" cy="1371"/>
            </a:xfrm>
            <a:prstGeom prst="rect">
              <a:avLst/>
            </a:prstGeom>
            <a:solidFill>
              <a:srgbClr val="FF66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77" name="Rectangle 9"/>
            <p:cNvSpPr>
              <a:spLocks noChangeArrowheads="1"/>
            </p:cNvSpPr>
            <p:nvPr/>
          </p:nvSpPr>
          <p:spPr bwMode="auto">
            <a:xfrm rot="5400000">
              <a:off x="1507" y="1947"/>
              <a:ext cx="178" cy="1259"/>
            </a:xfrm>
            <a:prstGeom prst="rect">
              <a:avLst/>
            </a:prstGeom>
            <a:solidFill>
              <a:srgbClr val="FF66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78" name="Rectangle 10"/>
            <p:cNvSpPr>
              <a:spLocks noChangeArrowheads="1"/>
            </p:cNvSpPr>
            <p:nvPr/>
          </p:nvSpPr>
          <p:spPr bwMode="auto">
            <a:xfrm rot="5400000">
              <a:off x="1364" y="2534"/>
              <a:ext cx="175" cy="970"/>
            </a:xfrm>
            <a:prstGeom prst="rect">
              <a:avLst/>
            </a:prstGeom>
            <a:solidFill>
              <a:srgbClr val="FF66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79" name="Rectangle 11"/>
            <p:cNvSpPr>
              <a:spLocks noChangeArrowheads="1"/>
            </p:cNvSpPr>
            <p:nvPr/>
          </p:nvSpPr>
          <p:spPr bwMode="auto">
            <a:xfrm rot="5400000">
              <a:off x="1101" y="3237"/>
              <a:ext cx="174" cy="442"/>
            </a:xfrm>
            <a:prstGeom prst="rect">
              <a:avLst/>
            </a:prstGeom>
            <a:solidFill>
              <a:srgbClr val="FF66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0" name="Rectangle 12"/>
            <p:cNvSpPr>
              <a:spLocks noChangeArrowheads="1"/>
            </p:cNvSpPr>
            <p:nvPr/>
          </p:nvSpPr>
          <p:spPr bwMode="auto">
            <a:xfrm rot="5400000">
              <a:off x="1022" y="3756"/>
              <a:ext cx="174" cy="284"/>
            </a:xfrm>
            <a:prstGeom prst="rect">
              <a:avLst/>
            </a:prstGeom>
            <a:solidFill>
              <a:srgbClr val="FF66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1" name="Line 13"/>
            <p:cNvSpPr>
              <a:spLocks noChangeShapeType="1"/>
            </p:cNvSpPr>
            <p:nvPr/>
          </p:nvSpPr>
          <p:spPr bwMode="auto">
            <a:xfrm rot="5400000">
              <a:off x="2085" y="-81"/>
              <a:ext cx="1" cy="2239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2" name="Line 14"/>
            <p:cNvSpPr>
              <a:spLocks noChangeShapeType="1"/>
            </p:cNvSpPr>
            <p:nvPr/>
          </p:nvSpPr>
          <p:spPr bwMode="auto">
            <a:xfrm rot="5400000">
              <a:off x="955" y="1026"/>
              <a:ext cx="22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3" name="Line 15"/>
            <p:cNvSpPr>
              <a:spLocks noChangeShapeType="1"/>
            </p:cNvSpPr>
            <p:nvPr/>
          </p:nvSpPr>
          <p:spPr bwMode="auto">
            <a:xfrm rot="5400000">
              <a:off x="2072" y="1026"/>
              <a:ext cx="22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4" name="Line 16"/>
            <p:cNvSpPr>
              <a:spLocks noChangeShapeType="1"/>
            </p:cNvSpPr>
            <p:nvPr/>
          </p:nvSpPr>
          <p:spPr bwMode="auto">
            <a:xfrm rot="5400000">
              <a:off x="3194" y="1026"/>
              <a:ext cx="22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5" name="Line 17"/>
            <p:cNvSpPr>
              <a:spLocks noChangeShapeType="1"/>
            </p:cNvSpPr>
            <p:nvPr/>
          </p:nvSpPr>
          <p:spPr bwMode="auto">
            <a:xfrm rot="5400000">
              <a:off x="-576" y="2578"/>
              <a:ext cx="3083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6" name="Line 18"/>
            <p:cNvSpPr>
              <a:spLocks noChangeShapeType="1"/>
            </p:cNvSpPr>
            <p:nvPr/>
          </p:nvSpPr>
          <p:spPr bwMode="auto">
            <a:xfrm rot="5400000" flipV="1">
              <a:off x="951" y="1024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7" name="Line 19"/>
            <p:cNvSpPr>
              <a:spLocks noChangeShapeType="1"/>
            </p:cNvSpPr>
            <p:nvPr/>
          </p:nvSpPr>
          <p:spPr bwMode="auto">
            <a:xfrm rot="5400000" flipV="1">
              <a:off x="951" y="1464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8" name="Line 20"/>
            <p:cNvSpPr>
              <a:spLocks noChangeShapeType="1"/>
            </p:cNvSpPr>
            <p:nvPr/>
          </p:nvSpPr>
          <p:spPr bwMode="auto">
            <a:xfrm rot="5400000" flipV="1">
              <a:off x="951" y="1903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89" name="Line 21"/>
            <p:cNvSpPr>
              <a:spLocks noChangeShapeType="1"/>
            </p:cNvSpPr>
            <p:nvPr/>
          </p:nvSpPr>
          <p:spPr bwMode="auto">
            <a:xfrm rot="5400000" flipV="1">
              <a:off x="951" y="2343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0" name="Line 22"/>
            <p:cNvSpPr>
              <a:spLocks noChangeShapeType="1"/>
            </p:cNvSpPr>
            <p:nvPr/>
          </p:nvSpPr>
          <p:spPr bwMode="auto">
            <a:xfrm rot="5400000" flipV="1">
              <a:off x="951" y="2786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1" name="Line 23"/>
            <p:cNvSpPr>
              <a:spLocks noChangeShapeType="1"/>
            </p:cNvSpPr>
            <p:nvPr/>
          </p:nvSpPr>
          <p:spPr bwMode="auto">
            <a:xfrm rot="5400000" flipV="1">
              <a:off x="951" y="3226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2" name="Line 24"/>
            <p:cNvSpPr>
              <a:spLocks noChangeShapeType="1"/>
            </p:cNvSpPr>
            <p:nvPr/>
          </p:nvSpPr>
          <p:spPr bwMode="auto">
            <a:xfrm rot="5400000" flipV="1">
              <a:off x="951" y="3666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3" name="Line 25"/>
            <p:cNvSpPr>
              <a:spLocks noChangeShapeType="1"/>
            </p:cNvSpPr>
            <p:nvPr/>
          </p:nvSpPr>
          <p:spPr bwMode="auto">
            <a:xfrm rot="5400000" flipV="1">
              <a:off x="951" y="4106"/>
              <a:ext cx="1" cy="30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4" name="Rectangle 26"/>
            <p:cNvSpPr>
              <a:spLocks noChangeArrowheads="1"/>
            </p:cNvSpPr>
            <p:nvPr/>
          </p:nvSpPr>
          <p:spPr bwMode="auto">
            <a:xfrm rot="5400000">
              <a:off x="2990" y="1200"/>
              <a:ext cx="115" cy="115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5" name="Rectangle 27"/>
            <p:cNvSpPr>
              <a:spLocks noChangeArrowheads="1"/>
            </p:cNvSpPr>
            <p:nvPr/>
          </p:nvSpPr>
          <p:spPr bwMode="auto">
            <a:xfrm rot="5400000">
              <a:off x="2594" y="1640"/>
              <a:ext cx="115" cy="115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6" name="Rectangle 28"/>
            <p:cNvSpPr>
              <a:spLocks noChangeArrowheads="1"/>
            </p:cNvSpPr>
            <p:nvPr/>
          </p:nvSpPr>
          <p:spPr bwMode="auto">
            <a:xfrm rot="5400000">
              <a:off x="1812" y="2080"/>
              <a:ext cx="115" cy="115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7" name="Rectangle 29"/>
            <p:cNvSpPr>
              <a:spLocks noChangeArrowheads="1"/>
            </p:cNvSpPr>
            <p:nvPr/>
          </p:nvSpPr>
          <p:spPr bwMode="auto">
            <a:xfrm rot="5400000">
              <a:off x="2508" y="2520"/>
              <a:ext cx="115" cy="115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8" name="Rectangle 30"/>
            <p:cNvSpPr>
              <a:spLocks noChangeArrowheads="1"/>
            </p:cNvSpPr>
            <p:nvPr/>
          </p:nvSpPr>
          <p:spPr bwMode="auto">
            <a:xfrm rot="5400000">
              <a:off x="1807" y="2960"/>
              <a:ext cx="115" cy="115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99" name="Rectangle 31"/>
            <p:cNvSpPr>
              <a:spLocks noChangeArrowheads="1"/>
            </p:cNvSpPr>
            <p:nvPr/>
          </p:nvSpPr>
          <p:spPr bwMode="auto">
            <a:xfrm rot="5400000">
              <a:off x="1914" y="3399"/>
              <a:ext cx="115" cy="115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800" name="Rectangle 32"/>
            <p:cNvSpPr>
              <a:spLocks noChangeArrowheads="1"/>
            </p:cNvSpPr>
            <p:nvPr/>
          </p:nvSpPr>
          <p:spPr bwMode="auto">
            <a:xfrm rot="5400000">
              <a:off x="1675" y="3839"/>
              <a:ext cx="115" cy="115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801" name="Rectangle 33"/>
            <p:cNvSpPr>
              <a:spLocks noChangeArrowheads="1"/>
            </p:cNvSpPr>
            <p:nvPr/>
          </p:nvSpPr>
          <p:spPr bwMode="auto">
            <a:xfrm rot="21600000">
              <a:off x="3216" y="1200"/>
              <a:ext cx="19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13%</a:t>
              </a:r>
              <a:endParaRPr lang="es-CO"/>
            </a:p>
          </p:txBody>
        </p:sp>
        <p:sp>
          <p:nvSpPr>
            <p:cNvPr id="544802" name="Rectangle 34"/>
            <p:cNvSpPr>
              <a:spLocks noChangeArrowheads="1"/>
            </p:cNvSpPr>
            <p:nvPr/>
          </p:nvSpPr>
          <p:spPr bwMode="auto">
            <a:xfrm rot="21600000">
              <a:off x="2688" y="2543"/>
              <a:ext cx="19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98%</a:t>
              </a:r>
              <a:endParaRPr lang="es-CO"/>
            </a:p>
          </p:txBody>
        </p:sp>
        <p:sp>
          <p:nvSpPr>
            <p:cNvPr id="544803" name="Rectangle 35"/>
            <p:cNvSpPr>
              <a:spLocks noChangeArrowheads="1"/>
            </p:cNvSpPr>
            <p:nvPr/>
          </p:nvSpPr>
          <p:spPr bwMode="auto">
            <a:xfrm rot="21600000">
              <a:off x="1824" y="3840"/>
              <a:ext cx="24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164%</a:t>
              </a:r>
              <a:endParaRPr lang="es-CO"/>
            </a:p>
          </p:txBody>
        </p:sp>
        <p:sp>
          <p:nvSpPr>
            <p:cNvPr id="544804" name="Rectangle 36"/>
            <p:cNvSpPr>
              <a:spLocks noChangeArrowheads="1"/>
            </p:cNvSpPr>
            <p:nvPr/>
          </p:nvSpPr>
          <p:spPr bwMode="auto">
            <a:xfrm rot="21600000">
              <a:off x="2112" y="3407"/>
              <a:ext cx="24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211%</a:t>
              </a:r>
              <a:endParaRPr lang="es-CO"/>
            </a:p>
          </p:txBody>
        </p:sp>
        <p:sp>
          <p:nvSpPr>
            <p:cNvPr id="544805" name="Rectangle 37"/>
            <p:cNvSpPr>
              <a:spLocks noChangeArrowheads="1"/>
            </p:cNvSpPr>
            <p:nvPr/>
          </p:nvSpPr>
          <p:spPr bwMode="auto">
            <a:xfrm rot="21600000">
              <a:off x="752" y="4179"/>
              <a:ext cx="3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100,000</a:t>
              </a:r>
              <a:endParaRPr lang="es-CO"/>
            </a:p>
          </p:txBody>
        </p:sp>
        <p:sp>
          <p:nvSpPr>
            <p:cNvPr id="544806" name="Rectangle 38"/>
            <p:cNvSpPr>
              <a:spLocks noChangeArrowheads="1"/>
            </p:cNvSpPr>
            <p:nvPr/>
          </p:nvSpPr>
          <p:spPr bwMode="auto">
            <a:xfrm rot="21600000">
              <a:off x="1818" y="4179"/>
              <a:ext cx="42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1,000,000</a:t>
              </a:r>
              <a:endParaRPr lang="es-CO"/>
            </a:p>
          </p:txBody>
        </p:sp>
        <p:sp>
          <p:nvSpPr>
            <p:cNvPr id="544807" name="Rectangle 39"/>
            <p:cNvSpPr>
              <a:spLocks noChangeArrowheads="1"/>
            </p:cNvSpPr>
            <p:nvPr/>
          </p:nvSpPr>
          <p:spPr bwMode="auto">
            <a:xfrm rot="21600000">
              <a:off x="2905" y="4180"/>
              <a:ext cx="47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10,000,000</a:t>
              </a:r>
              <a:endParaRPr lang="es-CO"/>
            </a:p>
          </p:txBody>
        </p:sp>
        <p:sp>
          <p:nvSpPr>
            <p:cNvPr id="544808" name="Rectangle 40"/>
            <p:cNvSpPr>
              <a:spLocks noChangeArrowheads="1"/>
            </p:cNvSpPr>
            <p:nvPr/>
          </p:nvSpPr>
          <p:spPr bwMode="auto">
            <a:xfrm rot="21600000">
              <a:off x="599" y="1215"/>
              <a:ext cx="26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Brasil</a:t>
              </a:r>
              <a:endParaRPr lang="es-CO"/>
            </a:p>
          </p:txBody>
        </p:sp>
        <p:sp>
          <p:nvSpPr>
            <p:cNvPr id="544809" name="Rectangle 41"/>
            <p:cNvSpPr>
              <a:spLocks noChangeArrowheads="1"/>
            </p:cNvSpPr>
            <p:nvPr/>
          </p:nvSpPr>
          <p:spPr bwMode="auto">
            <a:xfrm rot="21600000">
              <a:off x="521" y="1655"/>
              <a:ext cx="325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México</a:t>
              </a:r>
              <a:endParaRPr lang="es-CO"/>
            </a:p>
          </p:txBody>
        </p:sp>
        <p:sp>
          <p:nvSpPr>
            <p:cNvPr id="544810" name="Rectangle 42"/>
            <p:cNvSpPr>
              <a:spLocks noChangeArrowheads="1"/>
            </p:cNvSpPr>
            <p:nvPr/>
          </p:nvSpPr>
          <p:spPr bwMode="auto">
            <a:xfrm rot="21600000">
              <a:off x="635" y="2093"/>
              <a:ext cx="235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Chile</a:t>
              </a:r>
              <a:endParaRPr lang="es-CO"/>
            </a:p>
          </p:txBody>
        </p:sp>
        <p:sp>
          <p:nvSpPr>
            <p:cNvPr id="544811" name="Rectangle 43"/>
            <p:cNvSpPr>
              <a:spLocks noChangeArrowheads="1"/>
            </p:cNvSpPr>
            <p:nvPr/>
          </p:nvSpPr>
          <p:spPr bwMode="auto">
            <a:xfrm rot="21600000">
              <a:off x="387" y="2533"/>
              <a:ext cx="448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Argentina</a:t>
              </a:r>
              <a:endParaRPr lang="es-CO"/>
            </a:p>
          </p:txBody>
        </p:sp>
        <p:sp>
          <p:nvSpPr>
            <p:cNvPr id="544812" name="Rectangle 44"/>
            <p:cNvSpPr>
              <a:spLocks noChangeArrowheads="1"/>
            </p:cNvSpPr>
            <p:nvPr/>
          </p:nvSpPr>
          <p:spPr bwMode="auto">
            <a:xfrm rot="21600000">
              <a:off x="353" y="2973"/>
              <a:ext cx="469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Venezuela</a:t>
              </a:r>
              <a:endParaRPr lang="es-CO"/>
            </a:p>
          </p:txBody>
        </p:sp>
        <p:sp>
          <p:nvSpPr>
            <p:cNvPr id="544813" name="Rectangle 45"/>
            <p:cNvSpPr>
              <a:spLocks noChangeArrowheads="1"/>
            </p:cNvSpPr>
            <p:nvPr/>
          </p:nvSpPr>
          <p:spPr bwMode="auto">
            <a:xfrm rot="21600000">
              <a:off x="398" y="3413"/>
              <a:ext cx="43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Colombia</a:t>
              </a:r>
              <a:endParaRPr lang="es-CO"/>
            </a:p>
          </p:txBody>
        </p:sp>
        <p:sp>
          <p:nvSpPr>
            <p:cNvPr id="544814" name="Rectangle 46"/>
            <p:cNvSpPr>
              <a:spLocks noChangeArrowheads="1"/>
            </p:cNvSpPr>
            <p:nvPr/>
          </p:nvSpPr>
          <p:spPr bwMode="auto">
            <a:xfrm rot="21600000">
              <a:off x="654" y="3852"/>
              <a:ext cx="21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CO" sz="1200" b="1">
                  <a:solidFill>
                    <a:srgbClr val="00FFFF"/>
                  </a:solidFill>
                  <a:latin typeface="Arial" pitchFamily="34" charset="0"/>
                </a:rPr>
                <a:t>Perú</a:t>
              </a:r>
              <a:endParaRPr lang="es-CO"/>
            </a:p>
          </p:txBody>
        </p:sp>
      </p:grpSp>
      <p:sp>
        <p:nvSpPr>
          <p:cNvPr id="544815" name="Text Box 47"/>
          <p:cNvSpPr txBox="1">
            <a:spLocks noChangeArrowheads="1"/>
          </p:cNvSpPr>
          <p:nvPr/>
        </p:nvSpPr>
        <p:spPr bwMode="auto">
          <a:xfrm>
            <a:off x="644525" y="1295400"/>
            <a:ext cx="78676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800">
                <a:solidFill>
                  <a:schemeClr val="accent2"/>
                </a:solidFill>
                <a:latin typeface="Arial" pitchFamily="34" charset="0"/>
              </a:rPr>
              <a:t>El tamaño de las “grandes “ empresas vis-a.vis el tamaño de las eocnomías</a:t>
            </a:r>
          </a:p>
        </p:txBody>
      </p:sp>
      <p:sp>
        <p:nvSpPr>
          <p:cNvPr id="544816" name="Text Box 48"/>
          <p:cNvSpPr txBox="1">
            <a:spLocks noChangeArrowheads="1"/>
          </p:cNvSpPr>
          <p:nvPr/>
        </p:nvSpPr>
        <p:spPr bwMode="auto">
          <a:xfrm>
            <a:off x="2914650" y="6438900"/>
            <a:ext cx="3498850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chemeClr val="accent2"/>
                </a:solidFill>
                <a:latin typeface="Arial" pitchFamily="34" charset="0"/>
              </a:rPr>
              <a:t>Average assets of 25 largest firms (US$ Thsd)</a:t>
            </a:r>
          </a:p>
        </p:txBody>
      </p:sp>
      <p:sp>
        <p:nvSpPr>
          <p:cNvPr id="544817" name="Text Box 49"/>
          <p:cNvSpPr txBox="1">
            <a:spLocks noChangeArrowheads="1"/>
          </p:cNvSpPr>
          <p:nvPr/>
        </p:nvSpPr>
        <p:spPr bwMode="auto">
          <a:xfrm>
            <a:off x="0" y="6621463"/>
            <a:ext cx="408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900" b="1">
                <a:solidFill>
                  <a:srgbClr val="99FF33"/>
                </a:solidFill>
                <a:latin typeface="Arial" pitchFamily="34" charset="0"/>
              </a:rPr>
              <a:t>Source: IDB calculations based on WorldScope and America Economia.</a:t>
            </a:r>
          </a:p>
        </p:txBody>
      </p:sp>
      <p:sp>
        <p:nvSpPr>
          <p:cNvPr id="544818" name="Text Box 50"/>
          <p:cNvSpPr txBox="1">
            <a:spLocks noChangeArrowheads="1"/>
          </p:cNvSpPr>
          <p:nvPr/>
        </p:nvSpPr>
        <p:spPr bwMode="auto">
          <a:xfrm>
            <a:off x="4835525" y="3367088"/>
            <a:ext cx="414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/>
              <a:t>Esperado para el tamaño de la economía</a:t>
            </a:r>
          </a:p>
        </p:txBody>
      </p:sp>
      <p:sp>
        <p:nvSpPr>
          <p:cNvPr id="544819" name="Line 51"/>
          <p:cNvSpPr>
            <a:spLocks noChangeShapeType="1"/>
          </p:cNvSpPr>
          <p:nvPr/>
        </p:nvSpPr>
        <p:spPr bwMode="auto">
          <a:xfrm flipH="1">
            <a:off x="54864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4820" name="Text Box 52"/>
          <p:cNvSpPr txBox="1">
            <a:spLocks noChangeArrowheads="1"/>
          </p:cNvSpPr>
          <p:nvPr/>
        </p:nvSpPr>
        <p:spPr bwMode="auto">
          <a:xfrm>
            <a:off x="5353050" y="40386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66FFFF"/>
                </a:solidFill>
              </a:rPr>
              <a:t>Brecha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4000" b="1"/>
              <a:t>Sin embargo, la competitividad de las exportaciones ha mejorado sustancialmente</a:t>
            </a:r>
          </a:p>
        </p:txBody>
      </p:sp>
      <p:graphicFrame>
        <p:nvGraphicFramePr>
          <p:cNvPr id="520199" name="Object 7"/>
          <p:cNvGraphicFramePr>
            <a:graphicFrameLocks noChangeAspect="1"/>
          </p:cNvGraphicFramePr>
          <p:nvPr/>
        </p:nvGraphicFramePr>
        <p:xfrm>
          <a:off x="304800" y="1371600"/>
          <a:ext cx="8678863" cy="5486400"/>
        </p:xfrm>
        <a:graphic>
          <a:graphicData uri="http://schemas.openxmlformats.org/presentationml/2006/ole">
            <p:oleObj spid="_x0000_s520199" name="Worksheet" r:id="rId3" imgW="8677656" imgH="59344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en-US" sz="4000" b="1"/>
              <a:t>…y América Latina es un polo de atracción para la inversión extranjera directa</a:t>
            </a:r>
          </a:p>
        </p:txBody>
      </p:sp>
      <p:sp>
        <p:nvSpPr>
          <p:cNvPr id="523274" name="Rectangle 10"/>
          <p:cNvSpPr>
            <a:spLocks noChangeArrowheads="1"/>
          </p:cNvSpPr>
          <p:nvPr/>
        </p:nvSpPr>
        <p:spPr bwMode="auto">
          <a:xfrm>
            <a:off x="2532063" y="2168525"/>
            <a:ext cx="5919787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5" name="Rectangle 11"/>
          <p:cNvSpPr>
            <a:spLocks noChangeArrowheads="1"/>
          </p:cNvSpPr>
          <p:nvPr/>
        </p:nvSpPr>
        <p:spPr bwMode="auto">
          <a:xfrm>
            <a:off x="2532063" y="2168525"/>
            <a:ext cx="5919787" cy="4154488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6" name="Rectangle 12"/>
          <p:cNvSpPr>
            <a:spLocks noChangeArrowheads="1"/>
          </p:cNvSpPr>
          <p:nvPr/>
        </p:nvSpPr>
        <p:spPr bwMode="auto">
          <a:xfrm>
            <a:off x="2532063" y="6019800"/>
            <a:ext cx="773112" cy="1778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7" name="Rectangle 13"/>
          <p:cNvSpPr>
            <a:spLocks noChangeArrowheads="1"/>
          </p:cNvSpPr>
          <p:nvPr/>
        </p:nvSpPr>
        <p:spPr bwMode="auto">
          <a:xfrm>
            <a:off x="2532063" y="5432425"/>
            <a:ext cx="887412" cy="168275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8" name="Rectangle 14"/>
          <p:cNvSpPr>
            <a:spLocks noChangeArrowheads="1"/>
          </p:cNvSpPr>
          <p:nvPr/>
        </p:nvSpPr>
        <p:spPr bwMode="auto">
          <a:xfrm>
            <a:off x="2532063" y="4833938"/>
            <a:ext cx="1104900" cy="179387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9" name="Rectangle 15"/>
          <p:cNvSpPr>
            <a:spLocks noChangeArrowheads="1"/>
          </p:cNvSpPr>
          <p:nvPr/>
        </p:nvSpPr>
        <p:spPr bwMode="auto">
          <a:xfrm>
            <a:off x="2532063" y="4246563"/>
            <a:ext cx="2105025" cy="168275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0" name="Rectangle 16"/>
          <p:cNvSpPr>
            <a:spLocks noChangeArrowheads="1"/>
          </p:cNvSpPr>
          <p:nvPr/>
        </p:nvSpPr>
        <p:spPr bwMode="auto">
          <a:xfrm>
            <a:off x="2532063" y="3648075"/>
            <a:ext cx="5164137" cy="17938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1" name="Rectangle 17"/>
          <p:cNvSpPr>
            <a:spLocks noChangeArrowheads="1"/>
          </p:cNvSpPr>
          <p:nvPr/>
        </p:nvSpPr>
        <p:spPr bwMode="auto">
          <a:xfrm>
            <a:off x="2532063" y="3060700"/>
            <a:ext cx="2709862" cy="169863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2" name="Rectangle 18"/>
          <p:cNvSpPr>
            <a:spLocks noChangeArrowheads="1"/>
          </p:cNvSpPr>
          <p:nvPr/>
        </p:nvSpPr>
        <p:spPr bwMode="auto">
          <a:xfrm>
            <a:off x="2532063" y="2463800"/>
            <a:ext cx="5078412" cy="1778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3" name="Rectangle 19"/>
          <p:cNvSpPr>
            <a:spLocks noChangeArrowheads="1"/>
          </p:cNvSpPr>
          <p:nvPr/>
        </p:nvSpPr>
        <p:spPr bwMode="auto">
          <a:xfrm>
            <a:off x="2532063" y="5849938"/>
            <a:ext cx="708025" cy="1698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4" name="Rectangle 20"/>
          <p:cNvSpPr>
            <a:spLocks noChangeArrowheads="1"/>
          </p:cNvSpPr>
          <p:nvPr/>
        </p:nvSpPr>
        <p:spPr bwMode="auto">
          <a:xfrm>
            <a:off x="2532063" y="5262563"/>
            <a:ext cx="727075" cy="1698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5" name="Rectangle 21"/>
          <p:cNvSpPr>
            <a:spLocks noChangeArrowheads="1"/>
          </p:cNvSpPr>
          <p:nvPr/>
        </p:nvSpPr>
        <p:spPr bwMode="auto">
          <a:xfrm>
            <a:off x="2532063" y="4665663"/>
            <a:ext cx="962025" cy="1682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6" name="Rectangle 22"/>
          <p:cNvSpPr>
            <a:spLocks noChangeArrowheads="1"/>
          </p:cNvSpPr>
          <p:nvPr/>
        </p:nvSpPr>
        <p:spPr bwMode="auto">
          <a:xfrm>
            <a:off x="2532063" y="4076700"/>
            <a:ext cx="1265237" cy="1698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7" name="Rectangle 23"/>
          <p:cNvSpPr>
            <a:spLocks noChangeArrowheads="1"/>
          </p:cNvSpPr>
          <p:nvPr/>
        </p:nvSpPr>
        <p:spPr bwMode="auto">
          <a:xfrm>
            <a:off x="2532063" y="3479800"/>
            <a:ext cx="2566987" cy="1682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8" name="Rectangle 24"/>
          <p:cNvSpPr>
            <a:spLocks noChangeArrowheads="1"/>
          </p:cNvSpPr>
          <p:nvPr/>
        </p:nvSpPr>
        <p:spPr bwMode="auto">
          <a:xfrm>
            <a:off x="2532063" y="2890838"/>
            <a:ext cx="3114675" cy="1698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9" name="Rectangle 25"/>
          <p:cNvSpPr>
            <a:spLocks noChangeArrowheads="1"/>
          </p:cNvSpPr>
          <p:nvPr/>
        </p:nvSpPr>
        <p:spPr bwMode="auto">
          <a:xfrm>
            <a:off x="2532063" y="2293938"/>
            <a:ext cx="3143250" cy="1698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0" name="Line 26"/>
          <p:cNvSpPr>
            <a:spLocks noChangeShapeType="1"/>
          </p:cNvSpPr>
          <p:nvPr/>
        </p:nvSpPr>
        <p:spPr bwMode="auto">
          <a:xfrm>
            <a:off x="2532063" y="6323013"/>
            <a:ext cx="5919787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1" name="Line 27"/>
          <p:cNvSpPr>
            <a:spLocks noChangeShapeType="1"/>
          </p:cNvSpPr>
          <p:nvPr/>
        </p:nvSpPr>
        <p:spPr bwMode="auto">
          <a:xfrm flipV="1">
            <a:off x="2532063" y="6323013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2" name="Line 28"/>
          <p:cNvSpPr>
            <a:spLocks noChangeShapeType="1"/>
          </p:cNvSpPr>
          <p:nvPr/>
        </p:nvSpPr>
        <p:spPr bwMode="auto">
          <a:xfrm flipV="1">
            <a:off x="3192463" y="6323013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3" name="Line 29"/>
          <p:cNvSpPr>
            <a:spLocks noChangeShapeType="1"/>
          </p:cNvSpPr>
          <p:nvPr/>
        </p:nvSpPr>
        <p:spPr bwMode="auto">
          <a:xfrm flipV="1">
            <a:off x="3843338" y="6323013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4" name="Line 30"/>
          <p:cNvSpPr>
            <a:spLocks noChangeShapeType="1"/>
          </p:cNvSpPr>
          <p:nvPr/>
        </p:nvSpPr>
        <p:spPr bwMode="auto">
          <a:xfrm flipV="1">
            <a:off x="4505325" y="6323013"/>
            <a:ext cx="1588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5" name="Line 31"/>
          <p:cNvSpPr>
            <a:spLocks noChangeShapeType="1"/>
          </p:cNvSpPr>
          <p:nvPr/>
        </p:nvSpPr>
        <p:spPr bwMode="auto">
          <a:xfrm flipV="1">
            <a:off x="5165725" y="6323013"/>
            <a:ext cx="1588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6" name="Line 32"/>
          <p:cNvSpPr>
            <a:spLocks noChangeShapeType="1"/>
          </p:cNvSpPr>
          <p:nvPr/>
        </p:nvSpPr>
        <p:spPr bwMode="auto">
          <a:xfrm flipV="1">
            <a:off x="5816600" y="6323013"/>
            <a:ext cx="1588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7" name="Line 33"/>
          <p:cNvSpPr>
            <a:spLocks noChangeShapeType="1"/>
          </p:cNvSpPr>
          <p:nvPr/>
        </p:nvSpPr>
        <p:spPr bwMode="auto">
          <a:xfrm flipV="1">
            <a:off x="6478588" y="6323013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8" name="Line 34"/>
          <p:cNvSpPr>
            <a:spLocks noChangeShapeType="1"/>
          </p:cNvSpPr>
          <p:nvPr/>
        </p:nvSpPr>
        <p:spPr bwMode="auto">
          <a:xfrm flipV="1">
            <a:off x="7138988" y="6323013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9" name="Line 35"/>
          <p:cNvSpPr>
            <a:spLocks noChangeShapeType="1"/>
          </p:cNvSpPr>
          <p:nvPr/>
        </p:nvSpPr>
        <p:spPr bwMode="auto">
          <a:xfrm flipV="1">
            <a:off x="7789863" y="6323013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0" name="Line 36"/>
          <p:cNvSpPr>
            <a:spLocks noChangeShapeType="1"/>
          </p:cNvSpPr>
          <p:nvPr/>
        </p:nvSpPr>
        <p:spPr bwMode="auto">
          <a:xfrm flipV="1">
            <a:off x="8451850" y="6323013"/>
            <a:ext cx="1588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1" name="Line 37"/>
          <p:cNvSpPr>
            <a:spLocks noChangeShapeType="1"/>
          </p:cNvSpPr>
          <p:nvPr/>
        </p:nvSpPr>
        <p:spPr bwMode="auto">
          <a:xfrm>
            <a:off x="2532063" y="2168525"/>
            <a:ext cx="1587" cy="41544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2" name="Line 38"/>
          <p:cNvSpPr>
            <a:spLocks noChangeShapeType="1"/>
          </p:cNvSpPr>
          <p:nvPr/>
        </p:nvSpPr>
        <p:spPr bwMode="auto">
          <a:xfrm>
            <a:off x="2474913" y="6323013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3" name="Line 39"/>
          <p:cNvSpPr>
            <a:spLocks noChangeShapeType="1"/>
          </p:cNvSpPr>
          <p:nvPr/>
        </p:nvSpPr>
        <p:spPr bwMode="auto">
          <a:xfrm>
            <a:off x="2474913" y="5726113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4" name="Line 40"/>
          <p:cNvSpPr>
            <a:spLocks noChangeShapeType="1"/>
          </p:cNvSpPr>
          <p:nvPr/>
        </p:nvSpPr>
        <p:spPr bwMode="auto">
          <a:xfrm>
            <a:off x="2474913" y="5137150"/>
            <a:ext cx="571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5" name="Line 41"/>
          <p:cNvSpPr>
            <a:spLocks noChangeShapeType="1"/>
          </p:cNvSpPr>
          <p:nvPr/>
        </p:nvSpPr>
        <p:spPr bwMode="auto">
          <a:xfrm>
            <a:off x="2474913" y="4540250"/>
            <a:ext cx="571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6" name="Line 42"/>
          <p:cNvSpPr>
            <a:spLocks noChangeShapeType="1"/>
          </p:cNvSpPr>
          <p:nvPr/>
        </p:nvSpPr>
        <p:spPr bwMode="auto">
          <a:xfrm>
            <a:off x="2474913" y="3951288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7" name="Line 43"/>
          <p:cNvSpPr>
            <a:spLocks noChangeShapeType="1"/>
          </p:cNvSpPr>
          <p:nvPr/>
        </p:nvSpPr>
        <p:spPr bwMode="auto">
          <a:xfrm>
            <a:off x="2474913" y="3354388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8" name="Line 44"/>
          <p:cNvSpPr>
            <a:spLocks noChangeShapeType="1"/>
          </p:cNvSpPr>
          <p:nvPr/>
        </p:nvSpPr>
        <p:spPr bwMode="auto">
          <a:xfrm>
            <a:off x="2474913" y="2767013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9" name="Line 45"/>
          <p:cNvSpPr>
            <a:spLocks noChangeShapeType="1"/>
          </p:cNvSpPr>
          <p:nvPr/>
        </p:nvSpPr>
        <p:spPr bwMode="auto">
          <a:xfrm>
            <a:off x="2474913" y="2168525"/>
            <a:ext cx="571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0" name="Rectangle 46"/>
          <p:cNvSpPr>
            <a:spLocks noChangeArrowheads="1"/>
          </p:cNvSpPr>
          <p:nvPr/>
        </p:nvSpPr>
        <p:spPr bwMode="auto">
          <a:xfrm>
            <a:off x="1425575" y="1401763"/>
            <a:ext cx="6234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Ingresos Totales de Inversión Extranjera Directa por Región, 1997-99</a:t>
            </a:r>
            <a:endParaRPr lang="en-US"/>
          </a:p>
        </p:txBody>
      </p:sp>
      <p:sp>
        <p:nvSpPr>
          <p:cNvPr id="523311" name="Rectangle 47"/>
          <p:cNvSpPr>
            <a:spLocks noChangeArrowheads="1"/>
          </p:cNvSpPr>
          <p:nvPr/>
        </p:nvSpPr>
        <p:spPr bwMode="auto">
          <a:xfrm>
            <a:off x="3667125" y="1643063"/>
            <a:ext cx="17986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(Porcentaje del PIB)</a:t>
            </a:r>
            <a:endParaRPr lang="en-US"/>
          </a:p>
        </p:txBody>
      </p:sp>
      <p:sp>
        <p:nvSpPr>
          <p:cNvPr id="523312" name="Rectangle 48"/>
          <p:cNvSpPr>
            <a:spLocks noChangeArrowheads="1"/>
          </p:cNvSpPr>
          <p:nvPr/>
        </p:nvSpPr>
        <p:spPr bwMode="auto">
          <a:xfrm>
            <a:off x="2471738" y="6475413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0.0</a:t>
            </a:r>
            <a:endParaRPr lang="en-US"/>
          </a:p>
        </p:txBody>
      </p:sp>
      <p:sp>
        <p:nvSpPr>
          <p:cNvPr id="523313" name="Rectangle 49"/>
          <p:cNvSpPr>
            <a:spLocks noChangeArrowheads="1"/>
          </p:cNvSpPr>
          <p:nvPr/>
        </p:nvSpPr>
        <p:spPr bwMode="auto">
          <a:xfrm>
            <a:off x="3133725" y="6475413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0.5</a:t>
            </a:r>
            <a:endParaRPr lang="en-US"/>
          </a:p>
        </p:txBody>
      </p:sp>
      <p:sp>
        <p:nvSpPr>
          <p:cNvPr id="523314" name="Rectangle 50"/>
          <p:cNvSpPr>
            <a:spLocks noChangeArrowheads="1"/>
          </p:cNvSpPr>
          <p:nvPr/>
        </p:nvSpPr>
        <p:spPr bwMode="auto">
          <a:xfrm>
            <a:off x="3784600" y="6475413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1.0</a:t>
            </a:r>
            <a:endParaRPr lang="en-US"/>
          </a:p>
        </p:txBody>
      </p:sp>
      <p:sp>
        <p:nvSpPr>
          <p:cNvPr id="523315" name="Rectangle 51"/>
          <p:cNvSpPr>
            <a:spLocks noChangeArrowheads="1"/>
          </p:cNvSpPr>
          <p:nvPr/>
        </p:nvSpPr>
        <p:spPr bwMode="auto">
          <a:xfrm>
            <a:off x="4445000" y="6475413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1.5</a:t>
            </a:r>
            <a:endParaRPr lang="en-US"/>
          </a:p>
        </p:txBody>
      </p:sp>
      <p:sp>
        <p:nvSpPr>
          <p:cNvPr id="523316" name="Rectangle 52"/>
          <p:cNvSpPr>
            <a:spLocks noChangeArrowheads="1"/>
          </p:cNvSpPr>
          <p:nvPr/>
        </p:nvSpPr>
        <p:spPr bwMode="auto">
          <a:xfrm>
            <a:off x="5106988" y="6475413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2.0</a:t>
            </a:r>
            <a:endParaRPr lang="en-US"/>
          </a:p>
        </p:txBody>
      </p:sp>
      <p:sp>
        <p:nvSpPr>
          <p:cNvPr id="523317" name="Rectangle 53"/>
          <p:cNvSpPr>
            <a:spLocks noChangeArrowheads="1"/>
          </p:cNvSpPr>
          <p:nvPr/>
        </p:nvSpPr>
        <p:spPr bwMode="auto">
          <a:xfrm>
            <a:off x="5757863" y="6475413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2.5</a:t>
            </a:r>
            <a:endParaRPr lang="en-US"/>
          </a:p>
        </p:txBody>
      </p:sp>
      <p:sp>
        <p:nvSpPr>
          <p:cNvPr id="523318" name="Rectangle 54"/>
          <p:cNvSpPr>
            <a:spLocks noChangeArrowheads="1"/>
          </p:cNvSpPr>
          <p:nvPr/>
        </p:nvSpPr>
        <p:spPr bwMode="auto">
          <a:xfrm>
            <a:off x="6418263" y="6475413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3.0</a:t>
            </a:r>
            <a:endParaRPr lang="en-US"/>
          </a:p>
        </p:txBody>
      </p:sp>
      <p:sp>
        <p:nvSpPr>
          <p:cNvPr id="523319" name="Rectangle 55"/>
          <p:cNvSpPr>
            <a:spLocks noChangeArrowheads="1"/>
          </p:cNvSpPr>
          <p:nvPr/>
        </p:nvSpPr>
        <p:spPr bwMode="auto">
          <a:xfrm>
            <a:off x="7080250" y="6475413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3.5</a:t>
            </a:r>
            <a:endParaRPr lang="en-US"/>
          </a:p>
        </p:txBody>
      </p:sp>
      <p:sp>
        <p:nvSpPr>
          <p:cNvPr id="523320" name="Rectangle 56"/>
          <p:cNvSpPr>
            <a:spLocks noChangeArrowheads="1"/>
          </p:cNvSpPr>
          <p:nvPr/>
        </p:nvSpPr>
        <p:spPr bwMode="auto">
          <a:xfrm>
            <a:off x="7731125" y="6475413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4.0</a:t>
            </a:r>
            <a:endParaRPr lang="en-US"/>
          </a:p>
        </p:txBody>
      </p:sp>
      <p:sp>
        <p:nvSpPr>
          <p:cNvPr id="523321" name="Rectangle 57"/>
          <p:cNvSpPr>
            <a:spLocks noChangeArrowheads="1"/>
          </p:cNvSpPr>
          <p:nvPr/>
        </p:nvSpPr>
        <p:spPr bwMode="auto">
          <a:xfrm>
            <a:off x="8391525" y="6475413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4.5</a:t>
            </a:r>
            <a:endParaRPr lang="en-US"/>
          </a:p>
        </p:txBody>
      </p:sp>
      <p:sp>
        <p:nvSpPr>
          <p:cNvPr id="523322" name="Rectangle 58"/>
          <p:cNvSpPr>
            <a:spLocks noChangeArrowheads="1"/>
          </p:cNvSpPr>
          <p:nvPr/>
        </p:nvSpPr>
        <p:spPr bwMode="auto">
          <a:xfrm>
            <a:off x="1284288" y="5930900"/>
            <a:ext cx="1104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Medio Oriente</a:t>
            </a:r>
            <a:endParaRPr lang="en-US"/>
          </a:p>
        </p:txBody>
      </p:sp>
      <p:sp>
        <p:nvSpPr>
          <p:cNvPr id="523323" name="Rectangle 59"/>
          <p:cNvSpPr>
            <a:spLocks noChangeArrowheads="1"/>
          </p:cNvSpPr>
          <p:nvPr/>
        </p:nvSpPr>
        <p:spPr bwMode="auto">
          <a:xfrm>
            <a:off x="1155700" y="5334000"/>
            <a:ext cx="12604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Resto de Africa </a:t>
            </a:r>
            <a:endParaRPr lang="en-US"/>
          </a:p>
        </p:txBody>
      </p:sp>
      <p:sp>
        <p:nvSpPr>
          <p:cNvPr id="523324" name="Rectangle 60"/>
          <p:cNvSpPr>
            <a:spLocks noChangeArrowheads="1"/>
          </p:cNvSpPr>
          <p:nvPr/>
        </p:nvSpPr>
        <p:spPr bwMode="auto">
          <a:xfrm>
            <a:off x="1322388" y="4745038"/>
            <a:ext cx="10953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Resto de Asia</a:t>
            </a:r>
            <a:endParaRPr lang="en-US"/>
          </a:p>
        </p:txBody>
      </p:sp>
      <p:sp>
        <p:nvSpPr>
          <p:cNvPr id="523325" name="Rectangle 61"/>
          <p:cNvSpPr>
            <a:spLocks noChangeArrowheads="1"/>
          </p:cNvSpPr>
          <p:nvPr/>
        </p:nvSpPr>
        <p:spPr bwMode="auto">
          <a:xfrm>
            <a:off x="1131888" y="4148138"/>
            <a:ext cx="12509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Europa del Este</a:t>
            </a:r>
            <a:endParaRPr lang="en-US"/>
          </a:p>
        </p:txBody>
      </p:sp>
      <p:sp>
        <p:nvSpPr>
          <p:cNvPr id="523326" name="Rectangle 62"/>
          <p:cNvSpPr>
            <a:spLocks noChangeArrowheads="1"/>
          </p:cNvSpPr>
          <p:nvPr/>
        </p:nvSpPr>
        <p:spPr bwMode="auto">
          <a:xfrm>
            <a:off x="1062038" y="3551238"/>
            <a:ext cx="13350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Sudeste Asiático</a:t>
            </a:r>
            <a:endParaRPr lang="en-US"/>
          </a:p>
        </p:txBody>
      </p:sp>
      <p:sp>
        <p:nvSpPr>
          <p:cNvPr id="523327" name="Rectangle 63"/>
          <p:cNvSpPr>
            <a:spLocks noChangeArrowheads="1"/>
          </p:cNvSpPr>
          <p:nvPr/>
        </p:nvSpPr>
        <p:spPr bwMode="auto">
          <a:xfrm>
            <a:off x="381000" y="2855913"/>
            <a:ext cx="19732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FAFE79"/>
                </a:solidFill>
                <a:latin typeface="Arial" pitchFamily="34" charset="0"/>
              </a:rPr>
              <a:t>América Latina y el</a:t>
            </a:r>
            <a:endParaRPr lang="en-US" sz="3200" b="1">
              <a:solidFill>
                <a:srgbClr val="FAFE79"/>
              </a:solidFill>
            </a:endParaRPr>
          </a:p>
        </p:txBody>
      </p:sp>
      <p:sp>
        <p:nvSpPr>
          <p:cNvPr id="523328" name="Rectangle 64"/>
          <p:cNvSpPr>
            <a:spLocks noChangeArrowheads="1"/>
          </p:cNvSpPr>
          <p:nvPr/>
        </p:nvSpPr>
        <p:spPr bwMode="auto">
          <a:xfrm>
            <a:off x="1001713" y="3068638"/>
            <a:ext cx="6731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FAFE79"/>
                </a:solidFill>
                <a:latin typeface="Arial" pitchFamily="34" charset="0"/>
              </a:rPr>
              <a:t>Caribe</a:t>
            </a:r>
            <a:endParaRPr lang="en-US" sz="3200" b="1">
              <a:solidFill>
                <a:srgbClr val="FAFE79"/>
              </a:solidFill>
            </a:endParaRPr>
          </a:p>
        </p:txBody>
      </p:sp>
      <p:sp>
        <p:nvSpPr>
          <p:cNvPr id="523329" name="Rectangle 65"/>
          <p:cNvSpPr>
            <a:spLocks noChangeArrowheads="1"/>
          </p:cNvSpPr>
          <p:nvPr/>
        </p:nvSpPr>
        <p:spPr bwMode="auto">
          <a:xfrm>
            <a:off x="698500" y="2365375"/>
            <a:ext cx="16557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Paises desarrollados</a:t>
            </a:r>
            <a:endParaRPr lang="en-US"/>
          </a:p>
        </p:txBody>
      </p:sp>
      <p:sp>
        <p:nvSpPr>
          <p:cNvPr id="523330" name="Rectangle 66"/>
          <p:cNvSpPr>
            <a:spLocks noChangeArrowheads="1"/>
          </p:cNvSpPr>
          <p:nvPr/>
        </p:nvSpPr>
        <p:spPr bwMode="auto">
          <a:xfrm>
            <a:off x="771525" y="6608763"/>
            <a:ext cx="10350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FFFF"/>
                </a:solidFill>
                <a:latin typeface="Arial" pitchFamily="34" charset="0"/>
              </a:rPr>
              <a:t>Fuente: FMI (2000).</a:t>
            </a:r>
            <a:endParaRPr lang="en-US"/>
          </a:p>
        </p:txBody>
      </p:sp>
      <p:sp>
        <p:nvSpPr>
          <p:cNvPr id="523331" name="Rectangle 67"/>
          <p:cNvSpPr>
            <a:spLocks noChangeArrowheads="1"/>
          </p:cNvSpPr>
          <p:nvPr/>
        </p:nvSpPr>
        <p:spPr bwMode="auto">
          <a:xfrm>
            <a:off x="5072063" y="5013325"/>
            <a:ext cx="103187" cy="968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32" name="Rectangle 68"/>
          <p:cNvSpPr>
            <a:spLocks noChangeArrowheads="1"/>
          </p:cNvSpPr>
          <p:nvPr/>
        </p:nvSpPr>
        <p:spPr bwMode="auto">
          <a:xfrm>
            <a:off x="5419725" y="4959350"/>
            <a:ext cx="2079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Promedio de participación</a:t>
            </a:r>
            <a:endParaRPr lang="en-US"/>
          </a:p>
        </p:txBody>
      </p:sp>
      <p:sp>
        <p:nvSpPr>
          <p:cNvPr id="523333" name="Rectangle 69"/>
          <p:cNvSpPr>
            <a:spLocks noChangeArrowheads="1"/>
          </p:cNvSpPr>
          <p:nvPr/>
        </p:nvSpPr>
        <p:spPr bwMode="auto">
          <a:xfrm>
            <a:off x="5330825" y="5154613"/>
            <a:ext cx="7556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de países</a:t>
            </a:r>
            <a:endParaRPr lang="en-US"/>
          </a:p>
        </p:txBody>
      </p:sp>
      <p:sp>
        <p:nvSpPr>
          <p:cNvPr id="523334" name="Rectangle 70"/>
          <p:cNvSpPr>
            <a:spLocks noChangeArrowheads="1"/>
          </p:cNvSpPr>
          <p:nvPr/>
        </p:nvSpPr>
        <p:spPr bwMode="auto">
          <a:xfrm>
            <a:off x="5072063" y="5467350"/>
            <a:ext cx="103187" cy="98425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35" name="Rectangle 71"/>
          <p:cNvSpPr>
            <a:spLocks noChangeArrowheads="1"/>
          </p:cNvSpPr>
          <p:nvPr/>
        </p:nvSpPr>
        <p:spPr bwMode="auto">
          <a:xfrm>
            <a:off x="5386388" y="5413375"/>
            <a:ext cx="1627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Promedio por región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686800" cy="1143000"/>
          </a:xfrm>
        </p:spPr>
        <p:txBody>
          <a:bodyPr/>
          <a:lstStyle/>
          <a:p>
            <a:r>
              <a:rPr lang="en-US" sz="4000" b="1"/>
              <a:t>¿Será que la falta de competitividad se debe a deficiencias en los mercados de los principales factores productivos?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/>
              <a:t>Cr</a:t>
            </a:r>
            <a:r>
              <a:rPr lang="es-ES"/>
              <a:t>édito</a:t>
            </a:r>
            <a:endParaRPr lang="en-US"/>
          </a:p>
          <a:p>
            <a:pPr lvl="1"/>
            <a:r>
              <a:rPr lang="en-US"/>
              <a:t>Recursos humanos</a:t>
            </a:r>
          </a:p>
          <a:p>
            <a:pPr lvl="1"/>
            <a:r>
              <a:rPr lang="en-US"/>
              <a:t>Infraestructura</a:t>
            </a:r>
          </a:p>
          <a:p>
            <a:pPr lvl="1"/>
            <a:r>
              <a:rPr lang="en-US"/>
              <a:t>Tecnología</a:t>
            </a:r>
          </a:p>
          <a:p>
            <a:endParaRPr lang="es-C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s-CO" b="1"/>
              <a:t>¿Es falta de crédito?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3200" b="1"/>
              <a:t>El obstáculo #1 que enfrentan las firmas en América Latina para desarrollarse es la falta de financiamiento</a:t>
            </a:r>
          </a:p>
        </p:txBody>
      </p:sp>
      <p:sp>
        <p:nvSpPr>
          <p:cNvPr id="474121" name="Rectangle 1033"/>
          <p:cNvSpPr>
            <a:spLocks noChangeArrowheads="1"/>
          </p:cNvSpPr>
          <p:nvPr/>
        </p:nvSpPr>
        <p:spPr bwMode="auto">
          <a:xfrm>
            <a:off x="3562350" y="2176463"/>
            <a:ext cx="469582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2" name="Rectangle 1034"/>
          <p:cNvSpPr>
            <a:spLocks noChangeArrowheads="1"/>
          </p:cNvSpPr>
          <p:nvPr/>
        </p:nvSpPr>
        <p:spPr bwMode="auto">
          <a:xfrm>
            <a:off x="3562350" y="2176463"/>
            <a:ext cx="4695825" cy="4092575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3" name="Rectangle 1035"/>
          <p:cNvSpPr>
            <a:spLocks noChangeArrowheads="1"/>
          </p:cNvSpPr>
          <p:nvPr/>
        </p:nvSpPr>
        <p:spPr bwMode="auto">
          <a:xfrm>
            <a:off x="3562350" y="6015038"/>
            <a:ext cx="92075" cy="149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4" name="Rectangle 1036"/>
          <p:cNvSpPr>
            <a:spLocks noChangeArrowheads="1"/>
          </p:cNvSpPr>
          <p:nvPr/>
        </p:nvSpPr>
        <p:spPr bwMode="auto">
          <a:xfrm>
            <a:off x="3562350" y="5637213"/>
            <a:ext cx="109538" cy="158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5" name="Rectangle 1037"/>
          <p:cNvSpPr>
            <a:spLocks noChangeArrowheads="1"/>
          </p:cNvSpPr>
          <p:nvPr/>
        </p:nvSpPr>
        <p:spPr bwMode="auto">
          <a:xfrm>
            <a:off x="3562350" y="5268913"/>
            <a:ext cx="528638" cy="149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6" name="Rectangle 1038"/>
          <p:cNvSpPr>
            <a:spLocks noChangeArrowheads="1"/>
          </p:cNvSpPr>
          <p:nvPr/>
        </p:nvSpPr>
        <p:spPr bwMode="auto">
          <a:xfrm>
            <a:off x="3562350" y="4899025"/>
            <a:ext cx="657225" cy="149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7" name="Rectangle 1039"/>
          <p:cNvSpPr>
            <a:spLocks noChangeArrowheads="1"/>
          </p:cNvSpPr>
          <p:nvPr/>
        </p:nvSpPr>
        <p:spPr bwMode="auto">
          <a:xfrm>
            <a:off x="3562350" y="4521200"/>
            <a:ext cx="766763" cy="158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8" name="Rectangle 1040"/>
          <p:cNvSpPr>
            <a:spLocks noChangeArrowheads="1"/>
          </p:cNvSpPr>
          <p:nvPr/>
        </p:nvSpPr>
        <p:spPr bwMode="auto">
          <a:xfrm>
            <a:off x="3562350" y="4152900"/>
            <a:ext cx="766763" cy="149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29" name="Rectangle 1041"/>
          <p:cNvSpPr>
            <a:spLocks noChangeArrowheads="1"/>
          </p:cNvSpPr>
          <p:nvPr/>
        </p:nvSpPr>
        <p:spPr bwMode="auto">
          <a:xfrm>
            <a:off x="3562350" y="3775075"/>
            <a:ext cx="949325" cy="158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0" name="Rectangle 1042"/>
          <p:cNvSpPr>
            <a:spLocks noChangeArrowheads="1"/>
          </p:cNvSpPr>
          <p:nvPr/>
        </p:nvSpPr>
        <p:spPr bwMode="auto">
          <a:xfrm>
            <a:off x="3562350" y="3406775"/>
            <a:ext cx="985838" cy="149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1" name="Rectangle 1043"/>
          <p:cNvSpPr>
            <a:spLocks noChangeArrowheads="1"/>
          </p:cNvSpPr>
          <p:nvPr/>
        </p:nvSpPr>
        <p:spPr bwMode="auto">
          <a:xfrm>
            <a:off x="3562350" y="3036888"/>
            <a:ext cx="1897063" cy="1492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2" name="Rectangle 1044"/>
          <p:cNvSpPr>
            <a:spLocks noChangeArrowheads="1"/>
          </p:cNvSpPr>
          <p:nvPr/>
        </p:nvSpPr>
        <p:spPr bwMode="auto">
          <a:xfrm>
            <a:off x="3562350" y="2659063"/>
            <a:ext cx="2160588" cy="158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3" name="Rectangle 1045"/>
          <p:cNvSpPr>
            <a:spLocks noChangeArrowheads="1"/>
          </p:cNvSpPr>
          <p:nvPr/>
        </p:nvSpPr>
        <p:spPr bwMode="auto">
          <a:xfrm>
            <a:off x="3562350" y="2290763"/>
            <a:ext cx="4503738" cy="1492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4" name="Line 1046"/>
          <p:cNvSpPr>
            <a:spLocks noChangeShapeType="1"/>
          </p:cNvSpPr>
          <p:nvPr/>
        </p:nvSpPr>
        <p:spPr bwMode="auto">
          <a:xfrm>
            <a:off x="3562350" y="6269038"/>
            <a:ext cx="469582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5" name="Line 1047"/>
          <p:cNvSpPr>
            <a:spLocks noChangeShapeType="1"/>
          </p:cNvSpPr>
          <p:nvPr/>
        </p:nvSpPr>
        <p:spPr bwMode="auto">
          <a:xfrm flipV="1">
            <a:off x="3562350" y="6269038"/>
            <a:ext cx="1588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6" name="Line 1048"/>
          <p:cNvSpPr>
            <a:spLocks noChangeShapeType="1"/>
          </p:cNvSpPr>
          <p:nvPr/>
        </p:nvSpPr>
        <p:spPr bwMode="auto">
          <a:xfrm flipV="1">
            <a:off x="4237038" y="6269038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7" name="Line 1049"/>
          <p:cNvSpPr>
            <a:spLocks noChangeShapeType="1"/>
          </p:cNvSpPr>
          <p:nvPr/>
        </p:nvSpPr>
        <p:spPr bwMode="auto">
          <a:xfrm flipV="1">
            <a:off x="4903788" y="6269038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8" name="Line 1050"/>
          <p:cNvSpPr>
            <a:spLocks noChangeShapeType="1"/>
          </p:cNvSpPr>
          <p:nvPr/>
        </p:nvSpPr>
        <p:spPr bwMode="auto">
          <a:xfrm flipV="1">
            <a:off x="5578475" y="6269038"/>
            <a:ext cx="1588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39" name="Line 1051"/>
          <p:cNvSpPr>
            <a:spLocks noChangeShapeType="1"/>
          </p:cNvSpPr>
          <p:nvPr/>
        </p:nvSpPr>
        <p:spPr bwMode="auto">
          <a:xfrm flipV="1">
            <a:off x="6243638" y="6269038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0" name="Line 1052"/>
          <p:cNvSpPr>
            <a:spLocks noChangeShapeType="1"/>
          </p:cNvSpPr>
          <p:nvPr/>
        </p:nvSpPr>
        <p:spPr bwMode="auto">
          <a:xfrm flipV="1">
            <a:off x="6918325" y="6269038"/>
            <a:ext cx="1588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1" name="Line 1053"/>
          <p:cNvSpPr>
            <a:spLocks noChangeShapeType="1"/>
          </p:cNvSpPr>
          <p:nvPr/>
        </p:nvSpPr>
        <p:spPr bwMode="auto">
          <a:xfrm flipV="1">
            <a:off x="7583488" y="6269038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2" name="Line 1054"/>
          <p:cNvSpPr>
            <a:spLocks noChangeShapeType="1"/>
          </p:cNvSpPr>
          <p:nvPr/>
        </p:nvSpPr>
        <p:spPr bwMode="auto">
          <a:xfrm flipV="1">
            <a:off x="8258175" y="6269038"/>
            <a:ext cx="1588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3" name="Line 1055"/>
          <p:cNvSpPr>
            <a:spLocks noChangeShapeType="1"/>
          </p:cNvSpPr>
          <p:nvPr/>
        </p:nvSpPr>
        <p:spPr bwMode="auto">
          <a:xfrm>
            <a:off x="3562350" y="2176463"/>
            <a:ext cx="1588" cy="40925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4" name="Line 1056"/>
          <p:cNvSpPr>
            <a:spLocks noChangeShapeType="1"/>
          </p:cNvSpPr>
          <p:nvPr/>
        </p:nvSpPr>
        <p:spPr bwMode="auto">
          <a:xfrm>
            <a:off x="3508375" y="6269038"/>
            <a:ext cx="539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5" name="Line 1057"/>
          <p:cNvSpPr>
            <a:spLocks noChangeShapeType="1"/>
          </p:cNvSpPr>
          <p:nvPr/>
        </p:nvSpPr>
        <p:spPr bwMode="auto">
          <a:xfrm>
            <a:off x="3508375" y="5900738"/>
            <a:ext cx="539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6" name="Line 1058"/>
          <p:cNvSpPr>
            <a:spLocks noChangeShapeType="1"/>
          </p:cNvSpPr>
          <p:nvPr/>
        </p:nvSpPr>
        <p:spPr bwMode="auto">
          <a:xfrm>
            <a:off x="3508375" y="5522913"/>
            <a:ext cx="539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7" name="Line 1059"/>
          <p:cNvSpPr>
            <a:spLocks noChangeShapeType="1"/>
          </p:cNvSpPr>
          <p:nvPr/>
        </p:nvSpPr>
        <p:spPr bwMode="auto">
          <a:xfrm>
            <a:off x="3508375" y="5154613"/>
            <a:ext cx="539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8" name="Line 1060"/>
          <p:cNvSpPr>
            <a:spLocks noChangeShapeType="1"/>
          </p:cNvSpPr>
          <p:nvPr/>
        </p:nvSpPr>
        <p:spPr bwMode="auto">
          <a:xfrm>
            <a:off x="3508375" y="4784725"/>
            <a:ext cx="539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49" name="Line 1061"/>
          <p:cNvSpPr>
            <a:spLocks noChangeShapeType="1"/>
          </p:cNvSpPr>
          <p:nvPr/>
        </p:nvSpPr>
        <p:spPr bwMode="auto">
          <a:xfrm>
            <a:off x="3508375" y="4406900"/>
            <a:ext cx="539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50" name="Line 1062"/>
          <p:cNvSpPr>
            <a:spLocks noChangeShapeType="1"/>
          </p:cNvSpPr>
          <p:nvPr/>
        </p:nvSpPr>
        <p:spPr bwMode="auto">
          <a:xfrm>
            <a:off x="3508375" y="4038600"/>
            <a:ext cx="539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51" name="Line 1063"/>
          <p:cNvSpPr>
            <a:spLocks noChangeShapeType="1"/>
          </p:cNvSpPr>
          <p:nvPr/>
        </p:nvSpPr>
        <p:spPr bwMode="auto">
          <a:xfrm>
            <a:off x="3508375" y="3660775"/>
            <a:ext cx="539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52" name="Line 1064"/>
          <p:cNvSpPr>
            <a:spLocks noChangeShapeType="1"/>
          </p:cNvSpPr>
          <p:nvPr/>
        </p:nvSpPr>
        <p:spPr bwMode="auto">
          <a:xfrm>
            <a:off x="3508375" y="3292475"/>
            <a:ext cx="539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53" name="Line 1065"/>
          <p:cNvSpPr>
            <a:spLocks noChangeShapeType="1"/>
          </p:cNvSpPr>
          <p:nvPr/>
        </p:nvSpPr>
        <p:spPr bwMode="auto">
          <a:xfrm>
            <a:off x="3508375" y="2922588"/>
            <a:ext cx="539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54" name="Line 1066"/>
          <p:cNvSpPr>
            <a:spLocks noChangeShapeType="1"/>
          </p:cNvSpPr>
          <p:nvPr/>
        </p:nvSpPr>
        <p:spPr bwMode="auto">
          <a:xfrm>
            <a:off x="3508375" y="2544763"/>
            <a:ext cx="539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55" name="Line 1067"/>
          <p:cNvSpPr>
            <a:spLocks noChangeShapeType="1"/>
          </p:cNvSpPr>
          <p:nvPr/>
        </p:nvSpPr>
        <p:spPr bwMode="auto">
          <a:xfrm>
            <a:off x="3508375" y="2176463"/>
            <a:ext cx="539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56" name="Rectangle 1068"/>
          <p:cNvSpPr>
            <a:spLocks noChangeArrowheads="1"/>
          </p:cNvSpPr>
          <p:nvPr/>
        </p:nvSpPr>
        <p:spPr bwMode="auto">
          <a:xfrm>
            <a:off x="1560513" y="1490663"/>
            <a:ext cx="6392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Obstáculos más importantes para el desarrollo de la firma en América </a:t>
            </a:r>
            <a:endParaRPr lang="en-US"/>
          </a:p>
        </p:txBody>
      </p:sp>
      <p:sp>
        <p:nvSpPr>
          <p:cNvPr id="474157" name="Rectangle 1069"/>
          <p:cNvSpPr>
            <a:spLocks noChangeArrowheads="1"/>
          </p:cNvSpPr>
          <p:nvPr/>
        </p:nvSpPr>
        <p:spPr bwMode="auto">
          <a:xfrm>
            <a:off x="4340225" y="1728788"/>
            <a:ext cx="560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Latina</a:t>
            </a:r>
            <a:endParaRPr lang="en-US"/>
          </a:p>
        </p:txBody>
      </p:sp>
      <p:sp>
        <p:nvSpPr>
          <p:cNvPr id="474158" name="Rectangle 1070"/>
          <p:cNvSpPr>
            <a:spLocks noChangeArrowheads="1"/>
          </p:cNvSpPr>
          <p:nvPr/>
        </p:nvSpPr>
        <p:spPr bwMode="auto">
          <a:xfrm>
            <a:off x="3567113" y="641826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74159" name="Rectangle 1071"/>
          <p:cNvSpPr>
            <a:spLocks noChangeArrowheads="1"/>
          </p:cNvSpPr>
          <p:nvPr/>
        </p:nvSpPr>
        <p:spPr bwMode="auto">
          <a:xfrm>
            <a:off x="4241800" y="641826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5</a:t>
            </a:r>
            <a:endParaRPr lang="en-US"/>
          </a:p>
        </p:txBody>
      </p:sp>
      <p:sp>
        <p:nvSpPr>
          <p:cNvPr id="474160" name="Rectangle 1072"/>
          <p:cNvSpPr>
            <a:spLocks noChangeArrowheads="1"/>
          </p:cNvSpPr>
          <p:nvPr/>
        </p:nvSpPr>
        <p:spPr bwMode="auto">
          <a:xfrm>
            <a:off x="4856163" y="641826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10</a:t>
            </a:r>
            <a:endParaRPr lang="en-US"/>
          </a:p>
        </p:txBody>
      </p:sp>
      <p:sp>
        <p:nvSpPr>
          <p:cNvPr id="474161" name="Rectangle 1073"/>
          <p:cNvSpPr>
            <a:spLocks noChangeArrowheads="1"/>
          </p:cNvSpPr>
          <p:nvPr/>
        </p:nvSpPr>
        <p:spPr bwMode="auto">
          <a:xfrm>
            <a:off x="5530850" y="641826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15</a:t>
            </a:r>
            <a:endParaRPr lang="en-US"/>
          </a:p>
        </p:txBody>
      </p:sp>
      <p:sp>
        <p:nvSpPr>
          <p:cNvPr id="474162" name="Rectangle 1074"/>
          <p:cNvSpPr>
            <a:spLocks noChangeArrowheads="1"/>
          </p:cNvSpPr>
          <p:nvPr/>
        </p:nvSpPr>
        <p:spPr bwMode="auto">
          <a:xfrm>
            <a:off x="6197600" y="641826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20</a:t>
            </a:r>
            <a:endParaRPr lang="en-US"/>
          </a:p>
        </p:txBody>
      </p:sp>
      <p:sp>
        <p:nvSpPr>
          <p:cNvPr id="474163" name="Rectangle 1075"/>
          <p:cNvSpPr>
            <a:spLocks noChangeArrowheads="1"/>
          </p:cNvSpPr>
          <p:nvPr/>
        </p:nvSpPr>
        <p:spPr bwMode="auto">
          <a:xfrm>
            <a:off x="6872288" y="641826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25</a:t>
            </a:r>
            <a:endParaRPr lang="en-US"/>
          </a:p>
        </p:txBody>
      </p:sp>
      <p:sp>
        <p:nvSpPr>
          <p:cNvPr id="474164" name="Rectangle 1076"/>
          <p:cNvSpPr>
            <a:spLocks noChangeArrowheads="1"/>
          </p:cNvSpPr>
          <p:nvPr/>
        </p:nvSpPr>
        <p:spPr bwMode="auto">
          <a:xfrm>
            <a:off x="7537450" y="641826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30</a:t>
            </a:r>
            <a:endParaRPr lang="en-US"/>
          </a:p>
        </p:txBody>
      </p:sp>
      <p:sp>
        <p:nvSpPr>
          <p:cNvPr id="474165" name="Rectangle 1077"/>
          <p:cNvSpPr>
            <a:spLocks noChangeArrowheads="1"/>
          </p:cNvSpPr>
          <p:nvPr/>
        </p:nvSpPr>
        <p:spPr bwMode="auto">
          <a:xfrm>
            <a:off x="8212138" y="641826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35</a:t>
            </a:r>
            <a:endParaRPr lang="en-US"/>
          </a:p>
        </p:txBody>
      </p:sp>
      <p:sp>
        <p:nvSpPr>
          <p:cNvPr id="474166" name="Rectangle 1078"/>
          <p:cNvSpPr>
            <a:spLocks noChangeArrowheads="1"/>
          </p:cNvSpPr>
          <p:nvPr/>
        </p:nvSpPr>
        <p:spPr bwMode="auto">
          <a:xfrm>
            <a:off x="2211388" y="5988050"/>
            <a:ext cx="12509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Sistema judicial</a:t>
            </a:r>
            <a:endParaRPr lang="en-US"/>
          </a:p>
        </p:txBody>
      </p:sp>
      <p:sp>
        <p:nvSpPr>
          <p:cNvPr id="474167" name="Rectangle 1079"/>
          <p:cNvSpPr>
            <a:spLocks noChangeArrowheads="1"/>
          </p:cNvSpPr>
          <p:nvPr/>
        </p:nvSpPr>
        <p:spPr bwMode="auto">
          <a:xfrm>
            <a:off x="1933575" y="5610225"/>
            <a:ext cx="1498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Crimen organizado</a:t>
            </a:r>
            <a:endParaRPr lang="en-US"/>
          </a:p>
        </p:txBody>
      </p:sp>
      <p:sp>
        <p:nvSpPr>
          <p:cNvPr id="474168" name="Rectangle 1080"/>
          <p:cNvSpPr>
            <a:spLocks noChangeArrowheads="1"/>
          </p:cNvSpPr>
          <p:nvPr/>
        </p:nvSpPr>
        <p:spPr bwMode="auto">
          <a:xfrm>
            <a:off x="2551113" y="5241925"/>
            <a:ext cx="8921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Corrupción</a:t>
            </a:r>
            <a:endParaRPr lang="en-US"/>
          </a:p>
        </p:txBody>
      </p:sp>
      <p:sp>
        <p:nvSpPr>
          <p:cNvPr id="474169" name="Rectangle 1081"/>
          <p:cNvSpPr>
            <a:spLocks noChangeArrowheads="1"/>
          </p:cNvSpPr>
          <p:nvPr/>
        </p:nvSpPr>
        <p:spPr bwMode="auto">
          <a:xfrm>
            <a:off x="893763" y="4873625"/>
            <a:ext cx="25304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Prácticas contra la competencia</a:t>
            </a:r>
            <a:endParaRPr lang="en-US"/>
          </a:p>
        </p:txBody>
      </p:sp>
      <p:sp>
        <p:nvSpPr>
          <p:cNvPr id="474170" name="Rectangle 1082"/>
          <p:cNvSpPr>
            <a:spLocks noChangeArrowheads="1"/>
          </p:cNvSpPr>
          <p:nvPr/>
        </p:nvSpPr>
        <p:spPr bwMode="auto">
          <a:xfrm>
            <a:off x="2271713" y="4495800"/>
            <a:ext cx="11684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Infraestructura</a:t>
            </a:r>
            <a:endParaRPr lang="en-US"/>
          </a:p>
        </p:txBody>
      </p:sp>
      <p:sp>
        <p:nvSpPr>
          <p:cNvPr id="474171" name="Rectangle 1083"/>
          <p:cNvSpPr>
            <a:spLocks noChangeArrowheads="1"/>
          </p:cNvSpPr>
          <p:nvPr/>
        </p:nvSpPr>
        <p:spPr bwMode="auto">
          <a:xfrm>
            <a:off x="2162175" y="4125913"/>
            <a:ext cx="12858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Crimen callejero</a:t>
            </a:r>
            <a:endParaRPr lang="en-US"/>
          </a:p>
        </p:txBody>
      </p:sp>
      <p:sp>
        <p:nvSpPr>
          <p:cNvPr id="474172" name="Rectangle 1084"/>
          <p:cNvSpPr>
            <a:spLocks noChangeArrowheads="1"/>
          </p:cNvSpPr>
          <p:nvPr/>
        </p:nvSpPr>
        <p:spPr bwMode="auto">
          <a:xfrm>
            <a:off x="2193925" y="3757613"/>
            <a:ext cx="12430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Tasa de cambio</a:t>
            </a:r>
            <a:endParaRPr lang="en-US"/>
          </a:p>
        </p:txBody>
      </p:sp>
      <p:sp>
        <p:nvSpPr>
          <p:cNvPr id="474173" name="Rectangle 1085"/>
          <p:cNvSpPr>
            <a:spLocks noChangeArrowheads="1"/>
          </p:cNvSpPr>
          <p:nvPr/>
        </p:nvSpPr>
        <p:spPr bwMode="auto">
          <a:xfrm>
            <a:off x="2784475" y="3379788"/>
            <a:ext cx="6826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Inflación</a:t>
            </a:r>
            <a:endParaRPr lang="en-US"/>
          </a:p>
        </p:txBody>
      </p:sp>
      <p:sp>
        <p:nvSpPr>
          <p:cNvPr id="474174" name="Rectangle 1086"/>
          <p:cNvSpPr>
            <a:spLocks noChangeArrowheads="1"/>
          </p:cNvSpPr>
          <p:nvPr/>
        </p:nvSpPr>
        <p:spPr bwMode="auto">
          <a:xfrm>
            <a:off x="1201738" y="3011488"/>
            <a:ext cx="22494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Inestabilidad de las políticas</a:t>
            </a:r>
            <a:endParaRPr lang="en-US"/>
          </a:p>
        </p:txBody>
      </p:sp>
      <p:sp>
        <p:nvSpPr>
          <p:cNvPr id="474175" name="Rectangle 1087"/>
          <p:cNvSpPr>
            <a:spLocks noChangeArrowheads="1"/>
          </p:cNvSpPr>
          <p:nvPr/>
        </p:nvSpPr>
        <p:spPr bwMode="auto">
          <a:xfrm>
            <a:off x="1397000" y="2641600"/>
            <a:ext cx="20351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Impuestos y regulaciones</a:t>
            </a:r>
            <a:endParaRPr lang="en-US"/>
          </a:p>
        </p:txBody>
      </p:sp>
      <p:sp>
        <p:nvSpPr>
          <p:cNvPr id="474176" name="Rectangle 1088"/>
          <p:cNvSpPr>
            <a:spLocks noChangeArrowheads="1"/>
          </p:cNvSpPr>
          <p:nvPr/>
        </p:nvSpPr>
        <p:spPr bwMode="auto">
          <a:xfrm>
            <a:off x="1828800" y="2255838"/>
            <a:ext cx="15859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FAFE79"/>
                </a:solidFill>
                <a:latin typeface="Arial" pitchFamily="34" charset="0"/>
              </a:rPr>
              <a:t>Financiamiento</a:t>
            </a:r>
            <a:endParaRPr lang="en-US" sz="3200">
              <a:solidFill>
                <a:srgbClr val="FAFE79"/>
              </a:solidFill>
            </a:endParaRPr>
          </a:p>
        </p:txBody>
      </p:sp>
      <p:sp>
        <p:nvSpPr>
          <p:cNvPr id="474177" name="Rectangle 1089"/>
          <p:cNvSpPr>
            <a:spLocks noChangeArrowheads="1"/>
          </p:cNvSpPr>
          <p:nvPr/>
        </p:nvSpPr>
        <p:spPr bwMode="auto">
          <a:xfrm>
            <a:off x="3554413" y="6629400"/>
            <a:ext cx="3836987" cy="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78" name="Rectangle 1090"/>
          <p:cNvSpPr>
            <a:spLocks noChangeArrowheads="1"/>
          </p:cNvSpPr>
          <p:nvPr/>
        </p:nvSpPr>
        <p:spPr bwMode="auto">
          <a:xfrm>
            <a:off x="427038" y="6550025"/>
            <a:ext cx="58801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79" name="Rectangle 1091"/>
          <p:cNvSpPr>
            <a:spLocks noChangeArrowheads="1"/>
          </p:cNvSpPr>
          <p:nvPr/>
        </p:nvSpPr>
        <p:spPr bwMode="auto">
          <a:xfrm>
            <a:off x="774700" y="6559550"/>
            <a:ext cx="34321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FF00"/>
                </a:solidFill>
                <a:latin typeface="Arial" pitchFamily="34" charset="0"/>
              </a:rPr>
              <a:t>Fuente: World Business Environment? Survey  (WBES) y cálculos BID.</a:t>
            </a:r>
            <a:endParaRPr lang="en-US"/>
          </a:p>
        </p:txBody>
      </p:sp>
      <p:sp>
        <p:nvSpPr>
          <p:cNvPr id="474180" name="Rectangle 1092"/>
          <p:cNvSpPr>
            <a:spLocks noChangeArrowheads="1"/>
          </p:cNvSpPr>
          <p:nvPr/>
        </p:nvSpPr>
        <p:spPr bwMode="auto">
          <a:xfrm>
            <a:off x="1676400" y="2054225"/>
            <a:ext cx="173038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81" name="Rectangle 1093"/>
          <p:cNvSpPr>
            <a:spLocks noChangeArrowheads="1"/>
          </p:cNvSpPr>
          <p:nvPr/>
        </p:nvSpPr>
        <p:spPr bwMode="auto">
          <a:xfrm>
            <a:off x="3252788" y="1930400"/>
            <a:ext cx="55530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182" name="Rectangle 1094"/>
          <p:cNvSpPr>
            <a:spLocks noChangeArrowheads="1"/>
          </p:cNvSpPr>
          <p:nvPr/>
        </p:nvSpPr>
        <p:spPr bwMode="auto">
          <a:xfrm>
            <a:off x="3563938" y="1947863"/>
            <a:ext cx="45386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(Porcentaje de empresarios que opina que es el principal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s-ES" b="1"/>
              <a:t>¿Por qué este título, </a:t>
            </a:r>
            <a:br>
              <a:rPr lang="es-ES" b="1"/>
            </a:br>
            <a:r>
              <a:rPr lang="es-ES" b="1"/>
              <a:t>por qué este tema?</a:t>
            </a:r>
            <a:endParaRPr lang="es-CO" b="1"/>
          </a:p>
        </p:txBody>
      </p:sp>
      <p:sp>
        <p:nvSpPr>
          <p:cNvPr id="53453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/>
              <a:t>La liberalización financiera ha tenido grandes avances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876800"/>
          </a:xfrm>
        </p:spPr>
        <p:txBody>
          <a:bodyPr/>
          <a:lstStyle/>
          <a:p>
            <a:r>
              <a:rPr lang="en-US"/>
              <a:t>El sector financiero se ha privatizado </a:t>
            </a:r>
          </a:p>
          <a:p>
            <a:r>
              <a:rPr lang="en-US"/>
              <a:t>Se han liberado la mayoría de tasas de interés</a:t>
            </a:r>
          </a:p>
          <a:p>
            <a:r>
              <a:rPr lang="en-US"/>
              <a:t>Los requerimientos de reserva se han reducido </a:t>
            </a:r>
          </a:p>
          <a:p>
            <a:r>
              <a:rPr lang="en-US"/>
              <a:t>Todos los países han adoptado las normas internacionales adecuación de capital</a:t>
            </a:r>
          </a:p>
          <a:p>
            <a:r>
              <a:rPr lang="en-US"/>
              <a:t>La supervisión se ha fortalecido.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b="1"/>
              <a:t>…y ha valido la pena</a:t>
            </a:r>
          </a:p>
        </p:txBody>
      </p:sp>
      <p:graphicFrame>
        <p:nvGraphicFramePr>
          <p:cNvPr id="476166" name="Object 1030"/>
          <p:cNvGraphicFramePr>
            <a:graphicFrameLocks noChangeAspect="1"/>
          </p:cNvGraphicFramePr>
          <p:nvPr/>
        </p:nvGraphicFramePr>
        <p:xfrm>
          <a:off x="304800" y="922338"/>
          <a:ext cx="8678863" cy="5935662"/>
        </p:xfrm>
        <a:graphic>
          <a:graphicData uri="http://schemas.openxmlformats.org/presentationml/2006/ole">
            <p:oleObj spid="_x0000_s476166" name="Worksheet" r:id="rId3" imgW="8677656" imgH="59344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 b="1"/>
              <a:t>Pero no ha sido suficiente: el crédito sigue siendo escaso en América Latina</a:t>
            </a:r>
          </a:p>
        </p:txBody>
      </p:sp>
      <p:graphicFrame>
        <p:nvGraphicFramePr>
          <p:cNvPr id="43110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88925" y="1524000"/>
          <a:ext cx="8672513" cy="5140325"/>
        </p:xfrm>
        <a:graphic>
          <a:graphicData uri="http://schemas.openxmlformats.org/presentationml/2006/ole">
            <p:oleObj spid="_x0000_s431107" name="Chart" r:id="rId3" imgW="8677656" imgH="46866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b="1"/>
              <a:t>Los mercados de crédito están muy subdesarrollados</a:t>
            </a:r>
          </a:p>
        </p:txBody>
      </p:sp>
      <p:sp>
        <p:nvSpPr>
          <p:cNvPr id="551939" name="Text Box 3"/>
          <p:cNvSpPr txBox="1">
            <a:spLocks noChangeArrowheads="1"/>
          </p:cNvSpPr>
          <p:nvPr/>
        </p:nvSpPr>
        <p:spPr bwMode="auto">
          <a:xfrm>
            <a:off x="2655888" y="1339850"/>
            <a:ext cx="42989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600" b="1">
                <a:solidFill>
                  <a:schemeClr val="accent2"/>
                </a:solidFill>
                <a:latin typeface="Arial" pitchFamily="34" charset="0"/>
              </a:rPr>
              <a:t>Crédito al sector privado (como % del PIB)</a:t>
            </a:r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 rot="5400000">
            <a:off x="2429669" y="1804194"/>
            <a:ext cx="4829175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1" name="Rectangle 5"/>
          <p:cNvSpPr>
            <a:spLocks noChangeArrowheads="1"/>
          </p:cNvSpPr>
          <p:nvPr/>
        </p:nvSpPr>
        <p:spPr bwMode="auto">
          <a:xfrm rot="5400000">
            <a:off x="2429669" y="1804194"/>
            <a:ext cx="4829175" cy="4487863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 rot="5400000">
            <a:off x="3945732" y="492918"/>
            <a:ext cx="273050" cy="2963863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3" name="Rectangle 7"/>
          <p:cNvSpPr>
            <a:spLocks noChangeArrowheads="1"/>
          </p:cNvSpPr>
          <p:nvPr/>
        </p:nvSpPr>
        <p:spPr bwMode="auto">
          <a:xfrm rot="5400000">
            <a:off x="3576637" y="1550988"/>
            <a:ext cx="277813" cy="2230438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 rot="5400000">
            <a:off x="3094038" y="2728913"/>
            <a:ext cx="273050" cy="125730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5" name="Rectangle 9"/>
          <p:cNvSpPr>
            <a:spLocks noChangeArrowheads="1"/>
          </p:cNvSpPr>
          <p:nvPr/>
        </p:nvSpPr>
        <p:spPr bwMode="auto">
          <a:xfrm rot="5400000">
            <a:off x="2970213" y="3540125"/>
            <a:ext cx="273050" cy="10096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 rot="5400000">
            <a:off x="2960688" y="4238625"/>
            <a:ext cx="273050" cy="99060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7" name="Rectangle 11"/>
          <p:cNvSpPr>
            <a:spLocks noChangeArrowheads="1"/>
          </p:cNvSpPr>
          <p:nvPr/>
        </p:nvSpPr>
        <p:spPr bwMode="auto">
          <a:xfrm rot="5400000">
            <a:off x="2776538" y="5110163"/>
            <a:ext cx="279400" cy="6286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8" name="Rectangle 12"/>
          <p:cNvSpPr>
            <a:spLocks noChangeArrowheads="1"/>
          </p:cNvSpPr>
          <p:nvPr/>
        </p:nvSpPr>
        <p:spPr bwMode="auto">
          <a:xfrm rot="5400000">
            <a:off x="2598738" y="5981700"/>
            <a:ext cx="273050" cy="26670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49" name="Line 13"/>
          <p:cNvSpPr>
            <a:spLocks noChangeShapeType="1"/>
          </p:cNvSpPr>
          <p:nvPr/>
        </p:nvSpPr>
        <p:spPr bwMode="auto">
          <a:xfrm rot="5400000">
            <a:off x="4843463" y="-608013"/>
            <a:ext cx="1588" cy="448786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0" name="Line 14"/>
          <p:cNvSpPr>
            <a:spLocks noChangeShapeType="1"/>
          </p:cNvSpPr>
          <p:nvPr/>
        </p:nvSpPr>
        <p:spPr bwMode="auto">
          <a:xfrm rot="5400000">
            <a:off x="2582863" y="1617663"/>
            <a:ext cx="33337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1" name="Line 15"/>
          <p:cNvSpPr>
            <a:spLocks noChangeShapeType="1"/>
          </p:cNvSpPr>
          <p:nvPr/>
        </p:nvSpPr>
        <p:spPr bwMode="auto">
          <a:xfrm rot="5400000">
            <a:off x="3144838" y="1617663"/>
            <a:ext cx="33337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2" name="Line 16"/>
          <p:cNvSpPr>
            <a:spLocks noChangeShapeType="1"/>
          </p:cNvSpPr>
          <p:nvPr/>
        </p:nvSpPr>
        <p:spPr bwMode="auto">
          <a:xfrm rot="5400000">
            <a:off x="3706813" y="1617663"/>
            <a:ext cx="33337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3" name="Line 17"/>
          <p:cNvSpPr>
            <a:spLocks noChangeShapeType="1"/>
          </p:cNvSpPr>
          <p:nvPr/>
        </p:nvSpPr>
        <p:spPr bwMode="auto">
          <a:xfrm rot="5400000">
            <a:off x="4268788" y="1617663"/>
            <a:ext cx="33337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4" name="Line 18"/>
          <p:cNvSpPr>
            <a:spLocks noChangeShapeType="1"/>
          </p:cNvSpPr>
          <p:nvPr/>
        </p:nvSpPr>
        <p:spPr bwMode="auto">
          <a:xfrm rot="5400000">
            <a:off x="4822825" y="1617663"/>
            <a:ext cx="33337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5" name="Line 19"/>
          <p:cNvSpPr>
            <a:spLocks noChangeShapeType="1"/>
          </p:cNvSpPr>
          <p:nvPr/>
        </p:nvSpPr>
        <p:spPr bwMode="auto">
          <a:xfrm rot="5400000">
            <a:off x="5384800" y="1616075"/>
            <a:ext cx="3333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6" name="Line 20"/>
          <p:cNvSpPr>
            <a:spLocks noChangeShapeType="1"/>
          </p:cNvSpPr>
          <p:nvPr/>
        </p:nvSpPr>
        <p:spPr bwMode="auto">
          <a:xfrm rot="5400000">
            <a:off x="5946775" y="1616075"/>
            <a:ext cx="3333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7" name="Line 21"/>
          <p:cNvSpPr>
            <a:spLocks noChangeShapeType="1"/>
          </p:cNvSpPr>
          <p:nvPr/>
        </p:nvSpPr>
        <p:spPr bwMode="auto">
          <a:xfrm rot="5400000">
            <a:off x="6508750" y="1616075"/>
            <a:ext cx="3333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8" name="Line 22"/>
          <p:cNvSpPr>
            <a:spLocks noChangeShapeType="1"/>
          </p:cNvSpPr>
          <p:nvPr/>
        </p:nvSpPr>
        <p:spPr bwMode="auto">
          <a:xfrm rot="5400000">
            <a:off x="7070725" y="1616075"/>
            <a:ext cx="3333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59" name="Line 23"/>
          <p:cNvSpPr>
            <a:spLocks noChangeShapeType="1"/>
          </p:cNvSpPr>
          <p:nvPr/>
        </p:nvSpPr>
        <p:spPr bwMode="auto">
          <a:xfrm rot="5400000">
            <a:off x="184944" y="4047332"/>
            <a:ext cx="48291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0" name="Line 24"/>
          <p:cNvSpPr>
            <a:spLocks noChangeShapeType="1"/>
          </p:cNvSpPr>
          <p:nvPr/>
        </p:nvSpPr>
        <p:spPr bwMode="auto">
          <a:xfrm rot="5400000" flipV="1">
            <a:off x="2572544" y="1607344"/>
            <a:ext cx="1588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1" name="Line 25"/>
          <p:cNvSpPr>
            <a:spLocks noChangeShapeType="1"/>
          </p:cNvSpPr>
          <p:nvPr/>
        </p:nvSpPr>
        <p:spPr bwMode="auto">
          <a:xfrm rot="5400000" flipV="1">
            <a:off x="2572544" y="2294732"/>
            <a:ext cx="1587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2" name="Line 26"/>
          <p:cNvSpPr>
            <a:spLocks noChangeShapeType="1"/>
          </p:cNvSpPr>
          <p:nvPr/>
        </p:nvSpPr>
        <p:spPr bwMode="auto">
          <a:xfrm rot="5400000" flipV="1">
            <a:off x="2572544" y="2988469"/>
            <a:ext cx="1588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3" name="Line 27"/>
          <p:cNvSpPr>
            <a:spLocks noChangeShapeType="1"/>
          </p:cNvSpPr>
          <p:nvPr/>
        </p:nvSpPr>
        <p:spPr bwMode="auto">
          <a:xfrm rot="5400000" flipV="1">
            <a:off x="2572544" y="3675857"/>
            <a:ext cx="1587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4" name="Line 28"/>
          <p:cNvSpPr>
            <a:spLocks noChangeShapeType="1"/>
          </p:cNvSpPr>
          <p:nvPr/>
        </p:nvSpPr>
        <p:spPr bwMode="auto">
          <a:xfrm rot="5400000" flipV="1">
            <a:off x="2572544" y="4364832"/>
            <a:ext cx="1587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5" name="Line 29"/>
          <p:cNvSpPr>
            <a:spLocks noChangeShapeType="1"/>
          </p:cNvSpPr>
          <p:nvPr/>
        </p:nvSpPr>
        <p:spPr bwMode="auto">
          <a:xfrm rot="5400000" flipV="1">
            <a:off x="2572544" y="5052219"/>
            <a:ext cx="1588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6" name="Line 30"/>
          <p:cNvSpPr>
            <a:spLocks noChangeShapeType="1"/>
          </p:cNvSpPr>
          <p:nvPr/>
        </p:nvSpPr>
        <p:spPr bwMode="auto">
          <a:xfrm rot="5400000" flipV="1">
            <a:off x="2572544" y="5747544"/>
            <a:ext cx="1588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7" name="Line 31"/>
          <p:cNvSpPr>
            <a:spLocks noChangeShapeType="1"/>
          </p:cNvSpPr>
          <p:nvPr/>
        </p:nvSpPr>
        <p:spPr bwMode="auto">
          <a:xfrm rot="5400000" flipV="1">
            <a:off x="2572544" y="6434932"/>
            <a:ext cx="1587" cy="5715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8" name="Rectangle 32"/>
          <p:cNvSpPr>
            <a:spLocks noChangeArrowheads="1"/>
          </p:cNvSpPr>
          <p:nvPr/>
        </p:nvSpPr>
        <p:spPr bwMode="auto">
          <a:xfrm rot="5400000">
            <a:off x="6003925" y="1858963"/>
            <a:ext cx="142875" cy="23812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69" name="Rectangle 33"/>
          <p:cNvSpPr>
            <a:spLocks noChangeArrowheads="1"/>
          </p:cNvSpPr>
          <p:nvPr/>
        </p:nvSpPr>
        <p:spPr bwMode="auto">
          <a:xfrm rot="5400000">
            <a:off x="5747544" y="2547144"/>
            <a:ext cx="141287" cy="23812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70" name="Rectangle 34"/>
          <p:cNvSpPr>
            <a:spLocks noChangeArrowheads="1"/>
          </p:cNvSpPr>
          <p:nvPr/>
        </p:nvSpPr>
        <p:spPr bwMode="auto">
          <a:xfrm rot="5400000">
            <a:off x="5489575" y="3235325"/>
            <a:ext cx="142875" cy="23812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71" name="Rectangle 35"/>
          <p:cNvSpPr>
            <a:spLocks noChangeArrowheads="1"/>
          </p:cNvSpPr>
          <p:nvPr/>
        </p:nvSpPr>
        <p:spPr bwMode="auto">
          <a:xfrm rot="5400000">
            <a:off x="5956300" y="3929063"/>
            <a:ext cx="142875" cy="23812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72" name="Rectangle 36"/>
          <p:cNvSpPr>
            <a:spLocks noChangeArrowheads="1"/>
          </p:cNvSpPr>
          <p:nvPr/>
        </p:nvSpPr>
        <p:spPr bwMode="auto">
          <a:xfrm rot="5400000">
            <a:off x="6452394" y="4617244"/>
            <a:ext cx="141287" cy="23812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73" name="Rectangle 37"/>
          <p:cNvSpPr>
            <a:spLocks noChangeArrowheads="1"/>
          </p:cNvSpPr>
          <p:nvPr/>
        </p:nvSpPr>
        <p:spPr bwMode="auto">
          <a:xfrm rot="5400000">
            <a:off x="5213350" y="5305425"/>
            <a:ext cx="142875" cy="23812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74" name="Rectangle 38"/>
          <p:cNvSpPr>
            <a:spLocks noChangeArrowheads="1"/>
          </p:cNvSpPr>
          <p:nvPr/>
        </p:nvSpPr>
        <p:spPr bwMode="auto">
          <a:xfrm rot="5400000">
            <a:off x="5433219" y="5993606"/>
            <a:ext cx="141288" cy="23812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1975" name="Rectangle 39"/>
          <p:cNvSpPr>
            <a:spLocks noChangeArrowheads="1"/>
          </p:cNvSpPr>
          <p:nvPr/>
        </p:nvSpPr>
        <p:spPr bwMode="auto">
          <a:xfrm rot="21600000">
            <a:off x="6137275" y="3279775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93%</a:t>
            </a:r>
            <a:endParaRPr lang="es-CO"/>
          </a:p>
        </p:txBody>
      </p:sp>
      <p:sp>
        <p:nvSpPr>
          <p:cNvPr id="551976" name="Rectangle 40"/>
          <p:cNvSpPr>
            <a:spLocks noChangeArrowheads="1"/>
          </p:cNvSpPr>
          <p:nvPr/>
        </p:nvSpPr>
        <p:spPr bwMode="auto">
          <a:xfrm rot="21600000">
            <a:off x="6494463" y="1776413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14%</a:t>
            </a:r>
            <a:endParaRPr lang="es-CO"/>
          </a:p>
        </p:txBody>
      </p:sp>
      <p:sp>
        <p:nvSpPr>
          <p:cNvPr id="551977" name="Rectangle 41"/>
          <p:cNvSpPr>
            <a:spLocks noChangeArrowheads="1"/>
          </p:cNvSpPr>
          <p:nvPr/>
        </p:nvSpPr>
        <p:spPr bwMode="auto">
          <a:xfrm rot="21600000">
            <a:off x="5146675" y="2593975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35%</a:t>
            </a:r>
            <a:endParaRPr lang="es-CO"/>
          </a:p>
        </p:txBody>
      </p:sp>
      <p:sp>
        <p:nvSpPr>
          <p:cNvPr id="551978" name="Rectangle 42"/>
          <p:cNvSpPr>
            <a:spLocks noChangeArrowheads="1"/>
          </p:cNvSpPr>
          <p:nvPr/>
        </p:nvSpPr>
        <p:spPr bwMode="auto">
          <a:xfrm rot="21600000">
            <a:off x="6365875" y="3965575"/>
            <a:ext cx="454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153%</a:t>
            </a:r>
            <a:endParaRPr lang="es-CO"/>
          </a:p>
        </p:txBody>
      </p:sp>
      <p:sp>
        <p:nvSpPr>
          <p:cNvPr id="551979" name="Rectangle 43"/>
          <p:cNvSpPr>
            <a:spLocks noChangeArrowheads="1"/>
          </p:cNvSpPr>
          <p:nvPr/>
        </p:nvSpPr>
        <p:spPr bwMode="auto">
          <a:xfrm rot="21600000">
            <a:off x="4765675" y="6022975"/>
            <a:ext cx="454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316%</a:t>
            </a:r>
            <a:endParaRPr lang="es-CO"/>
          </a:p>
        </p:txBody>
      </p:sp>
      <p:sp>
        <p:nvSpPr>
          <p:cNvPr id="551980" name="Rectangle 44"/>
          <p:cNvSpPr>
            <a:spLocks noChangeArrowheads="1"/>
          </p:cNvSpPr>
          <p:nvPr/>
        </p:nvSpPr>
        <p:spPr bwMode="auto">
          <a:xfrm rot="21600000">
            <a:off x="4613275" y="5337175"/>
            <a:ext cx="454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172%</a:t>
            </a:r>
            <a:endParaRPr lang="es-CO"/>
          </a:p>
        </p:txBody>
      </p:sp>
      <p:sp>
        <p:nvSpPr>
          <p:cNvPr id="551981" name="Rectangle 45"/>
          <p:cNvSpPr>
            <a:spLocks noChangeArrowheads="1"/>
          </p:cNvSpPr>
          <p:nvPr/>
        </p:nvSpPr>
        <p:spPr bwMode="auto">
          <a:xfrm rot="21600000">
            <a:off x="5832475" y="4651375"/>
            <a:ext cx="454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188%</a:t>
            </a:r>
            <a:endParaRPr lang="es-CO"/>
          </a:p>
        </p:txBody>
      </p:sp>
      <p:sp>
        <p:nvSpPr>
          <p:cNvPr id="551982" name="Rectangle 46"/>
          <p:cNvSpPr>
            <a:spLocks noChangeArrowheads="1"/>
          </p:cNvSpPr>
          <p:nvPr/>
        </p:nvSpPr>
        <p:spPr bwMode="auto">
          <a:xfrm rot="21600000">
            <a:off x="2381250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10%</a:t>
            </a:r>
            <a:endParaRPr lang="es-CO"/>
          </a:p>
        </p:txBody>
      </p:sp>
      <p:sp>
        <p:nvSpPr>
          <p:cNvPr id="551983" name="Rectangle 47"/>
          <p:cNvSpPr>
            <a:spLocks noChangeArrowheads="1"/>
          </p:cNvSpPr>
          <p:nvPr/>
        </p:nvSpPr>
        <p:spPr bwMode="auto">
          <a:xfrm rot="21600000">
            <a:off x="2943225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20%</a:t>
            </a:r>
            <a:endParaRPr lang="es-CO"/>
          </a:p>
        </p:txBody>
      </p:sp>
      <p:sp>
        <p:nvSpPr>
          <p:cNvPr id="551984" name="Rectangle 48"/>
          <p:cNvSpPr>
            <a:spLocks noChangeArrowheads="1"/>
          </p:cNvSpPr>
          <p:nvPr/>
        </p:nvSpPr>
        <p:spPr bwMode="auto">
          <a:xfrm rot="21600000">
            <a:off x="3505200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30%</a:t>
            </a:r>
            <a:endParaRPr lang="es-CO"/>
          </a:p>
        </p:txBody>
      </p:sp>
      <p:sp>
        <p:nvSpPr>
          <p:cNvPr id="551985" name="Rectangle 49"/>
          <p:cNvSpPr>
            <a:spLocks noChangeArrowheads="1"/>
          </p:cNvSpPr>
          <p:nvPr/>
        </p:nvSpPr>
        <p:spPr bwMode="auto">
          <a:xfrm rot="21600000">
            <a:off x="4067175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40%</a:t>
            </a:r>
            <a:endParaRPr lang="es-CO"/>
          </a:p>
        </p:txBody>
      </p:sp>
      <p:sp>
        <p:nvSpPr>
          <p:cNvPr id="551986" name="Rectangle 50"/>
          <p:cNvSpPr>
            <a:spLocks noChangeArrowheads="1"/>
          </p:cNvSpPr>
          <p:nvPr/>
        </p:nvSpPr>
        <p:spPr bwMode="auto">
          <a:xfrm rot="21600000">
            <a:off x="4621213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50%</a:t>
            </a:r>
            <a:endParaRPr lang="es-CO"/>
          </a:p>
        </p:txBody>
      </p:sp>
      <p:sp>
        <p:nvSpPr>
          <p:cNvPr id="551987" name="Rectangle 51"/>
          <p:cNvSpPr>
            <a:spLocks noChangeArrowheads="1"/>
          </p:cNvSpPr>
          <p:nvPr/>
        </p:nvSpPr>
        <p:spPr bwMode="auto">
          <a:xfrm rot="21600000">
            <a:off x="5183188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60%</a:t>
            </a:r>
            <a:endParaRPr lang="es-CO"/>
          </a:p>
        </p:txBody>
      </p:sp>
      <p:sp>
        <p:nvSpPr>
          <p:cNvPr id="551988" name="Rectangle 52"/>
          <p:cNvSpPr>
            <a:spLocks noChangeArrowheads="1"/>
          </p:cNvSpPr>
          <p:nvPr/>
        </p:nvSpPr>
        <p:spPr bwMode="auto">
          <a:xfrm rot="21600000">
            <a:off x="5745163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70%</a:t>
            </a:r>
            <a:endParaRPr lang="es-CO"/>
          </a:p>
        </p:txBody>
      </p:sp>
      <p:sp>
        <p:nvSpPr>
          <p:cNvPr id="551989" name="Rectangle 53"/>
          <p:cNvSpPr>
            <a:spLocks noChangeArrowheads="1"/>
          </p:cNvSpPr>
          <p:nvPr/>
        </p:nvSpPr>
        <p:spPr bwMode="auto">
          <a:xfrm rot="21600000">
            <a:off x="6307138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80%</a:t>
            </a:r>
            <a:endParaRPr lang="es-CO"/>
          </a:p>
        </p:txBody>
      </p:sp>
      <p:sp>
        <p:nvSpPr>
          <p:cNvPr id="551990" name="Rectangle 54"/>
          <p:cNvSpPr>
            <a:spLocks noChangeArrowheads="1"/>
          </p:cNvSpPr>
          <p:nvPr/>
        </p:nvSpPr>
        <p:spPr bwMode="auto">
          <a:xfrm rot="21600000">
            <a:off x="6869113" y="651668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90%</a:t>
            </a:r>
            <a:endParaRPr lang="es-CO"/>
          </a:p>
        </p:txBody>
      </p:sp>
      <p:sp>
        <p:nvSpPr>
          <p:cNvPr id="551991" name="Rectangle 55"/>
          <p:cNvSpPr>
            <a:spLocks noChangeArrowheads="1"/>
          </p:cNvSpPr>
          <p:nvPr/>
        </p:nvSpPr>
        <p:spPr bwMode="auto">
          <a:xfrm rot="21600000">
            <a:off x="2003425" y="1878013"/>
            <a:ext cx="43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s-CO"/>
          </a:p>
        </p:txBody>
      </p:sp>
      <p:sp>
        <p:nvSpPr>
          <p:cNvPr id="551992" name="Rectangle 56"/>
          <p:cNvSpPr>
            <a:spLocks noChangeArrowheads="1"/>
          </p:cNvSpPr>
          <p:nvPr/>
        </p:nvSpPr>
        <p:spPr bwMode="auto">
          <a:xfrm rot="21600000">
            <a:off x="1962150" y="2563813"/>
            <a:ext cx="493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s-CO"/>
          </a:p>
        </p:txBody>
      </p:sp>
      <p:sp>
        <p:nvSpPr>
          <p:cNvPr id="551993" name="Rectangle 57"/>
          <p:cNvSpPr>
            <a:spLocks noChangeArrowheads="1"/>
          </p:cNvSpPr>
          <p:nvPr/>
        </p:nvSpPr>
        <p:spPr bwMode="auto">
          <a:xfrm rot="21600000">
            <a:off x="1706563" y="3251200"/>
            <a:ext cx="8080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s-CO"/>
          </a:p>
        </p:txBody>
      </p:sp>
      <p:sp>
        <p:nvSpPr>
          <p:cNvPr id="551994" name="Rectangle 58"/>
          <p:cNvSpPr>
            <a:spLocks noChangeArrowheads="1"/>
          </p:cNvSpPr>
          <p:nvPr/>
        </p:nvSpPr>
        <p:spPr bwMode="auto">
          <a:xfrm rot="21600000">
            <a:off x="1889125" y="3944938"/>
            <a:ext cx="600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s-CO"/>
          </a:p>
        </p:txBody>
      </p:sp>
      <p:sp>
        <p:nvSpPr>
          <p:cNvPr id="551995" name="Rectangle 59"/>
          <p:cNvSpPr>
            <a:spLocks noChangeArrowheads="1"/>
          </p:cNvSpPr>
          <p:nvPr/>
        </p:nvSpPr>
        <p:spPr bwMode="auto">
          <a:xfrm rot="21600000">
            <a:off x="1682750" y="4633913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s-CO"/>
          </a:p>
        </p:txBody>
      </p:sp>
      <p:sp>
        <p:nvSpPr>
          <p:cNvPr id="551996" name="Rectangle 60"/>
          <p:cNvSpPr>
            <a:spLocks noChangeArrowheads="1"/>
          </p:cNvSpPr>
          <p:nvPr/>
        </p:nvSpPr>
        <p:spPr bwMode="auto">
          <a:xfrm rot="21600000">
            <a:off x="2046288" y="5322888"/>
            <a:ext cx="3952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Perú</a:t>
            </a:r>
            <a:endParaRPr lang="es-CO"/>
          </a:p>
        </p:txBody>
      </p:sp>
      <p:sp>
        <p:nvSpPr>
          <p:cNvPr id="551997" name="Rectangle 61"/>
          <p:cNvSpPr>
            <a:spLocks noChangeArrowheads="1"/>
          </p:cNvSpPr>
          <p:nvPr/>
        </p:nvSpPr>
        <p:spPr bwMode="auto">
          <a:xfrm rot="21600000">
            <a:off x="1647825" y="5984875"/>
            <a:ext cx="8667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s-CO"/>
          </a:p>
        </p:txBody>
      </p:sp>
      <p:sp>
        <p:nvSpPr>
          <p:cNvPr id="551998" name="Text Box 62"/>
          <p:cNvSpPr txBox="1">
            <a:spLocks noChangeArrowheads="1"/>
          </p:cNvSpPr>
          <p:nvPr/>
        </p:nvSpPr>
        <p:spPr bwMode="auto">
          <a:xfrm>
            <a:off x="5581650" y="20574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/>
              <a:t>Esperado para el nivel de ingreso</a:t>
            </a:r>
          </a:p>
        </p:txBody>
      </p:sp>
      <p:sp>
        <p:nvSpPr>
          <p:cNvPr id="551999" name="Line 63"/>
          <p:cNvSpPr>
            <a:spLocks noChangeShapeType="1"/>
          </p:cNvSpPr>
          <p:nvPr/>
        </p:nvSpPr>
        <p:spPr bwMode="auto">
          <a:xfrm flipH="1">
            <a:off x="5873750" y="2347913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000" name="Text Box 64"/>
          <p:cNvSpPr txBox="1">
            <a:spLocks noChangeArrowheads="1"/>
          </p:cNvSpPr>
          <p:nvPr/>
        </p:nvSpPr>
        <p:spPr bwMode="auto">
          <a:xfrm>
            <a:off x="4889500" y="22860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66FFFF"/>
                </a:solidFill>
              </a:rPr>
              <a:t>Brecha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b="1"/>
              <a:t>Hay muy poca protección de los derechos de los acreedores</a:t>
            </a:r>
          </a:p>
        </p:txBody>
      </p:sp>
      <p:sp>
        <p:nvSpPr>
          <p:cNvPr id="4771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sz="2800"/>
              <a:t>El gobierno interfiere frecuentemente en los contratos financieros:</a:t>
            </a:r>
          </a:p>
          <a:p>
            <a:pPr lvl="1"/>
            <a:r>
              <a:rPr lang="en-US" sz="2400"/>
              <a:t>Tasas de interés máximas (11 países)</a:t>
            </a:r>
          </a:p>
          <a:p>
            <a:pPr lvl="1"/>
            <a:r>
              <a:rPr lang="en-US" sz="2400"/>
              <a:t>Inversiones obligatorias (7 países)</a:t>
            </a:r>
          </a:p>
          <a:p>
            <a:pPr lvl="1"/>
            <a:r>
              <a:rPr lang="en-US" sz="2400"/>
              <a:t>Créditos dirigidos a sectores específicos (5 países)</a:t>
            </a:r>
          </a:p>
          <a:p>
            <a:r>
              <a:rPr lang="en-US" sz="2800"/>
              <a:t>Es complicado ofrecer y recuperar las garantías</a:t>
            </a:r>
          </a:p>
          <a:p>
            <a:r>
              <a:rPr lang="en-US" sz="2800"/>
              <a:t>Hay poca protección para los acreedores en el evento de bancarrota</a:t>
            </a:r>
          </a:p>
          <a:p>
            <a:r>
              <a:rPr lang="en-US" sz="2800"/>
              <a:t>La ley es inestable, poco clara o no se cumple.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/>
          <a:lstStyle/>
          <a:p>
            <a:r>
              <a:rPr lang="en-US" b="1"/>
              <a:t>En muchas países hay muy poca protección efectiva de los acreedores</a:t>
            </a:r>
          </a:p>
        </p:txBody>
      </p:sp>
      <p:sp>
        <p:nvSpPr>
          <p:cNvPr id="478215" name="Rectangle 7"/>
          <p:cNvSpPr>
            <a:spLocks noChangeArrowheads="1"/>
          </p:cNvSpPr>
          <p:nvPr/>
        </p:nvSpPr>
        <p:spPr bwMode="auto">
          <a:xfrm>
            <a:off x="1677988" y="5248275"/>
            <a:ext cx="628650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16" name="Rectangle 8"/>
          <p:cNvSpPr>
            <a:spLocks noChangeArrowheads="1"/>
          </p:cNvSpPr>
          <p:nvPr/>
        </p:nvSpPr>
        <p:spPr bwMode="auto">
          <a:xfrm>
            <a:off x="1677988" y="5029200"/>
            <a:ext cx="723900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17" name="Rectangle 9"/>
          <p:cNvSpPr>
            <a:spLocks noChangeArrowheads="1"/>
          </p:cNvSpPr>
          <p:nvPr/>
        </p:nvSpPr>
        <p:spPr bwMode="auto">
          <a:xfrm>
            <a:off x="1677988" y="4800600"/>
            <a:ext cx="762000" cy="952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18" name="Rectangle 10"/>
          <p:cNvSpPr>
            <a:spLocks noChangeArrowheads="1"/>
          </p:cNvSpPr>
          <p:nvPr/>
        </p:nvSpPr>
        <p:spPr bwMode="auto">
          <a:xfrm>
            <a:off x="1677988" y="4581525"/>
            <a:ext cx="952500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1677988" y="4362450"/>
            <a:ext cx="1065212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0" name="Rectangle 12"/>
          <p:cNvSpPr>
            <a:spLocks noChangeArrowheads="1"/>
          </p:cNvSpPr>
          <p:nvPr/>
        </p:nvSpPr>
        <p:spPr bwMode="auto">
          <a:xfrm>
            <a:off x="1677988" y="4135438"/>
            <a:ext cx="1246187" cy="952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1" name="Rectangle 13"/>
          <p:cNvSpPr>
            <a:spLocks noChangeArrowheads="1"/>
          </p:cNvSpPr>
          <p:nvPr/>
        </p:nvSpPr>
        <p:spPr bwMode="auto">
          <a:xfrm>
            <a:off x="1677988" y="3916363"/>
            <a:ext cx="1274762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2" name="Rectangle 14"/>
          <p:cNvSpPr>
            <a:spLocks noChangeArrowheads="1"/>
          </p:cNvSpPr>
          <p:nvPr/>
        </p:nvSpPr>
        <p:spPr bwMode="auto">
          <a:xfrm>
            <a:off x="1677988" y="3697288"/>
            <a:ext cx="1912937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3" name="Rectangle 15"/>
          <p:cNvSpPr>
            <a:spLocks noChangeArrowheads="1"/>
          </p:cNvSpPr>
          <p:nvPr/>
        </p:nvSpPr>
        <p:spPr bwMode="auto">
          <a:xfrm>
            <a:off x="1677988" y="3478213"/>
            <a:ext cx="2017712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4" name="Rectangle 16"/>
          <p:cNvSpPr>
            <a:spLocks noChangeArrowheads="1"/>
          </p:cNvSpPr>
          <p:nvPr/>
        </p:nvSpPr>
        <p:spPr bwMode="auto">
          <a:xfrm>
            <a:off x="1677988" y="3249613"/>
            <a:ext cx="2017712" cy="952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5" name="Rectangle 17"/>
          <p:cNvSpPr>
            <a:spLocks noChangeArrowheads="1"/>
          </p:cNvSpPr>
          <p:nvPr/>
        </p:nvSpPr>
        <p:spPr bwMode="auto">
          <a:xfrm>
            <a:off x="1677988" y="3030538"/>
            <a:ext cx="3027362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6" name="Rectangle 18"/>
          <p:cNvSpPr>
            <a:spLocks noChangeArrowheads="1"/>
          </p:cNvSpPr>
          <p:nvPr/>
        </p:nvSpPr>
        <p:spPr bwMode="auto">
          <a:xfrm>
            <a:off x="1677988" y="2811463"/>
            <a:ext cx="3865562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7" name="Rectangle 19"/>
          <p:cNvSpPr>
            <a:spLocks noChangeArrowheads="1"/>
          </p:cNvSpPr>
          <p:nvPr/>
        </p:nvSpPr>
        <p:spPr bwMode="auto">
          <a:xfrm>
            <a:off x="1677988" y="2582863"/>
            <a:ext cx="4046537" cy="952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8" name="Rectangle 20"/>
          <p:cNvSpPr>
            <a:spLocks noChangeArrowheads="1"/>
          </p:cNvSpPr>
          <p:nvPr/>
        </p:nvSpPr>
        <p:spPr bwMode="auto">
          <a:xfrm>
            <a:off x="1677988" y="2363788"/>
            <a:ext cx="4256087" cy="85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29" name="Rectangle 21"/>
          <p:cNvSpPr>
            <a:spLocks noChangeArrowheads="1"/>
          </p:cNvSpPr>
          <p:nvPr/>
        </p:nvSpPr>
        <p:spPr bwMode="auto">
          <a:xfrm>
            <a:off x="1677988" y="2144713"/>
            <a:ext cx="1465262" cy="857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0" name="Rectangle 22"/>
          <p:cNvSpPr>
            <a:spLocks noChangeArrowheads="1"/>
          </p:cNvSpPr>
          <p:nvPr/>
        </p:nvSpPr>
        <p:spPr bwMode="auto">
          <a:xfrm>
            <a:off x="1677988" y="1916113"/>
            <a:ext cx="5122862" cy="952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1" name="Rectangle 23"/>
          <p:cNvSpPr>
            <a:spLocks noChangeArrowheads="1"/>
          </p:cNvSpPr>
          <p:nvPr/>
        </p:nvSpPr>
        <p:spPr bwMode="auto">
          <a:xfrm>
            <a:off x="1677988" y="1697038"/>
            <a:ext cx="6273800" cy="8572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2" name="Line 24"/>
          <p:cNvSpPr>
            <a:spLocks noChangeShapeType="1"/>
          </p:cNvSpPr>
          <p:nvPr/>
        </p:nvSpPr>
        <p:spPr bwMode="auto">
          <a:xfrm>
            <a:off x="1677988" y="6515100"/>
            <a:ext cx="7273925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3" name="Line 25"/>
          <p:cNvSpPr>
            <a:spLocks noChangeShapeType="1"/>
          </p:cNvSpPr>
          <p:nvPr/>
        </p:nvSpPr>
        <p:spPr bwMode="auto">
          <a:xfrm flipV="1">
            <a:off x="1547813" y="6515100"/>
            <a:ext cx="1587" cy="476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4" name="Line 26"/>
          <p:cNvSpPr>
            <a:spLocks noChangeShapeType="1"/>
          </p:cNvSpPr>
          <p:nvPr/>
        </p:nvSpPr>
        <p:spPr bwMode="auto">
          <a:xfrm flipV="1">
            <a:off x="2886075" y="6515100"/>
            <a:ext cx="1588" cy="476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5" name="Line 27"/>
          <p:cNvSpPr>
            <a:spLocks noChangeShapeType="1"/>
          </p:cNvSpPr>
          <p:nvPr/>
        </p:nvSpPr>
        <p:spPr bwMode="auto">
          <a:xfrm flipV="1">
            <a:off x="4105275" y="6515100"/>
            <a:ext cx="1588" cy="476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6" name="Line 28"/>
          <p:cNvSpPr>
            <a:spLocks noChangeShapeType="1"/>
          </p:cNvSpPr>
          <p:nvPr/>
        </p:nvSpPr>
        <p:spPr bwMode="auto">
          <a:xfrm flipV="1">
            <a:off x="5314950" y="6515100"/>
            <a:ext cx="1588" cy="476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7" name="Line 29"/>
          <p:cNvSpPr>
            <a:spLocks noChangeShapeType="1"/>
          </p:cNvSpPr>
          <p:nvPr/>
        </p:nvSpPr>
        <p:spPr bwMode="auto">
          <a:xfrm flipV="1">
            <a:off x="6524625" y="6515100"/>
            <a:ext cx="1588" cy="476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8" name="Line 30"/>
          <p:cNvSpPr>
            <a:spLocks noChangeShapeType="1"/>
          </p:cNvSpPr>
          <p:nvPr/>
        </p:nvSpPr>
        <p:spPr bwMode="auto">
          <a:xfrm flipV="1">
            <a:off x="7742238" y="6515100"/>
            <a:ext cx="1587" cy="476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39" name="Line 31"/>
          <p:cNvSpPr>
            <a:spLocks noChangeShapeType="1"/>
          </p:cNvSpPr>
          <p:nvPr/>
        </p:nvSpPr>
        <p:spPr bwMode="auto">
          <a:xfrm flipV="1">
            <a:off x="8951913" y="6515100"/>
            <a:ext cx="1587" cy="476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0" name="Line 32"/>
          <p:cNvSpPr>
            <a:spLocks noChangeShapeType="1"/>
          </p:cNvSpPr>
          <p:nvPr/>
        </p:nvSpPr>
        <p:spPr bwMode="auto">
          <a:xfrm>
            <a:off x="1674813" y="1630363"/>
            <a:ext cx="1587" cy="488473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1" name="Line 33"/>
          <p:cNvSpPr>
            <a:spLocks noChangeShapeType="1"/>
          </p:cNvSpPr>
          <p:nvPr/>
        </p:nvSpPr>
        <p:spPr bwMode="auto">
          <a:xfrm>
            <a:off x="1509713" y="6515100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2" name="Line 34"/>
          <p:cNvSpPr>
            <a:spLocks noChangeShapeType="1"/>
          </p:cNvSpPr>
          <p:nvPr/>
        </p:nvSpPr>
        <p:spPr bwMode="auto">
          <a:xfrm>
            <a:off x="1509713" y="6296025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3" name="Line 35"/>
          <p:cNvSpPr>
            <a:spLocks noChangeShapeType="1"/>
          </p:cNvSpPr>
          <p:nvPr/>
        </p:nvSpPr>
        <p:spPr bwMode="auto">
          <a:xfrm>
            <a:off x="1509713" y="6067425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4" name="Line 36"/>
          <p:cNvSpPr>
            <a:spLocks noChangeShapeType="1"/>
          </p:cNvSpPr>
          <p:nvPr/>
        </p:nvSpPr>
        <p:spPr bwMode="auto">
          <a:xfrm>
            <a:off x="1509713" y="5848350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5" name="Line 37"/>
          <p:cNvSpPr>
            <a:spLocks noChangeShapeType="1"/>
          </p:cNvSpPr>
          <p:nvPr/>
        </p:nvSpPr>
        <p:spPr bwMode="auto">
          <a:xfrm>
            <a:off x="1509713" y="5629275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6" name="Line 38"/>
          <p:cNvSpPr>
            <a:spLocks noChangeShapeType="1"/>
          </p:cNvSpPr>
          <p:nvPr/>
        </p:nvSpPr>
        <p:spPr bwMode="auto">
          <a:xfrm>
            <a:off x="1509713" y="5400675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7" name="Line 39"/>
          <p:cNvSpPr>
            <a:spLocks noChangeShapeType="1"/>
          </p:cNvSpPr>
          <p:nvPr/>
        </p:nvSpPr>
        <p:spPr bwMode="auto">
          <a:xfrm>
            <a:off x="1509713" y="5181600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8" name="Line 40"/>
          <p:cNvSpPr>
            <a:spLocks noChangeShapeType="1"/>
          </p:cNvSpPr>
          <p:nvPr/>
        </p:nvSpPr>
        <p:spPr bwMode="auto">
          <a:xfrm>
            <a:off x="1509713" y="4962525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49" name="Line 41"/>
          <p:cNvSpPr>
            <a:spLocks noChangeShapeType="1"/>
          </p:cNvSpPr>
          <p:nvPr/>
        </p:nvSpPr>
        <p:spPr bwMode="auto">
          <a:xfrm>
            <a:off x="1509713" y="4733925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0" name="Line 42"/>
          <p:cNvSpPr>
            <a:spLocks noChangeShapeType="1"/>
          </p:cNvSpPr>
          <p:nvPr/>
        </p:nvSpPr>
        <p:spPr bwMode="auto">
          <a:xfrm>
            <a:off x="1509713" y="4514850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1" name="Line 43"/>
          <p:cNvSpPr>
            <a:spLocks noChangeShapeType="1"/>
          </p:cNvSpPr>
          <p:nvPr/>
        </p:nvSpPr>
        <p:spPr bwMode="auto">
          <a:xfrm>
            <a:off x="1509713" y="4295775"/>
            <a:ext cx="38100" cy="1588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2" name="Line 44"/>
          <p:cNvSpPr>
            <a:spLocks noChangeShapeType="1"/>
          </p:cNvSpPr>
          <p:nvPr/>
        </p:nvSpPr>
        <p:spPr bwMode="auto">
          <a:xfrm>
            <a:off x="1509713" y="4068763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3" name="Line 45"/>
          <p:cNvSpPr>
            <a:spLocks noChangeShapeType="1"/>
          </p:cNvSpPr>
          <p:nvPr/>
        </p:nvSpPr>
        <p:spPr bwMode="auto">
          <a:xfrm>
            <a:off x="1509713" y="3849688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4" name="Line 46"/>
          <p:cNvSpPr>
            <a:spLocks noChangeShapeType="1"/>
          </p:cNvSpPr>
          <p:nvPr/>
        </p:nvSpPr>
        <p:spPr bwMode="auto">
          <a:xfrm>
            <a:off x="1509713" y="3630613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5" name="Line 47"/>
          <p:cNvSpPr>
            <a:spLocks noChangeShapeType="1"/>
          </p:cNvSpPr>
          <p:nvPr/>
        </p:nvSpPr>
        <p:spPr bwMode="auto">
          <a:xfrm>
            <a:off x="1509713" y="3411538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6" name="Line 48"/>
          <p:cNvSpPr>
            <a:spLocks noChangeShapeType="1"/>
          </p:cNvSpPr>
          <p:nvPr/>
        </p:nvSpPr>
        <p:spPr bwMode="auto">
          <a:xfrm>
            <a:off x="1509713" y="3182938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7" name="Line 49"/>
          <p:cNvSpPr>
            <a:spLocks noChangeShapeType="1"/>
          </p:cNvSpPr>
          <p:nvPr/>
        </p:nvSpPr>
        <p:spPr bwMode="auto">
          <a:xfrm>
            <a:off x="1509713" y="2963863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8" name="Line 50"/>
          <p:cNvSpPr>
            <a:spLocks noChangeShapeType="1"/>
          </p:cNvSpPr>
          <p:nvPr/>
        </p:nvSpPr>
        <p:spPr bwMode="auto">
          <a:xfrm>
            <a:off x="1509713" y="2744788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59" name="Line 51"/>
          <p:cNvSpPr>
            <a:spLocks noChangeShapeType="1"/>
          </p:cNvSpPr>
          <p:nvPr/>
        </p:nvSpPr>
        <p:spPr bwMode="auto">
          <a:xfrm>
            <a:off x="1509713" y="2516188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60" name="Line 52"/>
          <p:cNvSpPr>
            <a:spLocks noChangeShapeType="1"/>
          </p:cNvSpPr>
          <p:nvPr/>
        </p:nvSpPr>
        <p:spPr bwMode="auto">
          <a:xfrm>
            <a:off x="1509713" y="2297113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61" name="Line 53"/>
          <p:cNvSpPr>
            <a:spLocks noChangeShapeType="1"/>
          </p:cNvSpPr>
          <p:nvPr/>
        </p:nvSpPr>
        <p:spPr bwMode="auto">
          <a:xfrm>
            <a:off x="1509713" y="2078038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62" name="Line 54"/>
          <p:cNvSpPr>
            <a:spLocks noChangeShapeType="1"/>
          </p:cNvSpPr>
          <p:nvPr/>
        </p:nvSpPr>
        <p:spPr bwMode="auto">
          <a:xfrm>
            <a:off x="1509713" y="1849438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63" name="Line 55"/>
          <p:cNvSpPr>
            <a:spLocks noChangeShapeType="1"/>
          </p:cNvSpPr>
          <p:nvPr/>
        </p:nvSpPr>
        <p:spPr bwMode="auto">
          <a:xfrm>
            <a:off x="1509713" y="1630363"/>
            <a:ext cx="38100" cy="1587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264" name="Rectangle 56"/>
          <p:cNvSpPr>
            <a:spLocks noChangeArrowheads="1"/>
          </p:cNvSpPr>
          <p:nvPr/>
        </p:nvSpPr>
        <p:spPr bwMode="auto">
          <a:xfrm>
            <a:off x="2836863" y="1392238"/>
            <a:ext cx="42989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Índice de protección efectiva a los acreedores (0-1)</a:t>
            </a:r>
            <a:endParaRPr lang="en-US"/>
          </a:p>
        </p:txBody>
      </p:sp>
      <p:sp>
        <p:nvSpPr>
          <p:cNvPr id="478265" name="Rectangle 57"/>
          <p:cNvSpPr>
            <a:spLocks noChangeArrowheads="1"/>
          </p:cNvSpPr>
          <p:nvPr/>
        </p:nvSpPr>
        <p:spPr bwMode="auto">
          <a:xfrm>
            <a:off x="1676400" y="6648450"/>
            <a:ext cx="698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 Narrow" pitchFamily="34" charset="0"/>
              </a:rPr>
              <a:t>0</a:t>
            </a:r>
            <a:endParaRPr lang="en-US"/>
          </a:p>
        </p:txBody>
      </p:sp>
      <p:sp>
        <p:nvSpPr>
          <p:cNvPr id="478266" name="Rectangle 58"/>
          <p:cNvSpPr>
            <a:spLocks noChangeArrowheads="1"/>
          </p:cNvSpPr>
          <p:nvPr/>
        </p:nvSpPr>
        <p:spPr bwMode="auto">
          <a:xfrm>
            <a:off x="2827338" y="6648450"/>
            <a:ext cx="174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 Narrow" pitchFamily="34" charset="0"/>
              </a:rPr>
              <a:t>0.1</a:t>
            </a:r>
            <a:endParaRPr lang="en-US"/>
          </a:p>
        </p:txBody>
      </p:sp>
      <p:sp>
        <p:nvSpPr>
          <p:cNvPr id="478267" name="Rectangle 59"/>
          <p:cNvSpPr>
            <a:spLocks noChangeArrowheads="1"/>
          </p:cNvSpPr>
          <p:nvPr/>
        </p:nvSpPr>
        <p:spPr bwMode="auto">
          <a:xfrm>
            <a:off x="4046538" y="6648450"/>
            <a:ext cx="174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 Narrow" pitchFamily="34" charset="0"/>
              </a:rPr>
              <a:t>0.2</a:t>
            </a:r>
            <a:endParaRPr lang="en-US"/>
          </a:p>
        </p:txBody>
      </p:sp>
      <p:sp>
        <p:nvSpPr>
          <p:cNvPr id="478268" name="Rectangle 60"/>
          <p:cNvSpPr>
            <a:spLocks noChangeArrowheads="1"/>
          </p:cNvSpPr>
          <p:nvPr/>
        </p:nvSpPr>
        <p:spPr bwMode="auto">
          <a:xfrm>
            <a:off x="5256213" y="6648450"/>
            <a:ext cx="174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 Narrow" pitchFamily="34" charset="0"/>
              </a:rPr>
              <a:t>0.3</a:t>
            </a:r>
            <a:endParaRPr lang="en-US"/>
          </a:p>
        </p:txBody>
      </p:sp>
      <p:sp>
        <p:nvSpPr>
          <p:cNvPr id="478269" name="Rectangle 61"/>
          <p:cNvSpPr>
            <a:spLocks noChangeArrowheads="1"/>
          </p:cNvSpPr>
          <p:nvPr/>
        </p:nvSpPr>
        <p:spPr bwMode="auto">
          <a:xfrm>
            <a:off x="6465888" y="6648450"/>
            <a:ext cx="174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 Narrow" pitchFamily="34" charset="0"/>
              </a:rPr>
              <a:t>0.4</a:t>
            </a:r>
            <a:endParaRPr lang="en-US"/>
          </a:p>
        </p:txBody>
      </p:sp>
      <p:sp>
        <p:nvSpPr>
          <p:cNvPr id="478270" name="Rectangle 62"/>
          <p:cNvSpPr>
            <a:spLocks noChangeArrowheads="1"/>
          </p:cNvSpPr>
          <p:nvPr/>
        </p:nvSpPr>
        <p:spPr bwMode="auto">
          <a:xfrm>
            <a:off x="7683500" y="6648450"/>
            <a:ext cx="174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 Narrow" pitchFamily="34" charset="0"/>
              </a:rPr>
              <a:t>0.5</a:t>
            </a:r>
            <a:endParaRPr lang="en-US"/>
          </a:p>
        </p:txBody>
      </p:sp>
      <p:sp>
        <p:nvSpPr>
          <p:cNvPr id="478271" name="Rectangle 63"/>
          <p:cNvSpPr>
            <a:spLocks noChangeArrowheads="1"/>
          </p:cNvSpPr>
          <p:nvPr/>
        </p:nvSpPr>
        <p:spPr bwMode="auto">
          <a:xfrm>
            <a:off x="8893175" y="6648450"/>
            <a:ext cx="174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 Narrow" pitchFamily="34" charset="0"/>
              </a:rPr>
              <a:t>0.6</a:t>
            </a:r>
            <a:endParaRPr lang="en-US"/>
          </a:p>
        </p:txBody>
      </p:sp>
      <p:sp>
        <p:nvSpPr>
          <p:cNvPr id="478272" name="Rectangle 64"/>
          <p:cNvSpPr>
            <a:spLocks noChangeArrowheads="1"/>
          </p:cNvSpPr>
          <p:nvPr/>
        </p:nvSpPr>
        <p:spPr bwMode="auto">
          <a:xfrm>
            <a:off x="954088" y="6324600"/>
            <a:ext cx="600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n-US" sz="3200" b="1"/>
          </a:p>
        </p:txBody>
      </p:sp>
      <p:sp>
        <p:nvSpPr>
          <p:cNvPr id="478273" name="Rectangle 65"/>
          <p:cNvSpPr>
            <a:spLocks noChangeArrowheads="1"/>
          </p:cNvSpPr>
          <p:nvPr/>
        </p:nvSpPr>
        <p:spPr bwMode="auto">
          <a:xfrm>
            <a:off x="676275" y="6105525"/>
            <a:ext cx="9064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Guatemala</a:t>
            </a:r>
            <a:endParaRPr lang="en-US" sz="3200" b="1"/>
          </a:p>
        </p:txBody>
      </p:sp>
      <p:sp>
        <p:nvSpPr>
          <p:cNvPr id="478274" name="Rectangle 66"/>
          <p:cNvSpPr>
            <a:spLocks noChangeArrowheads="1"/>
          </p:cNvSpPr>
          <p:nvPr/>
        </p:nvSpPr>
        <p:spPr bwMode="auto">
          <a:xfrm>
            <a:off x="777875" y="5886450"/>
            <a:ext cx="8080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n-US" sz="3200" b="1"/>
          </a:p>
        </p:txBody>
      </p:sp>
      <p:sp>
        <p:nvSpPr>
          <p:cNvPr id="478275" name="Rectangle 67"/>
          <p:cNvSpPr>
            <a:spLocks noChangeArrowheads="1"/>
          </p:cNvSpPr>
          <p:nvPr/>
        </p:nvSpPr>
        <p:spPr bwMode="auto">
          <a:xfrm>
            <a:off x="971550" y="5657850"/>
            <a:ext cx="581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Bolivia</a:t>
            </a:r>
            <a:endParaRPr lang="en-US" sz="3200" b="1"/>
          </a:p>
        </p:txBody>
      </p:sp>
      <p:sp>
        <p:nvSpPr>
          <p:cNvPr id="478276" name="Rectangle 68"/>
          <p:cNvSpPr>
            <a:spLocks noChangeArrowheads="1"/>
          </p:cNvSpPr>
          <p:nvPr/>
        </p:nvSpPr>
        <p:spPr bwMode="auto">
          <a:xfrm>
            <a:off x="763588" y="543877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n-US" sz="3200" b="1"/>
          </a:p>
        </p:txBody>
      </p:sp>
      <p:sp>
        <p:nvSpPr>
          <p:cNvPr id="478277" name="Rectangle 69"/>
          <p:cNvSpPr>
            <a:spLocks noChangeArrowheads="1"/>
          </p:cNvSpPr>
          <p:nvPr/>
        </p:nvSpPr>
        <p:spPr bwMode="auto">
          <a:xfrm>
            <a:off x="787400" y="52197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Honduras</a:t>
            </a:r>
            <a:endParaRPr lang="en-US" sz="3200" b="1"/>
          </a:p>
        </p:txBody>
      </p:sp>
      <p:sp>
        <p:nvSpPr>
          <p:cNvPr id="478278" name="Rectangle 70"/>
          <p:cNvSpPr>
            <a:spLocks noChangeArrowheads="1"/>
          </p:cNvSpPr>
          <p:nvPr/>
        </p:nvSpPr>
        <p:spPr bwMode="auto">
          <a:xfrm>
            <a:off x="639763" y="4991100"/>
            <a:ext cx="966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El Salvador</a:t>
            </a:r>
            <a:endParaRPr lang="en-US" sz="3200" b="1"/>
          </a:p>
        </p:txBody>
      </p:sp>
      <p:sp>
        <p:nvSpPr>
          <p:cNvPr id="478279" name="Rectangle 71"/>
          <p:cNvSpPr>
            <a:spLocks noChangeArrowheads="1"/>
          </p:cNvSpPr>
          <p:nvPr/>
        </p:nvSpPr>
        <p:spPr bwMode="auto">
          <a:xfrm>
            <a:off x="1135063" y="4772025"/>
            <a:ext cx="3952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Perú</a:t>
            </a:r>
            <a:endParaRPr lang="en-US" sz="3200" b="1"/>
          </a:p>
        </p:txBody>
      </p:sp>
      <p:sp>
        <p:nvSpPr>
          <p:cNvPr id="478280" name="Rectangle 72"/>
          <p:cNvSpPr>
            <a:spLocks noChangeArrowheads="1"/>
          </p:cNvSpPr>
          <p:nvPr/>
        </p:nvSpPr>
        <p:spPr bwMode="auto">
          <a:xfrm>
            <a:off x="228600" y="4552950"/>
            <a:ext cx="143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Rep. Dominicana</a:t>
            </a:r>
            <a:endParaRPr lang="en-US" sz="3200" b="1"/>
          </a:p>
        </p:txBody>
      </p:sp>
      <p:sp>
        <p:nvSpPr>
          <p:cNvPr id="478281" name="Rectangle 73"/>
          <p:cNvSpPr>
            <a:spLocks noChangeArrowheads="1"/>
          </p:cNvSpPr>
          <p:nvPr/>
        </p:nvSpPr>
        <p:spPr bwMode="auto">
          <a:xfrm>
            <a:off x="858838" y="4324350"/>
            <a:ext cx="700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Jamaica</a:t>
            </a:r>
            <a:endParaRPr lang="en-US" sz="3200" b="1"/>
          </a:p>
        </p:txBody>
      </p:sp>
      <p:sp>
        <p:nvSpPr>
          <p:cNvPr id="478282" name="Rectangle 74"/>
          <p:cNvSpPr>
            <a:spLocks noChangeArrowheads="1"/>
          </p:cNvSpPr>
          <p:nvPr/>
        </p:nvSpPr>
        <p:spPr bwMode="auto">
          <a:xfrm>
            <a:off x="777875" y="4106863"/>
            <a:ext cx="7985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Paraguay</a:t>
            </a:r>
            <a:endParaRPr lang="en-US" sz="3200" b="1"/>
          </a:p>
        </p:txBody>
      </p:sp>
      <p:sp>
        <p:nvSpPr>
          <p:cNvPr id="478283" name="Rectangle 75"/>
          <p:cNvSpPr>
            <a:spLocks noChangeArrowheads="1"/>
          </p:cNvSpPr>
          <p:nvPr/>
        </p:nvSpPr>
        <p:spPr bwMode="auto">
          <a:xfrm>
            <a:off x="873125" y="3887788"/>
            <a:ext cx="6810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Panamá</a:t>
            </a:r>
            <a:endParaRPr lang="en-US" sz="3200" b="1"/>
          </a:p>
        </p:txBody>
      </p:sp>
      <p:sp>
        <p:nvSpPr>
          <p:cNvPr id="478284" name="Rectangle 76"/>
          <p:cNvSpPr>
            <a:spLocks noChangeArrowheads="1"/>
          </p:cNvSpPr>
          <p:nvPr/>
        </p:nvSpPr>
        <p:spPr bwMode="auto">
          <a:xfrm>
            <a:off x="1063625" y="3668713"/>
            <a:ext cx="493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n-US" sz="3200" b="1"/>
          </a:p>
        </p:txBody>
      </p:sp>
      <p:sp>
        <p:nvSpPr>
          <p:cNvPr id="478285" name="Rectangle 77"/>
          <p:cNvSpPr>
            <a:spLocks noChangeArrowheads="1"/>
          </p:cNvSpPr>
          <p:nvPr/>
        </p:nvSpPr>
        <p:spPr bwMode="auto">
          <a:xfrm>
            <a:off x="1190625" y="3440113"/>
            <a:ext cx="344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T&amp;T</a:t>
            </a:r>
            <a:endParaRPr lang="en-US" sz="3200" b="1"/>
          </a:p>
        </p:txBody>
      </p:sp>
      <p:sp>
        <p:nvSpPr>
          <p:cNvPr id="478286" name="Rectangle 78"/>
          <p:cNvSpPr>
            <a:spLocks noChangeArrowheads="1"/>
          </p:cNvSpPr>
          <p:nvPr/>
        </p:nvSpPr>
        <p:spPr bwMode="auto">
          <a:xfrm>
            <a:off x="879475" y="3221038"/>
            <a:ext cx="709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Ecuador</a:t>
            </a:r>
            <a:endParaRPr lang="en-US" sz="3200" b="1"/>
          </a:p>
        </p:txBody>
      </p:sp>
      <p:sp>
        <p:nvSpPr>
          <p:cNvPr id="478287" name="Rectangle 79"/>
          <p:cNvSpPr>
            <a:spLocks noChangeArrowheads="1"/>
          </p:cNvSpPr>
          <p:nvPr/>
        </p:nvSpPr>
        <p:spPr bwMode="auto">
          <a:xfrm>
            <a:off x="869950" y="3001963"/>
            <a:ext cx="7191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Uruguay</a:t>
            </a:r>
            <a:endParaRPr lang="en-US" sz="3200" b="1"/>
          </a:p>
        </p:txBody>
      </p:sp>
      <p:sp>
        <p:nvSpPr>
          <p:cNvPr id="478288" name="Rectangle 80"/>
          <p:cNvSpPr>
            <a:spLocks noChangeArrowheads="1"/>
          </p:cNvSpPr>
          <p:nvPr/>
        </p:nvSpPr>
        <p:spPr bwMode="auto">
          <a:xfrm>
            <a:off x="704850" y="2773363"/>
            <a:ext cx="8667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n-US" sz="3200" b="1"/>
          </a:p>
        </p:txBody>
      </p:sp>
      <p:sp>
        <p:nvSpPr>
          <p:cNvPr id="478289" name="Rectangle 81"/>
          <p:cNvSpPr>
            <a:spLocks noChangeArrowheads="1"/>
          </p:cNvSpPr>
          <p:nvPr/>
        </p:nvSpPr>
        <p:spPr bwMode="auto">
          <a:xfrm>
            <a:off x="704850" y="2554288"/>
            <a:ext cx="9159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Costa Rica</a:t>
            </a:r>
            <a:endParaRPr lang="en-US" sz="3200" b="1"/>
          </a:p>
        </p:txBody>
      </p:sp>
      <p:sp>
        <p:nvSpPr>
          <p:cNvPr id="478290" name="Rectangle 82"/>
          <p:cNvSpPr>
            <a:spLocks noChangeArrowheads="1"/>
          </p:cNvSpPr>
          <p:nvPr/>
        </p:nvSpPr>
        <p:spPr bwMode="auto">
          <a:xfrm>
            <a:off x="1101725" y="2335213"/>
            <a:ext cx="43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n-US" sz="3200" b="1"/>
          </a:p>
        </p:txBody>
      </p:sp>
      <p:sp>
        <p:nvSpPr>
          <p:cNvPr id="478291" name="Rectangle 83"/>
          <p:cNvSpPr>
            <a:spLocks noChangeArrowheads="1"/>
          </p:cNvSpPr>
          <p:nvPr/>
        </p:nvSpPr>
        <p:spPr bwMode="auto">
          <a:xfrm>
            <a:off x="363538" y="2106613"/>
            <a:ext cx="12715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América Latina</a:t>
            </a:r>
            <a:endParaRPr lang="en-US" sz="3200" b="1"/>
          </a:p>
        </p:txBody>
      </p:sp>
      <p:sp>
        <p:nvSpPr>
          <p:cNvPr id="478292" name="Rectangle 84"/>
          <p:cNvSpPr>
            <a:spLocks noChangeArrowheads="1"/>
          </p:cNvSpPr>
          <p:nvPr/>
        </p:nvSpPr>
        <p:spPr bwMode="auto">
          <a:xfrm>
            <a:off x="474663" y="1887538"/>
            <a:ext cx="11826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Desarrollados</a:t>
            </a:r>
            <a:endParaRPr lang="en-US" sz="3200" b="1"/>
          </a:p>
        </p:txBody>
      </p:sp>
      <p:sp>
        <p:nvSpPr>
          <p:cNvPr id="478293" name="Rectangle 85"/>
          <p:cNvSpPr>
            <a:spLocks noChangeArrowheads="1"/>
          </p:cNvSpPr>
          <p:nvPr/>
        </p:nvSpPr>
        <p:spPr bwMode="auto">
          <a:xfrm>
            <a:off x="263525" y="1668463"/>
            <a:ext cx="14271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Sudeste Asiático</a:t>
            </a:r>
            <a:endParaRPr lang="en-US" sz="3200" b="1"/>
          </a:p>
        </p:txBody>
      </p:sp>
      <p:sp>
        <p:nvSpPr>
          <p:cNvPr id="478294" name="Rectangle 86"/>
          <p:cNvSpPr>
            <a:spLocks noChangeArrowheads="1"/>
          </p:cNvSpPr>
          <p:nvPr/>
        </p:nvSpPr>
        <p:spPr bwMode="auto">
          <a:xfrm>
            <a:off x="633413" y="6715125"/>
            <a:ext cx="26384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FF00"/>
                </a:solidFill>
                <a:latin typeface="Arial" pitchFamily="34" charset="0"/>
              </a:rPr>
              <a:t>Fuente: Galindo y Micco (2001) y La Porta et al (2000). 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b="1"/>
              <a:t>…desestimulando el crédito</a:t>
            </a:r>
          </a:p>
        </p:txBody>
      </p:sp>
      <p:graphicFrame>
        <p:nvGraphicFramePr>
          <p:cNvPr id="479237" name="Object 5"/>
          <p:cNvGraphicFramePr>
            <a:graphicFrameLocks noChangeAspect="1"/>
          </p:cNvGraphicFramePr>
          <p:nvPr/>
        </p:nvGraphicFramePr>
        <p:xfrm>
          <a:off x="228600" y="922338"/>
          <a:ext cx="8678863" cy="5935662"/>
        </p:xfrm>
        <a:graphic>
          <a:graphicData uri="http://schemas.openxmlformats.org/presentationml/2006/ole">
            <p:oleObj spid="_x0000_s479237" name="Worksheet" r:id="rId3" imgW="8677656" imgH="59344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en-US" b="1"/>
              <a:t>…y generando volatilidad crediticia</a:t>
            </a:r>
          </a:p>
        </p:txBody>
      </p:sp>
      <p:sp>
        <p:nvSpPr>
          <p:cNvPr id="480263" name="Rectangle 7"/>
          <p:cNvSpPr>
            <a:spLocks noChangeArrowheads="1"/>
          </p:cNvSpPr>
          <p:nvPr/>
        </p:nvSpPr>
        <p:spPr bwMode="auto">
          <a:xfrm>
            <a:off x="1066800" y="1636713"/>
            <a:ext cx="7535863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4" name="Rectangle 8"/>
          <p:cNvSpPr>
            <a:spLocks noChangeArrowheads="1"/>
          </p:cNvSpPr>
          <p:nvPr/>
        </p:nvSpPr>
        <p:spPr bwMode="auto">
          <a:xfrm>
            <a:off x="1066800" y="1636713"/>
            <a:ext cx="7535863" cy="4221162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5" name="Line 9"/>
          <p:cNvSpPr>
            <a:spLocks noChangeShapeType="1"/>
          </p:cNvSpPr>
          <p:nvPr/>
        </p:nvSpPr>
        <p:spPr bwMode="auto">
          <a:xfrm>
            <a:off x="1066800" y="1636713"/>
            <a:ext cx="1588" cy="4221162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6" name="Line 10"/>
          <p:cNvSpPr>
            <a:spLocks noChangeShapeType="1"/>
          </p:cNvSpPr>
          <p:nvPr/>
        </p:nvSpPr>
        <p:spPr bwMode="auto">
          <a:xfrm>
            <a:off x="1019175" y="5857875"/>
            <a:ext cx="4762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7" name="Line 11"/>
          <p:cNvSpPr>
            <a:spLocks noChangeShapeType="1"/>
          </p:cNvSpPr>
          <p:nvPr/>
        </p:nvSpPr>
        <p:spPr bwMode="auto">
          <a:xfrm>
            <a:off x="1019175" y="5438775"/>
            <a:ext cx="4762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8" name="Line 12"/>
          <p:cNvSpPr>
            <a:spLocks noChangeShapeType="1"/>
          </p:cNvSpPr>
          <p:nvPr/>
        </p:nvSpPr>
        <p:spPr bwMode="auto">
          <a:xfrm>
            <a:off x="1019175" y="5010150"/>
            <a:ext cx="4762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69" name="Line 13"/>
          <p:cNvSpPr>
            <a:spLocks noChangeShapeType="1"/>
          </p:cNvSpPr>
          <p:nvPr/>
        </p:nvSpPr>
        <p:spPr bwMode="auto">
          <a:xfrm>
            <a:off x="1019175" y="4591050"/>
            <a:ext cx="4762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0" name="Line 14"/>
          <p:cNvSpPr>
            <a:spLocks noChangeShapeType="1"/>
          </p:cNvSpPr>
          <p:nvPr/>
        </p:nvSpPr>
        <p:spPr bwMode="auto">
          <a:xfrm>
            <a:off x="1019175" y="4171950"/>
            <a:ext cx="4762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1" name="Line 15"/>
          <p:cNvSpPr>
            <a:spLocks noChangeShapeType="1"/>
          </p:cNvSpPr>
          <p:nvPr/>
        </p:nvSpPr>
        <p:spPr bwMode="auto">
          <a:xfrm>
            <a:off x="1019175" y="3741738"/>
            <a:ext cx="4762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2" name="Line 16"/>
          <p:cNvSpPr>
            <a:spLocks noChangeShapeType="1"/>
          </p:cNvSpPr>
          <p:nvPr/>
        </p:nvSpPr>
        <p:spPr bwMode="auto">
          <a:xfrm>
            <a:off x="1019175" y="3322638"/>
            <a:ext cx="4762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3" name="Line 17"/>
          <p:cNvSpPr>
            <a:spLocks noChangeShapeType="1"/>
          </p:cNvSpPr>
          <p:nvPr/>
        </p:nvSpPr>
        <p:spPr bwMode="auto">
          <a:xfrm>
            <a:off x="1019175" y="2903538"/>
            <a:ext cx="4762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4" name="Line 18"/>
          <p:cNvSpPr>
            <a:spLocks noChangeShapeType="1"/>
          </p:cNvSpPr>
          <p:nvPr/>
        </p:nvSpPr>
        <p:spPr bwMode="auto">
          <a:xfrm>
            <a:off x="1019175" y="2484438"/>
            <a:ext cx="4762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5" name="Line 19"/>
          <p:cNvSpPr>
            <a:spLocks noChangeShapeType="1"/>
          </p:cNvSpPr>
          <p:nvPr/>
        </p:nvSpPr>
        <p:spPr bwMode="auto">
          <a:xfrm>
            <a:off x="1019175" y="2055813"/>
            <a:ext cx="4762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6" name="Line 20"/>
          <p:cNvSpPr>
            <a:spLocks noChangeShapeType="1"/>
          </p:cNvSpPr>
          <p:nvPr/>
        </p:nvSpPr>
        <p:spPr bwMode="auto">
          <a:xfrm>
            <a:off x="1019175" y="1636713"/>
            <a:ext cx="4762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7" name="Line 21"/>
          <p:cNvSpPr>
            <a:spLocks noChangeShapeType="1"/>
          </p:cNvSpPr>
          <p:nvPr/>
        </p:nvSpPr>
        <p:spPr bwMode="auto">
          <a:xfrm>
            <a:off x="1066800" y="5857875"/>
            <a:ext cx="7535863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8" name="Line 22"/>
          <p:cNvSpPr>
            <a:spLocks noChangeShapeType="1"/>
          </p:cNvSpPr>
          <p:nvPr/>
        </p:nvSpPr>
        <p:spPr bwMode="auto">
          <a:xfrm flipV="1">
            <a:off x="1066800" y="5857875"/>
            <a:ext cx="1588" cy="4762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79" name="Line 23"/>
          <p:cNvSpPr>
            <a:spLocks noChangeShapeType="1"/>
          </p:cNvSpPr>
          <p:nvPr/>
        </p:nvSpPr>
        <p:spPr bwMode="auto">
          <a:xfrm flipV="1">
            <a:off x="2324100" y="5857875"/>
            <a:ext cx="1588" cy="4762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0" name="Line 24"/>
          <p:cNvSpPr>
            <a:spLocks noChangeShapeType="1"/>
          </p:cNvSpPr>
          <p:nvPr/>
        </p:nvSpPr>
        <p:spPr bwMode="auto">
          <a:xfrm flipV="1">
            <a:off x="3581400" y="5857875"/>
            <a:ext cx="1588" cy="4762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1" name="Line 25"/>
          <p:cNvSpPr>
            <a:spLocks noChangeShapeType="1"/>
          </p:cNvSpPr>
          <p:nvPr/>
        </p:nvSpPr>
        <p:spPr bwMode="auto">
          <a:xfrm flipV="1">
            <a:off x="4830763" y="5857875"/>
            <a:ext cx="1587" cy="4762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2" name="Line 26"/>
          <p:cNvSpPr>
            <a:spLocks noChangeShapeType="1"/>
          </p:cNvSpPr>
          <p:nvPr/>
        </p:nvSpPr>
        <p:spPr bwMode="auto">
          <a:xfrm flipV="1">
            <a:off x="6088063" y="5857875"/>
            <a:ext cx="1587" cy="4762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3" name="Line 27"/>
          <p:cNvSpPr>
            <a:spLocks noChangeShapeType="1"/>
          </p:cNvSpPr>
          <p:nvPr/>
        </p:nvSpPr>
        <p:spPr bwMode="auto">
          <a:xfrm flipV="1">
            <a:off x="7345363" y="5857875"/>
            <a:ext cx="1587" cy="4762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4" name="Line 28"/>
          <p:cNvSpPr>
            <a:spLocks noChangeShapeType="1"/>
          </p:cNvSpPr>
          <p:nvPr/>
        </p:nvSpPr>
        <p:spPr bwMode="auto">
          <a:xfrm flipV="1">
            <a:off x="8602663" y="5857875"/>
            <a:ext cx="1587" cy="4762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5" name="Oval 29"/>
          <p:cNvSpPr>
            <a:spLocks noChangeArrowheads="1"/>
          </p:cNvSpPr>
          <p:nvPr/>
        </p:nvSpPr>
        <p:spPr bwMode="auto">
          <a:xfrm>
            <a:off x="2571750" y="2922588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6" name="Oval 30"/>
          <p:cNvSpPr>
            <a:spLocks noChangeArrowheads="1"/>
          </p:cNvSpPr>
          <p:nvPr/>
        </p:nvSpPr>
        <p:spPr bwMode="auto">
          <a:xfrm>
            <a:off x="3152775" y="50768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7" name="Oval 31"/>
          <p:cNvSpPr>
            <a:spLocks noChangeArrowheads="1"/>
          </p:cNvSpPr>
          <p:nvPr/>
        </p:nvSpPr>
        <p:spPr bwMode="auto">
          <a:xfrm>
            <a:off x="2714625" y="43719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8" name="Oval 32"/>
          <p:cNvSpPr>
            <a:spLocks noChangeArrowheads="1"/>
          </p:cNvSpPr>
          <p:nvPr/>
        </p:nvSpPr>
        <p:spPr bwMode="auto">
          <a:xfrm>
            <a:off x="2219325" y="1922463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89" name="Oval 33"/>
          <p:cNvSpPr>
            <a:spLocks noChangeArrowheads="1"/>
          </p:cNvSpPr>
          <p:nvPr/>
        </p:nvSpPr>
        <p:spPr bwMode="auto">
          <a:xfrm>
            <a:off x="2762250" y="50863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0" name="Oval 34"/>
          <p:cNvSpPr>
            <a:spLocks noChangeArrowheads="1"/>
          </p:cNvSpPr>
          <p:nvPr/>
        </p:nvSpPr>
        <p:spPr bwMode="auto">
          <a:xfrm>
            <a:off x="1524000" y="43719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1" name="Oval 35"/>
          <p:cNvSpPr>
            <a:spLocks noChangeArrowheads="1"/>
          </p:cNvSpPr>
          <p:nvPr/>
        </p:nvSpPr>
        <p:spPr bwMode="auto">
          <a:xfrm>
            <a:off x="2505075" y="41243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2" name="Oval 36"/>
          <p:cNvSpPr>
            <a:spLocks noChangeArrowheads="1"/>
          </p:cNvSpPr>
          <p:nvPr/>
        </p:nvSpPr>
        <p:spPr bwMode="auto">
          <a:xfrm>
            <a:off x="2524125" y="45815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3" name="Oval 37"/>
          <p:cNvSpPr>
            <a:spLocks noChangeArrowheads="1"/>
          </p:cNvSpPr>
          <p:nvPr/>
        </p:nvSpPr>
        <p:spPr bwMode="auto">
          <a:xfrm>
            <a:off x="2057400" y="48768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4" name="Oval 38"/>
          <p:cNvSpPr>
            <a:spLocks noChangeArrowheads="1"/>
          </p:cNvSpPr>
          <p:nvPr/>
        </p:nvSpPr>
        <p:spPr bwMode="auto">
          <a:xfrm>
            <a:off x="2524125" y="44577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5" name="Oval 39"/>
          <p:cNvSpPr>
            <a:spLocks noChangeArrowheads="1"/>
          </p:cNvSpPr>
          <p:nvPr/>
        </p:nvSpPr>
        <p:spPr bwMode="auto">
          <a:xfrm>
            <a:off x="1752600" y="39147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6" name="Oval 40"/>
          <p:cNvSpPr>
            <a:spLocks noChangeArrowheads="1"/>
          </p:cNvSpPr>
          <p:nvPr/>
        </p:nvSpPr>
        <p:spPr bwMode="auto">
          <a:xfrm>
            <a:off x="2095500" y="53054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7" name="Oval 41"/>
          <p:cNvSpPr>
            <a:spLocks noChangeArrowheads="1"/>
          </p:cNvSpPr>
          <p:nvPr/>
        </p:nvSpPr>
        <p:spPr bwMode="auto">
          <a:xfrm>
            <a:off x="1971675" y="38481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8" name="Oval 42"/>
          <p:cNvSpPr>
            <a:spLocks noChangeArrowheads="1"/>
          </p:cNvSpPr>
          <p:nvPr/>
        </p:nvSpPr>
        <p:spPr bwMode="auto">
          <a:xfrm>
            <a:off x="1552575" y="3341688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299" name="Oval 43"/>
          <p:cNvSpPr>
            <a:spLocks noChangeArrowheads="1"/>
          </p:cNvSpPr>
          <p:nvPr/>
        </p:nvSpPr>
        <p:spPr bwMode="auto">
          <a:xfrm>
            <a:off x="2495550" y="2722563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0" name="Oval 44"/>
          <p:cNvSpPr>
            <a:spLocks noChangeArrowheads="1"/>
          </p:cNvSpPr>
          <p:nvPr/>
        </p:nvSpPr>
        <p:spPr bwMode="auto">
          <a:xfrm>
            <a:off x="3390900" y="49244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1" name="Oval 45"/>
          <p:cNvSpPr>
            <a:spLocks noChangeArrowheads="1"/>
          </p:cNvSpPr>
          <p:nvPr/>
        </p:nvSpPr>
        <p:spPr bwMode="auto">
          <a:xfrm>
            <a:off x="1971675" y="44481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2" name="Oval 46"/>
          <p:cNvSpPr>
            <a:spLocks noChangeArrowheads="1"/>
          </p:cNvSpPr>
          <p:nvPr/>
        </p:nvSpPr>
        <p:spPr bwMode="auto">
          <a:xfrm>
            <a:off x="1638300" y="42957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3" name="Oval 47"/>
          <p:cNvSpPr>
            <a:spLocks noChangeArrowheads="1"/>
          </p:cNvSpPr>
          <p:nvPr/>
        </p:nvSpPr>
        <p:spPr bwMode="auto">
          <a:xfrm>
            <a:off x="4659313" y="54197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4" name="Oval 48"/>
          <p:cNvSpPr>
            <a:spLocks noChangeArrowheads="1"/>
          </p:cNvSpPr>
          <p:nvPr/>
        </p:nvSpPr>
        <p:spPr bwMode="auto">
          <a:xfrm>
            <a:off x="2809875" y="40100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5" name="Oval 49"/>
          <p:cNvSpPr>
            <a:spLocks noChangeArrowheads="1"/>
          </p:cNvSpPr>
          <p:nvPr/>
        </p:nvSpPr>
        <p:spPr bwMode="auto">
          <a:xfrm>
            <a:off x="2667000" y="38766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6" name="Oval 50"/>
          <p:cNvSpPr>
            <a:spLocks noChangeArrowheads="1"/>
          </p:cNvSpPr>
          <p:nvPr/>
        </p:nvSpPr>
        <p:spPr bwMode="auto">
          <a:xfrm>
            <a:off x="2876550" y="50673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7" name="Oval 51"/>
          <p:cNvSpPr>
            <a:spLocks noChangeArrowheads="1"/>
          </p:cNvSpPr>
          <p:nvPr/>
        </p:nvSpPr>
        <p:spPr bwMode="auto">
          <a:xfrm>
            <a:off x="5916613" y="49625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8" name="Oval 52"/>
          <p:cNvSpPr>
            <a:spLocks noChangeArrowheads="1"/>
          </p:cNvSpPr>
          <p:nvPr/>
        </p:nvSpPr>
        <p:spPr bwMode="auto">
          <a:xfrm>
            <a:off x="3629025" y="2970213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09" name="Oval 53"/>
          <p:cNvSpPr>
            <a:spLocks noChangeArrowheads="1"/>
          </p:cNvSpPr>
          <p:nvPr/>
        </p:nvSpPr>
        <p:spPr bwMode="auto">
          <a:xfrm>
            <a:off x="2857500" y="49911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0" name="Oval 54"/>
          <p:cNvSpPr>
            <a:spLocks noChangeArrowheads="1"/>
          </p:cNvSpPr>
          <p:nvPr/>
        </p:nvSpPr>
        <p:spPr bwMode="auto">
          <a:xfrm>
            <a:off x="6773863" y="48482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1" name="Oval 55"/>
          <p:cNvSpPr>
            <a:spLocks noChangeArrowheads="1"/>
          </p:cNvSpPr>
          <p:nvPr/>
        </p:nvSpPr>
        <p:spPr bwMode="auto">
          <a:xfrm>
            <a:off x="5792788" y="45339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2" name="Oval 56"/>
          <p:cNvSpPr>
            <a:spLocks noChangeArrowheads="1"/>
          </p:cNvSpPr>
          <p:nvPr/>
        </p:nvSpPr>
        <p:spPr bwMode="auto">
          <a:xfrm>
            <a:off x="4783138" y="43243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3" name="Oval 57"/>
          <p:cNvSpPr>
            <a:spLocks noChangeArrowheads="1"/>
          </p:cNvSpPr>
          <p:nvPr/>
        </p:nvSpPr>
        <p:spPr bwMode="auto">
          <a:xfrm>
            <a:off x="3057525" y="53149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4" name="Oval 58"/>
          <p:cNvSpPr>
            <a:spLocks noChangeArrowheads="1"/>
          </p:cNvSpPr>
          <p:nvPr/>
        </p:nvSpPr>
        <p:spPr bwMode="auto">
          <a:xfrm>
            <a:off x="1438275" y="49053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5" name="Oval 59"/>
          <p:cNvSpPr>
            <a:spLocks noChangeArrowheads="1"/>
          </p:cNvSpPr>
          <p:nvPr/>
        </p:nvSpPr>
        <p:spPr bwMode="auto">
          <a:xfrm>
            <a:off x="5535613" y="49530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6" name="Oval 60"/>
          <p:cNvSpPr>
            <a:spLocks noChangeArrowheads="1"/>
          </p:cNvSpPr>
          <p:nvPr/>
        </p:nvSpPr>
        <p:spPr bwMode="auto">
          <a:xfrm>
            <a:off x="2438400" y="45339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7" name="Oval 61"/>
          <p:cNvSpPr>
            <a:spLocks noChangeArrowheads="1"/>
          </p:cNvSpPr>
          <p:nvPr/>
        </p:nvSpPr>
        <p:spPr bwMode="auto">
          <a:xfrm>
            <a:off x="4868863" y="49720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8" name="Oval 62"/>
          <p:cNvSpPr>
            <a:spLocks noChangeArrowheads="1"/>
          </p:cNvSpPr>
          <p:nvPr/>
        </p:nvSpPr>
        <p:spPr bwMode="auto">
          <a:xfrm>
            <a:off x="3429000" y="3122613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19" name="Oval 63"/>
          <p:cNvSpPr>
            <a:spLocks noChangeArrowheads="1"/>
          </p:cNvSpPr>
          <p:nvPr/>
        </p:nvSpPr>
        <p:spPr bwMode="auto">
          <a:xfrm>
            <a:off x="2847975" y="40767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0" name="Oval 64"/>
          <p:cNvSpPr>
            <a:spLocks noChangeArrowheads="1"/>
          </p:cNvSpPr>
          <p:nvPr/>
        </p:nvSpPr>
        <p:spPr bwMode="auto">
          <a:xfrm>
            <a:off x="6126163" y="50768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1" name="Oval 65"/>
          <p:cNvSpPr>
            <a:spLocks noChangeArrowheads="1"/>
          </p:cNvSpPr>
          <p:nvPr/>
        </p:nvSpPr>
        <p:spPr bwMode="auto">
          <a:xfrm>
            <a:off x="3667125" y="48482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2" name="Oval 66"/>
          <p:cNvSpPr>
            <a:spLocks noChangeArrowheads="1"/>
          </p:cNvSpPr>
          <p:nvPr/>
        </p:nvSpPr>
        <p:spPr bwMode="auto">
          <a:xfrm>
            <a:off x="4171950" y="52482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3" name="Oval 67"/>
          <p:cNvSpPr>
            <a:spLocks noChangeArrowheads="1"/>
          </p:cNvSpPr>
          <p:nvPr/>
        </p:nvSpPr>
        <p:spPr bwMode="auto">
          <a:xfrm>
            <a:off x="2676525" y="3808413"/>
            <a:ext cx="85725" cy="87312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4" name="Oval 68"/>
          <p:cNvSpPr>
            <a:spLocks noChangeArrowheads="1"/>
          </p:cNvSpPr>
          <p:nvPr/>
        </p:nvSpPr>
        <p:spPr bwMode="auto">
          <a:xfrm>
            <a:off x="5087938" y="55054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5" name="Oval 69"/>
          <p:cNvSpPr>
            <a:spLocks noChangeArrowheads="1"/>
          </p:cNvSpPr>
          <p:nvPr/>
        </p:nvSpPr>
        <p:spPr bwMode="auto">
          <a:xfrm>
            <a:off x="6116638" y="54387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6" name="Oval 70"/>
          <p:cNvSpPr>
            <a:spLocks noChangeArrowheads="1"/>
          </p:cNvSpPr>
          <p:nvPr/>
        </p:nvSpPr>
        <p:spPr bwMode="auto">
          <a:xfrm>
            <a:off x="4229100" y="49339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7" name="Oval 71"/>
          <p:cNvSpPr>
            <a:spLocks noChangeArrowheads="1"/>
          </p:cNvSpPr>
          <p:nvPr/>
        </p:nvSpPr>
        <p:spPr bwMode="auto">
          <a:xfrm>
            <a:off x="6002338" y="51816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8" name="Oval 72"/>
          <p:cNvSpPr>
            <a:spLocks noChangeArrowheads="1"/>
          </p:cNvSpPr>
          <p:nvPr/>
        </p:nvSpPr>
        <p:spPr bwMode="auto">
          <a:xfrm>
            <a:off x="2895600" y="39909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29" name="Oval 73"/>
          <p:cNvSpPr>
            <a:spLocks noChangeArrowheads="1"/>
          </p:cNvSpPr>
          <p:nvPr/>
        </p:nvSpPr>
        <p:spPr bwMode="auto">
          <a:xfrm>
            <a:off x="4457700" y="4714875"/>
            <a:ext cx="87313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0" name="Oval 74"/>
          <p:cNvSpPr>
            <a:spLocks noChangeArrowheads="1"/>
          </p:cNvSpPr>
          <p:nvPr/>
        </p:nvSpPr>
        <p:spPr bwMode="auto">
          <a:xfrm>
            <a:off x="3409950" y="49815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1" name="Oval 75"/>
          <p:cNvSpPr>
            <a:spLocks noChangeArrowheads="1"/>
          </p:cNvSpPr>
          <p:nvPr/>
        </p:nvSpPr>
        <p:spPr bwMode="auto">
          <a:xfrm>
            <a:off x="1485900" y="39814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2" name="Oval 76"/>
          <p:cNvSpPr>
            <a:spLocks noChangeArrowheads="1"/>
          </p:cNvSpPr>
          <p:nvPr/>
        </p:nvSpPr>
        <p:spPr bwMode="auto">
          <a:xfrm>
            <a:off x="2657475" y="47720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3" name="Oval 77"/>
          <p:cNvSpPr>
            <a:spLocks noChangeArrowheads="1"/>
          </p:cNvSpPr>
          <p:nvPr/>
        </p:nvSpPr>
        <p:spPr bwMode="auto">
          <a:xfrm>
            <a:off x="7716838" y="51720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4" name="Oval 78"/>
          <p:cNvSpPr>
            <a:spLocks noChangeArrowheads="1"/>
          </p:cNvSpPr>
          <p:nvPr/>
        </p:nvSpPr>
        <p:spPr bwMode="auto">
          <a:xfrm>
            <a:off x="3409950" y="51054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5" name="Oval 79"/>
          <p:cNvSpPr>
            <a:spLocks noChangeArrowheads="1"/>
          </p:cNvSpPr>
          <p:nvPr/>
        </p:nvSpPr>
        <p:spPr bwMode="auto">
          <a:xfrm>
            <a:off x="3829050" y="48101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6" name="Oval 80"/>
          <p:cNvSpPr>
            <a:spLocks noChangeArrowheads="1"/>
          </p:cNvSpPr>
          <p:nvPr/>
        </p:nvSpPr>
        <p:spPr bwMode="auto">
          <a:xfrm>
            <a:off x="3352800" y="46767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7" name="Oval 81"/>
          <p:cNvSpPr>
            <a:spLocks noChangeArrowheads="1"/>
          </p:cNvSpPr>
          <p:nvPr/>
        </p:nvSpPr>
        <p:spPr bwMode="auto">
          <a:xfrm>
            <a:off x="4324350" y="44767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8" name="Oval 82"/>
          <p:cNvSpPr>
            <a:spLocks noChangeArrowheads="1"/>
          </p:cNvSpPr>
          <p:nvPr/>
        </p:nvSpPr>
        <p:spPr bwMode="auto">
          <a:xfrm>
            <a:off x="3009900" y="504825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39" name="Oval 83"/>
          <p:cNvSpPr>
            <a:spLocks noChangeArrowheads="1"/>
          </p:cNvSpPr>
          <p:nvPr/>
        </p:nvSpPr>
        <p:spPr bwMode="auto">
          <a:xfrm>
            <a:off x="4545013" y="52101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40" name="Oval 84"/>
          <p:cNvSpPr>
            <a:spLocks noChangeArrowheads="1"/>
          </p:cNvSpPr>
          <p:nvPr/>
        </p:nvSpPr>
        <p:spPr bwMode="auto">
          <a:xfrm>
            <a:off x="3171825" y="44862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41" name="Oval 85"/>
          <p:cNvSpPr>
            <a:spLocks noChangeArrowheads="1"/>
          </p:cNvSpPr>
          <p:nvPr/>
        </p:nvSpPr>
        <p:spPr bwMode="auto">
          <a:xfrm>
            <a:off x="7259638" y="507682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42" name="Oval 86"/>
          <p:cNvSpPr>
            <a:spLocks noChangeArrowheads="1"/>
          </p:cNvSpPr>
          <p:nvPr/>
        </p:nvSpPr>
        <p:spPr bwMode="auto">
          <a:xfrm>
            <a:off x="2352675" y="5067300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43" name="Oval 87"/>
          <p:cNvSpPr>
            <a:spLocks noChangeArrowheads="1"/>
          </p:cNvSpPr>
          <p:nvPr/>
        </p:nvSpPr>
        <p:spPr bwMode="auto">
          <a:xfrm>
            <a:off x="4545013" y="5019675"/>
            <a:ext cx="85725" cy="857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44" name="Line 88"/>
          <p:cNvSpPr>
            <a:spLocks noChangeShapeType="1"/>
          </p:cNvSpPr>
          <p:nvPr/>
        </p:nvSpPr>
        <p:spPr bwMode="auto">
          <a:xfrm>
            <a:off x="1485900" y="4152900"/>
            <a:ext cx="6278563" cy="132397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45" name="Rectangle 89"/>
          <p:cNvSpPr>
            <a:spLocks noChangeArrowheads="1"/>
          </p:cNvSpPr>
          <p:nvPr/>
        </p:nvSpPr>
        <p:spPr bwMode="auto">
          <a:xfrm>
            <a:off x="1206500" y="1036638"/>
            <a:ext cx="6875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FFFF"/>
                </a:solidFill>
                <a:latin typeface="Arial" pitchFamily="34" charset="0"/>
              </a:rPr>
              <a:t>Volatilidad del crédito real al sector privado y protección efectiva a los </a:t>
            </a:r>
            <a:endParaRPr lang="en-US"/>
          </a:p>
        </p:txBody>
      </p:sp>
      <p:sp>
        <p:nvSpPr>
          <p:cNvPr id="480346" name="Rectangle 90"/>
          <p:cNvSpPr>
            <a:spLocks noChangeArrowheads="1"/>
          </p:cNvSpPr>
          <p:nvPr/>
        </p:nvSpPr>
        <p:spPr bwMode="auto">
          <a:xfrm>
            <a:off x="4087813" y="1293813"/>
            <a:ext cx="1082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FFFF"/>
                </a:solidFill>
                <a:latin typeface="Arial" pitchFamily="34" charset="0"/>
              </a:rPr>
              <a:t>acreedores</a:t>
            </a:r>
            <a:endParaRPr lang="en-US"/>
          </a:p>
        </p:txBody>
      </p:sp>
      <p:sp>
        <p:nvSpPr>
          <p:cNvPr id="480347" name="Rectangle 91"/>
          <p:cNvSpPr>
            <a:spLocks noChangeArrowheads="1"/>
          </p:cNvSpPr>
          <p:nvPr/>
        </p:nvSpPr>
        <p:spPr bwMode="auto">
          <a:xfrm>
            <a:off x="2819400" y="3836988"/>
            <a:ext cx="8191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n-US"/>
          </a:p>
        </p:txBody>
      </p:sp>
      <p:sp>
        <p:nvSpPr>
          <p:cNvPr id="480348" name="Rectangle 92"/>
          <p:cNvSpPr>
            <a:spLocks noChangeArrowheads="1"/>
          </p:cNvSpPr>
          <p:nvPr/>
        </p:nvSpPr>
        <p:spPr bwMode="auto">
          <a:xfrm>
            <a:off x="2962275" y="3971925"/>
            <a:ext cx="6858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Uruguay</a:t>
            </a:r>
            <a:endParaRPr lang="en-US"/>
          </a:p>
        </p:txBody>
      </p:sp>
      <p:sp>
        <p:nvSpPr>
          <p:cNvPr id="480349" name="Rectangle 93"/>
          <p:cNvSpPr>
            <a:spLocks noChangeArrowheads="1"/>
          </p:cNvSpPr>
          <p:nvPr/>
        </p:nvSpPr>
        <p:spPr bwMode="auto">
          <a:xfrm>
            <a:off x="4811713" y="5381625"/>
            <a:ext cx="13906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Trinidad y Tobago</a:t>
            </a:r>
            <a:endParaRPr lang="en-US"/>
          </a:p>
        </p:txBody>
      </p:sp>
      <p:sp>
        <p:nvSpPr>
          <p:cNvPr id="480350" name="Rectangle 94"/>
          <p:cNvSpPr>
            <a:spLocks noChangeArrowheads="1"/>
          </p:cNvSpPr>
          <p:nvPr/>
        </p:nvSpPr>
        <p:spPr bwMode="auto">
          <a:xfrm>
            <a:off x="1301750" y="4200525"/>
            <a:ext cx="338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Perú</a:t>
            </a:r>
            <a:endParaRPr lang="en-US"/>
          </a:p>
        </p:txBody>
      </p:sp>
      <p:sp>
        <p:nvSpPr>
          <p:cNvPr id="480351" name="Rectangle 95"/>
          <p:cNvSpPr>
            <a:spLocks noChangeArrowheads="1"/>
          </p:cNvSpPr>
          <p:nvPr/>
        </p:nvSpPr>
        <p:spPr bwMode="auto">
          <a:xfrm>
            <a:off x="1990725" y="4305300"/>
            <a:ext cx="752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Paraguay</a:t>
            </a:r>
            <a:endParaRPr lang="en-US"/>
          </a:p>
        </p:txBody>
      </p:sp>
      <p:sp>
        <p:nvSpPr>
          <p:cNvPr id="480352" name="Rectangle 96"/>
          <p:cNvSpPr>
            <a:spLocks noChangeArrowheads="1"/>
          </p:cNvSpPr>
          <p:nvPr/>
        </p:nvSpPr>
        <p:spPr bwMode="auto">
          <a:xfrm>
            <a:off x="3579813" y="4886325"/>
            <a:ext cx="582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Panamá</a:t>
            </a:r>
            <a:endParaRPr lang="en-US"/>
          </a:p>
        </p:txBody>
      </p:sp>
      <p:sp>
        <p:nvSpPr>
          <p:cNvPr id="480353" name="Rectangle 97"/>
          <p:cNvSpPr>
            <a:spLocks noChangeArrowheads="1"/>
          </p:cNvSpPr>
          <p:nvPr/>
        </p:nvSpPr>
        <p:spPr bwMode="auto">
          <a:xfrm>
            <a:off x="2647950" y="2684463"/>
            <a:ext cx="8096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Nicaragua</a:t>
            </a:r>
            <a:endParaRPr lang="en-US"/>
          </a:p>
        </p:txBody>
      </p:sp>
      <p:sp>
        <p:nvSpPr>
          <p:cNvPr id="480354" name="Rectangle 98"/>
          <p:cNvSpPr>
            <a:spLocks noChangeArrowheads="1"/>
          </p:cNvSpPr>
          <p:nvPr/>
        </p:nvSpPr>
        <p:spPr bwMode="auto">
          <a:xfrm>
            <a:off x="1741488" y="3303588"/>
            <a:ext cx="5159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n-US"/>
          </a:p>
        </p:txBody>
      </p:sp>
      <p:sp>
        <p:nvSpPr>
          <p:cNvPr id="480355" name="Rectangle 99"/>
          <p:cNvSpPr>
            <a:spLocks noChangeArrowheads="1"/>
          </p:cNvSpPr>
          <p:nvPr/>
        </p:nvSpPr>
        <p:spPr bwMode="auto">
          <a:xfrm>
            <a:off x="1924050" y="3646488"/>
            <a:ext cx="6762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Jamaica</a:t>
            </a:r>
            <a:endParaRPr lang="en-US"/>
          </a:p>
        </p:txBody>
      </p:sp>
      <p:sp>
        <p:nvSpPr>
          <p:cNvPr id="480356" name="Rectangle 100"/>
          <p:cNvSpPr>
            <a:spLocks noChangeArrowheads="1"/>
          </p:cNvSpPr>
          <p:nvPr/>
        </p:nvSpPr>
        <p:spPr bwMode="auto">
          <a:xfrm>
            <a:off x="1735138" y="5238750"/>
            <a:ext cx="330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Haití</a:t>
            </a:r>
            <a:endParaRPr lang="en-US"/>
          </a:p>
        </p:txBody>
      </p:sp>
      <p:sp>
        <p:nvSpPr>
          <p:cNvPr id="480357" name="Rectangle 101"/>
          <p:cNvSpPr>
            <a:spLocks noChangeArrowheads="1"/>
          </p:cNvSpPr>
          <p:nvPr/>
        </p:nvSpPr>
        <p:spPr bwMode="auto">
          <a:xfrm>
            <a:off x="962025" y="3760788"/>
            <a:ext cx="857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Guatemala</a:t>
            </a:r>
            <a:endParaRPr lang="en-US"/>
          </a:p>
        </p:txBody>
      </p:sp>
      <p:sp>
        <p:nvSpPr>
          <p:cNvPr id="480358" name="Rectangle 102"/>
          <p:cNvSpPr>
            <a:spLocks noChangeArrowheads="1"/>
          </p:cNvSpPr>
          <p:nvPr/>
        </p:nvSpPr>
        <p:spPr bwMode="auto">
          <a:xfrm>
            <a:off x="2676525" y="4419600"/>
            <a:ext cx="9048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El Salvador</a:t>
            </a:r>
            <a:endParaRPr lang="en-US"/>
          </a:p>
        </p:txBody>
      </p:sp>
      <p:sp>
        <p:nvSpPr>
          <p:cNvPr id="480359" name="Rectangle 103"/>
          <p:cNvSpPr>
            <a:spLocks noChangeArrowheads="1"/>
          </p:cNvSpPr>
          <p:nvPr/>
        </p:nvSpPr>
        <p:spPr bwMode="auto">
          <a:xfrm>
            <a:off x="1762125" y="4724400"/>
            <a:ext cx="6858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Ecuador</a:t>
            </a:r>
            <a:endParaRPr lang="en-US"/>
          </a:p>
        </p:txBody>
      </p:sp>
      <p:sp>
        <p:nvSpPr>
          <p:cNvPr id="480360" name="Rectangle 104"/>
          <p:cNvSpPr>
            <a:spLocks noChangeArrowheads="1"/>
          </p:cNvSpPr>
          <p:nvPr/>
        </p:nvSpPr>
        <p:spPr bwMode="auto">
          <a:xfrm>
            <a:off x="2763838" y="4705350"/>
            <a:ext cx="1635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República Dominicana</a:t>
            </a:r>
            <a:endParaRPr lang="en-US"/>
          </a:p>
        </p:txBody>
      </p:sp>
      <p:sp>
        <p:nvSpPr>
          <p:cNvPr id="480361" name="Rectangle 105"/>
          <p:cNvSpPr>
            <a:spLocks noChangeArrowheads="1"/>
          </p:cNvSpPr>
          <p:nvPr/>
        </p:nvSpPr>
        <p:spPr bwMode="auto">
          <a:xfrm>
            <a:off x="1638300" y="4029075"/>
            <a:ext cx="857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Costa Rica</a:t>
            </a:r>
            <a:endParaRPr lang="en-US"/>
          </a:p>
        </p:txBody>
      </p:sp>
      <p:sp>
        <p:nvSpPr>
          <p:cNvPr id="480362" name="Rectangle 106"/>
          <p:cNvSpPr>
            <a:spLocks noChangeArrowheads="1"/>
          </p:cNvSpPr>
          <p:nvPr/>
        </p:nvSpPr>
        <p:spPr bwMode="auto">
          <a:xfrm>
            <a:off x="1257300" y="4514850"/>
            <a:ext cx="771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n-US"/>
          </a:p>
        </p:txBody>
      </p:sp>
      <p:sp>
        <p:nvSpPr>
          <p:cNvPr id="480363" name="Rectangle 107"/>
          <p:cNvSpPr>
            <a:spLocks noChangeArrowheads="1"/>
          </p:cNvSpPr>
          <p:nvPr/>
        </p:nvSpPr>
        <p:spPr bwMode="auto">
          <a:xfrm>
            <a:off x="2790825" y="5133975"/>
            <a:ext cx="4476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n-US"/>
          </a:p>
        </p:txBody>
      </p:sp>
      <p:sp>
        <p:nvSpPr>
          <p:cNvPr id="480364" name="Rectangle 108"/>
          <p:cNvSpPr>
            <a:spLocks noChangeArrowheads="1"/>
          </p:cNvSpPr>
          <p:nvPr/>
        </p:nvSpPr>
        <p:spPr bwMode="auto">
          <a:xfrm>
            <a:off x="2408238" y="1884363"/>
            <a:ext cx="422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n-US"/>
          </a:p>
        </p:txBody>
      </p:sp>
      <p:sp>
        <p:nvSpPr>
          <p:cNvPr id="480365" name="Rectangle 109"/>
          <p:cNvSpPr>
            <a:spLocks noChangeArrowheads="1"/>
          </p:cNvSpPr>
          <p:nvPr/>
        </p:nvSpPr>
        <p:spPr bwMode="auto">
          <a:xfrm>
            <a:off x="2743200" y="4219575"/>
            <a:ext cx="571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Bolivia</a:t>
            </a:r>
            <a:endParaRPr lang="en-US"/>
          </a:p>
        </p:txBody>
      </p:sp>
      <p:sp>
        <p:nvSpPr>
          <p:cNvPr id="480366" name="Rectangle 110"/>
          <p:cNvSpPr>
            <a:spLocks noChangeArrowheads="1"/>
          </p:cNvSpPr>
          <p:nvPr/>
        </p:nvSpPr>
        <p:spPr bwMode="auto">
          <a:xfrm>
            <a:off x="3257550" y="5095875"/>
            <a:ext cx="447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Belice</a:t>
            </a:r>
            <a:endParaRPr lang="en-US"/>
          </a:p>
        </p:txBody>
      </p:sp>
      <p:sp>
        <p:nvSpPr>
          <p:cNvPr id="480367" name="Rectangle 111"/>
          <p:cNvSpPr>
            <a:spLocks noChangeArrowheads="1"/>
          </p:cNvSpPr>
          <p:nvPr/>
        </p:nvSpPr>
        <p:spPr bwMode="auto">
          <a:xfrm>
            <a:off x="2724150" y="2884488"/>
            <a:ext cx="7810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n-US"/>
          </a:p>
        </p:txBody>
      </p:sp>
      <p:sp>
        <p:nvSpPr>
          <p:cNvPr id="480368" name="Rectangle 112"/>
          <p:cNvSpPr>
            <a:spLocks noChangeArrowheads="1"/>
          </p:cNvSpPr>
          <p:nvPr/>
        </p:nvSpPr>
        <p:spPr bwMode="auto">
          <a:xfrm>
            <a:off x="600075" y="5772150"/>
            <a:ext cx="419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-0.15</a:t>
            </a:r>
            <a:endParaRPr lang="en-US"/>
          </a:p>
        </p:txBody>
      </p:sp>
      <p:sp>
        <p:nvSpPr>
          <p:cNvPr id="480369" name="Rectangle 113"/>
          <p:cNvSpPr>
            <a:spLocks noChangeArrowheads="1"/>
          </p:cNvSpPr>
          <p:nvPr/>
        </p:nvSpPr>
        <p:spPr bwMode="auto">
          <a:xfrm>
            <a:off x="685800" y="5353050"/>
            <a:ext cx="3333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-0.1</a:t>
            </a:r>
            <a:endParaRPr lang="en-US"/>
          </a:p>
        </p:txBody>
      </p:sp>
      <p:sp>
        <p:nvSpPr>
          <p:cNvPr id="480370" name="Rectangle 114"/>
          <p:cNvSpPr>
            <a:spLocks noChangeArrowheads="1"/>
          </p:cNvSpPr>
          <p:nvPr/>
        </p:nvSpPr>
        <p:spPr bwMode="auto">
          <a:xfrm>
            <a:off x="600075" y="4924425"/>
            <a:ext cx="419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-0.05</a:t>
            </a:r>
            <a:endParaRPr lang="en-US"/>
          </a:p>
        </p:txBody>
      </p:sp>
      <p:sp>
        <p:nvSpPr>
          <p:cNvPr id="480371" name="Rectangle 115"/>
          <p:cNvSpPr>
            <a:spLocks noChangeArrowheads="1"/>
          </p:cNvSpPr>
          <p:nvPr/>
        </p:nvSpPr>
        <p:spPr bwMode="auto">
          <a:xfrm>
            <a:off x="857250" y="4505325"/>
            <a:ext cx="1619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80372" name="Rectangle 116"/>
          <p:cNvSpPr>
            <a:spLocks noChangeArrowheads="1"/>
          </p:cNvSpPr>
          <p:nvPr/>
        </p:nvSpPr>
        <p:spPr bwMode="auto">
          <a:xfrm>
            <a:off x="647700" y="4086225"/>
            <a:ext cx="371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0.05</a:t>
            </a:r>
            <a:endParaRPr lang="en-US"/>
          </a:p>
        </p:txBody>
      </p:sp>
      <p:sp>
        <p:nvSpPr>
          <p:cNvPr id="480373" name="Rectangle 117"/>
          <p:cNvSpPr>
            <a:spLocks noChangeArrowheads="1"/>
          </p:cNvSpPr>
          <p:nvPr/>
        </p:nvSpPr>
        <p:spPr bwMode="auto">
          <a:xfrm>
            <a:off x="733425" y="3656013"/>
            <a:ext cx="285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0.1</a:t>
            </a:r>
            <a:endParaRPr lang="en-US"/>
          </a:p>
        </p:txBody>
      </p:sp>
      <p:sp>
        <p:nvSpPr>
          <p:cNvPr id="480374" name="Rectangle 118"/>
          <p:cNvSpPr>
            <a:spLocks noChangeArrowheads="1"/>
          </p:cNvSpPr>
          <p:nvPr/>
        </p:nvSpPr>
        <p:spPr bwMode="auto">
          <a:xfrm>
            <a:off x="647700" y="3236913"/>
            <a:ext cx="371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0.15</a:t>
            </a:r>
            <a:endParaRPr lang="en-US"/>
          </a:p>
        </p:txBody>
      </p:sp>
      <p:sp>
        <p:nvSpPr>
          <p:cNvPr id="480375" name="Rectangle 119"/>
          <p:cNvSpPr>
            <a:spLocks noChangeArrowheads="1"/>
          </p:cNvSpPr>
          <p:nvPr/>
        </p:nvSpPr>
        <p:spPr bwMode="auto">
          <a:xfrm>
            <a:off x="733425" y="2817813"/>
            <a:ext cx="285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0.2</a:t>
            </a:r>
            <a:endParaRPr lang="en-US"/>
          </a:p>
        </p:txBody>
      </p:sp>
      <p:sp>
        <p:nvSpPr>
          <p:cNvPr id="480376" name="Rectangle 120"/>
          <p:cNvSpPr>
            <a:spLocks noChangeArrowheads="1"/>
          </p:cNvSpPr>
          <p:nvPr/>
        </p:nvSpPr>
        <p:spPr bwMode="auto">
          <a:xfrm>
            <a:off x="647700" y="2398713"/>
            <a:ext cx="371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0.25</a:t>
            </a:r>
            <a:endParaRPr lang="en-US"/>
          </a:p>
        </p:txBody>
      </p:sp>
      <p:sp>
        <p:nvSpPr>
          <p:cNvPr id="480377" name="Rectangle 121"/>
          <p:cNvSpPr>
            <a:spLocks noChangeArrowheads="1"/>
          </p:cNvSpPr>
          <p:nvPr/>
        </p:nvSpPr>
        <p:spPr bwMode="auto">
          <a:xfrm>
            <a:off x="733425" y="1970088"/>
            <a:ext cx="285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0.3</a:t>
            </a:r>
            <a:endParaRPr lang="en-US"/>
          </a:p>
        </p:txBody>
      </p:sp>
      <p:sp>
        <p:nvSpPr>
          <p:cNvPr id="480378" name="Rectangle 122"/>
          <p:cNvSpPr>
            <a:spLocks noChangeArrowheads="1"/>
          </p:cNvSpPr>
          <p:nvPr/>
        </p:nvSpPr>
        <p:spPr bwMode="auto">
          <a:xfrm>
            <a:off x="647700" y="1550988"/>
            <a:ext cx="371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0.35</a:t>
            </a:r>
            <a:endParaRPr lang="en-US"/>
          </a:p>
        </p:txBody>
      </p:sp>
      <p:sp>
        <p:nvSpPr>
          <p:cNvPr id="480379" name="Rectangle 123"/>
          <p:cNvSpPr>
            <a:spLocks noChangeArrowheads="1"/>
          </p:cNvSpPr>
          <p:nvPr/>
        </p:nvSpPr>
        <p:spPr bwMode="auto">
          <a:xfrm>
            <a:off x="942975" y="6000750"/>
            <a:ext cx="3333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-0.4</a:t>
            </a:r>
            <a:endParaRPr lang="en-US"/>
          </a:p>
        </p:txBody>
      </p:sp>
      <p:sp>
        <p:nvSpPr>
          <p:cNvPr id="480380" name="Rectangle 124"/>
          <p:cNvSpPr>
            <a:spLocks noChangeArrowheads="1"/>
          </p:cNvSpPr>
          <p:nvPr/>
        </p:nvSpPr>
        <p:spPr bwMode="auto">
          <a:xfrm>
            <a:off x="2200275" y="6000750"/>
            <a:ext cx="3333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-0.2</a:t>
            </a:r>
            <a:endParaRPr lang="en-US"/>
          </a:p>
        </p:txBody>
      </p:sp>
      <p:sp>
        <p:nvSpPr>
          <p:cNvPr id="480381" name="Rectangle 125"/>
          <p:cNvSpPr>
            <a:spLocks noChangeArrowheads="1"/>
          </p:cNvSpPr>
          <p:nvPr/>
        </p:nvSpPr>
        <p:spPr bwMode="auto">
          <a:xfrm>
            <a:off x="3543300" y="6000750"/>
            <a:ext cx="1619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80382" name="Rectangle 126"/>
          <p:cNvSpPr>
            <a:spLocks noChangeArrowheads="1"/>
          </p:cNvSpPr>
          <p:nvPr/>
        </p:nvSpPr>
        <p:spPr bwMode="auto">
          <a:xfrm>
            <a:off x="4725988" y="6000750"/>
            <a:ext cx="285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0.2</a:t>
            </a:r>
            <a:endParaRPr lang="en-US"/>
          </a:p>
        </p:txBody>
      </p:sp>
      <p:sp>
        <p:nvSpPr>
          <p:cNvPr id="480383" name="Rectangle 127"/>
          <p:cNvSpPr>
            <a:spLocks noChangeArrowheads="1"/>
          </p:cNvSpPr>
          <p:nvPr/>
        </p:nvSpPr>
        <p:spPr bwMode="auto">
          <a:xfrm>
            <a:off x="5983288" y="6000750"/>
            <a:ext cx="285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0.4</a:t>
            </a:r>
            <a:endParaRPr lang="en-US"/>
          </a:p>
        </p:txBody>
      </p:sp>
      <p:sp>
        <p:nvSpPr>
          <p:cNvPr id="480384" name="Rectangle 128"/>
          <p:cNvSpPr>
            <a:spLocks noChangeArrowheads="1"/>
          </p:cNvSpPr>
          <p:nvPr/>
        </p:nvSpPr>
        <p:spPr bwMode="auto">
          <a:xfrm>
            <a:off x="7240588" y="6000750"/>
            <a:ext cx="285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0.6</a:t>
            </a:r>
            <a:endParaRPr lang="en-US"/>
          </a:p>
        </p:txBody>
      </p:sp>
      <p:sp>
        <p:nvSpPr>
          <p:cNvPr id="480385" name="Rectangle 129"/>
          <p:cNvSpPr>
            <a:spLocks noChangeArrowheads="1"/>
          </p:cNvSpPr>
          <p:nvPr/>
        </p:nvSpPr>
        <p:spPr bwMode="auto">
          <a:xfrm>
            <a:off x="8497888" y="6000750"/>
            <a:ext cx="285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0.8</a:t>
            </a:r>
            <a:endParaRPr lang="en-US"/>
          </a:p>
        </p:txBody>
      </p:sp>
      <p:sp>
        <p:nvSpPr>
          <p:cNvPr id="480386" name="Rectangle 130"/>
          <p:cNvSpPr>
            <a:spLocks noChangeArrowheads="1"/>
          </p:cNvSpPr>
          <p:nvPr/>
        </p:nvSpPr>
        <p:spPr bwMode="auto">
          <a:xfrm>
            <a:off x="3043238" y="6276975"/>
            <a:ext cx="3760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Protección a los derechos de los acreedores</a:t>
            </a:r>
            <a:endParaRPr lang="en-US"/>
          </a:p>
        </p:txBody>
      </p:sp>
      <p:sp>
        <p:nvSpPr>
          <p:cNvPr id="480387" name="Rectangle 131"/>
          <p:cNvSpPr>
            <a:spLocks noChangeArrowheads="1"/>
          </p:cNvSpPr>
          <p:nvPr/>
        </p:nvSpPr>
        <p:spPr bwMode="auto">
          <a:xfrm rot="16200000">
            <a:off x="-683418" y="3547269"/>
            <a:ext cx="22050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Volatilidad del crédito real</a:t>
            </a:r>
            <a:endParaRPr lang="en-US"/>
          </a:p>
        </p:txBody>
      </p:sp>
      <p:sp>
        <p:nvSpPr>
          <p:cNvPr id="480388" name="Rectangle 132"/>
          <p:cNvSpPr>
            <a:spLocks noChangeArrowheads="1"/>
          </p:cNvSpPr>
          <p:nvPr/>
        </p:nvSpPr>
        <p:spPr bwMode="auto">
          <a:xfrm>
            <a:off x="5154613" y="2370138"/>
            <a:ext cx="25812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89" name="Rectangle 133"/>
          <p:cNvSpPr>
            <a:spLocks noChangeArrowheads="1"/>
          </p:cNvSpPr>
          <p:nvPr/>
        </p:nvSpPr>
        <p:spPr bwMode="auto">
          <a:xfrm>
            <a:off x="5229225" y="2389188"/>
            <a:ext cx="1260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00"/>
                </a:solidFill>
                <a:latin typeface="Arial" pitchFamily="34" charset="0"/>
              </a:rPr>
              <a:t>Coeficiente: -0.16</a:t>
            </a:r>
            <a:endParaRPr lang="en-US"/>
          </a:p>
        </p:txBody>
      </p:sp>
      <p:sp>
        <p:nvSpPr>
          <p:cNvPr id="480390" name="Rectangle 134"/>
          <p:cNvSpPr>
            <a:spLocks noChangeArrowheads="1"/>
          </p:cNvSpPr>
          <p:nvPr/>
        </p:nvSpPr>
        <p:spPr bwMode="auto">
          <a:xfrm>
            <a:off x="5229225" y="2589213"/>
            <a:ext cx="142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00"/>
                </a:solidFill>
                <a:latin typeface="Arial" pitchFamily="34" charset="0"/>
              </a:rPr>
              <a:t>t - estadístico: -3.63</a:t>
            </a:r>
            <a:endParaRPr lang="en-US"/>
          </a:p>
        </p:txBody>
      </p:sp>
      <p:sp>
        <p:nvSpPr>
          <p:cNvPr id="480391" name="Rectangle 135"/>
          <p:cNvSpPr>
            <a:spLocks noChangeArrowheads="1"/>
          </p:cNvSpPr>
          <p:nvPr/>
        </p:nvSpPr>
        <p:spPr bwMode="auto">
          <a:xfrm>
            <a:off x="5192713" y="2789238"/>
            <a:ext cx="6572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00"/>
                </a:solidFill>
                <a:latin typeface="Arial" pitchFamily="34" charset="0"/>
              </a:rPr>
              <a:t>R2: 0.29</a:t>
            </a:r>
            <a:endParaRPr lang="en-US"/>
          </a:p>
        </p:txBody>
      </p:sp>
      <p:sp>
        <p:nvSpPr>
          <p:cNvPr id="480392" name="Rectangle 136"/>
          <p:cNvSpPr>
            <a:spLocks noChangeArrowheads="1"/>
          </p:cNvSpPr>
          <p:nvPr/>
        </p:nvSpPr>
        <p:spPr bwMode="auto">
          <a:xfrm>
            <a:off x="276225" y="6648450"/>
            <a:ext cx="2314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93" name="Rectangle 137"/>
          <p:cNvSpPr>
            <a:spLocks noChangeArrowheads="1"/>
          </p:cNvSpPr>
          <p:nvPr/>
        </p:nvSpPr>
        <p:spPr bwMode="auto">
          <a:xfrm>
            <a:off x="444500" y="6667500"/>
            <a:ext cx="22240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FF00"/>
                </a:solidFill>
                <a:latin typeface="Arial" pitchFamily="34" charset="0"/>
              </a:rPr>
              <a:t>Fuente: Galindo and Micco(2001).</a:t>
            </a:r>
            <a:endParaRPr lang="en-US"/>
          </a:p>
        </p:txBody>
      </p:sp>
      <p:sp>
        <p:nvSpPr>
          <p:cNvPr id="480394" name="Rectangle 138"/>
          <p:cNvSpPr>
            <a:spLocks noChangeArrowheads="1"/>
          </p:cNvSpPr>
          <p:nvPr/>
        </p:nvSpPr>
        <p:spPr bwMode="auto">
          <a:xfrm>
            <a:off x="276225" y="6515100"/>
            <a:ext cx="856456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395" name="Rectangle 139"/>
          <p:cNvSpPr>
            <a:spLocks noChangeArrowheads="1"/>
          </p:cNvSpPr>
          <p:nvPr/>
        </p:nvSpPr>
        <p:spPr bwMode="auto">
          <a:xfrm>
            <a:off x="582613" y="6534150"/>
            <a:ext cx="5246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FF00"/>
                </a:solidFill>
                <a:latin typeface="Arial" pitchFamily="34" charset="0"/>
              </a:rPr>
              <a:t>Notas: Datos ajustados por la desviación estándar del crecimiento del PIB real.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915400" cy="1143000"/>
          </a:xfrm>
        </p:spPr>
        <p:txBody>
          <a:bodyPr/>
          <a:lstStyle/>
          <a:p>
            <a:r>
              <a:rPr lang="en-US" sz="4000" b="1"/>
              <a:t>El fortalecimiento de los derechos de los acreedores es esencial para expandir el crédito y mejorar la competitividad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/>
              <a:t>¿Será escasez de capital humano?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/>
          <a:lstStyle/>
          <a:p>
            <a:r>
              <a:rPr lang="en-US" b="1"/>
              <a:t>El crecimiento de América Latina es decepcionante</a:t>
            </a:r>
          </a:p>
        </p:txBody>
      </p:sp>
      <p:graphicFrame>
        <p:nvGraphicFramePr>
          <p:cNvPr id="486403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0" y="1492250"/>
          <a:ext cx="8818563" cy="5365750"/>
        </p:xfrm>
        <a:graphic>
          <a:graphicData uri="http://schemas.openxmlformats.org/presentationml/2006/ole">
            <p:oleObj spid="_x0000_s486403" name="Chart" r:id="rId3" imgW="8820607" imgH="55248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r>
              <a:rPr lang="en-US" b="1"/>
              <a:t>La educación en América Latina no está creciendo lo suficientemente rápido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52400" y="1447800"/>
          <a:ext cx="8601075" cy="5187950"/>
        </p:xfrm>
        <a:graphic>
          <a:graphicData uri="http://schemas.openxmlformats.org/presentationml/2006/ole">
            <p:oleObj spid="_x0000_s433155" name="Chart" r:id="rId3" imgW="8601456" imgH="513435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9372600" cy="1143000"/>
          </a:xfrm>
        </p:spPr>
        <p:txBody>
          <a:bodyPr/>
          <a:lstStyle/>
          <a:p>
            <a:r>
              <a:rPr lang="en-US" sz="3200" b="1"/>
              <a:t>El empleo está muy concentrado en sectores de bajos salarios, donde hay mucha competencia de costos</a:t>
            </a:r>
          </a:p>
        </p:txBody>
      </p:sp>
      <p:graphicFrame>
        <p:nvGraphicFramePr>
          <p:cNvPr id="482308" name="Object 4"/>
          <p:cNvGraphicFramePr>
            <a:graphicFrameLocks noChangeAspect="1"/>
          </p:cNvGraphicFramePr>
          <p:nvPr/>
        </p:nvGraphicFramePr>
        <p:xfrm>
          <a:off x="685800" y="1524000"/>
          <a:ext cx="8145463" cy="5334000"/>
        </p:xfrm>
        <a:graphic>
          <a:graphicData uri="http://schemas.openxmlformats.org/presentationml/2006/ole">
            <p:oleObj spid="_x0000_s482308" name="Worksheet" r:id="rId3" imgW="8677656" imgH="59344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400" b="1"/>
              <a:t>Esto hace que algunos costos sean problemáticos</a:t>
            </a:r>
          </a:p>
        </p:txBody>
      </p:sp>
      <p:sp>
        <p:nvSpPr>
          <p:cNvPr id="483331" name="Rectangle 3"/>
          <p:cNvSpPr>
            <a:spLocks noChangeArrowheads="1"/>
          </p:cNvSpPr>
          <p:nvPr/>
        </p:nvSpPr>
        <p:spPr bwMode="auto">
          <a:xfrm>
            <a:off x="1619250" y="685800"/>
            <a:ext cx="6227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Aportes a la seguridad social por parte de patronos y trabajadores 1999</a:t>
            </a:r>
          </a:p>
          <a:p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(Porcentaje del salario bruto) </a:t>
            </a:r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0" y="6583363"/>
            <a:ext cx="2660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900" b="1">
                <a:solidFill>
                  <a:srgbClr val="66FF66"/>
                </a:solidFill>
                <a:latin typeface="Arial" pitchFamily="34" charset="0"/>
              </a:rPr>
              <a:t>Source: Social Security Administration (1999)</a:t>
            </a:r>
          </a:p>
        </p:txBody>
      </p:sp>
      <p:sp>
        <p:nvSpPr>
          <p:cNvPr id="483334" name="Rectangle 6"/>
          <p:cNvSpPr>
            <a:spLocks noChangeArrowheads="1"/>
          </p:cNvSpPr>
          <p:nvPr/>
        </p:nvSpPr>
        <p:spPr bwMode="auto">
          <a:xfrm>
            <a:off x="1982788" y="1189038"/>
            <a:ext cx="6916737" cy="534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35" name="Line 7"/>
          <p:cNvSpPr>
            <a:spLocks noChangeShapeType="1"/>
          </p:cNvSpPr>
          <p:nvPr/>
        </p:nvSpPr>
        <p:spPr bwMode="auto">
          <a:xfrm>
            <a:off x="2678113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36" name="Line 8"/>
          <p:cNvSpPr>
            <a:spLocks noChangeShapeType="1"/>
          </p:cNvSpPr>
          <p:nvPr/>
        </p:nvSpPr>
        <p:spPr bwMode="auto">
          <a:xfrm>
            <a:off x="3363913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37" name="Line 9"/>
          <p:cNvSpPr>
            <a:spLocks noChangeShapeType="1"/>
          </p:cNvSpPr>
          <p:nvPr/>
        </p:nvSpPr>
        <p:spPr bwMode="auto">
          <a:xfrm>
            <a:off x="4059238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38" name="Line 10"/>
          <p:cNvSpPr>
            <a:spLocks noChangeShapeType="1"/>
          </p:cNvSpPr>
          <p:nvPr/>
        </p:nvSpPr>
        <p:spPr bwMode="auto">
          <a:xfrm>
            <a:off x="4745038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39" name="Line 11"/>
          <p:cNvSpPr>
            <a:spLocks noChangeShapeType="1"/>
          </p:cNvSpPr>
          <p:nvPr/>
        </p:nvSpPr>
        <p:spPr bwMode="auto">
          <a:xfrm>
            <a:off x="5440363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0" name="Line 12"/>
          <p:cNvSpPr>
            <a:spLocks noChangeShapeType="1"/>
          </p:cNvSpPr>
          <p:nvPr/>
        </p:nvSpPr>
        <p:spPr bwMode="auto">
          <a:xfrm>
            <a:off x="6135688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1" name="Line 13"/>
          <p:cNvSpPr>
            <a:spLocks noChangeShapeType="1"/>
          </p:cNvSpPr>
          <p:nvPr/>
        </p:nvSpPr>
        <p:spPr bwMode="auto">
          <a:xfrm>
            <a:off x="6821488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2" name="Line 14"/>
          <p:cNvSpPr>
            <a:spLocks noChangeShapeType="1"/>
          </p:cNvSpPr>
          <p:nvPr/>
        </p:nvSpPr>
        <p:spPr bwMode="auto">
          <a:xfrm>
            <a:off x="7516813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3" name="Line 15"/>
          <p:cNvSpPr>
            <a:spLocks noChangeShapeType="1"/>
          </p:cNvSpPr>
          <p:nvPr/>
        </p:nvSpPr>
        <p:spPr bwMode="auto">
          <a:xfrm>
            <a:off x="8202613" y="1189038"/>
            <a:ext cx="1587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4" name="Line 16"/>
          <p:cNvSpPr>
            <a:spLocks noChangeShapeType="1"/>
          </p:cNvSpPr>
          <p:nvPr/>
        </p:nvSpPr>
        <p:spPr bwMode="auto">
          <a:xfrm>
            <a:off x="8899525" y="1189038"/>
            <a:ext cx="1588" cy="5348287"/>
          </a:xfrm>
          <a:prstGeom prst="line">
            <a:avLst/>
          </a:prstGeom>
          <a:noFill/>
          <a:ln w="0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5" name="Rectangle 17"/>
          <p:cNvSpPr>
            <a:spLocks noChangeArrowheads="1"/>
          </p:cNvSpPr>
          <p:nvPr/>
        </p:nvSpPr>
        <p:spPr bwMode="auto">
          <a:xfrm>
            <a:off x="1982788" y="1189038"/>
            <a:ext cx="6916737" cy="5348287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6" name="Rectangle 18"/>
          <p:cNvSpPr>
            <a:spLocks noChangeArrowheads="1"/>
          </p:cNvSpPr>
          <p:nvPr/>
        </p:nvSpPr>
        <p:spPr bwMode="auto">
          <a:xfrm>
            <a:off x="1982788" y="6408738"/>
            <a:ext cx="695325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7" name="Rectangle 19"/>
          <p:cNvSpPr>
            <a:spLocks noChangeArrowheads="1"/>
          </p:cNvSpPr>
          <p:nvPr/>
        </p:nvSpPr>
        <p:spPr bwMode="auto">
          <a:xfrm>
            <a:off x="1982788" y="6226175"/>
            <a:ext cx="969962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8" name="Rectangle 20"/>
          <p:cNvSpPr>
            <a:spLocks noChangeArrowheads="1"/>
          </p:cNvSpPr>
          <p:nvPr/>
        </p:nvSpPr>
        <p:spPr bwMode="auto">
          <a:xfrm>
            <a:off x="1982788" y="6043613"/>
            <a:ext cx="1165225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49" name="Rectangle 21"/>
          <p:cNvSpPr>
            <a:spLocks noChangeArrowheads="1"/>
          </p:cNvSpPr>
          <p:nvPr/>
        </p:nvSpPr>
        <p:spPr bwMode="auto">
          <a:xfrm>
            <a:off x="1982788" y="5849938"/>
            <a:ext cx="1214437" cy="82550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0" name="Rectangle 22"/>
          <p:cNvSpPr>
            <a:spLocks noChangeArrowheads="1"/>
          </p:cNvSpPr>
          <p:nvPr/>
        </p:nvSpPr>
        <p:spPr bwMode="auto">
          <a:xfrm>
            <a:off x="1982788" y="5667375"/>
            <a:ext cx="1449387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1" name="Rectangle 23"/>
          <p:cNvSpPr>
            <a:spLocks noChangeArrowheads="1"/>
          </p:cNvSpPr>
          <p:nvPr/>
        </p:nvSpPr>
        <p:spPr bwMode="auto">
          <a:xfrm>
            <a:off x="1982788" y="5484813"/>
            <a:ext cx="1616075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2" name="Rectangle 24"/>
          <p:cNvSpPr>
            <a:spLocks noChangeArrowheads="1"/>
          </p:cNvSpPr>
          <p:nvPr/>
        </p:nvSpPr>
        <p:spPr bwMode="auto">
          <a:xfrm>
            <a:off x="1982788" y="5300663"/>
            <a:ext cx="1616075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3" name="Rectangle 25"/>
          <p:cNvSpPr>
            <a:spLocks noChangeArrowheads="1"/>
          </p:cNvSpPr>
          <p:nvPr/>
        </p:nvSpPr>
        <p:spPr bwMode="auto">
          <a:xfrm>
            <a:off x="1982788" y="5118100"/>
            <a:ext cx="1655762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4" name="Rectangle 26"/>
          <p:cNvSpPr>
            <a:spLocks noChangeArrowheads="1"/>
          </p:cNvSpPr>
          <p:nvPr/>
        </p:nvSpPr>
        <p:spPr bwMode="auto">
          <a:xfrm>
            <a:off x="1982788" y="4933950"/>
            <a:ext cx="1733550" cy="74613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5" name="Rectangle 27"/>
          <p:cNvSpPr>
            <a:spLocks noChangeArrowheads="1"/>
          </p:cNvSpPr>
          <p:nvPr/>
        </p:nvSpPr>
        <p:spPr bwMode="auto">
          <a:xfrm>
            <a:off x="1982788" y="4751388"/>
            <a:ext cx="1968500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6" name="Rectangle 28"/>
          <p:cNvSpPr>
            <a:spLocks noChangeArrowheads="1"/>
          </p:cNvSpPr>
          <p:nvPr/>
        </p:nvSpPr>
        <p:spPr bwMode="auto">
          <a:xfrm>
            <a:off x="1982788" y="4559300"/>
            <a:ext cx="2008187" cy="82550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7" name="Rectangle 29"/>
          <p:cNvSpPr>
            <a:spLocks noChangeArrowheads="1"/>
          </p:cNvSpPr>
          <p:nvPr/>
        </p:nvSpPr>
        <p:spPr bwMode="auto">
          <a:xfrm>
            <a:off x="1982788" y="4376738"/>
            <a:ext cx="2076450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8" name="Rectangle 30"/>
          <p:cNvSpPr>
            <a:spLocks noChangeArrowheads="1"/>
          </p:cNvSpPr>
          <p:nvPr/>
        </p:nvSpPr>
        <p:spPr bwMode="auto">
          <a:xfrm>
            <a:off x="1982788" y="4192588"/>
            <a:ext cx="2438400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59" name="Rectangle 31"/>
          <p:cNvSpPr>
            <a:spLocks noChangeArrowheads="1"/>
          </p:cNvSpPr>
          <p:nvPr/>
        </p:nvSpPr>
        <p:spPr bwMode="auto">
          <a:xfrm>
            <a:off x="1982788" y="4010025"/>
            <a:ext cx="2898775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0" name="Rectangle 32"/>
          <p:cNvSpPr>
            <a:spLocks noChangeArrowheads="1"/>
          </p:cNvSpPr>
          <p:nvPr/>
        </p:nvSpPr>
        <p:spPr bwMode="auto">
          <a:xfrm>
            <a:off x="1982788" y="3825875"/>
            <a:ext cx="2909887" cy="74613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1" name="Rectangle 33"/>
          <p:cNvSpPr>
            <a:spLocks noChangeArrowheads="1"/>
          </p:cNvSpPr>
          <p:nvPr/>
        </p:nvSpPr>
        <p:spPr bwMode="auto">
          <a:xfrm>
            <a:off x="1982788" y="3643313"/>
            <a:ext cx="2909887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2" name="Rectangle 34"/>
          <p:cNvSpPr>
            <a:spLocks noChangeArrowheads="1"/>
          </p:cNvSpPr>
          <p:nvPr/>
        </p:nvSpPr>
        <p:spPr bwMode="auto">
          <a:xfrm>
            <a:off x="1982788" y="3460750"/>
            <a:ext cx="2909887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3" name="Rectangle 35"/>
          <p:cNvSpPr>
            <a:spLocks noChangeArrowheads="1"/>
          </p:cNvSpPr>
          <p:nvPr/>
        </p:nvSpPr>
        <p:spPr bwMode="auto">
          <a:xfrm>
            <a:off x="1982788" y="3276600"/>
            <a:ext cx="3144837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4" name="Rectangle 36"/>
          <p:cNvSpPr>
            <a:spLocks noChangeArrowheads="1"/>
          </p:cNvSpPr>
          <p:nvPr/>
        </p:nvSpPr>
        <p:spPr bwMode="auto">
          <a:xfrm>
            <a:off x="1982788" y="3084513"/>
            <a:ext cx="3321050" cy="82550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5" name="Rectangle 37"/>
          <p:cNvSpPr>
            <a:spLocks noChangeArrowheads="1"/>
          </p:cNvSpPr>
          <p:nvPr/>
        </p:nvSpPr>
        <p:spPr bwMode="auto">
          <a:xfrm>
            <a:off x="1982788" y="2901950"/>
            <a:ext cx="3732212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6" name="Rectangle 38"/>
          <p:cNvSpPr>
            <a:spLocks noChangeArrowheads="1"/>
          </p:cNvSpPr>
          <p:nvPr/>
        </p:nvSpPr>
        <p:spPr bwMode="auto">
          <a:xfrm>
            <a:off x="1982788" y="2717800"/>
            <a:ext cx="4006850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7" name="Rectangle 39"/>
          <p:cNvSpPr>
            <a:spLocks noChangeArrowheads="1"/>
          </p:cNvSpPr>
          <p:nvPr/>
        </p:nvSpPr>
        <p:spPr bwMode="auto">
          <a:xfrm>
            <a:off x="1982788" y="2535238"/>
            <a:ext cx="4124325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8" name="Rectangle 40"/>
          <p:cNvSpPr>
            <a:spLocks noChangeArrowheads="1"/>
          </p:cNvSpPr>
          <p:nvPr/>
        </p:nvSpPr>
        <p:spPr bwMode="auto">
          <a:xfrm>
            <a:off x="1982788" y="2352675"/>
            <a:ext cx="5603875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69" name="Rectangle 41"/>
          <p:cNvSpPr>
            <a:spLocks noChangeArrowheads="1"/>
          </p:cNvSpPr>
          <p:nvPr/>
        </p:nvSpPr>
        <p:spPr bwMode="auto">
          <a:xfrm>
            <a:off x="1982788" y="2168525"/>
            <a:ext cx="6573837" cy="7302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0" name="Rectangle 42"/>
          <p:cNvSpPr>
            <a:spLocks noChangeArrowheads="1"/>
          </p:cNvSpPr>
          <p:nvPr/>
        </p:nvSpPr>
        <p:spPr bwMode="auto">
          <a:xfrm>
            <a:off x="1982788" y="1985963"/>
            <a:ext cx="2536825" cy="73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1" name="Rectangle 43"/>
          <p:cNvSpPr>
            <a:spLocks noChangeArrowheads="1"/>
          </p:cNvSpPr>
          <p:nvPr/>
        </p:nvSpPr>
        <p:spPr bwMode="auto">
          <a:xfrm>
            <a:off x="1982788" y="1793875"/>
            <a:ext cx="5700712" cy="82550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2" name="Rectangle 44"/>
          <p:cNvSpPr>
            <a:spLocks noChangeArrowheads="1"/>
          </p:cNvSpPr>
          <p:nvPr/>
        </p:nvSpPr>
        <p:spPr bwMode="auto">
          <a:xfrm>
            <a:off x="1982788" y="1609725"/>
            <a:ext cx="2693987" cy="73025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3" name="Rectangle 45"/>
          <p:cNvSpPr>
            <a:spLocks noChangeArrowheads="1"/>
          </p:cNvSpPr>
          <p:nvPr/>
        </p:nvSpPr>
        <p:spPr bwMode="auto">
          <a:xfrm>
            <a:off x="1982788" y="1427163"/>
            <a:ext cx="2673350" cy="73025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4" name="Rectangle 46"/>
          <p:cNvSpPr>
            <a:spLocks noChangeArrowheads="1"/>
          </p:cNvSpPr>
          <p:nvPr/>
        </p:nvSpPr>
        <p:spPr bwMode="auto">
          <a:xfrm>
            <a:off x="1982788" y="1243013"/>
            <a:ext cx="3654425" cy="7461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5" name="Line 47"/>
          <p:cNvSpPr>
            <a:spLocks noChangeShapeType="1"/>
          </p:cNvSpPr>
          <p:nvPr/>
        </p:nvSpPr>
        <p:spPr bwMode="auto">
          <a:xfrm>
            <a:off x="1982788" y="6537325"/>
            <a:ext cx="6916737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6" name="Line 48"/>
          <p:cNvSpPr>
            <a:spLocks noChangeShapeType="1"/>
          </p:cNvSpPr>
          <p:nvPr/>
        </p:nvSpPr>
        <p:spPr bwMode="auto">
          <a:xfrm flipV="1">
            <a:off x="1673225" y="6491288"/>
            <a:ext cx="1588" cy="36512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7" name="Line 49"/>
          <p:cNvSpPr>
            <a:spLocks noChangeShapeType="1"/>
          </p:cNvSpPr>
          <p:nvPr/>
        </p:nvSpPr>
        <p:spPr bwMode="auto">
          <a:xfrm flipV="1">
            <a:off x="2678113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8" name="Line 50"/>
          <p:cNvSpPr>
            <a:spLocks noChangeShapeType="1"/>
          </p:cNvSpPr>
          <p:nvPr/>
        </p:nvSpPr>
        <p:spPr bwMode="auto">
          <a:xfrm flipV="1">
            <a:off x="3363913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79" name="Line 51"/>
          <p:cNvSpPr>
            <a:spLocks noChangeShapeType="1"/>
          </p:cNvSpPr>
          <p:nvPr/>
        </p:nvSpPr>
        <p:spPr bwMode="auto">
          <a:xfrm flipV="1">
            <a:off x="4059238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0" name="Line 52"/>
          <p:cNvSpPr>
            <a:spLocks noChangeShapeType="1"/>
          </p:cNvSpPr>
          <p:nvPr/>
        </p:nvSpPr>
        <p:spPr bwMode="auto">
          <a:xfrm flipV="1">
            <a:off x="4745038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1" name="Line 53"/>
          <p:cNvSpPr>
            <a:spLocks noChangeShapeType="1"/>
          </p:cNvSpPr>
          <p:nvPr/>
        </p:nvSpPr>
        <p:spPr bwMode="auto">
          <a:xfrm flipV="1">
            <a:off x="5440363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2" name="Line 54"/>
          <p:cNvSpPr>
            <a:spLocks noChangeShapeType="1"/>
          </p:cNvSpPr>
          <p:nvPr/>
        </p:nvSpPr>
        <p:spPr bwMode="auto">
          <a:xfrm flipV="1">
            <a:off x="6135688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3" name="Line 55"/>
          <p:cNvSpPr>
            <a:spLocks noChangeShapeType="1"/>
          </p:cNvSpPr>
          <p:nvPr/>
        </p:nvSpPr>
        <p:spPr bwMode="auto">
          <a:xfrm flipV="1">
            <a:off x="6821488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4" name="Line 56"/>
          <p:cNvSpPr>
            <a:spLocks noChangeShapeType="1"/>
          </p:cNvSpPr>
          <p:nvPr/>
        </p:nvSpPr>
        <p:spPr bwMode="auto">
          <a:xfrm flipV="1">
            <a:off x="7516813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5" name="Line 57"/>
          <p:cNvSpPr>
            <a:spLocks noChangeShapeType="1"/>
          </p:cNvSpPr>
          <p:nvPr/>
        </p:nvSpPr>
        <p:spPr bwMode="auto">
          <a:xfrm flipV="1">
            <a:off x="8202613" y="6537325"/>
            <a:ext cx="1587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6" name="Line 58"/>
          <p:cNvSpPr>
            <a:spLocks noChangeShapeType="1"/>
          </p:cNvSpPr>
          <p:nvPr/>
        </p:nvSpPr>
        <p:spPr bwMode="auto">
          <a:xfrm flipV="1">
            <a:off x="8899525" y="6537325"/>
            <a:ext cx="1588" cy="365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7" name="Line 59"/>
          <p:cNvSpPr>
            <a:spLocks noChangeShapeType="1"/>
          </p:cNvSpPr>
          <p:nvPr/>
        </p:nvSpPr>
        <p:spPr bwMode="auto">
          <a:xfrm>
            <a:off x="1979613" y="1143000"/>
            <a:ext cx="1587" cy="53482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8" name="Line 60"/>
          <p:cNvSpPr>
            <a:spLocks noChangeShapeType="1"/>
          </p:cNvSpPr>
          <p:nvPr/>
        </p:nvSpPr>
        <p:spPr bwMode="auto">
          <a:xfrm>
            <a:off x="1643063" y="6491288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89" name="Line 61"/>
          <p:cNvSpPr>
            <a:spLocks noChangeShapeType="1"/>
          </p:cNvSpPr>
          <p:nvPr/>
        </p:nvSpPr>
        <p:spPr bwMode="auto">
          <a:xfrm>
            <a:off x="1643063" y="630872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0" name="Line 62"/>
          <p:cNvSpPr>
            <a:spLocks noChangeShapeType="1"/>
          </p:cNvSpPr>
          <p:nvPr/>
        </p:nvSpPr>
        <p:spPr bwMode="auto">
          <a:xfrm>
            <a:off x="1643063" y="612457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1" name="Line 63"/>
          <p:cNvSpPr>
            <a:spLocks noChangeShapeType="1"/>
          </p:cNvSpPr>
          <p:nvPr/>
        </p:nvSpPr>
        <p:spPr bwMode="auto">
          <a:xfrm>
            <a:off x="1643063" y="594201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2" name="Line 64"/>
          <p:cNvSpPr>
            <a:spLocks noChangeShapeType="1"/>
          </p:cNvSpPr>
          <p:nvPr/>
        </p:nvSpPr>
        <p:spPr bwMode="auto">
          <a:xfrm>
            <a:off x="1643063" y="574992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3" name="Line 65"/>
          <p:cNvSpPr>
            <a:spLocks noChangeShapeType="1"/>
          </p:cNvSpPr>
          <p:nvPr/>
        </p:nvSpPr>
        <p:spPr bwMode="auto">
          <a:xfrm>
            <a:off x="1643063" y="556577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4" name="Line 66"/>
          <p:cNvSpPr>
            <a:spLocks noChangeShapeType="1"/>
          </p:cNvSpPr>
          <p:nvPr/>
        </p:nvSpPr>
        <p:spPr bwMode="auto">
          <a:xfrm>
            <a:off x="1643063" y="538321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5" name="Line 67"/>
          <p:cNvSpPr>
            <a:spLocks noChangeShapeType="1"/>
          </p:cNvSpPr>
          <p:nvPr/>
        </p:nvSpPr>
        <p:spPr bwMode="auto">
          <a:xfrm>
            <a:off x="1643063" y="5200650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6" name="Line 68"/>
          <p:cNvSpPr>
            <a:spLocks noChangeShapeType="1"/>
          </p:cNvSpPr>
          <p:nvPr/>
        </p:nvSpPr>
        <p:spPr bwMode="auto">
          <a:xfrm>
            <a:off x="1643063" y="5016500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7" name="Line 69"/>
          <p:cNvSpPr>
            <a:spLocks noChangeShapeType="1"/>
          </p:cNvSpPr>
          <p:nvPr/>
        </p:nvSpPr>
        <p:spPr bwMode="auto">
          <a:xfrm>
            <a:off x="1643063" y="4833938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8" name="Line 70"/>
          <p:cNvSpPr>
            <a:spLocks noChangeShapeType="1"/>
          </p:cNvSpPr>
          <p:nvPr/>
        </p:nvSpPr>
        <p:spPr bwMode="auto">
          <a:xfrm>
            <a:off x="1643063" y="4649788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399" name="Line 71"/>
          <p:cNvSpPr>
            <a:spLocks noChangeShapeType="1"/>
          </p:cNvSpPr>
          <p:nvPr/>
        </p:nvSpPr>
        <p:spPr bwMode="auto">
          <a:xfrm>
            <a:off x="1643063" y="4457700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0" name="Line 72"/>
          <p:cNvSpPr>
            <a:spLocks noChangeShapeType="1"/>
          </p:cNvSpPr>
          <p:nvPr/>
        </p:nvSpPr>
        <p:spPr bwMode="auto">
          <a:xfrm>
            <a:off x="1643063" y="4275138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1" name="Line 73"/>
          <p:cNvSpPr>
            <a:spLocks noChangeShapeType="1"/>
          </p:cNvSpPr>
          <p:nvPr/>
        </p:nvSpPr>
        <p:spPr bwMode="auto">
          <a:xfrm>
            <a:off x="1643063" y="409257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2" name="Line 74"/>
          <p:cNvSpPr>
            <a:spLocks noChangeShapeType="1"/>
          </p:cNvSpPr>
          <p:nvPr/>
        </p:nvSpPr>
        <p:spPr bwMode="auto">
          <a:xfrm>
            <a:off x="1643063" y="390842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3" name="Line 75"/>
          <p:cNvSpPr>
            <a:spLocks noChangeShapeType="1"/>
          </p:cNvSpPr>
          <p:nvPr/>
        </p:nvSpPr>
        <p:spPr bwMode="auto">
          <a:xfrm>
            <a:off x="1643063" y="372586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4" name="Line 76"/>
          <p:cNvSpPr>
            <a:spLocks noChangeShapeType="1"/>
          </p:cNvSpPr>
          <p:nvPr/>
        </p:nvSpPr>
        <p:spPr bwMode="auto">
          <a:xfrm>
            <a:off x="1643063" y="354171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5" name="Line 77"/>
          <p:cNvSpPr>
            <a:spLocks noChangeShapeType="1"/>
          </p:cNvSpPr>
          <p:nvPr/>
        </p:nvSpPr>
        <p:spPr bwMode="auto">
          <a:xfrm>
            <a:off x="1643063" y="3359150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6" name="Line 78"/>
          <p:cNvSpPr>
            <a:spLocks noChangeShapeType="1"/>
          </p:cNvSpPr>
          <p:nvPr/>
        </p:nvSpPr>
        <p:spPr bwMode="auto">
          <a:xfrm>
            <a:off x="1643063" y="3176588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7" name="Line 79"/>
          <p:cNvSpPr>
            <a:spLocks noChangeShapeType="1"/>
          </p:cNvSpPr>
          <p:nvPr/>
        </p:nvSpPr>
        <p:spPr bwMode="auto">
          <a:xfrm>
            <a:off x="1643063" y="298291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8" name="Line 80"/>
          <p:cNvSpPr>
            <a:spLocks noChangeShapeType="1"/>
          </p:cNvSpPr>
          <p:nvPr/>
        </p:nvSpPr>
        <p:spPr bwMode="auto">
          <a:xfrm>
            <a:off x="1643063" y="2800350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09" name="Line 81"/>
          <p:cNvSpPr>
            <a:spLocks noChangeShapeType="1"/>
          </p:cNvSpPr>
          <p:nvPr/>
        </p:nvSpPr>
        <p:spPr bwMode="auto">
          <a:xfrm>
            <a:off x="1643063" y="2617788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0" name="Line 82"/>
          <p:cNvSpPr>
            <a:spLocks noChangeShapeType="1"/>
          </p:cNvSpPr>
          <p:nvPr/>
        </p:nvSpPr>
        <p:spPr bwMode="auto">
          <a:xfrm>
            <a:off x="1643063" y="2433638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1" name="Line 83"/>
          <p:cNvSpPr>
            <a:spLocks noChangeShapeType="1"/>
          </p:cNvSpPr>
          <p:nvPr/>
        </p:nvSpPr>
        <p:spPr bwMode="auto">
          <a:xfrm>
            <a:off x="1643063" y="225107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2" name="Line 84"/>
          <p:cNvSpPr>
            <a:spLocks noChangeShapeType="1"/>
          </p:cNvSpPr>
          <p:nvPr/>
        </p:nvSpPr>
        <p:spPr bwMode="auto">
          <a:xfrm>
            <a:off x="1643063" y="206851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3" name="Line 85"/>
          <p:cNvSpPr>
            <a:spLocks noChangeShapeType="1"/>
          </p:cNvSpPr>
          <p:nvPr/>
        </p:nvSpPr>
        <p:spPr bwMode="auto">
          <a:xfrm>
            <a:off x="1643063" y="188436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4" name="Line 86"/>
          <p:cNvSpPr>
            <a:spLocks noChangeShapeType="1"/>
          </p:cNvSpPr>
          <p:nvPr/>
        </p:nvSpPr>
        <p:spPr bwMode="auto">
          <a:xfrm>
            <a:off x="1643063" y="1692275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5" name="Line 87"/>
          <p:cNvSpPr>
            <a:spLocks noChangeShapeType="1"/>
          </p:cNvSpPr>
          <p:nvPr/>
        </p:nvSpPr>
        <p:spPr bwMode="auto">
          <a:xfrm>
            <a:off x="1643063" y="150971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6" name="Line 88"/>
          <p:cNvSpPr>
            <a:spLocks noChangeShapeType="1"/>
          </p:cNvSpPr>
          <p:nvPr/>
        </p:nvSpPr>
        <p:spPr bwMode="auto">
          <a:xfrm>
            <a:off x="1643063" y="1325563"/>
            <a:ext cx="30162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7" name="Line 89"/>
          <p:cNvSpPr>
            <a:spLocks noChangeShapeType="1"/>
          </p:cNvSpPr>
          <p:nvPr/>
        </p:nvSpPr>
        <p:spPr bwMode="auto">
          <a:xfrm>
            <a:off x="1643063" y="1143000"/>
            <a:ext cx="30162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418" name="Rectangle 90"/>
          <p:cNvSpPr>
            <a:spLocks noChangeArrowheads="1"/>
          </p:cNvSpPr>
          <p:nvPr/>
        </p:nvSpPr>
        <p:spPr bwMode="auto">
          <a:xfrm>
            <a:off x="1952625" y="663892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</a:t>
            </a:r>
            <a:endParaRPr lang="en-US" sz="3200" b="1"/>
          </a:p>
        </p:txBody>
      </p:sp>
      <p:sp>
        <p:nvSpPr>
          <p:cNvPr id="483419" name="Rectangle 91"/>
          <p:cNvSpPr>
            <a:spLocks noChangeArrowheads="1"/>
          </p:cNvSpPr>
          <p:nvPr/>
        </p:nvSpPr>
        <p:spPr bwMode="auto">
          <a:xfrm>
            <a:off x="2647950" y="663892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5</a:t>
            </a:r>
            <a:endParaRPr lang="en-US" sz="3200" b="1"/>
          </a:p>
        </p:txBody>
      </p:sp>
      <p:sp>
        <p:nvSpPr>
          <p:cNvPr id="483420" name="Rectangle 92"/>
          <p:cNvSpPr>
            <a:spLocks noChangeArrowheads="1"/>
          </p:cNvSpPr>
          <p:nvPr/>
        </p:nvSpPr>
        <p:spPr bwMode="auto">
          <a:xfrm>
            <a:off x="3295650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10</a:t>
            </a:r>
            <a:endParaRPr lang="en-US" sz="3200" b="1"/>
          </a:p>
        </p:txBody>
      </p:sp>
      <p:sp>
        <p:nvSpPr>
          <p:cNvPr id="483421" name="Rectangle 93"/>
          <p:cNvSpPr>
            <a:spLocks noChangeArrowheads="1"/>
          </p:cNvSpPr>
          <p:nvPr/>
        </p:nvSpPr>
        <p:spPr bwMode="auto">
          <a:xfrm>
            <a:off x="3990975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15</a:t>
            </a:r>
            <a:endParaRPr lang="en-US" sz="3200" b="1"/>
          </a:p>
        </p:txBody>
      </p:sp>
      <p:sp>
        <p:nvSpPr>
          <p:cNvPr id="483422" name="Rectangle 94"/>
          <p:cNvSpPr>
            <a:spLocks noChangeArrowheads="1"/>
          </p:cNvSpPr>
          <p:nvPr/>
        </p:nvSpPr>
        <p:spPr bwMode="auto">
          <a:xfrm>
            <a:off x="4676775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20</a:t>
            </a:r>
            <a:endParaRPr lang="en-US" sz="3200" b="1"/>
          </a:p>
        </p:txBody>
      </p:sp>
      <p:sp>
        <p:nvSpPr>
          <p:cNvPr id="483423" name="Rectangle 95"/>
          <p:cNvSpPr>
            <a:spLocks noChangeArrowheads="1"/>
          </p:cNvSpPr>
          <p:nvPr/>
        </p:nvSpPr>
        <p:spPr bwMode="auto">
          <a:xfrm>
            <a:off x="5372100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25</a:t>
            </a:r>
            <a:endParaRPr lang="en-US" sz="3200" b="1"/>
          </a:p>
        </p:txBody>
      </p:sp>
      <p:sp>
        <p:nvSpPr>
          <p:cNvPr id="483424" name="Rectangle 96"/>
          <p:cNvSpPr>
            <a:spLocks noChangeArrowheads="1"/>
          </p:cNvSpPr>
          <p:nvPr/>
        </p:nvSpPr>
        <p:spPr bwMode="auto">
          <a:xfrm>
            <a:off x="6067425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30</a:t>
            </a:r>
            <a:endParaRPr lang="en-US" sz="3200" b="1"/>
          </a:p>
        </p:txBody>
      </p:sp>
      <p:sp>
        <p:nvSpPr>
          <p:cNvPr id="483425" name="Rectangle 97"/>
          <p:cNvSpPr>
            <a:spLocks noChangeArrowheads="1"/>
          </p:cNvSpPr>
          <p:nvPr/>
        </p:nvSpPr>
        <p:spPr bwMode="auto">
          <a:xfrm>
            <a:off x="6753225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35</a:t>
            </a:r>
            <a:endParaRPr lang="en-US" sz="3200" b="1"/>
          </a:p>
        </p:txBody>
      </p:sp>
      <p:sp>
        <p:nvSpPr>
          <p:cNvPr id="483426" name="Rectangle 98"/>
          <p:cNvSpPr>
            <a:spLocks noChangeArrowheads="1"/>
          </p:cNvSpPr>
          <p:nvPr/>
        </p:nvSpPr>
        <p:spPr bwMode="auto">
          <a:xfrm>
            <a:off x="7448550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40</a:t>
            </a:r>
            <a:endParaRPr lang="en-US" sz="3200" b="1"/>
          </a:p>
        </p:txBody>
      </p:sp>
      <p:sp>
        <p:nvSpPr>
          <p:cNvPr id="483427" name="Rectangle 99"/>
          <p:cNvSpPr>
            <a:spLocks noChangeArrowheads="1"/>
          </p:cNvSpPr>
          <p:nvPr/>
        </p:nvSpPr>
        <p:spPr bwMode="auto">
          <a:xfrm>
            <a:off x="8134350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45</a:t>
            </a:r>
            <a:endParaRPr lang="en-US" sz="3200" b="1"/>
          </a:p>
        </p:txBody>
      </p:sp>
      <p:sp>
        <p:nvSpPr>
          <p:cNvPr id="483428" name="Rectangle 100"/>
          <p:cNvSpPr>
            <a:spLocks noChangeArrowheads="1"/>
          </p:cNvSpPr>
          <p:nvPr/>
        </p:nvSpPr>
        <p:spPr bwMode="auto">
          <a:xfrm>
            <a:off x="8829675" y="66389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50</a:t>
            </a:r>
            <a:endParaRPr lang="en-US" sz="3200" b="1"/>
          </a:p>
        </p:txBody>
      </p:sp>
      <p:sp>
        <p:nvSpPr>
          <p:cNvPr id="483429" name="Rectangle 101"/>
          <p:cNvSpPr>
            <a:spLocks noChangeArrowheads="1"/>
          </p:cNvSpPr>
          <p:nvPr/>
        </p:nvSpPr>
        <p:spPr bwMode="auto">
          <a:xfrm>
            <a:off x="1173163" y="6345238"/>
            <a:ext cx="5984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Jamaica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0" name="Rectangle 102"/>
          <p:cNvSpPr>
            <a:spLocks noChangeArrowheads="1"/>
          </p:cNvSpPr>
          <p:nvPr/>
        </p:nvSpPr>
        <p:spPr bwMode="auto">
          <a:xfrm>
            <a:off x="1349375" y="6161088"/>
            <a:ext cx="330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Haití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1" name="Rectangle 103"/>
          <p:cNvSpPr>
            <a:spLocks noChangeArrowheads="1"/>
          </p:cNvSpPr>
          <p:nvPr/>
        </p:nvSpPr>
        <p:spPr bwMode="auto">
          <a:xfrm>
            <a:off x="533400" y="5978525"/>
            <a:ext cx="13509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Trinidad &amp; Tobago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2" name="Rectangle 104"/>
          <p:cNvSpPr>
            <a:spLocks noChangeArrowheads="1"/>
          </p:cNvSpPr>
          <p:nvPr/>
        </p:nvSpPr>
        <p:spPr bwMode="auto">
          <a:xfrm>
            <a:off x="1123950" y="5795963"/>
            <a:ext cx="6746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Bahamas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3" name="Rectangle 105"/>
          <p:cNvSpPr>
            <a:spLocks noChangeArrowheads="1"/>
          </p:cNvSpPr>
          <p:nvPr/>
        </p:nvSpPr>
        <p:spPr bwMode="auto">
          <a:xfrm>
            <a:off x="1104900" y="56022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Honduras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4" name="Rectangle 106"/>
          <p:cNvSpPr>
            <a:spLocks noChangeArrowheads="1"/>
          </p:cNvSpPr>
          <p:nvPr/>
        </p:nvSpPr>
        <p:spPr bwMode="auto">
          <a:xfrm>
            <a:off x="1104900" y="5419725"/>
            <a:ext cx="701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Barbados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5" name="Rectangle 107"/>
          <p:cNvSpPr>
            <a:spLocks noChangeArrowheads="1"/>
          </p:cNvSpPr>
          <p:nvPr/>
        </p:nvSpPr>
        <p:spPr bwMode="auto">
          <a:xfrm>
            <a:off x="1182688" y="5237163"/>
            <a:ext cx="5826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Panamá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6" name="Rectangle 108"/>
          <p:cNvSpPr>
            <a:spLocks noChangeArrowheads="1"/>
          </p:cNvSpPr>
          <p:nvPr/>
        </p:nvSpPr>
        <p:spPr bwMode="auto">
          <a:xfrm>
            <a:off x="1222375" y="5053013"/>
            <a:ext cx="558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Guyana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7" name="Rectangle 109"/>
          <p:cNvSpPr>
            <a:spLocks noChangeArrowheads="1"/>
          </p:cNvSpPr>
          <p:nvPr/>
        </p:nvSpPr>
        <p:spPr bwMode="auto">
          <a:xfrm>
            <a:off x="592138" y="4876800"/>
            <a:ext cx="12366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Rep. Dominicana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8" name="Rectangle 110"/>
          <p:cNvSpPr>
            <a:spLocks noChangeArrowheads="1"/>
          </p:cNvSpPr>
          <p:nvPr/>
        </p:nvSpPr>
        <p:spPr bwMode="auto">
          <a:xfrm>
            <a:off x="1084263" y="4687888"/>
            <a:ext cx="744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39" name="Rectangle 111"/>
          <p:cNvSpPr>
            <a:spLocks noChangeArrowheads="1"/>
          </p:cNvSpPr>
          <p:nvPr/>
        </p:nvSpPr>
        <p:spPr bwMode="auto">
          <a:xfrm>
            <a:off x="1055688" y="4503738"/>
            <a:ext cx="7778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Guatemala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0" name="Rectangle 112"/>
          <p:cNvSpPr>
            <a:spLocks noChangeArrowheads="1"/>
          </p:cNvSpPr>
          <p:nvPr/>
        </p:nvSpPr>
        <p:spPr bwMode="auto">
          <a:xfrm>
            <a:off x="1084263" y="4311650"/>
            <a:ext cx="7350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Nicaragua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1" name="Rectangle 113"/>
          <p:cNvSpPr>
            <a:spLocks noChangeArrowheads="1"/>
          </p:cNvSpPr>
          <p:nvPr/>
        </p:nvSpPr>
        <p:spPr bwMode="auto">
          <a:xfrm>
            <a:off x="1173163" y="4129088"/>
            <a:ext cx="609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Ecuador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2" name="Rectangle 114"/>
          <p:cNvSpPr>
            <a:spLocks noChangeArrowheads="1"/>
          </p:cNvSpPr>
          <p:nvPr/>
        </p:nvSpPr>
        <p:spPr bwMode="auto">
          <a:xfrm>
            <a:off x="1330325" y="3944938"/>
            <a:ext cx="3730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3" name="Rectangle 115"/>
          <p:cNvSpPr>
            <a:spLocks noChangeArrowheads="1"/>
          </p:cNvSpPr>
          <p:nvPr/>
        </p:nvSpPr>
        <p:spPr bwMode="auto">
          <a:xfrm>
            <a:off x="1016000" y="3762375"/>
            <a:ext cx="830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El Salvador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4" name="Rectangle 116"/>
          <p:cNvSpPr>
            <a:spLocks noChangeArrowheads="1"/>
          </p:cNvSpPr>
          <p:nvPr/>
        </p:nvSpPr>
        <p:spPr bwMode="auto">
          <a:xfrm>
            <a:off x="1123950" y="3578225"/>
            <a:ext cx="6842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Paraguay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5" name="Rectangle 117"/>
          <p:cNvSpPr>
            <a:spLocks noChangeArrowheads="1"/>
          </p:cNvSpPr>
          <p:nvPr/>
        </p:nvSpPr>
        <p:spPr bwMode="auto">
          <a:xfrm>
            <a:off x="1349375" y="3395663"/>
            <a:ext cx="338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Perú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6" name="Rectangle 118"/>
          <p:cNvSpPr>
            <a:spLocks noChangeArrowheads="1"/>
          </p:cNvSpPr>
          <p:nvPr/>
        </p:nvSpPr>
        <p:spPr bwMode="auto">
          <a:xfrm>
            <a:off x="1222375" y="3213100"/>
            <a:ext cx="515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7" name="Rectangle 119"/>
          <p:cNvSpPr>
            <a:spLocks noChangeArrowheads="1"/>
          </p:cNvSpPr>
          <p:nvPr/>
        </p:nvSpPr>
        <p:spPr bwMode="auto">
          <a:xfrm>
            <a:off x="1231900" y="3021013"/>
            <a:ext cx="5000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Bolivia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8" name="Rectangle 120"/>
          <p:cNvSpPr>
            <a:spLocks noChangeArrowheads="1"/>
          </p:cNvSpPr>
          <p:nvPr/>
        </p:nvSpPr>
        <p:spPr bwMode="auto">
          <a:xfrm>
            <a:off x="1025525" y="2836863"/>
            <a:ext cx="7858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Costa Rica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49" name="Rectangle 121"/>
          <p:cNvSpPr>
            <a:spLocks noChangeArrowheads="1"/>
          </p:cNvSpPr>
          <p:nvPr/>
        </p:nvSpPr>
        <p:spPr bwMode="auto">
          <a:xfrm>
            <a:off x="1300163" y="2654300"/>
            <a:ext cx="422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50" name="Rectangle 122"/>
          <p:cNvSpPr>
            <a:spLocks noChangeArrowheads="1"/>
          </p:cNvSpPr>
          <p:nvPr/>
        </p:nvSpPr>
        <p:spPr bwMode="auto">
          <a:xfrm>
            <a:off x="1104900" y="2470150"/>
            <a:ext cx="695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51" name="Rectangle 123"/>
          <p:cNvSpPr>
            <a:spLocks noChangeArrowheads="1"/>
          </p:cNvSpPr>
          <p:nvPr/>
        </p:nvSpPr>
        <p:spPr bwMode="auto">
          <a:xfrm>
            <a:off x="1192213" y="2287588"/>
            <a:ext cx="617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Uruguay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52" name="Rectangle 124"/>
          <p:cNvSpPr>
            <a:spLocks noChangeArrowheads="1"/>
          </p:cNvSpPr>
          <p:nvPr/>
        </p:nvSpPr>
        <p:spPr bwMode="auto">
          <a:xfrm>
            <a:off x="1104900" y="210502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53" name="Rectangle 125"/>
          <p:cNvSpPr>
            <a:spLocks noChangeArrowheads="1"/>
          </p:cNvSpPr>
          <p:nvPr/>
        </p:nvSpPr>
        <p:spPr bwMode="auto">
          <a:xfrm>
            <a:off x="685800" y="1905000"/>
            <a:ext cx="1271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1"/>
                </a:solidFill>
                <a:latin typeface="Arial" pitchFamily="34" charset="0"/>
              </a:rPr>
              <a:t>América Latina</a:t>
            </a:r>
          </a:p>
        </p:txBody>
      </p:sp>
      <p:sp>
        <p:nvSpPr>
          <p:cNvPr id="483454" name="Rectangle 126"/>
          <p:cNvSpPr>
            <a:spLocks noChangeArrowheads="1"/>
          </p:cNvSpPr>
          <p:nvPr/>
        </p:nvSpPr>
        <p:spPr bwMode="auto">
          <a:xfrm>
            <a:off x="685800" y="1728788"/>
            <a:ext cx="11525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Estados Unidos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55" name="Rectangle 127"/>
          <p:cNvSpPr>
            <a:spLocks noChangeArrowheads="1"/>
          </p:cNvSpPr>
          <p:nvPr/>
        </p:nvSpPr>
        <p:spPr bwMode="auto">
          <a:xfrm>
            <a:off x="1290638" y="1546225"/>
            <a:ext cx="449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Japón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56" name="Rectangle 128"/>
          <p:cNvSpPr>
            <a:spLocks noChangeArrowheads="1"/>
          </p:cNvSpPr>
          <p:nvPr/>
        </p:nvSpPr>
        <p:spPr bwMode="auto">
          <a:xfrm>
            <a:off x="1154113" y="1362075"/>
            <a:ext cx="676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Alemania</a:t>
            </a:r>
            <a:endParaRPr lang="en-US" sz="1200" b="1">
              <a:latin typeface="Arial" pitchFamily="34" charset="0"/>
            </a:endParaRPr>
          </a:p>
        </p:txBody>
      </p:sp>
      <p:sp>
        <p:nvSpPr>
          <p:cNvPr id="483457" name="Rectangle 129"/>
          <p:cNvSpPr>
            <a:spLocks noChangeArrowheads="1"/>
          </p:cNvSpPr>
          <p:nvPr/>
        </p:nvSpPr>
        <p:spPr bwMode="auto">
          <a:xfrm>
            <a:off x="762000" y="1179513"/>
            <a:ext cx="1185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Promedio OCDE</a:t>
            </a:r>
            <a:endParaRPr lang="en-US" sz="12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2259013" y="587375"/>
            <a:ext cx="4781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Costos de despido en América Latina y el Caribe, 1999</a:t>
            </a:r>
          </a:p>
          <a:p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(en salarios mensuales)</a:t>
            </a:r>
            <a:endParaRPr lang="en-US" sz="1400" b="1">
              <a:solidFill>
                <a:srgbClr val="66FFFF"/>
              </a:solidFill>
              <a:latin typeface="Arial" pitchFamily="34" charset="0"/>
            </a:endParaRPr>
          </a:p>
        </p:txBody>
      </p:sp>
      <p:sp>
        <p:nvSpPr>
          <p:cNvPr id="48436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/>
          <a:lstStyle/>
          <a:p>
            <a:r>
              <a:rPr lang="en-US" sz="3400" b="1"/>
              <a:t>Esto hace que algunos costos sean problemáticos</a:t>
            </a:r>
            <a:endParaRPr lang="es-CO" sz="3400" b="1"/>
          </a:p>
        </p:txBody>
      </p:sp>
      <p:graphicFrame>
        <p:nvGraphicFramePr>
          <p:cNvPr id="484361" name="Object 9"/>
          <p:cNvGraphicFramePr>
            <a:graphicFrameLocks noChangeAspect="1"/>
          </p:cNvGraphicFramePr>
          <p:nvPr/>
        </p:nvGraphicFramePr>
        <p:xfrm>
          <a:off x="0" y="990600"/>
          <a:ext cx="8991600" cy="5867400"/>
        </p:xfrm>
        <a:graphic>
          <a:graphicData uri="http://schemas.openxmlformats.org/presentationml/2006/ole">
            <p:oleObj spid="_x0000_s484361" name="Worksheet" r:id="rId3" imgW="8677656" imgH="59344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¿Qué se puede hacer?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r>
              <a:rPr lang="en-US"/>
              <a:t>Reducir los impuestos a la nómina</a:t>
            </a:r>
          </a:p>
          <a:p>
            <a:r>
              <a:rPr lang="en-US"/>
              <a:t>Estrechar la relación entre los aportes y los beneficios individuales</a:t>
            </a:r>
          </a:p>
          <a:p>
            <a:r>
              <a:rPr lang="en-US"/>
              <a:t>En vez de penalizar a las firmas por despedir a los trabajadores...</a:t>
            </a:r>
          </a:p>
          <a:p>
            <a:r>
              <a:rPr lang="en-US"/>
              <a:t>….hacer que éstas apoyen los planes de ahorro de los trabajadores </a:t>
            </a:r>
          </a:p>
          <a:p>
            <a:r>
              <a:rPr lang="en-US"/>
              <a:t>Remover las barreras a la productividad laboral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b="1"/>
              <a:t>Remover las barreras a la productividad laboral: ENTRENAMIENTO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648200"/>
          </a:xfrm>
        </p:spPr>
        <p:txBody>
          <a:bodyPr/>
          <a:lstStyle/>
          <a:p>
            <a:r>
              <a:rPr lang="en-US" sz="2800" b="1">
                <a:latin typeface="Arial Narrow" pitchFamily="34" charset="0"/>
              </a:rPr>
              <a:t>El problema principal: sistemas de capacitaci</a:t>
            </a:r>
            <a:r>
              <a:rPr lang="es-ES" sz="2800" b="1">
                <a:latin typeface="Arial Narrow" pitchFamily="34" charset="0"/>
              </a:rPr>
              <a:t>ón centralizados que son costosos e ineficientes.</a:t>
            </a:r>
            <a:endParaRPr lang="en-US" sz="2800" b="1">
              <a:latin typeface="Arial Narrow" pitchFamily="34" charset="0"/>
            </a:endParaRPr>
          </a:p>
          <a:p>
            <a:r>
              <a:rPr lang="en-US" sz="2800" b="1">
                <a:latin typeface="Arial Narrow" pitchFamily="34" charset="0"/>
              </a:rPr>
              <a:t>Principales estrategias</a:t>
            </a:r>
            <a:r>
              <a:rPr lang="en-US" sz="2400" b="1">
                <a:latin typeface="Arial Narrow" pitchFamily="34" charset="0"/>
              </a:rPr>
              <a:t>:</a:t>
            </a:r>
          </a:p>
          <a:p>
            <a:pPr lvl="1"/>
            <a:r>
              <a:rPr lang="en-US" sz="2400" b="1">
                <a:latin typeface="Arial Narrow" pitchFamily="34" charset="0"/>
              </a:rPr>
              <a:t>Políticas tributarias que estimulen la capacitación privada</a:t>
            </a:r>
          </a:p>
          <a:p>
            <a:pPr lvl="1"/>
            <a:r>
              <a:rPr lang="en-US" sz="2400" b="1">
                <a:latin typeface="Arial Narrow" pitchFamily="34" charset="0"/>
              </a:rPr>
              <a:t>Separaci</a:t>
            </a:r>
            <a:r>
              <a:rPr lang="es-ES" sz="2400" b="1">
                <a:latin typeface="Arial Narrow" pitchFamily="34" charset="0"/>
              </a:rPr>
              <a:t>ón de</a:t>
            </a:r>
            <a:r>
              <a:rPr lang="en-US" sz="2400" b="1">
                <a:latin typeface="Arial Narrow" pitchFamily="34" charset="0"/>
              </a:rPr>
              <a:t> la provisión y de la regulación de capacitación </a:t>
            </a:r>
          </a:p>
          <a:p>
            <a:pPr lvl="1"/>
            <a:r>
              <a:rPr lang="en-US" sz="2400" b="1">
                <a:latin typeface="Arial Narrow" pitchFamily="34" charset="0"/>
              </a:rPr>
              <a:t>Condicionar los fondos públicos a programas que expandan las posibilidades de contratación de los que se están capacitando</a:t>
            </a:r>
          </a:p>
          <a:p>
            <a:pPr lvl="1"/>
            <a:r>
              <a:rPr lang="en-US" sz="2400" b="1">
                <a:latin typeface="Arial Narrow" pitchFamily="34" charset="0"/>
              </a:rPr>
              <a:t>Política de educación que facilite la transición de la escuela al trabajo...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524000"/>
          </a:xfrm>
        </p:spPr>
        <p:txBody>
          <a:bodyPr/>
          <a:lstStyle/>
          <a:p>
            <a:r>
              <a:rPr lang="en-US" b="1"/>
              <a:t>Remover las barreras a la productividad laboral: EDUCACIÓN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/>
              <a:t>Los principales problemas: matrícula tardía y retiro temprano.</a:t>
            </a:r>
          </a:p>
          <a:p>
            <a:endParaRPr lang="en-US"/>
          </a:p>
          <a:p>
            <a:r>
              <a:rPr lang="en-US"/>
              <a:t>Principales estrategias: </a:t>
            </a:r>
          </a:p>
          <a:p>
            <a:pPr lvl="1"/>
            <a:r>
              <a:rPr lang="en-US"/>
              <a:t>incentivos para la demanda</a:t>
            </a:r>
          </a:p>
          <a:p>
            <a:pPr lvl="1"/>
            <a:r>
              <a:rPr lang="en-US"/>
              <a:t>sistemas educativos que respondan mejor a las necesidades de los usuarios.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/>
              <a:t>¿Es falta de infraestructura?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b="1"/>
              <a:t>América Latina es líder en privatizaciones de infraestructura</a:t>
            </a:r>
          </a:p>
        </p:txBody>
      </p:sp>
      <p:sp>
        <p:nvSpPr>
          <p:cNvPr id="527363" name="Line 3"/>
          <p:cNvSpPr>
            <a:spLocks noChangeShapeType="1"/>
          </p:cNvSpPr>
          <p:nvPr/>
        </p:nvSpPr>
        <p:spPr bwMode="auto">
          <a:xfrm>
            <a:off x="2359025" y="5834063"/>
            <a:ext cx="5275263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auto">
          <a:xfrm>
            <a:off x="2359025" y="5121275"/>
            <a:ext cx="5275263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auto">
          <a:xfrm>
            <a:off x="2359025" y="4403725"/>
            <a:ext cx="5275263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66" name="Line 6"/>
          <p:cNvSpPr>
            <a:spLocks noChangeShapeType="1"/>
          </p:cNvSpPr>
          <p:nvPr/>
        </p:nvSpPr>
        <p:spPr bwMode="auto">
          <a:xfrm>
            <a:off x="2359025" y="3690938"/>
            <a:ext cx="5275263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67" name="Line 7"/>
          <p:cNvSpPr>
            <a:spLocks noChangeShapeType="1"/>
          </p:cNvSpPr>
          <p:nvPr/>
        </p:nvSpPr>
        <p:spPr bwMode="auto">
          <a:xfrm>
            <a:off x="2359025" y="2973388"/>
            <a:ext cx="5275263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68" name="Line 8"/>
          <p:cNvSpPr>
            <a:spLocks noChangeShapeType="1"/>
          </p:cNvSpPr>
          <p:nvPr/>
        </p:nvSpPr>
        <p:spPr bwMode="auto">
          <a:xfrm>
            <a:off x="2359025" y="2260600"/>
            <a:ext cx="5275263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2359025" y="6046788"/>
            <a:ext cx="69850" cy="2921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0" name="Rectangle 10"/>
          <p:cNvSpPr>
            <a:spLocks noChangeArrowheads="1"/>
          </p:cNvSpPr>
          <p:nvPr/>
        </p:nvSpPr>
        <p:spPr bwMode="auto">
          <a:xfrm>
            <a:off x="2359025" y="5335588"/>
            <a:ext cx="87313" cy="2857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2359025" y="4616450"/>
            <a:ext cx="52388" cy="2921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2" name="Rectangle 12"/>
          <p:cNvSpPr>
            <a:spLocks noChangeArrowheads="1"/>
          </p:cNvSpPr>
          <p:nvPr/>
        </p:nvSpPr>
        <p:spPr bwMode="auto">
          <a:xfrm>
            <a:off x="2359025" y="3903663"/>
            <a:ext cx="671513" cy="28733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3" name="Rectangle 13"/>
          <p:cNvSpPr>
            <a:spLocks noChangeArrowheads="1"/>
          </p:cNvSpPr>
          <p:nvPr/>
        </p:nvSpPr>
        <p:spPr bwMode="auto">
          <a:xfrm>
            <a:off x="2359025" y="3186113"/>
            <a:ext cx="793750" cy="2921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4" name="Rectangle 14"/>
          <p:cNvSpPr>
            <a:spLocks noChangeArrowheads="1"/>
          </p:cNvSpPr>
          <p:nvPr/>
        </p:nvSpPr>
        <p:spPr bwMode="auto">
          <a:xfrm>
            <a:off x="2359025" y="2473325"/>
            <a:ext cx="3165475" cy="28733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5" name="Rectangle 15"/>
          <p:cNvSpPr>
            <a:spLocks noChangeArrowheads="1"/>
          </p:cNvSpPr>
          <p:nvPr/>
        </p:nvSpPr>
        <p:spPr bwMode="auto">
          <a:xfrm>
            <a:off x="2428875" y="6046788"/>
            <a:ext cx="69850" cy="292100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6" name="Rectangle 16"/>
          <p:cNvSpPr>
            <a:spLocks noChangeArrowheads="1"/>
          </p:cNvSpPr>
          <p:nvPr/>
        </p:nvSpPr>
        <p:spPr bwMode="auto">
          <a:xfrm>
            <a:off x="2446338" y="5335588"/>
            <a:ext cx="52387" cy="285750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7" name="Rectangle 17"/>
          <p:cNvSpPr>
            <a:spLocks noChangeArrowheads="1"/>
          </p:cNvSpPr>
          <p:nvPr/>
        </p:nvSpPr>
        <p:spPr bwMode="auto">
          <a:xfrm>
            <a:off x="2411413" y="4616450"/>
            <a:ext cx="584200" cy="292100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8" name="Rectangle 18"/>
          <p:cNvSpPr>
            <a:spLocks noChangeArrowheads="1"/>
          </p:cNvSpPr>
          <p:nvPr/>
        </p:nvSpPr>
        <p:spPr bwMode="auto">
          <a:xfrm>
            <a:off x="3030538" y="3903663"/>
            <a:ext cx="523875" cy="287337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79" name="Rectangle 19"/>
          <p:cNvSpPr>
            <a:spLocks noChangeArrowheads="1"/>
          </p:cNvSpPr>
          <p:nvPr/>
        </p:nvSpPr>
        <p:spPr bwMode="auto">
          <a:xfrm>
            <a:off x="3152775" y="3186113"/>
            <a:ext cx="1490663" cy="292100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0" name="Rectangle 20"/>
          <p:cNvSpPr>
            <a:spLocks noChangeArrowheads="1"/>
          </p:cNvSpPr>
          <p:nvPr/>
        </p:nvSpPr>
        <p:spPr bwMode="auto">
          <a:xfrm>
            <a:off x="5524500" y="2473325"/>
            <a:ext cx="881063" cy="287338"/>
          </a:xfrm>
          <a:prstGeom prst="rect">
            <a:avLst/>
          </a:prstGeom>
          <a:solidFill>
            <a:srgbClr val="FAFE7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1" name="Rectangle 21"/>
          <p:cNvSpPr>
            <a:spLocks noChangeArrowheads="1"/>
          </p:cNvSpPr>
          <p:nvPr/>
        </p:nvSpPr>
        <p:spPr bwMode="auto">
          <a:xfrm>
            <a:off x="2498725" y="6046788"/>
            <a:ext cx="34925" cy="2921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2" name="Rectangle 22"/>
          <p:cNvSpPr>
            <a:spLocks noChangeArrowheads="1"/>
          </p:cNvSpPr>
          <p:nvPr/>
        </p:nvSpPr>
        <p:spPr bwMode="auto">
          <a:xfrm>
            <a:off x="2498725" y="5335588"/>
            <a:ext cx="52388" cy="28575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3" name="Rectangle 23"/>
          <p:cNvSpPr>
            <a:spLocks noChangeArrowheads="1"/>
          </p:cNvSpPr>
          <p:nvPr/>
        </p:nvSpPr>
        <p:spPr bwMode="auto">
          <a:xfrm>
            <a:off x="3554413" y="3903663"/>
            <a:ext cx="52387" cy="287337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4" name="Rectangle 24"/>
          <p:cNvSpPr>
            <a:spLocks noChangeArrowheads="1"/>
          </p:cNvSpPr>
          <p:nvPr/>
        </p:nvSpPr>
        <p:spPr bwMode="auto">
          <a:xfrm>
            <a:off x="4643438" y="3186113"/>
            <a:ext cx="968375" cy="2921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5" name="Rectangle 25"/>
          <p:cNvSpPr>
            <a:spLocks noChangeArrowheads="1"/>
          </p:cNvSpPr>
          <p:nvPr/>
        </p:nvSpPr>
        <p:spPr bwMode="auto">
          <a:xfrm>
            <a:off x="6405563" y="2473325"/>
            <a:ext cx="1054100" cy="287338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6" name="Line 26"/>
          <p:cNvSpPr>
            <a:spLocks noChangeShapeType="1"/>
          </p:cNvSpPr>
          <p:nvPr/>
        </p:nvSpPr>
        <p:spPr bwMode="auto">
          <a:xfrm>
            <a:off x="2359025" y="6551613"/>
            <a:ext cx="5275263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2362200" y="20542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0</a:t>
            </a:r>
            <a:endParaRPr lang="en-US" sz="1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88" name="Rectangle 28"/>
          <p:cNvSpPr>
            <a:spLocks noChangeArrowheads="1"/>
          </p:cNvSpPr>
          <p:nvPr/>
        </p:nvSpPr>
        <p:spPr bwMode="auto">
          <a:xfrm>
            <a:off x="4343400" y="2054225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100</a:t>
            </a:r>
            <a:endParaRPr lang="en-US" sz="1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89" name="Rectangle 29"/>
          <p:cNvSpPr>
            <a:spLocks noChangeArrowheads="1"/>
          </p:cNvSpPr>
          <p:nvPr/>
        </p:nvSpPr>
        <p:spPr bwMode="auto">
          <a:xfrm>
            <a:off x="5867400" y="2054225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200</a:t>
            </a:r>
            <a:endParaRPr lang="en-US" sz="1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90" name="Rectangle 30"/>
          <p:cNvSpPr>
            <a:spLocks noChangeArrowheads="1"/>
          </p:cNvSpPr>
          <p:nvPr/>
        </p:nvSpPr>
        <p:spPr bwMode="auto">
          <a:xfrm>
            <a:off x="7543800" y="2054225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300</a:t>
            </a:r>
            <a:endParaRPr lang="en-US" sz="1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91" name="Rectangle 31"/>
          <p:cNvSpPr>
            <a:spLocks noChangeArrowheads="1"/>
          </p:cNvSpPr>
          <p:nvPr/>
        </p:nvSpPr>
        <p:spPr bwMode="auto">
          <a:xfrm>
            <a:off x="1042988" y="6053138"/>
            <a:ext cx="1147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solidFill>
                  <a:srgbClr val="00FFFF"/>
                </a:solidFill>
                <a:latin typeface="Arial" pitchFamily="34" charset="0"/>
              </a:rPr>
              <a:t>          Africa</a:t>
            </a:r>
            <a:endParaRPr lang="en-US" sz="4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92" name="Rectangle 32"/>
          <p:cNvSpPr>
            <a:spLocks noChangeArrowheads="1"/>
          </p:cNvSpPr>
          <p:nvPr/>
        </p:nvSpPr>
        <p:spPr bwMode="auto">
          <a:xfrm>
            <a:off x="152400" y="5367338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Medio Oriente</a:t>
            </a:r>
            <a:endParaRPr lang="en-US" sz="4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93" name="Rectangle 33"/>
          <p:cNvSpPr>
            <a:spLocks noChangeArrowheads="1"/>
          </p:cNvSpPr>
          <p:nvPr/>
        </p:nvSpPr>
        <p:spPr bwMode="auto">
          <a:xfrm>
            <a:off x="1066800" y="4648200"/>
            <a:ext cx="1174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solidFill>
                  <a:srgbClr val="00FFFF"/>
                </a:solidFill>
                <a:latin typeface="Arial" pitchFamily="34" charset="0"/>
              </a:rPr>
              <a:t>Asia del Sur</a:t>
            </a:r>
            <a:endParaRPr lang="en-US" sz="4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94" name="Rectangle 34"/>
          <p:cNvSpPr>
            <a:spLocks noChangeArrowheads="1"/>
          </p:cNvSpPr>
          <p:nvPr/>
        </p:nvSpPr>
        <p:spPr bwMode="auto">
          <a:xfrm>
            <a:off x="131763" y="3902075"/>
            <a:ext cx="2078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solidFill>
                  <a:srgbClr val="00FFFF"/>
                </a:solidFill>
                <a:latin typeface="Arial" pitchFamily="34" charset="0"/>
              </a:rPr>
              <a:t>Europa y Asia central</a:t>
            </a:r>
            <a:endParaRPr lang="en-US" sz="4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95" name="Rectangle 35"/>
          <p:cNvSpPr>
            <a:spLocks noChangeArrowheads="1"/>
          </p:cNvSpPr>
          <p:nvPr/>
        </p:nvSpPr>
        <p:spPr bwMode="auto">
          <a:xfrm>
            <a:off x="0" y="3217863"/>
            <a:ext cx="249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solidFill>
                  <a:srgbClr val="00FFFF"/>
                </a:solidFill>
                <a:latin typeface="Arial" pitchFamily="34" charset="0"/>
              </a:rPr>
              <a:t>Asia del Este y el Pacífico</a:t>
            </a:r>
            <a:endParaRPr lang="en-US" sz="44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27396" name="Rectangle 36"/>
          <p:cNvSpPr>
            <a:spLocks noChangeArrowheads="1"/>
          </p:cNvSpPr>
          <p:nvPr/>
        </p:nvSpPr>
        <p:spPr bwMode="auto">
          <a:xfrm>
            <a:off x="533400" y="2471738"/>
            <a:ext cx="1746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AMÉRICA LATINA</a:t>
            </a:r>
            <a:endParaRPr lang="en-US" sz="4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27397" name="Text Box 37"/>
          <p:cNvSpPr txBox="1">
            <a:spLocks noChangeArrowheads="1"/>
          </p:cNvSpPr>
          <p:nvPr/>
        </p:nvSpPr>
        <p:spPr bwMode="auto">
          <a:xfrm>
            <a:off x="-381000" y="1524000"/>
            <a:ext cx="9982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sz="1800" b="1">
                <a:solidFill>
                  <a:srgbClr val="66FFFF"/>
                </a:solidFill>
                <a:latin typeface="Arial" pitchFamily="34" charset="0"/>
              </a:rPr>
              <a:t>Inversión privada en infraestructura, 1990-99</a:t>
            </a:r>
          </a:p>
        </p:txBody>
      </p:sp>
      <p:sp>
        <p:nvSpPr>
          <p:cNvPr id="527398" name="Text Box 38"/>
          <p:cNvSpPr txBox="1">
            <a:spLocks noChangeArrowheads="1"/>
          </p:cNvSpPr>
          <p:nvPr/>
        </p:nvSpPr>
        <p:spPr bwMode="auto">
          <a:xfrm>
            <a:off x="0" y="6553200"/>
            <a:ext cx="464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66FF66"/>
                </a:solidFill>
                <a:latin typeface="Arial" pitchFamily="34" charset="0"/>
              </a:rPr>
              <a:t>Fuente: PPI, Proyect Database, Banco Mundial 2001.</a:t>
            </a:r>
          </a:p>
        </p:txBody>
      </p:sp>
      <p:sp>
        <p:nvSpPr>
          <p:cNvPr id="527399" name="Text Box 39"/>
          <p:cNvSpPr txBox="1">
            <a:spLocks noChangeArrowheads="1"/>
          </p:cNvSpPr>
          <p:nvPr/>
        </p:nvSpPr>
        <p:spPr bwMode="auto">
          <a:xfrm>
            <a:off x="7862888" y="1987550"/>
            <a:ext cx="919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Mll US$</a:t>
            </a:r>
          </a:p>
        </p:txBody>
      </p:sp>
      <p:sp>
        <p:nvSpPr>
          <p:cNvPr id="527400" name="Rectangle 40"/>
          <p:cNvSpPr>
            <a:spLocks noChangeArrowheads="1"/>
          </p:cNvSpPr>
          <p:nvPr/>
        </p:nvSpPr>
        <p:spPr bwMode="auto">
          <a:xfrm>
            <a:off x="7239000" y="3405188"/>
            <a:ext cx="177800" cy="14128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01" name="Rectangle 41"/>
          <p:cNvSpPr>
            <a:spLocks noChangeArrowheads="1"/>
          </p:cNvSpPr>
          <p:nvPr/>
        </p:nvSpPr>
        <p:spPr bwMode="auto">
          <a:xfrm>
            <a:off x="7467600" y="3352800"/>
            <a:ext cx="1387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chemeClr val="hlink"/>
                </a:solidFill>
                <a:latin typeface="Arial" pitchFamily="34" charset="0"/>
              </a:rPr>
              <a:t>Privatizaciones</a:t>
            </a:r>
          </a:p>
        </p:txBody>
      </p:sp>
      <p:sp>
        <p:nvSpPr>
          <p:cNvPr id="527402" name="Rectangle 42"/>
          <p:cNvSpPr>
            <a:spLocks noChangeArrowheads="1"/>
          </p:cNvSpPr>
          <p:nvPr/>
        </p:nvSpPr>
        <p:spPr bwMode="auto">
          <a:xfrm>
            <a:off x="7239000" y="3806825"/>
            <a:ext cx="177800" cy="1412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03" name="Rectangle 43"/>
          <p:cNvSpPr>
            <a:spLocks noChangeArrowheads="1"/>
          </p:cNvSpPr>
          <p:nvPr/>
        </p:nvSpPr>
        <p:spPr bwMode="auto">
          <a:xfrm>
            <a:off x="7467600" y="3733800"/>
            <a:ext cx="165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chemeClr val="tx2"/>
                </a:solidFill>
                <a:latin typeface="Arial" pitchFamily="34" charset="0"/>
              </a:rPr>
              <a:t>Nuevos proyectos</a:t>
            </a:r>
          </a:p>
          <a:p>
            <a:pPr algn="l"/>
            <a:r>
              <a:rPr lang="en-US" sz="1500" b="1">
                <a:solidFill>
                  <a:schemeClr val="tx2"/>
                </a:solidFill>
                <a:latin typeface="Arial" pitchFamily="34" charset="0"/>
              </a:rPr>
              <a:t>de inversión</a:t>
            </a:r>
          </a:p>
        </p:txBody>
      </p:sp>
      <p:sp>
        <p:nvSpPr>
          <p:cNvPr id="527404" name="Rectangle 44"/>
          <p:cNvSpPr>
            <a:spLocks noChangeArrowheads="1"/>
          </p:cNvSpPr>
          <p:nvPr/>
        </p:nvSpPr>
        <p:spPr bwMode="auto">
          <a:xfrm>
            <a:off x="7239000" y="4289425"/>
            <a:ext cx="177800" cy="14605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7405" name="Rectangle 45"/>
          <p:cNvSpPr>
            <a:spLocks noChangeArrowheads="1"/>
          </p:cNvSpPr>
          <p:nvPr/>
        </p:nvSpPr>
        <p:spPr bwMode="auto">
          <a:xfrm>
            <a:off x="7467600" y="42672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1500" b="1">
                <a:solidFill>
                  <a:srgbClr val="00FF00"/>
                </a:solidFill>
                <a:latin typeface="Arial" pitchFamily="34" charset="0"/>
              </a:rPr>
              <a:t>Operación con mayoría de capital privado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/>
          <a:lstStyle/>
          <a:p>
            <a:r>
              <a:rPr lang="en-US" b="1"/>
              <a:t>…en todos los grandes sectores de infraestructura</a:t>
            </a:r>
          </a:p>
        </p:txBody>
      </p:sp>
      <p:grpSp>
        <p:nvGrpSpPr>
          <p:cNvPr id="493774" name="Group 206"/>
          <p:cNvGrpSpPr>
            <a:grpSpLocks/>
          </p:cNvGrpSpPr>
          <p:nvPr/>
        </p:nvGrpSpPr>
        <p:grpSpPr bwMode="auto">
          <a:xfrm>
            <a:off x="4652963" y="2108200"/>
            <a:ext cx="4167187" cy="3736975"/>
            <a:chOff x="2931" y="1328"/>
            <a:chExt cx="2625" cy="2354"/>
          </a:xfrm>
        </p:grpSpPr>
        <p:sp>
          <p:nvSpPr>
            <p:cNvPr id="493574" name="Rectangle 6"/>
            <p:cNvSpPr>
              <a:spLocks noChangeArrowheads="1"/>
            </p:cNvSpPr>
            <p:nvPr/>
          </p:nvSpPr>
          <p:spPr bwMode="auto">
            <a:xfrm>
              <a:off x="2931" y="1328"/>
              <a:ext cx="2625" cy="2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75" name="Rectangle 7"/>
            <p:cNvSpPr>
              <a:spLocks noChangeArrowheads="1"/>
            </p:cNvSpPr>
            <p:nvPr/>
          </p:nvSpPr>
          <p:spPr bwMode="auto">
            <a:xfrm>
              <a:off x="3197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76" name="Rectangle 8"/>
            <p:cNvSpPr>
              <a:spLocks noChangeArrowheads="1"/>
            </p:cNvSpPr>
            <p:nvPr/>
          </p:nvSpPr>
          <p:spPr bwMode="auto">
            <a:xfrm>
              <a:off x="3197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77" name="Rectangle 9"/>
            <p:cNvSpPr>
              <a:spLocks noChangeArrowheads="1"/>
            </p:cNvSpPr>
            <p:nvPr/>
          </p:nvSpPr>
          <p:spPr bwMode="auto">
            <a:xfrm>
              <a:off x="3197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78" name="Rectangle 10"/>
            <p:cNvSpPr>
              <a:spLocks noChangeArrowheads="1"/>
            </p:cNvSpPr>
            <p:nvPr/>
          </p:nvSpPr>
          <p:spPr bwMode="auto">
            <a:xfrm>
              <a:off x="3197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79" name="Rectangle 11"/>
            <p:cNvSpPr>
              <a:spLocks noChangeArrowheads="1"/>
            </p:cNvSpPr>
            <p:nvPr/>
          </p:nvSpPr>
          <p:spPr bwMode="auto">
            <a:xfrm>
              <a:off x="3197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0" name="Rectangle 12"/>
            <p:cNvSpPr>
              <a:spLocks noChangeArrowheads="1"/>
            </p:cNvSpPr>
            <p:nvPr/>
          </p:nvSpPr>
          <p:spPr bwMode="auto">
            <a:xfrm>
              <a:off x="3197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1" name="Rectangle 13"/>
            <p:cNvSpPr>
              <a:spLocks noChangeArrowheads="1"/>
            </p:cNvSpPr>
            <p:nvPr/>
          </p:nvSpPr>
          <p:spPr bwMode="auto">
            <a:xfrm>
              <a:off x="3197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2" name="Rectangle 14"/>
            <p:cNvSpPr>
              <a:spLocks noChangeArrowheads="1"/>
            </p:cNvSpPr>
            <p:nvPr/>
          </p:nvSpPr>
          <p:spPr bwMode="auto">
            <a:xfrm>
              <a:off x="3197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3" name="Rectangle 15"/>
            <p:cNvSpPr>
              <a:spLocks noChangeArrowheads="1"/>
            </p:cNvSpPr>
            <p:nvPr/>
          </p:nvSpPr>
          <p:spPr bwMode="auto">
            <a:xfrm>
              <a:off x="3197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4" name="Rectangle 16"/>
            <p:cNvSpPr>
              <a:spLocks noChangeArrowheads="1"/>
            </p:cNvSpPr>
            <p:nvPr/>
          </p:nvSpPr>
          <p:spPr bwMode="auto">
            <a:xfrm>
              <a:off x="3197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5" name="Rectangle 17"/>
            <p:cNvSpPr>
              <a:spLocks noChangeArrowheads="1"/>
            </p:cNvSpPr>
            <p:nvPr/>
          </p:nvSpPr>
          <p:spPr bwMode="auto">
            <a:xfrm>
              <a:off x="3197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6" name="Rectangle 18"/>
            <p:cNvSpPr>
              <a:spLocks noChangeArrowheads="1"/>
            </p:cNvSpPr>
            <p:nvPr/>
          </p:nvSpPr>
          <p:spPr bwMode="auto">
            <a:xfrm>
              <a:off x="3197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7" name="Rectangle 19"/>
            <p:cNvSpPr>
              <a:spLocks noChangeArrowheads="1"/>
            </p:cNvSpPr>
            <p:nvPr/>
          </p:nvSpPr>
          <p:spPr bwMode="auto">
            <a:xfrm>
              <a:off x="3197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8" name="Rectangle 20"/>
            <p:cNvSpPr>
              <a:spLocks noChangeArrowheads="1"/>
            </p:cNvSpPr>
            <p:nvPr/>
          </p:nvSpPr>
          <p:spPr bwMode="auto">
            <a:xfrm>
              <a:off x="3197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89" name="Rectangle 21"/>
            <p:cNvSpPr>
              <a:spLocks noChangeArrowheads="1"/>
            </p:cNvSpPr>
            <p:nvPr/>
          </p:nvSpPr>
          <p:spPr bwMode="auto">
            <a:xfrm>
              <a:off x="3197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0" name="Rectangle 22"/>
            <p:cNvSpPr>
              <a:spLocks noChangeArrowheads="1"/>
            </p:cNvSpPr>
            <p:nvPr/>
          </p:nvSpPr>
          <p:spPr bwMode="auto">
            <a:xfrm>
              <a:off x="3197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1" name="Rectangle 23"/>
            <p:cNvSpPr>
              <a:spLocks noChangeArrowheads="1"/>
            </p:cNvSpPr>
            <p:nvPr/>
          </p:nvSpPr>
          <p:spPr bwMode="auto">
            <a:xfrm>
              <a:off x="3197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2" name="Rectangle 24"/>
            <p:cNvSpPr>
              <a:spLocks noChangeArrowheads="1"/>
            </p:cNvSpPr>
            <p:nvPr/>
          </p:nvSpPr>
          <p:spPr bwMode="auto">
            <a:xfrm>
              <a:off x="3197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3" name="Rectangle 25"/>
            <p:cNvSpPr>
              <a:spLocks noChangeArrowheads="1"/>
            </p:cNvSpPr>
            <p:nvPr/>
          </p:nvSpPr>
          <p:spPr bwMode="auto">
            <a:xfrm>
              <a:off x="3197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4" name="Rectangle 26"/>
            <p:cNvSpPr>
              <a:spLocks noChangeArrowheads="1"/>
            </p:cNvSpPr>
            <p:nvPr/>
          </p:nvSpPr>
          <p:spPr bwMode="auto">
            <a:xfrm>
              <a:off x="3197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5" name="Rectangle 27"/>
            <p:cNvSpPr>
              <a:spLocks noChangeArrowheads="1"/>
            </p:cNvSpPr>
            <p:nvPr/>
          </p:nvSpPr>
          <p:spPr bwMode="auto">
            <a:xfrm>
              <a:off x="3197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6" name="Rectangle 28"/>
            <p:cNvSpPr>
              <a:spLocks noChangeArrowheads="1"/>
            </p:cNvSpPr>
            <p:nvPr/>
          </p:nvSpPr>
          <p:spPr bwMode="auto">
            <a:xfrm>
              <a:off x="3197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7" name="Rectangle 29"/>
            <p:cNvSpPr>
              <a:spLocks noChangeArrowheads="1"/>
            </p:cNvSpPr>
            <p:nvPr/>
          </p:nvSpPr>
          <p:spPr bwMode="auto">
            <a:xfrm>
              <a:off x="3197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8" name="Rectangle 30"/>
            <p:cNvSpPr>
              <a:spLocks noChangeArrowheads="1"/>
            </p:cNvSpPr>
            <p:nvPr/>
          </p:nvSpPr>
          <p:spPr bwMode="auto">
            <a:xfrm>
              <a:off x="3197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99" name="Rectangle 31"/>
            <p:cNvSpPr>
              <a:spLocks noChangeArrowheads="1"/>
            </p:cNvSpPr>
            <p:nvPr/>
          </p:nvSpPr>
          <p:spPr bwMode="auto">
            <a:xfrm>
              <a:off x="3197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0" name="Rectangle 32"/>
            <p:cNvSpPr>
              <a:spLocks noChangeArrowheads="1"/>
            </p:cNvSpPr>
            <p:nvPr/>
          </p:nvSpPr>
          <p:spPr bwMode="auto">
            <a:xfrm>
              <a:off x="3197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1" name="Rectangle 33"/>
            <p:cNvSpPr>
              <a:spLocks noChangeArrowheads="1"/>
            </p:cNvSpPr>
            <p:nvPr/>
          </p:nvSpPr>
          <p:spPr bwMode="auto">
            <a:xfrm>
              <a:off x="3197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2" name="Rectangle 34"/>
            <p:cNvSpPr>
              <a:spLocks noChangeArrowheads="1"/>
            </p:cNvSpPr>
            <p:nvPr/>
          </p:nvSpPr>
          <p:spPr bwMode="auto">
            <a:xfrm>
              <a:off x="3197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3" name="Rectangle 35"/>
            <p:cNvSpPr>
              <a:spLocks noChangeArrowheads="1"/>
            </p:cNvSpPr>
            <p:nvPr/>
          </p:nvSpPr>
          <p:spPr bwMode="auto">
            <a:xfrm>
              <a:off x="3197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4" name="Rectangle 36"/>
            <p:cNvSpPr>
              <a:spLocks noChangeArrowheads="1"/>
            </p:cNvSpPr>
            <p:nvPr/>
          </p:nvSpPr>
          <p:spPr bwMode="auto">
            <a:xfrm>
              <a:off x="3197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5" name="Rectangle 37"/>
            <p:cNvSpPr>
              <a:spLocks noChangeArrowheads="1"/>
            </p:cNvSpPr>
            <p:nvPr/>
          </p:nvSpPr>
          <p:spPr bwMode="auto">
            <a:xfrm>
              <a:off x="3197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6" name="Rectangle 38"/>
            <p:cNvSpPr>
              <a:spLocks noChangeArrowheads="1"/>
            </p:cNvSpPr>
            <p:nvPr/>
          </p:nvSpPr>
          <p:spPr bwMode="auto">
            <a:xfrm>
              <a:off x="3197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7" name="Rectangle 39"/>
            <p:cNvSpPr>
              <a:spLocks noChangeArrowheads="1"/>
            </p:cNvSpPr>
            <p:nvPr/>
          </p:nvSpPr>
          <p:spPr bwMode="auto">
            <a:xfrm>
              <a:off x="3197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8" name="Rectangle 40"/>
            <p:cNvSpPr>
              <a:spLocks noChangeArrowheads="1"/>
            </p:cNvSpPr>
            <p:nvPr/>
          </p:nvSpPr>
          <p:spPr bwMode="auto">
            <a:xfrm>
              <a:off x="3197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09" name="Rectangle 41"/>
            <p:cNvSpPr>
              <a:spLocks noChangeArrowheads="1"/>
            </p:cNvSpPr>
            <p:nvPr/>
          </p:nvSpPr>
          <p:spPr bwMode="auto">
            <a:xfrm>
              <a:off x="3197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0" name="Rectangle 42"/>
            <p:cNvSpPr>
              <a:spLocks noChangeArrowheads="1"/>
            </p:cNvSpPr>
            <p:nvPr/>
          </p:nvSpPr>
          <p:spPr bwMode="auto">
            <a:xfrm>
              <a:off x="3197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1" name="Rectangle 43"/>
            <p:cNvSpPr>
              <a:spLocks noChangeArrowheads="1"/>
            </p:cNvSpPr>
            <p:nvPr/>
          </p:nvSpPr>
          <p:spPr bwMode="auto">
            <a:xfrm>
              <a:off x="3197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2" name="Rectangle 44"/>
            <p:cNvSpPr>
              <a:spLocks noChangeArrowheads="1"/>
            </p:cNvSpPr>
            <p:nvPr/>
          </p:nvSpPr>
          <p:spPr bwMode="auto">
            <a:xfrm>
              <a:off x="3197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3" name="Rectangle 45"/>
            <p:cNvSpPr>
              <a:spLocks noChangeArrowheads="1"/>
            </p:cNvSpPr>
            <p:nvPr/>
          </p:nvSpPr>
          <p:spPr bwMode="auto">
            <a:xfrm>
              <a:off x="3197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4" name="Rectangle 46"/>
            <p:cNvSpPr>
              <a:spLocks noChangeArrowheads="1"/>
            </p:cNvSpPr>
            <p:nvPr/>
          </p:nvSpPr>
          <p:spPr bwMode="auto">
            <a:xfrm>
              <a:off x="3197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5" name="Rectangle 47"/>
            <p:cNvSpPr>
              <a:spLocks noChangeArrowheads="1"/>
            </p:cNvSpPr>
            <p:nvPr/>
          </p:nvSpPr>
          <p:spPr bwMode="auto">
            <a:xfrm>
              <a:off x="3197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6" name="Rectangle 48"/>
            <p:cNvSpPr>
              <a:spLocks noChangeArrowheads="1"/>
            </p:cNvSpPr>
            <p:nvPr/>
          </p:nvSpPr>
          <p:spPr bwMode="auto">
            <a:xfrm>
              <a:off x="3197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7" name="Rectangle 49"/>
            <p:cNvSpPr>
              <a:spLocks noChangeArrowheads="1"/>
            </p:cNvSpPr>
            <p:nvPr/>
          </p:nvSpPr>
          <p:spPr bwMode="auto">
            <a:xfrm>
              <a:off x="3197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8" name="Rectangle 50"/>
            <p:cNvSpPr>
              <a:spLocks noChangeArrowheads="1"/>
            </p:cNvSpPr>
            <p:nvPr/>
          </p:nvSpPr>
          <p:spPr bwMode="auto">
            <a:xfrm>
              <a:off x="3197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19" name="Rectangle 51"/>
            <p:cNvSpPr>
              <a:spLocks noChangeArrowheads="1"/>
            </p:cNvSpPr>
            <p:nvPr/>
          </p:nvSpPr>
          <p:spPr bwMode="auto">
            <a:xfrm>
              <a:off x="3197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0" name="Rectangle 52"/>
            <p:cNvSpPr>
              <a:spLocks noChangeArrowheads="1"/>
            </p:cNvSpPr>
            <p:nvPr/>
          </p:nvSpPr>
          <p:spPr bwMode="auto">
            <a:xfrm>
              <a:off x="3197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1" name="Rectangle 53"/>
            <p:cNvSpPr>
              <a:spLocks noChangeArrowheads="1"/>
            </p:cNvSpPr>
            <p:nvPr/>
          </p:nvSpPr>
          <p:spPr bwMode="auto">
            <a:xfrm>
              <a:off x="3197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2" name="Rectangle 54"/>
            <p:cNvSpPr>
              <a:spLocks noChangeArrowheads="1"/>
            </p:cNvSpPr>
            <p:nvPr/>
          </p:nvSpPr>
          <p:spPr bwMode="auto">
            <a:xfrm>
              <a:off x="3197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3" name="Rectangle 55"/>
            <p:cNvSpPr>
              <a:spLocks noChangeArrowheads="1"/>
            </p:cNvSpPr>
            <p:nvPr/>
          </p:nvSpPr>
          <p:spPr bwMode="auto">
            <a:xfrm>
              <a:off x="3197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4" name="Rectangle 56"/>
            <p:cNvSpPr>
              <a:spLocks noChangeArrowheads="1"/>
            </p:cNvSpPr>
            <p:nvPr/>
          </p:nvSpPr>
          <p:spPr bwMode="auto">
            <a:xfrm>
              <a:off x="3197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5" name="Rectangle 57"/>
            <p:cNvSpPr>
              <a:spLocks noChangeArrowheads="1"/>
            </p:cNvSpPr>
            <p:nvPr/>
          </p:nvSpPr>
          <p:spPr bwMode="auto">
            <a:xfrm>
              <a:off x="3197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6" name="Rectangle 58"/>
            <p:cNvSpPr>
              <a:spLocks noChangeArrowheads="1"/>
            </p:cNvSpPr>
            <p:nvPr/>
          </p:nvSpPr>
          <p:spPr bwMode="auto">
            <a:xfrm>
              <a:off x="3197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7" name="Rectangle 59"/>
            <p:cNvSpPr>
              <a:spLocks noChangeArrowheads="1"/>
            </p:cNvSpPr>
            <p:nvPr/>
          </p:nvSpPr>
          <p:spPr bwMode="auto">
            <a:xfrm>
              <a:off x="3197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8" name="Rectangle 60"/>
            <p:cNvSpPr>
              <a:spLocks noChangeArrowheads="1"/>
            </p:cNvSpPr>
            <p:nvPr/>
          </p:nvSpPr>
          <p:spPr bwMode="auto">
            <a:xfrm>
              <a:off x="3197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29" name="Rectangle 61"/>
            <p:cNvSpPr>
              <a:spLocks noChangeArrowheads="1"/>
            </p:cNvSpPr>
            <p:nvPr/>
          </p:nvSpPr>
          <p:spPr bwMode="auto">
            <a:xfrm>
              <a:off x="3197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0" name="Rectangle 62"/>
            <p:cNvSpPr>
              <a:spLocks noChangeArrowheads="1"/>
            </p:cNvSpPr>
            <p:nvPr/>
          </p:nvSpPr>
          <p:spPr bwMode="auto">
            <a:xfrm>
              <a:off x="3197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1" name="Rectangle 63"/>
            <p:cNvSpPr>
              <a:spLocks noChangeArrowheads="1"/>
            </p:cNvSpPr>
            <p:nvPr/>
          </p:nvSpPr>
          <p:spPr bwMode="auto">
            <a:xfrm>
              <a:off x="3197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2" name="Rectangle 64"/>
            <p:cNvSpPr>
              <a:spLocks noChangeArrowheads="1"/>
            </p:cNvSpPr>
            <p:nvPr/>
          </p:nvSpPr>
          <p:spPr bwMode="auto">
            <a:xfrm>
              <a:off x="3197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3" name="Rectangle 65"/>
            <p:cNvSpPr>
              <a:spLocks noChangeArrowheads="1"/>
            </p:cNvSpPr>
            <p:nvPr/>
          </p:nvSpPr>
          <p:spPr bwMode="auto">
            <a:xfrm>
              <a:off x="3197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4" name="Rectangle 66"/>
            <p:cNvSpPr>
              <a:spLocks noChangeArrowheads="1"/>
            </p:cNvSpPr>
            <p:nvPr/>
          </p:nvSpPr>
          <p:spPr bwMode="auto">
            <a:xfrm>
              <a:off x="3197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5" name="Rectangle 67"/>
            <p:cNvSpPr>
              <a:spLocks noChangeArrowheads="1"/>
            </p:cNvSpPr>
            <p:nvPr/>
          </p:nvSpPr>
          <p:spPr bwMode="auto">
            <a:xfrm>
              <a:off x="3197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6" name="Rectangle 68"/>
            <p:cNvSpPr>
              <a:spLocks noChangeArrowheads="1"/>
            </p:cNvSpPr>
            <p:nvPr/>
          </p:nvSpPr>
          <p:spPr bwMode="auto">
            <a:xfrm>
              <a:off x="3197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7" name="Rectangle 69"/>
            <p:cNvSpPr>
              <a:spLocks noChangeArrowheads="1"/>
            </p:cNvSpPr>
            <p:nvPr/>
          </p:nvSpPr>
          <p:spPr bwMode="auto">
            <a:xfrm>
              <a:off x="3197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8" name="Rectangle 70"/>
            <p:cNvSpPr>
              <a:spLocks noChangeArrowheads="1"/>
            </p:cNvSpPr>
            <p:nvPr/>
          </p:nvSpPr>
          <p:spPr bwMode="auto">
            <a:xfrm>
              <a:off x="3197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39" name="Rectangle 71"/>
            <p:cNvSpPr>
              <a:spLocks noChangeArrowheads="1"/>
            </p:cNvSpPr>
            <p:nvPr/>
          </p:nvSpPr>
          <p:spPr bwMode="auto">
            <a:xfrm>
              <a:off x="3456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0" name="Rectangle 72"/>
            <p:cNvSpPr>
              <a:spLocks noChangeArrowheads="1"/>
            </p:cNvSpPr>
            <p:nvPr/>
          </p:nvSpPr>
          <p:spPr bwMode="auto">
            <a:xfrm>
              <a:off x="3456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1" name="Rectangle 73"/>
            <p:cNvSpPr>
              <a:spLocks noChangeArrowheads="1"/>
            </p:cNvSpPr>
            <p:nvPr/>
          </p:nvSpPr>
          <p:spPr bwMode="auto">
            <a:xfrm>
              <a:off x="3456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2" name="Rectangle 74"/>
            <p:cNvSpPr>
              <a:spLocks noChangeArrowheads="1"/>
            </p:cNvSpPr>
            <p:nvPr/>
          </p:nvSpPr>
          <p:spPr bwMode="auto">
            <a:xfrm>
              <a:off x="3456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3" name="Rectangle 75"/>
            <p:cNvSpPr>
              <a:spLocks noChangeArrowheads="1"/>
            </p:cNvSpPr>
            <p:nvPr/>
          </p:nvSpPr>
          <p:spPr bwMode="auto">
            <a:xfrm>
              <a:off x="3456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4" name="Rectangle 76"/>
            <p:cNvSpPr>
              <a:spLocks noChangeArrowheads="1"/>
            </p:cNvSpPr>
            <p:nvPr/>
          </p:nvSpPr>
          <p:spPr bwMode="auto">
            <a:xfrm>
              <a:off x="3456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5" name="Rectangle 77"/>
            <p:cNvSpPr>
              <a:spLocks noChangeArrowheads="1"/>
            </p:cNvSpPr>
            <p:nvPr/>
          </p:nvSpPr>
          <p:spPr bwMode="auto">
            <a:xfrm>
              <a:off x="3456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6" name="Rectangle 78"/>
            <p:cNvSpPr>
              <a:spLocks noChangeArrowheads="1"/>
            </p:cNvSpPr>
            <p:nvPr/>
          </p:nvSpPr>
          <p:spPr bwMode="auto">
            <a:xfrm>
              <a:off x="3456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7" name="Rectangle 79"/>
            <p:cNvSpPr>
              <a:spLocks noChangeArrowheads="1"/>
            </p:cNvSpPr>
            <p:nvPr/>
          </p:nvSpPr>
          <p:spPr bwMode="auto">
            <a:xfrm>
              <a:off x="3456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8" name="Rectangle 80"/>
            <p:cNvSpPr>
              <a:spLocks noChangeArrowheads="1"/>
            </p:cNvSpPr>
            <p:nvPr/>
          </p:nvSpPr>
          <p:spPr bwMode="auto">
            <a:xfrm>
              <a:off x="3456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49" name="Rectangle 81"/>
            <p:cNvSpPr>
              <a:spLocks noChangeArrowheads="1"/>
            </p:cNvSpPr>
            <p:nvPr/>
          </p:nvSpPr>
          <p:spPr bwMode="auto">
            <a:xfrm>
              <a:off x="3456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0" name="Rectangle 82"/>
            <p:cNvSpPr>
              <a:spLocks noChangeArrowheads="1"/>
            </p:cNvSpPr>
            <p:nvPr/>
          </p:nvSpPr>
          <p:spPr bwMode="auto">
            <a:xfrm>
              <a:off x="3456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1" name="Rectangle 83"/>
            <p:cNvSpPr>
              <a:spLocks noChangeArrowheads="1"/>
            </p:cNvSpPr>
            <p:nvPr/>
          </p:nvSpPr>
          <p:spPr bwMode="auto">
            <a:xfrm>
              <a:off x="3456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2" name="Rectangle 84"/>
            <p:cNvSpPr>
              <a:spLocks noChangeArrowheads="1"/>
            </p:cNvSpPr>
            <p:nvPr/>
          </p:nvSpPr>
          <p:spPr bwMode="auto">
            <a:xfrm>
              <a:off x="3456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3" name="Rectangle 85"/>
            <p:cNvSpPr>
              <a:spLocks noChangeArrowheads="1"/>
            </p:cNvSpPr>
            <p:nvPr/>
          </p:nvSpPr>
          <p:spPr bwMode="auto">
            <a:xfrm>
              <a:off x="3456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4" name="Rectangle 86"/>
            <p:cNvSpPr>
              <a:spLocks noChangeArrowheads="1"/>
            </p:cNvSpPr>
            <p:nvPr/>
          </p:nvSpPr>
          <p:spPr bwMode="auto">
            <a:xfrm>
              <a:off x="3456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5" name="Rectangle 87"/>
            <p:cNvSpPr>
              <a:spLocks noChangeArrowheads="1"/>
            </p:cNvSpPr>
            <p:nvPr/>
          </p:nvSpPr>
          <p:spPr bwMode="auto">
            <a:xfrm>
              <a:off x="3456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6" name="Rectangle 88"/>
            <p:cNvSpPr>
              <a:spLocks noChangeArrowheads="1"/>
            </p:cNvSpPr>
            <p:nvPr/>
          </p:nvSpPr>
          <p:spPr bwMode="auto">
            <a:xfrm>
              <a:off x="3456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7" name="Rectangle 89"/>
            <p:cNvSpPr>
              <a:spLocks noChangeArrowheads="1"/>
            </p:cNvSpPr>
            <p:nvPr/>
          </p:nvSpPr>
          <p:spPr bwMode="auto">
            <a:xfrm>
              <a:off x="3456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8" name="Rectangle 90"/>
            <p:cNvSpPr>
              <a:spLocks noChangeArrowheads="1"/>
            </p:cNvSpPr>
            <p:nvPr/>
          </p:nvSpPr>
          <p:spPr bwMode="auto">
            <a:xfrm>
              <a:off x="3456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59" name="Rectangle 91"/>
            <p:cNvSpPr>
              <a:spLocks noChangeArrowheads="1"/>
            </p:cNvSpPr>
            <p:nvPr/>
          </p:nvSpPr>
          <p:spPr bwMode="auto">
            <a:xfrm>
              <a:off x="3456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0" name="Rectangle 92"/>
            <p:cNvSpPr>
              <a:spLocks noChangeArrowheads="1"/>
            </p:cNvSpPr>
            <p:nvPr/>
          </p:nvSpPr>
          <p:spPr bwMode="auto">
            <a:xfrm>
              <a:off x="3456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1" name="Rectangle 93"/>
            <p:cNvSpPr>
              <a:spLocks noChangeArrowheads="1"/>
            </p:cNvSpPr>
            <p:nvPr/>
          </p:nvSpPr>
          <p:spPr bwMode="auto">
            <a:xfrm>
              <a:off x="3456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2" name="Rectangle 94"/>
            <p:cNvSpPr>
              <a:spLocks noChangeArrowheads="1"/>
            </p:cNvSpPr>
            <p:nvPr/>
          </p:nvSpPr>
          <p:spPr bwMode="auto">
            <a:xfrm>
              <a:off x="3456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3" name="Rectangle 95"/>
            <p:cNvSpPr>
              <a:spLocks noChangeArrowheads="1"/>
            </p:cNvSpPr>
            <p:nvPr/>
          </p:nvSpPr>
          <p:spPr bwMode="auto">
            <a:xfrm>
              <a:off x="3456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4" name="Rectangle 96"/>
            <p:cNvSpPr>
              <a:spLocks noChangeArrowheads="1"/>
            </p:cNvSpPr>
            <p:nvPr/>
          </p:nvSpPr>
          <p:spPr bwMode="auto">
            <a:xfrm>
              <a:off x="3456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5" name="Rectangle 97"/>
            <p:cNvSpPr>
              <a:spLocks noChangeArrowheads="1"/>
            </p:cNvSpPr>
            <p:nvPr/>
          </p:nvSpPr>
          <p:spPr bwMode="auto">
            <a:xfrm>
              <a:off x="3456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6" name="Rectangle 98"/>
            <p:cNvSpPr>
              <a:spLocks noChangeArrowheads="1"/>
            </p:cNvSpPr>
            <p:nvPr/>
          </p:nvSpPr>
          <p:spPr bwMode="auto">
            <a:xfrm>
              <a:off x="3456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7" name="Rectangle 99"/>
            <p:cNvSpPr>
              <a:spLocks noChangeArrowheads="1"/>
            </p:cNvSpPr>
            <p:nvPr/>
          </p:nvSpPr>
          <p:spPr bwMode="auto">
            <a:xfrm>
              <a:off x="3456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8" name="Rectangle 100"/>
            <p:cNvSpPr>
              <a:spLocks noChangeArrowheads="1"/>
            </p:cNvSpPr>
            <p:nvPr/>
          </p:nvSpPr>
          <p:spPr bwMode="auto">
            <a:xfrm>
              <a:off x="3456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69" name="Rectangle 101"/>
            <p:cNvSpPr>
              <a:spLocks noChangeArrowheads="1"/>
            </p:cNvSpPr>
            <p:nvPr/>
          </p:nvSpPr>
          <p:spPr bwMode="auto">
            <a:xfrm>
              <a:off x="3456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0" name="Rectangle 102"/>
            <p:cNvSpPr>
              <a:spLocks noChangeArrowheads="1"/>
            </p:cNvSpPr>
            <p:nvPr/>
          </p:nvSpPr>
          <p:spPr bwMode="auto">
            <a:xfrm>
              <a:off x="3456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1" name="Rectangle 103"/>
            <p:cNvSpPr>
              <a:spLocks noChangeArrowheads="1"/>
            </p:cNvSpPr>
            <p:nvPr/>
          </p:nvSpPr>
          <p:spPr bwMode="auto">
            <a:xfrm>
              <a:off x="3456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2" name="Rectangle 104"/>
            <p:cNvSpPr>
              <a:spLocks noChangeArrowheads="1"/>
            </p:cNvSpPr>
            <p:nvPr/>
          </p:nvSpPr>
          <p:spPr bwMode="auto">
            <a:xfrm>
              <a:off x="3456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3" name="Rectangle 105"/>
            <p:cNvSpPr>
              <a:spLocks noChangeArrowheads="1"/>
            </p:cNvSpPr>
            <p:nvPr/>
          </p:nvSpPr>
          <p:spPr bwMode="auto">
            <a:xfrm>
              <a:off x="3456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4" name="Rectangle 106"/>
            <p:cNvSpPr>
              <a:spLocks noChangeArrowheads="1"/>
            </p:cNvSpPr>
            <p:nvPr/>
          </p:nvSpPr>
          <p:spPr bwMode="auto">
            <a:xfrm>
              <a:off x="3456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5" name="Rectangle 107"/>
            <p:cNvSpPr>
              <a:spLocks noChangeArrowheads="1"/>
            </p:cNvSpPr>
            <p:nvPr/>
          </p:nvSpPr>
          <p:spPr bwMode="auto">
            <a:xfrm>
              <a:off x="3456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6" name="Rectangle 108"/>
            <p:cNvSpPr>
              <a:spLocks noChangeArrowheads="1"/>
            </p:cNvSpPr>
            <p:nvPr/>
          </p:nvSpPr>
          <p:spPr bwMode="auto">
            <a:xfrm>
              <a:off x="3456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7" name="Rectangle 109"/>
            <p:cNvSpPr>
              <a:spLocks noChangeArrowheads="1"/>
            </p:cNvSpPr>
            <p:nvPr/>
          </p:nvSpPr>
          <p:spPr bwMode="auto">
            <a:xfrm>
              <a:off x="3456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8" name="Rectangle 110"/>
            <p:cNvSpPr>
              <a:spLocks noChangeArrowheads="1"/>
            </p:cNvSpPr>
            <p:nvPr/>
          </p:nvSpPr>
          <p:spPr bwMode="auto">
            <a:xfrm>
              <a:off x="3456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79" name="Rectangle 111"/>
            <p:cNvSpPr>
              <a:spLocks noChangeArrowheads="1"/>
            </p:cNvSpPr>
            <p:nvPr/>
          </p:nvSpPr>
          <p:spPr bwMode="auto">
            <a:xfrm>
              <a:off x="3456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0" name="Rectangle 112"/>
            <p:cNvSpPr>
              <a:spLocks noChangeArrowheads="1"/>
            </p:cNvSpPr>
            <p:nvPr/>
          </p:nvSpPr>
          <p:spPr bwMode="auto">
            <a:xfrm>
              <a:off x="3456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1" name="Rectangle 113"/>
            <p:cNvSpPr>
              <a:spLocks noChangeArrowheads="1"/>
            </p:cNvSpPr>
            <p:nvPr/>
          </p:nvSpPr>
          <p:spPr bwMode="auto">
            <a:xfrm>
              <a:off x="3456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2" name="Rectangle 114"/>
            <p:cNvSpPr>
              <a:spLocks noChangeArrowheads="1"/>
            </p:cNvSpPr>
            <p:nvPr/>
          </p:nvSpPr>
          <p:spPr bwMode="auto">
            <a:xfrm>
              <a:off x="3456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3" name="Rectangle 115"/>
            <p:cNvSpPr>
              <a:spLocks noChangeArrowheads="1"/>
            </p:cNvSpPr>
            <p:nvPr/>
          </p:nvSpPr>
          <p:spPr bwMode="auto">
            <a:xfrm>
              <a:off x="3456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4" name="Rectangle 116"/>
            <p:cNvSpPr>
              <a:spLocks noChangeArrowheads="1"/>
            </p:cNvSpPr>
            <p:nvPr/>
          </p:nvSpPr>
          <p:spPr bwMode="auto">
            <a:xfrm>
              <a:off x="3456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5" name="Rectangle 117"/>
            <p:cNvSpPr>
              <a:spLocks noChangeArrowheads="1"/>
            </p:cNvSpPr>
            <p:nvPr/>
          </p:nvSpPr>
          <p:spPr bwMode="auto">
            <a:xfrm>
              <a:off x="3456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6" name="Rectangle 118"/>
            <p:cNvSpPr>
              <a:spLocks noChangeArrowheads="1"/>
            </p:cNvSpPr>
            <p:nvPr/>
          </p:nvSpPr>
          <p:spPr bwMode="auto">
            <a:xfrm>
              <a:off x="3456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7" name="Rectangle 119"/>
            <p:cNvSpPr>
              <a:spLocks noChangeArrowheads="1"/>
            </p:cNvSpPr>
            <p:nvPr/>
          </p:nvSpPr>
          <p:spPr bwMode="auto">
            <a:xfrm>
              <a:off x="3456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8" name="Rectangle 120"/>
            <p:cNvSpPr>
              <a:spLocks noChangeArrowheads="1"/>
            </p:cNvSpPr>
            <p:nvPr/>
          </p:nvSpPr>
          <p:spPr bwMode="auto">
            <a:xfrm>
              <a:off x="3456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89" name="Rectangle 121"/>
            <p:cNvSpPr>
              <a:spLocks noChangeArrowheads="1"/>
            </p:cNvSpPr>
            <p:nvPr/>
          </p:nvSpPr>
          <p:spPr bwMode="auto">
            <a:xfrm>
              <a:off x="3456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0" name="Rectangle 122"/>
            <p:cNvSpPr>
              <a:spLocks noChangeArrowheads="1"/>
            </p:cNvSpPr>
            <p:nvPr/>
          </p:nvSpPr>
          <p:spPr bwMode="auto">
            <a:xfrm>
              <a:off x="3456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1" name="Rectangle 123"/>
            <p:cNvSpPr>
              <a:spLocks noChangeArrowheads="1"/>
            </p:cNvSpPr>
            <p:nvPr/>
          </p:nvSpPr>
          <p:spPr bwMode="auto">
            <a:xfrm>
              <a:off x="3456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2" name="Rectangle 124"/>
            <p:cNvSpPr>
              <a:spLocks noChangeArrowheads="1"/>
            </p:cNvSpPr>
            <p:nvPr/>
          </p:nvSpPr>
          <p:spPr bwMode="auto">
            <a:xfrm>
              <a:off x="3456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3" name="Rectangle 125"/>
            <p:cNvSpPr>
              <a:spLocks noChangeArrowheads="1"/>
            </p:cNvSpPr>
            <p:nvPr/>
          </p:nvSpPr>
          <p:spPr bwMode="auto">
            <a:xfrm>
              <a:off x="3456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4" name="Rectangle 126"/>
            <p:cNvSpPr>
              <a:spLocks noChangeArrowheads="1"/>
            </p:cNvSpPr>
            <p:nvPr/>
          </p:nvSpPr>
          <p:spPr bwMode="auto">
            <a:xfrm>
              <a:off x="3456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5" name="Rectangle 127"/>
            <p:cNvSpPr>
              <a:spLocks noChangeArrowheads="1"/>
            </p:cNvSpPr>
            <p:nvPr/>
          </p:nvSpPr>
          <p:spPr bwMode="auto">
            <a:xfrm>
              <a:off x="3456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6" name="Rectangle 128"/>
            <p:cNvSpPr>
              <a:spLocks noChangeArrowheads="1"/>
            </p:cNvSpPr>
            <p:nvPr/>
          </p:nvSpPr>
          <p:spPr bwMode="auto">
            <a:xfrm>
              <a:off x="3456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7" name="Rectangle 129"/>
            <p:cNvSpPr>
              <a:spLocks noChangeArrowheads="1"/>
            </p:cNvSpPr>
            <p:nvPr/>
          </p:nvSpPr>
          <p:spPr bwMode="auto">
            <a:xfrm>
              <a:off x="3456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8" name="Rectangle 130"/>
            <p:cNvSpPr>
              <a:spLocks noChangeArrowheads="1"/>
            </p:cNvSpPr>
            <p:nvPr/>
          </p:nvSpPr>
          <p:spPr bwMode="auto">
            <a:xfrm>
              <a:off x="3456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99" name="Rectangle 131"/>
            <p:cNvSpPr>
              <a:spLocks noChangeArrowheads="1"/>
            </p:cNvSpPr>
            <p:nvPr/>
          </p:nvSpPr>
          <p:spPr bwMode="auto">
            <a:xfrm>
              <a:off x="3456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0" name="Rectangle 132"/>
            <p:cNvSpPr>
              <a:spLocks noChangeArrowheads="1"/>
            </p:cNvSpPr>
            <p:nvPr/>
          </p:nvSpPr>
          <p:spPr bwMode="auto">
            <a:xfrm>
              <a:off x="3456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1" name="Rectangle 133"/>
            <p:cNvSpPr>
              <a:spLocks noChangeArrowheads="1"/>
            </p:cNvSpPr>
            <p:nvPr/>
          </p:nvSpPr>
          <p:spPr bwMode="auto">
            <a:xfrm>
              <a:off x="3456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2" name="Rectangle 134"/>
            <p:cNvSpPr>
              <a:spLocks noChangeArrowheads="1"/>
            </p:cNvSpPr>
            <p:nvPr/>
          </p:nvSpPr>
          <p:spPr bwMode="auto">
            <a:xfrm>
              <a:off x="3456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3" name="Rectangle 135"/>
            <p:cNvSpPr>
              <a:spLocks noChangeArrowheads="1"/>
            </p:cNvSpPr>
            <p:nvPr/>
          </p:nvSpPr>
          <p:spPr bwMode="auto">
            <a:xfrm>
              <a:off x="3722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4" name="Rectangle 136"/>
            <p:cNvSpPr>
              <a:spLocks noChangeArrowheads="1"/>
            </p:cNvSpPr>
            <p:nvPr/>
          </p:nvSpPr>
          <p:spPr bwMode="auto">
            <a:xfrm>
              <a:off x="3722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5" name="Rectangle 137"/>
            <p:cNvSpPr>
              <a:spLocks noChangeArrowheads="1"/>
            </p:cNvSpPr>
            <p:nvPr/>
          </p:nvSpPr>
          <p:spPr bwMode="auto">
            <a:xfrm>
              <a:off x="3722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6" name="Rectangle 138"/>
            <p:cNvSpPr>
              <a:spLocks noChangeArrowheads="1"/>
            </p:cNvSpPr>
            <p:nvPr/>
          </p:nvSpPr>
          <p:spPr bwMode="auto">
            <a:xfrm>
              <a:off x="3722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7" name="Rectangle 139"/>
            <p:cNvSpPr>
              <a:spLocks noChangeArrowheads="1"/>
            </p:cNvSpPr>
            <p:nvPr/>
          </p:nvSpPr>
          <p:spPr bwMode="auto">
            <a:xfrm>
              <a:off x="3722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8" name="Rectangle 140"/>
            <p:cNvSpPr>
              <a:spLocks noChangeArrowheads="1"/>
            </p:cNvSpPr>
            <p:nvPr/>
          </p:nvSpPr>
          <p:spPr bwMode="auto">
            <a:xfrm>
              <a:off x="3722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09" name="Rectangle 141"/>
            <p:cNvSpPr>
              <a:spLocks noChangeArrowheads="1"/>
            </p:cNvSpPr>
            <p:nvPr/>
          </p:nvSpPr>
          <p:spPr bwMode="auto">
            <a:xfrm>
              <a:off x="3722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0" name="Rectangle 142"/>
            <p:cNvSpPr>
              <a:spLocks noChangeArrowheads="1"/>
            </p:cNvSpPr>
            <p:nvPr/>
          </p:nvSpPr>
          <p:spPr bwMode="auto">
            <a:xfrm>
              <a:off x="3722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1" name="Rectangle 143"/>
            <p:cNvSpPr>
              <a:spLocks noChangeArrowheads="1"/>
            </p:cNvSpPr>
            <p:nvPr/>
          </p:nvSpPr>
          <p:spPr bwMode="auto">
            <a:xfrm>
              <a:off x="3722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2" name="Rectangle 144"/>
            <p:cNvSpPr>
              <a:spLocks noChangeArrowheads="1"/>
            </p:cNvSpPr>
            <p:nvPr/>
          </p:nvSpPr>
          <p:spPr bwMode="auto">
            <a:xfrm>
              <a:off x="3722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3" name="Rectangle 145"/>
            <p:cNvSpPr>
              <a:spLocks noChangeArrowheads="1"/>
            </p:cNvSpPr>
            <p:nvPr/>
          </p:nvSpPr>
          <p:spPr bwMode="auto">
            <a:xfrm>
              <a:off x="3722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4" name="Rectangle 146"/>
            <p:cNvSpPr>
              <a:spLocks noChangeArrowheads="1"/>
            </p:cNvSpPr>
            <p:nvPr/>
          </p:nvSpPr>
          <p:spPr bwMode="auto">
            <a:xfrm>
              <a:off x="3722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5" name="Rectangle 147"/>
            <p:cNvSpPr>
              <a:spLocks noChangeArrowheads="1"/>
            </p:cNvSpPr>
            <p:nvPr/>
          </p:nvSpPr>
          <p:spPr bwMode="auto">
            <a:xfrm>
              <a:off x="3722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6" name="Rectangle 148"/>
            <p:cNvSpPr>
              <a:spLocks noChangeArrowheads="1"/>
            </p:cNvSpPr>
            <p:nvPr/>
          </p:nvSpPr>
          <p:spPr bwMode="auto">
            <a:xfrm>
              <a:off x="3722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7" name="Rectangle 149"/>
            <p:cNvSpPr>
              <a:spLocks noChangeArrowheads="1"/>
            </p:cNvSpPr>
            <p:nvPr/>
          </p:nvSpPr>
          <p:spPr bwMode="auto">
            <a:xfrm>
              <a:off x="3722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8" name="Rectangle 150"/>
            <p:cNvSpPr>
              <a:spLocks noChangeArrowheads="1"/>
            </p:cNvSpPr>
            <p:nvPr/>
          </p:nvSpPr>
          <p:spPr bwMode="auto">
            <a:xfrm>
              <a:off x="3722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19" name="Rectangle 151"/>
            <p:cNvSpPr>
              <a:spLocks noChangeArrowheads="1"/>
            </p:cNvSpPr>
            <p:nvPr/>
          </p:nvSpPr>
          <p:spPr bwMode="auto">
            <a:xfrm>
              <a:off x="3722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0" name="Rectangle 152"/>
            <p:cNvSpPr>
              <a:spLocks noChangeArrowheads="1"/>
            </p:cNvSpPr>
            <p:nvPr/>
          </p:nvSpPr>
          <p:spPr bwMode="auto">
            <a:xfrm>
              <a:off x="3722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1" name="Rectangle 153"/>
            <p:cNvSpPr>
              <a:spLocks noChangeArrowheads="1"/>
            </p:cNvSpPr>
            <p:nvPr/>
          </p:nvSpPr>
          <p:spPr bwMode="auto">
            <a:xfrm>
              <a:off x="3722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2" name="Rectangle 154"/>
            <p:cNvSpPr>
              <a:spLocks noChangeArrowheads="1"/>
            </p:cNvSpPr>
            <p:nvPr/>
          </p:nvSpPr>
          <p:spPr bwMode="auto">
            <a:xfrm>
              <a:off x="3722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3" name="Rectangle 155"/>
            <p:cNvSpPr>
              <a:spLocks noChangeArrowheads="1"/>
            </p:cNvSpPr>
            <p:nvPr/>
          </p:nvSpPr>
          <p:spPr bwMode="auto">
            <a:xfrm>
              <a:off x="3722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4" name="Rectangle 156"/>
            <p:cNvSpPr>
              <a:spLocks noChangeArrowheads="1"/>
            </p:cNvSpPr>
            <p:nvPr/>
          </p:nvSpPr>
          <p:spPr bwMode="auto">
            <a:xfrm>
              <a:off x="3722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5" name="Rectangle 157"/>
            <p:cNvSpPr>
              <a:spLocks noChangeArrowheads="1"/>
            </p:cNvSpPr>
            <p:nvPr/>
          </p:nvSpPr>
          <p:spPr bwMode="auto">
            <a:xfrm>
              <a:off x="3722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6" name="Rectangle 158"/>
            <p:cNvSpPr>
              <a:spLocks noChangeArrowheads="1"/>
            </p:cNvSpPr>
            <p:nvPr/>
          </p:nvSpPr>
          <p:spPr bwMode="auto">
            <a:xfrm>
              <a:off x="3722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7" name="Rectangle 159"/>
            <p:cNvSpPr>
              <a:spLocks noChangeArrowheads="1"/>
            </p:cNvSpPr>
            <p:nvPr/>
          </p:nvSpPr>
          <p:spPr bwMode="auto">
            <a:xfrm>
              <a:off x="3722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8" name="Rectangle 160"/>
            <p:cNvSpPr>
              <a:spLocks noChangeArrowheads="1"/>
            </p:cNvSpPr>
            <p:nvPr/>
          </p:nvSpPr>
          <p:spPr bwMode="auto">
            <a:xfrm>
              <a:off x="3722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29" name="Rectangle 161"/>
            <p:cNvSpPr>
              <a:spLocks noChangeArrowheads="1"/>
            </p:cNvSpPr>
            <p:nvPr/>
          </p:nvSpPr>
          <p:spPr bwMode="auto">
            <a:xfrm>
              <a:off x="3722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0" name="Rectangle 162"/>
            <p:cNvSpPr>
              <a:spLocks noChangeArrowheads="1"/>
            </p:cNvSpPr>
            <p:nvPr/>
          </p:nvSpPr>
          <p:spPr bwMode="auto">
            <a:xfrm>
              <a:off x="3722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1" name="Rectangle 163"/>
            <p:cNvSpPr>
              <a:spLocks noChangeArrowheads="1"/>
            </p:cNvSpPr>
            <p:nvPr/>
          </p:nvSpPr>
          <p:spPr bwMode="auto">
            <a:xfrm>
              <a:off x="3722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2" name="Rectangle 164"/>
            <p:cNvSpPr>
              <a:spLocks noChangeArrowheads="1"/>
            </p:cNvSpPr>
            <p:nvPr/>
          </p:nvSpPr>
          <p:spPr bwMode="auto">
            <a:xfrm>
              <a:off x="3722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3" name="Rectangle 165"/>
            <p:cNvSpPr>
              <a:spLocks noChangeArrowheads="1"/>
            </p:cNvSpPr>
            <p:nvPr/>
          </p:nvSpPr>
          <p:spPr bwMode="auto">
            <a:xfrm>
              <a:off x="3722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4" name="Rectangle 166"/>
            <p:cNvSpPr>
              <a:spLocks noChangeArrowheads="1"/>
            </p:cNvSpPr>
            <p:nvPr/>
          </p:nvSpPr>
          <p:spPr bwMode="auto">
            <a:xfrm>
              <a:off x="3722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5" name="Rectangle 167"/>
            <p:cNvSpPr>
              <a:spLocks noChangeArrowheads="1"/>
            </p:cNvSpPr>
            <p:nvPr/>
          </p:nvSpPr>
          <p:spPr bwMode="auto">
            <a:xfrm>
              <a:off x="3722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6" name="Rectangle 168"/>
            <p:cNvSpPr>
              <a:spLocks noChangeArrowheads="1"/>
            </p:cNvSpPr>
            <p:nvPr/>
          </p:nvSpPr>
          <p:spPr bwMode="auto">
            <a:xfrm>
              <a:off x="3722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7" name="Rectangle 169"/>
            <p:cNvSpPr>
              <a:spLocks noChangeArrowheads="1"/>
            </p:cNvSpPr>
            <p:nvPr/>
          </p:nvSpPr>
          <p:spPr bwMode="auto">
            <a:xfrm>
              <a:off x="3722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8" name="Rectangle 170"/>
            <p:cNvSpPr>
              <a:spLocks noChangeArrowheads="1"/>
            </p:cNvSpPr>
            <p:nvPr/>
          </p:nvSpPr>
          <p:spPr bwMode="auto">
            <a:xfrm>
              <a:off x="3722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39" name="Rectangle 171"/>
            <p:cNvSpPr>
              <a:spLocks noChangeArrowheads="1"/>
            </p:cNvSpPr>
            <p:nvPr/>
          </p:nvSpPr>
          <p:spPr bwMode="auto">
            <a:xfrm>
              <a:off x="3722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0" name="Rectangle 172"/>
            <p:cNvSpPr>
              <a:spLocks noChangeArrowheads="1"/>
            </p:cNvSpPr>
            <p:nvPr/>
          </p:nvSpPr>
          <p:spPr bwMode="auto">
            <a:xfrm>
              <a:off x="3722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1" name="Rectangle 173"/>
            <p:cNvSpPr>
              <a:spLocks noChangeArrowheads="1"/>
            </p:cNvSpPr>
            <p:nvPr/>
          </p:nvSpPr>
          <p:spPr bwMode="auto">
            <a:xfrm>
              <a:off x="3722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2" name="Rectangle 174"/>
            <p:cNvSpPr>
              <a:spLocks noChangeArrowheads="1"/>
            </p:cNvSpPr>
            <p:nvPr/>
          </p:nvSpPr>
          <p:spPr bwMode="auto">
            <a:xfrm>
              <a:off x="3722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3" name="Rectangle 175"/>
            <p:cNvSpPr>
              <a:spLocks noChangeArrowheads="1"/>
            </p:cNvSpPr>
            <p:nvPr/>
          </p:nvSpPr>
          <p:spPr bwMode="auto">
            <a:xfrm>
              <a:off x="3722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4" name="Rectangle 176"/>
            <p:cNvSpPr>
              <a:spLocks noChangeArrowheads="1"/>
            </p:cNvSpPr>
            <p:nvPr/>
          </p:nvSpPr>
          <p:spPr bwMode="auto">
            <a:xfrm>
              <a:off x="3722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5" name="Rectangle 177"/>
            <p:cNvSpPr>
              <a:spLocks noChangeArrowheads="1"/>
            </p:cNvSpPr>
            <p:nvPr/>
          </p:nvSpPr>
          <p:spPr bwMode="auto">
            <a:xfrm>
              <a:off x="3722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6" name="Rectangle 178"/>
            <p:cNvSpPr>
              <a:spLocks noChangeArrowheads="1"/>
            </p:cNvSpPr>
            <p:nvPr/>
          </p:nvSpPr>
          <p:spPr bwMode="auto">
            <a:xfrm>
              <a:off x="3722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7" name="Rectangle 179"/>
            <p:cNvSpPr>
              <a:spLocks noChangeArrowheads="1"/>
            </p:cNvSpPr>
            <p:nvPr/>
          </p:nvSpPr>
          <p:spPr bwMode="auto">
            <a:xfrm>
              <a:off x="3722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8" name="Rectangle 180"/>
            <p:cNvSpPr>
              <a:spLocks noChangeArrowheads="1"/>
            </p:cNvSpPr>
            <p:nvPr/>
          </p:nvSpPr>
          <p:spPr bwMode="auto">
            <a:xfrm>
              <a:off x="3722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49" name="Rectangle 181"/>
            <p:cNvSpPr>
              <a:spLocks noChangeArrowheads="1"/>
            </p:cNvSpPr>
            <p:nvPr/>
          </p:nvSpPr>
          <p:spPr bwMode="auto">
            <a:xfrm>
              <a:off x="3722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0" name="Rectangle 182"/>
            <p:cNvSpPr>
              <a:spLocks noChangeArrowheads="1"/>
            </p:cNvSpPr>
            <p:nvPr/>
          </p:nvSpPr>
          <p:spPr bwMode="auto">
            <a:xfrm>
              <a:off x="3722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1" name="Rectangle 183"/>
            <p:cNvSpPr>
              <a:spLocks noChangeArrowheads="1"/>
            </p:cNvSpPr>
            <p:nvPr/>
          </p:nvSpPr>
          <p:spPr bwMode="auto">
            <a:xfrm>
              <a:off x="3722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2" name="Rectangle 184"/>
            <p:cNvSpPr>
              <a:spLocks noChangeArrowheads="1"/>
            </p:cNvSpPr>
            <p:nvPr/>
          </p:nvSpPr>
          <p:spPr bwMode="auto">
            <a:xfrm>
              <a:off x="3722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3" name="Rectangle 185"/>
            <p:cNvSpPr>
              <a:spLocks noChangeArrowheads="1"/>
            </p:cNvSpPr>
            <p:nvPr/>
          </p:nvSpPr>
          <p:spPr bwMode="auto">
            <a:xfrm>
              <a:off x="3722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4" name="Rectangle 186"/>
            <p:cNvSpPr>
              <a:spLocks noChangeArrowheads="1"/>
            </p:cNvSpPr>
            <p:nvPr/>
          </p:nvSpPr>
          <p:spPr bwMode="auto">
            <a:xfrm>
              <a:off x="3722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5" name="Rectangle 187"/>
            <p:cNvSpPr>
              <a:spLocks noChangeArrowheads="1"/>
            </p:cNvSpPr>
            <p:nvPr/>
          </p:nvSpPr>
          <p:spPr bwMode="auto">
            <a:xfrm>
              <a:off x="3722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6" name="Rectangle 188"/>
            <p:cNvSpPr>
              <a:spLocks noChangeArrowheads="1"/>
            </p:cNvSpPr>
            <p:nvPr/>
          </p:nvSpPr>
          <p:spPr bwMode="auto">
            <a:xfrm>
              <a:off x="3722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7" name="Rectangle 189"/>
            <p:cNvSpPr>
              <a:spLocks noChangeArrowheads="1"/>
            </p:cNvSpPr>
            <p:nvPr/>
          </p:nvSpPr>
          <p:spPr bwMode="auto">
            <a:xfrm>
              <a:off x="3722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8" name="Rectangle 190"/>
            <p:cNvSpPr>
              <a:spLocks noChangeArrowheads="1"/>
            </p:cNvSpPr>
            <p:nvPr/>
          </p:nvSpPr>
          <p:spPr bwMode="auto">
            <a:xfrm>
              <a:off x="3722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59" name="Rectangle 191"/>
            <p:cNvSpPr>
              <a:spLocks noChangeArrowheads="1"/>
            </p:cNvSpPr>
            <p:nvPr/>
          </p:nvSpPr>
          <p:spPr bwMode="auto">
            <a:xfrm>
              <a:off x="3722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0" name="Rectangle 192"/>
            <p:cNvSpPr>
              <a:spLocks noChangeArrowheads="1"/>
            </p:cNvSpPr>
            <p:nvPr/>
          </p:nvSpPr>
          <p:spPr bwMode="auto">
            <a:xfrm>
              <a:off x="3722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1" name="Rectangle 193"/>
            <p:cNvSpPr>
              <a:spLocks noChangeArrowheads="1"/>
            </p:cNvSpPr>
            <p:nvPr/>
          </p:nvSpPr>
          <p:spPr bwMode="auto">
            <a:xfrm>
              <a:off x="3722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2" name="Rectangle 194"/>
            <p:cNvSpPr>
              <a:spLocks noChangeArrowheads="1"/>
            </p:cNvSpPr>
            <p:nvPr/>
          </p:nvSpPr>
          <p:spPr bwMode="auto">
            <a:xfrm>
              <a:off x="3722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3" name="Rectangle 195"/>
            <p:cNvSpPr>
              <a:spLocks noChangeArrowheads="1"/>
            </p:cNvSpPr>
            <p:nvPr/>
          </p:nvSpPr>
          <p:spPr bwMode="auto">
            <a:xfrm>
              <a:off x="3722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4" name="Rectangle 196"/>
            <p:cNvSpPr>
              <a:spLocks noChangeArrowheads="1"/>
            </p:cNvSpPr>
            <p:nvPr/>
          </p:nvSpPr>
          <p:spPr bwMode="auto">
            <a:xfrm>
              <a:off x="3722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5" name="Rectangle 197"/>
            <p:cNvSpPr>
              <a:spLocks noChangeArrowheads="1"/>
            </p:cNvSpPr>
            <p:nvPr/>
          </p:nvSpPr>
          <p:spPr bwMode="auto">
            <a:xfrm>
              <a:off x="3722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6" name="Rectangle 198"/>
            <p:cNvSpPr>
              <a:spLocks noChangeArrowheads="1"/>
            </p:cNvSpPr>
            <p:nvPr/>
          </p:nvSpPr>
          <p:spPr bwMode="auto">
            <a:xfrm>
              <a:off x="3722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7" name="Rectangle 199"/>
            <p:cNvSpPr>
              <a:spLocks noChangeArrowheads="1"/>
            </p:cNvSpPr>
            <p:nvPr/>
          </p:nvSpPr>
          <p:spPr bwMode="auto">
            <a:xfrm>
              <a:off x="3981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8" name="Rectangle 200"/>
            <p:cNvSpPr>
              <a:spLocks noChangeArrowheads="1"/>
            </p:cNvSpPr>
            <p:nvPr/>
          </p:nvSpPr>
          <p:spPr bwMode="auto">
            <a:xfrm>
              <a:off x="3981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69" name="Rectangle 201"/>
            <p:cNvSpPr>
              <a:spLocks noChangeArrowheads="1"/>
            </p:cNvSpPr>
            <p:nvPr/>
          </p:nvSpPr>
          <p:spPr bwMode="auto">
            <a:xfrm>
              <a:off x="3981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0" name="Rectangle 202"/>
            <p:cNvSpPr>
              <a:spLocks noChangeArrowheads="1"/>
            </p:cNvSpPr>
            <p:nvPr/>
          </p:nvSpPr>
          <p:spPr bwMode="auto">
            <a:xfrm>
              <a:off x="3981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1" name="Rectangle 203"/>
            <p:cNvSpPr>
              <a:spLocks noChangeArrowheads="1"/>
            </p:cNvSpPr>
            <p:nvPr/>
          </p:nvSpPr>
          <p:spPr bwMode="auto">
            <a:xfrm>
              <a:off x="3981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2" name="Rectangle 204"/>
            <p:cNvSpPr>
              <a:spLocks noChangeArrowheads="1"/>
            </p:cNvSpPr>
            <p:nvPr/>
          </p:nvSpPr>
          <p:spPr bwMode="auto">
            <a:xfrm>
              <a:off x="3981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3" name="Rectangle 205"/>
            <p:cNvSpPr>
              <a:spLocks noChangeArrowheads="1"/>
            </p:cNvSpPr>
            <p:nvPr/>
          </p:nvSpPr>
          <p:spPr bwMode="auto">
            <a:xfrm>
              <a:off x="3981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3975" name="Group 407"/>
          <p:cNvGrpSpPr>
            <a:grpSpLocks/>
          </p:cNvGrpSpPr>
          <p:nvPr/>
        </p:nvGrpSpPr>
        <p:grpSpPr bwMode="auto">
          <a:xfrm>
            <a:off x="6319838" y="2108200"/>
            <a:ext cx="1265237" cy="3727450"/>
            <a:chOff x="3981" y="1328"/>
            <a:chExt cx="797" cy="2348"/>
          </a:xfrm>
        </p:grpSpPr>
        <p:sp>
          <p:nvSpPr>
            <p:cNvPr id="493775" name="Rectangle 207"/>
            <p:cNvSpPr>
              <a:spLocks noChangeArrowheads="1"/>
            </p:cNvSpPr>
            <p:nvPr/>
          </p:nvSpPr>
          <p:spPr bwMode="auto">
            <a:xfrm>
              <a:off x="3981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6" name="Rectangle 208"/>
            <p:cNvSpPr>
              <a:spLocks noChangeArrowheads="1"/>
            </p:cNvSpPr>
            <p:nvPr/>
          </p:nvSpPr>
          <p:spPr bwMode="auto">
            <a:xfrm>
              <a:off x="3981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7" name="Rectangle 209"/>
            <p:cNvSpPr>
              <a:spLocks noChangeArrowheads="1"/>
            </p:cNvSpPr>
            <p:nvPr/>
          </p:nvSpPr>
          <p:spPr bwMode="auto">
            <a:xfrm>
              <a:off x="3981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8" name="Rectangle 210"/>
            <p:cNvSpPr>
              <a:spLocks noChangeArrowheads="1"/>
            </p:cNvSpPr>
            <p:nvPr/>
          </p:nvSpPr>
          <p:spPr bwMode="auto">
            <a:xfrm>
              <a:off x="3981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79" name="Rectangle 211"/>
            <p:cNvSpPr>
              <a:spLocks noChangeArrowheads="1"/>
            </p:cNvSpPr>
            <p:nvPr/>
          </p:nvSpPr>
          <p:spPr bwMode="auto">
            <a:xfrm>
              <a:off x="3981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0" name="Rectangle 212"/>
            <p:cNvSpPr>
              <a:spLocks noChangeArrowheads="1"/>
            </p:cNvSpPr>
            <p:nvPr/>
          </p:nvSpPr>
          <p:spPr bwMode="auto">
            <a:xfrm>
              <a:off x="3981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1" name="Rectangle 213"/>
            <p:cNvSpPr>
              <a:spLocks noChangeArrowheads="1"/>
            </p:cNvSpPr>
            <p:nvPr/>
          </p:nvSpPr>
          <p:spPr bwMode="auto">
            <a:xfrm>
              <a:off x="3981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2" name="Rectangle 214"/>
            <p:cNvSpPr>
              <a:spLocks noChangeArrowheads="1"/>
            </p:cNvSpPr>
            <p:nvPr/>
          </p:nvSpPr>
          <p:spPr bwMode="auto">
            <a:xfrm>
              <a:off x="3981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3" name="Rectangle 215"/>
            <p:cNvSpPr>
              <a:spLocks noChangeArrowheads="1"/>
            </p:cNvSpPr>
            <p:nvPr/>
          </p:nvSpPr>
          <p:spPr bwMode="auto">
            <a:xfrm>
              <a:off x="3981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4" name="Rectangle 216"/>
            <p:cNvSpPr>
              <a:spLocks noChangeArrowheads="1"/>
            </p:cNvSpPr>
            <p:nvPr/>
          </p:nvSpPr>
          <p:spPr bwMode="auto">
            <a:xfrm>
              <a:off x="3981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5" name="Rectangle 217"/>
            <p:cNvSpPr>
              <a:spLocks noChangeArrowheads="1"/>
            </p:cNvSpPr>
            <p:nvPr/>
          </p:nvSpPr>
          <p:spPr bwMode="auto">
            <a:xfrm>
              <a:off x="3981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6" name="Rectangle 218"/>
            <p:cNvSpPr>
              <a:spLocks noChangeArrowheads="1"/>
            </p:cNvSpPr>
            <p:nvPr/>
          </p:nvSpPr>
          <p:spPr bwMode="auto">
            <a:xfrm>
              <a:off x="3981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7" name="Rectangle 219"/>
            <p:cNvSpPr>
              <a:spLocks noChangeArrowheads="1"/>
            </p:cNvSpPr>
            <p:nvPr/>
          </p:nvSpPr>
          <p:spPr bwMode="auto">
            <a:xfrm>
              <a:off x="3981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8" name="Rectangle 220"/>
            <p:cNvSpPr>
              <a:spLocks noChangeArrowheads="1"/>
            </p:cNvSpPr>
            <p:nvPr/>
          </p:nvSpPr>
          <p:spPr bwMode="auto">
            <a:xfrm>
              <a:off x="3981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89" name="Rectangle 221"/>
            <p:cNvSpPr>
              <a:spLocks noChangeArrowheads="1"/>
            </p:cNvSpPr>
            <p:nvPr/>
          </p:nvSpPr>
          <p:spPr bwMode="auto">
            <a:xfrm>
              <a:off x="3981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0" name="Rectangle 222"/>
            <p:cNvSpPr>
              <a:spLocks noChangeArrowheads="1"/>
            </p:cNvSpPr>
            <p:nvPr/>
          </p:nvSpPr>
          <p:spPr bwMode="auto">
            <a:xfrm>
              <a:off x="3981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1" name="Rectangle 223"/>
            <p:cNvSpPr>
              <a:spLocks noChangeArrowheads="1"/>
            </p:cNvSpPr>
            <p:nvPr/>
          </p:nvSpPr>
          <p:spPr bwMode="auto">
            <a:xfrm>
              <a:off x="3981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2" name="Rectangle 224"/>
            <p:cNvSpPr>
              <a:spLocks noChangeArrowheads="1"/>
            </p:cNvSpPr>
            <p:nvPr/>
          </p:nvSpPr>
          <p:spPr bwMode="auto">
            <a:xfrm>
              <a:off x="3981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3" name="Rectangle 225"/>
            <p:cNvSpPr>
              <a:spLocks noChangeArrowheads="1"/>
            </p:cNvSpPr>
            <p:nvPr/>
          </p:nvSpPr>
          <p:spPr bwMode="auto">
            <a:xfrm>
              <a:off x="3981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4" name="Rectangle 226"/>
            <p:cNvSpPr>
              <a:spLocks noChangeArrowheads="1"/>
            </p:cNvSpPr>
            <p:nvPr/>
          </p:nvSpPr>
          <p:spPr bwMode="auto">
            <a:xfrm>
              <a:off x="3981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5" name="Rectangle 227"/>
            <p:cNvSpPr>
              <a:spLocks noChangeArrowheads="1"/>
            </p:cNvSpPr>
            <p:nvPr/>
          </p:nvSpPr>
          <p:spPr bwMode="auto">
            <a:xfrm>
              <a:off x="3981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6" name="Rectangle 228"/>
            <p:cNvSpPr>
              <a:spLocks noChangeArrowheads="1"/>
            </p:cNvSpPr>
            <p:nvPr/>
          </p:nvSpPr>
          <p:spPr bwMode="auto">
            <a:xfrm>
              <a:off x="3981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7" name="Rectangle 229"/>
            <p:cNvSpPr>
              <a:spLocks noChangeArrowheads="1"/>
            </p:cNvSpPr>
            <p:nvPr/>
          </p:nvSpPr>
          <p:spPr bwMode="auto">
            <a:xfrm>
              <a:off x="3981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8" name="Rectangle 230"/>
            <p:cNvSpPr>
              <a:spLocks noChangeArrowheads="1"/>
            </p:cNvSpPr>
            <p:nvPr/>
          </p:nvSpPr>
          <p:spPr bwMode="auto">
            <a:xfrm>
              <a:off x="3981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99" name="Rectangle 231"/>
            <p:cNvSpPr>
              <a:spLocks noChangeArrowheads="1"/>
            </p:cNvSpPr>
            <p:nvPr/>
          </p:nvSpPr>
          <p:spPr bwMode="auto">
            <a:xfrm>
              <a:off x="3981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0" name="Rectangle 232"/>
            <p:cNvSpPr>
              <a:spLocks noChangeArrowheads="1"/>
            </p:cNvSpPr>
            <p:nvPr/>
          </p:nvSpPr>
          <p:spPr bwMode="auto">
            <a:xfrm>
              <a:off x="3981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1" name="Rectangle 233"/>
            <p:cNvSpPr>
              <a:spLocks noChangeArrowheads="1"/>
            </p:cNvSpPr>
            <p:nvPr/>
          </p:nvSpPr>
          <p:spPr bwMode="auto">
            <a:xfrm>
              <a:off x="3981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2" name="Rectangle 234"/>
            <p:cNvSpPr>
              <a:spLocks noChangeArrowheads="1"/>
            </p:cNvSpPr>
            <p:nvPr/>
          </p:nvSpPr>
          <p:spPr bwMode="auto">
            <a:xfrm>
              <a:off x="3981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3" name="Rectangle 235"/>
            <p:cNvSpPr>
              <a:spLocks noChangeArrowheads="1"/>
            </p:cNvSpPr>
            <p:nvPr/>
          </p:nvSpPr>
          <p:spPr bwMode="auto">
            <a:xfrm>
              <a:off x="3981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4" name="Rectangle 236"/>
            <p:cNvSpPr>
              <a:spLocks noChangeArrowheads="1"/>
            </p:cNvSpPr>
            <p:nvPr/>
          </p:nvSpPr>
          <p:spPr bwMode="auto">
            <a:xfrm>
              <a:off x="3981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5" name="Rectangle 237"/>
            <p:cNvSpPr>
              <a:spLocks noChangeArrowheads="1"/>
            </p:cNvSpPr>
            <p:nvPr/>
          </p:nvSpPr>
          <p:spPr bwMode="auto">
            <a:xfrm>
              <a:off x="3981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6" name="Rectangle 238"/>
            <p:cNvSpPr>
              <a:spLocks noChangeArrowheads="1"/>
            </p:cNvSpPr>
            <p:nvPr/>
          </p:nvSpPr>
          <p:spPr bwMode="auto">
            <a:xfrm>
              <a:off x="3981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7" name="Rectangle 239"/>
            <p:cNvSpPr>
              <a:spLocks noChangeArrowheads="1"/>
            </p:cNvSpPr>
            <p:nvPr/>
          </p:nvSpPr>
          <p:spPr bwMode="auto">
            <a:xfrm>
              <a:off x="3981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8" name="Rectangle 240"/>
            <p:cNvSpPr>
              <a:spLocks noChangeArrowheads="1"/>
            </p:cNvSpPr>
            <p:nvPr/>
          </p:nvSpPr>
          <p:spPr bwMode="auto">
            <a:xfrm>
              <a:off x="3981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09" name="Rectangle 241"/>
            <p:cNvSpPr>
              <a:spLocks noChangeArrowheads="1"/>
            </p:cNvSpPr>
            <p:nvPr/>
          </p:nvSpPr>
          <p:spPr bwMode="auto">
            <a:xfrm>
              <a:off x="3981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0" name="Rectangle 242"/>
            <p:cNvSpPr>
              <a:spLocks noChangeArrowheads="1"/>
            </p:cNvSpPr>
            <p:nvPr/>
          </p:nvSpPr>
          <p:spPr bwMode="auto">
            <a:xfrm>
              <a:off x="3981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1" name="Rectangle 243"/>
            <p:cNvSpPr>
              <a:spLocks noChangeArrowheads="1"/>
            </p:cNvSpPr>
            <p:nvPr/>
          </p:nvSpPr>
          <p:spPr bwMode="auto">
            <a:xfrm>
              <a:off x="3981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2" name="Rectangle 244"/>
            <p:cNvSpPr>
              <a:spLocks noChangeArrowheads="1"/>
            </p:cNvSpPr>
            <p:nvPr/>
          </p:nvSpPr>
          <p:spPr bwMode="auto">
            <a:xfrm>
              <a:off x="3981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3" name="Rectangle 245"/>
            <p:cNvSpPr>
              <a:spLocks noChangeArrowheads="1"/>
            </p:cNvSpPr>
            <p:nvPr/>
          </p:nvSpPr>
          <p:spPr bwMode="auto">
            <a:xfrm>
              <a:off x="3981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4" name="Rectangle 246"/>
            <p:cNvSpPr>
              <a:spLocks noChangeArrowheads="1"/>
            </p:cNvSpPr>
            <p:nvPr/>
          </p:nvSpPr>
          <p:spPr bwMode="auto">
            <a:xfrm>
              <a:off x="3981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5" name="Rectangle 247"/>
            <p:cNvSpPr>
              <a:spLocks noChangeArrowheads="1"/>
            </p:cNvSpPr>
            <p:nvPr/>
          </p:nvSpPr>
          <p:spPr bwMode="auto">
            <a:xfrm>
              <a:off x="3981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6" name="Rectangle 248"/>
            <p:cNvSpPr>
              <a:spLocks noChangeArrowheads="1"/>
            </p:cNvSpPr>
            <p:nvPr/>
          </p:nvSpPr>
          <p:spPr bwMode="auto">
            <a:xfrm>
              <a:off x="3981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7" name="Rectangle 249"/>
            <p:cNvSpPr>
              <a:spLocks noChangeArrowheads="1"/>
            </p:cNvSpPr>
            <p:nvPr/>
          </p:nvSpPr>
          <p:spPr bwMode="auto">
            <a:xfrm>
              <a:off x="3981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8" name="Rectangle 250"/>
            <p:cNvSpPr>
              <a:spLocks noChangeArrowheads="1"/>
            </p:cNvSpPr>
            <p:nvPr/>
          </p:nvSpPr>
          <p:spPr bwMode="auto">
            <a:xfrm>
              <a:off x="3981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19" name="Rectangle 251"/>
            <p:cNvSpPr>
              <a:spLocks noChangeArrowheads="1"/>
            </p:cNvSpPr>
            <p:nvPr/>
          </p:nvSpPr>
          <p:spPr bwMode="auto">
            <a:xfrm>
              <a:off x="3981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0" name="Rectangle 252"/>
            <p:cNvSpPr>
              <a:spLocks noChangeArrowheads="1"/>
            </p:cNvSpPr>
            <p:nvPr/>
          </p:nvSpPr>
          <p:spPr bwMode="auto">
            <a:xfrm>
              <a:off x="3981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1" name="Rectangle 253"/>
            <p:cNvSpPr>
              <a:spLocks noChangeArrowheads="1"/>
            </p:cNvSpPr>
            <p:nvPr/>
          </p:nvSpPr>
          <p:spPr bwMode="auto">
            <a:xfrm>
              <a:off x="3981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2" name="Rectangle 254"/>
            <p:cNvSpPr>
              <a:spLocks noChangeArrowheads="1"/>
            </p:cNvSpPr>
            <p:nvPr/>
          </p:nvSpPr>
          <p:spPr bwMode="auto">
            <a:xfrm>
              <a:off x="3981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3" name="Rectangle 255"/>
            <p:cNvSpPr>
              <a:spLocks noChangeArrowheads="1"/>
            </p:cNvSpPr>
            <p:nvPr/>
          </p:nvSpPr>
          <p:spPr bwMode="auto">
            <a:xfrm>
              <a:off x="3981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4" name="Rectangle 256"/>
            <p:cNvSpPr>
              <a:spLocks noChangeArrowheads="1"/>
            </p:cNvSpPr>
            <p:nvPr/>
          </p:nvSpPr>
          <p:spPr bwMode="auto">
            <a:xfrm>
              <a:off x="3981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5" name="Rectangle 257"/>
            <p:cNvSpPr>
              <a:spLocks noChangeArrowheads="1"/>
            </p:cNvSpPr>
            <p:nvPr/>
          </p:nvSpPr>
          <p:spPr bwMode="auto">
            <a:xfrm>
              <a:off x="3981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6" name="Rectangle 258"/>
            <p:cNvSpPr>
              <a:spLocks noChangeArrowheads="1"/>
            </p:cNvSpPr>
            <p:nvPr/>
          </p:nvSpPr>
          <p:spPr bwMode="auto">
            <a:xfrm>
              <a:off x="3981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7" name="Rectangle 259"/>
            <p:cNvSpPr>
              <a:spLocks noChangeArrowheads="1"/>
            </p:cNvSpPr>
            <p:nvPr/>
          </p:nvSpPr>
          <p:spPr bwMode="auto">
            <a:xfrm>
              <a:off x="3981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8" name="Rectangle 260"/>
            <p:cNvSpPr>
              <a:spLocks noChangeArrowheads="1"/>
            </p:cNvSpPr>
            <p:nvPr/>
          </p:nvSpPr>
          <p:spPr bwMode="auto">
            <a:xfrm>
              <a:off x="3981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29" name="Rectangle 261"/>
            <p:cNvSpPr>
              <a:spLocks noChangeArrowheads="1"/>
            </p:cNvSpPr>
            <p:nvPr/>
          </p:nvSpPr>
          <p:spPr bwMode="auto">
            <a:xfrm>
              <a:off x="3981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0" name="Rectangle 262"/>
            <p:cNvSpPr>
              <a:spLocks noChangeArrowheads="1"/>
            </p:cNvSpPr>
            <p:nvPr/>
          </p:nvSpPr>
          <p:spPr bwMode="auto">
            <a:xfrm>
              <a:off x="3981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1" name="Rectangle 263"/>
            <p:cNvSpPr>
              <a:spLocks noChangeArrowheads="1"/>
            </p:cNvSpPr>
            <p:nvPr/>
          </p:nvSpPr>
          <p:spPr bwMode="auto">
            <a:xfrm>
              <a:off x="3981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2" name="Rectangle 264"/>
            <p:cNvSpPr>
              <a:spLocks noChangeArrowheads="1"/>
            </p:cNvSpPr>
            <p:nvPr/>
          </p:nvSpPr>
          <p:spPr bwMode="auto">
            <a:xfrm>
              <a:off x="4247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3" name="Rectangle 265"/>
            <p:cNvSpPr>
              <a:spLocks noChangeArrowheads="1"/>
            </p:cNvSpPr>
            <p:nvPr/>
          </p:nvSpPr>
          <p:spPr bwMode="auto">
            <a:xfrm>
              <a:off x="4247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4" name="Rectangle 266"/>
            <p:cNvSpPr>
              <a:spLocks noChangeArrowheads="1"/>
            </p:cNvSpPr>
            <p:nvPr/>
          </p:nvSpPr>
          <p:spPr bwMode="auto">
            <a:xfrm>
              <a:off x="4247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5" name="Rectangle 267"/>
            <p:cNvSpPr>
              <a:spLocks noChangeArrowheads="1"/>
            </p:cNvSpPr>
            <p:nvPr/>
          </p:nvSpPr>
          <p:spPr bwMode="auto">
            <a:xfrm>
              <a:off x="4247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6" name="Rectangle 268"/>
            <p:cNvSpPr>
              <a:spLocks noChangeArrowheads="1"/>
            </p:cNvSpPr>
            <p:nvPr/>
          </p:nvSpPr>
          <p:spPr bwMode="auto">
            <a:xfrm>
              <a:off x="4247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7" name="Rectangle 269"/>
            <p:cNvSpPr>
              <a:spLocks noChangeArrowheads="1"/>
            </p:cNvSpPr>
            <p:nvPr/>
          </p:nvSpPr>
          <p:spPr bwMode="auto">
            <a:xfrm>
              <a:off x="4247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8" name="Rectangle 270"/>
            <p:cNvSpPr>
              <a:spLocks noChangeArrowheads="1"/>
            </p:cNvSpPr>
            <p:nvPr/>
          </p:nvSpPr>
          <p:spPr bwMode="auto">
            <a:xfrm>
              <a:off x="4247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39" name="Rectangle 271"/>
            <p:cNvSpPr>
              <a:spLocks noChangeArrowheads="1"/>
            </p:cNvSpPr>
            <p:nvPr/>
          </p:nvSpPr>
          <p:spPr bwMode="auto">
            <a:xfrm>
              <a:off x="4247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0" name="Rectangle 272"/>
            <p:cNvSpPr>
              <a:spLocks noChangeArrowheads="1"/>
            </p:cNvSpPr>
            <p:nvPr/>
          </p:nvSpPr>
          <p:spPr bwMode="auto">
            <a:xfrm>
              <a:off x="4247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1" name="Rectangle 273"/>
            <p:cNvSpPr>
              <a:spLocks noChangeArrowheads="1"/>
            </p:cNvSpPr>
            <p:nvPr/>
          </p:nvSpPr>
          <p:spPr bwMode="auto">
            <a:xfrm>
              <a:off x="4247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2" name="Rectangle 274"/>
            <p:cNvSpPr>
              <a:spLocks noChangeArrowheads="1"/>
            </p:cNvSpPr>
            <p:nvPr/>
          </p:nvSpPr>
          <p:spPr bwMode="auto">
            <a:xfrm>
              <a:off x="4247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3" name="Rectangle 275"/>
            <p:cNvSpPr>
              <a:spLocks noChangeArrowheads="1"/>
            </p:cNvSpPr>
            <p:nvPr/>
          </p:nvSpPr>
          <p:spPr bwMode="auto">
            <a:xfrm>
              <a:off x="4247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4" name="Rectangle 276"/>
            <p:cNvSpPr>
              <a:spLocks noChangeArrowheads="1"/>
            </p:cNvSpPr>
            <p:nvPr/>
          </p:nvSpPr>
          <p:spPr bwMode="auto">
            <a:xfrm>
              <a:off x="4247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5" name="Rectangle 277"/>
            <p:cNvSpPr>
              <a:spLocks noChangeArrowheads="1"/>
            </p:cNvSpPr>
            <p:nvPr/>
          </p:nvSpPr>
          <p:spPr bwMode="auto">
            <a:xfrm>
              <a:off x="4247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6" name="Rectangle 278"/>
            <p:cNvSpPr>
              <a:spLocks noChangeArrowheads="1"/>
            </p:cNvSpPr>
            <p:nvPr/>
          </p:nvSpPr>
          <p:spPr bwMode="auto">
            <a:xfrm>
              <a:off x="4247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7" name="Rectangle 279"/>
            <p:cNvSpPr>
              <a:spLocks noChangeArrowheads="1"/>
            </p:cNvSpPr>
            <p:nvPr/>
          </p:nvSpPr>
          <p:spPr bwMode="auto">
            <a:xfrm>
              <a:off x="4247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8" name="Rectangle 280"/>
            <p:cNvSpPr>
              <a:spLocks noChangeArrowheads="1"/>
            </p:cNvSpPr>
            <p:nvPr/>
          </p:nvSpPr>
          <p:spPr bwMode="auto">
            <a:xfrm>
              <a:off x="4247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49" name="Rectangle 281"/>
            <p:cNvSpPr>
              <a:spLocks noChangeArrowheads="1"/>
            </p:cNvSpPr>
            <p:nvPr/>
          </p:nvSpPr>
          <p:spPr bwMode="auto">
            <a:xfrm>
              <a:off x="4247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0" name="Rectangle 282"/>
            <p:cNvSpPr>
              <a:spLocks noChangeArrowheads="1"/>
            </p:cNvSpPr>
            <p:nvPr/>
          </p:nvSpPr>
          <p:spPr bwMode="auto">
            <a:xfrm>
              <a:off x="4247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1" name="Rectangle 283"/>
            <p:cNvSpPr>
              <a:spLocks noChangeArrowheads="1"/>
            </p:cNvSpPr>
            <p:nvPr/>
          </p:nvSpPr>
          <p:spPr bwMode="auto">
            <a:xfrm>
              <a:off x="4247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2" name="Rectangle 284"/>
            <p:cNvSpPr>
              <a:spLocks noChangeArrowheads="1"/>
            </p:cNvSpPr>
            <p:nvPr/>
          </p:nvSpPr>
          <p:spPr bwMode="auto">
            <a:xfrm>
              <a:off x="4247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3" name="Rectangle 285"/>
            <p:cNvSpPr>
              <a:spLocks noChangeArrowheads="1"/>
            </p:cNvSpPr>
            <p:nvPr/>
          </p:nvSpPr>
          <p:spPr bwMode="auto">
            <a:xfrm>
              <a:off x="4247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4" name="Rectangle 286"/>
            <p:cNvSpPr>
              <a:spLocks noChangeArrowheads="1"/>
            </p:cNvSpPr>
            <p:nvPr/>
          </p:nvSpPr>
          <p:spPr bwMode="auto">
            <a:xfrm>
              <a:off x="4247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5" name="Rectangle 287"/>
            <p:cNvSpPr>
              <a:spLocks noChangeArrowheads="1"/>
            </p:cNvSpPr>
            <p:nvPr/>
          </p:nvSpPr>
          <p:spPr bwMode="auto">
            <a:xfrm>
              <a:off x="4247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6" name="Rectangle 288"/>
            <p:cNvSpPr>
              <a:spLocks noChangeArrowheads="1"/>
            </p:cNvSpPr>
            <p:nvPr/>
          </p:nvSpPr>
          <p:spPr bwMode="auto">
            <a:xfrm>
              <a:off x="4247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7" name="Rectangle 289"/>
            <p:cNvSpPr>
              <a:spLocks noChangeArrowheads="1"/>
            </p:cNvSpPr>
            <p:nvPr/>
          </p:nvSpPr>
          <p:spPr bwMode="auto">
            <a:xfrm>
              <a:off x="4247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8" name="Rectangle 290"/>
            <p:cNvSpPr>
              <a:spLocks noChangeArrowheads="1"/>
            </p:cNvSpPr>
            <p:nvPr/>
          </p:nvSpPr>
          <p:spPr bwMode="auto">
            <a:xfrm>
              <a:off x="4247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59" name="Rectangle 291"/>
            <p:cNvSpPr>
              <a:spLocks noChangeArrowheads="1"/>
            </p:cNvSpPr>
            <p:nvPr/>
          </p:nvSpPr>
          <p:spPr bwMode="auto">
            <a:xfrm>
              <a:off x="4247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0" name="Rectangle 292"/>
            <p:cNvSpPr>
              <a:spLocks noChangeArrowheads="1"/>
            </p:cNvSpPr>
            <p:nvPr/>
          </p:nvSpPr>
          <p:spPr bwMode="auto">
            <a:xfrm>
              <a:off x="4247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1" name="Rectangle 293"/>
            <p:cNvSpPr>
              <a:spLocks noChangeArrowheads="1"/>
            </p:cNvSpPr>
            <p:nvPr/>
          </p:nvSpPr>
          <p:spPr bwMode="auto">
            <a:xfrm>
              <a:off x="4247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2" name="Rectangle 294"/>
            <p:cNvSpPr>
              <a:spLocks noChangeArrowheads="1"/>
            </p:cNvSpPr>
            <p:nvPr/>
          </p:nvSpPr>
          <p:spPr bwMode="auto">
            <a:xfrm>
              <a:off x="4247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3" name="Rectangle 295"/>
            <p:cNvSpPr>
              <a:spLocks noChangeArrowheads="1"/>
            </p:cNvSpPr>
            <p:nvPr/>
          </p:nvSpPr>
          <p:spPr bwMode="auto">
            <a:xfrm>
              <a:off x="4247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4" name="Rectangle 296"/>
            <p:cNvSpPr>
              <a:spLocks noChangeArrowheads="1"/>
            </p:cNvSpPr>
            <p:nvPr/>
          </p:nvSpPr>
          <p:spPr bwMode="auto">
            <a:xfrm>
              <a:off x="4247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5" name="Rectangle 297"/>
            <p:cNvSpPr>
              <a:spLocks noChangeArrowheads="1"/>
            </p:cNvSpPr>
            <p:nvPr/>
          </p:nvSpPr>
          <p:spPr bwMode="auto">
            <a:xfrm>
              <a:off x="4247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6" name="Rectangle 298"/>
            <p:cNvSpPr>
              <a:spLocks noChangeArrowheads="1"/>
            </p:cNvSpPr>
            <p:nvPr/>
          </p:nvSpPr>
          <p:spPr bwMode="auto">
            <a:xfrm>
              <a:off x="4247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7" name="Rectangle 299"/>
            <p:cNvSpPr>
              <a:spLocks noChangeArrowheads="1"/>
            </p:cNvSpPr>
            <p:nvPr/>
          </p:nvSpPr>
          <p:spPr bwMode="auto">
            <a:xfrm>
              <a:off x="4247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8" name="Rectangle 300"/>
            <p:cNvSpPr>
              <a:spLocks noChangeArrowheads="1"/>
            </p:cNvSpPr>
            <p:nvPr/>
          </p:nvSpPr>
          <p:spPr bwMode="auto">
            <a:xfrm>
              <a:off x="4247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69" name="Rectangle 301"/>
            <p:cNvSpPr>
              <a:spLocks noChangeArrowheads="1"/>
            </p:cNvSpPr>
            <p:nvPr/>
          </p:nvSpPr>
          <p:spPr bwMode="auto">
            <a:xfrm>
              <a:off x="4247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0" name="Rectangle 302"/>
            <p:cNvSpPr>
              <a:spLocks noChangeArrowheads="1"/>
            </p:cNvSpPr>
            <p:nvPr/>
          </p:nvSpPr>
          <p:spPr bwMode="auto">
            <a:xfrm>
              <a:off x="4247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1" name="Rectangle 303"/>
            <p:cNvSpPr>
              <a:spLocks noChangeArrowheads="1"/>
            </p:cNvSpPr>
            <p:nvPr/>
          </p:nvSpPr>
          <p:spPr bwMode="auto">
            <a:xfrm>
              <a:off x="4247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2" name="Rectangle 304"/>
            <p:cNvSpPr>
              <a:spLocks noChangeArrowheads="1"/>
            </p:cNvSpPr>
            <p:nvPr/>
          </p:nvSpPr>
          <p:spPr bwMode="auto">
            <a:xfrm>
              <a:off x="4247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3" name="Rectangle 305"/>
            <p:cNvSpPr>
              <a:spLocks noChangeArrowheads="1"/>
            </p:cNvSpPr>
            <p:nvPr/>
          </p:nvSpPr>
          <p:spPr bwMode="auto">
            <a:xfrm>
              <a:off x="4247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4" name="Rectangle 306"/>
            <p:cNvSpPr>
              <a:spLocks noChangeArrowheads="1"/>
            </p:cNvSpPr>
            <p:nvPr/>
          </p:nvSpPr>
          <p:spPr bwMode="auto">
            <a:xfrm>
              <a:off x="4247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5" name="Rectangle 307"/>
            <p:cNvSpPr>
              <a:spLocks noChangeArrowheads="1"/>
            </p:cNvSpPr>
            <p:nvPr/>
          </p:nvSpPr>
          <p:spPr bwMode="auto">
            <a:xfrm>
              <a:off x="4247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6" name="Rectangle 308"/>
            <p:cNvSpPr>
              <a:spLocks noChangeArrowheads="1"/>
            </p:cNvSpPr>
            <p:nvPr/>
          </p:nvSpPr>
          <p:spPr bwMode="auto">
            <a:xfrm>
              <a:off x="4247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7" name="Rectangle 309"/>
            <p:cNvSpPr>
              <a:spLocks noChangeArrowheads="1"/>
            </p:cNvSpPr>
            <p:nvPr/>
          </p:nvSpPr>
          <p:spPr bwMode="auto">
            <a:xfrm>
              <a:off x="4247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8" name="Rectangle 310"/>
            <p:cNvSpPr>
              <a:spLocks noChangeArrowheads="1"/>
            </p:cNvSpPr>
            <p:nvPr/>
          </p:nvSpPr>
          <p:spPr bwMode="auto">
            <a:xfrm>
              <a:off x="4247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79" name="Rectangle 311"/>
            <p:cNvSpPr>
              <a:spLocks noChangeArrowheads="1"/>
            </p:cNvSpPr>
            <p:nvPr/>
          </p:nvSpPr>
          <p:spPr bwMode="auto">
            <a:xfrm>
              <a:off x="4247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0" name="Rectangle 312"/>
            <p:cNvSpPr>
              <a:spLocks noChangeArrowheads="1"/>
            </p:cNvSpPr>
            <p:nvPr/>
          </p:nvSpPr>
          <p:spPr bwMode="auto">
            <a:xfrm>
              <a:off x="4247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1" name="Rectangle 313"/>
            <p:cNvSpPr>
              <a:spLocks noChangeArrowheads="1"/>
            </p:cNvSpPr>
            <p:nvPr/>
          </p:nvSpPr>
          <p:spPr bwMode="auto">
            <a:xfrm>
              <a:off x="4247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2" name="Rectangle 314"/>
            <p:cNvSpPr>
              <a:spLocks noChangeArrowheads="1"/>
            </p:cNvSpPr>
            <p:nvPr/>
          </p:nvSpPr>
          <p:spPr bwMode="auto">
            <a:xfrm>
              <a:off x="4247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3" name="Rectangle 315"/>
            <p:cNvSpPr>
              <a:spLocks noChangeArrowheads="1"/>
            </p:cNvSpPr>
            <p:nvPr/>
          </p:nvSpPr>
          <p:spPr bwMode="auto">
            <a:xfrm>
              <a:off x="4247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4" name="Rectangle 316"/>
            <p:cNvSpPr>
              <a:spLocks noChangeArrowheads="1"/>
            </p:cNvSpPr>
            <p:nvPr/>
          </p:nvSpPr>
          <p:spPr bwMode="auto">
            <a:xfrm>
              <a:off x="4247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5" name="Rectangle 317"/>
            <p:cNvSpPr>
              <a:spLocks noChangeArrowheads="1"/>
            </p:cNvSpPr>
            <p:nvPr/>
          </p:nvSpPr>
          <p:spPr bwMode="auto">
            <a:xfrm>
              <a:off x="4247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6" name="Rectangle 318"/>
            <p:cNvSpPr>
              <a:spLocks noChangeArrowheads="1"/>
            </p:cNvSpPr>
            <p:nvPr/>
          </p:nvSpPr>
          <p:spPr bwMode="auto">
            <a:xfrm>
              <a:off x="4247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7" name="Rectangle 319"/>
            <p:cNvSpPr>
              <a:spLocks noChangeArrowheads="1"/>
            </p:cNvSpPr>
            <p:nvPr/>
          </p:nvSpPr>
          <p:spPr bwMode="auto">
            <a:xfrm>
              <a:off x="4247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8" name="Rectangle 320"/>
            <p:cNvSpPr>
              <a:spLocks noChangeArrowheads="1"/>
            </p:cNvSpPr>
            <p:nvPr/>
          </p:nvSpPr>
          <p:spPr bwMode="auto">
            <a:xfrm>
              <a:off x="4247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89" name="Rectangle 321"/>
            <p:cNvSpPr>
              <a:spLocks noChangeArrowheads="1"/>
            </p:cNvSpPr>
            <p:nvPr/>
          </p:nvSpPr>
          <p:spPr bwMode="auto">
            <a:xfrm>
              <a:off x="4247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0" name="Rectangle 322"/>
            <p:cNvSpPr>
              <a:spLocks noChangeArrowheads="1"/>
            </p:cNvSpPr>
            <p:nvPr/>
          </p:nvSpPr>
          <p:spPr bwMode="auto">
            <a:xfrm>
              <a:off x="4247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1" name="Rectangle 323"/>
            <p:cNvSpPr>
              <a:spLocks noChangeArrowheads="1"/>
            </p:cNvSpPr>
            <p:nvPr/>
          </p:nvSpPr>
          <p:spPr bwMode="auto">
            <a:xfrm>
              <a:off x="4247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2" name="Rectangle 324"/>
            <p:cNvSpPr>
              <a:spLocks noChangeArrowheads="1"/>
            </p:cNvSpPr>
            <p:nvPr/>
          </p:nvSpPr>
          <p:spPr bwMode="auto">
            <a:xfrm>
              <a:off x="4247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3" name="Rectangle 325"/>
            <p:cNvSpPr>
              <a:spLocks noChangeArrowheads="1"/>
            </p:cNvSpPr>
            <p:nvPr/>
          </p:nvSpPr>
          <p:spPr bwMode="auto">
            <a:xfrm>
              <a:off x="4247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4" name="Rectangle 326"/>
            <p:cNvSpPr>
              <a:spLocks noChangeArrowheads="1"/>
            </p:cNvSpPr>
            <p:nvPr/>
          </p:nvSpPr>
          <p:spPr bwMode="auto">
            <a:xfrm>
              <a:off x="4247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5" name="Rectangle 327"/>
            <p:cNvSpPr>
              <a:spLocks noChangeArrowheads="1"/>
            </p:cNvSpPr>
            <p:nvPr/>
          </p:nvSpPr>
          <p:spPr bwMode="auto">
            <a:xfrm>
              <a:off x="4247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6" name="Rectangle 328"/>
            <p:cNvSpPr>
              <a:spLocks noChangeArrowheads="1"/>
            </p:cNvSpPr>
            <p:nvPr/>
          </p:nvSpPr>
          <p:spPr bwMode="auto">
            <a:xfrm>
              <a:off x="4506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7" name="Rectangle 329"/>
            <p:cNvSpPr>
              <a:spLocks noChangeArrowheads="1"/>
            </p:cNvSpPr>
            <p:nvPr/>
          </p:nvSpPr>
          <p:spPr bwMode="auto">
            <a:xfrm>
              <a:off x="4506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8" name="Rectangle 330"/>
            <p:cNvSpPr>
              <a:spLocks noChangeArrowheads="1"/>
            </p:cNvSpPr>
            <p:nvPr/>
          </p:nvSpPr>
          <p:spPr bwMode="auto">
            <a:xfrm>
              <a:off x="4506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99" name="Rectangle 331"/>
            <p:cNvSpPr>
              <a:spLocks noChangeArrowheads="1"/>
            </p:cNvSpPr>
            <p:nvPr/>
          </p:nvSpPr>
          <p:spPr bwMode="auto">
            <a:xfrm>
              <a:off x="4506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0" name="Rectangle 332"/>
            <p:cNvSpPr>
              <a:spLocks noChangeArrowheads="1"/>
            </p:cNvSpPr>
            <p:nvPr/>
          </p:nvSpPr>
          <p:spPr bwMode="auto">
            <a:xfrm>
              <a:off x="4506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1" name="Rectangle 333"/>
            <p:cNvSpPr>
              <a:spLocks noChangeArrowheads="1"/>
            </p:cNvSpPr>
            <p:nvPr/>
          </p:nvSpPr>
          <p:spPr bwMode="auto">
            <a:xfrm>
              <a:off x="4506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2" name="Rectangle 334"/>
            <p:cNvSpPr>
              <a:spLocks noChangeArrowheads="1"/>
            </p:cNvSpPr>
            <p:nvPr/>
          </p:nvSpPr>
          <p:spPr bwMode="auto">
            <a:xfrm>
              <a:off x="4506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3" name="Rectangle 335"/>
            <p:cNvSpPr>
              <a:spLocks noChangeArrowheads="1"/>
            </p:cNvSpPr>
            <p:nvPr/>
          </p:nvSpPr>
          <p:spPr bwMode="auto">
            <a:xfrm>
              <a:off x="4506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4" name="Rectangle 336"/>
            <p:cNvSpPr>
              <a:spLocks noChangeArrowheads="1"/>
            </p:cNvSpPr>
            <p:nvPr/>
          </p:nvSpPr>
          <p:spPr bwMode="auto">
            <a:xfrm>
              <a:off x="4506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5" name="Rectangle 337"/>
            <p:cNvSpPr>
              <a:spLocks noChangeArrowheads="1"/>
            </p:cNvSpPr>
            <p:nvPr/>
          </p:nvSpPr>
          <p:spPr bwMode="auto">
            <a:xfrm>
              <a:off x="4506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6" name="Rectangle 338"/>
            <p:cNvSpPr>
              <a:spLocks noChangeArrowheads="1"/>
            </p:cNvSpPr>
            <p:nvPr/>
          </p:nvSpPr>
          <p:spPr bwMode="auto">
            <a:xfrm>
              <a:off x="4506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7" name="Rectangle 339"/>
            <p:cNvSpPr>
              <a:spLocks noChangeArrowheads="1"/>
            </p:cNvSpPr>
            <p:nvPr/>
          </p:nvSpPr>
          <p:spPr bwMode="auto">
            <a:xfrm>
              <a:off x="4506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8" name="Rectangle 340"/>
            <p:cNvSpPr>
              <a:spLocks noChangeArrowheads="1"/>
            </p:cNvSpPr>
            <p:nvPr/>
          </p:nvSpPr>
          <p:spPr bwMode="auto">
            <a:xfrm>
              <a:off x="4506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09" name="Rectangle 341"/>
            <p:cNvSpPr>
              <a:spLocks noChangeArrowheads="1"/>
            </p:cNvSpPr>
            <p:nvPr/>
          </p:nvSpPr>
          <p:spPr bwMode="auto">
            <a:xfrm>
              <a:off x="4506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0" name="Rectangle 342"/>
            <p:cNvSpPr>
              <a:spLocks noChangeArrowheads="1"/>
            </p:cNvSpPr>
            <p:nvPr/>
          </p:nvSpPr>
          <p:spPr bwMode="auto">
            <a:xfrm>
              <a:off x="4506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1" name="Rectangle 343"/>
            <p:cNvSpPr>
              <a:spLocks noChangeArrowheads="1"/>
            </p:cNvSpPr>
            <p:nvPr/>
          </p:nvSpPr>
          <p:spPr bwMode="auto">
            <a:xfrm>
              <a:off x="4506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2" name="Rectangle 344"/>
            <p:cNvSpPr>
              <a:spLocks noChangeArrowheads="1"/>
            </p:cNvSpPr>
            <p:nvPr/>
          </p:nvSpPr>
          <p:spPr bwMode="auto">
            <a:xfrm>
              <a:off x="4506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3" name="Rectangle 345"/>
            <p:cNvSpPr>
              <a:spLocks noChangeArrowheads="1"/>
            </p:cNvSpPr>
            <p:nvPr/>
          </p:nvSpPr>
          <p:spPr bwMode="auto">
            <a:xfrm>
              <a:off x="4506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4" name="Rectangle 346"/>
            <p:cNvSpPr>
              <a:spLocks noChangeArrowheads="1"/>
            </p:cNvSpPr>
            <p:nvPr/>
          </p:nvSpPr>
          <p:spPr bwMode="auto">
            <a:xfrm>
              <a:off x="4506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5" name="Rectangle 347"/>
            <p:cNvSpPr>
              <a:spLocks noChangeArrowheads="1"/>
            </p:cNvSpPr>
            <p:nvPr/>
          </p:nvSpPr>
          <p:spPr bwMode="auto">
            <a:xfrm>
              <a:off x="4506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6" name="Rectangle 348"/>
            <p:cNvSpPr>
              <a:spLocks noChangeArrowheads="1"/>
            </p:cNvSpPr>
            <p:nvPr/>
          </p:nvSpPr>
          <p:spPr bwMode="auto">
            <a:xfrm>
              <a:off x="4506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7" name="Rectangle 349"/>
            <p:cNvSpPr>
              <a:spLocks noChangeArrowheads="1"/>
            </p:cNvSpPr>
            <p:nvPr/>
          </p:nvSpPr>
          <p:spPr bwMode="auto">
            <a:xfrm>
              <a:off x="4506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8" name="Rectangle 350"/>
            <p:cNvSpPr>
              <a:spLocks noChangeArrowheads="1"/>
            </p:cNvSpPr>
            <p:nvPr/>
          </p:nvSpPr>
          <p:spPr bwMode="auto">
            <a:xfrm>
              <a:off x="4506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19" name="Rectangle 351"/>
            <p:cNvSpPr>
              <a:spLocks noChangeArrowheads="1"/>
            </p:cNvSpPr>
            <p:nvPr/>
          </p:nvSpPr>
          <p:spPr bwMode="auto">
            <a:xfrm>
              <a:off x="4506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0" name="Rectangle 352"/>
            <p:cNvSpPr>
              <a:spLocks noChangeArrowheads="1"/>
            </p:cNvSpPr>
            <p:nvPr/>
          </p:nvSpPr>
          <p:spPr bwMode="auto">
            <a:xfrm>
              <a:off x="4506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1" name="Rectangle 353"/>
            <p:cNvSpPr>
              <a:spLocks noChangeArrowheads="1"/>
            </p:cNvSpPr>
            <p:nvPr/>
          </p:nvSpPr>
          <p:spPr bwMode="auto">
            <a:xfrm>
              <a:off x="4506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2" name="Rectangle 354"/>
            <p:cNvSpPr>
              <a:spLocks noChangeArrowheads="1"/>
            </p:cNvSpPr>
            <p:nvPr/>
          </p:nvSpPr>
          <p:spPr bwMode="auto">
            <a:xfrm>
              <a:off x="4506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3" name="Rectangle 355"/>
            <p:cNvSpPr>
              <a:spLocks noChangeArrowheads="1"/>
            </p:cNvSpPr>
            <p:nvPr/>
          </p:nvSpPr>
          <p:spPr bwMode="auto">
            <a:xfrm>
              <a:off x="4506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4" name="Rectangle 356"/>
            <p:cNvSpPr>
              <a:spLocks noChangeArrowheads="1"/>
            </p:cNvSpPr>
            <p:nvPr/>
          </p:nvSpPr>
          <p:spPr bwMode="auto">
            <a:xfrm>
              <a:off x="4506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5" name="Rectangle 357"/>
            <p:cNvSpPr>
              <a:spLocks noChangeArrowheads="1"/>
            </p:cNvSpPr>
            <p:nvPr/>
          </p:nvSpPr>
          <p:spPr bwMode="auto">
            <a:xfrm>
              <a:off x="4506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6" name="Rectangle 358"/>
            <p:cNvSpPr>
              <a:spLocks noChangeArrowheads="1"/>
            </p:cNvSpPr>
            <p:nvPr/>
          </p:nvSpPr>
          <p:spPr bwMode="auto">
            <a:xfrm>
              <a:off x="4506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7" name="Rectangle 359"/>
            <p:cNvSpPr>
              <a:spLocks noChangeArrowheads="1"/>
            </p:cNvSpPr>
            <p:nvPr/>
          </p:nvSpPr>
          <p:spPr bwMode="auto">
            <a:xfrm>
              <a:off x="4506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8" name="Rectangle 360"/>
            <p:cNvSpPr>
              <a:spLocks noChangeArrowheads="1"/>
            </p:cNvSpPr>
            <p:nvPr/>
          </p:nvSpPr>
          <p:spPr bwMode="auto">
            <a:xfrm>
              <a:off x="4506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29" name="Rectangle 361"/>
            <p:cNvSpPr>
              <a:spLocks noChangeArrowheads="1"/>
            </p:cNvSpPr>
            <p:nvPr/>
          </p:nvSpPr>
          <p:spPr bwMode="auto">
            <a:xfrm>
              <a:off x="4506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0" name="Rectangle 362"/>
            <p:cNvSpPr>
              <a:spLocks noChangeArrowheads="1"/>
            </p:cNvSpPr>
            <p:nvPr/>
          </p:nvSpPr>
          <p:spPr bwMode="auto">
            <a:xfrm>
              <a:off x="4506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1" name="Rectangle 363"/>
            <p:cNvSpPr>
              <a:spLocks noChangeArrowheads="1"/>
            </p:cNvSpPr>
            <p:nvPr/>
          </p:nvSpPr>
          <p:spPr bwMode="auto">
            <a:xfrm>
              <a:off x="4506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2" name="Rectangle 364"/>
            <p:cNvSpPr>
              <a:spLocks noChangeArrowheads="1"/>
            </p:cNvSpPr>
            <p:nvPr/>
          </p:nvSpPr>
          <p:spPr bwMode="auto">
            <a:xfrm>
              <a:off x="4506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3" name="Rectangle 365"/>
            <p:cNvSpPr>
              <a:spLocks noChangeArrowheads="1"/>
            </p:cNvSpPr>
            <p:nvPr/>
          </p:nvSpPr>
          <p:spPr bwMode="auto">
            <a:xfrm>
              <a:off x="4506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4" name="Rectangle 366"/>
            <p:cNvSpPr>
              <a:spLocks noChangeArrowheads="1"/>
            </p:cNvSpPr>
            <p:nvPr/>
          </p:nvSpPr>
          <p:spPr bwMode="auto">
            <a:xfrm>
              <a:off x="4506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5" name="Rectangle 367"/>
            <p:cNvSpPr>
              <a:spLocks noChangeArrowheads="1"/>
            </p:cNvSpPr>
            <p:nvPr/>
          </p:nvSpPr>
          <p:spPr bwMode="auto">
            <a:xfrm>
              <a:off x="4506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6" name="Rectangle 368"/>
            <p:cNvSpPr>
              <a:spLocks noChangeArrowheads="1"/>
            </p:cNvSpPr>
            <p:nvPr/>
          </p:nvSpPr>
          <p:spPr bwMode="auto">
            <a:xfrm>
              <a:off x="4506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7" name="Rectangle 369"/>
            <p:cNvSpPr>
              <a:spLocks noChangeArrowheads="1"/>
            </p:cNvSpPr>
            <p:nvPr/>
          </p:nvSpPr>
          <p:spPr bwMode="auto">
            <a:xfrm>
              <a:off x="4506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8" name="Rectangle 370"/>
            <p:cNvSpPr>
              <a:spLocks noChangeArrowheads="1"/>
            </p:cNvSpPr>
            <p:nvPr/>
          </p:nvSpPr>
          <p:spPr bwMode="auto">
            <a:xfrm>
              <a:off x="4506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39" name="Rectangle 371"/>
            <p:cNvSpPr>
              <a:spLocks noChangeArrowheads="1"/>
            </p:cNvSpPr>
            <p:nvPr/>
          </p:nvSpPr>
          <p:spPr bwMode="auto">
            <a:xfrm>
              <a:off x="4506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0" name="Rectangle 372"/>
            <p:cNvSpPr>
              <a:spLocks noChangeArrowheads="1"/>
            </p:cNvSpPr>
            <p:nvPr/>
          </p:nvSpPr>
          <p:spPr bwMode="auto">
            <a:xfrm>
              <a:off x="4506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1" name="Rectangle 373"/>
            <p:cNvSpPr>
              <a:spLocks noChangeArrowheads="1"/>
            </p:cNvSpPr>
            <p:nvPr/>
          </p:nvSpPr>
          <p:spPr bwMode="auto">
            <a:xfrm>
              <a:off x="4506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2" name="Rectangle 374"/>
            <p:cNvSpPr>
              <a:spLocks noChangeArrowheads="1"/>
            </p:cNvSpPr>
            <p:nvPr/>
          </p:nvSpPr>
          <p:spPr bwMode="auto">
            <a:xfrm>
              <a:off x="4506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3" name="Rectangle 375"/>
            <p:cNvSpPr>
              <a:spLocks noChangeArrowheads="1"/>
            </p:cNvSpPr>
            <p:nvPr/>
          </p:nvSpPr>
          <p:spPr bwMode="auto">
            <a:xfrm>
              <a:off x="4506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4" name="Rectangle 376"/>
            <p:cNvSpPr>
              <a:spLocks noChangeArrowheads="1"/>
            </p:cNvSpPr>
            <p:nvPr/>
          </p:nvSpPr>
          <p:spPr bwMode="auto">
            <a:xfrm>
              <a:off x="4506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5" name="Rectangle 377"/>
            <p:cNvSpPr>
              <a:spLocks noChangeArrowheads="1"/>
            </p:cNvSpPr>
            <p:nvPr/>
          </p:nvSpPr>
          <p:spPr bwMode="auto">
            <a:xfrm>
              <a:off x="4506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6" name="Rectangle 378"/>
            <p:cNvSpPr>
              <a:spLocks noChangeArrowheads="1"/>
            </p:cNvSpPr>
            <p:nvPr/>
          </p:nvSpPr>
          <p:spPr bwMode="auto">
            <a:xfrm>
              <a:off x="4506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7" name="Rectangle 379"/>
            <p:cNvSpPr>
              <a:spLocks noChangeArrowheads="1"/>
            </p:cNvSpPr>
            <p:nvPr/>
          </p:nvSpPr>
          <p:spPr bwMode="auto">
            <a:xfrm>
              <a:off x="4506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8" name="Rectangle 380"/>
            <p:cNvSpPr>
              <a:spLocks noChangeArrowheads="1"/>
            </p:cNvSpPr>
            <p:nvPr/>
          </p:nvSpPr>
          <p:spPr bwMode="auto">
            <a:xfrm>
              <a:off x="4506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49" name="Rectangle 381"/>
            <p:cNvSpPr>
              <a:spLocks noChangeArrowheads="1"/>
            </p:cNvSpPr>
            <p:nvPr/>
          </p:nvSpPr>
          <p:spPr bwMode="auto">
            <a:xfrm>
              <a:off x="4506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0" name="Rectangle 382"/>
            <p:cNvSpPr>
              <a:spLocks noChangeArrowheads="1"/>
            </p:cNvSpPr>
            <p:nvPr/>
          </p:nvSpPr>
          <p:spPr bwMode="auto">
            <a:xfrm>
              <a:off x="4506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1" name="Rectangle 383"/>
            <p:cNvSpPr>
              <a:spLocks noChangeArrowheads="1"/>
            </p:cNvSpPr>
            <p:nvPr/>
          </p:nvSpPr>
          <p:spPr bwMode="auto">
            <a:xfrm>
              <a:off x="4506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2" name="Rectangle 384"/>
            <p:cNvSpPr>
              <a:spLocks noChangeArrowheads="1"/>
            </p:cNvSpPr>
            <p:nvPr/>
          </p:nvSpPr>
          <p:spPr bwMode="auto">
            <a:xfrm>
              <a:off x="4506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3" name="Rectangle 385"/>
            <p:cNvSpPr>
              <a:spLocks noChangeArrowheads="1"/>
            </p:cNvSpPr>
            <p:nvPr/>
          </p:nvSpPr>
          <p:spPr bwMode="auto">
            <a:xfrm>
              <a:off x="4506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4" name="Rectangle 386"/>
            <p:cNvSpPr>
              <a:spLocks noChangeArrowheads="1"/>
            </p:cNvSpPr>
            <p:nvPr/>
          </p:nvSpPr>
          <p:spPr bwMode="auto">
            <a:xfrm>
              <a:off x="4506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5" name="Rectangle 387"/>
            <p:cNvSpPr>
              <a:spLocks noChangeArrowheads="1"/>
            </p:cNvSpPr>
            <p:nvPr/>
          </p:nvSpPr>
          <p:spPr bwMode="auto">
            <a:xfrm>
              <a:off x="4506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6" name="Rectangle 388"/>
            <p:cNvSpPr>
              <a:spLocks noChangeArrowheads="1"/>
            </p:cNvSpPr>
            <p:nvPr/>
          </p:nvSpPr>
          <p:spPr bwMode="auto">
            <a:xfrm>
              <a:off x="4506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7" name="Rectangle 389"/>
            <p:cNvSpPr>
              <a:spLocks noChangeArrowheads="1"/>
            </p:cNvSpPr>
            <p:nvPr/>
          </p:nvSpPr>
          <p:spPr bwMode="auto">
            <a:xfrm>
              <a:off x="4506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8" name="Rectangle 390"/>
            <p:cNvSpPr>
              <a:spLocks noChangeArrowheads="1"/>
            </p:cNvSpPr>
            <p:nvPr/>
          </p:nvSpPr>
          <p:spPr bwMode="auto">
            <a:xfrm>
              <a:off x="4506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59" name="Rectangle 391"/>
            <p:cNvSpPr>
              <a:spLocks noChangeArrowheads="1"/>
            </p:cNvSpPr>
            <p:nvPr/>
          </p:nvSpPr>
          <p:spPr bwMode="auto">
            <a:xfrm>
              <a:off x="4506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0" name="Rectangle 392"/>
            <p:cNvSpPr>
              <a:spLocks noChangeArrowheads="1"/>
            </p:cNvSpPr>
            <p:nvPr/>
          </p:nvSpPr>
          <p:spPr bwMode="auto">
            <a:xfrm>
              <a:off x="4772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1" name="Rectangle 393"/>
            <p:cNvSpPr>
              <a:spLocks noChangeArrowheads="1"/>
            </p:cNvSpPr>
            <p:nvPr/>
          </p:nvSpPr>
          <p:spPr bwMode="auto">
            <a:xfrm>
              <a:off x="4772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2" name="Rectangle 394"/>
            <p:cNvSpPr>
              <a:spLocks noChangeArrowheads="1"/>
            </p:cNvSpPr>
            <p:nvPr/>
          </p:nvSpPr>
          <p:spPr bwMode="auto">
            <a:xfrm>
              <a:off x="4772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3" name="Rectangle 395"/>
            <p:cNvSpPr>
              <a:spLocks noChangeArrowheads="1"/>
            </p:cNvSpPr>
            <p:nvPr/>
          </p:nvSpPr>
          <p:spPr bwMode="auto">
            <a:xfrm>
              <a:off x="4772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4" name="Rectangle 396"/>
            <p:cNvSpPr>
              <a:spLocks noChangeArrowheads="1"/>
            </p:cNvSpPr>
            <p:nvPr/>
          </p:nvSpPr>
          <p:spPr bwMode="auto">
            <a:xfrm>
              <a:off x="4772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5" name="Rectangle 397"/>
            <p:cNvSpPr>
              <a:spLocks noChangeArrowheads="1"/>
            </p:cNvSpPr>
            <p:nvPr/>
          </p:nvSpPr>
          <p:spPr bwMode="auto">
            <a:xfrm>
              <a:off x="4772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6" name="Rectangle 398"/>
            <p:cNvSpPr>
              <a:spLocks noChangeArrowheads="1"/>
            </p:cNvSpPr>
            <p:nvPr/>
          </p:nvSpPr>
          <p:spPr bwMode="auto">
            <a:xfrm>
              <a:off x="4772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7" name="Rectangle 399"/>
            <p:cNvSpPr>
              <a:spLocks noChangeArrowheads="1"/>
            </p:cNvSpPr>
            <p:nvPr/>
          </p:nvSpPr>
          <p:spPr bwMode="auto">
            <a:xfrm>
              <a:off x="4772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8" name="Rectangle 400"/>
            <p:cNvSpPr>
              <a:spLocks noChangeArrowheads="1"/>
            </p:cNvSpPr>
            <p:nvPr/>
          </p:nvSpPr>
          <p:spPr bwMode="auto">
            <a:xfrm>
              <a:off x="4772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69" name="Rectangle 401"/>
            <p:cNvSpPr>
              <a:spLocks noChangeArrowheads="1"/>
            </p:cNvSpPr>
            <p:nvPr/>
          </p:nvSpPr>
          <p:spPr bwMode="auto">
            <a:xfrm>
              <a:off x="4772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0" name="Rectangle 402"/>
            <p:cNvSpPr>
              <a:spLocks noChangeArrowheads="1"/>
            </p:cNvSpPr>
            <p:nvPr/>
          </p:nvSpPr>
          <p:spPr bwMode="auto">
            <a:xfrm>
              <a:off x="4772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1" name="Rectangle 403"/>
            <p:cNvSpPr>
              <a:spLocks noChangeArrowheads="1"/>
            </p:cNvSpPr>
            <p:nvPr/>
          </p:nvSpPr>
          <p:spPr bwMode="auto">
            <a:xfrm>
              <a:off x="4772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2" name="Rectangle 404"/>
            <p:cNvSpPr>
              <a:spLocks noChangeArrowheads="1"/>
            </p:cNvSpPr>
            <p:nvPr/>
          </p:nvSpPr>
          <p:spPr bwMode="auto">
            <a:xfrm>
              <a:off x="4772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3" name="Rectangle 405"/>
            <p:cNvSpPr>
              <a:spLocks noChangeArrowheads="1"/>
            </p:cNvSpPr>
            <p:nvPr/>
          </p:nvSpPr>
          <p:spPr bwMode="auto">
            <a:xfrm>
              <a:off x="4772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4" name="Rectangle 406"/>
            <p:cNvSpPr>
              <a:spLocks noChangeArrowheads="1"/>
            </p:cNvSpPr>
            <p:nvPr/>
          </p:nvSpPr>
          <p:spPr bwMode="auto">
            <a:xfrm>
              <a:off x="4772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4176" name="Group 608"/>
          <p:cNvGrpSpPr>
            <a:grpSpLocks/>
          </p:cNvGrpSpPr>
          <p:nvPr/>
        </p:nvGrpSpPr>
        <p:grpSpPr bwMode="auto">
          <a:xfrm>
            <a:off x="7575550" y="2108200"/>
            <a:ext cx="1254125" cy="3727450"/>
            <a:chOff x="4772" y="1328"/>
            <a:chExt cx="790" cy="2348"/>
          </a:xfrm>
        </p:grpSpPr>
        <p:sp>
          <p:nvSpPr>
            <p:cNvPr id="493976" name="Rectangle 408"/>
            <p:cNvSpPr>
              <a:spLocks noChangeArrowheads="1"/>
            </p:cNvSpPr>
            <p:nvPr/>
          </p:nvSpPr>
          <p:spPr bwMode="auto">
            <a:xfrm>
              <a:off x="4772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7" name="Rectangle 409"/>
            <p:cNvSpPr>
              <a:spLocks noChangeArrowheads="1"/>
            </p:cNvSpPr>
            <p:nvPr/>
          </p:nvSpPr>
          <p:spPr bwMode="auto">
            <a:xfrm>
              <a:off x="4772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8" name="Rectangle 410"/>
            <p:cNvSpPr>
              <a:spLocks noChangeArrowheads="1"/>
            </p:cNvSpPr>
            <p:nvPr/>
          </p:nvSpPr>
          <p:spPr bwMode="auto">
            <a:xfrm>
              <a:off x="4772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79" name="Rectangle 411"/>
            <p:cNvSpPr>
              <a:spLocks noChangeArrowheads="1"/>
            </p:cNvSpPr>
            <p:nvPr/>
          </p:nvSpPr>
          <p:spPr bwMode="auto">
            <a:xfrm>
              <a:off x="4772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0" name="Rectangle 412"/>
            <p:cNvSpPr>
              <a:spLocks noChangeArrowheads="1"/>
            </p:cNvSpPr>
            <p:nvPr/>
          </p:nvSpPr>
          <p:spPr bwMode="auto">
            <a:xfrm>
              <a:off x="4772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1" name="Rectangle 413"/>
            <p:cNvSpPr>
              <a:spLocks noChangeArrowheads="1"/>
            </p:cNvSpPr>
            <p:nvPr/>
          </p:nvSpPr>
          <p:spPr bwMode="auto">
            <a:xfrm>
              <a:off x="4772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2" name="Rectangle 414"/>
            <p:cNvSpPr>
              <a:spLocks noChangeArrowheads="1"/>
            </p:cNvSpPr>
            <p:nvPr/>
          </p:nvSpPr>
          <p:spPr bwMode="auto">
            <a:xfrm>
              <a:off x="4772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3" name="Rectangle 415"/>
            <p:cNvSpPr>
              <a:spLocks noChangeArrowheads="1"/>
            </p:cNvSpPr>
            <p:nvPr/>
          </p:nvSpPr>
          <p:spPr bwMode="auto">
            <a:xfrm>
              <a:off x="4772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4" name="Rectangle 416"/>
            <p:cNvSpPr>
              <a:spLocks noChangeArrowheads="1"/>
            </p:cNvSpPr>
            <p:nvPr/>
          </p:nvSpPr>
          <p:spPr bwMode="auto">
            <a:xfrm>
              <a:off x="4772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5" name="Rectangle 417"/>
            <p:cNvSpPr>
              <a:spLocks noChangeArrowheads="1"/>
            </p:cNvSpPr>
            <p:nvPr/>
          </p:nvSpPr>
          <p:spPr bwMode="auto">
            <a:xfrm>
              <a:off x="4772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6" name="Rectangle 418"/>
            <p:cNvSpPr>
              <a:spLocks noChangeArrowheads="1"/>
            </p:cNvSpPr>
            <p:nvPr/>
          </p:nvSpPr>
          <p:spPr bwMode="auto">
            <a:xfrm>
              <a:off x="4772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7" name="Rectangle 419"/>
            <p:cNvSpPr>
              <a:spLocks noChangeArrowheads="1"/>
            </p:cNvSpPr>
            <p:nvPr/>
          </p:nvSpPr>
          <p:spPr bwMode="auto">
            <a:xfrm>
              <a:off x="4772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8" name="Rectangle 420"/>
            <p:cNvSpPr>
              <a:spLocks noChangeArrowheads="1"/>
            </p:cNvSpPr>
            <p:nvPr/>
          </p:nvSpPr>
          <p:spPr bwMode="auto">
            <a:xfrm>
              <a:off x="4772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89" name="Rectangle 421"/>
            <p:cNvSpPr>
              <a:spLocks noChangeArrowheads="1"/>
            </p:cNvSpPr>
            <p:nvPr/>
          </p:nvSpPr>
          <p:spPr bwMode="auto">
            <a:xfrm>
              <a:off x="4772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0" name="Rectangle 422"/>
            <p:cNvSpPr>
              <a:spLocks noChangeArrowheads="1"/>
            </p:cNvSpPr>
            <p:nvPr/>
          </p:nvSpPr>
          <p:spPr bwMode="auto">
            <a:xfrm>
              <a:off x="4772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1" name="Rectangle 423"/>
            <p:cNvSpPr>
              <a:spLocks noChangeArrowheads="1"/>
            </p:cNvSpPr>
            <p:nvPr/>
          </p:nvSpPr>
          <p:spPr bwMode="auto">
            <a:xfrm>
              <a:off x="4772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2" name="Rectangle 424"/>
            <p:cNvSpPr>
              <a:spLocks noChangeArrowheads="1"/>
            </p:cNvSpPr>
            <p:nvPr/>
          </p:nvSpPr>
          <p:spPr bwMode="auto">
            <a:xfrm>
              <a:off x="4772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3" name="Rectangle 425"/>
            <p:cNvSpPr>
              <a:spLocks noChangeArrowheads="1"/>
            </p:cNvSpPr>
            <p:nvPr/>
          </p:nvSpPr>
          <p:spPr bwMode="auto">
            <a:xfrm>
              <a:off x="4772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4" name="Rectangle 426"/>
            <p:cNvSpPr>
              <a:spLocks noChangeArrowheads="1"/>
            </p:cNvSpPr>
            <p:nvPr/>
          </p:nvSpPr>
          <p:spPr bwMode="auto">
            <a:xfrm>
              <a:off x="4772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5" name="Rectangle 427"/>
            <p:cNvSpPr>
              <a:spLocks noChangeArrowheads="1"/>
            </p:cNvSpPr>
            <p:nvPr/>
          </p:nvSpPr>
          <p:spPr bwMode="auto">
            <a:xfrm>
              <a:off x="4772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6" name="Rectangle 428"/>
            <p:cNvSpPr>
              <a:spLocks noChangeArrowheads="1"/>
            </p:cNvSpPr>
            <p:nvPr/>
          </p:nvSpPr>
          <p:spPr bwMode="auto">
            <a:xfrm>
              <a:off x="4772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7" name="Rectangle 429"/>
            <p:cNvSpPr>
              <a:spLocks noChangeArrowheads="1"/>
            </p:cNvSpPr>
            <p:nvPr/>
          </p:nvSpPr>
          <p:spPr bwMode="auto">
            <a:xfrm>
              <a:off x="4772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8" name="Rectangle 430"/>
            <p:cNvSpPr>
              <a:spLocks noChangeArrowheads="1"/>
            </p:cNvSpPr>
            <p:nvPr/>
          </p:nvSpPr>
          <p:spPr bwMode="auto">
            <a:xfrm>
              <a:off x="4772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99" name="Rectangle 431"/>
            <p:cNvSpPr>
              <a:spLocks noChangeArrowheads="1"/>
            </p:cNvSpPr>
            <p:nvPr/>
          </p:nvSpPr>
          <p:spPr bwMode="auto">
            <a:xfrm>
              <a:off x="4772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0" name="Rectangle 432"/>
            <p:cNvSpPr>
              <a:spLocks noChangeArrowheads="1"/>
            </p:cNvSpPr>
            <p:nvPr/>
          </p:nvSpPr>
          <p:spPr bwMode="auto">
            <a:xfrm>
              <a:off x="4772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1" name="Rectangle 433"/>
            <p:cNvSpPr>
              <a:spLocks noChangeArrowheads="1"/>
            </p:cNvSpPr>
            <p:nvPr/>
          </p:nvSpPr>
          <p:spPr bwMode="auto">
            <a:xfrm>
              <a:off x="4772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2" name="Rectangle 434"/>
            <p:cNvSpPr>
              <a:spLocks noChangeArrowheads="1"/>
            </p:cNvSpPr>
            <p:nvPr/>
          </p:nvSpPr>
          <p:spPr bwMode="auto">
            <a:xfrm>
              <a:off x="4772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3" name="Rectangle 435"/>
            <p:cNvSpPr>
              <a:spLocks noChangeArrowheads="1"/>
            </p:cNvSpPr>
            <p:nvPr/>
          </p:nvSpPr>
          <p:spPr bwMode="auto">
            <a:xfrm>
              <a:off x="4772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4" name="Rectangle 436"/>
            <p:cNvSpPr>
              <a:spLocks noChangeArrowheads="1"/>
            </p:cNvSpPr>
            <p:nvPr/>
          </p:nvSpPr>
          <p:spPr bwMode="auto">
            <a:xfrm>
              <a:off x="4772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5" name="Rectangle 437"/>
            <p:cNvSpPr>
              <a:spLocks noChangeArrowheads="1"/>
            </p:cNvSpPr>
            <p:nvPr/>
          </p:nvSpPr>
          <p:spPr bwMode="auto">
            <a:xfrm>
              <a:off x="4772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6" name="Rectangle 438"/>
            <p:cNvSpPr>
              <a:spLocks noChangeArrowheads="1"/>
            </p:cNvSpPr>
            <p:nvPr/>
          </p:nvSpPr>
          <p:spPr bwMode="auto">
            <a:xfrm>
              <a:off x="4772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7" name="Rectangle 439"/>
            <p:cNvSpPr>
              <a:spLocks noChangeArrowheads="1"/>
            </p:cNvSpPr>
            <p:nvPr/>
          </p:nvSpPr>
          <p:spPr bwMode="auto">
            <a:xfrm>
              <a:off x="4772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8" name="Rectangle 440"/>
            <p:cNvSpPr>
              <a:spLocks noChangeArrowheads="1"/>
            </p:cNvSpPr>
            <p:nvPr/>
          </p:nvSpPr>
          <p:spPr bwMode="auto">
            <a:xfrm>
              <a:off x="4772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09" name="Rectangle 441"/>
            <p:cNvSpPr>
              <a:spLocks noChangeArrowheads="1"/>
            </p:cNvSpPr>
            <p:nvPr/>
          </p:nvSpPr>
          <p:spPr bwMode="auto">
            <a:xfrm>
              <a:off x="4772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0" name="Rectangle 442"/>
            <p:cNvSpPr>
              <a:spLocks noChangeArrowheads="1"/>
            </p:cNvSpPr>
            <p:nvPr/>
          </p:nvSpPr>
          <p:spPr bwMode="auto">
            <a:xfrm>
              <a:off x="4772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1" name="Rectangle 443"/>
            <p:cNvSpPr>
              <a:spLocks noChangeArrowheads="1"/>
            </p:cNvSpPr>
            <p:nvPr/>
          </p:nvSpPr>
          <p:spPr bwMode="auto">
            <a:xfrm>
              <a:off x="4772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2" name="Rectangle 444"/>
            <p:cNvSpPr>
              <a:spLocks noChangeArrowheads="1"/>
            </p:cNvSpPr>
            <p:nvPr/>
          </p:nvSpPr>
          <p:spPr bwMode="auto">
            <a:xfrm>
              <a:off x="4772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3" name="Rectangle 445"/>
            <p:cNvSpPr>
              <a:spLocks noChangeArrowheads="1"/>
            </p:cNvSpPr>
            <p:nvPr/>
          </p:nvSpPr>
          <p:spPr bwMode="auto">
            <a:xfrm>
              <a:off x="4772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4" name="Rectangle 446"/>
            <p:cNvSpPr>
              <a:spLocks noChangeArrowheads="1"/>
            </p:cNvSpPr>
            <p:nvPr/>
          </p:nvSpPr>
          <p:spPr bwMode="auto">
            <a:xfrm>
              <a:off x="4772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5" name="Rectangle 447"/>
            <p:cNvSpPr>
              <a:spLocks noChangeArrowheads="1"/>
            </p:cNvSpPr>
            <p:nvPr/>
          </p:nvSpPr>
          <p:spPr bwMode="auto">
            <a:xfrm>
              <a:off x="4772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6" name="Rectangle 448"/>
            <p:cNvSpPr>
              <a:spLocks noChangeArrowheads="1"/>
            </p:cNvSpPr>
            <p:nvPr/>
          </p:nvSpPr>
          <p:spPr bwMode="auto">
            <a:xfrm>
              <a:off x="4772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7" name="Rectangle 449"/>
            <p:cNvSpPr>
              <a:spLocks noChangeArrowheads="1"/>
            </p:cNvSpPr>
            <p:nvPr/>
          </p:nvSpPr>
          <p:spPr bwMode="auto">
            <a:xfrm>
              <a:off x="4772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8" name="Rectangle 450"/>
            <p:cNvSpPr>
              <a:spLocks noChangeArrowheads="1"/>
            </p:cNvSpPr>
            <p:nvPr/>
          </p:nvSpPr>
          <p:spPr bwMode="auto">
            <a:xfrm>
              <a:off x="4772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19" name="Rectangle 451"/>
            <p:cNvSpPr>
              <a:spLocks noChangeArrowheads="1"/>
            </p:cNvSpPr>
            <p:nvPr/>
          </p:nvSpPr>
          <p:spPr bwMode="auto">
            <a:xfrm>
              <a:off x="4772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0" name="Rectangle 452"/>
            <p:cNvSpPr>
              <a:spLocks noChangeArrowheads="1"/>
            </p:cNvSpPr>
            <p:nvPr/>
          </p:nvSpPr>
          <p:spPr bwMode="auto">
            <a:xfrm>
              <a:off x="4772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1" name="Rectangle 453"/>
            <p:cNvSpPr>
              <a:spLocks noChangeArrowheads="1"/>
            </p:cNvSpPr>
            <p:nvPr/>
          </p:nvSpPr>
          <p:spPr bwMode="auto">
            <a:xfrm>
              <a:off x="4772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2" name="Rectangle 454"/>
            <p:cNvSpPr>
              <a:spLocks noChangeArrowheads="1"/>
            </p:cNvSpPr>
            <p:nvPr/>
          </p:nvSpPr>
          <p:spPr bwMode="auto">
            <a:xfrm>
              <a:off x="4772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3" name="Rectangle 455"/>
            <p:cNvSpPr>
              <a:spLocks noChangeArrowheads="1"/>
            </p:cNvSpPr>
            <p:nvPr/>
          </p:nvSpPr>
          <p:spPr bwMode="auto">
            <a:xfrm>
              <a:off x="4772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4" name="Rectangle 456"/>
            <p:cNvSpPr>
              <a:spLocks noChangeArrowheads="1"/>
            </p:cNvSpPr>
            <p:nvPr/>
          </p:nvSpPr>
          <p:spPr bwMode="auto">
            <a:xfrm>
              <a:off x="4772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5" name="Rectangle 457"/>
            <p:cNvSpPr>
              <a:spLocks noChangeArrowheads="1"/>
            </p:cNvSpPr>
            <p:nvPr/>
          </p:nvSpPr>
          <p:spPr bwMode="auto">
            <a:xfrm>
              <a:off x="5031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6" name="Rectangle 458"/>
            <p:cNvSpPr>
              <a:spLocks noChangeArrowheads="1"/>
            </p:cNvSpPr>
            <p:nvPr/>
          </p:nvSpPr>
          <p:spPr bwMode="auto">
            <a:xfrm>
              <a:off x="5031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7" name="Rectangle 459"/>
            <p:cNvSpPr>
              <a:spLocks noChangeArrowheads="1"/>
            </p:cNvSpPr>
            <p:nvPr/>
          </p:nvSpPr>
          <p:spPr bwMode="auto">
            <a:xfrm>
              <a:off x="5031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8" name="Rectangle 460"/>
            <p:cNvSpPr>
              <a:spLocks noChangeArrowheads="1"/>
            </p:cNvSpPr>
            <p:nvPr/>
          </p:nvSpPr>
          <p:spPr bwMode="auto">
            <a:xfrm>
              <a:off x="5031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29" name="Rectangle 461"/>
            <p:cNvSpPr>
              <a:spLocks noChangeArrowheads="1"/>
            </p:cNvSpPr>
            <p:nvPr/>
          </p:nvSpPr>
          <p:spPr bwMode="auto">
            <a:xfrm>
              <a:off x="5031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0" name="Rectangle 462"/>
            <p:cNvSpPr>
              <a:spLocks noChangeArrowheads="1"/>
            </p:cNvSpPr>
            <p:nvPr/>
          </p:nvSpPr>
          <p:spPr bwMode="auto">
            <a:xfrm>
              <a:off x="5031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1" name="Rectangle 463"/>
            <p:cNvSpPr>
              <a:spLocks noChangeArrowheads="1"/>
            </p:cNvSpPr>
            <p:nvPr/>
          </p:nvSpPr>
          <p:spPr bwMode="auto">
            <a:xfrm>
              <a:off x="5031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2" name="Rectangle 464"/>
            <p:cNvSpPr>
              <a:spLocks noChangeArrowheads="1"/>
            </p:cNvSpPr>
            <p:nvPr/>
          </p:nvSpPr>
          <p:spPr bwMode="auto">
            <a:xfrm>
              <a:off x="5031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3" name="Rectangle 465"/>
            <p:cNvSpPr>
              <a:spLocks noChangeArrowheads="1"/>
            </p:cNvSpPr>
            <p:nvPr/>
          </p:nvSpPr>
          <p:spPr bwMode="auto">
            <a:xfrm>
              <a:off x="5031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4" name="Rectangle 466"/>
            <p:cNvSpPr>
              <a:spLocks noChangeArrowheads="1"/>
            </p:cNvSpPr>
            <p:nvPr/>
          </p:nvSpPr>
          <p:spPr bwMode="auto">
            <a:xfrm>
              <a:off x="5031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5" name="Rectangle 467"/>
            <p:cNvSpPr>
              <a:spLocks noChangeArrowheads="1"/>
            </p:cNvSpPr>
            <p:nvPr/>
          </p:nvSpPr>
          <p:spPr bwMode="auto">
            <a:xfrm>
              <a:off x="5031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6" name="Rectangle 468"/>
            <p:cNvSpPr>
              <a:spLocks noChangeArrowheads="1"/>
            </p:cNvSpPr>
            <p:nvPr/>
          </p:nvSpPr>
          <p:spPr bwMode="auto">
            <a:xfrm>
              <a:off x="5031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7" name="Rectangle 469"/>
            <p:cNvSpPr>
              <a:spLocks noChangeArrowheads="1"/>
            </p:cNvSpPr>
            <p:nvPr/>
          </p:nvSpPr>
          <p:spPr bwMode="auto">
            <a:xfrm>
              <a:off x="5031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8" name="Rectangle 470"/>
            <p:cNvSpPr>
              <a:spLocks noChangeArrowheads="1"/>
            </p:cNvSpPr>
            <p:nvPr/>
          </p:nvSpPr>
          <p:spPr bwMode="auto">
            <a:xfrm>
              <a:off x="5031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39" name="Rectangle 471"/>
            <p:cNvSpPr>
              <a:spLocks noChangeArrowheads="1"/>
            </p:cNvSpPr>
            <p:nvPr/>
          </p:nvSpPr>
          <p:spPr bwMode="auto">
            <a:xfrm>
              <a:off x="5031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0" name="Rectangle 472"/>
            <p:cNvSpPr>
              <a:spLocks noChangeArrowheads="1"/>
            </p:cNvSpPr>
            <p:nvPr/>
          </p:nvSpPr>
          <p:spPr bwMode="auto">
            <a:xfrm>
              <a:off x="5031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1" name="Rectangle 473"/>
            <p:cNvSpPr>
              <a:spLocks noChangeArrowheads="1"/>
            </p:cNvSpPr>
            <p:nvPr/>
          </p:nvSpPr>
          <p:spPr bwMode="auto">
            <a:xfrm>
              <a:off x="5031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2" name="Rectangle 474"/>
            <p:cNvSpPr>
              <a:spLocks noChangeArrowheads="1"/>
            </p:cNvSpPr>
            <p:nvPr/>
          </p:nvSpPr>
          <p:spPr bwMode="auto">
            <a:xfrm>
              <a:off x="5031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3" name="Rectangle 475"/>
            <p:cNvSpPr>
              <a:spLocks noChangeArrowheads="1"/>
            </p:cNvSpPr>
            <p:nvPr/>
          </p:nvSpPr>
          <p:spPr bwMode="auto">
            <a:xfrm>
              <a:off x="5031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4" name="Rectangle 476"/>
            <p:cNvSpPr>
              <a:spLocks noChangeArrowheads="1"/>
            </p:cNvSpPr>
            <p:nvPr/>
          </p:nvSpPr>
          <p:spPr bwMode="auto">
            <a:xfrm>
              <a:off x="5031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5" name="Rectangle 477"/>
            <p:cNvSpPr>
              <a:spLocks noChangeArrowheads="1"/>
            </p:cNvSpPr>
            <p:nvPr/>
          </p:nvSpPr>
          <p:spPr bwMode="auto">
            <a:xfrm>
              <a:off x="5031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6" name="Rectangle 478"/>
            <p:cNvSpPr>
              <a:spLocks noChangeArrowheads="1"/>
            </p:cNvSpPr>
            <p:nvPr/>
          </p:nvSpPr>
          <p:spPr bwMode="auto">
            <a:xfrm>
              <a:off x="5031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7" name="Rectangle 479"/>
            <p:cNvSpPr>
              <a:spLocks noChangeArrowheads="1"/>
            </p:cNvSpPr>
            <p:nvPr/>
          </p:nvSpPr>
          <p:spPr bwMode="auto">
            <a:xfrm>
              <a:off x="5031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8" name="Rectangle 480"/>
            <p:cNvSpPr>
              <a:spLocks noChangeArrowheads="1"/>
            </p:cNvSpPr>
            <p:nvPr/>
          </p:nvSpPr>
          <p:spPr bwMode="auto">
            <a:xfrm>
              <a:off x="5031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49" name="Rectangle 481"/>
            <p:cNvSpPr>
              <a:spLocks noChangeArrowheads="1"/>
            </p:cNvSpPr>
            <p:nvPr/>
          </p:nvSpPr>
          <p:spPr bwMode="auto">
            <a:xfrm>
              <a:off x="5031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0" name="Rectangle 482"/>
            <p:cNvSpPr>
              <a:spLocks noChangeArrowheads="1"/>
            </p:cNvSpPr>
            <p:nvPr/>
          </p:nvSpPr>
          <p:spPr bwMode="auto">
            <a:xfrm>
              <a:off x="5031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1" name="Rectangle 483"/>
            <p:cNvSpPr>
              <a:spLocks noChangeArrowheads="1"/>
            </p:cNvSpPr>
            <p:nvPr/>
          </p:nvSpPr>
          <p:spPr bwMode="auto">
            <a:xfrm>
              <a:off x="5031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2" name="Rectangle 484"/>
            <p:cNvSpPr>
              <a:spLocks noChangeArrowheads="1"/>
            </p:cNvSpPr>
            <p:nvPr/>
          </p:nvSpPr>
          <p:spPr bwMode="auto">
            <a:xfrm>
              <a:off x="5031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3" name="Rectangle 485"/>
            <p:cNvSpPr>
              <a:spLocks noChangeArrowheads="1"/>
            </p:cNvSpPr>
            <p:nvPr/>
          </p:nvSpPr>
          <p:spPr bwMode="auto">
            <a:xfrm>
              <a:off x="5031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4" name="Rectangle 486"/>
            <p:cNvSpPr>
              <a:spLocks noChangeArrowheads="1"/>
            </p:cNvSpPr>
            <p:nvPr/>
          </p:nvSpPr>
          <p:spPr bwMode="auto">
            <a:xfrm>
              <a:off x="5031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5" name="Rectangle 487"/>
            <p:cNvSpPr>
              <a:spLocks noChangeArrowheads="1"/>
            </p:cNvSpPr>
            <p:nvPr/>
          </p:nvSpPr>
          <p:spPr bwMode="auto">
            <a:xfrm>
              <a:off x="5031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6" name="Rectangle 488"/>
            <p:cNvSpPr>
              <a:spLocks noChangeArrowheads="1"/>
            </p:cNvSpPr>
            <p:nvPr/>
          </p:nvSpPr>
          <p:spPr bwMode="auto">
            <a:xfrm>
              <a:off x="5031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7" name="Rectangle 489"/>
            <p:cNvSpPr>
              <a:spLocks noChangeArrowheads="1"/>
            </p:cNvSpPr>
            <p:nvPr/>
          </p:nvSpPr>
          <p:spPr bwMode="auto">
            <a:xfrm>
              <a:off x="5031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8" name="Rectangle 490"/>
            <p:cNvSpPr>
              <a:spLocks noChangeArrowheads="1"/>
            </p:cNvSpPr>
            <p:nvPr/>
          </p:nvSpPr>
          <p:spPr bwMode="auto">
            <a:xfrm>
              <a:off x="5031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59" name="Rectangle 491"/>
            <p:cNvSpPr>
              <a:spLocks noChangeArrowheads="1"/>
            </p:cNvSpPr>
            <p:nvPr/>
          </p:nvSpPr>
          <p:spPr bwMode="auto">
            <a:xfrm>
              <a:off x="5031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0" name="Rectangle 492"/>
            <p:cNvSpPr>
              <a:spLocks noChangeArrowheads="1"/>
            </p:cNvSpPr>
            <p:nvPr/>
          </p:nvSpPr>
          <p:spPr bwMode="auto">
            <a:xfrm>
              <a:off x="5031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1" name="Rectangle 493"/>
            <p:cNvSpPr>
              <a:spLocks noChangeArrowheads="1"/>
            </p:cNvSpPr>
            <p:nvPr/>
          </p:nvSpPr>
          <p:spPr bwMode="auto">
            <a:xfrm>
              <a:off x="5031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2" name="Rectangle 494"/>
            <p:cNvSpPr>
              <a:spLocks noChangeArrowheads="1"/>
            </p:cNvSpPr>
            <p:nvPr/>
          </p:nvSpPr>
          <p:spPr bwMode="auto">
            <a:xfrm>
              <a:off x="5031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3" name="Rectangle 495"/>
            <p:cNvSpPr>
              <a:spLocks noChangeArrowheads="1"/>
            </p:cNvSpPr>
            <p:nvPr/>
          </p:nvSpPr>
          <p:spPr bwMode="auto">
            <a:xfrm>
              <a:off x="5031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4" name="Rectangle 496"/>
            <p:cNvSpPr>
              <a:spLocks noChangeArrowheads="1"/>
            </p:cNvSpPr>
            <p:nvPr/>
          </p:nvSpPr>
          <p:spPr bwMode="auto">
            <a:xfrm>
              <a:off x="5031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5" name="Rectangle 497"/>
            <p:cNvSpPr>
              <a:spLocks noChangeArrowheads="1"/>
            </p:cNvSpPr>
            <p:nvPr/>
          </p:nvSpPr>
          <p:spPr bwMode="auto">
            <a:xfrm>
              <a:off x="5031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6" name="Rectangle 498"/>
            <p:cNvSpPr>
              <a:spLocks noChangeArrowheads="1"/>
            </p:cNvSpPr>
            <p:nvPr/>
          </p:nvSpPr>
          <p:spPr bwMode="auto">
            <a:xfrm>
              <a:off x="5031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7" name="Rectangle 499"/>
            <p:cNvSpPr>
              <a:spLocks noChangeArrowheads="1"/>
            </p:cNvSpPr>
            <p:nvPr/>
          </p:nvSpPr>
          <p:spPr bwMode="auto">
            <a:xfrm>
              <a:off x="5031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8" name="Rectangle 500"/>
            <p:cNvSpPr>
              <a:spLocks noChangeArrowheads="1"/>
            </p:cNvSpPr>
            <p:nvPr/>
          </p:nvSpPr>
          <p:spPr bwMode="auto">
            <a:xfrm>
              <a:off x="5031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69" name="Rectangle 501"/>
            <p:cNvSpPr>
              <a:spLocks noChangeArrowheads="1"/>
            </p:cNvSpPr>
            <p:nvPr/>
          </p:nvSpPr>
          <p:spPr bwMode="auto">
            <a:xfrm>
              <a:off x="5031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0" name="Rectangle 502"/>
            <p:cNvSpPr>
              <a:spLocks noChangeArrowheads="1"/>
            </p:cNvSpPr>
            <p:nvPr/>
          </p:nvSpPr>
          <p:spPr bwMode="auto">
            <a:xfrm>
              <a:off x="5031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1" name="Rectangle 503"/>
            <p:cNvSpPr>
              <a:spLocks noChangeArrowheads="1"/>
            </p:cNvSpPr>
            <p:nvPr/>
          </p:nvSpPr>
          <p:spPr bwMode="auto">
            <a:xfrm>
              <a:off x="5031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2" name="Rectangle 504"/>
            <p:cNvSpPr>
              <a:spLocks noChangeArrowheads="1"/>
            </p:cNvSpPr>
            <p:nvPr/>
          </p:nvSpPr>
          <p:spPr bwMode="auto">
            <a:xfrm>
              <a:off x="5031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3" name="Rectangle 505"/>
            <p:cNvSpPr>
              <a:spLocks noChangeArrowheads="1"/>
            </p:cNvSpPr>
            <p:nvPr/>
          </p:nvSpPr>
          <p:spPr bwMode="auto">
            <a:xfrm>
              <a:off x="5031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4" name="Rectangle 506"/>
            <p:cNvSpPr>
              <a:spLocks noChangeArrowheads="1"/>
            </p:cNvSpPr>
            <p:nvPr/>
          </p:nvSpPr>
          <p:spPr bwMode="auto">
            <a:xfrm>
              <a:off x="5031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5" name="Rectangle 507"/>
            <p:cNvSpPr>
              <a:spLocks noChangeArrowheads="1"/>
            </p:cNvSpPr>
            <p:nvPr/>
          </p:nvSpPr>
          <p:spPr bwMode="auto">
            <a:xfrm>
              <a:off x="5031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6" name="Rectangle 508"/>
            <p:cNvSpPr>
              <a:spLocks noChangeArrowheads="1"/>
            </p:cNvSpPr>
            <p:nvPr/>
          </p:nvSpPr>
          <p:spPr bwMode="auto">
            <a:xfrm>
              <a:off x="5031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7" name="Rectangle 509"/>
            <p:cNvSpPr>
              <a:spLocks noChangeArrowheads="1"/>
            </p:cNvSpPr>
            <p:nvPr/>
          </p:nvSpPr>
          <p:spPr bwMode="auto">
            <a:xfrm>
              <a:off x="5031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8" name="Rectangle 510"/>
            <p:cNvSpPr>
              <a:spLocks noChangeArrowheads="1"/>
            </p:cNvSpPr>
            <p:nvPr/>
          </p:nvSpPr>
          <p:spPr bwMode="auto">
            <a:xfrm>
              <a:off x="5031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79" name="Rectangle 511"/>
            <p:cNvSpPr>
              <a:spLocks noChangeArrowheads="1"/>
            </p:cNvSpPr>
            <p:nvPr/>
          </p:nvSpPr>
          <p:spPr bwMode="auto">
            <a:xfrm>
              <a:off x="5031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0" name="Rectangle 512"/>
            <p:cNvSpPr>
              <a:spLocks noChangeArrowheads="1"/>
            </p:cNvSpPr>
            <p:nvPr/>
          </p:nvSpPr>
          <p:spPr bwMode="auto">
            <a:xfrm>
              <a:off x="5031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1" name="Rectangle 513"/>
            <p:cNvSpPr>
              <a:spLocks noChangeArrowheads="1"/>
            </p:cNvSpPr>
            <p:nvPr/>
          </p:nvSpPr>
          <p:spPr bwMode="auto">
            <a:xfrm>
              <a:off x="5031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2" name="Rectangle 514"/>
            <p:cNvSpPr>
              <a:spLocks noChangeArrowheads="1"/>
            </p:cNvSpPr>
            <p:nvPr/>
          </p:nvSpPr>
          <p:spPr bwMode="auto">
            <a:xfrm>
              <a:off x="5031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3" name="Rectangle 515"/>
            <p:cNvSpPr>
              <a:spLocks noChangeArrowheads="1"/>
            </p:cNvSpPr>
            <p:nvPr/>
          </p:nvSpPr>
          <p:spPr bwMode="auto">
            <a:xfrm>
              <a:off x="5031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4" name="Rectangle 516"/>
            <p:cNvSpPr>
              <a:spLocks noChangeArrowheads="1"/>
            </p:cNvSpPr>
            <p:nvPr/>
          </p:nvSpPr>
          <p:spPr bwMode="auto">
            <a:xfrm>
              <a:off x="5031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5" name="Rectangle 517"/>
            <p:cNvSpPr>
              <a:spLocks noChangeArrowheads="1"/>
            </p:cNvSpPr>
            <p:nvPr/>
          </p:nvSpPr>
          <p:spPr bwMode="auto">
            <a:xfrm>
              <a:off x="5031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6" name="Rectangle 518"/>
            <p:cNvSpPr>
              <a:spLocks noChangeArrowheads="1"/>
            </p:cNvSpPr>
            <p:nvPr/>
          </p:nvSpPr>
          <p:spPr bwMode="auto">
            <a:xfrm>
              <a:off x="5031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7" name="Rectangle 519"/>
            <p:cNvSpPr>
              <a:spLocks noChangeArrowheads="1"/>
            </p:cNvSpPr>
            <p:nvPr/>
          </p:nvSpPr>
          <p:spPr bwMode="auto">
            <a:xfrm>
              <a:off x="5031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8" name="Rectangle 520"/>
            <p:cNvSpPr>
              <a:spLocks noChangeArrowheads="1"/>
            </p:cNvSpPr>
            <p:nvPr/>
          </p:nvSpPr>
          <p:spPr bwMode="auto">
            <a:xfrm>
              <a:off x="5031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89" name="Rectangle 521"/>
            <p:cNvSpPr>
              <a:spLocks noChangeArrowheads="1"/>
            </p:cNvSpPr>
            <p:nvPr/>
          </p:nvSpPr>
          <p:spPr bwMode="auto">
            <a:xfrm>
              <a:off x="5297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0" name="Rectangle 522"/>
            <p:cNvSpPr>
              <a:spLocks noChangeArrowheads="1"/>
            </p:cNvSpPr>
            <p:nvPr/>
          </p:nvSpPr>
          <p:spPr bwMode="auto">
            <a:xfrm>
              <a:off x="5297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1" name="Rectangle 523"/>
            <p:cNvSpPr>
              <a:spLocks noChangeArrowheads="1"/>
            </p:cNvSpPr>
            <p:nvPr/>
          </p:nvSpPr>
          <p:spPr bwMode="auto">
            <a:xfrm>
              <a:off x="5297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2" name="Rectangle 524"/>
            <p:cNvSpPr>
              <a:spLocks noChangeArrowheads="1"/>
            </p:cNvSpPr>
            <p:nvPr/>
          </p:nvSpPr>
          <p:spPr bwMode="auto">
            <a:xfrm>
              <a:off x="5297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3" name="Rectangle 525"/>
            <p:cNvSpPr>
              <a:spLocks noChangeArrowheads="1"/>
            </p:cNvSpPr>
            <p:nvPr/>
          </p:nvSpPr>
          <p:spPr bwMode="auto">
            <a:xfrm>
              <a:off x="5297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4" name="Rectangle 526"/>
            <p:cNvSpPr>
              <a:spLocks noChangeArrowheads="1"/>
            </p:cNvSpPr>
            <p:nvPr/>
          </p:nvSpPr>
          <p:spPr bwMode="auto">
            <a:xfrm>
              <a:off x="5297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5" name="Rectangle 527"/>
            <p:cNvSpPr>
              <a:spLocks noChangeArrowheads="1"/>
            </p:cNvSpPr>
            <p:nvPr/>
          </p:nvSpPr>
          <p:spPr bwMode="auto">
            <a:xfrm>
              <a:off x="5297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6" name="Rectangle 528"/>
            <p:cNvSpPr>
              <a:spLocks noChangeArrowheads="1"/>
            </p:cNvSpPr>
            <p:nvPr/>
          </p:nvSpPr>
          <p:spPr bwMode="auto">
            <a:xfrm>
              <a:off x="5297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7" name="Rectangle 529"/>
            <p:cNvSpPr>
              <a:spLocks noChangeArrowheads="1"/>
            </p:cNvSpPr>
            <p:nvPr/>
          </p:nvSpPr>
          <p:spPr bwMode="auto">
            <a:xfrm>
              <a:off x="5297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8" name="Rectangle 530"/>
            <p:cNvSpPr>
              <a:spLocks noChangeArrowheads="1"/>
            </p:cNvSpPr>
            <p:nvPr/>
          </p:nvSpPr>
          <p:spPr bwMode="auto">
            <a:xfrm>
              <a:off x="5297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099" name="Rectangle 531"/>
            <p:cNvSpPr>
              <a:spLocks noChangeArrowheads="1"/>
            </p:cNvSpPr>
            <p:nvPr/>
          </p:nvSpPr>
          <p:spPr bwMode="auto">
            <a:xfrm>
              <a:off x="5297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0" name="Rectangle 532"/>
            <p:cNvSpPr>
              <a:spLocks noChangeArrowheads="1"/>
            </p:cNvSpPr>
            <p:nvPr/>
          </p:nvSpPr>
          <p:spPr bwMode="auto">
            <a:xfrm>
              <a:off x="5297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1" name="Rectangle 533"/>
            <p:cNvSpPr>
              <a:spLocks noChangeArrowheads="1"/>
            </p:cNvSpPr>
            <p:nvPr/>
          </p:nvSpPr>
          <p:spPr bwMode="auto">
            <a:xfrm>
              <a:off x="5297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2" name="Rectangle 534"/>
            <p:cNvSpPr>
              <a:spLocks noChangeArrowheads="1"/>
            </p:cNvSpPr>
            <p:nvPr/>
          </p:nvSpPr>
          <p:spPr bwMode="auto">
            <a:xfrm>
              <a:off x="5297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3" name="Rectangle 535"/>
            <p:cNvSpPr>
              <a:spLocks noChangeArrowheads="1"/>
            </p:cNvSpPr>
            <p:nvPr/>
          </p:nvSpPr>
          <p:spPr bwMode="auto">
            <a:xfrm>
              <a:off x="5297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4" name="Rectangle 536"/>
            <p:cNvSpPr>
              <a:spLocks noChangeArrowheads="1"/>
            </p:cNvSpPr>
            <p:nvPr/>
          </p:nvSpPr>
          <p:spPr bwMode="auto">
            <a:xfrm>
              <a:off x="5297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5" name="Rectangle 537"/>
            <p:cNvSpPr>
              <a:spLocks noChangeArrowheads="1"/>
            </p:cNvSpPr>
            <p:nvPr/>
          </p:nvSpPr>
          <p:spPr bwMode="auto">
            <a:xfrm>
              <a:off x="5297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6" name="Rectangle 538"/>
            <p:cNvSpPr>
              <a:spLocks noChangeArrowheads="1"/>
            </p:cNvSpPr>
            <p:nvPr/>
          </p:nvSpPr>
          <p:spPr bwMode="auto">
            <a:xfrm>
              <a:off x="5297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7" name="Rectangle 539"/>
            <p:cNvSpPr>
              <a:spLocks noChangeArrowheads="1"/>
            </p:cNvSpPr>
            <p:nvPr/>
          </p:nvSpPr>
          <p:spPr bwMode="auto">
            <a:xfrm>
              <a:off x="5297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8" name="Rectangle 540"/>
            <p:cNvSpPr>
              <a:spLocks noChangeArrowheads="1"/>
            </p:cNvSpPr>
            <p:nvPr/>
          </p:nvSpPr>
          <p:spPr bwMode="auto">
            <a:xfrm>
              <a:off x="5297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09" name="Rectangle 541"/>
            <p:cNvSpPr>
              <a:spLocks noChangeArrowheads="1"/>
            </p:cNvSpPr>
            <p:nvPr/>
          </p:nvSpPr>
          <p:spPr bwMode="auto">
            <a:xfrm>
              <a:off x="5297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0" name="Rectangle 542"/>
            <p:cNvSpPr>
              <a:spLocks noChangeArrowheads="1"/>
            </p:cNvSpPr>
            <p:nvPr/>
          </p:nvSpPr>
          <p:spPr bwMode="auto">
            <a:xfrm>
              <a:off x="5297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1" name="Rectangle 543"/>
            <p:cNvSpPr>
              <a:spLocks noChangeArrowheads="1"/>
            </p:cNvSpPr>
            <p:nvPr/>
          </p:nvSpPr>
          <p:spPr bwMode="auto">
            <a:xfrm>
              <a:off x="5297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2" name="Rectangle 544"/>
            <p:cNvSpPr>
              <a:spLocks noChangeArrowheads="1"/>
            </p:cNvSpPr>
            <p:nvPr/>
          </p:nvSpPr>
          <p:spPr bwMode="auto">
            <a:xfrm>
              <a:off x="5297" y="218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3" name="Rectangle 545"/>
            <p:cNvSpPr>
              <a:spLocks noChangeArrowheads="1"/>
            </p:cNvSpPr>
            <p:nvPr/>
          </p:nvSpPr>
          <p:spPr bwMode="auto">
            <a:xfrm>
              <a:off x="5297" y="221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4" name="Rectangle 546"/>
            <p:cNvSpPr>
              <a:spLocks noChangeArrowheads="1"/>
            </p:cNvSpPr>
            <p:nvPr/>
          </p:nvSpPr>
          <p:spPr bwMode="auto">
            <a:xfrm>
              <a:off x="5297" y="225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5" name="Rectangle 547"/>
            <p:cNvSpPr>
              <a:spLocks noChangeArrowheads="1"/>
            </p:cNvSpPr>
            <p:nvPr/>
          </p:nvSpPr>
          <p:spPr bwMode="auto">
            <a:xfrm>
              <a:off x="5297" y="229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6" name="Rectangle 548"/>
            <p:cNvSpPr>
              <a:spLocks noChangeArrowheads="1"/>
            </p:cNvSpPr>
            <p:nvPr/>
          </p:nvSpPr>
          <p:spPr bwMode="auto">
            <a:xfrm>
              <a:off x="5297" y="232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7" name="Rectangle 549"/>
            <p:cNvSpPr>
              <a:spLocks noChangeArrowheads="1"/>
            </p:cNvSpPr>
            <p:nvPr/>
          </p:nvSpPr>
          <p:spPr bwMode="auto">
            <a:xfrm>
              <a:off x="5297" y="2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8" name="Rectangle 550"/>
            <p:cNvSpPr>
              <a:spLocks noChangeArrowheads="1"/>
            </p:cNvSpPr>
            <p:nvPr/>
          </p:nvSpPr>
          <p:spPr bwMode="auto">
            <a:xfrm>
              <a:off x="5297" y="240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19" name="Rectangle 551"/>
            <p:cNvSpPr>
              <a:spLocks noChangeArrowheads="1"/>
            </p:cNvSpPr>
            <p:nvPr/>
          </p:nvSpPr>
          <p:spPr bwMode="auto">
            <a:xfrm>
              <a:off x="5297" y="244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0" name="Rectangle 552"/>
            <p:cNvSpPr>
              <a:spLocks noChangeArrowheads="1"/>
            </p:cNvSpPr>
            <p:nvPr/>
          </p:nvSpPr>
          <p:spPr bwMode="auto">
            <a:xfrm>
              <a:off x="5297" y="247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1" name="Rectangle 553"/>
            <p:cNvSpPr>
              <a:spLocks noChangeArrowheads="1"/>
            </p:cNvSpPr>
            <p:nvPr/>
          </p:nvSpPr>
          <p:spPr bwMode="auto">
            <a:xfrm>
              <a:off x="5297" y="251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2" name="Rectangle 554"/>
            <p:cNvSpPr>
              <a:spLocks noChangeArrowheads="1"/>
            </p:cNvSpPr>
            <p:nvPr/>
          </p:nvSpPr>
          <p:spPr bwMode="auto">
            <a:xfrm>
              <a:off x="5297" y="255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3" name="Rectangle 555"/>
            <p:cNvSpPr>
              <a:spLocks noChangeArrowheads="1"/>
            </p:cNvSpPr>
            <p:nvPr/>
          </p:nvSpPr>
          <p:spPr bwMode="auto">
            <a:xfrm>
              <a:off x="5297" y="258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4" name="Rectangle 556"/>
            <p:cNvSpPr>
              <a:spLocks noChangeArrowheads="1"/>
            </p:cNvSpPr>
            <p:nvPr/>
          </p:nvSpPr>
          <p:spPr bwMode="auto">
            <a:xfrm>
              <a:off x="5297" y="262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5" name="Rectangle 557"/>
            <p:cNvSpPr>
              <a:spLocks noChangeArrowheads="1"/>
            </p:cNvSpPr>
            <p:nvPr/>
          </p:nvSpPr>
          <p:spPr bwMode="auto">
            <a:xfrm>
              <a:off x="5297" y="266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6" name="Rectangle 558"/>
            <p:cNvSpPr>
              <a:spLocks noChangeArrowheads="1"/>
            </p:cNvSpPr>
            <p:nvPr/>
          </p:nvSpPr>
          <p:spPr bwMode="auto">
            <a:xfrm>
              <a:off x="5297" y="270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7" name="Rectangle 559"/>
            <p:cNvSpPr>
              <a:spLocks noChangeArrowheads="1"/>
            </p:cNvSpPr>
            <p:nvPr/>
          </p:nvSpPr>
          <p:spPr bwMode="auto">
            <a:xfrm>
              <a:off x="5297" y="273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8" name="Rectangle 560"/>
            <p:cNvSpPr>
              <a:spLocks noChangeArrowheads="1"/>
            </p:cNvSpPr>
            <p:nvPr/>
          </p:nvSpPr>
          <p:spPr bwMode="auto">
            <a:xfrm>
              <a:off x="5297" y="277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29" name="Rectangle 561"/>
            <p:cNvSpPr>
              <a:spLocks noChangeArrowheads="1"/>
            </p:cNvSpPr>
            <p:nvPr/>
          </p:nvSpPr>
          <p:spPr bwMode="auto">
            <a:xfrm>
              <a:off x="5297" y="281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0" name="Rectangle 562"/>
            <p:cNvSpPr>
              <a:spLocks noChangeArrowheads="1"/>
            </p:cNvSpPr>
            <p:nvPr/>
          </p:nvSpPr>
          <p:spPr bwMode="auto">
            <a:xfrm>
              <a:off x="5297" y="284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1" name="Rectangle 563"/>
            <p:cNvSpPr>
              <a:spLocks noChangeArrowheads="1"/>
            </p:cNvSpPr>
            <p:nvPr/>
          </p:nvSpPr>
          <p:spPr bwMode="auto">
            <a:xfrm>
              <a:off x="5297" y="288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2" name="Rectangle 564"/>
            <p:cNvSpPr>
              <a:spLocks noChangeArrowheads="1"/>
            </p:cNvSpPr>
            <p:nvPr/>
          </p:nvSpPr>
          <p:spPr bwMode="auto">
            <a:xfrm>
              <a:off x="5297" y="292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3" name="Rectangle 565"/>
            <p:cNvSpPr>
              <a:spLocks noChangeArrowheads="1"/>
            </p:cNvSpPr>
            <p:nvPr/>
          </p:nvSpPr>
          <p:spPr bwMode="auto">
            <a:xfrm>
              <a:off x="5297" y="295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4" name="Rectangle 566"/>
            <p:cNvSpPr>
              <a:spLocks noChangeArrowheads="1"/>
            </p:cNvSpPr>
            <p:nvPr/>
          </p:nvSpPr>
          <p:spPr bwMode="auto">
            <a:xfrm>
              <a:off x="5297" y="299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5" name="Rectangle 567"/>
            <p:cNvSpPr>
              <a:spLocks noChangeArrowheads="1"/>
            </p:cNvSpPr>
            <p:nvPr/>
          </p:nvSpPr>
          <p:spPr bwMode="auto">
            <a:xfrm>
              <a:off x="5297" y="303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6" name="Rectangle 568"/>
            <p:cNvSpPr>
              <a:spLocks noChangeArrowheads="1"/>
            </p:cNvSpPr>
            <p:nvPr/>
          </p:nvSpPr>
          <p:spPr bwMode="auto">
            <a:xfrm>
              <a:off x="5297" y="307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7" name="Rectangle 569"/>
            <p:cNvSpPr>
              <a:spLocks noChangeArrowheads="1"/>
            </p:cNvSpPr>
            <p:nvPr/>
          </p:nvSpPr>
          <p:spPr bwMode="auto">
            <a:xfrm>
              <a:off x="5297" y="310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8" name="Rectangle 570"/>
            <p:cNvSpPr>
              <a:spLocks noChangeArrowheads="1"/>
            </p:cNvSpPr>
            <p:nvPr/>
          </p:nvSpPr>
          <p:spPr bwMode="auto">
            <a:xfrm>
              <a:off x="5297" y="314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39" name="Rectangle 571"/>
            <p:cNvSpPr>
              <a:spLocks noChangeArrowheads="1"/>
            </p:cNvSpPr>
            <p:nvPr/>
          </p:nvSpPr>
          <p:spPr bwMode="auto">
            <a:xfrm>
              <a:off x="5297" y="318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0" name="Rectangle 572"/>
            <p:cNvSpPr>
              <a:spLocks noChangeArrowheads="1"/>
            </p:cNvSpPr>
            <p:nvPr/>
          </p:nvSpPr>
          <p:spPr bwMode="auto">
            <a:xfrm>
              <a:off x="5297" y="321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1" name="Rectangle 573"/>
            <p:cNvSpPr>
              <a:spLocks noChangeArrowheads="1"/>
            </p:cNvSpPr>
            <p:nvPr/>
          </p:nvSpPr>
          <p:spPr bwMode="auto">
            <a:xfrm>
              <a:off x="5297" y="325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2" name="Rectangle 574"/>
            <p:cNvSpPr>
              <a:spLocks noChangeArrowheads="1"/>
            </p:cNvSpPr>
            <p:nvPr/>
          </p:nvSpPr>
          <p:spPr bwMode="auto">
            <a:xfrm>
              <a:off x="5297" y="329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3" name="Rectangle 575"/>
            <p:cNvSpPr>
              <a:spLocks noChangeArrowheads="1"/>
            </p:cNvSpPr>
            <p:nvPr/>
          </p:nvSpPr>
          <p:spPr bwMode="auto">
            <a:xfrm>
              <a:off x="5297" y="333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4" name="Rectangle 576"/>
            <p:cNvSpPr>
              <a:spLocks noChangeArrowheads="1"/>
            </p:cNvSpPr>
            <p:nvPr/>
          </p:nvSpPr>
          <p:spPr bwMode="auto">
            <a:xfrm>
              <a:off x="5297" y="336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5" name="Rectangle 577"/>
            <p:cNvSpPr>
              <a:spLocks noChangeArrowheads="1"/>
            </p:cNvSpPr>
            <p:nvPr/>
          </p:nvSpPr>
          <p:spPr bwMode="auto">
            <a:xfrm>
              <a:off x="5297" y="340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6" name="Rectangle 578"/>
            <p:cNvSpPr>
              <a:spLocks noChangeArrowheads="1"/>
            </p:cNvSpPr>
            <p:nvPr/>
          </p:nvSpPr>
          <p:spPr bwMode="auto">
            <a:xfrm>
              <a:off x="5297" y="344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7" name="Rectangle 579"/>
            <p:cNvSpPr>
              <a:spLocks noChangeArrowheads="1"/>
            </p:cNvSpPr>
            <p:nvPr/>
          </p:nvSpPr>
          <p:spPr bwMode="auto">
            <a:xfrm>
              <a:off x="5297" y="347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8" name="Rectangle 580"/>
            <p:cNvSpPr>
              <a:spLocks noChangeArrowheads="1"/>
            </p:cNvSpPr>
            <p:nvPr/>
          </p:nvSpPr>
          <p:spPr bwMode="auto">
            <a:xfrm>
              <a:off x="5297" y="351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49" name="Rectangle 581"/>
            <p:cNvSpPr>
              <a:spLocks noChangeArrowheads="1"/>
            </p:cNvSpPr>
            <p:nvPr/>
          </p:nvSpPr>
          <p:spPr bwMode="auto">
            <a:xfrm>
              <a:off x="5297" y="355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0" name="Rectangle 582"/>
            <p:cNvSpPr>
              <a:spLocks noChangeArrowheads="1"/>
            </p:cNvSpPr>
            <p:nvPr/>
          </p:nvSpPr>
          <p:spPr bwMode="auto">
            <a:xfrm>
              <a:off x="5297" y="358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1" name="Rectangle 583"/>
            <p:cNvSpPr>
              <a:spLocks noChangeArrowheads="1"/>
            </p:cNvSpPr>
            <p:nvPr/>
          </p:nvSpPr>
          <p:spPr bwMode="auto">
            <a:xfrm>
              <a:off x="5297" y="3626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2" name="Rectangle 584"/>
            <p:cNvSpPr>
              <a:spLocks noChangeArrowheads="1"/>
            </p:cNvSpPr>
            <p:nvPr/>
          </p:nvSpPr>
          <p:spPr bwMode="auto">
            <a:xfrm>
              <a:off x="5297" y="366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3" name="Rectangle 585"/>
            <p:cNvSpPr>
              <a:spLocks noChangeArrowheads="1"/>
            </p:cNvSpPr>
            <p:nvPr/>
          </p:nvSpPr>
          <p:spPr bwMode="auto">
            <a:xfrm>
              <a:off x="5556" y="132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4" name="Rectangle 586"/>
            <p:cNvSpPr>
              <a:spLocks noChangeArrowheads="1"/>
            </p:cNvSpPr>
            <p:nvPr/>
          </p:nvSpPr>
          <p:spPr bwMode="auto">
            <a:xfrm>
              <a:off x="5556" y="136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5" name="Rectangle 587"/>
            <p:cNvSpPr>
              <a:spLocks noChangeArrowheads="1"/>
            </p:cNvSpPr>
            <p:nvPr/>
          </p:nvSpPr>
          <p:spPr bwMode="auto">
            <a:xfrm>
              <a:off x="5556" y="140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6" name="Rectangle 588"/>
            <p:cNvSpPr>
              <a:spLocks noChangeArrowheads="1"/>
            </p:cNvSpPr>
            <p:nvPr/>
          </p:nvSpPr>
          <p:spPr bwMode="auto">
            <a:xfrm>
              <a:off x="5556" y="144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7" name="Rectangle 589"/>
            <p:cNvSpPr>
              <a:spLocks noChangeArrowheads="1"/>
            </p:cNvSpPr>
            <p:nvPr/>
          </p:nvSpPr>
          <p:spPr bwMode="auto">
            <a:xfrm>
              <a:off x="5556" y="147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8" name="Rectangle 590"/>
            <p:cNvSpPr>
              <a:spLocks noChangeArrowheads="1"/>
            </p:cNvSpPr>
            <p:nvPr/>
          </p:nvSpPr>
          <p:spPr bwMode="auto">
            <a:xfrm>
              <a:off x="5556" y="151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59" name="Rectangle 591"/>
            <p:cNvSpPr>
              <a:spLocks noChangeArrowheads="1"/>
            </p:cNvSpPr>
            <p:nvPr/>
          </p:nvSpPr>
          <p:spPr bwMode="auto">
            <a:xfrm>
              <a:off x="5556" y="1551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0" name="Rectangle 592"/>
            <p:cNvSpPr>
              <a:spLocks noChangeArrowheads="1"/>
            </p:cNvSpPr>
            <p:nvPr/>
          </p:nvSpPr>
          <p:spPr bwMode="auto">
            <a:xfrm>
              <a:off x="5556" y="1588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1" name="Rectangle 593"/>
            <p:cNvSpPr>
              <a:spLocks noChangeArrowheads="1"/>
            </p:cNvSpPr>
            <p:nvPr/>
          </p:nvSpPr>
          <p:spPr bwMode="auto">
            <a:xfrm>
              <a:off x="5556" y="1625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2" name="Rectangle 594"/>
            <p:cNvSpPr>
              <a:spLocks noChangeArrowheads="1"/>
            </p:cNvSpPr>
            <p:nvPr/>
          </p:nvSpPr>
          <p:spPr bwMode="auto">
            <a:xfrm>
              <a:off x="5556" y="1662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3" name="Rectangle 595"/>
            <p:cNvSpPr>
              <a:spLocks noChangeArrowheads="1"/>
            </p:cNvSpPr>
            <p:nvPr/>
          </p:nvSpPr>
          <p:spPr bwMode="auto">
            <a:xfrm>
              <a:off x="5556" y="1699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4" name="Rectangle 596"/>
            <p:cNvSpPr>
              <a:spLocks noChangeArrowheads="1"/>
            </p:cNvSpPr>
            <p:nvPr/>
          </p:nvSpPr>
          <p:spPr bwMode="auto">
            <a:xfrm>
              <a:off x="5556" y="173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5" name="Rectangle 597"/>
            <p:cNvSpPr>
              <a:spLocks noChangeArrowheads="1"/>
            </p:cNvSpPr>
            <p:nvPr/>
          </p:nvSpPr>
          <p:spPr bwMode="auto">
            <a:xfrm>
              <a:off x="5556" y="1773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6" name="Rectangle 598"/>
            <p:cNvSpPr>
              <a:spLocks noChangeArrowheads="1"/>
            </p:cNvSpPr>
            <p:nvPr/>
          </p:nvSpPr>
          <p:spPr bwMode="auto">
            <a:xfrm>
              <a:off x="5556" y="1810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7" name="Rectangle 599"/>
            <p:cNvSpPr>
              <a:spLocks noChangeArrowheads="1"/>
            </p:cNvSpPr>
            <p:nvPr/>
          </p:nvSpPr>
          <p:spPr bwMode="auto">
            <a:xfrm>
              <a:off x="5556" y="1847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8" name="Rectangle 600"/>
            <p:cNvSpPr>
              <a:spLocks noChangeArrowheads="1"/>
            </p:cNvSpPr>
            <p:nvPr/>
          </p:nvSpPr>
          <p:spPr bwMode="auto">
            <a:xfrm>
              <a:off x="5556" y="1884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69" name="Rectangle 601"/>
            <p:cNvSpPr>
              <a:spLocks noChangeArrowheads="1"/>
            </p:cNvSpPr>
            <p:nvPr/>
          </p:nvSpPr>
          <p:spPr bwMode="auto">
            <a:xfrm>
              <a:off x="5556" y="1921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70" name="Rectangle 602"/>
            <p:cNvSpPr>
              <a:spLocks noChangeArrowheads="1"/>
            </p:cNvSpPr>
            <p:nvPr/>
          </p:nvSpPr>
          <p:spPr bwMode="auto">
            <a:xfrm>
              <a:off x="5556" y="1958"/>
              <a:ext cx="6" cy="13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71" name="Rectangle 603"/>
            <p:cNvSpPr>
              <a:spLocks noChangeArrowheads="1"/>
            </p:cNvSpPr>
            <p:nvPr/>
          </p:nvSpPr>
          <p:spPr bwMode="auto">
            <a:xfrm>
              <a:off x="5556" y="1996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72" name="Rectangle 604"/>
            <p:cNvSpPr>
              <a:spLocks noChangeArrowheads="1"/>
            </p:cNvSpPr>
            <p:nvPr/>
          </p:nvSpPr>
          <p:spPr bwMode="auto">
            <a:xfrm>
              <a:off x="5556" y="2033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73" name="Rectangle 605"/>
            <p:cNvSpPr>
              <a:spLocks noChangeArrowheads="1"/>
            </p:cNvSpPr>
            <p:nvPr/>
          </p:nvSpPr>
          <p:spPr bwMode="auto">
            <a:xfrm>
              <a:off x="5556" y="2070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74" name="Rectangle 606"/>
            <p:cNvSpPr>
              <a:spLocks noChangeArrowheads="1"/>
            </p:cNvSpPr>
            <p:nvPr/>
          </p:nvSpPr>
          <p:spPr bwMode="auto">
            <a:xfrm>
              <a:off x="5556" y="2107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175" name="Rectangle 607"/>
            <p:cNvSpPr>
              <a:spLocks noChangeArrowheads="1"/>
            </p:cNvSpPr>
            <p:nvPr/>
          </p:nvSpPr>
          <p:spPr bwMode="auto">
            <a:xfrm>
              <a:off x="5556" y="2144"/>
              <a:ext cx="6" cy="1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4177" name="Rectangle 609"/>
          <p:cNvSpPr>
            <a:spLocks noChangeArrowheads="1"/>
          </p:cNvSpPr>
          <p:nvPr/>
        </p:nvSpPr>
        <p:spPr bwMode="auto">
          <a:xfrm>
            <a:off x="8820150" y="3462338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78" name="Rectangle 610"/>
          <p:cNvSpPr>
            <a:spLocks noChangeArrowheads="1"/>
          </p:cNvSpPr>
          <p:nvPr/>
        </p:nvSpPr>
        <p:spPr bwMode="auto">
          <a:xfrm>
            <a:off x="8820150" y="3521075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79" name="Rectangle 611"/>
          <p:cNvSpPr>
            <a:spLocks noChangeArrowheads="1"/>
          </p:cNvSpPr>
          <p:nvPr/>
        </p:nvSpPr>
        <p:spPr bwMode="auto">
          <a:xfrm>
            <a:off x="8820150" y="3579813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0" name="Rectangle 612"/>
          <p:cNvSpPr>
            <a:spLocks noChangeArrowheads="1"/>
          </p:cNvSpPr>
          <p:nvPr/>
        </p:nvSpPr>
        <p:spPr bwMode="auto">
          <a:xfrm>
            <a:off x="8820150" y="3638550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1" name="Rectangle 613"/>
          <p:cNvSpPr>
            <a:spLocks noChangeArrowheads="1"/>
          </p:cNvSpPr>
          <p:nvPr/>
        </p:nvSpPr>
        <p:spPr bwMode="auto">
          <a:xfrm>
            <a:off x="8820150" y="3697288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2" name="Rectangle 614"/>
          <p:cNvSpPr>
            <a:spLocks noChangeArrowheads="1"/>
          </p:cNvSpPr>
          <p:nvPr/>
        </p:nvSpPr>
        <p:spPr bwMode="auto">
          <a:xfrm>
            <a:off x="8820150" y="3756025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3" name="Rectangle 615"/>
          <p:cNvSpPr>
            <a:spLocks noChangeArrowheads="1"/>
          </p:cNvSpPr>
          <p:nvPr/>
        </p:nvSpPr>
        <p:spPr bwMode="auto">
          <a:xfrm>
            <a:off x="8820150" y="3814763"/>
            <a:ext cx="9525" cy="2063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4" name="Rectangle 616"/>
          <p:cNvSpPr>
            <a:spLocks noChangeArrowheads="1"/>
          </p:cNvSpPr>
          <p:nvPr/>
        </p:nvSpPr>
        <p:spPr bwMode="auto">
          <a:xfrm>
            <a:off x="8820150" y="3873500"/>
            <a:ext cx="9525" cy="206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5" name="Rectangle 617"/>
          <p:cNvSpPr>
            <a:spLocks noChangeArrowheads="1"/>
          </p:cNvSpPr>
          <p:nvPr/>
        </p:nvSpPr>
        <p:spPr bwMode="auto">
          <a:xfrm>
            <a:off x="8820150" y="3932238"/>
            <a:ext cx="9525" cy="2063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6" name="Rectangle 618"/>
          <p:cNvSpPr>
            <a:spLocks noChangeArrowheads="1"/>
          </p:cNvSpPr>
          <p:nvPr/>
        </p:nvSpPr>
        <p:spPr bwMode="auto">
          <a:xfrm>
            <a:off x="8820150" y="3990975"/>
            <a:ext cx="9525" cy="206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7" name="Rectangle 619"/>
          <p:cNvSpPr>
            <a:spLocks noChangeArrowheads="1"/>
          </p:cNvSpPr>
          <p:nvPr/>
        </p:nvSpPr>
        <p:spPr bwMode="auto">
          <a:xfrm>
            <a:off x="8820150" y="4049713"/>
            <a:ext cx="9525" cy="2063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8" name="Rectangle 620"/>
          <p:cNvSpPr>
            <a:spLocks noChangeArrowheads="1"/>
          </p:cNvSpPr>
          <p:nvPr/>
        </p:nvSpPr>
        <p:spPr bwMode="auto">
          <a:xfrm>
            <a:off x="8820150" y="4108450"/>
            <a:ext cx="9525" cy="206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89" name="Rectangle 621"/>
          <p:cNvSpPr>
            <a:spLocks noChangeArrowheads="1"/>
          </p:cNvSpPr>
          <p:nvPr/>
        </p:nvSpPr>
        <p:spPr bwMode="auto">
          <a:xfrm>
            <a:off x="8820150" y="4168775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0" name="Rectangle 622"/>
          <p:cNvSpPr>
            <a:spLocks noChangeArrowheads="1"/>
          </p:cNvSpPr>
          <p:nvPr/>
        </p:nvSpPr>
        <p:spPr bwMode="auto">
          <a:xfrm>
            <a:off x="8820150" y="4227513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1" name="Rectangle 623"/>
          <p:cNvSpPr>
            <a:spLocks noChangeArrowheads="1"/>
          </p:cNvSpPr>
          <p:nvPr/>
        </p:nvSpPr>
        <p:spPr bwMode="auto">
          <a:xfrm>
            <a:off x="8820150" y="4286250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2" name="Rectangle 624"/>
          <p:cNvSpPr>
            <a:spLocks noChangeArrowheads="1"/>
          </p:cNvSpPr>
          <p:nvPr/>
        </p:nvSpPr>
        <p:spPr bwMode="auto">
          <a:xfrm>
            <a:off x="8820150" y="4344988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3" name="Rectangle 625"/>
          <p:cNvSpPr>
            <a:spLocks noChangeArrowheads="1"/>
          </p:cNvSpPr>
          <p:nvPr/>
        </p:nvSpPr>
        <p:spPr bwMode="auto">
          <a:xfrm>
            <a:off x="8820150" y="4403725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4" name="Rectangle 626"/>
          <p:cNvSpPr>
            <a:spLocks noChangeArrowheads="1"/>
          </p:cNvSpPr>
          <p:nvPr/>
        </p:nvSpPr>
        <p:spPr bwMode="auto">
          <a:xfrm>
            <a:off x="8820150" y="4462463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5" name="Rectangle 627"/>
          <p:cNvSpPr>
            <a:spLocks noChangeArrowheads="1"/>
          </p:cNvSpPr>
          <p:nvPr/>
        </p:nvSpPr>
        <p:spPr bwMode="auto">
          <a:xfrm>
            <a:off x="8820150" y="4521200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6" name="Rectangle 628"/>
          <p:cNvSpPr>
            <a:spLocks noChangeArrowheads="1"/>
          </p:cNvSpPr>
          <p:nvPr/>
        </p:nvSpPr>
        <p:spPr bwMode="auto">
          <a:xfrm>
            <a:off x="8820150" y="4579938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7" name="Rectangle 629"/>
          <p:cNvSpPr>
            <a:spLocks noChangeArrowheads="1"/>
          </p:cNvSpPr>
          <p:nvPr/>
        </p:nvSpPr>
        <p:spPr bwMode="auto">
          <a:xfrm>
            <a:off x="8820150" y="4638675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8" name="Rectangle 630"/>
          <p:cNvSpPr>
            <a:spLocks noChangeArrowheads="1"/>
          </p:cNvSpPr>
          <p:nvPr/>
        </p:nvSpPr>
        <p:spPr bwMode="auto">
          <a:xfrm>
            <a:off x="8820150" y="4697413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199" name="Rectangle 631"/>
          <p:cNvSpPr>
            <a:spLocks noChangeArrowheads="1"/>
          </p:cNvSpPr>
          <p:nvPr/>
        </p:nvSpPr>
        <p:spPr bwMode="auto">
          <a:xfrm>
            <a:off x="8820150" y="4756150"/>
            <a:ext cx="9525" cy="206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0" name="Rectangle 632"/>
          <p:cNvSpPr>
            <a:spLocks noChangeArrowheads="1"/>
          </p:cNvSpPr>
          <p:nvPr/>
        </p:nvSpPr>
        <p:spPr bwMode="auto">
          <a:xfrm>
            <a:off x="8820150" y="4814888"/>
            <a:ext cx="9525" cy="2063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1" name="Rectangle 633"/>
          <p:cNvSpPr>
            <a:spLocks noChangeArrowheads="1"/>
          </p:cNvSpPr>
          <p:nvPr/>
        </p:nvSpPr>
        <p:spPr bwMode="auto">
          <a:xfrm>
            <a:off x="8820150" y="4873625"/>
            <a:ext cx="9525" cy="206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2" name="Rectangle 634"/>
          <p:cNvSpPr>
            <a:spLocks noChangeArrowheads="1"/>
          </p:cNvSpPr>
          <p:nvPr/>
        </p:nvSpPr>
        <p:spPr bwMode="auto">
          <a:xfrm>
            <a:off x="8820150" y="4932363"/>
            <a:ext cx="9525" cy="2063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3" name="Rectangle 635"/>
          <p:cNvSpPr>
            <a:spLocks noChangeArrowheads="1"/>
          </p:cNvSpPr>
          <p:nvPr/>
        </p:nvSpPr>
        <p:spPr bwMode="auto">
          <a:xfrm>
            <a:off x="8820150" y="4991100"/>
            <a:ext cx="9525" cy="206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4" name="Rectangle 636"/>
          <p:cNvSpPr>
            <a:spLocks noChangeArrowheads="1"/>
          </p:cNvSpPr>
          <p:nvPr/>
        </p:nvSpPr>
        <p:spPr bwMode="auto">
          <a:xfrm>
            <a:off x="8820150" y="5049838"/>
            <a:ext cx="9525" cy="2063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5" name="Rectangle 637"/>
          <p:cNvSpPr>
            <a:spLocks noChangeArrowheads="1"/>
          </p:cNvSpPr>
          <p:nvPr/>
        </p:nvSpPr>
        <p:spPr bwMode="auto">
          <a:xfrm>
            <a:off x="8820150" y="5110163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6" name="Rectangle 638"/>
          <p:cNvSpPr>
            <a:spLocks noChangeArrowheads="1"/>
          </p:cNvSpPr>
          <p:nvPr/>
        </p:nvSpPr>
        <p:spPr bwMode="auto">
          <a:xfrm>
            <a:off x="8820150" y="5168900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7" name="Rectangle 639"/>
          <p:cNvSpPr>
            <a:spLocks noChangeArrowheads="1"/>
          </p:cNvSpPr>
          <p:nvPr/>
        </p:nvSpPr>
        <p:spPr bwMode="auto">
          <a:xfrm>
            <a:off x="8820150" y="5227638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8" name="Rectangle 640"/>
          <p:cNvSpPr>
            <a:spLocks noChangeArrowheads="1"/>
          </p:cNvSpPr>
          <p:nvPr/>
        </p:nvSpPr>
        <p:spPr bwMode="auto">
          <a:xfrm>
            <a:off x="8820150" y="5286375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09" name="Rectangle 641"/>
          <p:cNvSpPr>
            <a:spLocks noChangeArrowheads="1"/>
          </p:cNvSpPr>
          <p:nvPr/>
        </p:nvSpPr>
        <p:spPr bwMode="auto">
          <a:xfrm>
            <a:off x="8820150" y="5345113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0" name="Rectangle 642"/>
          <p:cNvSpPr>
            <a:spLocks noChangeArrowheads="1"/>
          </p:cNvSpPr>
          <p:nvPr/>
        </p:nvSpPr>
        <p:spPr bwMode="auto">
          <a:xfrm>
            <a:off x="8820150" y="5403850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1" name="Rectangle 643"/>
          <p:cNvSpPr>
            <a:spLocks noChangeArrowheads="1"/>
          </p:cNvSpPr>
          <p:nvPr/>
        </p:nvSpPr>
        <p:spPr bwMode="auto">
          <a:xfrm>
            <a:off x="8820150" y="5462588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2" name="Rectangle 644"/>
          <p:cNvSpPr>
            <a:spLocks noChangeArrowheads="1"/>
          </p:cNvSpPr>
          <p:nvPr/>
        </p:nvSpPr>
        <p:spPr bwMode="auto">
          <a:xfrm>
            <a:off x="8820150" y="5521325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3" name="Rectangle 645"/>
          <p:cNvSpPr>
            <a:spLocks noChangeArrowheads="1"/>
          </p:cNvSpPr>
          <p:nvPr/>
        </p:nvSpPr>
        <p:spPr bwMode="auto">
          <a:xfrm>
            <a:off x="8820150" y="5580063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4" name="Rectangle 646"/>
          <p:cNvSpPr>
            <a:spLocks noChangeArrowheads="1"/>
          </p:cNvSpPr>
          <p:nvPr/>
        </p:nvSpPr>
        <p:spPr bwMode="auto">
          <a:xfrm>
            <a:off x="8820150" y="5638800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5" name="Rectangle 647"/>
          <p:cNvSpPr>
            <a:spLocks noChangeArrowheads="1"/>
          </p:cNvSpPr>
          <p:nvPr/>
        </p:nvSpPr>
        <p:spPr bwMode="auto">
          <a:xfrm>
            <a:off x="8820150" y="5697538"/>
            <a:ext cx="9525" cy="190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6" name="Rectangle 648"/>
          <p:cNvSpPr>
            <a:spLocks noChangeArrowheads="1"/>
          </p:cNvSpPr>
          <p:nvPr/>
        </p:nvSpPr>
        <p:spPr bwMode="auto">
          <a:xfrm>
            <a:off x="8820150" y="5756275"/>
            <a:ext cx="9525" cy="20638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7" name="Rectangle 649"/>
          <p:cNvSpPr>
            <a:spLocks noChangeArrowheads="1"/>
          </p:cNvSpPr>
          <p:nvPr/>
        </p:nvSpPr>
        <p:spPr bwMode="auto">
          <a:xfrm>
            <a:off x="8820150" y="5815013"/>
            <a:ext cx="9525" cy="2063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8" name="Rectangle 650"/>
          <p:cNvSpPr>
            <a:spLocks noChangeArrowheads="1"/>
          </p:cNvSpPr>
          <p:nvPr/>
        </p:nvSpPr>
        <p:spPr bwMode="auto">
          <a:xfrm>
            <a:off x="4652963" y="2108200"/>
            <a:ext cx="4167187" cy="3736975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19" name="Rectangle 651"/>
          <p:cNvSpPr>
            <a:spLocks noChangeArrowheads="1"/>
          </p:cNvSpPr>
          <p:nvPr/>
        </p:nvSpPr>
        <p:spPr bwMode="auto">
          <a:xfrm>
            <a:off x="4652963" y="5324475"/>
            <a:ext cx="3197225" cy="295275"/>
          </a:xfrm>
          <a:prstGeom prst="rect">
            <a:avLst/>
          </a:prstGeom>
          <a:solidFill>
            <a:srgbClr val="FFFF99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0" name="Rectangle 652"/>
          <p:cNvSpPr>
            <a:spLocks noChangeArrowheads="1"/>
          </p:cNvSpPr>
          <p:nvPr/>
        </p:nvSpPr>
        <p:spPr bwMode="auto">
          <a:xfrm>
            <a:off x="4652963" y="4579938"/>
            <a:ext cx="3422650" cy="293687"/>
          </a:xfrm>
          <a:prstGeom prst="rect">
            <a:avLst/>
          </a:prstGeom>
          <a:solidFill>
            <a:srgbClr val="FFFF99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1" name="Rectangle 653"/>
          <p:cNvSpPr>
            <a:spLocks noChangeArrowheads="1"/>
          </p:cNvSpPr>
          <p:nvPr/>
        </p:nvSpPr>
        <p:spPr bwMode="auto">
          <a:xfrm>
            <a:off x="4652963" y="3824288"/>
            <a:ext cx="3627437" cy="304800"/>
          </a:xfrm>
          <a:prstGeom prst="rect">
            <a:avLst/>
          </a:prstGeom>
          <a:solidFill>
            <a:srgbClr val="FF660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2" name="Rectangle 654"/>
          <p:cNvSpPr>
            <a:spLocks noChangeArrowheads="1"/>
          </p:cNvSpPr>
          <p:nvPr/>
        </p:nvSpPr>
        <p:spPr bwMode="auto">
          <a:xfrm>
            <a:off x="4652963" y="3079750"/>
            <a:ext cx="3863975" cy="293688"/>
          </a:xfrm>
          <a:prstGeom prst="rect">
            <a:avLst/>
          </a:prstGeom>
          <a:solidFill>
            <a:srgbClr val="FFFF99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3" name="Rectangle 655"/>
          <p:cNvSpPr>
            <a:spLocks noChangeArrowheads="1"/>
          </p:cNvSpPr>
          <p:nvPr/>
        </p:nvSpPr>
        <p:spPr bwMode="auto">
          <a:xfrm>
            <a:off x="4652963" y="2335213"/>
            <a:ext cx="3883025" cy="293687"/>
          </a:xfrm>
          <a:prstGeom prst="rect">
            <a:avLst/>
          </a:prstGeom>
          <a:solidFill>
            <a:srgbClr val="FFFF99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4" name="Line 656"/>
          <p:cNvSpPr>
            <a:spLocks noChangeShapeType="1"/>
          </p:cNvSpPr>
          <p:nvPr/>
        </p:nvSpPr>
        <p:spPr bwMode="auto">
          <a:xfrm>
            <a:off x="4652963" y="5845175"/>
            <a:ext cx="4167187" cy="1588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5" name="Line 657"/>
          <p:cNvSpPr>
            <a:spLocks noChangeShapeType="1"/>
          </p:cNvSpPr>
          <p:nvPr/>
        </p:nvSpPr>
        <p:spPr bwMode="auto">
          <a:xfrm flipV="1">
            <a:off x="4652963" y="5845175"/>
            <a:ext cx="1587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6" name="Line 658"/>
          <p:cNvSpPr>
            <a:spLocks noChangeShapeType="1"/>
          </p:cNvSpPr>
          <p:nvPr/>
        </p:nvSpPr>
        <p:spPr bwMode="auto">
          <a:xfrm flipV="1">
            <a:off x="5075238" y="5845175"/>
            <a:ext cx="1587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7" name="Line 659"/>
          <p:cNvSpPr>
            <a:spLocks noChangeShapeType="1"/>
          </p:cNvSpPr>
          <p:nvPr/>
        </p:nvSpPr>
        <p:spPr bwMode="auto">
          <a:xfrm flipV="1">
            <a:off x="5486400" y="5845175"/>
            <a:ext cx="1588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8" name="Line 660"/>
          <p:cNvSpPr>
            <a:spLocks noChangeShapeType="1"/>
          </p:cNvSpPr>
          <p:nvPr/>
        </p:nvSpPr>
        <p:spPr bwMode="auto">
          <a:xfrm flipV="1">
            <a:off x="5908675" y="5845175"/>
            <a:ext cx="1588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29" name="Line 661"/>
          <p:cNvSpPr>
            <a:spLocks noChangeShapeType="1"/>
          </p:cNvSpPr>
          <p:nvPr/>
        </p:nvSpPr>
        <p:spPr bwMode="auto">
          <a:xfrm flipV="1">
            <a:off x="6319838" y="5845175"/>
            <a:ext cx="1587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0" name="Line 662"/>
          <p:cNvSpPr>
            <a:spLocks noChangeShapeType="1"/>
          </p:cNvSpPr>
          <p:nvPr/>
        </p:nvSpPr>
        <p:spPr bwMode="auto">
          <a:xfrm flipV="1">
            <a:off x="6742113" y="5845175"/>
            <a:ext cx="1587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1" name="Line 663"/>
          <p:cNvSpPr>
            <a:spLocks noChangeShapeType="1"/>
          </p:cNvSpPr>
          <p:nvPr/>
        </p:nvSpPr>
        <p:spPr bwMode="auto">
          <a:xfrm flipV="1">
            <a:off x="7153275" y="5845175"/>
            <a:ext cx="1588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2" name="Line 664"/>
          <p:cNvSpPr>
            <a:spLocks noChangeShapeType="1"/>
          </p:cNvSpPr>
          <p:nvPr/>
        </p:nvSpPr>
        <p:spPr bwMode="auto">
          <a:xfrm flipV="1">
            <a:off x="7575550" y="5845175"/>
            <a:ext cx="1588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3" name="Line 665"/>
          <p:cNvSpPr>
            <a:spLocks noChangeShapeType="1"/>
          </p:cNvSpPr>
          <p:nvPr/>
        </p:nvSpPr>
        <p:spPr bwMode="auto">
          <a:xfrm flipV="1">
            <a:off x="7986713" y="5845175"/>
            <a:ext cx="1587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4" name="Line 666"/>
          <p:cNvSpPr>
            <a:spLocks noChangeShapeType="1"/>
          </p:cNvSpPr>
          <p:nvPr/>
        </p:nvSpPr>
        <p:spPr bwMode="auto">
          <a:xfrm flipV="1">
            <a:off x="8408988" y="5845175"/>
            <a:ext cx="1587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5" name="Line 667"/>
          <p:cNvSpPr>
            <a:spLocks noChangeShapeType="1"/>
          </p:cNvSpPr>
          <p:nvPr/>
        </p:nvSpPr>
        <p:spPr bwMode="auto">
          <a:xfrm flipV="1">
            <a:off x="8820150" y="5845175"/>
            <a:ext cx="1588" cy="49213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6" name="Line 668"/>
          <p:cNvSpPr>
            <a:spLocks noChangeShapeType="1"/>
          </p:cNvSpPr>
          <p:nvPr/>
        </p:nvSpPr>
        <p:spPr bwMode="auto">
          <a:xfrm>
            <a:off x="4652963" y="2108200"/>
            <a:ext cx="1587" cy="37369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7" name="Line 669"/>
          <p:cNvSpPr>
            <a:spLocks noChangeShapeType="1"/>
          </p:cNvSpPr>
          <p:nvPr/>
        </p:nvSpPr>
        <p:spPr bwMode="auto">
          <a:xfrm>
            <a:off x="4594225" y="5845175"/>
            <a:ext cx="58738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8" name="Line 670"/>
          <p:cNvSpPr>
            <a:spLocks noChangeShapeType="1"/>
          </p:cNvSpPr>
          <p:nvPr/>
        </p:nvSpPr>
        <p:spPr bwMode="auto">
          <a:xfrm>
            <a:off x="4594225" y="5099050"/>
            <a:ext cx="58738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39" name="Line 671"/>
          <p:cNvSpPr>
            <a:spLocks noChangeShapeType="1"/>
          </p:cNvSpPr>
          <p:nvPr/>
        </p:nvSpPr>
        <p:spPr bwMode="auto">
          <a:xfrm>
            <a:off x="4594225" y="4354513"/>
            <a:ext cx="58738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40" name="Line 672"/>
          <p:cNvSpPr>
            <a:spLocks noChangeShapeType="1"/>
          </p:cNvSpPr>
          <p:nvPr/>
        </p:nvSpPr>
        <p:spPr bwMode="auto">
          <a:xfrm>
            <a:off x="4594225" y="3598863"/>
            <a:ext cx="58738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41" name="Line 673"/>
          <p:cNvSpPr>
            <a:spLocks noChangeShapeType="1"/>
          </p:cNvSpPr>
          <p:nvPr/>
        </p:nvSpPr>
        <p:spPr bwMode="auto">
          <a:xfrm>
            <a:off x="4594225" y="2854325"/>
            <a:ext cx="58738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42" name="Line 674"/>
          <p:cNvSpPr>
            <a:spLocks noChangeShapeType="1"/>
          </p:cNvSpPr>
          <p:nvPr/>
        </p:nvSpPr>
        <p:spPr bwMode="auto">
          <a:xfrm>
            <a:off x="4594225" y="2108200"/>
            <a:ext cx="58738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243" name="Rectangle 675"/>
          <p:cNvSpPr>
            <a:spLocks noChangeArrowheads="1"/>
          </p:cNvSpPr>
          <p:nvPr/>
        </p:nvSpPr>
        <p:spPr bwMode="auto">
          <a:xfrm>
            <a:off x="1401763" y="1647825"/>
            <a:ext cx="6854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FFFF"/>
                </a:solidFill>
                <a:latin typeface="Arial" pitchFamily="34" charset="0"/>
              </a:rPr>
              <a:t>Participación del capital privado en infraestructura, 1990-99</a:t>
            </a:r>
            <a:endParaRPr lang="en-US"/>
          </a:p>
        </p:txBody>
      </p:sp>
      <p:sp>
        <p:nvSpPr>
          <p:cNvPr id="494244" name="Rectangle 676"/>
          <p:cNvSpPr>
            <a:spLocks noChangeArrowheads="1"/>
          </p:cNvSpPr>
          <p:nvPr/>
        </p:nvSpPr>
        <p:spPr bwMode="auto">
          <a:xfrm>
            <a:off x="4656138" y="5991225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94245" name="Rectangle 677"/>
          <p:cNvSpPr>
            <a:spLocks noChangeArrowheads="1"/>
          </p:cNvSpPr>
          <p:nvPr/>
        </p:nvSpPr>
        <p:spPr bwMode="auto">
          <a:xfrm>
            <a:off x="5076825" y="5991225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5</a:t>
            </a:r>
            <a:endParaRPr lang="en-US"/>
          </a:p>
        </p:txBody>
      </p:sp>
      <p:sp>
        <p:nvSpPr>
          <p:cNvPr id="494246" name="Rectangle 678"/>
          <p:cNvSpPr>
            <a:spLocks noChangeArrowheads="1"/>
          </p:cNvSpPr>
          <p:nvPr/>
        </p:nvSpPr>
        <p:spPr bwMode="auto">
          <a:xfrm>
            <a:off x="5446713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10</a:t>
            </a:r>
            <a:endParaRPr lang="en-US"/>
          </a:p>
        </p:txBody>
      </p:sp>
      <p:sp>
        <p:nvSpPr>
          <p:cNvPr id="494247" name="Rectangle 679"/>
          <p:cNvSpPr>
            <a:spLocks noChangeArrowheads="1"/>
          </p:cNvSpPr>
          <p:nvPr/>
        </p:nvSpPr>
        <p:spPr bwMode="auto">
          <a:xfrm>
            <a:off x="5867400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15</a:t>
            </a:r>
            <a:endParaRPr lang="en-US"/>
          </a:p>
        </p:txBody>
      </p:sp>
      <p:sp>
        <p:nvSpPr>
          <p:cNvPr id="494248" name="Rectangle 680"/>
          <p:cNvSpPr>
            <a:spLocks noChangeArrowheads="1"/>
          </p:cNvSpPr>
          <p:nvPr/>
        </p:nvSpPr>
        <p:spPr bwMode="auto">
          <a:xfrm>
            <a:off x="6280150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20</a:t>
            </a:r>
            <a:endParaRPr lang="en-US"/>
          </a:p>
        </p:txBody>
      </p:sp>
      <p:sp>
        <p:nvSpPr>
          <p:cNvPr id="494249" name="Rectangle 681"/>
          <p:cNvSpPr>
            <a:spLocks noChangeArrowheads="1"/>
          </p:cNvSpPr>
          <p:nvPr/>
        </p:nvSpPr>
        <p:spPr bwMode="auto">
          <a:xfrm>
            <a:off x="6700838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25</a:t>
            </a:r>
            <a:endParaRPr lang="en-US"/>
          </a:p>
        </p:txBody>
      </p:sp>
      <p:sp>
        <p:nvSpPr>
          <p:cNvPr id="494250" name="Rectangle 682"/>
          <p:cNvSpPr>
            <a:spLocks noChangeArrowheads="1"/>
          </p:cNvSpPr>
          <p:nvPr/>
        </p:nvSpPr>
        <p:spPr bwMode="auto">
          <a:xfrm>
            <a:off x="7112000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30</a:t>
            </a:r>
            <a:endParaRPr lang="en-US"/>
          </a:p>
        </p:txBody>
      </p:sp>
      <p:sp>
        <p:nvSpPr>
          <p:cNvPr id="494251" name="Rectangle 683"/>
          <p:cNvSpPr>
            <a:spLocks noChangeArrowheads="1"/>
          </p:cNvSpPr>
          <p:nvPr/>
        </p:nvSpPr>
        <p:spPr bwMode="auto">
          <a:xfrm>
            <a:off x="7534275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35</a:t>
            </a:r>
            <a:endParaRPr lang="en-US"/>
          </a:p>
        </p:txBody>
      </p:sp>
      <p:sp>
        <p:nvSpPr>
          <p:cNvPr id="494252" name="Rectangle 684"/>
          <p:cNvSpPr>
            <a:spLocks noChangeArrowheads="1"/>
          </p:cNvSpPr>
          <p:nvPr/>
        </p:nvSpPr>
        <p:spPr bwMode="auto">
          <a:xfrm>
            <a:off x="7945438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40</a:t>
            </a:r>
            <a:endParaRPr lang="en-US"/>
          </a:p>
        </p:txBody>
      </p:sp>
      <p:sp>
        <p:nvSpPr>
          <p:cNvPr id="494253" name="Rectangle 685"/>
          <p:cNvSpPr>
            <a:spLocks noChangeArrowheads="1"/>
          </p:cNvSpPr>
          <p:nvPr/>
        </p:nvSpPr>
        <p:spPr bwMode="auto">
          <a:xfrm>
            <a:off x="8367713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45</a:t>
            </a:r>
            <a:endParaRPr lang="en-US"/>
          </a:p>
        </p:txBody>
      </p:sp>
      <p:sp>
        <p:nvSpPr>
          <p:cNvPr id="494254" name="Rectangle 686"/>
          <p:cNvSpPr>
            <a:spLocks noChangeArrowheads="1"/>
          </p:cNvSpPr>
          <p:nvPr/>
        </p:nvSpPr>
        <p:spPr bwMode="auto">
          <a:xfrm>
            <a:off x="8778875" y="5991225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50</a:t>
            </a:r>
            <a:endParaRPr lang="en-US"/>
          </a:p>
        </p:txBody>
      </p:sp>
      <p:sp>
        <p:nvSpPr>
          <p:cNvPr id="494255" name="Rectangle 687"/>
          <p:cNvSpPr>
            <a:spLocks noChangeArrowheads="1"/>
          </p:cNvSpPr>
          <p:nvPr/>
        </p:nvSpPr>
        <p:spPr bwMode="auto">
          <a:xfrm>
            <a:off x="1741488" y="5364163"/>
            <a:ext cx="28146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FFFF"/>
                </a:solidFill>
                <a:latin typeface="Arial" pitchFamily="34" charset="0"/>
              </a:rPr>
              <a:t>Energía (electricidad y gas)</a:t>
            </a:r>
            <a:endParaRPr lang="en-US" sz="2800" b="1"/>
          </a:p>
        </p:txBody>
      </p:sp>
      <p:sp>
        <p:nvSpPr>
          <p:cNvPr id="494256" name="Rectangle 688"/>
          <p:cNvSpPr>
            <a:spLocks noChangeArrowheads="1"/>
          </p:cNvSpPr>
          <p:nvPr/>
        </p:nvSpPr>
        <p:spPr bwMode="auto">
          <a:xfrm>
            <a:off x="2349500" y="4619625"/>
            <a:ext cx="2176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FFFF"/>
                </a:solidFill>
                <a:latin typeface="Arial" pitchFamily="34" charset="0"/>
              </a:rPr>
              <a:t>Agua y alcantarillado</a:t>
            </a:r>
            <a:endParaRPr lang="en-US" sz="2800" b="1"/>
          </a:p>
        </p:txBody>
      </p:sp>
      <p:sp>
        <p:nvSpPr>
          <p:cNvPr id="494257" name="Rectangle 689"/>
          <p:cNvSpPr>
            <a:spLocks noChangeArrowheads="1"/>
          </p:cNvSpPr>
          <p:nvPr/>
        </p:nvSpPr>
        <p:spPr bwMode="auto">
          <a:xfrm>
            <a:off x="3916363" y="3863975"/>
            <a:ext cx="5159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FFFF"/>
                </a:solidFill>
                <a:latin typeface="Arial" pitchFamily="34" charset="0"/>
              </a:rPr>
              <a:t>Total</a:t>
            </a:r>
            <a:endParaRPr lang="en-US" sz="2800" b="1"/>
          </a:p>
        </p:txBody>
      </p:sp>
      <p:sp>
        <p:nvSpPr>
          <p:cNvPr id="494258" name="Rectangle 690"/>
          <p:cNvSpPr>
            <a:spLocks noChangeArrowheads="1"/>
          </p:cNvSpPr>
          <p:nvPr/>
        </p:nvSpPr>
        <p:spPr bwMode="auto">
          <a:xfrm>
            <a:off x="76200" y="3119438"/>
            <a:ext cx="45291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FFFF"/>
                </a:solidFill>
                <a:latin typeface="Arial" pitchFamily="34" charset="0"/>
              </a:rPr>
              <a:t>Transporte (puertos, aeropuertos, ferrovías)</a:t>
            </a:r>
            <a:endParaRPr lang="en-US" sz="2800" b="1"/>
          </a:p>
        </p:txBody>
      </p:sp>
      <p:sp>
        <p:nvSpPr>
          <p:cNvPr id="494259" name="Rectangle 691"/>
          <p:cNvSpPr>
            <a:spLocks noChangeArrowheads="1"/>
          </p:cNvSpPr>
          <p:nvPr/>
        </p:nvSpPr>
        <p:spPr bwMode="auto">
          <a:xfrm>
            <a:off x="2370138" y="2373313"/>
            <a:ext cx="21288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FFFF"/>
                </a:solidFill>
                <a:latin typeface="Arial" pitchFamily="34" charset="0"/>
              </a:rPr>
              <a:t>Telecomunicaciones</a:t>
            </a:r>
            <a:endParaRPr lang="en-US" sz="2800" b="1"/>
          </a:p>
        </p:txBody>
      </p:sp>
      <p:sp>
        <p:nvSpPr>
          <p:cNvPr id="494260" name="Rectangle 692"/>
          <p:cNvSpPr>
            <a:spLocks noChangeArrowheads="1"/>
          </p:cNvSpPr>
          <p:nvPr/>
        </p:nvSpPr>
        <p:spPr bwMode="auto">
          <a:xfrm>
            <a:off x="2857500" y="6276975"/>
            <a:ext cx="62261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FFFF"/>
                </a:solidFill>
                <a:latin typeface="Arial" pitchFamily="34" charset="0"/>
              </a:rPr>
              <a:t> Participación privada en infraestructura de LAC (como % de los países en desarrollo)</a:t>
            </a:r>
            <a:endParaRPr lang="en-US"/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0" y="6545263"/>
            <a:ext cx="3978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>
                <a:solidFill>
                  <a:srgbClr val="66FF66"/>
                </a:solidFill>
                <a:latin typeface="Arial" pitchFamily="34" charset="0"/>
              </a:rPr>
              <a:t>Fuente: PPI, Proyect Database, Banco Mundial 2001.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r>
              <a:rPr lang="en-US" b="1"/>
              <a:t>Están creciendo las brechas de ingreso con los países más desarrollados</a:t>
            </a:r>
          </a:p>
        </p:txBody>
      </p:sp>
      <p:graphicFrame>
        <p:nvGraphicFramePr>
          <p:cNvPr id="48742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31763" y="1414463"/>
          <a:ext cx="8858250" cy="5295900"/>
        </p:xfrm>
        <a:graphic>
          <a:graphicData uri="http://schemas.openxmlformats.org/presentationml/2006/ole">
            <p:oleObj spid="_x0000_s487427" name="Chart" r:id="rId3" imgW="8858707" imgH="52962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4000" b="1"/>
              <a:t>…pero la infraestructura sigue estando por debajo de los estándares internacionales</a:t>
            </a:r>
          </a:p>
        </p:txBody>
      </p:sp>
      <p:sp>
        <p:nvSpPr>
          <p:cNvPr id="558083" name="Text Box 3"/>
          <p:cNvSpPr txBox="1">
            <a:spLocks noChangeArrowheads="1"/>
          </p:cNvSpPr>
          <p:nvPr/>
        </p:nvSpPr>
        <p:spPr bwMode="auto">
          <a:xfrm>
            <a:off x="1828800" y="1371600"/>
            <a:ext cx="592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600" b="1">
                <a:solidFill>
                  <a:schemeClr val="accent2"/>
                </a:solidFill>
                <a:latin typeface="Arial" pitchFamily="34" charset="0"/>
              </a:rPr>
              <a:t>Índice de infraestructura: electricidad, agua, vías, teléfonos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0" y="6591300"/>
            <a:ext cx="5508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900" b="1">
                <a:solidFill>
                  <a:srgbClr val="99FF33"/>
                </a:solidFill>
                <a:latin typeface="CG Omega" pitchFamily="34" charset="0"/>
              </a:rPr>
              <a:t>* Includes electricity generation, acces to improved water Fuente , paved roads  and  telephone mainlines.</a:t>
            </a:r>
          </a:p>
        </p:txBody>
      </p:sp>
      <p:sp>
        <p:nvSpPr>
          <p:cNvPr id="558085" name="Rectangle 5"/>
          <p:cNvSpPr>
            <a:spLocks noChangeArrowheads="1"/>
          </p:cNvSpPr>
          <p:nvPr/>
        </p:nvSpPr>
        <p:spPr bwMode="auto">
          <a:xfrm rot="5400000">
            <a:off x="2256632" y="1912143"/>
            <a:ext cx="45339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86" name="Rectangle 6"/>
          <p:cNvSpPr>
            <a:spLocks noChangeArrowheads="1"/>
          </p:cNvSpPr>
          <p:nvPr/>
        </p:nvSpPr>
        <p:spPr bwMode="auto">
          <a:xfrm rot="5400000">
            <a:off x="2256632" y="1912143"/>
            <a:ext cx="4533900" cy="4278313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 rot="5400000">
            <a:off x="3475831" y="916782"/>
            <a:ext cx="301625" cy="2484438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88" name="Rectangle 8"/>
          <p:cNvSpPr>
            <a:spLocks noChangeArrowheads="1"/>
          </p:cNvSpPr>
          <p:nvPr/>
        </p:nvSpPr>
        <p:spPr bwMode="auto">
          <a:xfrm rot="5400000">
            <a:off x="3423444" y="1724819"/>
            <a:ext cx="298450" cy="2376488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89" name="Rectangle 9"/>
          <p:cNvSpPr>
            <a:spLocks noChangeArrowheads="1"/>
          </p:cNvSpPr>
          <p:nvPr/>
        </p:nvSpPr>
        <p:spPr bwMode="auto">
          <a:xfrm rot="5400000">
            <a:off x="3392488" y="2509837"/>
            <a:ext cx="306388" cy="2322513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0" name="Rectangle 10"/>
          <p:cNvSpPr>
            <a:spLocks noChangeArrowheads="1"/>
          </p:cNvSpPr>
          <p:nvPr/>
        </p:nvSpPr>
        <p:spPr bwMode="auto">
          <a:xfrm rot="5400000">
            <a:off x="3269457" y="3393281"/>
            <a:ext cx="298450" cy="207168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1" name="Rectangle 11"/>
          <p:cNvSpPr>
            <a:spLocks noChangeArrowheads="1"/>
          </p:cNvSpPr>
          <p:nvPr/>
        </p:nvSpPr>
        <p:spPr bwMode="auto">
          <a:xfrm rot="5400000">
            <a:off x="3020219" y="4396581"/>
            <a:ext cx="301625" cy="1573213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2" name="Rectangle 12"/>
          <p:cNvSpPr>
            <a:spLocks noChangeArrowheads="1"/>
          </p:cNvSpPr>
          <p:nvPr/>
        </p:nvSpPr>
        <p:spPr bwMode="auto">
          <a:xfrm rot="5400000">
            <a:off x="2715419" y="5455444"/>
            <a:ext cx="300038" cy="96520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3" name="Line 13"/>
          <p:cNvSpPr>
            <a:spLocks noChangeShapeType="1"/>
          </p:cNvSpPr>
          <p:nvPr/>
        </p:nvSpPr>
        <p:spPr bwMode="auto">
          <a:xfrm rot="5400000">
            <a:off x="4522788" y="-352425"/>
            <a:ext cx="1587" cy="4278313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4" name="Line 14"/>
          <p:cNvSpPr>
            <a:spLocks noChangeShapeType="1"/>
          </p:cNvSpPr>
          <p:nvPr/>
        </p:nvSpPr>
        <p:spPr bwMode="auto">
          <a:xfrm rot="5400000">
            <a:off x="2366169" y="1769269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5" name="Line 15"/>
          <p:cNvSpPr>
            <a:spLocks noChangeShapeType="1"/>
          </p:cNvSpPr>
          <p:nvPr/>
        </p:nvSpPr>
        <p:spPr bwMode="auto">
          <a:xfrm rot="5400000">
            <a:off x="3223419" y="1769269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6" name="Line 16"/>
          <p:cNvSpPr>
            <a:spLocks noChangeShapeType="1"/>
          </p:cNvSpPr>
          <p:nvPr/>
        </p:nvSpPr>
        <p:spPr bwMode="auto">
          <a:xfrm rot="5400000">
            <a:off x="4082257" y="1769269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7" name="Line 17"/>
          <p:cNvSpPr>
            <a:spLocks noChangeShapeType="1"/>
          </p:cNvSpPr>
          <p:nvPr/>
        </p:nvSpPr>
        <p:spPr bwMode="auto">
          <a:xfrm rot="5400000">
            <a:off x="4929982" y="1769269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8" name="Line 18"/>
          <p:cNvSpPr>
            <a:spLocks noChangeShapeType="1"/>
          </p:cNvSpPr>
          <p:nvPr/>
        </p:nvSpPr>
        <p:spPr bwMode="auto">
          <a:xfrm rot="5400000">
            <a:off x="5788819" y="17676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099" name="Line 19"/>
          <p:cNvSpPr>
            <a:spLocks noChangeShapeType="1"/>
          </p:cNvSpPr>
          <p:nvPr/>
        </p:nvSpPr>
        <p:spPr bwMode="auto">
          <a:xfrm rot="5400000">
            <a:off x="6644482" y="1767681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0" name="Line 20"/>
          <p:cNvSpPr>
            <a:spLocks noChangeShapeType="1"/>
          </p:cNvSpPr>
          <p:nvPr/>
        </p:nvSpPr>
        <p:spPr bwMode="auto">
          <a:xfrm rot="5400000">
            <a:off x="115094" y="4050506"/>
            <a:ext cx="453390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1" name="Line 21"/>
          <p:cNvSpPr>
            <a:spLocks noChangeShapeType="1"/>
          </p:cNvSpPr>
          <p:nvPr/>
        </p:nvSpPr>
        <p:spPr bwMode="auto">
          <a:xfrm rot="5400000" flipV="1">
            <a:off x="2357438" y="1760538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2" name="Line 22"/>
          <p:cNvSpPr>
            <a:spLocks noChangeShapeType="1"/>
          </p:cNvSpPr>
          <p:nvPr/>
        </p:nvSpPr>
        <p:spPr bwMode="auto">
          <a:xfrm rot="5400000" flipV="1">
            <a:off x="2357438" y="2513013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3" name="Line 23"/>
          <p:cNvSpPr>
            <a:spLocks noChangeShapeType="1"/>
          </p:cNvSpPr>
          <p:nvPr/>
        </p:nvSpPr>
        <p:spPr bwMode="auto">
          <a:xfrm rot="5400000" flipV="1">
            <a:off x="2357438" y="3268663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4" name="Line 24"/>
          <p:cNvSpPr>
            <a:spLocks noChangeShapeType="1"/>
          </p:cNvSpPr>
          <p:nvPr/>
        </p:nvSpPr>
        <p:spPr bwMode="auto">
          <a:xfrm rot="5400000" flipV="1">
            <a:off x="2357438" y="4029075"/>
            <a:ext cx="1588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5" name="Line 25"/>
          <p:cNvSpPr>
            <a:spLocks noChangeShapeType="1"/>
          </p:cNvSpPr>
          <p:nvPr/>
        </p:nvSpPr>
        <p:spPr bwMode="auto">
          <a:xfrm rot="5400000" flipV="1">
            <a:off x="2357438" y="4783138"/>
            <a:ext cx="1587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6" name="Line 26"/>
          <p:cNvSpPr>
            <a:spLocks noChangeShapeType="1"/>
          </p:cNvSpPr>
          <p:nvPr/>
        </p:nvSpPr>
        <p:spPr bwMode="auto">
          <a:xfrm rot="5400000" flipV="1">
            <a:off x="2357438" y="5537200"/>
            <a:ext cx="1588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7" name="Line 27"/>
          <p:cNvSpPr>
            <a:spLocks noChangeShapeType="1"/>
          </p:cNvSpPr>
          <p:nvPr/>
        </p:nvSpPr>
        <p:spPr bwMode="auto">
          <a:xfrm rot="5400000" flipV="1">
            <a:off x="2357438" y="6292850"/>
            <a:ext cx="1588" cy="523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8" name="Rectangle 28"/>
          <p:cNvSpPr>
            <a:spLocks noChangeArrowheads="1"/>
          </p:cNvSpPr>
          <p:nvPr/>
        </p:nvSpPr>
        <p:spPr bwMode="auto">
          <a:xfrm rot="5400000">
            <a:off x="5136356" y="2045494"/>
            <a:ext cx="169863" cy="19367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09" name="Rectangle 29"/>
          <p:cNvSpPr>
            <a:spLocks noChangeArrowheads="1"/>
          </p:cNvSpPr>
          <p:nvPr/>
        </p:nvSpPr>
        <p:spPr bwMode="auto">
          <a:xfrm rot="5400000">
            <a:off x="4807744" y="2823369"/>
            <a:ext cx="168275" cy="192087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10" name="Rectangle 30"/>
          <p:cNvSpPr>
            <a:spLocks noChangeArrowheads="1"/>
          </p:cNvSpPr>
          <p:nvPr/>
        </p:nvSpPr>
        <p:spPr bwMode="auto">
          <a:xfrm rot="5400000">
            <a:off x="5710238" y="3576638"/>
            <a:ext cx="168275" cy="19367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11" name="Rectangle 31"/>
          <p:cNvSpPr>
            <a:spLocks noChangeArrowheads="1"/>
          </p:cNvSpPr>
          <p:nvPr/>
        </p:nvSpPr>
        <p:spPr bwMode="auto">
          <a:xfrm rot="5400000">
            <a:off x="4566444" y="4331494"/>
            <a:ext cx="169863" cy="19367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12" name="Rectangle 32"/>
          <p:cNvSpPr>
            <a:spLocks noChangeArrowheads="1"/>
          </p:cNvSpPr>
          <p:nvPr/>
        </p:nvSpPr>
        <p:spPr bwMode="auto">
          <a:xfrm rot="5400000">
            <a:off x="4369594" y="5087144"/>
            <a:ext cx="169863" cy="19367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13" name="Rectangle 33"/>
          <p:cNvSpPr>
            <a:spLocks noChangeArrowheads="1"/>
          </p:cNvSpPr>
          <p:nvPr/>
        </p:nvSpPr>
        <p:spPr bwMode="auto">
          <a:xfrm rot="5400000">
            <a:off x="3599657" y="5841206"/>
            <a:ext cx="169862" cy="193675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114" name="Rectangle 34"/>
          <p:cNvSpPr>
            <a:spLocks noChangeArrowheads="1"/>
          </p:cNvSpPr>
          <p:nvPr/>
        </p:nvSpPr>
        <p:spPr bwMode="auto">
          <a:xfrm rot="21600000">
            <a:off x="5483225" y="2057400"/>
            <a:ext cx="33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12%</a:t>
            </a:r>
            <a:endParaRPr lang="es-CO"/>
          </a:p>
        </p:txBody>
      </p:sp>
      <p:sp>
        <p:nvSpPr>
          <p:cNvPr id="558115" name="Rectangle 35"/>
          <p:cNvSpPr>
            <a:spLocks noChangeArrowheads="1"/>
          </p:cNvSpPr>
          <p:nvPr/>
        </p:nvSpPr>
        <p:spPr bwMode="auto">
          <a:xfrm rot="21600000">
            <a:off x="5108575" y="2844800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5%</a:t>
            </a:r>
            <a:endParaRPr lang="es-CO"/>
          </a:p>
        </p:txBody>
      </p:sp>
      <p:sp>
        <p:nvSpPr>
          <p:cNvPr id="558116" name="Rectangle 36"/>
          <p:cNvSpPr>
            <a:spLocks noChangeArrowheads="1"/>
          </p:cNvSpPr>
          <p:nvPr/>
        </p:nvSpPr>
        <p:spPr bwMode="auto">
          <a:xfrm rot="21600000">
            <a:off x="4918075" y="3600450"/>
            <a:ext cx="382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500" b="1">
                <a:latin typeface="Arial" pitchFamily="34" charset="0"/>
              </a:rPr>
              <a:t>39%</a:t>
            </a:r>
            <a:endParaRPr lang="es-CO" sz="2800"/>
          </a:p>
        </p:txBody>
      </p:sp>
      <p:sp>
        <p:nvSpPr>
          <p:cNvPr id="558117" name="Rectangle 37"/>
          <p:cNvSpPr>
            <a:spLocks noChangeArrowheads="1"/>
          </p:cNvSpPr>
          <p:nvPr/>
        </p:nvSpPr>
        <p:spPr bwMode="auto">
          <a:xfrm rot="21600000">
            <a:off x="4935538" y="4356100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7%</a:t>
            </a:r>
            <a:endParaRPr lang="es-CO"/>
          </a:p>
        </p:txBody>
      </p:sp>
      <p:sp>
        <p:nvSpPr>
          <p:cNvPr id="558118" name="Rectangle 38"/>
          <p:cNvSpPr>
            <a:spLocks noChangeArrowheads="1"/>
          </p:cNvSpPr>
          <p:nvPr/>
        </p:nvSpPr>
        <p:spPr bwMode="auto">
          <a:xfrm rot="21600000">
            <a:off x="4675188" y="5110163"/>
            <a:ext cx="330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17%</a:t>
            </a:r>
            <a:endParaRPr lang="es-CO"/>
          </a:p>
        </p:txBody>
      </p:sp>
      <p:sp>
        <p:nvSpPr>
          <p:cNvPr id="558119" name="Rectangle 39"/>
          <p:cNvSpPr>
            <a:spLocks noChangeArrowheads="1"/>
          </p:cNvSpPr>
          <p:nvPr/>
        </p:nvSpPr>
        <p:spPr bwMode="auto">
          <a:xfrm rot="21600000">
            <a:off x="3948113" y="5876925"/>
            <a:ext cx="33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12%</a:t>
            </a:r>
            <a:endParaRPr lang="es-CO"/>
          </a:p>
        </p:txBody>
      </p:sp>
      <p:sp>
        <p:nvSpPr>
          <p:cNvPr id="558120" name="Rectangle 40"/>
          <p:cNvSpPr>
            <a:spLocks noChangeArrowheads="1"/>
          </p:cNvSpPr>
          <p:nvPr/>
        </p:nvSpPr>
        <p:spPr bwMode="auto">
          <a:xfrm rot="21600000">
            <a:off x="2260600" y="6407150"/>
            <a:ext cx="2301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2.8</a:t>
            </a:r>
            <a:endParaRPr lang="es-CO"/>
          </a:p>
        </p:txBody>
      </p:sp>
      <p:sp>
        <p:nvSpPr>
          <p:cNvPr id="558121" name="Rectangle 41"/>
          <p:cNvSpPr>
            <a:spLocks noChangeArrowheads="1"/>
          </p:cNvSpPr>
          <p:nvPr/>
        </p:nvSpPr>
        <p:spPr bwMode="auto">
          <a:xfrm rot="21600000">
            <a:off x="3116263" y="6407150"/>
            <a:ext cx="230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3.0</a:t>
            </a:r>
            <a:endParaRPr lang="es-CO"/>
          </a:p>
        </p:txBody>
      </p:sp>
      <p:sp>
        <p:nvSpPr>
          <p:cNvPr id="558122" name="Rectangle 42"/>
          <p:cNvSpPr>
            <a:spLocks noChangeArrowheads="1"/>
          </p:cNvSpPr>
          <p:nvPr/>
        </p:nvSpPr>
        <p:spPr bwMode="auto">
          <a:xfrm rot="21600000">
            <a:off x="3975100" y="6407150"/>
            <a:ext cx="2301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3.3</a:t>
            </a:r>
            <a:endParaRPr lang="es-CO"/>
          </a:p>
        </p:txBody>
      </p:sp>
      <p:sp>
        <p:nvSpPr>
          <p:cNvPr id="558123" name="Rectangle 43"/>
          <p:cNvSpPr>
            <a:spLocks noChangeArrowheads="1"/>
          </p:cNvSpPr>
          <p:nvPr/>
        </p:nvSpPr>
        <p:spPr bwMode="auto">
          <a:xfrm rot="21600000">
            <a:off x="4821238" y="6407150"/>
            <a:ext cx="230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3.5</a:t>
            </a:r>
            <a:endParaRPr lang="es-CO"/>
          </a:p>
        </p:txBody>
      </p:sp>
      <p:sp>
        <p:nvSpPr>
          <p:cNvPr id="558124" name="Rectangle 44"/>
          <p:cNvSpPr>
            <a:spLocks noChangeArrowheads="1"/>
          </p:cNvSpPr>
          <p:nvPr/>
        </p:nvSpPr>
        <p:spPr bwMode="auto">
          <a:xfrm rot="21600000">
            <a:off x="5681663" y="6407150"/>
            <a:ext cx="230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3.8</a:t>
            </a:r>
            <a:endParaRPr lang="es-CO"/>
          </a:p>
        </p:txBody>
      </p:sp>
      <p:sp>
        <p:nvSpPr>
          <p:cNvPr id="558125" name="Rectangle 45"/>
          <p:cNvSpPr>
            <a:spLocks noChangeArrowheads="1"/>
          </p:cNvSpPr>
          <p:nvPr/>
        </p:nvSpPr>
        <p:spPr bwMode="auto">
          <a:xfrm rot="21600000">
            <a:off x="6538913" y="6407150"/>
            <a:ext cx="230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4.0</a:t>
            </a:r>
            <a:endParaRPr lang="es-CO"/>
          </a:p>
        </p:txBody>
      </p:sp>
      <p:sp>
        <p:nvSpPr>
          <p:cNvPr id="558126" name="Rectangle 46"/>
          <p:cNvSpPr>
            <a:spLocks noChangeArrowheads="1"/>
          </p:cNvSpPr>
          <p:nvPr/>
        </p:nvSpPr>
        <p:spPr bwMode="auto">
          <a:xfrm rot="21600000">
            <a:off x="1735138" y="2057400"/>
            <a:ext cx="496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600" b="1">
                <a:solidFill>
                  <a:srgbClr val="66FFFF"/>
                </a:solidFill>
                <a:latin typeface="Arial" pitchFamily="34" charset="0"/>
              </a:rPr>
              <a:t>Chile</a:t>
            </a:r>
            <a:endParaRPr lang="es-CO" sz="1600" b="1">
              <a:solidFill>
                <a:srgbClr val="66FFFF"/>
              </a:solidFill>
            </a:endParaRPr>
          </a:p>
        </p:txBody>
      </p:sp>
      <p:sp>
        <p:nvSpPr>
          <p:cNvPr id="558127" name="Rectangle 47"/>
          <p:cNvSpPr>
            <a:spLocks noChangeArrowheads="1"/>
          </p:cNvSpPr>
          <p:nvPr/>
        </p:nvSpPr>
        <p:spPr bwMode="auto">
          <a:xfrm rot="21600000">
            <a:off x="1555750" y="2809875"/>
            <a:ext cx="68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600" b="1">
                <a:solidFill>
                  <a:srgbClr val="66FFFF"/>
                </a:solidFill>
                <a:latin typeface="Arial" pitchFamily="34" charset="0"/>
              </a:rPr>
              <a:t>México</a:t>
            </a:r>
            <a:endParaRPr lang="es-CO" sz="1600" b="1">
              <a:solidFill>
                <a:srgbClr val="66FFFF"/>
              </a:solidFill>
            </a:endParaRPr>
          </a:p>
        </p:txBody>
      </p:sp>
      <p:sp>
        <p:nvSpPr>
          <p:cNvPr id="558128" name="Rectangle 48"/>
          <p:cNvSpPr>
            <a:spLocks noChangeArrowheads="1"/>
          </p:cNvSpPr>
          <p:nvPr/>
        </p:nvSpPr>
        <p:spPr bwMode="auto">
          <a:xfrm rot="21600000">
            <a:off x="1295400" y="3538538"/>
            <a:ext cx="947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600" b="1">
                <a:solidFill>
                  <a:srgbClr val="66FFFF"/>
                </a:solidFill>
                <a:latin typeface="Arial" pitchFamily="34" charset="0"/>
              </a:rPr>
              <a:t>Argentina</a:t>
            </a:r>
            <a:endParaRPr lang="es-CO" sz="1600" b="1">
              <a:solidFill>
                <a:srgbClr val="66FFFF"/>
              </a:solidFill>
            </a:endParaRPr>
          </a:p>
        </p:txBody>
      </p:sp>
      <p:sp>
        <p:nvSpPr>
          <p:cNvPr id="558129" name="Rectangle 49"/>
          <p:cNvSpPr>
            <a:spLocks noChangeArrowheads="1"/>
          </p:cNvSpPr>
          <p:nvPr/>
        </p:nvSpPr>
        <p:spPr bwMode="auto">
          <a:xfrm rot="21600000">
            <a:off x="1681163" y="4319588"/>
            <a:ext cx="565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600" b="1">
                <a:solidFill>
                  <a:srgbClr val="66FFFF"/>
                </a:solidFill>
                <a:latin typeface="Arial" pitchFamily="34" charset="0"/>
              </a:rPr>
              <a:t>Brasil</a:t>
            </a:r>
            <a:endParaRPr lang="es-CO" sz="1600" b="1">
              <a:solidFill>
                <a:srgbClr val="66FFFF"/>
              </a:solidFill>
            </a:endParaRPr>
          </a:p>
        </p:txBody>
      </p:sp>
      <p:sp>
        <p:nvSpPr>
          <p:cNvPr id="558130" name="Rectangle 50"/>
          <p:cNvSpPr>
            <a:spLocks noChangeArrowheads="1"/>
          </p:cNvSpPr>
          <p:nvPr/>
        </p:nvSpPr>
        <p:spPr bwMode="auto">
          <a:xfrm rot="21600000">
            <a:off x="1368425" y="5075238"/>
            <a:ext cx="925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600" b="1">
                <a:solidFill>
                  <a:srgbClr val="66FFFF"/>
                </a:solidFill>
                <a:latin typeface="Arial" pitchFamily="34" charset="0"/>
              </a:rPr>
              <a:t>Colombia</a:t>
            </a:r>
            <a:endParaRPr lang="es-CO" sz="1600" b="1">
              <a:solidFill>
                <a:srgbClr val="66FFFF"/>
              </a:solidFill>
            </a:endParaRPr>
          </a:p>
        </p:txBody>
      </p:sp>
      <p:sp>
        <p:nvSpPr>
          <p:cNvPr id="558131" name="Rectangle 51"/>
          <p:cNvSpPr>
            <a:spLocks noChangeArrowheads="1"/>
          </p:cNvSpPr>
          <p:nvPr/>
        </p:nvSpPr>
        <p:spPr bwMode="auto">
          <a:xfrm rot="21600000">
            <a:off x="1762125" y="5827713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600" b="1">
                <a:solidFill>
                  <a:srgbClr val="66FFFF"/>
                </a:solidFill>
                <a:latin typeface="Arial" pitchFamily="34" charset="0"/>
              </a:rPr>
              <a:t>Perú</a:t>
            </a:r>
            <a:endParaRPr lang="es-CO" sz="1600" b="1">
              <a:solidFill>
                <a:srgbClr val="66FFFF"/>
              </a:solidFill>
            </a:endParaRPr>
          </a:p>
        </p:txBody>
      </p:sp>
      <p:sp>
        <p:nvSpPr>
          <p:cNvPr id="558132" name="Text Box 52"/>
          <p:cNvSpPr txBox="1">
            <a:spLocks noChangeArrowheads="1"/>
          </p:cNvSpPr>
          <p:nvPr/>
        </p:nvSpPr>
        <p:spPr bwMode="auto">
          <a:xfrm>
            <a:off x="5635625" y="3062288"/>
            <a:ext cx="315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/>
              <a:t>Nivel esperado dado el ingreso</a:t>
            </a:r>
          </a:p>
        </p:txBody>
      </p:sp>
      <p:sp>
        <p:nvSpPr>
          <p:cNvPr id="558133" name="Line 53"/>
          <p:cNvSpPr>
            <a:spLocks noChangeShapeType="1"/>
          </p:cNvSpPr>
          <p:nvPr/>
        </p:nvSpPr>
        <p:spPr bwMode="auto">
          <a:xfrm flipH="1">
            <a:off x="5791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134" name="Text Box 54"/>
          <p:cNvSpPr txBox="1">
            <a:spLocks noChangeArrowheads="1"/>
          </p:cNvSpPr>
          <p:nvPr/>
        </p:nvSpPr>
        <p:spPr bwMode="auto">
          <a:xfrm>
            <a:off x="4737100" y="31242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66FFFF"/>
                </a:solidFill>
              </a:rPr>
              <a:t>Brecha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1295400"/>
          </a:xfrm>
        </p:spPr>
        <p:txBody>
          <a:bodyPr/>
          <a:lstStyle/>
          <a:p>
            <a:r>
              <a:rPr lang="en-US" sz="4800"/>
              <a:t>La privatización ha sido beneficiosa:</a:t>
            </a:r>
            <a:br>
              <a:rPr lang="en-US" sz="4800"/>
            </a:br>
            <a:r>
              <a:rPr lang="en-US" sz="3600" b="1"/>
              <a:t>EL CASO DE LAS TELECOMUNICACIONES</a:t>
            </a:r>
            <a:endParaRPr lang="en-US" sz="480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La privatización ha (respecto a tendencias anteriores):</a:t>
            </a:r>
          </a:p>
          <a:p>
            <a:r>
              <a:rPr lang="en-US"/>
              <a:t>Aumentado el número de líneas en 7%</a:t>
            </a:r>
          </a:p>
          <a:p>
            <a:r>
              <a:rPr lang="en-US"/>
              <a:t>Reducido las listas de espera un  60%</a:t>
            </a:r>
          </a:p>
          <a:p>
            <a:r>
              <a:rPr lang="en-US"/>
              <a:t>Reducido las fallas por línea en 30%</a:t>
            </a:r>
          </a:p>
          <a:p>
            <a:r>
              <a:rPr lang="en-US"/>
              <a:t>Acomodado un mayor tráfico: el tráfico internacional ha crecido 15% anual.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/>
              <a:t>Algunos países han alcanzado los estándares internacionales</a:t>
            </a:r>
          </a:p>
        </p:txBody>
      </p:sp>
      <p:sp>
        <p:nvSpPr>
          <p:cNvPr id="559107" name="Rectangle 3"/>
          <p:cNvSpPr>
            <a:spLocks noChangeArrowheads="1"/>
          </p:cNvSpPr>
          <p:nvPr/>
        </p:nvSpPr>
        <p:spPr bwMode="auto">
          <a:xfrm rot="5400000">
            <a:off x="2642394" y="2029619"/>
            <a:ext cx="434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08" name="Rectangle 4"/>
          <p:cNvSpPr>
            <a:spLocks noChangeArrowheads="1"/>
          </p:cNvSpPr>
          <p:nvPr/>
        </p:nvSpPr>
        <p:spPr bwMode="auto">
          <a:xfrm rot="5400000">
            <a:off x="2642394" y="2029619"/>
            <a:ext cx="4343400" cy="4005262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09" name="Rectangle 5"/>
          <p:cNvSpPr>
            <a:spLocks noChangeArrowheads="1"/>
          </p:cNvSpPr>
          <p:nvPr/>
        </p:nvSpPr>
        <p:spPr bwMode="auto">
          <a:xfrm rot="5400000">
            <a:off x="3811587" y="1044576"/>
            <a:ext cx="246063" cy="2246312"/>
          </a:xfrm>
          <a:prstGeom prst="rect">
            <a:avLst/>
          </a:prstGeom>
          <a:solidFill>
            <a:srgbClr val="FF6600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0" name="Rectangle 6"/>
          <p:cNvSpPr>
            <a:spLocks noChangeArrowheads="1"/>
          </p:cNvSpPr>
          <p:nvPr/>
        </p:nvSpPr>
        <p:spPr bwMode="auto">
          <a:xfrm rot="5400000">
            <a:off x="3733800" y="1743076"/>
            <a:ext cx="244475" cy="2089150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1" name="Rectangle 7"/>
          <p:cNvSpPr>
            <a:spLocks noChangeArrowheads="1"/>
          </p:cNvSpPr>
          <p:nvPr/>
        </p:nvSpPr>
        <p:spPr bwMode="auto">
          <a:xfrm rot="5400000">
            <a:off x="3536157" y="2556668"/>
            <a:ext cx="247650" cy="1700213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2" name="Rectangle 8"/>
          <p:cNvSpPr>
            <a:spLocks noChangeArrowheads="1"/>
          </p:cNvSpPr>
          <p:nvPr/>
        </p:nvSpPr>
        <p:spPr bwMode="auto">
          <a:xfrm rot="5400000">
            <a:off x="3521076" y="3192462"/>
            <a:ext cx="252412" cy="1674813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3" name="Rectangle 9"/>
          <p:cNvSpPr>
            <a:spLocks noChangeArrowheads="1"/>
          </p:cNvSpPr>
          <p:nvPr/>
        </p:nvSpPr>
        <p:spPr bwMode="auto">
          <a:xfrm rot="5400000">
            <a:off x="3348831" y="3991770"/>
            <a:ext cx="244475" cy="1319212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4" name="Rectangle 10"/>
          <p:cNvSpPr>
            <a:spLocks noChangeArrowheads="1"/>
          </p:cNvSpPr>
          <p:nvPr/>
        </p:nvSpPr>
        <p:spPr bwMode="auto">
          <a:xfrm rot="5400000">
            <a:off x="3209132" y="4749006"/>
            <a:ext cx="246062" cy="1044575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5" name="Rectangle 11"/>
          <p:cNvSpPr>
            <a:spLocks noChangeArrowheads="1"/>
          </p:cNvSpPr>
          <p:nvPr/>
        </p:nvSpPr>
        <p:spPr bwMode="auto">
          <a:xfrm rot="5400000">
            <a:off x="2948781" y="5630069"/>
            <a:ext cx="246063" cy="523875"/>
          </a:xfrm>
          <a:prstGeom prst="rect">
            <a:avLst/>
          </a:prstGeom>
          <a:solidFill>
            <a:srgbClr val="FF66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6" name="Line 12"/>
          <p:cNvSpPr>
            <a:spLocks noChangeShapeType="1"/>
          </p:cNvSpPr>
          <p:nvPr/>
        </p:nvSpPr>
        <p:spPr bwMode="auto">
          <a:xfrm rot="5400000">
            <a:off x="4813300" y="-141287"/>
            <a:ext cx="1588" cy="4005262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7" name="Line 13"/>
          <p:cNvSpPr>
            <a:spLocks noChangeShapeType="1"/>
          </p:cNvSpPr>
          <p:nvPr/>
        </p:nvSpPr>
        <p:spPr bwMode="auto">
          <a:xfrm rot="5400000">
            <a:off x="2793207" y="1843881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8" name="Line 14"/>
          <p:cNvSpPr>
            <a:spLocks noChangeShapeType="1"/>
          </p:cNvSpPr>
          <p:nvPr/>
        </p:nvSpPr>
        <p:spPr bwMode="auto">
          <a:xfrm rot="5400000">
            <a:off x="3598069" y="18438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19" name="Line 15"/>
          <p:cNvSpPr>
            <a:spLocks noChangeShapeType="1"/>
          </p:cNvSpPr>
          <p:nvPr/>
        </p:nvSpPr>
        <p:spPr bwMode="auto">
          <a:xfrm rot="5400000">
            <a:off x="4394994" y="18438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0" name="Line 16"/>
          <p:cNvSpPr>
            <a:spLocks noChangeShapeType="1"/>
          </p:cNvSpPr>
          <p:nvPr/>
        </p:nvSpPr>
        <p:spPr bwMode="auto">
          <a:xfrm rot="5400000">
            <a:off x="5198269" y="18438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1" name="Line 17"/>
          <p:cNvSpPr>
            <a:spLocks noChangeShapeType="1"/>
          </p:cNvSpPr>
          <p:nvPr/>
        </p:nvSpPr>
        <p:spPr bwMode="auto">
          <a:xfrm rot="5400000">
            <a:off x="5993607" y="1843881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2" name="Line 18"/>
          <p:cNvSpPr>
            <a:spLocks noChangeShapeType="1"/>
          </p:cNvSpPr>
          <p:nvPr/>
        </p:nvSpPr>
        <p:spPr bwMode="auto">
          <a:xfrm rot="5400000">
            <a:off x="6800057" y="1843881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3" name="Line 19"/>
          <p:cNvSpPr>
            <a:spLocks noChangeShapeType="1"/>
          </p:cNvSpPr>
          <p:nvPr/>
        </p:nvSpPr>
        <p:spPr bwMode="auto">
          <a:xfrm rot="5400000">
            <a:off x="637382" y="4031456"/>
            <a:ext cx="434340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4" name="Line 20"/>
          <p:cNvSpPr>
            <a:spLocks noChangeShapeType="1"/>
          </p:cNvSpPr>
          <p:nvPr/>
        </p:nvSpPr>
        <p:spPr bwMode="auto">
          <a:xfrm rot="5400000" flipV="1">
            <a:off x="2783681" y="183594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5" name="Line 21"/>
          <p:cNvSpPr>
            <a:spLocks noChangeShapeType="1"/>
          </p:cNvSpPr>
          <p:nvPr/>
        </p:nvSpPr>
        <p:spPr bwMode="auto">
          <a:xfrm rot="5400000" flipV="1">
            <a:off x="2784475" y="2455863"/>
            <a:ext cx="0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6" name="Line 22"/>
          <p:cNvSpPr>
            <a:spLocks noChangeShapeType="1"/>
          </p:cNvSpPr>
          <p:nvPr/>
        </p:nvSpPr>
        <p:spPr bwMode="auto">
          <a:xfrm rot="5400000" flipV="1">
            <a:off x="2783681" y="307419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7" name="Line 23"/>
          <p:cNvSpPr>
            <a:spLocks noChangeShapeType="1"/>
          </p:cNvSpPr>
          <p:nvPr/>
        </p:nvSpPr>
        <p:spPr bwMode="auto">
          <a:xfrm rot="5400000" flipV="1">
            <a:off x="2783681" y="3694907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8" name="Line 24"/>
          <p:cNvSpPr>
            <a:spLocks noChangeShapeType="1"/>
          </p:cNvSpPr>
          <p:nvPr/>
        </p:nvSpPr>
        <p:spPr bwMode="auto">
          <a:xfrm rot="5400000" flipV="1">
            <a:off x="2783681" y="431879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29" name="Line 25"/>
          <p:cNvSpPr>
            <a:spLocks noChangeShapeType="1"/>
          </p:cNvSpPr>
          <p:nvPr/>
        </p:nvSpPr>
        <p:spPr bwMode="auto">
          <a:xfrm rot="5400000" flipV="1">
            <a:off x="2783681" y="4939507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0" name="Line 26"/>
          <p:cNvSpPr>
            <a:spLocks noChangeShapeType="1"/>
          </p:cNvSpPr>
          <p:nvPr/>
        </p:nvSpPr>
        <p:spPr bwMode="auto">
          <a:xfrm rot="5400000" flipV="1">
            <a:off x="2783681" y="5560219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1" name="Line 27"/>
          <p:cNvSpPr>
            <a:spLocks noChangeShapeType="1"/>
          </p:cNvSpPr>
          <p:nvPr/>
        </p:nvSpPr>
        <p:spPr bwMode="auto">
          <a:xfrm rot="5400000" flipV="1">
            <a:off x="2783681" y="617934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2" name="Rectangle 28"/>
          <p:cNvSpPr>
            <a:spLocks noChangeArrowheads="1"/>
          </p:cNvSpPr>
          <p:nvPr/>
        </p:nvSpPr>
        <p:spPr bwMode="auto">
          <a:xfrm rot="5400000">
            <a:off x="5924550" y="2070100"/>
            <a:ext cx="182563" cy="182563"/>
          </a:xfrm>
          <a:prstGeom prst="rect">
            <a:avLst/>
          </a:prstGeom>
          <a:solidFill>
            <a:srgbClr val="CCFFFF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3" name="Rectangle 29"/>
          <p:cNvSpPr>
            <a:spLocks noChangeArrowheads="1"/>
          </p:cNvSpPr>
          <p:nvPr/>
        </p:nvSpPr>
        <p:spPr bwMode="auto">
          <a:xfrm rot="5400000">
            <a:off x="5292725" y="2689225"/>
            <a:ext cx="182563" cy="182563"/>
          </a:xfrm>
          <a:prstGeom prst="rect">
            <a:avLst/>
          </a:prstGeom>
          <a:solidFill>
            <a:srgbClr val="CCFFFF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4" name="Rectangle 30"/>
          <p:cNvSpPr>
            <a:spLocks noChangeArrowheads="1"/>
          </p:cNvSpPr>
          <p:nvPr/>
        </p:nvSpPr>
        <p:spPr bwMode="auto">
          <a:xfrm rot="5400000">
            <a:off x="4322763" y="3309938"/>
            <a:ext cx="182562" cy="182562"/>
          </a:xfrm>
          <a:prstGeom prst="rect">
            <a:avLst/>
          </a:prstGeom>
          <a:solidFill>
            <a:srgbClr val="CCFFFF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5" name="Rectangle 31"/>
          <p:cNvSpPr>
            <a:spLocks noChangeArrowheads="1"/>
          </p:cNvSpPr>
          <p:nvPr/>
        </p:nvSpPr>
        <p:spPr bwMode="auto">
          <a:xfrm rot="5400000">
            <a:off x="4398962" y="3930651"/>
            <a:ext cx="182563" cy="182562"/>
          </a:xfrm>
          <a:prstGeom prst="rect">
            <a:avLst/>
          </a:prstGeom>
          <a:solidFill>
            <a:srgbClr val="CCFFFF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6" name="Rectangle 32"/>
          <p:cNvSpPr>
            <a:spLocks noChangeArrowheads="1"/>
          </p:cNvSpPr>
          <p:nvPr/>
        </p:nvSpPr>
        <p:spPr bwMode="auto">
          <a:xfrm rot="5400000">
            <a:off x="4630738" y="4548188"/>
            <a:ext cx="182562" cy="182562"/>
          </a:xfrm>
          <a:prstGeom prst="rect">
            <a:avLst/>
          </a:prstGeom>
          <a:solidFill>
            <a:srgbClr val="CCFFFF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7" name="Rectangle 33"/>
          <p:cNvSpPr>
            <a:spLocks noChangeArrowheads="1"/>
          </p:cNvSpPr>
          <p:nvPr/>
        </p:nvSpPr>
        <p:spPr bwMode="auto">
          <a:xfrm rot="5400000">
            <a:off x="4919662" y="5168901"/>
            <a:ext cx="182563" cy="182562"/>
          </a:xfrm>
          <a:prstGeom prst="rect">
            <a:avLst/>
          </a:prstGeom>
          <a:solidFill>
            <a:srgbClr val="CCFFFF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8" name="Rectangle 34"/>
          <p:cNvSpPr>
            <a:spLocks noChangeArrowheads="1"/>
          </p:cNvSpPr>
          <p:nvPr/>
        </p:nvSpPr>
        <p:spPr bwMode="auto">
          <a:xfrm rot="5400000">
            <a:off x="3459163" y="5789613"/>
            <a:ext cx="182562" cy="182562"/>
          </a:xfrm>
          <a:prstGeom prst="rect">
            <a:avLst/>
          </a:prstGeom>
          <a:solidFill>
            <a:srgbClr val="CCFFFF"/>
          </a:solidFill>
          <a:ln w="48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9139" name="Rectangle 35"/>
          <p:cNvSpPr>
            <a:spLocks noChangeArrowheads="1"/>
          </p:cNvSpPr>
          <p:nvPr/>
        </p:nvSpPr>
        <p:spPr bwMode="auto">
          <a:xfrm rot="21600000">
            <a:off x="5251450" y="2090738"/>
            <a:ext cx="3825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500" b="1">
                <a:latin typeface="Arial" pitchFamily="34" charset="0"/>
              </a:rPr>
              <a:t>36%</a:t>
            </a:r>
            <a:endParaRPr lang="es-CO" sz="2800"/>
          </a:p>
        </p:txBody>
      </p:sp>
      <p:sp>
        <p:nvSpPr>
          <p:cNvPr id="559140" name="Rectangle 36"/>
          <p:cNvSpPr>
            <a:spLocks noChangeArrowheads="1"/>
          </p:cNvSpPr>
          <p:nvPr/>
        </p:nvSpPr>
        <p:spPr bwMode="auto">
          <a:xfrm rot="21600000">
            <a:off x="4959350" y="2665413"/>
            <a:ext cx="330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18%</a:t>
            </a:r>
            <a:endParaRPr lang="es-CO"/>
          </a:p>
        </p:txBody>
      </p:sp>
      <p:sp>
        <p:nvSpPr>
          <p:cNvPr id="559141" name="Rectangle 37"/>
          <p:cNvSpPr>
            <a:spLocks noChangeArrowheads="1"/>
          </p:cNvSpPr>
          <p:nvPr/>
        </p:nvSpPr>
        <p:spPr bwMode="auto">
          <a:xfrm rot="21600000">
            <a:off x="4668838" y="3960813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1%</a:t>
            </a:r>
            <a:endParaRPr lang="es-CO"/>
          </a:p>
        </p:txBody>
      </p:sp>
      <p:sp>
        <p:nvSpPr>
          <p:cNvPr id="559142" name="Rectangle 38"/>
          <p:cNvSpPr>
            <a:spLocks noChangeArrowheads="1"/>
          </p:cNvSpPr>
          <p:nvPr/>
        </p:nvSpPr>
        <p:spPr bwMode="auto">
          <a:xfrm rot="21600000">
            <a:off x="3722688" y="5829300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8%</a:t>
            </a:r>
            <a:endParaRPr lang="es-CO"/>
          </a:p>
        </p:txBody>
      </p:sp>
      <p:sp>
        <p:nvSpPr>
          <p:cNvPr id="559143" name="Rectangle 39"/>
          <p:cNvSpPr>
            <a:spLocks noChangeArrowheads="1"/>
          </p:cNvSpPr>
          <p:nvPr/>
        </p:nvSpPr>
        <p:spPr bwMode="auto">
          <a:xfrm rot="21600000">
            <a:off x="4086225" y="5183188"/>
            <a:ext cx="330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45%</a:t>
            </a:r>
            <a:endParaRPr lang="es-CO"/>
          </a:p>
        </p:txBody>
      </p:sp>
      <p:sp>
        <p:nvSpPr>
          <p:cNvPr id="559144" name="Rectangle 40"/>
          <p:cNvSpPr>
            <a:spLocks noChangeArrowheads="1"/>
          </p:cNvSpPr>
          <p:nvPr/>
        </p:nvSpPr>
        <p:spPr bwMode="auto">
          <a:xfrm rot="21600000">
            <a:off x="4232275" y="4535488"/>
            <a:ext cx="330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22%</a:t>
            </a:r>
            <a:endParaRPr lang="es-CO"/>
          </a:p>
        </p:txBody>
      </p:sp>
      <p:sp>
        <p:nvSpPr>
          <p:cNvPr id="559145" name="Rectangle 41"/>
          <p:cNvSpPr>
            <a:spLocks noChangeArrowheads="1"/>
          </p:cNvSpPr>
          <p:nvPr/>
        </p:nvSpPr>
        <p:spPr bwMode="auto">
          <a:xfrm rot="21600000">
            <a:off x="2695575" y="6288088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2.5</a:t>
            </a:r>
            <a:endParaRPr lang="es-CO"/>
          </a:p>
        </p:txBody>
      </p:sp>
      <p:sp>
        <p:nvSpPr>
          <p:cNvPr id="559146" name="Rectangle 42"/>
          <p:cNvSpPr>
            <a:spLocks noChangeArrowheads="1"/>
          </p:cNvSpPr>
          <p:nvPr/>
        </p:nvSpPr>
        <p:spPr bwMode="auto">
          <a:xfrm rot="21600000">
            <a:off x="3500438" y="6288088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2.8</a:t>
            </a:r>
            <a:endParaRPr lang="es-CO"/>
          </a:p>
        </p:txBody>
      </p:sp>
      <p:sp>
        <p:nvSpPr>
          <p:cNvPr id="559147" name="Rectangle 43"/>
          <p:cNvSpPr>
            <a:spLocks noChangeArrowheads="1"/>
          </p:cNvSpPr>
          <p:nvPr/>
        </p:nvSpPr>
        <p:spPr bwMode="auto">
          <a:xfrm rot="21600000">
            <a:off x="4297363" y="6288088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3.0</a:t>
            </a:r>
            <a:endParaRPr lang="es-CO"/>
          </a:p>
        </p:txBody>
      </p:sp>
      <p:sp>
        <p:nvSpPr>
          <p:cNvPr id="559148" name="Rectangle 44"/>
          <p:cNvSpPr>
            <a:spLocks noChangeArrowheads="1"/>
          </p:cNvSpPr>
          <p:nvPr/>
        </p:nvSpPr>
        <p:spPr bwMode="auto">
          <a:xfrm rot="21600000">
            <a:off x="5102225" y="6288088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3.3</a:t>
            </a:r>
            <a:endParaRPr lang="es-CO"/>
          </a:p>
        </p:txBody>
      </p:sp>
      <p:sp>
        <p:nvSpPr>
          <p:cNvPr id="559149" name="Rectangle 45"/>
          <p:cNvSpPr>
            <a:spLocks noChangeArrowheads="1"/>
          </p:cNvSpPr>
          <p:nvPr/>
        </p:nvSpPr>
        <p:spPr bwMode="auto">
          <a:xfrm rot="21600000">
            <a:off x="5897563" y="6288088"/>
            <a:ext cx="230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3.5</a:t>
            </a:r>
            <a:endParaRPr lang="es-CO"/>
          </a:p>
        </p:txBody>
      </p:sp>
      <p:sp>
        <p:nvSpPr>
          <p:cNvPr id="559150" name="Rectangle 46"/>
          <p:cNvSpPr>
            <a:spLocks noChangeArrowheads="1"/>
          </p:cNvSpPr>
          <p:nvPr/>
        </p:nvSpPr>
        <p:spPr bwMode="auto">
          <a:xfrm rot="21600000">
            <a:off x="6705600" y="6288088"/>
            <a:ext cx="230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3.8</a:t>
            </a:r>
            <a:endParaRPr lang="es-CO"/>
          </a:p>
        </p:txBody>
      </p:sp>
      <p:sp>
        <p:nvSpPr>
          <p:cNvPr id="559151" name="Rectangle 47"/>
          <p:cNvSpPr>
            <a:spLocks noChangeArrowheads="1"/>
          </p:cNvSpPr>
          <p:nvPr/>
        </p:nvSpPr>
        <p:spPr bwMode="auto">
          <a:xfrm rot="21600000">
            <a:off x="1839913" y="20574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Argentina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59152" name="Rectangle 48"/>
          <p:cNvSpPr>
            <a:spLocks noChangeArrowheads="1"/>
          </p:cNvSpPr>
          <p:nvPr/>
        </p:nvSpPr>
        <p:spPr bwMode="auto">
          <a:xfrm rot="21600000">
            <a:off x="2298700" y="2727325"/>
            <a:ext cx="43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Chile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59153" name="Rectangle 49"/>
          <p:cNvSpPr>
            <a:spLocks noChangeArrowheads="1"/>
          </p:cNvSpPr>
          <p:nvPr/>
        </p:nvSpPr>
        <p:spPr bwMode="auto">
          <a:xfrm rot="21600000">
            <a:off x="1895475" y="3348038"/>
            <a:ext cx="8667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Venezuela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59154" name="Rectangle 50"/>
          <p:cNvSpPr>
            <a:spLocks noChangeArrowheads="1"/>
          </p:cNvSpPr>
          <p:nvPr/>
        </p:nvSpPr>
        <p:spPr bwMode="auto">
          <a:xfrm rot="21600000">
            <a:off x="1958975" y="3968750"/>
            <a:ext cx="8080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Colombia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59155" name="Rectangle 51"/>
          <p:cNvSpPr>
            <a:spLocks noChangeArrowheads="1"/>
          </p:cNvSpPr>
          <p:nvPr/>
        </p:nvSpPr>
        <p:spPr bwMode="auto">
          <a:xfrm rot="21600000">
            <a:off x="2241550" y="4586288"/>
            <a:ext cx="493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Brasil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59156" name="Rectangle 52"/>
          <p:cNvSpPr>
            <a:spLocks noChangeArrowheads="1"/>
          </p:cNvSpPr>
          <p:nvPr/>
        </p:nvSpPr>
        <p:spPr bwMode="auto">
          <a:xfrm rot="21600000">
            <a:off x="2133600" y="5207000"/>
            <a:ext cx="600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México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59157" name="Rectangle 53"/>
          <p:cNvSpPr>
            <a:spLocks noChangeArrowheads="1"/>
          </p:cNvSpPr>
          <p:nvPr/>
        </p:nvSpPr>
        <p:spPr bwMode="auto">
          <a:xfrm rot="21600000">
            <a:off x="2322513" y="5827713"/>
            <a:ext cx="3952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Perú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59158" name="Text Box 54"/>
          <p:cNvSpPr txBox="1">
            <a:spLocks noChangeArrowheads="1"/>
          </p:cNvSpPr>
          <p:nvPr/>
        </p:nvSpPr>
        <p:spPr bwMode="auto">
          <a:xfrm>
            <a:off x="2971800" y="1443038"/>
            <a:ext cx="267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800" b="1">
                <a:solidFill>
                  <a:schemeClr val="accent2"/>
                </a:solidFill>
                <a:latin typeface="Arial" pitchFamily="34" charset="0"/>
              </a:rPr>
              <a:t>Líneas fijas y celulares</a:t>
            </a:r>
          </a:p>
        </p:txBody>
      </p:sp>
      <p:sp>
        <p:nvSpPr>
          <p:cNvPr id="559159" name="Text Box 55"/>
          <p:cNvSpPr txBox="1">
            <a:spLocks noChangeArrowheads="1"/>
          </p:cNvSpPr>
          <p:nvPr/>
        </p:nvSpPr>
        <p:spPr bwMode="auto">
          <a:xfrm>
            <a:off x="152400" y="6540500"/>
            <a:ext cx="289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000" b="1">
                <a:solidFill>
                  <a:srgbClr val="99FF33"/>
                </a:solidFill>
                <a:latin typeface="Arial" pitchFamily="34" charset="0"/>
              </a:rPr>
              <a:t>Fuente: BID calculations based on ITU (2000)</a:t>
            </a:r>
          </a:p>
        </p:txBody>
      </p:sp>
      <p:sp>
        <p:nvSpPr>
          <p:cNvPr id="559160" name="Text Box 56"/>
          <p:cNvSpPr txBox="1">
            <a:spLocks noChangeArrowheads="1"/>
          </p:cNvSpPr>
          <p:nvPr/>
        </p:nvSpPr>
        <p:spPr bwMode="auto">
          <a:xfrm>
            <a:off x="4864100" y="48006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/>
              <a:t>Esperado para el nivel de ingreso</a:t>
            </a:r>
          </a:p>
        </p:txBody>
      </p:sp>
      <p:sp>
        <p:nvSpPr>
          <p:cNvPr id="559161" name="Line 57"/>
          <p:cNvSpPr>
            <a:spLocks noChangeShapeType="1"/>
          </p:cNvSpPr>
          <p:nvPr/>
        </p:nvSpPr>
        <p:spPr bwMode="auto">
          <a:xfrm flipH="1">
            <a:off x="5130800" y="5091113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9162" name="Text Box 58"/>
          <p:cNvSpPr txBox="1">
            <a:spLocks noChangeArrowheads="1"/>
          </p:cNvSpPr>
          <p:nvPr/>
        </p:nvSpPr>
        <p:spPr bwMode="auto">
          <a:xfrm>
            <a:off x="4025900" y="48625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66FFFF"/>
                </a:solidFill>
              </a:rPr>
              <a:t>Brecha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Pero aún hay problemas:</a:t>
            </a:r>
            <a:br>
              <a:rPr lang="en-US"/>
            </a:br>
            <a:r>
              <a:rPr lang="en-US" sz="3200" b="1"/>
              <a:t>EL CASO DE LAS TELECOMUNICACIONES</a:t>
            </a:r>
            <a:endParaRPr lang="en-US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/>
              <a:t>El costo de las llamadas locales ha aumentado 14% </a:t>
            </a:r>
          </a:p>
          <a:p>
            <a:r>
              <a:rPr lang="en-US"/>
              <a:t>Sigue habiendo enormes brechas de penetración telefónica</a:t>
            </a:r>
          </a:p>
          <a:p>
            <a:pPr lvl="1"/>
            <a:r>
              <a:rPr lang="en-US"/>
              <a:t>Hay 5 veces más teléfonos per cápita en los países desarrollados que en América Latina</a:t>
            </a:r>
          </a:p>
          <a:p>
            <a:pPr lvl="1"/>
            <a:r>
              <a:rPr lang="en-US"/>
              <a:t>En el quintil más rico la penetración es 7-10 veces mayor que en el quintil más pobre</a:t>
            </a:r>
          </a:p>
          <a:p>
            <a:r>
              <a:rPr lang="en-US"/>
              <a:t>Los monopolios en este sector están teniendo retornos que llegan a 45%!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b="1"/>
              <a:t>La privatización en electricidad ha sido muy dispareja</a:t>
            </a:r>
          </a:p>
        </p:txBody>
      </p:sp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2003425" y="5311775"/>
            <a:ext cx="41275" cy="103188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2" name="Rectangle 6"/>
          <p:cNvSpPr>
            <a:spLocks noChangeArrowheads="1"/>
          </p:cNvSpPr>
          <p:nvPr/>
        </p:nvSpPr>
        <p:spPr bwMode="auto">
          <a:xfrm>
            <a:off x="2003425" y="4583113"/>
            <a:ext cx="41275" cy="96837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2003425" y="4092575"/>
            <a:ext cx="282575" cy="103188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2003425" y="3848100"/>
            <a:ext cx="1133475" cy="103188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2003425" y="3363913"/>
            <a:ext cx="1198563" cy="103187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6" name="Rectangle 10"/>
          <p:cNvSpPr>
            <a:spLocks noChangeArrowheads="1"/>
          </p:cNvSpPr>
          <p:nvPr/>
        </p:nvSpPr>
        <p:spPr bwMode="auto">
          <a:xfrm>
            <a:off x="2003425" y="3119438"/>
            <a:ext cx="1550988" cy="103187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7" name="Rectangle 11"/>
          <p:cNvSpPr>
            <a:spLocks noChangeArrowheads="1"/>
          </p:cNvSpPr>
          <p:nvPr/>
        </p:nvSpPr>
        <p:spPr bwMode="auto">
          <a:xfrm>
            <a:off x="2003425" y="2879725"/>
            <a:ext cx="1133475" cy="96838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8" name="Rectangle 12"/>
          <p:cNvSpPr>
            <a:spLocks noChangeArrowheads="1"/>
          </p:cNvSpPr>
          <p:nvPr/>
        </p:nvSpPr>
        <p:spPr bwMode="auto">
          <a:xfrm>
            <a:off x="2003425" y="2635250"/>
            <a:ext cx="1550988" cy="103188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69" name="Rectangle 13"/>
          <p:cNvSpPr>
            <a:spLocks noChangeArrowheads="1"/>
          </p:cNvSpPr>
          <p:nvPr/>
        </p:nvSpPr>
        <p:spPr bwMode="auto">
          <a:xfrm>
            <a:off x="2003425" y="2390775"/>
            <a:ext cx="3111500" cy="103188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0" name="Rectangle 14"/>
          <p:cNvSpPr>
            <a:spLocks noChangeArrowheads="1"/>
          </p:cNvSpPr>
          <p:nvPr/>
        </p:nvSpPr>
        <p:spPr bwMode="auto">
          <a:xfrm>
            <a:off x="2003425" y="2144713"/>
            <a:ext cx="3463925" cy="103187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1" name="Rectangle 15"/>
          <p:cNvSpPr>
            <a:spLocks noChangeArrowheads="1"/>
          </p:cNvSpPr>
          <p:nvPr/>
        </p:nvSpPr>
        <p:spPr bwMode="auto">
          <a:xfrm>
            <a:off x="2003425" y="1906588"/>
            <a:ext cx="3416300" cy="96837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2" name="Rectangle 16"/>
          <p:cNvSpPr>
            <a:spLocks noChangeArrowheads="1"/>
          </p:cNvSpPr>
          <p:nvPr/>
        </p:nvSpPr>
        <p:spPr bwMode="auto">
          <a:xfrm>
            <a:off x="2003425" y="1662113"/>
            <a:ext cx="2965450" cy="103187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3" name="Rectangle 17"/>
          <p:cNvSpPr>
            <a:spLocks noChangeArrowheads="1"/>
          </p:cNvSpPr>
          <p:nvPr/>
        </p:nvSpPr>
        <p:spPr bwMode="auto">
          <a:xfrm>
            <a:off x="2003425" y="5795963"/>
            <a:ext cx="41275" cy="101600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4" name="Rectangle 18"/>
          <p:cNvSpPr>
            <a:spLocks noChangeArrowheads="1"/>
          </p:cNvSpPr>
          <p:nvPr/>
        </p:nvSpPr>
        <p:spPr bwMode="auto">
          <a:xfrm>
            <a:off x="2003425" y="5556250"/>
            <a:ext cx="144463" cy="9683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5" name="Rectangle 19"/>
          <p:cNvSpPr>
            <a:spLocks noChangeArrowheads="1"/>
          </p:cNvSpPr>
          <p:nvPr/>
        </p:nvSpPr>
        <p:spPr bwMode="auto">
          <a:xfrm>
            <a:off x="2044700" y="5311775"/>
            <a:ext cx="328613" cy="10318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6" name="Rectangle 20"/>
          <p:cNvSpPr>
            <a:spLocks noChangeArrowheads="1"/>
          </p:cNvSpPr>
          <p:nvPr/>
        </p:nvSpPr>
        <p:spPr bwMode="auto">
          <a:xfrm>
            <a:off x="2003425" y="5065713"/>
            <a:ext cx="354013" cy="10318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7" name="Rectangle 21"/>
          <p:cNvSpPr>
            <a:spLocks noChangeArrowheads="1"/>
          </p:cNvSpPr>
          <p:nvPr/>
        </p:nvSpPr>
        <p:spPr bwMode="auto">
          <a:xfrm>
            <a:off x="2003425" y="4821238"/>
            <a:ext cx="466725" cy="10318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8" name="Rectangle 22"/>
          <p:cNvSpPr>
            <a:spLocks noChangeArrowheads="1"/>
          </p:cNvSpPr>
          <p:nvPr/>
        </p:nvSpPr>
        <p:spPr bwMode="auto">
          <a:xfrm>
            <a:off x="2044700" y="4583113"/>
            <a:ext cx="923925" cy="9683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9" name="Rectangle 23"/>
          <p:cNvSpPr>
            <a:spLocks noChangeArrowheads="1"/>
          </p:cNvSpPr>
          <p:nvPr/>
        </p:nvSpPr>
        <p:spPr bwMode="auto">
          <a:xfrm>
            <a:off x="2003425" y="4337050"/>
            <a:ext cx="1198563" cy="10318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0" name="Rectangle 24"/>
          <p:cNvSpPr>
            <a:spLocks noChangeArrowheads="1"/>
          </p:cNvSpPr>
          <p:nvPr/>
        </p:nvSpPr>
        <p:spPr bwMode="auto">
          <a:xfrm>
            <a:off x="2286000" y="4092575"/>
            <a:ext cx="609600" cy="10318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1" name="Rectangle 25"/>
          <p:cNvSpPr>
            <a:spLocks noChangeArrowheads="1"/>
          </p:cNvSpPr>
          <p:nvPr/>
        </p:nvSpPr>
        <p:spPr bwMode="auto">
          <a:xfrm>
            <a:off x="3136900" y="3848100"/>
            <a:ext cx="450850" cy="10318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2" name="Rectangle 26"/>
          <p:cNvSpPr>
            <a:spLocks noChangeArrowheads="1"/>
          </p:cNvSpPr>
          <p:nvPr/>
        </p:nvSpPr>
        <p:spPr bwMode="auto">
          <a:xfrm>
            <a:off x="2003425" y="3608388"/>
            <a:ext cx="1624013" cy="9683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3" name="Rectangle 27"/>
          <p:cNvSpPr>
            <a:spLocks noChangeArrowheads="1"/>
          </p:cNvSpPr>
          <p:nvPr/>
        </p:nvSpPr>
        <p:spPr bwMode="auto">
          <a:xfrm>
            <a:off x="3201988" y="3363913"/>
            <a:ext cx="642937" cy="10318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4" name="Rectangle 28"/>
          <p:cNvSpPr>
            <a:spLocks noChangeArrowheads="1"/>
          </p:cNvSpPr>
          <p:nvPr/>
        </p:nvSpPr>
        <p:spPr bwMode="auto">
          <a:xfrm>
            <a:off x="3554413" y="3119438"/>
            <a:ext cx="571500" cy="10318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5" name="Rectangle 29"/>
          <p:cNvSpPr>
            <a:spLocks noChangeArrowheads="1"/>
          </p:cNvSpPr>
          <p:nvPr/>
        </p:nvSpPr>
        <p:spPr bwMode="auto">
          <a:xfrm>
            <a:off x="3136900" y="2879725"/>
            <a:ext cx="1125538" cy="9683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6" name="Rectangle 30"/>
          <p:cNvSpPr>
            <a:spLocks noChangeArrowheads="1"/>
          </p:cNvSpPr>
          <p:nvPr/>
        </p:nvSpPr>
        <p:spPr bwMode="auto">
          <a:xfrm>
            <a:off x="3554413" y="2635250"/>
            <a:ext cx="925512" cy="10318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7" name="Rectangle 31"/>
          <p:cNvSpPr>
            <a:spLocks noChangeArrowheads="1"/>
          </p:cNvSpPr>
          <p:nvPr/>
        </p:nvSpPr>
        <p:spPr bwMode="auto">
          <a:xfrm>
            <a:off x="5114925" y="2390775"/>
            <a:ext cx="417513" cy="103188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8" name="Rectangle 32"/>
          <p:cNvSpPr>
            <a:spLocks noChangeArrowheads="1"/>
          </p:cNvSpPr>
          <p:nvPr/>
        </p:nvSpPr>
        <p:spPr bwMode="auto">
          <a:xfrm>
            <a:off x="5467350" y="2144713"/>
            <a:ext cx="354013" cy="10318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9" name="Rectangle 33"/>
          <p:cNvSpPr>
            <a:spLocks noChangeArrowheads="1"/>
          </p:cNvSpPr>
          <p:nvPr/>
        </p:nvSpPr>
        <p:spPr bwMode="auto">
          <a:xfrm>
            <a:off x="5419725" y="1906588"/>
            <a:ext cx="1341438" cy="9683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0" name="Rectangle 34"/>
          <p:cNvSpPr>
            <a:spLocks noChangeArrowheads="1"/>
          </p:cNvSpPr>
          <p:nvPr/>
        </p:nvSpPr>
        <p:spPr bwMode="auto">
          <a:xfrm>
            <a:off x="4968875" y="1662113"/>
            <a:ext cx="2547938" cy="10318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1" name="Rectangle 35"/>
          <p:cNvSpPr>
            <a:spLocks noChangeArrowheads="1"/>
          </p:cNvSpPr>
          <p:nvPr/>
        </p:nvSpPr>
        <p:spPr bwMode="auto">
          <a:xfrm>
            <a:off x="2357438" y="5065713"/>
            <a:ext cx="144462" cy="103187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2" name="Rectangle 36"/>
          <p:cNvSpPr>
            <a:spLocks noChangeArrowheads="1"/>
          </p:cNvSpPr>
          <p:nvPr/>
        </p:nvSpPr>
        <p:spPr bwMode="auto">
          <a:xfrm>
            <a:off x="2470150" y="4821238"/>
            <a:ext cx="312738" cy="103187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3" name="Rectangle 37"/>
          <p:cNvSpPr>
            <a:spLocks noChangeArrowheads="1"/>
          </p:cNvSpPr>
          <p:nvPr/>
        </p:nvSpPr>
        <p:spPr bwMode="auto">
          <a:xfrm>
            <a:off x="2895600" y="4092575"/>
            <a:ext cx="658813" cy="103188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4" name="Line 38"/>
          <p:cNvSpPr>
            <a:spLocks noChangeShapeType="1"/>
          </p:cNvSpPr>
          <p:nvPr/>
        </p:nvSpPr>
        <p:spPr bwMode="auto">
          <a:xfrm>
            <a:off x="2003425" y="5969000"/>
            <a:ext cx="6357938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5" name="Line 39"/>
          <p:cNvSpPr>
            <a:spLocks noChangeShapeType="1"/>
          </p:cNvSpPr>
          <p:nvPr/>
        </p:nvSpPr>
        <p:spPr bwMode="auto">
          <a:xfrm flipV="1">
            <a:off x="2003425" y="5969000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6" name="Line 40"/>
          <p:cNvSpPr>
            <a:spLocks noChangeShapeType="1"/>
          </p:cNvSpPr>
          <p:nvPr/>
        </p:nvSpPr>
        <p:spPr bwMode="auto">
          <a:xfrm flipV="1">
            <a:off x="2711450" y="5969000"/>
            <a:ext cx="1588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7" name="Line 41"/>
          <p:cNvSpPr>
            <a:spLocks noChangeShapeType="1"/>
          </p:cNvSpPr>
          <p:nvPr/>
        </p:nvSpPr>
        <p:spPr bwMode="auto">
          <a:xfrm flipV="1">
            <a:off x="3417888" y="5969000"/>
            <a:ext cx="1587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8" name="Line 42"/>
          <p:cNvSpPr>
            <a:spLocks noChangeShapeType="1"/>
          </p:cNvSpPr>
          <p:nvPr/>
        </p:nvSpPr>
        <p:spPr bwMode="auto">
          <a:xfrm flipV="1">
            <a:off x="4125913" y="5969000"/>
            <a:ext cx="1587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9" name="Line 43"/>
          <p:cNvSpPr>
            <a:spLocks noChangeShapeType="1"/>
          </p:cNvSpPr>
          <p:nvPr/>
        </p:nvSpPr>
        <p:spPr bwMode="auto">
          <a:xfrm flipV="1">
            <a:off x="4832350" y="5969000"/>
            <a:ext cx="1588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0" name="Line 44"/>
          <p:cNvSpPr>
            <a:spLocks noChangeShapeType="1"/>
          </p:cNvSpPr>
          <p:nvPr/>
        </p:nvSpPr>
        <p:spPr bwMode="auto">
          <a:xfrm flipV="1">
            <a:off x="5532438" y="5969000"/>
            <a:ext cx="1587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1" name="Line 45"/>
          <p:cNvSpPr>
            <a:spLocks noChangeShapeType="1"/>
          </p:cNvSpPr>
          <p:nvPr/>
        </p:nvSpPr>
        <p:spPr bwMode="auto">
          <a:xfrm flipV="1">
            <a:off x="6238875" y="5969000"/>
            <a:ext cx="1588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2" name="Line 46"/>
          <p:cNvSpPr>
            <a:spLocks noChangeShapeType="1"/>
          </p:cNvSpPr>
          <p:nvPr/>
        </p:nvSpPr>
        <p:spPr bwMode="auto">
          <a:xfrm flipV="1">
            <a:off x="6946900" y="5969000"/>
            <a:ext cx="1588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3" name="Line 47"/>
          <p:cNvSpPr>
            <a:spLocks noChangeShapeType="1"/>
          </p:cNvSpPr>
          <p:nvPr/>
        </p:nvSpPr>
        <p:spPr bwMode="auto">
          <a:xfrm flipV="1">
            <a:off x="7653338" y="5969000"/>
            <a:ext cx="1587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4" name="Line 48"/>
          <p:cNvSpPr>
            <a:spLocks noChangeShapeType="1"/>
          </p:cNvSpPr>
          <p:nvPr/>
        </p:nvSpPr>
        <p:spPr bwMode="auto">
          <a:xfrm flipV="1">
            <a:off x="8361363" y="5969000"/>
            <a:ext cx="1587" cy="3175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5" name="Line 49"/>
          <p:cNvSpPr>
            <a:spLocks noChangeShapeType="1"/>
          </p:cNvSpPr>
          <p:nvPr/>
        </p:nvSpPr>
        <p:spPr bwMode="auto">
          <a:xfrm>
            <a:off x="2003425" y="1590675"/>
            <a:ext cx="1588" cy="437832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6" name="Line 50"/>
          <p:cNvSpPr>
            <a:spLocks noChangeShapeType="1"/>
          </p:cNvSpPr>
          <p:nvPr/>
        </p:nvSpPr>
        <p:spPr bwMode="auto">
          <a:xfrm>
            <a:off x="1963738" y="5969000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7" name="Line 51"/>
          <p:cNvSpPr>
            <a:spLocks noChangeShapeType="1"/>
          </p:cNvSpPr>
          <p:nvPr/>
        </p:nvSpPr>
        <p:spPr bwMode="auto">
          <a:xfrm>
            <a:off x="1963738" y="5724525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8" name="Line 52"/>
          <p:cNvSpPr>
            <a:spLocks noChangeShapeType="1"/>
          </p:cNvSpPr>
          <p:nvPr/>
        </p:nvSpPr>
        <p:spPr bwMode="auto">
          <a:xfrm>
            <a:off x="1963738" y="5486400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9" name="Line 53"/>
          <p:cNvSpPr>
            <a:spLocks noChangeShapeType="1"/>
          </p:cNvSpPr>
          <p:nvPr/>
        </p:nvSpPr>
        <p:spPr bwMode="auto">
          <a:xfrm>
            <a:off x="1963738" y="5240338"/>
            <a:ext cx="396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0" name="Line 54"/>
          <p:cNvSpPr>
            <a:spLocks noChangeShapeType="1"/>
          </p:cNvSpPr>
          <p:nvPr/>
        </p:nvSpPr>
        <p:spPr bwMode="auto">
          <a:xfrm>
            <a:off x="1963738" y="4995863"/>
            <a:ext cx="396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1" name="Line 55"/>
          <p:cNvSpPr>
            <a:spLocks noChangeShapeType="1"/>
          </p:cNvSpPr>
          <p:nvPr/>
        </p:nvSpPr>
        <p:spPr bwMode="auto">
          <a:xfrm>
            <a:off x="1963738" y="4749800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2" name="Line 56"/>
          <p:cNvSpPr>
            <a:spLocks noChangeShapeType="1"/>
          </p:cNvSpPr>
          <p:nvPr/>
        </p:nvSpPr>
        <p:spPr bwMode="auto">
          <a:xfrm>
            <a:off x="1963738" y="4511675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3" name="Line 57"/>
          <p:cNvSpPr>
            <a:spLocks noChangeShapeType="1"/>
          </p:cNvSpPr>
          <p:nvPr/>
        </p:nvSpPr>
        <p:spPr bwMode="auto">
          <a:xfrm>
            <a:off x="1963738" y="4267200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4" name="Line 58"/>
          <p:cNvSpPr>
            <a:spLocks noChangeShapeType="1"/>
          </p:cNvSpPr>
          <p:nvPr/>
        </p:nvSpPr>
        <p:spPr bwMode="auto">
          <a:xfrm>
            <a:off x="1963738" y="4021138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5" name="Line 59"/>
          <p:cNvSpPr>
            <a:spLocks noChangeShapeType="1"/>
          </p:cNvSpPr>
          <p:nvPr/>
        </p:nvSpPr>
        <p:spPr bwMode="auto">
          <a:xfrm>
            <a:off x="1963738" y="3776663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6" name="Line 60"/>
          <p:cNvSpPr>
            <a:spLocks noChangeShapeType="1"/>
          </p:cNvSpPr>
          <p:nvPr/>
        </p:nvSpPr>
        <p:spPr bwMode="auto">
          <a:xfrm>
            <a:off x="1963738" y="3538538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7" name="Line 61"/>
          <p:cNvSpPr>
            <a:spLocks noChangeShapeType="1"/>
          </p:cNvSpPr>
          <p:nvPr/>
        </p:nvSpPr>
        <p:spPr bwMode="auto">
          <a:xfrm>
            <a:off x="1963738" y="3292475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8" name="Line 62"/>
          <p:cNvSpPr>
            <a:spLocks noChangeShapeType="1"/>
          </p:cNvSpPr>
          <p:nvPr/>
        </p:nvSpPr>
        <p:spPr bwMode="auto">
          <a:xfrm>
            <a:off x="1963738" y="3048000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9" name="Line 63"/>
          <p:cNvSpPr>
            <a:spLocks noChangeShapeType="1"/>
          </p:cNvSpPr>
          <p:nvPr/>
        </p:nvSpPr>
        <p:spPr bwMode="auto">
          <a:xfrm>
            <a:off x="1963738" y="2809875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0" name="Line 64"/>
          <p:cNvSpPr>
            <a:spLocks noChangeShapeType="1"/>
          </p:cNvSpPr>
          <p:nvPr/>
        </p:nvSpPr>
        <p:spPr bwMode="auto">
          <a:xfrm>
            <a:off x="1963738" y="2563813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1" name="Line 65"/>
          <p:cNvSpPr>
            <a:spLocks noChangeShapeType="1"/>
          </p:cNvSpPr>
          <p:nvPr/>
        </p:nvSpPr>
        <p:spPr bwMode="auto">
          <a:xfrm>
            <a:off x="1963738" y="2319338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2" name="Line 66"/>
          <p:cNvSpPr>
            <a:spLocks noChangeShapeType="1"/>
          </p:cNvSpPr>
          <p:nvPr/>
        </p:nvSpPr>
        <p:spPr bwMode="auto">
          <a:xfrm>
            <a:off x="1963738" y="2074863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3" name="Line 67"/>
          <p:cNvSpPr>
            <a:spLocks noChangeShapeType="1"/>
          </p:cNvSpPr>
          <p:nvPr/>
        </p:nvSpPr>
        <p:spPr bwMode="auto">
          <a:xfrm>
            <a:off x="1963738" y="1835150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4" name="Line 68"/>
          <p:cNvSpPr>
            <a:spLocks noChangeShapeType="1"/>
          </p:cNvSpPr>
          <p:nvPr/>
        </p:nvSpPr>
        <p:spPr bwMode="auto">
          <a:xfrm>
            <a:off x="1963738" y="1590675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25" name="Rectangle 69"/>
          <p:cNvSpPr>
            <a:spLocks noChangeArrowheads="1"/>
          </p:cNvSpPr>
          <p:nvPr/>
        </p:nvSpPr>
        <p:spPr bwMode="auto">
          <a:xfrm>
            <a:off x="1981200" y="6065838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26" name="Rectangle 70"/>
          <p:cNvSpPr>
            <a:spLocks noChangeArrowheads="1"/>
          </p:cNvSpPr>
          <p:nvPr/>
        </p:nvSpPr>
        <p:spPr bwMode="auto">
          <a:xfrm>
            <a:off x="2655888" y="606583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50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27" name="Rectangle 71"/>
          <p:cNvSpPr>
            <a:spLocks noChangeArrowheads="1"/>
          </p:cNvSpPr>
          <p:nvPr/>
        </p:nvSpPr>
        <p:spPr bwMode="auto">
          <a:xfrm>
            <a:off x="3332163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100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28" name="Rectangle 72"/>
          <p:cNvSpPr>
            <a:spLocks noChangeArrowheads="1"/>
          </p:cNvSpPr>
          <p:nvPr/>
        </p:nvSpPr>
        <p:spPr bwMode="auto">
          <a:xfrm>
            <a:off x="4038600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150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29" name="Rectangle 73"/>
          <p:cNvSpPr>
            <a:spLocks noChangeArrowheads="1"/>
          </p:cNvSpPr>
          <p:nvPr/>
        </p:nvSpPr>
        <p:spPr bwMode="auto">
          <a:xfrm>
            <a:off x="4746625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200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0" name="Rectangle 74"/>
          <p:cNvSpPr>
            <a:spLocks noChangeArrowheads="1"/>
          </p:cNvSpPr>
          <p:nvPr/>
        </p:nvSpPr>
        <p:spPr bwMode="auto">
          <a:xfrm>
            <a:off x="5445125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250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1" name="Rectangle 75"/>
          <p:cNvSpPr>
            <a:spLocks noChangeArrowheads="1"/>
          </p:cNvSpPr>
          <p:nvPr/>
        </p:nvSpPr>
        <p:spPr bwMode="auto">
          <a:xfrm>
            <a:off x="6153150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300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2" name="Rectangle 76"/>
          <p:cNvSpPr>
            <a:spLocks noChangeArrowheads="1"/>
          </p:cNvSpPr>
          <p:nvPr/>
        </p:nvSpPr>
        <p:spPr bwMode="auto">
          <a:xfrm>
            <a:off x="6859588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350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3" name="Rectangle 77"/>
          <p:cNvSpPr>
            <a:spLocks noChangeArrowheads="1"/>
          </p:cNvSpPr>
          <p:nvPr/>
        </p:nvSpPr>
        <p:spPr bwMode="auto">
          <a:xfrm>
            <a:off x="7567613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400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4" name="Rectangle 78"/>
          <p:cNvSpPr>
            <a:spLocks noChangeArrowheads="1"/>
          </p:cNvSpPr>
          <p:nvPr/>
        </p:nvSpPr>
        <p:spPr bwMode="auto">
          <a:xfrm>
            <a:off x="8274050" y="60658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450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5" name="Rectangle 79"/>
          <p:cNvSpPr>
            <a:spLocks noChangeArrowheads="1"/>
          </p:cNvSpPr>
          <p:nvPr/>
        </p:nvSpPr>
        <p:spPr bwMode="auto">
          <a:xfrm>
            <a:off x="757238" y="5711825"/>
            <a:ext cx="12017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Ecuador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6" name="Rectangle 80"/>
          <p:cNvSpPr>
            <a:spLocks noChangeArrowheads="1"/>
          </p:cNvSpPr>
          <p:nvPr/>
        </p:nvSpPr>
        <p:spPr bwMode="auto">
          <a:xfrm>
            <a:off x="814388" y="5467350"/>
            <a:ext cx="11414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 México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7" name="Rectangle 81"/>
          <p:cNvSpPr>
            <a:spLocks noChangeArrowheads="1"/>
          </p:cNvSpPr>
          <p:nvPr/>
        </p:nvSpPr>
        <p:spPr bwMode="auto">
          <a:xfrm>
            <a:off x="698500" y="5229225"/>
            <a:ext cx="13096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Venezuela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8" name="Rectangle 82"/>
          <p:cNvSpPr>
            <a:spLocks noChangeArrowheads="1"/>
          </p:cNvSpPr>
          <p:nvPr/>
        </p:nvSpPr>
        <p:spPr bwMode="auto">
          <a:xfrm>
            <a:off x="673100" y="4999038"/>
            <a:ext cx="131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Honduras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39" name="Rectangle 83"/>
          <p:cNvSpPr>
            <a:spLocks noChangeArrowheads="1"/>
          </p:cNvSpPr>
          <p:nvPr/>
        </p:nvSpPr>
        <p:spPr bwMode="auto">
          <a:xfrm>
            <a:off x="609600" y="4738688"/>
            <a:ext cx="1398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 Nicaragua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0" name="Rectangle 84"/>
          <p:cNvSpPr>
            <a:spLocks noChangeArrowheads="1"/>
          </p:cNvSpPr>
          <p:nvPr/>
        </p:nvSpPr>
        <p:spPr bwMode="auto">
          <a:xfrm>
            <a:off x="609600" y="4500563"/>
            <a:ext cx="1398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Guatemala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1" name="Rectangle 85"/>
          <p:cNvSpPr>
            <a:spLocks noChangeArrowheads="1"/>
          </p:cNvSpPr>
          <p:nvPr/>
        </p:nvSpPr>
        <p:spPr bwMode="auto">
          <a:xfrm>
            <a:off x="623888" y="4254500"/>
            <a:ext cx="135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Costa Rica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2" name="Rectangle 86"/>
          <p:cNvSpPr>
            <a:spLocks noChangeArrowheads="1"/>
          </p:cNvSpPr>
          <p:nvPr/>
        </p:nvSpPr>
        <p:spPr bwMode="auto">
          <a:xfrm>
            <a:off x="882650" y="4010025"/>
            <a:ext cx="11223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 Bolivia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3" name="Rectangle 87"/>
          <p:cNvSpPr>
            <a:spLocks noChangeArrowheads="1"/>
          </p:cNvSpPr>
          <p:nvPr/>
        </p:nvSpPr>
        <p:spPr bwMode="auto">
          <a:xfrm>
            <a:off x="881063" y="3765550"/>
            <a:ext cx="1035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   Perú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4" name="Rectangle 88"/>
          <p:cNvSpPr>
            <a:spLocks noChangeArrowheads="1"/>
          </p:cNvSpPr>
          <p:nvPr/>
        </p:nvSpPr>
        <p:spPr bwMode="auto">
          <a:xfrm>
            <a:off x="762000" y="3525838"/>
            <a:ext cx="1192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Jamaica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5" name="Rectangle 89"/>
          <p:cNvSpPr>
            <a:spLocks noChangeArrowheads="1"/>
          </p:cNvSpPr>
          <p:nvPr/>
        </p:nvSpPr>
        <p:spPr bwMode="auto">
          <a:xfrm>
            <a:off x="466725" y="3281363"/>
            <a:ext cx="143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Rep. Dominicana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6" name="Rectangle 90"/>
          <p:cNvSpPr>
            <a:spLocks noChangeArrowheads="1"/>
          </p:cNvSpPr>
          <p:nvPr/>
        </p:nvSpPr>
        <p:spPr bwMode="auto">
          <a:xfrm>
            <a:off x="609600" y="3036888"/>
            <a:ext cx="1360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El Salvador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7" name="Rectangle 91"/>
          <p:cNvSpPr>
            <a:spLocks noChangeArrowheads="1"/>
          </p:cNvSpPr>
          <p:nvPr/>
        </p:nvSpPr>
        <p:spPr bwMode="auto">
          <a:xfrm>
            <a:off x="304800" y="2790825"/>
            <a:ext cx="16621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Trinidad &amp; Tobago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8" name="Rectangle 92"/>
          <p:cNvSpPr>
            <a:spLocks noChangeArrowheads="1"/>
          </p:cNvSpPr>
          <p:nvPr/>
        </p:nvSpPr>
        <p:spPr bwMode="auto">
          <a:xfrm>
            <a:off x="685800" y="2552700"/>
            <a:ext cx="12509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Colombia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49" name="Rectangle 93"/>
          <p:cNvSpPr>
            <a:spLocks noChangeArrowheads="1"/>
          </p:cNvSpPr>
          <p:nvPr/>
        </p:nvSpPr>
        <p:spPr bwMode="auto">
          <a:xfrm>
            <a:off x="762000" y="2308225"/>
            <a:ext cx="11731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Panamá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50" name="Rectangle 94"/>
          <p:cNvSpPr>
            <a:spLocks noChangeArrowheads="1"/>
          </p:cNvSpPr>
          <p:nvPr/>
        </p:nvSpPr>
        <p:spPr bwMode="auto">
          <a:xfrm>
            <a:off x="884238" y="2062163"/>
            <a:ext cx="1035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 Brasil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51" name="Rectangle 95"/>
          <p:cNvSpPr>
            <a:spLocks noChangeArrowheads="1"/>
          </p:cNvSpPr>
          <p:nvPr/>
        </p:nvSpPr>
        <p:spPr bwMode="auto">
          <a:xfrm>
            <a:off x="685800" y="1824038"/>
            <a:ext cx="127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Argentina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52" name="Rectangle 96"/>
          <p:cNvSpPr>
            <a:spLocks noChangeArrowheads="1"/>
          </p:cNvSpPr>
          <p:nvPr/>
        </p:nvSpPr>
        <p:spPr bwMode="auto">
          <a:xfrm>
            <a:off x="890588" y="1570038"/>
            <a:ext cx="10239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            Chile</a:t>
            </a:r>
            <a:endParaRPr lang="en-US" sz="4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5953" name="Line 97"/>
          <p:cNvSpPr>
            <a:spLocks noChangeShapeType="1"/>
          </p:cNvSpPr>
          <p:nvPr/>
        </p:nvSpPr>
        <p:spPr bwMode="auto">
          <a:xfrm>
            <a:off x="2003425" y="1560513"/>
            <a:ext cx="1588" cy="437832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54" name="Line 98"/>
          <p:cNvSpPr>
            <a:spLocks noChangeShapeType="1"/>
          </p:cNvSpPr>
          <p:nvPr/>
        </p:nvSpPr>
        <p:spPr bwMode="auto">
          <a:xfrm>
            <a:off x="1963738" y="5694363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55" name="Line 99"/>
          <p:cNvSpPr>
            <a:spLocks noChangeShapeType="1"/>
          </p:cNvSpPr>
          <p:nvPr/>
        </p:nvSpPr>
        <p:spPr bwMode="auto">
          <a:xfrm>
            <a:off x="1963738" y="5210175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56" name="Line 100"/>
          <p:cNvSpPr>
            <a:spLocks noChangeShapeType="1"/>
          </p:cNvSpPr>
          <p:nvPr/>
        </p:nvSpPr>
        <p:spPr bwMode="auto">
          <a:xfrm>
            <a:off x="1963738" y="4965700"/>
            <a:ext cx="39687" cy="15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57" name="Line 101"/>
          <p:cNvSpPr>
            <a:spLocks noChangeShapeType="1"/>
          </p:cNvSpPr>
          <p:nvPr/>
        </p:nvSpPr>
        <p:spPr bwMode="auto">
          <a:xfrm>
            <a:off x="1963738" y="4719638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58" name="Line 102"/>
          <p:cNvSpPr>
            <a:spLocks noChangeShapeType="1"/>
          </p:cNvSpPr>
          <p:nvPr/>
        </p:nvSpPr>
        <p:spPr bwMode="auto">
          <a:xfrm>
            <a:off x="1963738" y="4481513"/>
            <a:ext cx="39687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59" name="Line 103"/>
          <p:cNvSpPr>
            <a:spLocks noChangeShapeType="1"/>
          </p:cNvSpPr>
          <p:nvPr/>
        </p:nvSpPr>
        <p:spPr bwMode="auto">
          <a:xfrm>
            <a:off x="1981200" y="4237038"/>
            <a:ext cx="39688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0" name="Rectangle 104"/>
          <p:cNvSpPr>
            <a:spLocks noChangeArrowheads="1"/>
          </p:cNvSpPr>
          <p:nvPr/>
        </p:nvSpPr>
        <p:spPr bwMode="auto">
          <a:xfrm>
            <a:off x="6400800" y="3222625"/>
            <a:ext cx="177800" cy="14128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1" name="Rectangle 105"/>
          <p:cNvSpPr>
            <a:spLocks noChangeArrowheads="1"/>
          </p:cNvSpPr>
          <p:nvPr/>
        </p:nvSpPr>
        <p:spPr bwMode="auto">
          <a:xfrm>
            <a:off x="6629400" y="3170238"/>
            <a:ext cx="13589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 b="1">
                <a:solidFill>
                  <a:schemeClr val="hlink"/>
                </a:solidFill>
                <a:latin typeface="Arial" pitchFamily="34" charset="0"/>
              </a:rPr>
              <a:t>Desivenrsión</a:t>
            </a:r>
          </a:p>
        </p:txBody>
      </p:sp>
      <p:sp>
        <p:nvSpPr>
          <p:cNvPr id="505962" name="Rectangle 106"/>
          <p:cNvSpPr>
            <a:spLocks noChangeArrowheads="1"/>
          </p:cNvSpPr>
          <p:nvPr/>
        </p:nvSpPr>
        <p:spPr bwMode="auto">
          <a:xfrm>
            <a:off x="6400800" y="3624263"/>
            <a:ext cx="177800" cy="14128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3" name="Rectangle 107"/>
          <p:cNvSpPr>
            <a:spLocks noChangeArrowheads="1"/>
          </p:cNvSpPr>
          <p:nvPr/>
        </p:nvSpPr>
        <p:spPr bwMode="auto">
          <a:xfrm>
            <a:off x="6629400" y="3551238"/>
            <a:ext cx="170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1">
                <a:solidFill>
                  <a:schemeClr val="tx2"/>
                </a:solidFill>
                <a:latin typeface="Arial" pitchFamily="34" charset="0"/>
              </a:rPr>
              <a:t>Nuevos proyectos </a:t>
            </a:r>
          </a:p>
          <a:p>
            <a:pPr algn="l"/>
            <a:r>
              <a:rPr lang="en-US" sz="1500" b="1">
                <a:solidFill>
                  <a:schemeClr val="tx2"/>
                </a:solidFill>
                <a:latin typeface="Arial" pitchFamily="34" charset="0"/>
              </a:rPr>
              <a:t>de inversión</a:t>
            </a:r>
          </a:p>
        </p:txBody>
      </p:sp>
      <p:sp>
        <p:nvSpPr>
          <p:cNvPr id="505964" name="Rectangle 108"/>
          <p:cNvSpPr>
            <a:spLocks noChangeArrowheads="1"/>
          </p:cNvSpPr>
          <p:nvPr/>
        </p:nvSpPr>
        <p:spPr bwMode="auto">
          <a:xfrm>
            <a:off x="6400800" y="4167188"/>
            <a:ext cx="177800" cy="14605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65" name="Rectangle 109"/>
          <p:cNvSpPr>
            <a:spLocks noChangeArrowheads="1"/>
          </p:cNvSpPr>
          <p:nvPr/>
        </p:nvSpPr>
        <p:spPr bwMode="auto">
          <a:xfrm>
            <a:off x="6629400" y="4144963"/>
            <a:ext cx="1371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sz="1700" b="1">
                <a:solidFill>
                  <a:srgbClr val="00FF00"/>
                </a:solidFill>
                <a:latin typeface="Arial" pitchFamily="34" charset="0"/>
              </a:rPr>
              <a:t>Operación con mayoría de capital privado</a:t>
            </a:r>
          </a:p>
        </p:txBody>
      </p:sp>
      <p:sp>
        <p:nvSpPr>
          <p:cNvPr id="505966" name="Text Box 110"/>
          <p:cNvSpPr txBox="1">
            <a:spLocks noChangeArrowheads="1"/>
          </p:cNvSpPr>
          <p:nvPr/>
        </p:nvSpPr>
        <p:spPr bwMode="auto">
          <a:xfrm>
            <a:off x="1905000" y="1233488"/>
            <a:ext cx="537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1">
                <a:solidFill>
                  <a:schemeClr val="accent2"/>
                </a:solidFill>
                <a:latin typeface="Arial" pitchFamily="34" charset="0"/>
              </a:rPr>
              <a:t>Inversión privada en el sector eléctrico, 1990-99</a:t>
            </a:r>
          </a:p>
        </p:txBody>
      </p:sp>
      <p:sp>
        <p:nvSpPr>
          <p:cNvPr id="505967" name="Text Box 111"/>
          <p:cNvSpPr txBox="1">
            <a:spLocks noChangeArrowheads="1"/>
          </p:cNvSpPr>
          <p:nvPr/>
        </p:nvSpPr>
        <p:spPr bwMode="auto">
          <a:xfrm>
            <a:off x="4038600" y="6400800"/>
            <a:ext cx="172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66FFFF"/>
                </a:solidFill>
                <a:latin typeface="Arial" pitchFamily="34" charset="0"/>
              </a:rPr>
              <a:t>Dólares per cápita</a:t>
            </a:r>
          </a:p>
        </p:txBody>
      </p:sp>
      <p:sp>
        <p:nvSpPr>
          <p:cNvPr id="505969" name="Rectangle 113"/>
          <p:cNvSpPr>
            <a:spLocks noChangeArrowheads="1"/>
          </p:cNvSpPr>
          <p:nvPr/>
        </p:nvSpPr>
        <p:spPr bwMode="auto">
          <a:xfrm>
            <a:off x="60325" y="6583363"/>
            <a:ext cx="3978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>
                <a:solidFill>
                  <a:srgbClr val="66FF66"/>
                </a:solidFill>
                <a:latin typeface="Arial" pitchFamily="34" charset="0"/>
              </a:rPr>
              <a:t>Fuente: PPI, Proyect Database, Banco Mundial 2001.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b="1"/>
              <a:t>…y queda mucho por hacer</a:t>
            </a:r>
          </a:p>
        </p:txBody>
      </p:sp>
      <p:sp>
        <p:nvSpPr>
          <p:cNvPr id="560131" name="Rectangle 3"/>
          <p:cNvSpPr>
            <a:spLocks noChangeArrowheads="1"/>
          </p:cNvSpPr>
          <p:nvPr/>
        </p:nvSpPr>
        <p:spPr bwMode="auto">
          <a:xfrm rot="5400000">
            <a:off x="2667794" y="1899444"/>
            <a:ext cx="4562475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 rot="5400000">
            <a:off x="2667794" y="1899444"/>
            <a:ext cx="4562475" cy="4332287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3" name="Rectangle 5"/>
          <p:cNvSpPr>
            <a:spLocks noChangeArrowheads="1"/>
          </p:cNvSpPr>
          <p:nvPr/>
        </p:nvSpPr>
        <p:spPr bwMode="auto">
          <a:xfrm rot="5400000">
            <a:off x="4017168" y="777082"/>
            <a:ext cx="303213" cy="276860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4" name="Rectangle 6"/>
          <p:cNvSpPr>
            <a:spLocks noChangeArrowheads="1"/>
          </p:cNvSpPr>
          <p:nvPr/>
        </p:nvSpPr>
        <p:spPr bwMode="auto">
          <a:xfrm rot="5400000">
            <a:off x="3910806" y="1642269"/>
            <a:ext cx="306388" cy="25590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5" name="Rectangle 7"/>
          <p:cNvSpPr>
            <a:spLocks noChangeArrowheads="1"/>
          </p:cNvSpPr>
          <p:nvPr/>
        </p:nvSpPr>
        <p:spPr bwMode="auto">
          <a:xfrm rot="5400000">
            <a:off x="3840163" y="2476500"/>
            <a:ext cx="300038" cy="241458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6" name="Rectangle 8"/>
          <p:cNvSpPr>
            <a:spLocks noChangeArrowheads="1"/>
          </p:cNvSpPr>
          <p:nvPr/>
        </p:nvSpPr>
        <p:spPr bwMode="auto">
          <a:xfrm rot="5400000">
            <a:off x="3833019" y="3244056"/>
            <a:ext cx="300038" cy="2397125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7" name="Rectangle 9"/>
          <p:cNvSpPr>
            <a:spLocks noChangeArrowheads="1"/>
          </p:cNvSpPr>
          <p:nvPr/>
        </p:nvSpPr>
        <p:spPr bwMode="auto">
          <a:xfrm rot="5400000">
            <a:off x="3383756" y="4448970"/>
            <a:ext cx="307975" cy="1509712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8" name="Rectangle 10"/>
          <p:cNvSpPr>
            <a:spLocks noChangeArrowheads="1"/>
          </p:cNvSpPr>
          <p:nvPr/>
        </p:nvSpPr>
        <p:spPr bwMode="auto">
          <a:xfrm rot="5400000">
            <a:off x="2976563" y="5621338"/>
            <a:ext cx="300037" cy="68738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39" name="Line 11"/>
          <p:cNvSpPr>
            <a:spLocks noChangeShapeType="1"/>
          </p:cNvSpPr>
          <p:nvPr/>
        </p:nvSpPr>
        <p:spPr bwMode="auto">
          <a:xfrm rot="5400000">
            <a:off x="4948238" y="-381000"/>
            <a:ext cx="1588" cy="43322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0" name="Line 12"/>
          <p:cNvSpPr>
            <a:spLocks noChangeShapeType="1"/>
          </p:cNvSpPr>
          <p:nvPr/>
        </p:nvSpPr>
        <p:spPr bwMode="auto">
          <a:xfrm rot="5400000">
            <a:off x="2766219" y="17676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1" name="Line 13"/>
          <p:cNvSpPr>
            <a:spLocks noChangeShapeType="1"/>
          </p:cNvSpPr>
          <p:nvPr/>
        </p:nvSpPr>
        <p:spPr bwMode="auto">
          <a:xfrm rot="5400000">
            <a:off x="3490119" y="17676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2" name="Line 14"/>
          <p:cNvSpPr>
            <a:spLocks noChangeShapeType="1"/>
          </p:cNvSpPr>
          <p:nvPr/>
        </p:nvSpPr>
        <p:spPr bwMode="auto">
          <a:xfrm rot="5400000">
            <a:off x="4214019" y="17676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3" name="Line 15"/>
          <p:cNvSpPr>
            <a:spLocks noChangeShapeType="1"/>
          </p:cNvSpPr>
          <p:nvPr/>
        </p:nvSpPr>
        <p:spPr bwMode="auto">
          <a:xfrm rot="5400000">
            <a:off x="4928394" y="17676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4" name="Line 16"/>
          <p:cNvSpPr>
            <a:spLocks noChangeShapeType="1"/>
          </p:cNvSpPr>
          <p:nvPr/>
        </p:nvSpPr>
        <p:spPr bwMode="auto">
          <a:xfrm rot="5400000">
            <a:off x="5652294" y="1767681"/>
            <a:ext cx="317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5" name="Line 17"/>
          <p:cNvSpPr>
            <a:spLocks noChangeShapeType="1"/>
          </p:cNvSpPr>
          <p:nvPr/>
        </p:nvSpPr>
        <p:spPr bwMode="auto">
          <a:xfrm rot="5400000">
            <a:off x="6374607" y="1767681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6" name="Line 18"/>
          <p:cNvSpPr>
            <a:spLocks noChangeShapeType="1"/>
          </p:cNvSpPr>
          <p:nvPr/>
        </p:nvSpPr>
        <p:spPr bwMode="auto">
          <a:xfrm rot="5400000">
            <a:off x="7098507" y="1767681"/>
            <a:ext cx="317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7" name="Line 19"/>
          <p:cNvSpPr>
            <a:spLocks noChangeShapeType="1"/>
          </p:cNvSpPr>
          <p:nvPr/>
        </p:nvSpPr>
        <p:spPr bwMode="auto">
          <a:xfrm rot="5400000">
            <a:off x="500856" y="4064794"/>
            <a:ext cx="45624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8" name="Line 20"/>
          <p:cNvSpPr>
            <a:spLocks noChangeShapeType="1"/>
          </p:cNvSpPr>
          <p:nvPr/>
        </p:nvSpPr>
        <p:spPr bwMode="auto">
          <a:xfrm rot="5400000" flipV="1">
            <a:off x="2756694" y="1758156"/>
            <a:ext cx="1588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49" name="Line 21"/>
          <p:cNvSpPr>
            <a:spLocks noChangeShapeType="1"/>
          </p:cNvSpPr>
          <p:nvPr/>
        </p:nvSpPr>
        <p:spPr bwMode="auto">
          <a:xfrm rot="5400000" flipV="1">
            <a:off x="2756694" y="2516981"/>
            <a:ext cx="1588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0" name="Line 22"/>
          <p:cNvSpPr>
            <a:spLocks noChangeShapeType="1"/>
          </p:cNvSpPr>
          <p:nvPr/>
        </p:nvSpPr>
        <p:spPr bwMode="auto">
          <a:xfrm rot="5400000" flipV="1">
            <a:off x="2756694" y="328056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1" name="Line 23"/>
          <p:cNvSpPr>
            <a:spLocks noChangeShapeType="1"/>
          </p:cNvSpPr>
          <p:nvPr/>
        </p:nvSpPr>
        <p:spPr bwMode="auto">
          <a:xfrm rot="5400000" flipV="1">
            <a:off x="2756694" y="4039394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2" name="Line 24"/>
          <p:cNvSpPr>
            <a:spLocks noChangeShapeType="1"/>
          </p:cNvSpPr>
          <p:nvPr/>
        </p:nvSpPr>
        <p:spPr bwMode="auto">
          <a:xfrm rot="5400000" flipV="1">
            <a:off x="2756694" y="479821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3" name="Line 25"/>
          <p:cNvSpPr>
            <a:spLocks noChangeShapeType="1"/>
          </p:cNvSpPr>
          <p:nvPr/>
        </p:nvSpPr>
        <p:spPr bwMode="auto">
          <a:xfrm rot="5400000" flipV="1">
            <a:off x="2756694" y="5563394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4" name="Line 26"/>
          <p:cNvSpPr>
            <a:spLocks noChangeShapeType="1"/>
          </p:cNvSpPr>
          <p:nvPr/>
        </p:nvSpPr>
        <p:spPr bwMode="auto">
          <a:xfrm rot="5400000" flipV="1">
            <a:off x="2756694" y="6320631"/>
            <a:ext cx="1588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5" name="Rectangle 27"/>
          <p:cNvSpPr>
            <a:spLocks noChangeArrowheads="1"/>
          </p:cNvSpPr>
          <p:nvPr/>
        </p:nvSpPr>
        <p:spPr bwMode="auto">
          <a:xfrm rot="5400000">
            <a:off x="6251575" y="2057400"/>
            <a:ext cx="182563" cy="182563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6" name="Rectangle 28"/>
          <p:cNvSpPr>
            <a:spLocks noChangeArrowheads="1"/>
          </p:cNvSpPr>
          <p:nvPr/>
        </p:nvSpPr>
        <p:spPr bwMode="auto">
          <a:xfrm rot="5400000">
            <a:off x="6804026" y="2814637"/>
            <a:ext cx="182562" cy="182563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7" name="Rectangle 29"/>
          <p:cNvSpPr>
            <a:spLocks noChangeArrowheads="1"/>
          </p:cNvSpPr>
          <p:nvPr/>
        </p:nvSpPr>
        <p:spPr bwMode="auto">
          <a:xfrm rot="5400000">
            <a:off x="5691188" y="3573463"/>
            <a:ext cx="182562" cy="182562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8" name="Rectangle 30"/>
          <p:cNvSpPr>
            <a:spLocks noChangeArrowheads="1"/>
          </p:cNvSpPr>
          <p:nvPr/>
        </p:nvSpPr>
        <p:spPr bwMode="auto">
          <a:xfrm rot="5400000">
            <a:off x="5935662" y="4337051"/>
            <a:ext cx="182563" cy="182562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59" name="Rectangle 31"/>
          <p:cNvSpPr>
            <a:spLocks noChangeArrowheads="1"/>
          </p:cNvSpPr>
          <p:nvPr/>
        </p:nvSpPr>
        <p:spPr bwMode="auto">
          <a:xfrm rot="5400000">
            <a:off x="5500687" y="5095876"/>
            <a:ext cx="182563" cy="182562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60" name="Rectangle 32"/>
          <p:cNvSpPr>
            <a:spLocks noChangeArrowheads="1"/>
          </p:cNvSpPr>
          <p:nvPr/>
        </p:nvSpPr>
        <p:spPr bwMode="auto">
          <a:xfrm rot="5400000">
            <a:off x="4713287" y="5854701"/>
            <a:ext cx="182563" cy="182562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0161" name="Rectangle 33"/>
          <p:cNvSpPr>
            <a:spLocks noChangeArrowheads="1"/>
          </p:cNvSpPr>
          <p:nvPr/>
        </p:nvSpPr>
        <p:spPr bwMode="auto">
          <a:xfrm rot="21600000">
            <a:off x="5715000" y="2070100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33%</a:t>
            </a:r>
            <a:endParaRPr lang="es-CO"/>
          </a:p>
        </p:txBody>
      </p:sp>
      <p:sp>
        <p:nvSpPr>
          <p:cNvPr id="560162" name="Rectangle 34"/>
          <p:cNvSpPr>
            <a:spLocks noChangeArrowheads="1"/>
          </p:cNvSpPr>
          <p:nvPr/>
        </p:nvSpPr>
        <p:spPr bwMode="auto">
          <a:xfrm rot="21600000">
            <a:off x="3657600" y="5870575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61%</a:t>
            </a:r>
            <a:endParaRPr lang="es-CO"/>
          </a:p>
        </p:txBody>
      </p:sp>
      <p:sp>
        <p:nvSpPr>
          <p:cNvPr id="560163" name="Rectangle 35"/>
          <p:cNvSpPr>
            <a:spLocks noChangeArrowheads="1"/>
          </p:cNvSpPr>
          <p:nvPr/>
        </p:nvSpPr>
        <p:spPr bwMode="auto">
          <a:xfrm rot="21600000">
            <a:off x="4572000" y="5110163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59%</a:t>
            </a:r>
            <a:endParaRPr lang="es-CO"/>
          </a:p>
        </p:txBody>
      </p:sp>
      <p:sp>
        <p:nvSpPr>
          <p:cNvPr id="560164" name="Rectangle 36"/>
          <p:cNvSpPr>
            <a:spLocks noChangeArrowheads="1"/>
          </p:cNvSpPr>
          <p:nvPr/>
        </p:nvSpPr>
        <p:spPr bwMode="auto">
          <a:xfrm rot="21600000">
            <a:off x="5334000" y="4348163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36%</a:t>
            </a:r>
            <a:endParaRPr lang="es-CO"/>
          </a:p>
        </p:txBody>
      </p:sp>
      <p:sp>
        <p:nvSpPr>
          <p:cNvPr id="560165" name="Rectangle 37"/>
          <p:cNvSpPr>
            <a:spLocks noChangeArrowheads="1"/>
          </p:cNvSpPr>
          <p:nvPr/>
        </p:nvSpPr>
        <p:spPr bwMode="auto">
          <a:xfrm rot="21600000">
            <a:off x="5257800" y="3589338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24%</a:t>
            </a:r>
            <a:endParaRPr lang="es-CO"/>
          </a:p>
        </p:txBody>
      </p:sp>
      <p:sp>
        <p:nvSpPr>
          <p:cNvPr id="560166" name="Rectangle 38"/>
          <p:cNvSpPr>
            <a:spLocks noChangeArrowheads="1"/>
          </p:cNvSpPr>
          <p:nvPr/>
        </p:nvSpPr>
        <p:spPr bwMode="auto">
          <a:xfrm rot="21600000">
            <a:off x="5486400" y="2828925"/>
            <a:ext cx="355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latin typeface="Arial" pitchFamily="34" charset="0"/>
              </a:rPr>
              <a:t>73%</a:t>
            </a:r>
            <a:endParaRPr lang="es-CO"/>
          </a:p>
        </p:txBody>
      </p:sp>
      <p:sp>
        <p:nvSpPr>
          <p:cNvPr id="560167" name="Rectangle 39"/>
          <p:cNvSpPr>
            <a:spLocks noChangeArrowheads="1"/>
          </p:cNvSpPr>
          <p:nvPr/>
        </p:nvSpPr>
        <p:spPr bwMode="auto">
          <a:xfrm rot="21600000">
            <a:off x="2657475" y="6435725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2.5</a:t>
            </a:r>
            <a:endParaRPr lang="es-CO"/>
          </a:p>
        </p:txBody>
      </p:sp>
      <p:sp>
        <p:nvSpPr>
          <p:cNvPr id="560168" name="Rectangle 40"/>
          <p:cNvSpPr>
            <a:spLocks noChangeArrowheads="1"/>
          </p:cNvSpPr>
          <p:nvPr/>
        </p:nvSpPr>
        <p:spPr bwMode="auto">
          <a:xfrm rot="21600000">
            <a:off x="3381375" y="6435725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2.8</a:t>
            </a:r>
            <a:endParaRPr lang="es-CO"/>
          </a:p>
        </p:txBody>
      </p:sp>
      <p:sp>
        <p:nvSpPr>
          <p:cNvPr id="560169" name="Rectangle 41"/>
          <p:cNvSpPr>
            <a:spLocks noChangeArrowheads="1"/>
          </p:cNvSpPr>
          <p:nvPr/>
        </p:nvSpPr>
        <p:spPr bwMode="auto">
          <a:xfrm rot="21600000">
            <a:off x="4105275" y="6435725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3.0</a:t>
            </a:r>
            <a:endParaRPr lang="es-CO"/>
          </a:p>
        </p:txBody>
      </p:sp>
      <p:sp>
        <p:nvSpPr>
          <p:cNvPr id="560170" name="Rectangle 42"/>
          <p:cNvSpPr>
            <a:spLocks noChangeArrowheads="1"/>
          </p:cNvSpPr>
          <p:nvPr/>
        </p:nvSpPr>
        <p:spPr bwMode="auto">
          <a:xfrm rot="21600000">
            <a:off x="4819650" y="6435725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3.3</a:t>
            </a:r>
            <a:endParaRPr lang="es-CO"/>
          </a:p>
        </p:txBody>
      </p:sp>
      <p:sp>
        <p:nvSpPr>
          <p:cNvPr id="560171" name="Rectangle 43"/>
          <p:cNvSpPr>
            <a:spLocks noChangeArrowheads="1"/>
          </p:cNvSpPr>
          <p:nvPr/>
        </p:nvSpPr>
        <p:spPr bwMode="auto">
          <a:xfrm rot="21600000">
            <a:off x="5543550" y="6435725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3.5</a:t>
            </a:r>
            <a:endParaRPr lang="es-CO"/>
          </a:p>
        </p:txBody>
      </p:sp>
      <p:sp>
        <p:nvSpPr>
          <p:cNvPr id="560172" name="Rectangle 44"/>
          <p:cNvSpPr>
            <a:spLocks noChangeArrowheads="1"/>
          </p:cNvSpPr>
          <p:nvPr/>
        </p:nvSpPr>
        <p:spPr bwMode="auto">
          <a:xfrm rot="21600000">
            <a:off x="6267450" y="6435725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3.8</a:t>
            </a:r>
            <a:endParaRPr lang="es-CO"/>
          </a:p>
        </p:txBody>
      </p:sp>
      <p:sp>
        <p:nvSpPr>
          <p:cNvPr id="560173" name="Rectangle 45"/>
          <p:cNvSpPr>
            <a:spLocks noChangeArrowheads="1"/>
          </p:cNvSpPr>
          <p:nvPr/>
        </p:nvSpPr>
        <p:spPr bwMode="auto">
          <a:xfrm rot="21600000">
            <a:off x="6991350" y="6435725"/>
            <a:ext cx="246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00FFFF"/>
                </a:solidFill>
                <a:latin typeface="Arial" pitchFamily="34" charset="0"/>
              </a:rPr>
              <a:t>4.0</a:t>
            </a:r>
            <a:endParaRPr lang="es-CO"/>
          </a:p>
        </p:txBody>
      </p:sp>
      <p:sp>
        <p:nvSpPr>
          <p:cNvPr id="560174" name="Rectangle 46"/>
          <p:cNvSpPr>
            <a:spLocks noChangeArrowheads="1"/>
          </p:cNvSpPr>
          <p:nvPr/>
        </p:nvSpPr>
        <p:spPr bwMode="auto">
          <a:xfrm rot="21600000">
            <a:off x="2224088" y="2100263"/>
            <a:ext cx="4333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Chile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60175" name="Rectangle 47"/>
          <p:cNvSpPr>
            <a:spLocks noChangeArrowheads="1"/>
          </p:cNvSpPr>
          <p:nvPr/>
        </p:nvSpPr>
        <p:spPr bwMode="auto">
          <a:xfrm rot="21600000">
            <a:off x="1839913" y="28194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Argentina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60176" name="Rectangle 48"/>
          <p:cNvSpPr>
            <a:spLocks noChangeArrowheads="1"/>
          </p:cNvSpPr>
          <p:nvPr/>
        </p:nvSpPr>
        <p:spPr bwMode="auto">
          <a:xfrm rot="21600000">
            <a:off x="2160588" y="3616325"/>
            <a:ext cx="4937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Brasil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60177" name="Rectangle 49"/>
          <p:cNvSpPr>
            <a:spLocks noChangeArrowheads="1"/>
          </p:cNvSpPr>
          <p:nvPr/>
        </p:nvSpPr>
        <p:spPr bwMode="auto">
          <a:xfrm rot="21600000">
            <a:off x="2043113" y="4381500"/>
            <a:ext cx="600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México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60178" name="Rectangle 50"/>
          <p:cNvSpPr>
            <a:spLocks noChangeArrowheads="1"/>
          </p:cNvSpPr>
          <p:nvPr/>
        </p:nvSpPr>
        <p:spPr bwMode="auto">
          <a:xfrm rot="21600000">
            <a:off x="1852613" y="5141913"/>
            <a:ext cx="8080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Colombia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60179" name="Rectangle 51"/>
          <p:cNvSpPr>
            <a:spLocks noChangeArrowheads="1"/>
          </p:cNvSpPr>
          <p:nvPr/>
        </p:nvSpPr>
        <p:spPr bwMode="auto">
          <a:xfrm rot="21600000">
            <a:off x="2251075" y="5899150"/>
            <a:ext cx="395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Perú</a:t>
            </a:r>
            <a:endParaRPr lang="es-CO" sz="1400" b="1">
              <a:solidFill>
                <a:srgbClr val="66FFFF"/>
              </a:solidFill>
            </a:endParaRPr>
          </a:p>
        </p:txBody>
      </p:sp>
      <p:sp>
        <p:nvSpPr>
          <p:cNvPr id="560180" name="Text Box 52"/>
          <p:cNvSpPr txBox="1">
            <a:spLocks noChangeArrowheads="1"/>
          </p:cNvSpPr>
          <p:nvPr/>
        </p:nvSpPr>
        <p:spPr bwMode="auto">
          <a:xfrm>
            <a:off x="3505200" y="1295400"/>
            <a:ext cx="310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800" b="1">
                <a:solidFill>
                  <a:schemeClr val="accent2"/>
                </a:solidFill>
                <a:latin typeface="Arial" pitchFamily="34" charset="0"/>
              </a:rPr>
              <a:t>Generación de electricidad</a:t>
            </a:r>
          </a:p>
        </p:txBody>
      </p:sp>
      <p:sp>
        <p:nvSpPr>
          <p:cNvPr id="560181" name="Text Box 53"/>
          <p:cNvSpPr txBox="1">
            <a:spLocks noChangeArrowheads="1"/>
          </p:cNvSpPr>
          <p:nvPr/>
        </p:nvSpPr>
        <p:spPr bwMode="auto">
          <a:xfrm>
            <a:off x="0" y="6623050"/>
            <a:ext cx="3589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000" b="1">
                <a:solidFill>
                  <a:srgbClr val="99FF33"/>
                </a:solidFill>
                <a:latin typeface="CG Omega" pitchFamily="34" charset="0"/>
              </a:rPr>
              <a:t>Fuente: BID calculations based on Banco Mundial WDI (2001)</a:t>
            </a:r>
          </a:p>
        </p:txBody>
      </p:sp>
      <p:sp>
        <p:nvSpPr>
          <p:cNvPr id="560182" name="Text Box 54"/>
          <p:cNvSpPr txBox="1">
            <a:spLocks noChangeArrowheads="1"/>
          </p:cNvSpPr>
          <p:nvPr/>
        </p:nvSpPr>
        <p:spPr bwMode="auto">
          <a:xfrm>
            <a:off x="6210300" y="3763963"/>
            <a:ext cx="276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/>
              <a:t>Esperado para su nivel de </a:t>
            </a:r>
          </a:p>
          <a:p>
            <a:r>
              <a:rPr lang="en-US" sz="1800" b="1"/>
              <a:t>ingreso</a:t>
            </a:r>
          </a:p>
        </p:txBody>
      </p:sp>
      <p:sp>
        <p:nvSpPr>
          <p:cNvPr id="560183" name="Line 55"/>
          <p:cNvSpPr>
            <a:spLocks noChangeShapeType="1"/>
          </p:cNvSpPr>
          <p:nvPr/>
        </p:nvSpPr>
        <p:spPr bwMode="auto">
          <a:xfrm flipH="1">
            <a:off x="6172200" y="4191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0184" name="Text Box 56"/>
          <p:cNvSpPr txBox="1">
            <a:spLocks noChangeArrowheads="1"/>
          </p:cNvSpPr>
          <p:nvPr/>
        </p:nvSpPr>
        <p:spPr bwMode="auto">
          <a:xfrm>
            <a:off x="5118100" y="39624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66FFFF"/>
                </a:solidFill>
              </a:rPr>
              <a:t>Brecha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Privatizar no es suficiente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/>
              <a:t>Abrir a la competencia lo antes posible.</a:t>
            </a:r>
          </a:p>
          <a:p>
            <a:r>
              <a:rPr lang="en-US"/>
              <a:t>Dar independencia a la autoridad regulatoria.</a:t>
            </a:r>
          </a:p>
          <a:p>
            <a:r>
              <a:rPr lang="en-US"/>
              <a:t>Regular de acuerdo con las capacidades institucionales.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686800" cy="1143000"/>
          </a:xfrm>
        </p:spPr>
        <p:txBody>
          <a:bodyPr/>
          <a:lstStyle/>
          <a:p>
            <a:r>
              <a:rPr lang="es-CO" b="1"/>
              <a:t>¿Falta capacidad de asimilación de nuevas tecnologías?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b="1"/>
              <a:t>América Latina no está rezagada en la carrera tecnológica</a:t>
            </a:r>
          </a:p>
        </p:txBody>
      </p:sp>
      <p:sp>
        <p:nvSpPr>
          <p:cNvPr id="511046" name="Rectangle 70"/>
          <p:cNvSpPr>
            <a:spLocks noChangeArrowheads="1"/>
          </p:cNvSpPr>
          <p:nvPr/>
        </p:nvSpPr>
        <p:spPr bwMode="auto">
          <a:xfrm>
            <a:off x="2589213" y="2216150"/>
            <a:ext cx="568960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47" name="Rectangle 71"/>
          <p:cNvSpPr>
            <a:spLocks noChangeArrowheads="1"/>
          </p:cNvSpPr>
          <p:nvPr/>
        </p:nvSpPr>
        <p:spPr bwMode="auto">
          <a:xfrm>
            <a:off x="2589213" y="2216150"/>
            <a:ext cx="5689600" cy="4167188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48" name="Rectangle 72"/>
          <p:cNvSpPr>
            <a:spLocks noChangeArrowheads="1"/>
          </p:cNvSpPr>
          <p:nvPr/>
        </p:nvSpPr>
        <p:spPr bwMode="auto">
          <a:xfrm>
            <a:off x="2589213" y="6030913"/>
            <a:ext cx="1627187" cy="203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49" name="Rectangle 73"/>
          <p:cNvSpPr>
            <a:spLocks noChangeArrowheads="1"/>
          </p:cNvSpPr>
          <p:nvPr/>
        </p:nvSpPr>
        <p:spPr bwMode="auto">
          <a:xfrm>
            <a:off x="2589213" y="5337175"/>
            <a:ext cx="2454275" cy="20161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0" name="Rectangle 74"/>
          <p:cNvSpPr>
            <a:spLocks noChangeArrowheads="1"/>
          </p:cNvSpPr>
          <p:nvPr/>
        </p:nvSpPr>
        <p:spPr bwMode="auto">
          <a:xfrm>
            <a:off x="2589213" y="4641850"/>
            <a:ext cx="2768600" cy="203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1" name="Rectangle 75"/>
          <p:cNvSpPr>
            <a:spLocks noChangeArrowheads="1"/>
          </p:cNvSpPr>
          <p:nvPr/>
        </p:nvSpPr>
        <p:spPr bwMode="auto">
          <a:xfrm>
            <a:off x="2589213" y="3948113"/>
            <a:ext cx="2654300" cy="20161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2" name="Rectangle 76"/>
          <p:cNvSpPr>
            <a:spLocks noChangeArrowheads="1"/>
          </p:cNvSpPr>
          <p:nvPr/>
        </p:nvSpPr>
        <p:spPr bwMode="auto">
          <a:xfrm>
            <a:off x="2589213" y="3252788"/>
            <a:ext cx="2663825" cy="2032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3" name="Rectangle 77"/>
          <p:cNvSpPr>
            <a:spLocks noChangeArrowheads="1"/>
          </p:cNvSpPr>
          <p:nvPr/>
        </p:nvSpPr>
        <p:spPr bwMode="auto">
          <a:xfrm>
            <a:off x="2589213" y="2559050"/>
            <a:ext cx="4138612" cy="20161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4" name="Rectangle 78"/>
          <p:cNvSpPr>
            <a:spLocks noChangeArrowheads="1"/>
          </p:cNvSpPr>
          <p:nvPr/>
        </p:nvSpPr>
        <p:spPr bwMode="auto">
          <a:xfrm>
            <a:off x="2589213" y="5838825"/>
            <a:ext cx="760412" cy="192088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5" name="Rectangle 79"/>
          <p:cNvSpPr>
            <a:spLocks noChangeArrowheads="1"/>
          </p:cNvSpPr>
          <p:nvPr/>
        </p:nvSpPr>
        <p:spPr bwMode="auto">
          <a:xfrm>
            <a:off x="2589213" y="5143500"/>
            <a:ext cx="1303337" cy="19367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6" name="Rectangle 80"/>
          <p:cNvSpPr>
            <a:spLocks noChangeArrowheads="1"/>
          </p:cNvSpPr>
          <p:nvPr/>
        </p:nvSpPr>
        <p:spPr bwMode="auto">
          <a:xfrm>
            <a:off x="2589213" y="4448175"/>
            <a:ext cx="2025650" cy="19367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7" name="Rectangle 81"/>
          <p:cNvSpPr>
            <a:spLocks noChangeArrowheads="1"/>
          </p:cNvSpPr>
          <p:nvPr/>
        </p:nvSpPr>
        <p:spPr bwMode="auto">
          <a:xfrm>
            <a:off x="2589213" y="3754438"/>
            <a:ext cx="2120900" cy="19367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8" name="Rectangle 82"/>
          <p:cNvSpPr>
            <a:spLocks noChangeArrowheads="1"/>
          </p:cNvSpPr>
          <p:nvPr/>
        </p:nvSpPr>
        <p:spPr bwMode="auto">
          <a:xfrm>
            <a:off x="2589213" y="3059113"/>
            <a:ext cx="2225675" cy="193675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59" name="Rectangle 83"/>
          <p:cNvSpPr>
            <a:spLocks noChangeArrowheads="1"/>
          </p:cNvSpPr>
          <p:nvPr/>
        </p:nvSpPr>
        <p:spPr bwMode="auto">
          <a:xfrm>
            <a:off x="2589213" y="2365375"/>
            <a:ext cx="4729162" cy="193675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0" name="Line 84"/>
          <p:cNvSpPr>
            <a:spLocks noChangeShapeType="1"/>
          </p:cNvSpPr>
          <p:nvPr/>
        </p:nvSpPr>
        <p:spPr bwMode="auto">
          <a:xfrm>
            <a:off x="2589213" y="2216150"/>
            <a:ext cx="1587" cy="41671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1" name="Line 85"/>
          <p:cNvSpPr>
            <a:spLocks noChangeShapeType="1"/>
          </p:cNvSpPr>
          <p:nvPr/>
        </p:nvSpPr>
        <p:spPr bwMode="auto">
          <a:xfrm>
            <a:off x="2532063" y="6383338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2" name="Line 86"/>
          <p:cNvSpPr>
            <a:spLocks noChangeShapeType="1"/>
          </p:cNvSpPr>
          <p:nvPr/>
        </p:nvSpPr>
        <p:spPr bwMode="auto">
          <a:xfrm>
            <a:off x="2532063" y="5688013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3" name="Line 87"/>
          <p:cNvSpPr>
            <a:spLocks noChangeShapeType="1"/>
          </p:cNvSpPr>
          <p:nvPr/>
        </p:nvSpPr>
        <p:spPr bwMode="auto">
          <a:xfrm>
            <a:off x="2532063" y="4994275"/>
            <a:ext cx="571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4" name="Line 88"/>
          <p:cNvSpPr>
            <a:spLocks noChangeShapeType="1"/>
          </p:cNvSpPr>
          <p:nvPr/>
        </p:nvSpPr>
        <p:spPr bwMode="auto">
          <a:xfrm>
            <a:off x="2532063" y="4298950"/>
            <a:ext cx="571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5" name="Line 89"/>
          <p:cNvSpPr>
            <a:spLocks noChangeShapeType="1"/>
          </p:cNvSpPr>
          <p:nvPr/>
        </p:nvSpPr>
        <p:spPr bwMode="auto">
          <a:xfrm>
            <a:off x="2532063" y="3605213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6" name="Line 90"/>
          <p:cNvSpPr>
            <a:spLocks noChangeShapeType="1"/>
          </p:cNvSpPr>
          <p:nvPr/>
        </p:nvSpPr>
        <p:spPr bwMode="auto">
          <a:xfrm>
            <a:off x="2532063" y="2909888"/>
            <a:ext cx="57150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7" name="Line 91"/>
          <p:cNvSpPr>
            <a:spLocks noChangeShapeType="1"/>
          </p:cNvSpPr>
          <p:nvPr/>
        </p:nvSpPr>
        <p:spPr bwMode="auto">
          <a:xfrm>
            <a:off x="2532063" y="2216150"/>
            <a:ext cx="5715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68" name="Rectangle 92"/>
          <p:cNvSpPr>
            <a:spLocks noChangeArrowheads="1"/>
          </p:cNvSpPr>
          <p:nvPr/>
        </p:nvSpPr>
        <p:spPr bwMode="auto">
          <a:xfrm>
            <a:off x="1471613" y="1582738"/>
            <a:ext cx="64674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FFFF"/>
                </a:solidFill>
                <a:latin typeface="Arial" pitchFamily="34" charset="0"/>
              </a:rPr>
              <a:t>Servidores de internet y computadores personales por región, </a:t>
            </a:r>
            <a:endParaRPr lang="en-US"/>
          </a:p>
        </p:txBody>
      </p:sp>
      <p:sp>
        <p:nvSpPr>
          <p:cNvPr id="511069" name="Rectangle 93"/>
          <p:cNvSpPr>
            <a:spLocks noChangeArrowheads="1"/>
          </p:cNvSpPr>
          <p:nvPr/>
        </p:nvSpPr>
        <p:spPr bwMode="auto">
          <a:xfrm>
            <a:off x="4322763" y="1855788"/>
            <a:ext cx="482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FFFF"/>
                </a:solidFill>
                <a:latin typeface="Arial" pitchFamily="34" charset="0"/>
              </a:rPr>
              <a:t>1999</a:t>
            </a:r>
            <a:endParaRPr lang="en-US"/>
          </a:p>
        </p:txBody>
      </p:sp>
      <p:sp>
        <p:nvSpPr>
          <p:cNvPr id="511070" name="Rectangle 94"/>
          <p:cNvSpPr>
            <a:spLocks noChangeArrowheads="1"/>
          </p:cNvSpPr>
          <p:nvPr/>
        </p:nvSpPr>
        <p:spPr bwMode="auto">
          <a:xfrm>
            <a:off x="6846888" y="2549525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353</a:t>
            </a:r>
            <a:endParaRPr lang="en-US"/>
          </a:p>
        </p:txBody>
      </p:sp>
      <p:sp>
        <p:nvSpPr>
          <p:cNvPr id="511071" name="Rectangle 95"/>
          <p:cNvSpPr>
            <a:spLocks noChangeArrowheads="1"/>
          </p:cNvSpPr>
          <p:nvPr/>
        </p:nvSpPr>
        <p:spPr bwMode="auto">
          <a:xfrm>
            <a:off x="5370513" y="3252788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FFFF"/>
                </a:solidFill>
                <a:latin typeface="Arial" pitchFamily="34" charset="0"/>
              </a:rPr>
              <a:t>44</a:t>
            </a:r>
            <a:endParaRPr lang="en-US"/>
          </a:p>
        </p:txBody>
      </p:sp>
      <p:sp>
        <p:nvSpPr>
          <p:cNvPr id="511072" name="Rectangle 96"/>
          <p:cNvSpPr>
            <a:spLocks noChangeArrowheads="1"/>
          </p:cNvSpPr>
          <p:nvPr/>
        </p:nvSpPr>
        <p:spPr bwMode="auto">
          <a:xfrm>
            <a:off x="5354638" y="393858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43</a:t>
            </a:r>
            <a:endParaRPr lang="en-US"/>
          </a:p>
        </p:txBody>
      </p:sp>
      <p:sp>
        <p:nvSpPr>
          <p:cNvPr id="511073" name="Rectangle 97"/>
          <p:cNvSpPr>
            <a:spLocks noChangeArrowheads="1"/>
          </p:cNvSpPr>
          <p:nvPr/>
        </p:nvSpPr>
        <p:spPr bwMode="auto">
          <a:xfrm>
            <a:off x="5468938" y="463391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50</a:t>
            </a:r>
            <a:endParaRPr lang="en-US"/>
          </a:p>
        </p:txBody>
      </p:sp>
      <p:sp>
        <p:nvSpPr>
          <p:cNvPr id="511074" name="Rectangle 98"/>
          <p:cNvSpPr>
            <a:spLocks noChangeArrowheads="1"/>
          </p:cNvSpPr>
          <p:nvPr/>
        </p:nvSpPr>
        <p:spPr bwMode="auto">
          <a:xfrm>
            <a:off x="5154613" y="532765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32</a:t>
            </a:r>
            <a:endParaRPr lang="en-US"/>
          </a:p>
        </p:txBody>
      </p:sp>
      <p:sp>
        <p:nvSpPr>
          <p:cNvPr id="511075" name="Rectangle 99"/>
          <p:cNvSpPr>
            <a:spLocks noChangeArrowheads="1"/>
          </p:cNvSpPr>
          <p:nvPr/>
        </p:nvSpPr>
        <p:spPr bwMode="auto">
          <a:xfrm>
            <a:off x="4327525" y="60229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10</a:t>
            </a:r>
            <a:endParaRPr lang="en-US"/>
          </a:p>
        </p:txBody>
      </p:sp>
      <p:sp>
        <p:nvSpPr>
          <p:cNvPr id="511076" name="Rectangle 100"/>
          <p:cNvSpPr>
            <a:spLocks noChangeArrowheads="1"/>
          </p:cNvSpPr>
          <p:nvPr/>
        </p:nvSpPr>
        <p:spPr bwMode="auto">
          <a:xfrm>
            <a:off x="7437438" y="2347913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811</a:t>
            </a:r>
            <a:endParaRPr lang="en-US"/>
          </a:p>
        </p:txBody>
      </p:sp>
      <p:sp>
        <p:nvSpPr>
          <p:cNvPr id="511077" name="Rectangle 101"/>
          <p:cNvSpPr>
            <a:spLocks noChangeArrowheads="1"/>
          </p:cNvSpPr>
          <p:nvPr/>
        </p:nvSpPr>
        <p:spPr bwMode="auto">
          <a:xfrm>
            <a:off x="4932363" y="3059113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6600"/>
                </a:solidFill>
                <a:latin typeface="Arial" pitchFamily="34" charset="0"/>
              </a:rPr>
              <a:t>23</a:t>
            </a:r>
            <a:endParaRPr lang="en-US"/>
          </a:p>
        </p:txBody>
      </p:sp>
      <p:sp>
        <p:nvSpPr>
          <p:cNvPr id="511078" name="Rectangle 102"/>
          <p:cNvSpPr>
            <a:spLocks noChangeArrowheads="1"/>
          </p:cNvSpPr>
          <p:nvPr/>
        </p:nvSpPr>
        <p:spPr bwMode="auto">
          <a:xfrm>
            <a:off x="4821238" y="37369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20</a:t>
            </a:r>
            <a:endParaRPr lang="en-US"/>
          </a:p>
        </p:txBody>
      </p:sp>
      <p:sp>
        <p:nvSpPr>
          <p:cNvPr id="511079" name="Rectangle 103"/>
          <p:cNvSpPr>
            <a:spLocks noChangeArrowheads="1"/>
          </p:cNvSpPr>
          <p:nvPr/>
        </p:nvSpPr>
        <p:spPr bwMode="auto">
          <a:xfrm>
            <a:off x="4725988" y="444023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18</a:t>
            </a:r>
            <a:endParaRPr lang="en-US"/>
          </a:p>
        </p:txBody>
      </p:sp>
      <p:sp>
        <p:nvSpPr>
          <p:cNvPr id="511080" name="Rectangle 104"/>
          <p:cNvSpPr>
            <a:spLocks noChangeArrowheads="1"/>
          </p:cNvSpPr>
          <p:nvPr/>
        </p:nvSpPr>
        <p:spPr bwMode="auto">
          <a:xfrm>
            <a:off x="4000500" y="5126038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6</a:t>
            </a:r>
            <a:endParaRPr lang="en-US"/>
          </a:p>
        </p:txBody>
      </p:sp>
      <p:sp>
        <p:nvSpPr>
          <p:cNvPr id="511081" name="Rectangle 105"/>
          <p:cNvSpPr>
            <a:spLocks noChangeArrowheads="1"/>
          </p:cNvSpPr>
          <p:nvPr/>
        </p:nvSpPr>
        <p:spPr bwMode="auto">
          <a:xfrm>
            <a:off x="3457575" y="582930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3</a:t>
            </a:r>
            <a:endParaRPr lang="en-US"/>
          </a:p>
        </p:txBody>
      </p:sp>
      <p:sp>
        <p:nvSpPr>
          <p:cNvPr id="511082" name="Rectangle 106"/>
          <p:cNvSpPr>
            <a:spLocks noChangeArrowheads="1"/>
          </p:cNvSpPr>
          <p:nvPr/>
        </p:nvSpPr>
        <p:spPr bwMode="auto">
          <a:xfrm>
            <a:off x="1989138" y="5926138"/>
            <a:ext cx="5032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Africa</a:t>
            </a:r>
            <a:endParaRPr lang="en-US"/>
          </a:p>
        </p:txBody>
      </p:sp>
      <p:sp>
        <p:nvSpPr>
          <p:cNvPr id="511083" name="Rectangle 107"/>
          <p:cNvSpPr>
            <a:spLocks noChangeArrowheads="1"/>
          </p:cNvSpPr>
          <p:nvPr/>
        </p:nvSpPr>
        <p:spPr bwMode="auto">
          <a:xfrm>
            <a:off x="1268413" y="5230813"/>
            <a:ext cx="1181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Medio Oriente</a:t>
            </a:r>
            <a:endParaRPr lang="en-US"/>
          </a:p>
        </p:txBody>
      </p:sp>
      <p:sp>
        <p:nvSpPr>
          <p:cNvPr id="511084" name="Rectangle 108"/>
          <p:cNvSpPr>
            <a:spLocks noChangeArrowheads="1"/>
          </p:cNvSpPr>
          <p:nvPr/>
        </p:nvSpPr>
        <p:spPr bwMode="auto">
          <a:xfrm>
            <a:off x="1114425" y="4537075"/>
            <a:ext cx="1339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Europa del Este</a:t>
            </a:r>
            <a:endParaRPr lang="en-US"/>
          </a:p>
        </p:txBody>
      </p:sp>
      <p:sp>
        <p:nvSpPr>
          <p:cNvPr id="511085" name="Rectangle 109"/>
          <p:cNvSpPr>
            <a:spLocks noChangeArrowheads="1"/>
          </p:cNvSpPr>
          <p:nvPr/>
        </p:nvSpPr>
        <p:spPr bwMode="auto">
          <a:xfrm>
            <a:off x="1042988" y="3841750"/>
            <a:ext cx="14271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Sudeste Asiático</a:t>
            </a:r>
            <a:endParaRPr lang="en-US"/>
          </a:p>
        </p:txBody>
      </p:sp>
      <p:sp>
        <p:nvSpPr>
          <p:cNvPr id="511086" name="Rectangle 110"/>
          <p:cNvSpPr>
            <a:spLocks noChangeArrowheads="1"/>
          </p:cNvSpPr>
          <p:nvPr/>
        </p:nvSpPr>
        <p:spPr bwMode="auto">
          <a:xfrm>
            <a:off x="838200" y="3048000"/>
            <a:ext cx="1638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FAFE79"/>
                </a:solidFill>
                <a:latin typeface="Arial" pitchFamily="34" charset="0"/>
              </a:rPr>
              <a:t>América Latina</a:t>
            </a:r>
            <a:endParaRPr lang="en-US" sz="3200">
              <a:solidFill>
                <a:srgbClr val="FAFE79"/>
              </a:solidFill>
            </a:endParaRPr>
          </a:p>
        </p:txBody>
      </p:sp>
      <p:sp>
        <p:nvSpPr>
          <p:cNvPr id="511087" name="Rectangle 111"/>
          <p:cNvSpPr>
            <a:spLocks noChangeArrowheads="1"/>
          </p:cNvSpPr>
          <p:nvPr/>
        </p:nvSpPr>
        <p:spPr bwMode="auto">
          <a:xfrm>
            <a:off x="684213" y="2452688"/>
            <a:ext cx="17732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Paises desarrollados</a:t>
            </a:r>
            <a:endParaRPr lang="en-US"/>
          </a:p>
        </p:txBody>
      </p:sp>
      <p:sp>
        <p:nvSpPr>
          <p:cNvPr id="511088" name="Rectangle 112"/>
          <p:cNvSpPr>
            <a:spLocks noChangeArrowheads="1"/>
          </p:cNvSpPr>
          <p:nvPr/>
        </p:nvSpPr>
        <p:spPr bwMode="auto">
          <a:xfrm>
            <a:off x="4721225" y="6435725"/>
            <a:ext cx="15573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FFFF"/>
                </a:solidFill>
                <a:latin typeface="Arial" pitchFamily="34" charset="0"/>
              </a:rPr>
              <a:t>Escala logarítmica</a:t>
            </a:r>
            <a:endParaRPr lang="en-US"/>
          </a:p>
        </p:txBody>
      </p:sp>
      <p:sp>
        <p:nvSpPr>
          <p:cNvPr id="511089" name="Rectangle 113"/>
          <p:cNvSpPr>
            <a:spLocks noChangeArrowheads="1"/>
          </p:cNvSpPr>
          <p:nvPr/>
        </p:nvSpPr>
        <p:spPr bwMode="auto">
          <a:xfrm>
            <a:off x="5929313" y="5091113"/>
            <a:ext cx="104775" cy="96837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90" name="Rectangle 114"/>
          <p:cNvSpPr>
            <a:spLocks noChangeArrowheads="1"/>
          </p:cNvSpPr>
          <p:nvPr/>
        </p:nvSpPr>
        <p:spPr bwMode="auto">
          <a:xfrm>
            <a:off x="6269038" y="5038725"/>
            <a:ext cx="17478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Servidores de internet</a:t>
            </a:r>
            <a:endParaRPr lang="en-US"/>
          </a:p>
        </p:txBody>
      </p:sp>
      <p:sp>
        <p:nvSpPr>
          <p:cNvPr id="511091" name="Rectangle 115"/>
          <p:cNvSpPr>
            <a:spLocks noChangeArrowheads="1"/>
          </p:cNvSpPr>
          <p:nvPr/>
        </p:nvSpPr>
        <p:spPr bwMode="auto">
          <a:xfrm>
            <a:off x="6267450" y="5230813"/>
            <a:ext cx="17129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(por 10,000 personas)</a:t>
            </a:r>
            <a:endParaRPr lang="en-US"/>
          </a:p>
        </p:txBody>
      </p:sp>
      <p:sp>
        <p:nvSpPr>
          <p:cNvPr id="511092" name="Rectangle 116"/>
          <p:cNvSpPr>
            <a:spLocks noChangeArrowheads="1"/>
          </p:cNvSpPr>
          <p:nvPr/>
        </p:nvSpPr>
        <p:spPr bwMode="auto">
          <a:xfrm>
            <a:off x="5929313" y="5741988"/>
            <a:ext cx="104775" cy="968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93" name="Rectangle 117"/>
          <p:cNvSpPr>
            <a:spLocks noChangeArrowheads="1"/>
          </p:cNvSpPr>
          <p:nvPr/>
        </p:nvSpPr>
        <p:spPr bwMode="auto">
          <a:xfrm>
            <a:off x="6224588" y="5688013"/>
            <a:ext cx="11684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Computadores</a:t>
            </a:r>
            <a:endParaRPr lang="en-US"/>
          </a:p>
        </p:txBody>
      </p:sp>
      <p:sp>
        <p:nvSpPr>
          <p:cNvPr id="511094" name="Rectangle 118"/>
          <p:cNvSpPr>
            <a:spLocks noChangeArrowheads="1"/>
          </p:cNvSpPr>
          <p:nvPr/>
        </p:nvSpPr>
        <p:spPr bwMode="auto">
          <a:xfrm>
            <a:off x="6261100" y="5881688"/>
            <a:ext cx="16573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personales (por 1000</a:t>
            </a:r>
            <a:endParaRPr lang="en-US"/>
          </a:p>
        </p:txBody>
      </p:sp>
      <p:sp>
        <p:nvSpPr>
          <p:cNvPr id="511095" name="Rectangle 119"/>
          <p:cNvSpPr>
            <a:spLocks noChangeArrowheads="1"/>
          </p:cNvSpPr>
          <p:nvPr/>
        </p:nvSpPr>
        <p:spPr bwMode="auto">
          <a:xfrm>
            <a:off x="6199188" y="6075363"/>
            <a:ext cx="7921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FFFF"/>
                </a:solidFill>
                <a:latin typeface="Arial" pitchFamily="34" charset="0"/>
              </a:rPr>
              <a:t>personas)</a:t>
            </a:r>
            <a:endParaRPr lang="en-US"/>
          </a:p>
        </p:txBody>
      </p:sp>
      <p:sp>
        <p:nvSpPr>
          <p:cNvPr id="511096" name="Rectangle 120"/>
          <p:cNvSpPr>
            <a:spLocks noChangeArrowheads="1"/>
          </p:cNvSpPr>
          <p:nvPr/>
        </p:nvSpPr>
        <p:spPr bwMode="auto">
          <a:xfrm>
            <a:off x="200025" y="6550025"/>
            <a:ext cx="11890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097" name="Rectangle 121"/>
          <p:cNvSpPr>
            <a:spLocks noChangeArrowheads="1"/>
          </p:cNvSpPr>
          <p:nvPr/>
        </p:nvSpPr>
        <p:spPr bwMode="auto">
          <a:xfrm>
            <a:off x="296863" y="6559550"/>
            <a:ext cx="10223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FF00"/>
                </a:solidFill>
                <a:latin typeface="Arial" pitchFamily="34" charset="0"/>
              </a:rPr>
              <a:t>Fuente: ITU (2000).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838200"/>
          </a:xfrm>
        </p:spPr>
        <p:txBody>
          <a:bodyPr/>
          <a:lstStyle/>
          <a:p>
            <a:r>
              <a:rPr lang="en-US" sz="4000" b="1"/>
              <a:t>La tecnología de Internet se está adoptando muy rápido</a:t>
            </a:r>
          </a:p>
        </p:txBody>
      </p:sp>
      <p:sp>
        <p:nvSpPr>
          <p:cNvPr id="578614" name="Text Box 54"/>
          <p:cNvSpPr txBox="1">
            <a:spLocks noChangeArrowheads="1"/>
          </p:cNvSpPr>
          <p:nvPr/>
        </p:nvSpPr>
        <p:spPr bwMode="auto">
          <a:xfrm>
            <a:off x="0" y="6613525"/>
            <a:ext cx="4100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000" b="1">
                <a:solidFill>
                  <a:srgbClr val="99FF33"/>
                </a:solidFill>
                <a:latin typeface="Arial" pitchFamily="34" charset="0"/>
              </a:rPr>
              <a:t>Fuente: Cálculos del BID basados en ITU (2000) y WDR (2000/01).</a:t>
            </a:r>
          </a:p>
        </p:txBody>
      </p:sp>
      <p:sp>
        <p:nvSpPr>
          <p:cNvPr id="578615" name="Text Box 55"/>
          <p:cNvSpPr txBox="1">
            <a:spLocks noChangeArrowheads="1"/>
          </p:cNvSpPr>
          <p:nvPr/>
        </p:nvSpPr>
        <p:spPr bwMode="auto">
          <a:xfrm>
            <a:off x="3505200" y="1143000"/>
            <a:ext cx="25971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800" b="1">
                <a:solidFill>
                  <a:schemeClr val="accent2"/>
                </a:solidFill>
                <a:latin typeface="Arial" pitchFamily="34" charset="0"/>
              </a:rPr>
              <a:t>Servidores de Internet</a:t>
            </a:r>
          </a:p>
        </p:txBody>
      </p:sp>
      <p:sp>
        <p:nvSpPr>
          <p:cNvPr id="578667" name="Rectangle 107"/>
          <p:cNvSpPr>
            <a:spLocks noChangeArrowheads="1"/>
          </p:cNvSpPr>
          <p:nvPr/>
        </p:nvSpPr>
        <p:spPr bwMode="auto">
          <a:xfrm rot="5400000">
            <a:off x="2737644" y="1945482"/>
            <a:ext cx="4673600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68" name="Rectangle 108"/>
          <p:cNvSpPr>
            <a:spLocks noChangeArrowheads="1"/>
          </p:cNvSpPr>
          <p:nvPr/>
        </p:nvSpPr>
        <p:spPr bwMode="auto">
          <a:xfrm rot="5400000">
            <a:off x="2737644" y="1945482"/>
            <a:ext cx="4673600" cy="3916362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69" name="Rectangle 109"/>
          <p:cNvSpPr>
            <a:spLocks noChangeArrowheads="1"/>
          </p:cNvSpPr>
          <p:nvPr/>
        </p:nvSpPr>
        <p:spPr bwMode="auto">
          <a:xfrm rot="5400000">
            <a:off x="4582319" y="296069"/>
            <a:ext cx="269875" cy="320198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0" name="Rectangle 110"/>
          <p:cNvSpPr>
            <a:spLocks noChangeArrowheads="1"/>
          </p:cNvSpPr>
          <p:nvPr/>
        </p:nvSpPr>
        <p:spPr bwMode="auto">
          <a:xfrm rot="5400000">
            <a:off x="4488656" y="1056482"/>
            <a:ext cx="269875" cy="3014662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1" name="Rectangle 111"/>
          <p:cNvSpPr>
            <a:spLocks noChangeArrowheads="1"/>
          </p:cNvSpPr>
          <p:nvPr/>
        </p:nvSpPr>
        <p:spPr bwMode="auto">
          <a:xfrm rot="5400000">
            <a:off x="4017962" y="2195513"/>
            <a:ext cx="269875" cy="207010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2" name="Rectangle 112"/>
          <p:cNvSpPr>
            <a:spLocks noChangeArrowheads="1"/>
          </p:cNvSpPr>
          <p:nvPr/>
        </p:nvSpPr>
        <p:spPr bwMode="auto">
          <a:xfrm rot="5400000">
            <a:off x="4006057" y="2874169"/>
            <a:ext cx="273050" cy="205263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3" name="Rectangle 113"/>
          <p:cNvSpPr>
            <a:spLocks noChangeArrowheads="1"/>
          </p:cNvSpPr>
          <p:nvPr/>
        </p:nvSpPr>
        <p:spPr bwMode="auto">
          <a:xfrm rot="5400000">
            <a:off x="3357562" y="4195763"/>
            <a:ext cx="269875" cy="74930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4" name="Rectangle 114"/>
          <p:cNvSpPr>
            <a:spLocks noChangeArrowheads="1"/>
          </p:cNvSpPr>
          <p:nvPr/>
        </p:nvSpPr>
        <p:spPr bwMode="auto">
          <a:xfrm rot="5400000">
            <a:off x="3214687" y="5005388"/>
            <a:ext cx="269875" cy="4635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5" name="Rectangle 115"/>
          <p:cNvSpPr>
            <a:spLocks noChangeArrowheads="1"/>
          </p:cNvSpPr>
          <p:nvPr/>
        </p:nvSpPr>
        <p:spPr bwMode="auto">
          <a:xfrm rot="5400000">
            <a:off x="3125787" y="5761038"/>
            <a:ext cx="269875" cy="2857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6" name="Line 116"/>
          <p:cNvSpPr>
            <a:spLocks noChangeShapeType="1"/>
          </p:cNvSpPr>
          <p:nvPr/>
        </p:nvSpPr>
        <p:spPr bwMode="auto">
          <a:xfrm rot="5400000">
            <a:off x="5073650" y="-390524"/>
            <a:ext cx="1587" cy="3916362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7" name="Line 117"/>
          <p:cNvSpPr>
            <a:spLocks noChangeShapeType="1"/>
          </p:cNvSpPr>
          <p:nvPr/>
        </p:nvSpPr>
        <p:spPr bwMode="auto">
          <a:xfrm rot="5400000">
            <a:off x="3101181" y="1551782"/>
            <a:ext cx="285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8" name="Line 118"/>
          <p:cNvSpPr>
            <a:spLocks noChangeShapeType="1"/>
          </p:cNvSpPr>
          <p:nvPr/>
        </p:nvSpPr>
        <p:spPr bwMode="auto">
          <a:xfrm rot="5400000">
            <a:off x="3894931" y="1551782"/>
            <a:ext cx="28575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79" name="Line 119"/>
          <p:cNvSpPr>
            <a:spLocks noChangeShapeType="1"/>
          </p:cNvSpPr>
          <p:nvPr/>
        </p:nvSpPr>
        <p:spPr bwMode="auto">
          <a:xfrm rot="5400000">
            <a:off x="4680744" y="1551782"/>
            <a:ext cx="285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0" name="Line 120"/>
          <p:cNvSpPr>
            <a:spLocks noChangeShapeType="1"/>
          </p:cNvSpPr>
          <p:nvPr/>
        </p:nvSpPr>
        <p:spPr bwMode="auto">
          <a:xfrm rot="5400000">
            <a:off x="5474494" y="1551782"/>
            <a:ext cx="285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1" name="Line 121"/>
          <p:cNvSpPr>
            <a:spLocks noChangeShapeType="1"/>
          </p:cNvSpPr>
          <p:nvPr/>
        </p:nvSpPr>
        <p:spPr bwMode="auto">
          <a:xfrm rot="5400000">
            <a:off x="6268244" y="1551782"/>
            <a:ext cx="28575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2" name="Line 122"/>
          <p:cNvSpPr>
            <a:spLocks noChangeShapeType="1"/>
          </p:cNvSpPr>
          <p:nvPr/>
        </p:nvSpPr>
        <p:spPr bwMode="auto">
          <a:xfrm rot="5400000">
            <a:off x="778669" y="3902869"/>
            <a:ext cx="4673600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3" name="Line 123"/>
          <p:cNvSpPr>
            <a:spLocks noChangeShapeType="1"/>
          </p:cNvSpPr>
          <p:nvPr/>
        </p:nvSpPr>
        <p:spPr bwMode="auto">
          <a:xfrm rot="5400000" flipV="1">
            <a:off x="3090069" y="154066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4" name="Line 124"/>
          <p:cNvSpPr>
            <a:spLocks noChangeShapeType="1"/>
          </p:cNvSpPr>
          <p:nvPr/>
        </p:nvSpPr>
        <p:spPr bwMode="auto">
          <a:xfrm rot="5400000" flipV="1">
            <a:off x="3090069" y="220741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5" name="Line 125"/>
          <p:cNvSpPr>
            <a:spLocks noChangeShapeType="1"/>
          </p:cNvSpPr>
          <p:nvPr/>
        </p:nvSpPr>
        <p:spPr bwMode="auto">
          <a:xfrm rot="5400000" flipV="1">
            <a:off x="3090069" y="287416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6" name="Line 126"/>
          <p:cNvSpPr>
            <a:spLocks noChangeShapeType="1"/>
          </p:cNvSpPr>
          <p:nvPr/>
        </p:nvSpPr>
        <p:spPr bwMode="auto">
          <a:xfrm rot="5400000" flipV="1">
            <a:off x="3090069" y="354091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7" name="Line 127"/>
          <p:cNvSpPr>
            <a:spLocks noChangeShapeType="1"/>
          </p:cNvSpPr>
          <p:nvPr/>
        </p:nvSpPr>
        <p:spPr bwMode="auto">
          <a:xfrm rot="5400000" flipV="1">
            <a:off x="3090069" y="421401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8" name="Line 128"/>
          <p:cNvSpPr>
            <a:spLocks noChangeShapeType="1"/>
          </p:cNvSpPr>
          <p:nvPr/>
        </p:nvSpPr>
        <p:spPr bwMode="auto">
          <a:xfrm rot="5400000" flipV="1">
            <a:off x="3090069" y="488076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89" name="Line 129"/>
          <p:cNvSpPr>
            <a:spLocks noChangeShapeType="1"/>
          </p:cNvSpPr>
          <p:nvPr/>
        </p:nvSpPr>
        <p:spPr bwMode="auto">
          <a:xfrm rot="5400000" flipV="1">
            <a:off x="3090069" y="554751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0" name="Line 130"/>
          <p:cNvSpPr>
            <a:spLocks noChangeShapeType="1"/>
          </p:cNvSpPr>
          <p:nvPr/>
        </p:nvSpPr>
        <p:spPr bwMode="auto">
          <a:xfrm rot="5400000" flipV="1">
            <a:off x="3090069" y="6214269"/>
            <a:ext cx="1587" cy="53975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1" name="Rectangle 131"/>
          <p:cNvSpPr>
            <a:spLocks noChangeArrowheads="1"/>
          </p:cNvSpPr>
          <p:nvPr/>
        </p:nvSpPr>
        <p:spPr bwMode="auto">
          <a:xfrm rot="5400000">
            <a:off x="4224337" y="1822451"/>
            <a:ext cx="182563" cy="182562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2" name="Rectangle 132"/>
          <p:cNvSpPr>
            <a:spLocks noChangeArrowheads="1"/>
          </p:cNvSpPr>
          <p:nvPr/>
        </p:nvSpPr>
        <p:spPr bwMode="auto">
          <a:xfrm rot="5400000">
            <a:off x="6561137" y="2489201"/>
            <a:ext cx="182563" cy="182562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3" name="Rectangle 133"/>
          <p:cNvSpPr>
            <a:spLocks noChangeArrowheads="1"/>
          </p:cNvSpPr>
          <p:nvPr/>
        </p:nvSpPr>
        <p:spPr bwMode="auto">
          <a:xfrm rot="5400000">
            <a:off x="4375150" y="3155950"/>
            <a:ext cx="182563" cy="182563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4" name="Rectangle 134"/>
          <p:cNvSpPr>
            <a:spLocks noChangeArrowheads="1"/>
          </p:cNvSpPr>
          <p:nvPr/>
        </p:nvSpPr>
        <p:spPr bwMode="auto">
          <a:xfrm rot="5400000">
            <a:off x="3787775" y="3822700"/>
            <a:ext cx="182563" cy="182563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5" name="Rectangle 135"/>
          <p:cNvSpPr>
            <a:spLocks noChangeArrowheads="1"/>
          </p:cNvSpPr>
          <p:nvPr/>
        </p:nvSpPr>
        <p:spPr bwMode="auto">
          <a:xfrm rot="5400000">
            <a:off x="3448050" y="4489450"/>
            <a:ext cx="182563" cy="182563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6" name="Rectangle 136"/>
          <p:cNvSpPr>
            <a:spLocks noChangeArrowheads="1"/>
          </p:cNvSpPr>
          <p:nvPr/>
        </p:nvSpPr>
        <p:spPr bwMode="auto">
          <a:xfrm rot="5400000">
            <a:off x="3394075" y="5156200"/>
            <a:ext cx="182563" cy="182563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7" name="Rectangle 137"/>
          <p:cNvSpPr>
            <a:spLocks noChangeArrowheads="1"/>
          </p:cNvSpPr>
          <p:nvPr/>
        </p:nvSpPr>
        <p:spPr bwMode="auto">
          <a:xfrm rot="5400000">
            <a:off x="3243262" y="5822951"/>
            <a:ext cx="182563" cy="182562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8698" name="Rectangle 138"/>
          <p:cNvSpPr>
            <a:spLocks noChangeArrowheads="1"/>
          </p:cNvSpPr>
          <p:nvPr/>
        </p:nvSpPr>
        <p:spPr bwMode="auto">
          <a:xfrm rot="21600000">
            <a:off x="6850063" y="2498725"/>
            <a:ext cx="33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18%</a:t>
            </a:r>
            <a:endParaRPr lang="es-CO"/>
          </a:p>
        </p:txBody>
      </p:sp>
      <p:sp>
        <p:nvSpPr>
          <p:cNvPr id="578699" name="Rectangle 139"/>
          <p:cNvSpPr>
            <a:spLocks noChangeArrowheads="1"/>
          </p:cNvSpPr>
          <p:nvPr/>
        </p:nvSpPr>
        <p:spPr bwMode="auto">
          <a:xfrm rot="21600000">
            <a:off x="2908300" y="6321425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0.000</a:t>
            </a:r>
            <a:endParaRPr lang="es-CO"/>
          </a:p>
        </p:txBody>
      </p:sp>
      <p:sp>
        <p:nvSpPr>
          <p:cNvPr id="578700" name="Rectangle 140"/>
          <p:cNvSpPr>
            <a:spLocks noChangeArrowheads="1"/>
          </p:cNvSpPr>
          <p:nvPr/>
        </p:nvSpPr>
        <p:spPr bwMode="auto">
          <a:xfrm rot="21600000">
            <a:off x="3702050" y="6321425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0.001</a:t>
            </a:r>
            <a:endParaRPr lang="es-CO"/>
          </a:p>
        </p:txBody>
      </p:sp>
      <p:sp>
        <p:nvSpPr>
          <p:cNvPr id="578701" name="Rectangle 141"/>
          <p:cNvSpPr>
            <a:spLocks noChangeArrowheads="1"/>
          </p:cNvSpPr>
          <p:nvPr/>
        </p:nvSpPr>
        <p:spPr bwMode="auto">
          <a:xfrm rot="21600000">
            <a:off x="4486275" y="6321425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0.002</a:t>
            </a:r>
            <a:endParaRPr lang="es-CO"/>
          </a:p>
        </p:txBody>
      </p:sp>
      <p:sp>
        <p:nvSpPr>
          <p:cNvPr id="578702" name="Rectangle 142"/>
          <p:cNvSpPr>
            <a:spLocks noChangeArrowheads="1"/>
          </p:cNvSpPr>
          <p:nvPr/>
        </p:nvSpPr>
        <p:spPr bwMode="auto">
          <a:xfrm rot="21600000">
            <a:off x="5280025" y="6321425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0.003</a:t>
            </a:r>
            <a:endParaRPr lang="es-CO"/>
          </a:p>
        </p:txBody>
      </p:sp>
      <p:sp>
        <p:nvSpPr>
          <p:cNvPr id="578703" name="Rectangle 143"/>
          <p:cNvSpPr>
            <a:spLocks noChangeArrowheads="1"/>
          </p:cNvSpPr>
          <p:nvPr/>
        </p:nvSpPr>
        <p:spPr bwMode="auto">
          <a:xfrm rot="21600000">
            <a:off x="6075363" y="6321425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0.004</a:t>
            </a:r>
            <a:endParaRPr lang="es-CO"/>
          </a:p>
        </p:txBody>
      </p:sp>
      <p:sp>
        <p:nvSpPr>
          <p:cNvPr id="578704" name="Rectangle 144"/>
          <p:cNvSpPr>
            <a:spLocks noChangeArrowheads="1"/>
          </p:cNvSpPr>
          <p:nvPr/>
        </p:nvSpPr>
        <p:spPr bwMode="auto">
          <a:xfrm rot="21600000">
            <a:off x="2324100" y="1831975"/>
            <a:ext cx="5619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s-CO"/>
          </a:p>
        </p:txBody>
      </p:sp>
      <p:sp>
        <p:nvSpPr>
          <p:cNvPr id="578705" name="Rectangle 145"/>
          <p:cNvSpPr>
            <a:spLocks noChangeArrowheads="1"/>
          </p:cNvSpPr>
          <p:nvPr/>
        </p:nvSpPr>
        <p:spPr bwMode="auto">
          <a:xfrm rot="21600000">
            <a:off x="2084388" y="2498725"/>
            <a:ext cx="773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s-CO"/>
          </a:p>
        </p:txBody>
      </p:sp>
      <p:sp>
        <p:nvSpPr>
          <p:cNvPr id="578706" name="Rectangle 146"/>
          <p:cNvSpPr>
            <a:spLocks noChangeArrowheads="1"/>
          </p:cNvSpPr>
          <p:nvPr/>
        </p:nvSpPr>
        <p:spPr bwMode="auto">
          <a:xfrm rot="21600000">
            <a:off x="2528888" y="3165475"/>
            <a:ext cx="4048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s-CO"/>
          </a:p>
        </p:txBody>
      </p:sp>
      <p:sp>
        <p:nvSpPr>
          <p:cNvPr id="578707" name="Rectangle 147"/>
          <p:cNvSpPr>
            <a:spLocks noChangeArrowheads="1"/>
          </p:cNvSpPr>
          <p:nvPr/>
        </p:nvSpPr>
        <p:spPr bwMode="auto">
          <a:xfrm rot="21600000">
            <a:off x="2462213" y="3832225"/>
            <a:ext cx="4587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s-CO"/>
          </a:p>
        </p:txBody>
      </p:sp>
      <p:sp>
        <p:nvSpPr>
          <p:cNvPr id="578708" name="Rectangle 148"/>
          <p:cNvSpPr>
            <a:spLocks noChangeArrowheads="1"/>
          </p:cNvSpPr>
          <p:nvPr/>
        </p:nvSpPr>
        <p:spPr bwMode="auto">
          <a:xfrm rot="21600000">
            <a:off x="2105025" y="4498975"/>
            <a:ext cx="7540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s-CO"/>
          </a:p>
        </p:txBody>
      </p:sp>
      <p:sp>
        <p:nvSpPr>
          <p:cNvPr id="578709" name="Rectangle 149"/>
          <p:cNvSpPr>
            <a:spLocks noChangeArrowheads="1"/>
          </p:cNvSpPr>
          <p:nvPr/>
        </p:nvSpPr>
        <p:spPr bwMode="auto">
          <a:xfrm rot="21600000">
            <a:off x="1806575" y="5167313"/>
            <a:ext cx="8096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s-CO"/>
          </a:p>
        </p:txBody>
      </p:sp>
      <p:sp>
        <p:nvSpPr>
          <p:cNvPr id="578710" name="Rectangle 150"/>
          <p:cNvSpPr>
            <a:spLocks noChangeArrowheads="1"/>
          </p:cNvSpPr>
          <p:nvPr/>
        </p:nvSpPr>
        <p:spPr bwMode="auto">
          <a:xfrm rot="21600000">
            <a:off x="2559050" y="5834063"/>
            <a:ext cx="366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Peru</a:t>
            </a:r>
            <a:endParaRPr lang="es-CO"/>
          </a:p>
        </p:txBody>
      </p:sp>
      <p:sp>
        <p:nvSpPr>
          <p:cNvPr id="578711" name="Rectangle 151"/>
          <p:cNvSpPr>
            <a:spLocks noChangeArrowheads="1"/>
          </p:cNvSpPr>
          <p:nvPr/>
        </p:nvSpPr>
        <p:spPr bwMode="auto">
          <a:xfrm rot="21600000">
            <a:off x="4038600" y="6477000"/>
            <a:ext cx="26971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Servidores de Internet/Líneas fijas</a:t>
            </a:r>
            <a:endParaRPr lang="es-CO"/>
          </a:p>
        </p:txBody>
      </p:sp>
      <p:sp>
        <p:nvSpPr>
          <p:cNvPr id="578713" name="Text Box 153"/>
          <p:cNvSpPr txBox="1">
            <a:spLocks noChangeArrowheads="1"/>
          </p:cNvSpPr>
          <p:nvPr/>
        </p:nvSpPr>
        <p:spPr bwMode="auto">
          <a:xfrm>
            <a:off x="6248400" y="1857375"/>
            <a:ext cx="2759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>
                <a:latin typeface="Arial" pitchFamily="34" charset="0"/>
              </a:rPr>
              <a:t>Esperado para su nivel de </a:t>
            </a:r>
          </a:p>
          <a:p>
            <a:r>
              <a:rPr lang="en-US" sz="1600" b="1">
                <a:latin typeface="Arial" pitchFamily="34" charset="0"/>
              </a:rPr>
              <a:t>ingreso</a:t>
            </a:r>
          </a:p>
        </p:txBody>
      </p:sp>
      <p:sp>
        <p:nvSpPr>
          <p:cNvPr id="578714" name="Line 154"/>
          <p:cNvSpPr>
            <a:spLocks noChangeShapeType="1"/>
          </p:cNvSpPr>
          <p:nvPr/>
        </p:nvSpPr>
        <p:spPr bwMode="auto">
          <a:xfrm>
            <a:off x="6629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/>
              <a:t>La productividad de los factores no está aumentando</a:t>
            </a:r>
          </a:p>
        </p:txBody>
      </p:sp>
      <p:graphicFrame>
        <p:nvGraphicFramePr>
          <p:cNvPr id="44237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71438" y="1371600"/>
          <a:ext cx="8934450" cy="5397500"/>
        </p:xfrm>
        <a:graphic>
          <a:graphicData uri="http://schemas.openxmlformats.org/presentationml/2006/ole">
            <p:oleObj spid="_x0000_s442371" name="Chart" r:id="rId3" imgW="8668207" imgH="509625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b="1"/>
              <a:t>…aunque no así en los países mas pobres</a:t>
            </a:r>
          </a:p>
        </p:txBody>
      </p:sp>
      <p:sp>
        <p:nvSpPr>
          <p:cNvPr id="577636" name="Text Box 100"/>
          <p:cNvSpPr txBox="1">
            <a:spLocks noChangeArrowheads="1"/>
          </p:cNvSpPr>
          <p:nvPr/>
        </p:nvSpPr>
        <p:spPr bwMode="auto">
          <a:xfrm>
            <a:off x="0" y="6613525"/>
            <a:ext cx="4100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CO" sz="1000" b="1">
                <a:solidFill>
                  <a:srgbClr val="99FF33"/>
                </a:solidFill>
                <a:latin typeface="Arial" pitchFamily="34" charset="0"/>
              </a:rPr>
              <a:t>Fuente: Cálculos del BID basados en ITU (2000) y WDR (2000/01).</a:t>
            </a:r>
          </a:p>
        </p:txBody>
      </p:sp>
      <p:sp>
        <p:nvSpPr>
          <p:cNvPr id="577637" name="Text Box 101"/>
          <p:cNvSpPr txBox="1">
            <a:spLocks noChangeArrowheads="1"/>
          </p:cNvSpPr>
          <p:nvPr/>
        </p:nvSpPr>
        <p:spPr bwMode="auto">
          <a:xfrm>
            <a:off x="3657600" y="1219200"/>
            <a:ext cx="25971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800" b="1">
                <a:solidFill>
                  <a:schemeClr val="accent2"/>
                </a:solidFill>
                <a:latin typeface="Arial" pitchFamily="34" charset="0"/>
              </a:rPr>
              <a:t>Servidores de Internet</a:t>
            </a:r>
          </a:p>
        </p:txBody>
      </p:sp>
      <p:sp>
        <p:nvSpPr>
          <p:cNvPr id="577640" name="Rectangle 104"/>
          <p:cNvSpPr>
            <a:spLocks noChangeArrowheads="1"/>
          </p:cNvSpPr>
          <p:nvPr/>
        </p:nvSpPr>
        <p:spPr bwMode="auto">
          <a:xfrm rot="5400000">
            <a:off x="2640806" y="2367757"/>
            <a:ext cx="4618037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1" name="Rectangle 105"/>
          <p:cNvSpPr>
            <a:spLocks noChangeArrowheads="1"/>
          </p:cNvSpPr>
          <p:nvPr/>
        </p:nvSpPr>
        <p:spPr bwMode="auto">
          <a:xfrm rot="5400000">
            <a:off x="2640806" y="2367757"/>
            <a:ext cx="4618037" cy="3225800"/>
          </a:xfrm>
          <a:prstGeom prst="rect">
            <a:avLst/>
          </a:prstGeom>
          <a:noFill/>
          <a:ln w="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2" name="Rectangle 106"/>
          <p:cNvSpPr>
            <a:spLocks noChangeArrowheads="1"/>
          </p:cNvSpPr>
          <p:nvPr/>
        </p:nvSpPr>
        <p:spPr bwMode="auto">
          <a:xfrm rot="5400000">
            <a:off x="4819650" y="265113"/>
            <a:ext cx="100013" cy="306863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3" name="Rectangle 107"/>
          <p:cNvSpPr>
            <a:spLocks noChangeArrowheads="1"/>
          </p:cNvSpPr>
          <p:nvPr/>
        </p:nvSpPr>
        <p:spPr bwMode="auto">
          <a:xfrm rot="5400000">
            <a:off x="4106069" y="1234282"/>
            <a:ext cx="104775" cy="164623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4" name="Rectangle 108"/>
          <p:cNvSpPr>
            <a:spLocks noChangeArrowheads="1"/>
          </p:cNvSpPr>
          <p:nvPr/>
        </p:nvSpPr>
        <p:spPr bwMode="auto">
          <a:xfrm rot="5400000">
            <a:off x="4062412" y="1536701"/>
            <a:ext cx="100013" cy="1554162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5" name="Rectangle 109"/>
          <p:cNvSpPr>
            <a:spLocks noChangeArrowheads="1"/>
          </p:cNvSpPr>
          <p:nvPr/>
        </p:nvSpPr>
        <p:spPr bwMode="auto">
          <a:xfrm rot="5400000">
            <a:off x="3816350" y="2038350"/>
            <a:ext cx="104775" cy="1063625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6" name="Rectangle 110"/>
          <p:cNvSpPr>
            <a:spLocks noChangeArrowheads="1"/>
          </p:cNvSpPr>
          <p:nvPr/>
        </p:nvSpPr>
        <p:spPr bwMode="auto">
          <a:xfrm rot="5400000">
            <a:off x="3813176" y="2298700"/>
            <a:ext cx="100012" cy="105568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7" name="Rectangle 111"/>
          <p:cNvSpPr>
            <a:spLocks noChangeArrowheads="1"/>
          </p:cNvSpPr>
          <p:nvPr/>
        </p:nvSpPr>
        <p:spPr bwMode="auto">
          <a:xfrm rot="5400000">
            <a:off x="3695700" y="2673350"/>
            <a:ext cx="104775" cy="822325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8" name="Rectangle 112"/>
          <p:cNvSpPr>
            <a:spLocks noChangeArrowheads="1"/>
          </p:cNvSpPr>
          <p:nvPr/>
        </p:nvSpPr>
        <p:spPr bwMode="auto">
          <a:xfrm rot="5400000">
            <a:off x="3482182" y="3145631"/>
            <a:ext cx="100012" cy="390525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49" name="Rectangle 113"/>
          <p:cNvSpPr>
            <a:spLocks noChangeArrowheads="1"/>
          </p:cNvSpPr>
          <p:nvPr/>
        </p:nvSpPr>
        <p:spPr bwMode="auto">
          <a:xfrm rot="5400000">
            <a:off x="3440906" y="3439320"/>
            <a:ext cx="104775" cy="315912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0" name="Rectangle 114"/>
          <p:cNvSpPr>
            <a:spLocks noChangeArrowheads="1"/>
          </p:cNvSpPr>
          <p:nvPr/>
        </p:nvSpPr>
        <p:spPr bwMode="auto">
          <a:xfrm rot="5400000">
            <a:off x="3405187" y="3733801"/>
            <a:ext cx="100013" cy="239712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1" name="Rectangle 115"/>
          <p:cNvSpPr>
            <a:spLocks noChangeArrowheads="1"/>
          </p:cNvSpPr>
          <p:nvPr/>
        </p:nvSpPr>
        <p:spPr bwMode="auto">
          <a:xfrm rot="5400000">
            <a:off x="3374231" y="4020344"/>
            <a:ext cx="100013" cy="174625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2" name="Rectangle 116"/>
          <p:cNvSpPr>
            <a:spLocks noChangeArrowheads="1"/>
          </p:cNvSpPr>
          <p:nvPr/>
        </p:nvSpPr>
        <p:spPr bwMode="auto">
          <a:xfrm rot="5400000">
            <a:off x="3352800" y="4294188"/>
            <a:ext cx="106363" cy="14128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3" name="Rectangle 117"/>
          <p:cNvSpPr>
            <a:spLocks noChangeArrowheads="1"/>
          </p:cNvSpPr>
          <p:nvPr/>
        </p:nvSpPr>
        <p:spPr bwMode="auto">
          <a:xfrm rot="5400000">
            <a:off x="3349625" y="4559300"/>
            <a:ext cx="98425" cy="123825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4" name="Rectangle 118"/>
          <p:cNvSpPr>
            <a:spLocks noChangeArrowheads="1"/>
          </p:cNvSpPr>
          <p:nvPr/>
        </p:nvSpPr>
        <p:spPr bwMode="auto">
          <a:xfrm rot="5400000">
            <a:off x="3314701" y="4845050"/>
            <a:ext cx="106362" cy="6508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5" name="Rectangle 119"/>
          <p:cNvSpPr>
            <a:spLocks noChangeArrowheads="1"/>
          </p:cNvSpPr>
          <p:nvPr/>
        </p:nvSpPr>
        <p:spPr bwMode="auto">
          <a:xfrm rot="5400000">
            <a:off x="3315494" y="5106194"/>
            <a:ext cx="100012" cy="571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6" name="Rectangle 120"/>
          <p:cNvSpPr>
            <a:spLocks noChangeArrowheads="1"/>
          </p:cNvSpPr>
          <p:nvPr/>
        </p:nvSpPr>
        <p:spPr bwMode="auto">
          <a:xfrm rot="5400000">
            <a:off x="3312319" y="5363369"/>
            <a:ext cx="106362" cy="571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7" name="Rectangle 121"/>
          <p:cNvSpPr>
            <a:spLocks noChangeArrowheads="1"/>
          </p:cNvSpPr>
          <p:nvPr/>
        </p:nvSpPr>
        <p:spPr bwMode="auto">
          <a:xfrm rot="5400000">
            <a:off x="3316287" y="5619751"/>
            <a:ext cx="98425" cy="57150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8" name="Rectangle 122"/>
          <p:cNvSpPr>
            <a:spLocks noChangeArrowheads="1"/>
          </p:cNvSpPr>
          <p:nvPr/>
        </p:nvSpPr>
        <p:spPr bwMode="auto">
          <a:xfrm rot="5400000">
            <a:off x="3306762" y="5880101"/>
            <a:ext cx="106363" cy="49212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59" name="Rectangle 123"/>
          <p:cNvSpPr>
            <a:spLocks noChangeArrowheads="1"/>
          </p:cNvSpPr>
          <p:nvPr/>
        </p:nvSpPr>
        <p:spPr bwMode="auto">
          <a:xfrm rot="5400000">
            <a:off x="3289300" y="6157913"/>
            <a:ext cx="100013" cy="7937"/>
          </a:xfrm>
          <a:prstGeom prst="rect">
            <a:avLst/>
          </a:prstGeom>
          <a:solidFill>
            <a:srgbClr val="FF66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0" name="Line 124"/>
          <p:cNvSpPr>
            <a:spLocks noChangeShapeType="1"/>
          </p:cNvSpPr>
          <p:nvPr/>
        </p:nvSpPr>
        <p:spPr bwMode="auto">
          <a:xfrm rot="5400000">
            <a:off x="4949031" y="59532"/>
            <a:ext cx="1587" cy="3225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1" name="Line 125"/>
          <p:cNvSpPr>
            <a:spLocks noChangeShapeType="1"/>
          </p:cNvSpPr>
          <p:nvPr/>
        </p:nvSpPr>
        <p:spPr bwMode="auto">
          <a:xfrm rot="5400000">
            <a:off x="3321050" y="1657350"/>
            <a:ext cx="2698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2" name="Line 126"/>
          <p:cNvSpPr>
            <a:spLocks noChangeShapeType="1"/>
          </p:cNvSpPr>
          <p:nvPr/>
        </p:nvSpPr>
        <p:spPr bwMode="auto">
          <a:xfrm rot="5400000">
            <a:off x="3719513" y="1657350"/>
            <a:ext cx="26988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3" name="Line 127"/>
          <p:cNvSpPr>
            <a:spLocks noChangeShapeType="1"/>
          </p:cNvSpPr>
          <p:nvPr/>
        </p:nvSpPr>
        <p:spPr bwMode="auto">
          <a:xfrm rot="5400000">
            <a:off x="4127500" y="1657350"/>
            <a:ext cx="2698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4" name="Line 128"/>
          <p:cNvSpPr>
            <a:spLocks noChangeShapeType="1"/>
          </p:cNvSpPr>
          <p:nvPr/>
        </p:nvSpPr>
        <p:spPr bwMode="auto">
          <a:xfrm rot="5400000">
            <a:off x="4525963" y="1657350"/>
            <a:ext cx="26988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5" name="Line 129"/>
          <p:cNvSpPr>
            <a:spLocks noChangeShapeType="1"/>
          </p:cNvSpPr>
          <p:nvPr/>
        </p:nvSpPr>
        <p:spPr bwMode="auto">
          <a:xfrm rot="5400000">
            <a:off x="4933950" y="1657350"/>
            <a:ext cx="2698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6" name="Line 130"/>
          <p:cNvSpPr>
            <a:spLocks noChangeShapeType="1"/>
          </p:cNvSpPr>
          <p:nvPr/>
        </p:nvSpPr>
        <p:spPr bwMode="auto">
          <a:xfrm rot="5400000">
            <a:off x="5332413" y="1657350"/>
            <a:ext cx="26988" cy="1587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7" name="Line 131"/>
          <p:cNvSpPr>
            <a:spLocks noChangeShapeType="1"/>
          </p:cNvSpPr>
          <p:nvPr/>
        </p:nvSpPr>
        <p:spPr bwMode="auto">
          <a:xfrm rot="5400000">
            <a:off x="5740400" y="1657350"/>
            <a:ext cx="2698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8" name="Line 132"/>
          <p:cNvSpPr>
            <a:spLocks noChangeShapeType="1"/>
          </p:cNvSpPr>
          <p:nvPr/>
        </p:nvSpPr>
        <p:spPr bwMode="auto">
          <a:xfrm rot="5400000">
            <a:off x="6140450" y="1657350"/>
            <a:ext cx="2698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69" name="Line 133"/>
          <p:cNvSpPr>
            <a:spLocks noChangeShapeType="1"/>
          </p:cNvSpPr>
          <p:nvPr/>
        </p:nvSpPr>
        <p:spPr bwMode="auto">
          <a:xfrm rot="5400000">
            <a:off x="6546850" y="1657350"/>
            <a:ext cx="26988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0" name="Line 134"/>
          <p:cNvSpPr>
            <a:spLocks noChangeShapeType="1"/>
          </p:cNvSpPr>
          <p:nvPr/>
        </p:nvSpPr>
        <p:spPr bwMode="auto">
          <a:xfrm rot="5400000">
            <a:off x="1025525" y="3979863"/>
            <a:ext cx="4618037" cy="1588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1" name="Line 135"/>
          <p:cNvSpPr>
            <a:spLocks noChangeShapeType="1"/>
          </p:cNvSpPr>
          <p:nvPr/>
        </p:nvSpPr>
        <p:spPr bwMode="auto">
          <a:xfrm rot="5400000" flipV="1">
            <a:off x="3310731" y="1647032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2" name="Line 136"/>
          <p:cNvSpPr>
            <a:spLocks noChangeShapeType="1"/>
          </p:cNvSpPr>
          <p:nvPr/>
        </p:nvSpPr>
        <p:spPr bwMode="auto">
          <a:xfrm rot="5400000" flipV="1">
            <a:off x="3310731" y="1902619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3" name="Line 137"/>
          <p:cNvSpPr>
            <a:spLocks noChangeShapeType="1"/>
          </p:cNvSpPr>
          <p:nvPr/>
        </p:nvSpPr>
        <p:spPr bwMode="auto">
          <a:xfrm rot="5400000" flipV="1">
            <a:off x="3310731" y="2161382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4" name="Line 138"/>
          <p:cNvSpPr>
            <a:spLocks noChangeShapeType="1"/>
          </p:cNvSpPr>
          <p:nvPr/>
        </p:nvSpPr>
        <p:spPr bwMode="auto">
          <a:xfrm rot="5400000" flipV="1">
            <a:off x="3310731" y="2415382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5" name="Line 139"/>
          <p:cNvSpPr>
            <a:spLocks noChangeShapeType="1"/>
          </p:cNvSpPr>
          <p:nvPr/>
        </p:nvSpPr>
        <p:spPr bwMode="auto">
          <a:xfrm rot="5400000" flipV="1">
            <a:off x="3310731" y="267414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6" name="Line 140"/>
          <p:cNvSpPr>
            <a:spLocks noChangeShapeType="1"/>
          </p:cNvSpPr>
          <p:nvPr/>
        </p:nvSpPr>
        <p:spPr bwMode="auto">
          <a:xfrm rot="5400000" flipV="1">
            <a:off x="3311525" y="2928938"/>
            <a:ext cx="0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7" name="Line 141"/>
          <p:cNvSpPr>
            <a:spLocks noChangeShapeType="1"/>
          </p:cNvSpPr>
          <p:nvPr/>
        </p:nvSpPr>
        <p:spPr bwMode="auto">
          <a:xfrm rot="5400000" flipV="1">
            <a:off x="3310731" y="318849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8" name="Line 142"/>
          <p:cNvSpPr>
            <a:spLocks noChangeShapeType="1"/>
          </p:cNvSpPr>
          <p:nvPr/>
        </p:nvSpPr>
        <p:spPr bwMode="auto">
          <a:xfrm rot="5400000" flipV="1">
            <a:off x="3310731" y="344249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79" name="Line 143"/>
          <p:cNvSpPr>
            <a:spLocks noChangeShapeType="1"/>
          </p:cNvSpPr>
          <p:nvPr/>
        </p:nvSpPr>
        <p:spPr bwMode="auto">
          <a:xfrm rot="5400000" flipV="1">
            <a:off x="3310731" y="3701257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0" name="Line 144"/>
          <p:cNvSpPr>
            <a:spLocks noChangeShapeType="1"/>
          </p:cNvSpPr>
          <p:nvPr/>
        </p:nvSpPr>
        <p:spPr bwMode="auto">
          <a:xfrm rot="5400000" flipV="1">
            <a:off x="3310731" y="3955257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1" name="Line 145"/>
          <p:cNvSpPr>
            <a:spLocks noChangeShapeType="1"/>
          </p:cNvSpPr>
          <p:nvPr/>
        </p:nvSpPr>
        <p:spPr bwMode="auto">
          <a:xfrm rot="5400000" flipV="1">
            <a:off x="3310731" y="4210844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2" name="Line 146"/>
          <p:cNvSpPr>
            <a:spLocks noChangeShapeType="1"/>
          </p:cNvSpPr>
          <p:nvPr/>
        </p:nvSpPr>
        <p:spPr bwMode="auto">
          <a:xfrm rot="5400000" flipV="1">
            <a:off x="3310731" y="4469607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3" name="Line 147"/>
          <p:cNvSpPr>
            <a:spLocks noChangeShapeType="1"/>
          </p:cNvSpPr>
          <p:nvPr/>
        </p:nvSpPr>
        <p:spPr bwMode="auto">
          <a:xfrm rot="5400000" flipV="1">
            <a:off x="3310731" y="4723607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4" name="Line 148"/>
          <p:cNvSpPr>
            <a:spLocks noChangeShapeType="1"/>
          </p:cNvSpPr>
          <p:nvPr/>
        </p:nvSpPr>
        <p:spPr bwMode="auto">
          <a:xfrm rot="5400000" flipV="1">
            <a:off x="3310731" y="4982369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5" name="Line 149"/>
          <p:cNvSpPr>
            <a:spLocks noChangeShapeType="1"/>
          </p:cNvSpPr>
          <p:nvPr/>
        </p:nvSpPr>
        <p:spPr bwMode="auto">
          <a:xfrm rot="5400000" flipV="1">
            <a:off x="3310731" y="5237957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6" name="Line 150"/>
          <p:cNvSpPr>
            <a:spLocks noChangeShapeType="1"/>
          </p:cNvSpPr>
          <p:nvPr/>
        </p:nvSpPr>
        <p:spPr bwMode="auto">
          <a:xfrm rot="5400000" flipV="1">
            <a:off x="3310731" y="5496719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7" name="Line 151"/>
          <p:cNvSpPr>
            <a:spLocks noChangeShapeType="1"/>
          </p:cNvSpPr>
          <p:nvPr/>
        </p:nvSpPr>
        <p:spPr bwMode="auto">
          <a:xfrm rot="5400000" flipV="1">
            <a:off x="3310731" y="5750719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8" name="Line 152"/>
          <p:cNvSpPr>
            <a:spLocks noChangeShapeType="1"/>
          </p:cNvSpPr>
          <p:nvPr/>
        </p:nvSpPr>
        <p:spPr bwMode="auto">
          <a:xfrm rot="5400000" flipV="1">
            <a:off x="3310731" y="6009482"/>
            <a:ext cx="1587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89" name="Line 153"/>
          <p:cNvSpPr>
            <a:spLocks noChangeShapeType="1"/>
          </p:cNvSpPr>
          <p:nvPr/>
        </p:nvSpPr>
        <p:spPr bwMode="auto">
          <a:xfrm rot="5400000" flipV="1">
            <a:off x="3310731" y="6265069"/>
            <a:ext cx="1588" cy="50800"/>
          </a:xfrm>
          <a:prstGeom prst="line">
            <a:avLst/>
          </a:prstGeom>
          <a:noFill/>
          <a:ln w="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0" name="Rectangle 154"/>
          <p:cNvSpPr>
            <a:spLocks noChangeArrowheads="1"/>
          </p:cNvSpPr>
          <p:nvPr/>
        </p:nvSpPr>
        <p:spPr bwMode="auto">
          <a:xfrm rot="5400000">
            <a:off x="4069556" y="1742282"/>
            <a:ext cx="71437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1" name="Rectangle 155"/>
          <p:cNvSpPr>
            <a:spLocks noChangeArrowheads="1"/>
          </p:cNvSpPr>
          <p:nvPr/>
        </p:nvSpPr>
        <p:spPr bwMode="auto">
          <a:xfrm rot="5400000">
            <a:off x="3936206" y="2002632"/>
            <a:ext cx="71437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2" name="Rectangle 156"/>
          <p:cNvSpPr>
            <a:spLocks noChangeArrowheads="1"/>
          </p:cNvSpPr>
          <p:nvPr/>
        </p:nvSpPr>
        <p:spPr bwMode="auto">
          <a:xfrm rot="5400000">
            <a:off x="5141912" y="2255838"/>
            <a:ext cx="73025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3" name="Rectangle 157"/>
          <p:cNvSpPr>
            <a:spLocks noChangeArrowheads="1"/>
          </p:cNvSpPr>
          <p:nvPr/>
        </p:nvSpPr>
        <p:spPr bwMode="auto">
          <a:xfrm rot="5400000">
            <a:off x="4019550" y="2516188"/>
            <a:ext cx="73025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4" name="Rectangle 158"/>
          <p:cNvSpPr>
            <a:spLocks noChangeArrowheads="1"/>
          </p:cNvSpPr>
          <p:nvPr/>
        </p:nvSpPr>
        <p:spPr bwMode="auto">
          <a:xfrm rot="5400000">
            <a:off x="3712369" y="2769394"/>
            <a:ext cx="71438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5" name="Rectangle 159"/>
          <p:cNvSpPr>
            <a:spLocks noChangeArrowheads="1"/>
          </p:cNvSpPr>
          <p:nvPr/>
        </p:nvSpPr>
        <p:spPr bwMode="auto">
          <a:xfrm rot="5400000">
            <a:off x="4061619" y="3023394"/>
            <a:ext cx="71438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6" name="Rectangle 160"/>
          <p:cNvSpPr>
            <a:spLocks noChangeArrowheads="1"/>
          </p:cNvSpPr>
          <p:nvPr/>
        </p:nvSpPr>
        <p:spPr bwMode="auto">
          <a:xfrm rot="5400000">
            <a:off x="3536950" y="3282951"/>
            <a:ext cx="73025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7" name="Rectangle 161"/>
          <p:cNvSpPr>
            <a:spLocks noChangeArrowheads="1"/>
          </p:cNvSpPr>
          <p:nvPr/>
        </p:nvSpPr>
        <p:spPr bwMode="auto">
          <a:xfrm rot="5400000">
            <a:off x="3512344" y="3537744"/>
            <a:ext cx="71438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8" name="Rectangle 162"/>
          <p:cNvSpPr>
            <a:spLocks noChangeArrowheads="1"/>
          </p:cNvSpPr>
          <p:nvPr/>
        </p:nvSpPr>
        <p:spPr bwMode="auto">
          <a:xfrm rot="5400000">
            <a:off x="3513138" y="3797300"/>
            <a:ext cx="69850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699" name="Rectangle 163"/>
          <p:cNvSpPr>
            <a:spLocks noChangeArrowheads="1"/>
          </p:cNvSpPr>
          <p:nvPr/>
        </p:nvSpPr>
        <p:spPr bwMode="auto">
          <a:xfrm rot="5400000">
            <a:off x="3553619" y="4050507"/>
            <a:ext cx="71437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0" name="Rectangle 164"/>
          <p:cNvSpPr>
            <a:spLocks noChangeArrowheads="1"/>
          </p:cNvSpPr>
          <p:nvPr/>
        </p:nvSpPr>
        <p:spPr bwMode="auto">
          <a:xfrm rot="5400000">
            <a:off x="3438525" y="4310063"/>
            <a:ext cx="69850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1" name="Rectangle 165"/>
          <p:cNvSpPr>
            <a:spLocks noChangeArrowheads="1"/>
          </p:cNvSpPr>
          <p:nvPr/>
        </p:nvSpPr>
        <p:spPr bwMode="auto">
          <a:xfrm rot="5400000">
            <a:off x="3419475" y="4564063"/>
            <a:ext cx="71437" cy="109538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2" name="Rectangle 166"/>
          <p:cNvSpPr>
            <a:spLocks noChangeArrowheads="1"/>
          </p:cNvSpPr>
          <p:nvPr/>
        </p:nvSpPr>
        <p:spPr bwMode="auto">
          <a:xfrm rot="5400000">
            <a:off x="3371850" y="4824413"/>
            <a:ext cx="69850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3" name="Rectangle 167"/>
          <p:cNvSpPr>
            <a:spLocks noChangeArrowheads="1"/>
          </p:cNvSpPr>
          <p:nvPr/>
        </p:nvSpPr>
        <p:spPr bwMode="auto">
          <a:xfrm rot="5400000">
            <a:off x="3412331" y="5077619"/>
            <a:ext cx="71438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4" name="Rectangle 168"/>
          <p:cNvSpPr>
            <a:spLocks noChangeArrowheads="1"/>
          </p:cNvSpPr>
          <p:nvPr/>
        </p:nvSpPr>
        <p:spPr bwMode="auto">
          <a:xfrm rot="5400000">
            <a:off x="3344862" y="5332413"/>
            <a:ext cx="73025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5" name="Rectangle 169"/>
          <p:cNvSpPr>
            <a:spLocks noChangeArrowheads="1"/>
          </p:cNvSpPr>
          <p:nvPr/>
        </p:nvSpPr>
        <p:spPr bwMode="auto">
          <a:xfrm rot="5400000">
            <a:off x="3370262" y="5591176"/>
            <a:ext cx="73025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6" name="Rectangle 170"/>
          <p:cNvSpPr>
            <a:spLocks noChangeArrowheads="1"/>
          </p:cNvSpPr>
          <p:nvPr/>
        </p:nvSpPr>
        <p:spPr bwMode="auto">
          <a:xfrm rot="5400000">
            <a:off x="3329781" y="5845969"/>
            <a:ext cx="71438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7" name="Rectangle 171"/>
          <p:cNvSpPr>
            <a:spLocks noChangeArrowheads="1"/>
          </p:cNvSpPr>
          <p:nvPr/>
        </p:nvSpPr>
        <p:spPr bwMode="auto">
          <a:xfrm rot="5400000">
            <a:off x="3321844" y="6104732"/>
            <a:ext cx="71437" cy="1079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708" name="Rectangle 172"/>
          <p:cNvSpPr>
            <a:spLocks noChangeArrowheads="1"/>
          </p:cNvSpPr>
          <p:nvPr/>
        </p:nvSpPr>
        <p:spPr bwMode="auto">
          <a:xfrm rot="21600000">
            <a:off x="3119438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0.000</a:t>
            </a:r>
            <a:endParaRPr lang="es-CO"/>
          </a:p>
        </p:txBody>
      </p:sp>
      <p:sp>
        <p:nvSpPr>
          <p:cNvPr id="577709" name="Rectangle 173"/>
          <p:cNvSpPr>
            <a:spLocks noChangeArrowheads="1"/>
          </p:cNvSpPr>
          <p:nvPr/>
        </p:nvSpPr>
        <p:spPr bwMode="auto">
          <a:xfrm rot="21600000">
            <a:off x="3517900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0.001</a:t>
            </a:r>
            <a:endParaRPr lang="es-CO"/>
          </a:p>
        </p:txBody>
      </p:sp>
      <p:sp>
        <p:nvSpPr>
          <p:cNvPr id="577710" name="Rectangle 174"/>
          <p:cNvSpPr>
            <a:spLocks noChangeArrowheads="1"/>
          </p:cNvSpPr>
          <p:nvPr/>
        </p:nvSpPr>
        <p:spPr bwMode="auto">
          <a:xfrm rot="21600000">
            <a:off x="3925888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0.002</a:t>
            </a:r>
            <a:endParaRPr lang="es-CO"/>
          </a:p>
        </p:txBody>
      </p:sp>
      <p:sp>
        <p:nvSpPr>
          <p:cNvPr id="577711" name="Rectangle 175"/>
          <p:cNvSpPr>
            <a:spLocks noChangeArrowheads="1"/>
          </p:cNvSpPr>
          <p:nvPr/>
        </p:nvSpPr>
        <p:spPr bwMode="auto">
          <a:xfrm rot="21600000">
            <a:off x="4324350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0.003</a:t>
            </a:r>
            <a:endParaRPr lang="es-CO"/>
          </a:p>
        </p:txBody>
      </p:sp>
      <p:sp>
        <p:nvSpPr>
          <p:cNvPr id="577712" name="Rectangle 176"/>
          <p:cNvSpPr>
            <a:spLocks noChangeArrowheads="1"/>
          </p:cNvSpPr>
          <p:nvPr/>
        </p:nvSpPr>
        <p:spPr bwMode="auto">
          <a:xfrm rot="21600000">
            <a:off x="4732338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0.004</a:t>
            </a:r>
            <a:endParaRPr lang="es-CO"/>
          </a:p>
        </p:txBody>
      </p:sp>
      <p:sp>
        <p:nvSpPr>
          <p:cNvPr id="577713" name="Rectangle 177"/>
          <p:cNvSpPr>
            <a:spLocks noChangeArrowheads="1"/>
          </p:cNvSpPr>
          <p:nvPr/>
        </p:nvSpPr>
        <p:spPr bwMode="auto">
          <a:xfrm rot="21600000">
            <a:off x="5132388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0.005</a:t>
            </a:r>
            <a:endParaRPr lang="es-CO"/>
          </a:p>
        </p:txBody>
      </p:sp>
      <p:sp>
        <p:nvSpPr>
          <p:cNvPr id="577714" name="Rectangle 178"/>
          <p:cNvSpPr>
            <a:spLocks noChangeArrowheads="1"/>
          </p:cNvSpPr>
          <p:nvPr/>
        </p:nvSpPr>
        <p:spPr bwMode="auto">
          <a:xfrm rot="21600000">
            <a:off x="5538788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0.006</a:t>
            </a:r>
            <a:endParaRPr lang="es-CO"/>
          </a:p>
        </p:txBody>
      </p:sp>
      <p:sp>
        <p:nvSpPr>
          <p:cNvPr id="577715" name="Rectangle 179"/>
          <p:cNvSpPr>
            <a:spLocks noChangeArrowheads="1"/>
          </p:cNvSpPr>
          <p:nvPr/>
        </p:nvSpPr>
        <p:spPr bwMode="auto">
          <a:xfrm rot="21600000">
            <a:off x="5938838" y="633253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0.007</a:t>
            </a:r>
            <a:endParaRPr lang="es-CO"/>
          </a:p>
        </p:txBody>
      </p:sp>
      <p:sp>
        <p:nvSpPr>
          <p:cNvPr id="577716" name="Rectangle 180"/>
          <p:cNvSpPr>
            <a:spLocks noChangeArrowheads="1"/>
          </p:cNvSpPr>
          <p:nvPr/>
        </p:nvSpPr>
        <p:spPr bwMode="auto">
          <a:xfrm rot="21600000">
            <a:off x="6445250" y="6237288"/>
            <a:ext cx="34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100" b="1">
                <a:solidFill>
                  <a:srgbClr val="00FFFF"/>
                </a:solidFill>
                <a:latin typeface="Arial" pitchFamily="34" charset="0"/>
              </a:rPr>
              <a:t>0.008</a:t>
            </a:r>
            <a:endParaRPr lang="es-CO"/>
          </a:p>
        </p:txBody>
      </p:sp>
      <p:sp>
        <p:nvSpPr>
          <p:cNvPr id="577717" name="Rectangle 181"/>
          <p:cNvSpPr>
            <a:spLocks noChangeArrowheads="1"/>
          </p:cNvSpPr>
          <p:nvPr/>
        </p:nvSpPr>
        <p:spPr bwMode="auto">
          <a:xfrm rot="21600000">
            <a:off x="2560638" y="1600200"/>
            <a:ext cx="6715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Uruguay</a:t>
            </a:r>
            <a:endParaRPr lang="es-CO"/>
          </a:p>
        </p:txBody>
      </p:sp>
      <p:sp>
        <p:nvSpPr>
          <p:cNvPr id="577718" name="Rectangle 182"/>
          <p:cNvSpPr>
            <a:spLocks noChangeArrowheads="1"/>
          </p:cNvSpPr>
          <p:nvPr/>
        </p:nvSpPr>
        <p:spPr bwMode="auto">
          <a:xfrm rot="21600000">
            <a:off x="2676525" y="1858963"/>
            <a:ext cx="5619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México</a:t>
            </a:r>
            <a:endParaRPr lang="es-CO"/>
          </a:p>
        </p:txBody>
      </p:sp>
      <p:sp>
        <p:nvSpPr>
          <p:cNvPr id="577719" name="Rectangle 183"/>
          <p:cNvSpPr>
            <a:spLocks noChangeArrowheads="1"/>
          </p:cNvSpPr>
          <p:nvPr/>
        </p:nvSpPr>
        <p:spPr bwMode="auto">
          <a:xfrm rot="21600000">
            <a:off x="2455863" y="2112963"/>
            <a:ext cx="773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Argentina</a:t>
            </a:r>
            <a:endParaRPr lang="es-CO"/>
          </a:p>
        </p:txBody>
      </p:sp>
      <p:sp>
        <p:nvSpPr>
          <p:cNvPr id="577720" name="Rectangle 184"/>
          <p:cNvSpPr>
            <a:spLocks noChangeArrowheads="1"/>
          </p:cNvSpPr>
          <p:nvPr/>
        </p:nvSpPr>
        <p:spPr bwMode="auto">
          <a:xfrm rot="21600000">
            <a:off x="2867025" y="2373313"/>
            <a:ext cx="4048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Chile</a:t>
            </a:r>
            <a:endParaRPr lang="es-CO"/>
          </a:p>
        </p:txBody>
      </p:sp>
      <p:sp>
        <p:nvSpPr>
          <p:cNvPr id="577721" name="Rectangle 185"/>
          <p:cNvSpPr>
            <a:spLocks noChangeArrowheads="1"/>
          </p:cNvSpPr>
          <p:nvPr/>
        </p:nvSpPr>
        <p:spPr bwMode="auto">
          <a:xfrm rot="21600000">
            <a:off x="2806700" y="2627313"/>
            <a:ext cx="4587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Brasil</a:t>
            </a:r>
            <a:endParaRPr lang="es-CO"/>
          </a:p>
        </p:txBody>
      </p:sp>
      <p:sp>
        <p:nvSpPr>
          <p:cNvPr id="577722" name="Rectangle 186"/>
          <p:cNvSpPr>
            <a:spLocks noChangeArrowheads="1"/>
          </p:cNvSpPr>
          <p:nvPr/>
        </p:nvSpPr>
        <p:spPr bwMode="auto">
          <a:xfrm rot="21600000">
            <a:off x="2368550" y="2881313"/>
            <a:ext cx="8556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Costa Rica</a:t>
            </a:r>
            <a:endParaRPr lang="es-CO"/>
          </a:p>
        </p:txBody>
      </p:sp>
      <p:sp>
        <p:nvSpPr>
          <p:cNvPr id="577723" name="Rectangle 187"/>
          <p:cNvSpPr>
            <a:spLocks noChangeArrowheads="1"/>
          </p:cNvSpPr>
          <p:nvPr/>
        </p:nvSpPr>
        <p:spPr bwMode="auto">
          <a:xfrm rot="21600000">
            <a:off x="2438400" y="3230563"/>
            <a:ext cx="754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Colombia</a:t>
            </a:r>
            <a:endParaRPr lang="es-CO"/>
          </a:p>
        </p:txBody>
      </p:sp>
      <p:sp>
        <p:nvSpPr>
          <p:cNvPr id="577724" name="Rectangle 188"/>
          <p:cNvSpPr>
            <a:spLocks noChangeArrowheads="1"/>
          </p:cNvSpPr>
          <p:nvPr/>
        </p:nvSpPr>
        <p:spPr bwMode="auto">
          <a:xfrm rot="21600000">
            <a:off x="1857375" y="3487738"/>
            <a:ext cx="13430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Rep. Dominicana</a:t>
            </a:r>
            <a:endParaRPr lang="es-CO"/>
          </a:p>
        </p:txBody>
      </p:sp>
      <p:sp>
        <p:nvSpPr>
          <p:cNvPr id="577725" name="Rectangle 189"/>
          <p:cNvSpPr>
            <a:spLocks noChangeArrowheads="1"/>
          </p:cNvSpPr>
          <p:nvPr/>
        </p:nvSpPr>
        <p:spPr bwMode="auto">
          <a:xfrm rot="21600000">
            <a:off x="2390775" y="3746500"/>
            <a:ext cx="809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Venezuela</a:t>
            </a:r>
            <a:endParaRPr lang="es-CO"/>
          </a:p>
        </p:txBody>
      </p:sp>
      <p:sp>
        <p:nvSpPr>
          <p:cNvPr id="577726" name="Rectangle 190"/>
          <p:cNvSpPr>
            <a:spLocks noChangeArrowheads="1"/>
          </p:cNvSpPr>
          <p:nvPr/>
        </p:nvSpPr>
        <p:spPr bwMode="auto">
          <a:xfrm rot="21600000">
            <a:off x="2501900" y="4000500"/>
            <a:ext cx="6334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Panama</a:t>
            </a:r>
            <a:endParaRPr lang="es-CO"/>
          </a:p>
        </p:txBody>
      </p:sp>
      <p:sp>
        <p:nvSpPr>
          <p:cNvPr id="577727" name="Rectangle 191"/>
          <p:cNvSpPr>
            <a:spLocks noChangeArrowheads="1"/>
          </p:cNvSpPr>
          <p:nvPr/>
        </p:nvSpPr>
        <p:spPr bwMode="auto">
          <a:xfrm rot="21600000">
            <a:off x="2795588" y="4260850"/>
            <a:ext cx="3667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Peru</a:t>
            </a:r>
            <a:endParaRPr lang="es-CO"/>
          </a:p>
        </p:txBody>
      </p:sp>
      <p:sp>
        <p:nvSpPr>
          <p:cNvPr id="577728" name="Rectangle 192"/>
          <p:cNvSpPr>
            <a:spLocks noChangeArrowheads="1"/>
          </p:cNvSpPr>
          <p:nvPr/>
        </p:nvSpPr>
        <p:spPr bwMode="auto">
          <a:xfrm rot="21600000">
            <a:off x="2455863" y="4514850"/>
            <a:ext cx="7445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Paraguay</a:t>
            </a:r>
            <a:endParaRPr lang="es-CO"/>
          </a:p>
        </p:txBody>
      </p:sp>
      <p:sp>
        <p:nvSpPr>
          <p:cNvPr id="577729" name="Rectangle 193"/>
          <p:cNvSpPr>
            <a:spLocks noChangeArrowheads="1"/>
          </p:cNvSpPr>
          <p:nvPr/>
        </p:nvSpPr>
        <p:spPr bwMode="auto">
          <a:xfrm rot="21600000">
            <a:off x="2311400" y="4773613"/>
            <a:ext cx="8461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Guatemala</a:t>
            </a:r>
            <a:endParaRPr lang="es-CO"/>
          </a:p>
        </p:txBody>
      </p:sp>
      <p:sp>
        <p:nvSpPr>
          <p:cNvPr id="577730" name="Rectangle 194"/>
          <p:cNvSpPr>
            <a:spLocks noChangeArrowheads="1"/>
          </p:cNvSpPr>
          <p:nvPr/>
        </p:nvSpPr>
        <p:spPr bwMode="auto">
          <a:xfrm rot="21600000">
            <a:off x="2247900" y="5027613"/>
            <a:ext cx="900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El Salvador</a:t>
            </a:r>
            <a:endParaRPr lang="es-CO"/>
          </a:p>
        </p:txBody>
      </p:sp>
      <p:sp>
        <p:nvSpPr>
          <p:cNvPr id="577731" name="Rectangle 195"/>
          <p:cNvSpPr>
            <a:spLocks noChangeArrowheads="1"/>
          </p:cNvSpPr>
          <p:nvPr/>
        </p:nvSpPr>
        <p:spPr bwMode="auto">
          <a:xfrm rot="21600000">
            <a:off x="2506663" y="5281613"/>
            <a:ext cx="6619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Ecuador</a:t>
            </a:r>
            <a:endParaRPr lang="es-CO"/>
          </a:p>
        </p:txBody>
      </p:sp>
      <p:sp>
        <p:nvSpPr>
          <p:cNvPr id="577732" name="Rectangle 196"/>
          <p:cNvSpPr>
            <a:spLocks noChangeArrowheads="1"/>
          </p:cNvSpPr>
          <p:nvPr/>
        </p:nvSpPr>
        <p:spPr bwMode="auto">
          <a:xfrm rot="21600000">
            <a:off x="2525713" y="5541963"/>
            <a:ext cx="6524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Jamaica</a:t>
            </a:r>
            <a:endParaRPr lang="es-CO"/>
          </a:p>
        </p:txBody>
      </p:sp>
      <p:sp>
        <p:nvSpPr>
          <p:cNvPr id="577733" name="Rectangle 197"/>
          <p:cNvSpPr>
            <a:spLocks noChangeArrowheads="1"/>
          </p:cNvSpPr>
          <p:nvPr/>
        </p:nvSpPr>
        <p:spPr bwMode="auto">
          <a:xfrm rot="21600000">
            <a:off x="2657475" y="5794375"/>
            <a:ext cx="5429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Bolivia</a:t>
            </a:r>
            <a:endParaRPr lang="es-CO"/>
          </a:p>
        </p:txBody>
      </p:sp>
      <p:sp>
        <p:nvSpPr>
          <p:cNvPr id="577734" name="Rectangle 198"/>
          <p:cNvSpPr>
            <a:spLocks noChangeArrowheads="1"/>
          </p:cNvSpPr>
          <p:nvPr/>
        </p:nvSpPr>
        <p:spPr bwMode="auto">
          <a:xfrm rot="21600000">
            <a:off x="2351088" y="6054725"/>
            <a:ext cx="773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300" b="1">
                <a:solidFill>
                  <a:srgbClr val="00FFFF"/>
                </a:solidFill>
                <a:latin typeface="Arial" pitchFamily="34" charset="0"/>
              </a:rPr>
              <a:t>Honduras</a:t>
            </a:r>
            <a:endParaRPr lang="es-CO"/>
          </a:p>
        </p:txBody>
      </p:sp>
      <p:sp>
        <p:nvSpPr>
          <p:cNvPr id="577735" name="Rectangle 199"/>
          <p:cNvSpPr>
            <a:spLocks noChangeArrowheads="1"/>
          </p:cNvSpPr>
          <p:nvPr/>
        </p:nvSpPr>
        <p:spPr bwMode="auto">
          <a:xfrm rot="21600000">
            <a:off x="3390900" y="6464300"/>
            <a:ext cx="24669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CO" sz="1200" b="1">
                <a:solidFill>
                  <a:srgbClr val="00FFFF"/>
                </a:solidFill>
                <a:latin typeface="Arial" pitchFamily="34" charset="0"/>
              </a:rPr>
              <a:t>Servidores de Internet / Población</a:t>
            </a:r>
            <a:endParaRPr lang="es-CO"/>
          </a:p>
        </p:txBody>
      </p:sp>
      <p:sp>
        <p:nvSpPr>
          <p:cNvPr id="577738" name="Text Box 202"/>
          <p:cNvSpPr txBox="1">
            <a:spLocks noChangeArrowheads="1"/>
          </p:cNvSpPr>
          <p:nvPr/>
        </p:nvSpPr>
        <p:spPr bwMode="auto">
          <a:xfrm>
            <a:off x="5218113" y="2155825"/>
            <a:ext cx="614362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rgbClr val="66FFFF"/>
                </a:solidFill>
                <a:latin typeface="Arial" pitchFamily="34" charset="0"/>
              </a:rPr>
              <a:t>18,3%</a:t>
            </a:r>
          </a:p>
        </p:txBody>
      </p:sp>
      <p:sp>
        <p:nvSpPr>
          <p:cNvPr id="577739" name="Text Box 203"/>
          <p:cNvSpPr txBox="1">
            <a:spLocks noChangeArrowheads="1"/>
          </p:cNvSpPr>
          <p:nvPr/>
        </p:nvSpPr>
        <p:spPr bwMode="auto">
          <a:xfrm>
            <a:off x="3846513" y="3984625"/>
            <a:ext cx="614362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rgbClr val="66FFFF"/>
                </a:solidFill>
                <a:latin typeface="Arial" pitchFamily="34" charset="0"/>
              </a:rPr>
              <a:t>43,1%</a:t>
            </a:r>
          </a:p>
        </p:txBody>
      </p:sp>
      <p:sp>
        <p:nvSpPr>
          <p:cNvPr id="577740" name="Text Box 204"/>
          <p:cNvSpPr txBox="1">
            <a:spLocks noChangeArrowheads="1"/>
          </p:cNvSpPr>
          <p:nvPr/>
        </p:nvSpPr>
        <p:spPr bwMode="auto">
          <a:xfrm>
            <a:off x="3617913" y="4746625"/>
            <a:ext cx="614362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rgbClr val="66FFFF"/>
                </a:solidFill>
                <a:latin typeface="Arial" pitchFamily="34" charset="0"/>
              </a:rPr>
              <a:t>11,4%</a:t>
            </a:r>
          </a:p>
        </p:txBody>
      </p:sp>
      <p:sp>
        <p:nvSpPr>
          <p:cNvPr id="577741" name="Text Box 205"/>
          <p:cNvSpPr txBox="1">
            <a:spLocks noChangeArrowheads="1"/>
          </p:cNvSpPr>
          <p:nvPr/>
        </p:nvSpPr>
        <p:spPr bwMode="auto">
          <a:xfrm>
            <a:off x="3503613" y="5026025"/>
            <a:ext cx="614362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rgbClr val="66FFFF"/>
                </a:solidFill>
                <a:latin typeface="Arial" pitchFamily="34" charset="0"/>
              </a:rPr>
              <a:t>77,7%</a:t>
            </a:r>
          </a:p>
        </p:txBody>
      </p:sp>
      <p:sp>
        <p:nvSpPr>
          <p:cNvPr id="577742" name="Text Box 206"/>
          <p:cNvSpPr txBox="1">
            <a:spLocks noChangeArrowheads="1"/>
          </p:cNvSpPr>
          <p:nvPr/>
        </p:nvSpPr>
        <p:spPr bwMode="auto">
          <a:xfrm>
            <a:off x="3506788" y="5516563"/>
            <a:ext cx="614362" cy="2746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rgbClr val="66FFFF"/>
                </a:solidFill>
                <a:latin typeface="Arial" pitchFamily="34" charset="0"/>
              </a:rPr>
              <a:t>14,1%</a:t>
            </a:r>
          </a:p>
        </p:txBody>
      </p:sp>
      <p:sp>
        <p:nvSpPr>
          <p:cNvPr id="577743" name="Text Box 207"/>
          <p:cNvSpPr txBox="1">
            <a:spLocks noChangeArrowheads="1"/>
          </p:cNvSpPr>
          <p:nvPr/>
        </p:nvSpPr>
        <p:spPr bwMode="auto">
          <a:xfrm>
            <a:off x="3389313" y="6019800"/>
            <a:ext cx="698500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200" b="1">
                <a:solidFill>
                  <a:srgbClr val="66FFFF"/>
                </a:solidFill>
                <a:latin typeface="Arial" pitchFamily="34" charset="0"/>
              </a:rPr>
              <a:t>184,8%</a:t>
            </a:r>
          </a:p>
        </p:txBody>
      </p:sp>
      <p:sp>
        <p:nvSpPr>
          <p:cNvPr id="577745" name="Text Box 209"/>
          <p:cNvSpPr txBox="1">
            <a:spLocks noChangeArrowheads="1"/>
          </p:cNvSpPr>
          <p:nvPr/>
        </p:nvSpPr>
        <p:spPr bwMode="auto">
          <a:xfrm>
            <a:off x="4648200" y="2590800"/>
            <a:ext cx="2759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>
                <a:latin typeface="Arial" pitchFamily="34" charset="0"/>
              </a:rPr>
              <a:t>Esperado para su nivel de </a:t>
            </a:r>
          </a:p>
          <a:p>
            <a:r>
              <a:rPr lang="en-US" sz="1600" b="1">
                <a:latin typeface="Arial" pitchFamily="34" charset="0"/>
              </a:rPr>
              <a:t>ingreso</a:t>
            </a:r>
          </a:p>
        </p:txBody>
      </p:sp>
      <p:sp>
        <p:nvSpPr>
          <p:cNvPr id="577746" name="Line 210"/>
          <p:cNvSpPr>
            <a:spLocks noChangeShapeType="1"/>
          </p:cNvSpPr>
          <p:nvPr/>
        </p:nvSpPr>
        <p:spPr bwMode="auto">
          <a:xfrm flipV="1">
            <a:off x="5181600" y="23622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747" name="Text Box 211"/>
          <p:cNvSpPr txBox="1">
            <a:spLocks noChangeArrowheads="1"/>
          </p:cNvSpPr>
          <p:nvPr/>
        </p:nvSpPr>
        <p:spPr bwMode="auto">
          <a:xfrm>
            <a:off x="3843338" y="3711575"/>
            <a:ext cx="785812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400" b="1">
                <a:solidFill>
                  <a:srgbClr val="66FFFF"/>
                </a:solidFill>
                <a:latin typeface="Arial" pitchFamily="34" charset="0"/>
              </a:rPr>
              <a:t>Brecha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r>
              <a:rPr lang="en-US" b="1"/>
              <a:t>Las etapas iniciales de la adopción de las tecnologías de información han sido rápidas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Porque:</a:t>
            </a:r>
          </a:p>
          <a:p>
            <a:r>
              <a:rPr lang="en-US"/>
              <a:t>Hay suficiente libertad de mercado</a:t>
            </a:r>
          </a:p>
          <a:p>
            <a:r>
              <a:rPr lang="en-US"/>
              <a:t>Los empresarios no carecen de educación</a:t>
            </a:r>
          </a:p>
          <a:p>
            <a:r>
              <a:rPr lang="en-US"/>
              <a:t>Los sistemas de telecomunicaciones están al día en varios países.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15400" cy="1143000"/>
          </a:xfrm>
        </p:spPr>
        <p:txBody>
          <a:bodyPr/>
          <a:lstStyle/>
          <a:p>
            <a:r>
              <a:rPr lang="en-US" b="1"/>
              <a:t>…pero progresar más allá de lo actual puede ser más difícil 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/>
              <a:t>La educación se concentra en unos pocos</a:t>
            </a:r>
          </a:p>
          <a:p>
            <a:r>
              <a:rPr lang="en-US"/>
              <a:t>Los sistemas de entrenamiento carecen de dinamismo</a:t>
            </a:r>
          </a:p>
          <a:p>
            <a:r>
              <a:rPr lang="en-US"/>
              <a:t>El crédito es escaso para las firmas pequeñas</a:t>
            </a:r>
          </a:p>
          <a:p>
            <a:r>
              <a:rPr lang="en-US"/>
              <a:t>Los derechos de propiedad intelectual son débiles</a:t>
            </a:r>
          </a:p>
          <a:p>
            <a:r>
              <a:rPr lang="en-US"/>
              <a:t>Hay obstáculos a la creación de empresas...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9144000" cy="1143000"/>
          </a:xfrm>
        </p:spPr>
        <p:txBody>
          <a:bodyPr/>
          <a:lstStyle/>
          <a:p>
            <a:r>
              <a:rPr lang="en-US" b="1"/>
              <a:t>Los gobiernos latinoamericanos obstaculizan la creación de empresas</a:t>
            </a:r>
          </a:p>
        </p:txBody>
      </p:sp>
      <p:graphicFrame>
        <p:nvGraphicFramePr>
          <p:cNvPr id="515077" name="Object 5"/>
          <p:cNvGraphicFramePr>
            <a:graphicFrameLocks noChangeAspect="1"/>
          </p:cNvGraphicFramePr>
          <p:nvPr/>
        </p:nvGraphicFramePr>
        <p:xfrm>
          <a:off x="533400" y="1304925"/>
          <a:ext cx="8229600" cy="5629275"/>
        </p:xfrm>
        <a:graphic>
          <a:graphicData uri="http://schemas.openxmlformats.org/presentationml/2006/ole">
            <p:oleObj spid="_x0000_s515077" name="Worksheet" r:id="rId3" imgW="8677656" imgH="5934456" progId="Excel.Sheet.8">
              <p:embed/>
            </p:oleObj>
          </a:graphicData>
        </a:graphic>
      </p:graphicFrame>
      <p:sp>
        <p:nvSpPr>
          <p:cNvPr id="515078" name="Text Box 6"/>
          <p:cNvSpPr txBox="1">
            <a:spLocks noChangeArrowheads="1"/>
          </p:cNvSpPr>
          <p:nvPr/>
        </p:nvSpPr>
        <p:spPr bwMode="auto">
          <a:xfrm>
            <a:off x="-39688" y="6613525"/>
            <a:ext cx="192722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CO" sz="1000" b="1">
                <a:solidFill>
                  <a:srgbClr val="66FF66"/>
                </a:solidFill>
                <a:latin typeface="Arial" pitchFamily="34" charset="0"/>
              </a:rPr>
              <a:t>Fuente: Djankov et al. (2000).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/>
          <a:lstStyle/>
          <a:p>
            <a:r>
              <a:rPr lang="en-US" b="1"/>
              <a:t>Estrategias para acelerar la adopción de nuevas tecnologías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876800"/>
          </a:xfrm>
        </p:spPr>
        <p:txBody>
          <a:bodyPr/>
          <a:lstStyle/>
          <a:p>
            <a:r>
              <a:rPr lang="en-US" sz="2800"/>
              <a:t>Concentrarse en los grandes determinantes: educación y entrenamiento, crédito, derechos de propiedad y obstáculos a la creación de empresas</a:t>
            </a:r>
          </a:p>
          <a:p>
            <a:r>
              <a:rPr lang="en-US" sz="2800"/>
              <a:t>Pero también:</a:t>
            </a:r>
            <a:endParaRPr lang="en-US" sz="3000"/>
          </a:p>
          <a:p>
            <a:pPr lvl="1"/>
            <a:r>
              <a:rPr lang="en-US" sz="2600"/>
              <a:t>Mejorar el ambiente para innovar (investigación y desarrollo I</a:t>
            </a:r>
            <a:r>
              <a:rPr lang="pt-PT" sz="2600"/>
              <a:t>&amp;D, </a:t>
            </a:r>
            <a:r>
              <a:rPr lang="en-US" sz="2600"/>
              <a:t>“clusters”de innovación)</a:t>
            </a:r>
          </a:p>
          <a:p>
            <a:pPr lvl="1"/>
            <a:r>
              <a:rPr lang="en-US" sz="2600"/>
              <a:t>Modernizar políticas industriales y de inversión...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s-CO" b="1"/>
              <a:t>Síntesis: lo que falta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5334000"/>
          </a:xfrm>
        </p:spPr>
        <p:txBody>
          <a:bodyPr/>
          <a:lstStyle/>
          <a:p>
            <a:r>
              <a:rPr lang="es-CO" sz="2800"/>
              <a:t>Mercados crediticios más profundos	</a:t>
            </a:r>
          </a:p>
          <a:p>
            <a:pPr lvl="1"/>
            <a:r>
              <a:rPr lang="es-CO" sz="2600"/>
              <a:t>Fortalecimiento de la protección a los acreedores</a:t>
            </a:r>
            <a:endParaRPr lang="es-CO" sz="2400"/>
          </a:p>
          <a:p>
            <a:r>
              <a:rPr lang="es-CO" sz="2800"/>
              <a:t>Mejor uso del capital humano existente</a:t>
            </a:r>
          </a:p>
          <a:p>
            <a:pPr lvl="1"/>
            <a:r>
              <a:rPr lang="es-CO" sz="2600"/>
              <a:t>Reducir los impuestos a la nómina y facilitar contrataciones y despidos</a:t>
            </a:r>
            <a:endParaRPr lang="es-CO" sz="2400"/>
          </a:p>
          <a:p>
            <a:r>
              <a:rPr lang="es-CO" sz="2800"/>
              <a:t>Más educación y entrenamiento</a:t>
            </a:r>
          </a:p>
          <a:p>
            <a:pPr lvl="1"/>
            <a:r>
              <a:rPr lang="es-CO" sz="2600"/>
              <a:t>Dar más incentivos por desempeño, descentralizar el sistema educativo.</a:t>
            </a:r>
            <a:endParaRPr lang="es-CO" sz="2400"/>
          </a:p>
          <a:p>
            <a:r>
              <a:rPr lang="es-CO" sz="2800"/>
              <a:t>Más y mejor infraestructura</a:t>
            </a:r>
          </a:p>
          <a:p>
            <a:pPr lvl="1"/>
            <a:r>
              <a:rPr lang="es-CO" sz="2600"/>
              <a:t>Hacer que la regulación sea más independiente y efectiva.</a:t>
            </a:r>
            <a:r>
              <a:rPr lang="es-CO" sz="2400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30" name="Rectangle 86"/>
          <p:cNvSpPr>
            <a:spLocks noChangeArrowheads="1"/>
          </p:cNvSpPr>
          <p:nvPr/>
        </p:nvSpPr>
        <p:spPr bwMode="auto">
          <a:xfrm>
            <a:off x="0" y="6705600"/>
            <a:ext cx="15700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>
                <a:solidFill>
                  <a:srgbClr val="99FF66"/>
                </a:solidFill>
                <a:latin typeface="Arial" pitchFamily="34" charset="0"/>
              </a:rPr>
              <a:t>Fuente: Calculos RES’BID</a:t>
            </a:r>
          </a:p>
        </p:txBody>
      </p:sp>
      <p:grpSp>
        <p:nvGrpSpPr>
          <p:cNvPr id="390233" name="Group 89"/>
          <p:cNvGrpSpPr>
            <a:grpSpLocks/>
          </p:cNvGrpSpPr>
          <p:nvPr/>
        </p:nvGrpSpPr>
        <p:grpSpPr bwMode="auto">
          <a:xfrm>
            <a:off x="533400" y="1371600"/>
            <a:ext cx="8116888" cy="5340350"/>
            <a:chOff x="219" y="787"/>
            <a:chExt cx="5272" cy="3489"/>
          </a:xfrm>
        </p:grpSpPr>
        <p:sp>
          <p:nvSpPr>
            <p:cNvPr id="390148" name="Rectangle 4"/>
            <p:cNvSpPr>
              <a:spLocks noChangeArrowheads="1"/>
            </p:cNvSpPr>
            <p:nvPr/>
          </p:nvSpPr>
          <p:spPr bwMode="auto">
            <a:xfrm>
              <a:off x="358" y="787"/>
              <a:ext cx="5044" cy="3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49" name="Line 5"/>
            <p:cNvSpPr>
              <a:spLocks noChangeShapeType="1"/>
            </p:cNvSpPr>
            <p:nvPr/>
          </p:nvSpPr>
          <p:spPr bwMode="auto">
            <a:xfrm>
              <a:off x="358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0" name="Line 6"/>
            <p:cNvSpPr>
              <a:spLocks noChangeShapeType="1"/>
            </p:cNvSpPr>
            <p:nvPr/>
          </p:nvSpPr>
          <p:spPr bwMode="auto">
            <a:xfrm>
              <a:off x="989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1" name="Line 7"/>
            <p:cNvSpPr>
              <a:spLocks noChangeShapeType="1"/>
            </p:cNvSpPr>
            <p:nvPr/>
          </p:nvSpPr>
          <p:spPr bwMode="auto">
            <a:xfrm>
              <a:off x="1620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2" name="Line 8"/>
            <p:cNvSpPr>
              <a:spLocks noChangeShapeType="1"/>
            </p:cNvSpPr>
            <p:nvPr/>
          </p:nvSpPr>
          <p:spPr bwMode="auto">
            <a:xfrm>
              <a:off x="2252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3" name="Line 9"/>
            <p:cNvSpPr>
              <a:spLocks noChangeShapeType="1"/>
            </p:cNvSpPr>
            <p:nvPr/>
          </p:nvSpPr>
          <p:spPr bwMode="auto">
            <a:xfrm>
              <a:off x="2883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4" name="Line 10"/>
            <p:cNvSpPr>
              <a:spLocks noChangeShapeType="1"/>
            </p:cNvSpPr>
            <p:nvPr/>
          </p:nvSpPr>
          <p:spPr bwMode="auto">
            <a:xfrm>
              <a:off x="4140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5" name="Line 11"/>
            <p:cNvSpPr>
              <a:spLocks noChangeShapeType="1"/>
            </p:cNvSpPr>
            <p:nvPr/>
          </p:nvSpPr>
          <p:spPr bwMode="auto">
            <a:xfrm>
              <a:off x="4771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6" name="Line 12"/>
            <p:cNvSpPr>
              <a:spLocks noChangeShapeType="1"/>
            </p:cNvSpPr>
            <p:nvPr/>
          </p:nvSpPr>
          <p:spPr bwMode="auto">
            <a:xfrm>
              <a:off x="5402" y="787"/>
              <a:ext cx="1" cy="3183"/>
            </a:xfrm>
            <a:prstGeom prst="line">
              <a:avLst/>
            </a:prstGeom>
            <a:noFill/>
            <a:ln w="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7" name="Rectangle 13"/>
            <p:cNvSpPr>
              <a:spLocks noChangeArrowheads="1"/>
            </p:cNvSpPr>
            <p:nvPr/>
          </p:nvSpPr>
          <p:spPr bwMode="auto">
            <a:xfrm>
              <a:off x="358" y="787"/>
              <a:ext cx="5044" cy="3183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8" name="Rectangle 14"/>
            <p:cNvSpPr>
              <a:spLocks noChangeArrowheads="1"/>
            </p:cNvSpPr>
            <p:nvPr/>
          </p:nvSpPr>
          <p:spPr bwMode="auto">
            <a:xfrm>
              <a:off x="813" y="3881"/>
              <a:ext cx="2696" cy="51"/>
            </a:xfrm>
            <a:prstGeom prst="rect">
              <a:avLst/>
            </a:prstGeom>
            <a:solidFill>
              <a:schemeClr val="tx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59" name="Rectangle 15"/>
            <p:cNvSpPr>
              <a:spLocks noChangeArrowheads="1"/>
            </p:cNvSpPr>
            <p:nvPr/>
          </p:nvSpPr>
          <p:spPr bwMode="auto">
            <a:xfrm>
              <a:off x="1444" y="3754"/>
              <a:ext cx="2065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0" name="Rectangle 16"/>
            <p:cNvSpPr>
              <a:spLocks noChangeArrowheads="1"/>
            </p:cNvSpPr>
            <p:nvPr/>
          </p:nvSpPr>
          <p:spPr bwMode="auto">
            <a:xfrm>
              <a:off x="2289" y="3628"/>
              <a:ext cx="1220" cy="51"/>
            </a:xfrm>
            <a:prstGeom prst="rect">
              <a:avLst/>
            </a:prstGeom>
            <a:solidFill>
              <a:schemeClr val="tx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1" name="Rectangle 17"/>
            <p:cNvSpPr>
              <a:spLocks noChangeArrowheads="1"/>
            </p:cNvSpPr>
            <p:nvPr/>
          </p:nvSpPr>
          <p:spPr bwMode="auto">
            <a:xfrm>
              <a:off x="2353" y="3497"/>
              <a:ext cx="1156" cy="56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2" name="Rectangle 18"/>
            <p:cNvSpPr>
              <a:spLocks noChangeArrowheads="1"/>
            </p:cNvSpPr>
            <p:nvPr/>
          </p:nvSpPr>
          <p:spPr bwMode="auto">
            <a:xfrm>
              <a:off x="2482" y="3370"/>
              <a:ext cx="1027" cy="52"/>
            </a:xfrm>
            <a:prstGeom prst="rect">
              <a:avLst/>
            </a:prstGeom>
            <a:solidFill>
              <a:schemeClr val="tx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3" name="Rectangle 19"/>
            <p:cNvSpPr>
              <a:spLocks noChangeArrowheads="1"/>
            </p:cNvSpPr>
            <p:nvPr/>
          </p:nvSpPr>
          <p:spPr bwMode="auto">
            <a:xfrm>
              <a:off x="2690" y="3243"/>
              <a:ext cx="819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4" name="Rectangle 20"/>
            <p:cNvSpPr>
              <a:spLocks noChangeArrowheads="1"/>
            </p:cNvSpPr>
            <p:nvPr/>
          </p:nvSpPr>
          <p:spPr bwMode="auto">
            <a:xfrm>
              <a:off x="2706" y="3117"/>
              <a:ext cx="803" cy="51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5" name="Rectangle 21"/>
            <p:cNvSpPr>
              <a:spLocks noChangeArrowheads="1"/>
            </p:cNvSpPr>
            <p:nvPr/>
          </p:nvSpPr>
          <p:spPr bwMode="auto">
            <a:xfrm>
              <a:off x="2968" y="2990"/>
              <a:ext cx="541" cy="52"/>
            </a:xfrm>
            <a:prstGeom prst="rect">
              <a:avLst/>
            </a:prstGeom>
            <a:solidFill>
              <a:schemeClr val="tx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6" name="Rectangle 22"/>
            <p:cNvSpPr>
              <a:spLocks noChangeArrowheads="1"/>
            </p:cNvSpPr>
            <p:nvPr/>
          </p:nvSpPr>
          <p:spPr bwMode="auto">
            <a:xfrm>
              <a:off x="3059" y="2864"/>
              <a:ext cx="450" cy="51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7" name="Rectangle 23"/>
            <p:cNvSpPr>
              <a:spLocks noChangeArrowheads="1"/>
            </p:cNvSpPr>
            <p:nvPr/>
          </p:nvSpPr>
          <p:spPr bwMode="auto">
            <a:xfrm>
              <a:off x="3081" y="2732"/>
              <a:ext cx="428" cy="57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8" name="Rectangle 24"/>
            <p:cNvSpPr>
              <a:spLocks noChangeArrowheads="1"/>
            </p:cNvSpPr>
            <p:nvPr/>
          </p:nvSpPr>
          <p:spPr bwMode="auto">
            <a:xfrm>
              <a:off x="3102" y="2606"/>
              <a:ext cx="407" cy="51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69" name="Rectangle 25"/>
            <p:cNvSpPr>
              <a:spLocks noChangeArrowheads="1"/>
            </p:cNvSpPr>
            <p:nvPr/>
          </p:nvSpPr>
          <p:spPr bwMode="auto">
            <a:xfrm>
              <a:off x="3156" y="2479"/>
              <a:ext cx="353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0" name="Rectangle 26"/>
            <p:cNvSpPr>
              <a:spLocks noChangeArrowheads="1"/>
            </p:cNvSpPr>
            <p:nvPr/>
          </p:nvSpPr>
          <p:spPr bwMode="auto">
            <a:xfrm>
              <a:off x="3193" y="2353"/>
              <a:ext cx="316" cy="51"/>
            </a:xfrm>
            <a:prstGeom prst="rect">
              <a:avLst/>
            </a:prstGeom>
            <a:solidFill>
              <a:schemeClr val="tx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1" name="Rectangle 27"/>
            <p:cNvSpPr>
              <a:spLocks noChangeArrowheads="1"/>
            </p:cNvSpPr>
            <p:nvPr/>
          </p:nvSpPr>
          <p:spPr bwMode="auto">
            <a:xfrm>
              <a:off x="3252" y="2226"/>
              <a:ext cx="257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2" name="Rectangle 28"/>
            <p:cNvSpPr>
              <a:spLocks noChangeArrowheads="1"/>
            </p:cNvSpPr>
            <p:nvPr/>
          </p:nvSpPr>
          <p:spPr bwMode="auto">
            <a:xfrm>
              <a:off x="3268" y="2100"/>
              <a:ext cx="241" cy="51"/>
            </a:xfrm>
            <a:prstGeom prst="rect">
              <a:avLst/>
            </a:prstGeom>
            <a:solidFill>
              <a:schemeClr val="tx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3" name="Rectangle 29"/>
            <p:cNvSpPr>
              <a:spLocks noChangeArrowheads="1"/>
            </p:cNvSpPr>
            <p:nvPr/>
          </p:nvSpPr>
          <p:spPr bwMode="auto">
            <a:xfrm>
              <a:off x="3509" y="1968"/>
              <a:ext cx="10" cy="57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4" name="Rectangle 30"/>
            <p:cNvSpPr>
              <a:spLocks noChangeArrowheads="1"/>
            </p:cNvSpPr>
            <p:nvPr/>
          </p:nvSpPr>
          <p:spPr bwMode="auto">
            <a:xfrm>
              <a:off x="3509" y="1842"/>
              <a:ext cx="181" cy="51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5" name="Rectangle 31"/>
            <p:cNvSpPr>
              <a:spLocks noChangeArrowheads="1"/>
            </p:cNvSpPr>
            <p:nvPr/>
          </p:nvSpPr>
          <p:spPr bwMode="auto">
            <a:xfrm>
              <a:off x="3509" y="1715"/>
              <a:ext cx="321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6" name="Rectangle 32"/>
            <p:cNvSpPr>
              <a:spLocks noChangeArrowheads="1"/>
            </p:cNvSpPr>
            <p:nvPr/>
          </p:nvSpPr>
          <p:spPr bwMode="auto">
            <a:xfrm>
              <a:off x="3509" y="1589"/>
              <a:ext cx="406" cy="51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7" name="Rectangle 33"/>
            <p:cNvSpPr>
              <a:spLocks noChangeArrowheads="1"/>
            </p:cNvSpPr>
            <p:nvPr/>
          </p:nvSpPr>
          <p:spPr bwMode="auto">
            <a:xfrm>
              <a:off x="3509" y="1462"/>
              <a:ext cx="877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8" name="Rectangle 34"/>
            <p:cNvSpPr>
              <a:spLocks noChangeArrowheads="1"/>
            </p:cNvSpPr>
            <p:nvPr/>
          </p:nvSpPr>
          <p:spPr bwMode="auto">
            <a:xfrm>
              <a:off x="3509" y="1335"/>
              <a:ext cx="1219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79" name="Rectangle 35"/>
            <p:cNvSpPr>
              <a:spLocks noChangeArrowheads="1"/>
            </p:cNvSpPr>
            <p:nvPr/>
          </p:nvSpPr>
          <p:spPr bwMode="auto">
            <a:xfrm>
              <a:off x="3509" y="1204"/>
              <a:ext cx="1230" cy="56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0" name="Rectangle 36"/>
            <p:cNvSpPr>
              <a:spLocks noChangeArrowheads="1"/>
            </p:cNvSpPr>
            <p:nvPr/>
          </p:nvSpPr>
          <p:spPr bwMode="auto">
            <a:xfrm>
              <a:off x="3006" y="1078"/>
              <a:ext cx="503" cy="51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1" name="Rectangle 37"/>
            <p:cNvSpPr>
              <a:spLocks noChangeArrowheads="1"/>
            </p:cNvSpPr>
            <p:nvPr/>
          </p:nvSpPr>
          <p:spPr bwMode="auto">
            <a:xfrm>
              <a:off x="3123" y="951"/>
              <a:ext cx="386" cy="52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2" name="Rectangle 38"/>
            <p:cNvSpPr>
              <a:spLocks noChangeArrowheads="1"/>
            </p:cNvSpPr>
            <p:nvPr/>
          </p:nvSpPr>
          <p:spPr bwMode="auto">
            <a:xfrm>
              <a:off x="3509" y="825"/>
              <a:ext cx="358" cy="51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3" name="Line 39"/>
            <p:cNvSpPr>
              <a:spLocks noChangeShapeType="1"/>
            </p:cNvSpPr>
            <p:nvPr/>
          </p:nvSpPr>
          <p:spPr bwMode="auto">
            <a:xfrm>
              <a:off x="358" y="3970"/>
              <a:ext cx="5044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4" name="Line 40"/>
            <p:cNvSpPr>
              <a:spLocks noChangeShapeType="1"/>
            </p:cNvSpPr>
            <p:nvPr/>
          </p:nvSpPr>
          <p:spPr bwMode="auto">
            <a:xfrm flipV="1">
              <a:off x="358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5" name="Line 41"/>
            <p:cNvSpPr>
              <a:spLocks noChangeShapeType="1"/>
            </p:cNvSpPr>
            <p:nvPr/>
          </p:nvSpPr>
          <p:spPr bwMode="auto">
            <a:xfrm flipV="1">
              <a:off x="989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6" name="Line 42"/>
            <p:cNvSpPr>
              <a:spLocks noChangeShapeType="1"/>
            </p:cNvSpPr>
            <p:nvPr/>
          </p:nvSpPr>
          <p:spPr bwMode="auto">
            <a:xfrm flipV="1">
              <a:off x="1620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7" name="Line 43"/>
            <p:cNvSpPr>
              <a:spLocks noChangeShapeType="1"/>
            </p:cNvSpPr>
            <p:nvPr/>
          </p:nvSpPr>
          <p:spPr bwMode="auto">
            <a:xfrm flipV="1">
              <a:off x="2252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8" name="Line 44"/>
            <p:cNvSpPr>
              <a:spLocks noChangeShapeType="1"/>
            </p:cNvSpPr>
            <p:nvPr/>
          </p:nvSpPr>
          <p:spPr bwMode="auto">
            <a:xfrm flipV="1">
              <a:off x="2883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89" name="Line 45"/>
            <p:cNvSpPr>
              <a:spLocks noChangeShapeType="1"/>
            </p:cNvSpPr>
            <p:nvPr/>
          </p:nvSpPr>
          <p:spPr bwMode="auto">
            <a:xfrm flipV="1">
              <a:off x="3509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90" name="Line 46"/>
            <p:cNvSpPr>
              <a:spLocks noChangeShapeType="1"/>
            </p:cNvSpPr>
            <p:nvPr/>
          </p:nvSpPr>
          <p:spPr bwMode="auto">
            <a:xfrm flipV="1">
              <a:off x="4140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91" name="Line 47"/>
            <p:cNvSpPr>
              <a:spLocks noChangeShapeType="1"/>
            </p:cNvSpPr>
            <p:nvPr/>
          </p:nvSpPr>
          <p:spPr bwMode="auto">
            <a:xfrm flipV="1">
              <a:off x="4771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92" name="Line 48"/>
            <p:cNvSpPr>
              <a:spLocks noChangeShapeType="1"/>
            </p:cNvSpPr>
            <p:nvPr/>
          </p:nvSpPr>
          <p:spPr bwMode="auto">
            <a:xfrm flipV="1">
              <a:off x="5402" y="3970"/>
              <a:ext cx="1" cy="2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93" name="Line 49"/>
            <p:cNvSpPr>
              <a:spLocks noChangeShapeType="1"/>
            </p:cNvSpPr>
            <p:nvPr/>
          </p:nvSpPr>
          <p:spPr bwMode="auto">
            <a:xfrm>
              <a:off x="3509" y="787"/>
              <a:ext cx="1" cy="3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194" name="Rectangle 50"/>
            <p:cNvSpPr>
              <a:spLocks noChangeArrowheads="1"/>
            </p:cNvSpPr>
            <p:nvPr/>
          </p:nvSpPr>
          <p:spPr bwMode="auto">
            <a:xfrm>
              <a:off x="288" y="4035"/>
              <a:ext cx="175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-5%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195" name="Rectangle 51"/>
            <p:cNvSpPr>
              <a:spLocks noChangeArrowheads="1"/>
            </p:cNvSpPr>
            <p:nvPr/>
          </p:nvSpPr>
          <p:spPr bwMode="auto">
            <a:xfrm>
              <a:off x="920" y="4035"/>
              <a:ext cx="175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-4%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196" name="Rectangle 52"/>
            <p:cNvSpPr>
              <a:spLocks noChangeArrowheads="1"/>
            </p:cNvSpPr>
            <p:nvPr/>
          </p:nvSpPr>
          <p:spPr bwMode="auto">
            <a:xfrm>
              <a:off x="1551" y="4035"/>
              <a:ext cx="175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-3%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197" name="Rectangle 53"/>
            <p:cNvSpPr>
              <a:spLocks noChangeArrowheads="1"/>
            </p:cNvSpPr>
            <p:nvPr/>
          </p:nvSpPr>
          <p:spPr bwMode="auto">
            <a:xfrm>
              <a:off x="2182" y="4035"/>
              <a:ext cx="175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-2%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198" name="Rectangle 54"/>
            <p:cNvSpPr>
              <a:spLocks noChangeArrowheads="1"/>
            </p:cNvSpPr>
            <p:nvPr/>
          </p:nvSpPr>
          <p:spPr bwMode="auto">
            <a:xfrm>
              <a:off x="2813" y="4035"/>
              <a:ext cx="176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-1%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199" name="Rectangle 55"/>
            <p:cNvSpPr>
              <a:spLocks noChangeArrowheads="1"/>
            </p:cNvSpPr>
            <p:nvPr/>
          </p:nvSpPr>
          <p:spPr bwMode="auto">
            <a:xfrm>
              <a:off x="3455" y="4035"/>
              <a:ext cx="142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0%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200" name="Rectangle 56"/>
            <p:cNvSpPr>
              <a:spLocks noChangeArrowheads="1"/>
            </p:cNvSpPr>
            <p:nvPr/>
          </p:nvSpPr>
          <p:spPr bwMode="auto">
            <a:xfrm>
              <a:off x="4086" y="4035"/>
              <a:ext cx="142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1%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201" name="Rectangle 57"/>
            <p:cNvSpPr>
              <a:spLocks noChangeArrowheads="1"/>
            </p:cNvSpPr>
            <p:nvPr/>
          </p:nvSpPr>
          <p:spPr bwMode="auto">
            <a:xfrm>
              <a:off x="4718" y="4035"/>
              <a:ext cx="142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2%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202" name="Rectangle 58"/>
            <p:cNvSpPr>
              <a:spLocks noChangeArrowheads="1"/>
            </p:cNvSpPr>
            <p:nvPr/>
          </p:nvSpPr>
          <p:spPr bwMode="auto">
            <a:xfrm>
              <a:off x="5349" y="4035"/>
              <a:ext cx="142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3%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203" name="Rectangle 59"/>
            <p:cNvSpPr>
              <a:spLocks noChangeArrowheads="1"/>
            </p:cNvSpPr>
            <p:nvPr/>
          </p:nvSpPr>
          <p:spPr bwMode="auto">
            <a:xfrm>
              <a:off x="3600" y="3867"/>
              <a:ext cx="21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Haití</a:t>
              </a:r>
              <a:endParaRPr lang="en-US" sz="1200" b="1"/>
            </a:p>
          </p:txBody>
        </p:sp>
        <p:sp>
          <p:nvSpPr>
            <p:cNvPr id="390204" name="Rectangle 60"/>
            <p:cNvSpPr>
              <a:spLocks noChangeArrowheads="1"/>
            </p:cNvSpPr>
            <p:nvPr/>
          </p:nvSpPr>
          <p:spPr bwMode="auto">
            <a:xfrm>
              <a:off x="3600" y="3740"/>
              <a:ext cx="389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Jamaica</a:t>
              </a:r>
              <a:endParaRPr lang="en-US" sz="1200" b="1"/>
            </a:p>
          </p:txBody>
        </p:sp>
        <p:sp>
          <p:nvSpPr>
            <p:cNvPr id="390205" name="Rectangle 61"/>
            <p:cNvSpPr>
              <a:spLocks noChangeArrowheads="1"/>
            </p:cNvSpPr>
            <p:nvPr/>
          </p:nvSpPr>
          <p:spPr bwMode="auto">
            <a:xfrm>
              <a:off x="3600" y="3614"/>
              <a:ext cx="462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Honduras</a:t>
              </a:r>
              <a:endParaRPr lang="en-US" sz="1200" b="1"/>
            </a:p>
          </p:txBody>
        </p:sp>
        <p:sp>
          <p:nvSpPr>
            <p:cNvPr id="390206" name="Rectangle 62"/>
            <p:cNvSpPr>
              <a:spLocks noChangeArrowheads="1"/>
            </p:cNvSpPr>
            <p:nvPr/>
          </p:nvSpPr>
          <p:spPr bwMode="auto">
            <a:xfrm>
              <a:off x="3600" y="3487"/>
              <a:ext cx="48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Venezuela</a:t>
              </a:r>
              <a:endParaRPr lang="en-US" sz="1200" b="1"/>
            </a:p>
          </p:txBody>
        </p:sp>
        <p:sp>
          <p:nvSpPr>
            <p:cNvPr id="390207" name="Rectangle 63"/>
            <p:cNvSpPr>
              <a:spLocks noChangeArrowheads="1"/>
            </p:cNvSpPr>
            <p:nvPr/>
          </p:nvSpPr>
          <p:spPr bwMode="auto">
            <a:xfrm>
              <a:off x="3600" y="3361"/>
              <a:ext cx="477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Nicaragua</a:t>
              </a:r>
              <a:endParaRPr lang="en-US" sz="1200" b="1"/>
            </a:p>
          </p:txBody>
        </p:sp>
        <p:sp>
          <p:nvSpPr>
            <p:cNvPr id="390208" name="Rectangle 64"/>
            <p:cNvSpPr>
              <a:spLocks noChangeArrowheads="1"/>
            </p:cNvSpPr>
            <p:nvPr/>
          </p:nvSpPr>
          <p:spPr bwMode="auto">
            <a:xfrm>
              <a:off x="3600" y="3234"/>
              <a:ext cx="452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Colombia</a:t>
              </a:r>
              <a:endParaRPr lang="en-US" sz="1200" b="1"/>
            </a:p>
          </p:txBody>
        </p:sp>
        <p:sp>
          <p:nvSpPr>
            <p:cNvPr id="390209" name="Rectangle 65"/>
            <p:cNvSpPr>
              <a:spLocks noChangeArrowheads="1"/>
            </p:cNvSpPr>
            <p:nvPr/>
          </p:nvSpPr>
          <p:spPr bwMode="auto">
            <a:xfrm>
              <a:off x="3600" y="3103"/>
              <a:ext cx="335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México</a:t>
              </a:r>
              <a:endParaRPr lang="en-US" sz="1200" b="1"/>
            </a:p>
          </p:txBody>
        </p:sp>
        <p:sp>
          <p:nvSpPr>
            <p:cNvPr id="390210" name="Rectangle 66"/>
            <p:cNvSpPr>
              <a:spLocks noChangeArrowheads="1"/>
            </p:cNvSpPr>
            <p:nvPr/>
          </p:nvSpPr>
          <p:spPr bwMode="auto">
            <a:xfrm>
              <a:off x="3600" y="2975"/>
              <a:ext cx="539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El Salvador</a:t>
              </a:r>
              <a:endParaRPr lang="en-US" sz="1200" b="1"/>
            </a:p>
          </p:txBody>
        </p:sp>
        <p:sp>
          <p:nvSpPr>
            <p:cNvPr id="390211" name="Rectangle 67"/>
            <p:cNvSpPr>
              <a:spLocks noChangeArrowheads="1"/>
            </p:cNvSpPr>
            <p:nvPr/>
          </p:nvSpPr>
          <p:spPr bwMode="auto">
            <a:xfrm>
              <a:off x="3600" y="2850"/>
              <a:ext cx="44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Paraguay</a:t>
              </a:r>
              <a:endParaRPr lang="en-US" sz="1200" b="1"/>
            </a:p>
          </p:txBody>
        </p:sp>
        <p:sp>
          <p:nvSpPr>
            <p:cNvPr id="390212" name="Rectangle 68"/>
            <p:cNvSpPr>
              <a:spLocks noChangeArrowheads="1"/>
            </p:cNvSpPr>
            <p:nvPr/>
          </p:nvSpPr>
          <p:spPr bwMode="auto">
            <a:xfrm>
              <a:off x="3600" y="2723"/>
              <a:ext cx="396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Ecuador</a:t>
              </a:r>
              <a:endParaRPr lang="en-US" sz="1200" b="1"/>
            </a:p>
          </p:txBody>
        </p:sp>
        <p:sp>
          <p:nvSpPr>
            <p:cNvPr id="390213" name="Rectangle 69"/>
            <p:cNvSpPr>
              <a:spLocks noChangeArrowheads="1"/>
            </p:cNvSpPr>
            <p:nvPr/>
          </p:nvSpPr>
          <p:spPr bwMode="auto">
            <a:xfrm>
              <a:off x="3600" y="2596"/>
              <a:ext cx="378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Panamá</a:t>
              </a:r>
              <a:endParaRPr lang="en-US" sz="1200" b="1"/>
            </a:p>
          </p:txBody>
        </p:sp>
        <p:sp>
          <p:nvSpPr>
            <p:cNvPr id="390214" name="Rectangle 70"/>
            <p:cNvSpPr>
              <a:spLocks noChangeArrowheads="1"/>
            </p:cNvSpPr>
            <p:nvPr/>
          </p:nvSpPr>
          <p:spPr bwMode="auto">
            <a:xfrm>
              <a:off x="3600" y="2470"/>
              <a:ext cx="861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Trinidad y Tobago</a:t>
              </a:r>
              <a:endParaRPr lang="en-US" sz="1200" b="1"/>
            </a:p>
          </p:txBody>
        </p:sp>
        <p:sp>
          <p:nvSpPr>
            <p:cNvPr id="390215" name="Rectangle 71"/>
            <p:cNvSpPr>
              <a:spLocks noChangeArrowheads="1"/>
            </p:cNvSpPr>
            <p:nvPr/>
          </p:nvSpPr>
          <p:spPr bwMode="auto">
            <a:xfrm>
              <a:off x="3600" y="2339"/>
              <a:ext cx="505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Guatemala</a:t>
              </a:r>
              <a:endParaRPr lang="en-US" sz="1200" b="1"/>
            </a:p>
          </p:txBody>
        </p:sp>
        <p:sp>
          <p:nvSpPr>
            <p:cNvPr id="390216" name="Rectangle 72"/>
            <p:cNvSpPr>
              <a:spLocks noChangeArrowheads="1"/>
            </p:cNvSpPr>
            <p:nvPr/>
          </p:nvSpPr>
          <p:spPr bwMode="auto">
            <a:xfrm>
              <a:off x="3600" y="2212"/>
              <a:ext cx="27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Brasil</a:t>
              </a:r>
              <a:endParaRPr lang="en-US" sz="1200" b="1"/>
            </a:p>
          </p:txBody>
        </p:sp>
        <p:sp>
          <p:nvSpPr>
            <p:cNvPr id="390217" name="Rectangle 73"/>
            <p:cNvSpPr>
              <a:spLocks noChangeArrowheads="1"/>
            </p:cNvSpPr>
            <p:nvPr/>
          </p:nvSpPr>
          <p:spPr bwMode="auto">
            <a:xfrm>
              <a:off x="3600" y="2086"/>
              <a:ext cx="325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Bolivia</a:t>
              </a:r>
              <a:endParaRPr lang="en-US" sz="1200" b="1"/>
            </a:p>
          </p:txBody>
        </p:sp>
        <p:sp>
          <p:nvSpPr>
            <p:cNvPr id="390218" name="Rectangle 74"/>
            <p:cNvSpPr>
              <a:spLocks noChangeArrowheads="1"/>
            </p:cNvSpPr>
            <p:nvPr/>
          </p:nvSpPr>
          <p:spPr bwMode="auto">
            <a:xfrm>
              <a:off x="2928" y="1959"/>
              <a:ext cx="510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Costa Rica</a:t>
              </a:r>
              <a:endParaRPr lang="en-US" sz="1200" b="1"/>
            </a:p>
          </p:txBody>
        </p:sp>
        <p:sp>
          <p:nvSpPr>
            <p:cNvPr id="390219" name="Rectangle 75"/>
            <p:cNvSpPr>
              <a:spLocks noChangeArrowheads="1"/>
            </p:cNvSpPr>
            <p:nvPr/>
          </p:nvSpPr>
          <p:spPr bwMode="auto">
            <a:xfrm>
              <a:off x="2976" y="1832"/>
              <a:ext cx="456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Barbados</a:t>
              </a:r>
              <a:endParaRPr lang="en-US" sz="1200" b="1"/>
            </a:p>
          </p:txBody>
        </p:sp>
        <p:sp>
          <p:nvSpPr>
            <p:cNvPr id="390220" name="Rectangle 76"/>
            <p:cNvSpPr>
              <a:spLocks noChangeArrowheads="1"/>
            </p:cNvSpPr>
            <p:nvPr/>
          </p:nvSpPr>
          <p:spPr bwMode="auto">
            <a:xfrm>
              <a:off x="3168" y="1706"/>
              <a:ext cx="220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Perú</a:t>
              </a:r>
              <a:endParaRPr lang="en-US" sz="1200" b="1"/>
            </a:p>
          </p:txBody>
        </p:sp>
        <p:sp>
          <p:nvSpPr>
            <p:cNvPr id="390221" name="Rectangle 77"/>
            <p:cNvSpPr>
              <a:spLocks noChangeArrowheads="1"/>
            </p:cNvSpPr>
            <p:nvPr/>
          </p:nvSpPr>
          <p:spPr bwMode="auto">
            <a:xfrm>
              <a:off x="2640" y="1584"/>
              <a:ext cx="803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Rep. Dominicana</a:t>
              </a:r>
              <a:endParaRPr lang="en-US" sz="1200" b="1"/>
            </a:p>
          </p:txBody>
        </p:sp>
        <p:sp>
          <p:nvSpPr>
            <p:cNvPr id="390222" name="Rectangle 78"/>
            <p:cNvSpPr>
              <a:spLocks noChangeArrowheads="1"/>
            </p:cNvSpPr>
            <p:nvPr/>
          </p:nvSpPr>
          <p:spPr bwMode="auto">
            <a:xfrm>
              <a:off x="3024" y="1448"/>
              <a:ext cx="401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Uruguay</a:t>
              </a:r>
              <a:endParaRPr lang="en-US" sz="1200" b="1"/>
            </a:p>
          </p:txBody>
        </p:sp>
        <p:sp>
          <p:nvSpPr>
            <p:cNvPr id="390223" name="Rectangle 79"/>
            <p:cNvSpPr>
              <a:spLocks noChangeArrowheads="1"/>
            </p:cNvSpPr>
            <p:nvPr/>
          </p:nvSpPr>
          <p:spPr bwMode="auto">
            <a:xfrm>
              <a:off x="2976" y="1321"/>
              <a:ext cx="462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Argentina</a:t>
              </a:r>
              <a:endParaRPr lang="en-US" sz="1200" b="1"/>
            </a:p>
          </p:txBody>
        </p:sp>
        <p:sp>
          <p:nvSpPr>
            <p:cNvPr id="390224" name="Rectangle 80"/>
            <p:cNvSpPr>
              <a:spLocks noChangeArrowheads="1"/>
            </p:cNvSpPr>
            <p:nvPr/>
          </p:nvSpPr>
          <p:spPr bwMode="auto">
            <a:xfrm>
              <a:off x="3168" y="1195"/>
              <a:ext cx="242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latin typeface="Arial" pitchFamily="34" charset="0"/>
                </a:rPr>
                <a:t>Chile</a:t>
              </a:r>
              <a:endParaRPr lang="en-US" sz="1200" b="1"/>
            </a:p>
          </p:txBody>
        </p:sp>
        <p:sp>
          <p:nvSpPr>
            <p:cNvPr id="390225" name="Rectangle 81"/>
            <p:cNvSpPr>
              <a:spLocks noChangeArrowheads="1"/>
            </p:cNvSpPr>
            <p:nvPr/>
          </p:nvSpPr>
          <p:spPr bwMode="auto">
            <a:xfrm>
              <a:off x="3600" y="1068"/>
              <a:ext cx="797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chemeClr val="accent2"/>
                  </a:solidFill>
                  <a:latin typeface="Arial" pitchFamily="34" charset="0"/>
                </a:rPr>
                <a:t>Sudeste Asiático</a:t>
              </a:r>
              <a:endParaRPr lang="en-US" sz="1200" b="1">
                <a:solidFill>
                  <a:schemeClr val="accent2"/>
                </a:solidFill>
              </a:endParaRPr>
            </a:p>
          </p:txBody>
        </p:sp>
        <p:sp>
          <p:nvSpPr>
            <p:cNvPr id="390226" name="Rectangle 82"/>
            <p:cNvSpPr>
              <a:spLocks noChangeArrowheads="1"/>
            </p:cNvSpPr>
            <p:nvPr/>
          </p:nvSpPr>
          <p:spPr bwMode="auto">
            <a:xfrm>
              <a:off x="3543" y="904"/>
              <a:ext cx="113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AM</a:t>
              </a:r>
              <a:r>
                <a:rPr lang="es-ES" sz="1600" b="1">
                  <a:solidFill>
                    <a:srgbClr val="FF0000"/>
                  </a:solidFill>
                  <a:latin typeface="Arial" pitchFamily="34" charset="0"/>
                </a:rPr>
                <a:t>ÉRICA LATINA</a:t>
              </a:r>
              <a:endParaRPr lang="en-US" sz="1600" b="1">
                <a:solidFill>
                  <a:srgbClr val="FF0000"/>
                </a:solidFill>
              </a:endParaRPr>
            </a:p>
          </p:txBody>
        </p:sp>
        <p:sp>
          <p:nvSpPr>
            <p:cNvPr id="390227" name="Rectangle 83"/>
            <p:cNvSpPr>
              <a:spLocks noChangeArrowheads="1"/>
            </p:cNvSpPr>
            <p:nvPr/>
          </p:nvSpPr>
          <p:spPr bwMode="auto">
            <a:xfrm>
              <a:off x="2784" y="808"/>
              <a:ext cx="659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chemeClr val="accent2"/>
                  </a:solidFill>
                  <a:latin typeface="Arial" pitchFamily="34" charset="0"/>
                </a:rPr>
                <a:t>Desarrollados</a:t>
              </a:r>
              <a:endParaRPr lang="en-US" sz="1200" b="1">
                <a:solidFill>
                  <a:schemeClr val="accent2"/>
                </a:solidFill>
              </a:endParaRPr>
            </a:p>
          </p:txBody>
        </p:sp>
        <p:sp>
          <p:nvSpPr>
            <p:cNvPr id="390228" name="Rectangle 84"/>
            <p:cNvSpPr>
              <a:spLocks noChangeArrowheads="1"/>
            </p:cNvSpPr>
            <p:nvPr/>
          </p:nvSpPr>
          <p:spPr bwMode="auto">
            <a:xfrm>
              <a:off x="1444" y="4157"/>
              <a:ext cx="3222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>
                  <a:solidFill>
                    <a:srgbClr val="66FFFF"/>
                  </a:solidFill>
                  <a:latin typeface="Arial" pitchFamily="34" charset="0"/>
                </a:rPr>
                <a:t>Crec. anual de la productividad total de los factores (promedio  90's)</a:t>
              </a:r>
              <a:endParaRPr lang="en-US" sz="1200" b="1">
                <a:solidFill>
                  <a:srgbClr val="66FFFF"/>
                </a:solidFill>
              </a:endParaRPr>
            </a:p>
          </p:txBody>
        </p:sp>
        <p:sp>
          <p:nvSpPr>
            <p:cNvPr id="390229" name="Rectangle 85"/>
            <p:cNvSpPr>
              <a:spLocks noChangeArrowheads="1"/>
            </p:cNvSpPr>
            <p:nvPr/>
          </p:nvSpPr>
          <p:spPr bwMode="auto">
            <a:xfrm>
              <a:off x="219" y="4101"/>
              <a:ext cx="1562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31" name="Rectangle 87"/>
            <p:cNvSpPr>
              <a:spLocks noChangeArrowheads="1"/>
            </p:cNvSpPr>
            <p:nvPr/>
          </p:nvSpPr>
          <p:spPr bwMode="auto">
            <a:xfrm>
              <a:off x="384" y="1096"/>
              <a:ext cx="1933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b="1">
                  <a:latin typeface="Arial" pitchFamily="34" charset="0"/>
                </a:rPr>
                <a:t>Crecimiento de la</a:t>
              </a:r>
            </a:p>
            <a:p>
              <a:pPr algn="l"/>
              <a:r>
                <a:rPr lang="en-US" sz="2000" b="1">
                  <a:latin typeface="Arial" pitchFamily="34" charset="0"/>
                </a:rPr>
                <a:t>productividad en los 90s</a:t>
              </a:r>
              <a:endParaRPr lang="en-US" sz="2800">
                <a:solidFill>
                  <a:srgbClr val="8CF4EA"/>
                </a:solidFill>
              </a:endParaRPr>
            </a:p>
          </p:txBody>
        </p:sp>
      </p:grpSp>
      <p:sp>
        <p:nvSpPr>
          <p:cNvPr id="390232" name="Rectangle 88"/>
          <p:cNvSpPr>
            <a:spLocks noGrp="1" noChangeArrowheads="1"/>
          </p:cNvSpPr>
          <p:nvPr>
            <p:ph type="title"/>
          </p:nvPr>
        </p:nvSpPr>
        <p:spPr>
          <a:xfrm>
            <a:off x="4763" y="76200"/>
            <a:ext cx="9144000" cy="11430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FAFE79"/>
                </a:solidFill>
              </a:rPr>
              <a:t>…sino cayendo, especialmente en el caso de los países más pobres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/>
          <a:lstStyle/>
          <a:p>
            <a:r>
              <a:rPr lang="es-CO" b="1">
                <a:solidFill>
                  <a:srgbClr val="FAFE79"/>
                </a:solidFill>
              </a:rPr>
              <a:t>Como resultado, la pobreza no está disminuyendo</a:t>
            </a:r>
          </a:p>
        </p:txBody>
      </p:sp>
      <p:sp>
        <p:nvSpPr>
          <p:cNvPr id="535555" name="Rectangle 3"/>
          <p:cNvSpPr>
            <a:spLocks noChangeArrowheads="1"/>
          </p:cNvSpPr>
          <p:nvPr/>
        </p:nvSpPr>
        <p:spPr bwMode="auto">
          <a:xfrm>
            <a:off x="0" y="6629400"/>
            <a:ext cx="13954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>
                <a:solidFill>
                  <a:srgbClr val="66FF66"/>
                </a:solidFill>
                <a:latin typeface="Arial" pitchFamily="34" charset="0"/>
              </a:rPr>
              <a:t>Fuente: Banco Mundial</a:t>
            </a:r>
          </a:p>
        </p:txBody>
      </p:sp>
      <p:sp>
        <p:nvSpPr>
          <p:cNvPr id="535556" name="Rectangle 4"/>
          <p:cNvSpPr>
            <a:spLocks noChangeArrowheads="1"/>
          </p:cNvSpPr>
          <p:nvPr/>
        </p:nvSpPr>
        <p:spPr bwMode="auto">
          <a:xfrm>
            <a:off x="1308100" y="2154238"/>
            <a:ext cx="69627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57" name="Line 5"/>
          <p:cNvSpPr>
            <a:spLocks noChangeShapeType="1"/>
          </p:cNvSpPr>
          <p:nvPr/>
        </p:nvSpPr>
        <p:spPr bwMode="auto">
          <a:xfrm>
            <a:off x="1308100" y="4911725"/>
            <a:ext cx="6962775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58" name="Line 6"/>
          <p:cNvSpPr>
            <a:spLocks noChangeShapeType="1"/>
          </p:cNvSpPr>
          <p:nvPr/>
        </p:nvSpPr>
        <p:spPr bwMode="auto">
          <a:xfrm>
            <a:off x="1308100" y="4613275"/>
            <a:ext cx="6962775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59" name="Line 7"/>
          <p:cNvSpPr>
            <a:spLocks noChangeShapeType="1"/>
          </p:cNvSpPr>
          <p:nvPr/>
        </p:nvSpPr>
        <p:spPr bwMode="auto">
          <a:xfrm>
            <a:off x="1308100" y="4300538"/>
            <a:ext cx="6962775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0" name="Line 8"/>
          <p:cNvSpPr>
            <a:spLocks noChangeShapeType="1"/>
          </p:cNvSpPr>
          <p:nvPr/>
        </p:nvSpPr>
        <p:spPr bwMode="auto">
          <a:xfrm>
            <a:off x="1308100" y="4002088"/>
            <a:ext cx="6962775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1" name="Line 9"/>
          <p:cNvSpPr>
            <a:spLocks noChangeShapeType="1"/>
          </p:cNvSpPr>
          <p:nvPr/>
        </p:nvSpPr>
        <p:spPr bwMode="auto">
          <a:xfrm>
            <a:off x="1308100" y="3689350"/>
            <a:ext cx="6962775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2" name="Line 10"/>
          <p:cNvSpPr>
            <a:spLocks noChangeShapeType="1"/>
          </p:cNvSpPr>
          <p:nvPr/>
        </p:nvSpPr>
        <p:spPr bwMode="auto">
          <a:xfrm>
            <a:off x="1308100" y="3376613"/>
            <a:ext cx="6962775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3" name="Line 11"/>
          <p:cNvSpPr>
            <a:spLocks noChangeShapeType="1"/>
          </p:cNvSpPr>
          <p:nvPr/>
        </p:nvSpPr>
        <p:spPr bwMode="auto">
          <a:xfrm>
            <a:off x="1308100" y="3078163"/>
            <a:ext cx="6962775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>
            <a:off x="1308100" y="2765425"/>
            <a:ext cx="6962775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5" name="Line 13"/>
          <p:cNvSpPr>
            <a:spLocks noChangeShapeType="1"/>
          </p:cNvSpPr>
          <p:nvPr/>
        </p:nvSpPr>
        <p:spPr bwMode="auto">
          <a:xfrm>
            <a:off x="1308100" y="2466975"/>
            <a:ext cx="6962775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6" name="Line 14"/>
          <p:cNvSpPr>
            <a:spLocks noChangeShapeType="1"/>
          </p:cNvSpPr>
          <p:nvPr/>
        </p:nvSpPr>
        <p:spPr bwMode="auto">
          <a:xfrm>
            <a:off x="1308100" y="2154238"/>
            <a:ext cx="69627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7" name="Rectangle 15"/>
          <p:cNvSpPr>
            <a:spLocks noChangeArrowheads="1"/>
          </p:cNvSpPr>
          <p:nvPr/>
        </p:nvSpPr>
        <p:spPr bwMode="auto">
          <a:xfrm>
            <a:off x="1308100" y="2154238"/>
            <a:ext cx="6962775" cy="3070225"/>
          </a:xfrm>
          <a:prstGeom prst="rect">
            <a:avLst/>
          </a:prstGeom>
          <a:noFill/>
          <a:ln w="15875"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8" name="Rectangle 16"/>
          <p:cNvSpPr>
            <a:spLocks noChangeArrowheads="1"/>
          </p:cNvSpPr>
          <p:nvPr/>
        </p:nvSpPr>
        <p:spPr bwMode="auto">
          <a:xfrm>
            <a:off x="1516063" y="2571750"/>
            <a:ext cx="288925" cy="2652713"/>
          </a:xfrm>
          <a:prstGeom prst="rect">
            <a:avLst/>
          </a:prstGeom>
          <a:solidFill>
            <a:srgbClr val="00FF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69" name="Rectangle 17"/>
          <p:cNvSpPr>
            <a:spLocks noChangeArrowheads="1"/>
          </p:cNvSpPr>
          <p:nvPr/>
        </p:nvSpPr>
        <p:spPr bwMode="auto">
          <a:xfrm>
            <a:off x="2511425" y="2870200"/>
            <a:ext cx="288925" cy="2354263"/>
          </a:xfrm>
          <a:prstGeom prst="rect">
            <a:avLst/>
          </a:prstGeom>
          <a:solidFill>
            <a:srgbClr val="00FF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0" name="Rectangle 18"/>
          <p:cNvSpPr>
            <a:spLocks noChangeArrowheads="1"/>
          </p:cNvSpPr>
          <p:nvPr/>
        </p:nvSpPr>
        <p:spPr bwMode="auto">
          <a:xfrm>
            <a:off x="3505200" y="3167063"/>
            <a:ext cx="288925" cy="2057400"/>
          </a:xfrm>
          <a:prstGeom prst="rect">
            <a:avLst/>
          </a:prstGeom>
          <a:solidFill>
            <a:srgbClr val="00FF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1" name="Rectangle 19"/>
          <p:cNvSpPr>
            <a:spLocks noChangeArrowheads="1"/>
          </p:cNvSpPr>
          <p:nvPr/>
        </p:nvSpPr>
        <p:spPr bwMode="auto">
          <a:xfrm>
            <a:off x="4500563" y="3287713"/>
            <a:ext cx="288925" cy="1936750"/>
          </a:xfrm>
          <a:prstGeom prst="rect">
            <a:avLst/>
          </a:prstGeom>
          <a:solidFill>
            <a:srgbClr val="00FF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2" name="Rectangle 20"/>
          <p:cNvSpPr>
            <a:spLocks noChangeArrowheads="1"/>
          </p:cNvSpPr>
          <p:nvPr/>
        </p:nvSpPr>
        <p:spPr bwMode="auto">
          <a:xfrm>
            <a:off x="5494338" y="4137025"/>
            <a:ext cx="288925" cy="1087438"/>
          </a:xfrm>
          <a:prstGeom prst="rect">
            <a:avLst/>
          </a:prstGeom>
          <a:solidFill>
            <a:srgbClr val="00FF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3" name="Rectangle 21"/>
          <p:cNvSpPr>
            <a:spLocks noChangeArrowheads="1"/>
          </p:cNvSpPr>
          <p:nvPr/>
        </p:nvSpPr>
        <p:spPr bwMode="auto">
          <a:xfrm>
            <a:off x="6489700" y="4300538"/>
            <a:ext cx="288925" cy="923925"/>
          </a:xfrm>
          <a:prstGeom prst="rect">
            <a:avLst/>
          </a:prstGeom>
          <a:solidFill>
            <a:srgbClr val="00FF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4" name="Rectangle 22"/>
          <p:cNvSpPr>
            <a:spLocks noChangeArrowheads="1"/>
          </p:cNvSpPr>
          <p:nvPr/>
        </p:nvSpPr>
        <p:spPr bwMode="auto">
          <a:xfrm>
            <a:off x="7485063" y="5119688"/>
            <a:ext cx="287337" cy="104775"/>
          </a:xfrm>
          <a:prstGeom prst="rect">
            <a:avLst/>
          </a:prstGeom>
          <a:solidFill>
            <a:srgbClr val="00FF00"/>
          </a:solidFill>
          <a:ln w="15875">
            <a:solidFill>
              <a:srgbClr val="3399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5" name="Rectangle 23"/>
          <p:cNvSpPr>
            <a:spLocks noChangeArrowheads="1"/>
          </p:cNvSpPr>
          <p:nvPr/>
        </p:nvSpPr>
        <p:spPr bwMode="auto">
          <a:xfrm>
            <a:off x="1804988" y="2646363"/>
            <a:ext cx="273050" cy="2578100"/>
          </a:xfrm>
          <a:prstGeom prst="rect">
            <a:avLst/>
          </a:prstGeom>
          <a:solidFill>
            <a:srgbClr val="FF7C8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6" name="Rectangle 24"/>
          <p:cNvSpPr>
            <a:spLocks noChangeArrowheads="1"/>
          </p:cNvSpPr>
          <p:nvPr/>
        </p:nvSpPr>
        <p:spPr bwMode="auto">
          <a:xfrm>
            <a:off x="2800350" y="2898775"/>
            <a:ext cx="273050" cy="2325688"/>
          </a:xfrm>
          <a:prstGeom prst="rect">
            <a:avLst/>
          </a:prstGeom>
          <a:solidFill>
            <a:srgbClr val="FF7C8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7" name="Rectangle 25"/>
          <p:cNvSpPr>
            <a:spLocks noChangeArrowheads="1"/>
          </p:cNvSpPr>
          <p:nvPr/>
        </p:nvSpPr>
        <p:spPr bwMode="auto">
          <a:xfrm>
            <a:off x="3794125" y="3719513"/>
            <a:ext cx="273050" cy="1504950"/>
          </a:xfrm>
          <a:prstGeom prst="rect">
            <a:avLst/>
          </a:prstGeom>
          <a:solidFill>
            <a:srgbClr val="FF7C8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8" name="Rectangle 26"/>
          <p:cNvSpPr>
            <a:spLocks noChangeArrowheads="1"/>
          </p:cNvSpPr>
          <p:nvPr/>
        </p:nvSpPr>
        <p:spPr bwMode="auto">
          <a:xfrm>
            <a:off x="4789488" y="3838575"/>
            <a:ext cx="273050" cy="1385888"/>
          </a:xfrm>
          <a:prstGeom prst="rect">
            <a:avLst/>
          </a:prstGeom>
          <a:solidFill>
            <a:srgbClr val="FF7C8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79" name="Rectangle 27"/>
          <p:cNvSpPr>
            <a:spLocks noChangeArrowheads="1"/>
          </p:cNvSpPr>
          <p:nvPr/>
        </p:nvSpPr>
        <p:spPr bwMode="auto">
          <a:xfrm>
            <a:off x="5783263" y="4106863"/>
            <a:ext cx="273050" cy="1117600"/>
          </a:xfrm>
          <a:prstGeom prst="rect">
            <a:avLst/>
          </a:prstGeom>
          <a:solidFill>
            <a:srgbClr val="FF7C8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0" name="Rectangle 28"/>
          <p:cNvSpPr>
            <a:spLocks noChangeArrowheads="1"/>
          </p:cNvSpPr>
          <p:nvPr/>
        </p:nvSpPr>
        <p:spPr bwMode="auto">
          <a:xfrm>
            <a:off x="6778625" y="4554538"/>
            <a:ext cx="273050" cy="669925"/>
          </a:xfrm>
          <a:prstGeom prst="rect">
            <a:avLst/>
          </a:prstGeom>
          <a:solidFill>
            <a:srgbClr val="FF7C8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1" name="Rectangle 29"/>
          <p:cNvSpPr>
            <a:spLocks noChangeArrowheads="1"/>
          </p:cNvSpPr>
          <p:nvPr/>
        </p:nvSpPr>
        <p:spPr bwMode="auto">
          <a:xfrm>
            <a:off x="7772400" y="4613275"/>
            <a:ext cx="273050" cy="611188"/>
          </a:xfrm>
          <a:prstGeom prst="rect">
            <a:avLst/>
          </a:prstGeom>
          <a:solidFill>
            <a:srgbClr val="FF7C8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2" name="Line 30"/>
          <p:cNvSpPr>
            <a:spLocks noChangeShapeType="1"/>
          </p:cNvSpPr>
          <p:nvPr/>
        </p:nvSpPr>
        <p:spPr bwMode="auto">
          <a:xfrm>
            <a:off x="1308100" y="2154238"/>
            <a:ext cx="1588" cy="3070225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3" name="Line 31"/>
          <p:cNvSpPr>
            <a:spLocks noChangeShapeType="1"/>
          </p:cNvSpPr>
          <p:nvPr/>
        </p:nvSpPr>
        <p:spPr bwMode="auto">
          <a:xfrm>
            <a:off x="1211263" y="5224463"/>
            <a:ext cx="96837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4" name="Line 32"/>
          <p:cNvSpPr>
            <a:spLocks noChangeShapeType="1"/>
          </p:cNvSpPr>
          <p:nvPr/>
        </p:nvSpPr>
        <p:spPr bwMode="auto">
          <a:xfrm>
            <a:off x="1211263" y="4911725"/>
            <a:ext cx="96837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5" name="Line 33"/>
          <p:cNvSpPr>
            <a:spLocks noChangeShapeType="1"/>
          </p:cNvSpPr>
          <p:nvPr/>
        </p:nvSpPr>
        <p:spPr bwMode="auto">
          <a:xfrm>
            <a:off x="1211263" y="4613275"/>
            <a:ext cx="96837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6" name="Line 34"/>
          <p:cNvSpPr>
            <a:spLocks noChangeShapeType="1"/>
          </p:cNvSpPr>
          <p:nvPr/>
        </p:nvSpPr>
        <p:spPr bwMode="auto">
          <a:xfrm>
            <a:off x="1211263" y="4300538"/>
            <a:ext cx="96837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7" name="Line 35"/>
          <p:cNvSpPr>
            <a:spLocks noChangeShapeType="1"/>
          </p:cNvSpPr>
          <p:nvPr/>
        </p:nvSpPr>
        <p:spPr bwMode="auto">
          <a:xfrm>
            <a:off x="1211263" y="4002088"/>
            <a:ext cx="96837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8" name="Line 36"/>
          <p:cNvSpPr>
            <a:spLocks noChangeShapeType="1"/>
          </p:cNvSpPr>
          <p:nvPr/>
        </p:nvSpPr>
        <p:spPr bwMode="auto">
          <a:xfrm>
            <a:off x="1211263" y="3689350"/>
            <a:ext cx="96837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89" name="Line 37"/>
          <p:cNvSpPr>
            <a:spLocks noChangeShapeType="1"/>
          </p:cNvSpPr>
          <p:nvPr/>
        </p:nvSpPr>
        <p:spPr bwMode="auto">
          <a:xfrm>
            <a:off x="1211263" y="3376613"/>
            <a:ext cx="96837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0" name="Line 38"/>
          <p:cNvSpPr>
            <a:spLocks noChangeShapeType="1"/>
          </p:cNvSpPr>
          <p:nvPr/>
        </p:nvSpPr>
        <p:spPr bwMode="auto">
          <a:xfrm>
            <a:off x="1211263" y="3078163"/>
            <a:ext cx="96837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1" name="Line 39"/>
          <p:cNvSpPr>
            <a:spLocks noChangeShapeType="1"/>
          </p:cNvSpPr>
          <p:nvPr/>
        </p:nvSpPr>
        <p:spPr bwMode="auto">
          <a:xfrm>
            <a:off x="1211263" y="2765425"/>
            <a:ext cx="96837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2" name="Line 40"/>
          <p:cNvSpPr>
            <a:spLocks noChangeShapeType="1"/>
          </p:cNvSpPr>
          <p:nvPr/>
        </p:nvSpPr>
        <p:spPr bwMode="auto">
          <a:xfrm>
            <a:off x="1211263" y="2466975"/>
            <a:ext cx="96837" cy="1588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3" name="Line 41"/>
          <p:cNvSpPr>
            <a:spLocks noChangeShapeType="1"/>
          </p:cNvSpPr>
          <p:nvPr/>
        </p:nvSpPr>
        <p:spPr bwMode="auto">
          <a:xfrm>
            <a:off x="1211263" y="2154238"/>
            <a:ext cx="96837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4" name="Line 42"/>
          <p:cNvSpPr>
            <a:spLocks noChangeShapeType="1"/>
          </p:cNvSpPr>
          <p:nvPr/>
        </p:nvSpPr>
        <p:spPr bwMode="auto">
          <a:xfrm>
            <a:off x="1308100" y="5224463"/>
            <a:ext cx="6962775" cy="1587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5" name="Line 43"/>
          <p:cNvSpPr>
            <a:spLocks noChangeShapeType="1"/>
          </p:cNvSpPr>
          <p:nvPr/>
        </p:nvSpPr>
        <p:spPr bwMode="auto">
          <a:xfrm flipV="1">
            <a:off x="1308100" y="5224463"/>
            <a:ext cx="1588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6" name="Line 44"/>
          <p:cNvSpPr>
            <a:spLocks noChangeShapeType="1"/>
          </p:cNvSpPr>
          <p:nvPr/>
        </p:nvSpPr>
        <p:spPr bwMode="auto">
          <a:xfrm flipV="1">
            <a:off x="2301875" y="5224463"/>
            <a:ext cx="1588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7" name="Line 45"/>
          <p:cNvSpPr>
            <a:spLocks noChangeShapeType="1"/>
          </p:cNvSpPr>
          <p:nvPr/>
        </p:nvSpPr>
        <p:spPr bwMode="auto">
          <a:xfrm flipV="1">
            <a:off x="3297238" y="5224463"/>
            <a:ext cx="1587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8" name="Line 46"/>
          <p:cNvSpPr>
            <a:spLocks noChangeShapeType="1"/>
          </p:cNvSpPr>
          <p:nvPr/>
        </p:nvSpPr>
        <p:spPr bwMode="auto">
          <a:xfrm flipV="1">
            <a:off x="4292600" y="5224463"/>
            <a:ext cx="1588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599" name="Line 47"/>
          <p:cNvSpPr>
            <a:spLocks noChangeShapeType="1"/>
          </p:cNvSpPr>
          <p:nvPr/>
        </p:nvSpPr>
        <p:spPr bwMode="auto">
          <a:xfrm flipV="1">
            <a:off x="5286375" y="5224463"/>
            <a:ext cx="1588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600" name="Line 48"/>
          <p:cNvSpPr>
            <a:spLocks noChangeShapeType="1"/>
          </p:cNvSpPr>
          <p:nvPr/>
        </p:nvSpPr>
        <p:spPr bwMode="auto">
          <a:xfrm flipV="1">
            <a:off x="6281738" y="5224463"/>
            <a:ext cx="1587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601" name="Line 49"/>
          <p:cNvSpPr>
            <a:spLocks noChangeShapeType="1"/>
          </p:cNvSpPr>
          <p:nvPr/>
        </p:nvSpPr>
        <p:spPr bwMode="auto">
          <a:xfrm flipV="1">
            <a:off x="7275513" y="5224463"/>
            <a:ext cx="1587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602" name="Line 50"/>
          <p:cNvSpPr>
            <a:spLocks noChangeShapeType="1"/>
          </p:cNvSpPr>
          <p:nvPr/>
        </p:nvSpPr>
        <p:spPr bwMode="auto">
          <a:xfrm flipV="1">
            <a:off x="8270875" y="5224463"/>
            <a:ext cx="1588" cy="44450"/>
          </a:xfrm>
          <a:prstGeom prst="line">
            <a:avLst/>
          </a:prstGeom>
          <a:noFill/>
          <a:ln w="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5603" name="Rectangle 51"/>
          <p:cNvSpPr>
            <a:spLocks noChangeArrowheads="1"/>
          </p:cNvSpPr>
          <p:nvPr/>
        </p:nvSpPr>
        <p:spPr bwMode="auto">
          <a:xfrm>
            <a:off x="1752600" y="1778000"/>
            <a:ext cx="6108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Número de personas que viven con menos de US$2 por día (%)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04" name="Rectangle 52"/>
          <p:cNvSpPr>
            <a:spLocks noChangeArrowheads="1"/>
          </p:cNvSpPr>
          <p:nvPr/>
        </p:nvSpPr>
        <p:spPr bwMode="auto">
          <a:xfrm>
            <a:off x="1073150" y="506095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535605" name="Rectangle 53"/>
          <p:cNvSpPr>
            <a:spLocks noChangeArrowheads="1"/>
          </p:cNvSpPr>
          <p:nvPr/>
        </p:nvSpPr>
        <p:spPr bwMode="auto">
          <a:xfrm>
            <a:off x="896938" y="474821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535606" name="Rectangle 54"/>
          <p:cNvSpPr>
            <a:spLocks noChangeArrowheads="1"/>
          </p:cNvSpPr>
          <p:nvPr/>
        </p:nvSpPr>
        <p:spPr bwMode="auto">
          <a:xfrm>
            <a:off x="896938" y="444976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535607" name="Rectangle 55"/>
          <p:cNvSpPr>
            <a:spLocks noChangeArrowheads="1"/>
          </p:cNvSpPr>
          <p:nvPr/>
        </p:nvSpPr>
        <p:spPr bwMode="auto">
          <a:xfrm>
            <a:off x="896938" y="413702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535608" name="Rectangle 56"/>
          <p:cNvSpPr>
            <a:spLocks noChangeArrowheads="1"/>
          </p:cNvSpPr>
          <p:nvPr/>
        </p:nvSpPr>
        <p:spPr bwMode="auto">
          <a:xfrm>
            <a:off x="896938" y="38385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535609" name="Rectangle 57"/>
          <p:cNvSpPr>
            <a:spLocks noChangeArrowheads="1"/>
          </p:cNvSpPr>
          <p:nvPr/>
        </p:nvSpPr>
        <p:spPr bwMode="auto">
          <a:xfrm>
            <a:off x="896938" y="352583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50</a:t>
            </a:r>
          </a:p>
        </p:txBody>
      </p:sp>
      <p:sp>
        <p:nvSpPr>
          <p:cNvPr id="535610" name="Rectangle 58"/>
          <p:cNvSpPr>
            <a:spLocks noChangeArrowheads="1"/>
          </p:cNvSpPr>
          <p:nvPr/>
        </p:nvSpPr>
        <p:spPr bwMode="auto">
          <a:xfrm>
            <a:off x="896938" y="32131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60</a:t>
            </a:r>
          </a:p>
        </p:txBody>
      </p:sp>
      <p:sp>
        <p:nvSpPr>
          <p:cNvPr id="535611" name="Rectangle 59"/>
          <p:cNvSpPr>
            <a:spLocks noChangeArrowheads="1"/>
          </p:cNvSpPr>
          <p:nvPr/>
        </p:nvSpPr>
        <p:spPr bwMode="auto">
          <a:xfrm>
            <a:off x="896938" y="291465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535612" name="Rectangle 60"/>
          <p:cNvSpPr>
            <a:spLocks noChangeArrowheads="1"/>
          </p:cNvSpPr>
          <p:nvPr/>
        </p:nvSpPr>
        <p:spPr bwMode="auto">
          <a:xfrm>
            <a:off x="896938" y="260191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80</a:t>
            </a:r>
          </a:p>
        </p:txBody>
      </p:sp>
      <p:sp>
        <p:nvSpPr>
          <p:cNvPr id="535613" name="Rectangle 61"/>
          <p:cNvSpPr>
            <a:spLocks noChangeArrowheads="1"/>
          </p:cNvSpPr>
          <p:nvPr/>
        </p:nvSpPr>
        <p:spPr bwMode="auto">
          <a:xfrm>
            <a:off x="896938" y="230346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535614" name="Rectangle 62"/>
          <p:cNvSpPr>
            <a:spLocks noChangeArrowheads="1"/>
          </p:cNvSpPr>
          <p:nvPr/>
        </p:nvSpPr>
        <p:spPr bwMode="auto">
          <a:xfrm>
            <a:off x="800100" y="1990725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535615" name="Rectangle 63"/>
          <p:cNvSpPr>
            <a:spLocks noChangeArrowheads="1"/>
          </p:cNvSpPr>
          <p:nvPr/>
        </p:nvSpPr>
        <p:spPr bwMode="auto">
          <a:xfrm rot="16200000">
            <a:off x="1344613" y="5703888"/>
            <a:ext cx="8905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Asia del Sur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16" name="Rectangle 64"/>
          <p:cNvSpPr>
            <a:spLocks noChangeArrowheads="1"/>
          </p:cNvSpPr>
          <p:nvPr/>
        </p:nvSpPr>
        <p:spPr bwMode="auto">
          <a:xfrm rot="16200000">
            <a:off x="2217738" y="5664200"/>
            <a:ext cx="107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Africa </a:t>
            </a:r>
          </a:p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Sub-sahariana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18" name="Rectangle 66"/>
          <p:cNvSpPr>
            <a:spLocks noChangeArrowheads="1"/>
          </p:cNvSpPr>
          <p:nvPr/>
        </p:nvSpPr>
        <p:spPr bwMode="auto">
          <a:xfrm rot="16200000">
            <a:off x="3036888" y="5838825"/>
            <a:ext cx="12303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Sudeste Asiático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19" name="Rectangle 67"/>
          <p:cNvSpPr>
            <a:spLocks noChangeArrowheads="1"/>
          </p:cNvSpPr>
          <p:nvPr/>
        </p:nvSpPr>
        <p:spPr bwMode="auto">
          <a:xfrm rot="16200000">
            <a:off x="3525044" y="5603082"/>
            <a:ext cx="7334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Y Pacifico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20" name="Rectangle 68"/>
          <p:cNvSpPr>
            <a:spLocks noChangeArrowheads="1"/>
          </p:cNvSpPr>
          <p:nvPr/>
        </p:nvSpPr>
        <p:spPr bwMode="auto">
          <a:xfrm rot="16200000">
            <a:off x="4287837" y="5567363"/>
            <a:ext cx="7159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Sin China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23" name="Rectangle 71"/>
          <p:cNvSpPr>
            <a:spLocks noChangeArrowheads="1"/>
          </p:cNvSpPr>
          <p:nvPr/>
        </p:nvSpPr>
        <p:spPr bwMode="auto">
          <a:xfrm rot="16200000">
            <a:off x="5139531" y="5757069"/>
            <a:ext cx="1271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FFFF00"/>
                </a:solidFill>
                <a:latin typeface="Arial" pitchFamily="34" charset="0"/>
              </a:rPr>
              <a:t>Am</a:t>
            </a:r>
            <a:r>
              <a:rPr lang="es-ES" sz="1400" b="1">
                <a:solidFill>
                  <a:srgbClr val="FFFF00"/>
                </a:solidFill>
                <a:latin typeface="Arial" pitchFamily="34" charset="0"/>
              </a:rPr>
              <a:t>érica Latina</a:t>
            </a:r>
          </a:p>
          <a:p>
            <a:pPr algn="l"/>
            <a:r>
              <a:rPr lang="es-ES" sz="1400" b="1">
                <a:solidFill>
                  <a:srgbClr val="FFFF00"/>
                </a:solidFill>
                <a:latin typeface="Arial" pitchFamily="34" charset="0"/>
              </a:rPr>
              <a:t>y el Caribe</a:t>
            </a:r>
            <a:endParaRPr lang="en-US" sz="1400" b="1">
              <a:latin typeface="Arial" pitchFamily="34" charset="0"/>
            </a:endParaRPr>
          </a:p>
        </p:txBody>
      </p:sp>
      <p:sp>
        <p:nvSpPr>
          <p:cNvPr id="535625" name="Rectangle 73"/>
          <p:cNvSpPr>
            <a:spLocks noChangeArrowheads="1"/>
          </p:cNvSpPr>
          <p:nvPr/>
        </p:nvSpPr>
        <p:spPr bwMode="auto">
          <a:xfrm rot="16200000">
            <a:off x="6115051" y="5673725"/>
            <a:ext cx="10398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Medio Oriente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26" name="Rectangle 74"/>
          <p:cNvSpPr>
            <a:spLocks noChangeArrowheads="1"/>
          </p:cNvSpPr>
          <p:nvPr/>
        </p:nvSpPr>
        <p:spPr bwMode="auto">
          <a:xfrm rot="16200000">
            <a:off x="6553201" y="5626100"/>
            <a:ext cx="84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Y Africa del</a:t>
            </a:r>
          </a:p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Norte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27" name="Rectangle 75"/>
          <p:cNvSpPr>
            <a:spLocks noChangeArrowheads="1"/>
          </p:cNvSpPr>
          <p:nvPr/>
        </p:nvSpPr>
        <p:spPr bwMode="auto">
          <a:xfrm rot="16200000">
            <a:off x="7299325" y="5756275"/>
            <a:ext cx="6619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Europa y</a:t>
            </a:r>
            <a:endParaRPr lang="en-US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35628" name="Rectangle 76"/>
          <p:cNvSpPr>
            <a:spLocks noChangeArrowheads="1"/>
          </p:cNvSpPr>
          <p:nvPr/>
        </p:nvSpPr>
        <p:spPr bwMode="auto">
          <a:xfrm rot="16200000">
            <a:off x="7396957" y="5644356"/>
            <a:ext cx="946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chemeClr val="accent2"/>
                </a:solidFill>
                <a:latin typeface="Arial" pitchFamily="34" charset="0"/>
              </a:rPr>
              <a:t>Asia Central </a:t>
            </a:r>
          </a:p>
        </p:txBody>
      </p:sp>
      <p:sp>
        <p:nvSpPr>
          <p:cNvPr id="535629" name="Rectangle 77"/>
          <p:cNvSpPr>
            <a:spLocks noChangeArrowheads="1"/>
          </p:cNvSpPr>
          <p:nvPr/>
        </p:nvSpPr>
        <p:spPr bwMode="auto">
          <a:xfrm>
            <a:off x="5375275" y="3835400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66FF66"/>
                </a:solidFill>
                <a:latin typeface="Arial" pitchFamily="34" charset="0"/>
              </a:rPr>
              <a:t>1987</a:t>
            </a:r>
          </a:p>
        </p:txBody>
      </p:sp>
      <p:sp>
        <p:nvSpPr>
          <p:cNvPr id="535630" name="Rectangle 78"/>
          <p:cNvSpPr>
            <a:spLocks noChangeArrowheads="1"/>
          </p:cNvSpPr>
          <p:nvPr/>
        </p:nvSpPr>
        <p:spPr bwMode="auto">
          <a:xfrm>
            <a:off x="5895975" y="3835400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1">
                <a:solidFill>
                  <a:srgbClr val="FF7C80"/>
                </a:solidFill>
                <a:latin typeface="Arial" pitchFamily="34" charset="0"/>
              </a:rPr>
              <a:t>1998</a:t>
            </a:r>
            <a:endParaRPr lang="en-US" sz="1400" b="1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b="1"/>
              <a:t>América Latina ocupa una de las últimas posiciones en competitividad</a:t>
            </a:r>
          </a:p>
        </p:txBody>
      </p:sp>
      <p:graphicFrame>
        <p:nvGraphicFramePr>
          <p:cNvPr id="461831" name="Object 7"/>
          <p:cNvGraphicFramePr>
            <a:graphicFrameLocks noChangeAspect="1"/>
          </p:cNvGraphicFramePr>
          <p:nvPr/>
        </p:nvGraphicFramePr>
        <p:xfrm>
          <a:off x="304800" y="1219200"/>
          <a:ext cx="8610600" cy="5638800"/>
        </p:xfrm>
        <a:graphic>
          <a:graphicData uri="http://schemas.openxmlformats.org/presentationml/2006/ole">
            <p:oleObj spid="_x0000_s461831" name="Worksheet" r:id="rId3" imgW="8677656" imgH="59344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4000" b="1"/>
              <a:t>…aunque algunos países sobresalen</a:t>
            </a:r>
            <a:endParaRPr lang="es-CO" sz="4000" b="1"/>
          </a:p>
        </p:txBody>
      </p:sp>
      <p:grpSp>
        <p:nvGrpSpPr>
          <p:cNvPr id="537604" name="Group 4"/>
          <p:cNvGrpSpPr>
            <a:grpSpLocks/>
          </p:cNvGrpSpPr>
          <p:nvPr/>
        </p:nvGrpSpPr>
        <p:grpSpPr bwMode="auto">
          <a:xfrm>
            <a:off x="0" y="914400"/>
            <a:ext cx="7773988" cy="5900738"/>
            <a:chOff x="0" y="576"/>
            <a:chExt cx="4897" cy="3717"/>
          </a:xfrm>
        </p:grpSpPr>
        <p:sp>
          <p:nvSpPr>
            <p:cNvPr id="537605" name="Rectangle 5"/>
            <p:cNvSpPr>
              <a:spLocks noChangeArrowheads="1"/>
            </p:cNvSpPr>
            <p:nvPr/>
          </p:nvSpPr>
          <p:spPr bwMode="auto">
            <a:xfrm rot="5400000">
              <a:off x="1326" y="1352"/>
              <a:ext cx="3260" cy="2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06" name="Rectangle 6"/>
            <p:cNvSpPr>
              <a:spLocks noChangeArrowheads="1"/>
            </p:cNvSpPr>
            <p:nvPr/>
          </p:nvSpPr>
          <p:spPr bwMode="auto">
            <a:xfrm rot="5400000">
              <a:off x="1326" y="1352"/>
              <a:ext cx="3260" cy="2232"/>
            </a:xfrm>
            <a:prstGeom prst="rect">
              <a:avLst/>
            </a:prstGeom>
            <a:noFill/>
            <a:ln w="0">
              <a:solidFill>
                <a:srgbClr val="33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07" name="Rectangle 7"/>
            <p:cNvSpPr>
              <a:spLocks noChangeArrowheads="1"/>
            </p:cNvSpPr>
            <p:nvPr/>
          </p:nvSpPr>
          <p:spPr bwMode="auto">
            <a:xfrm rot="5400000">
              <a:off x="2879" y="-155"/>
              <a:ext cx="66" cy="2144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08" name="Rectangle 8"/>
            <p:cNvSpPr>
              <a:spLocks noChangeArrowheads="1"/>
            </p:cNvSpPr>
            <p:nvPr/>
          </p:nvSpPr>
          <p:spPr bwMode="auto">
            <a:xfrm rot="5400000">
              <a:off x="2695" y="192"/>
              <a:ext cx="68" cy="1778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09" name="Rectangle 9"/>
            <p:cNvSpPr>
              <a:spLocks noChangeArrowheads="1"/>
            </p:cNvSpPr>
            <p:nvPr/>
          </p:nvSpPr>
          <p:spPr bwMode="auto">
            <a:xfrm rot="5400000">
              <a:off x="2655" y="397"/>
              <a:ext cx="66" cy="1696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0" name="Rectangle 10"/>
            <p:cNvSpPr>
              <a:spLocks noChangeArrowheads="1"/>
            </p:cNvSpPr>
            <p:nvPr/>
          </p:nvSpPr>
          <p:spPr bwMode="auto">
            <a:xfrm rot="5400000">
              <a:off x="2603" y="608"/>
              <a:ext cx="70" cy="1597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1" name="Rectangle 11"/>
            <p:cNvSpPr>
              <a:spLocks noChangeArrowheads="1"/>
            </p:cNvSpPr>
            <p:nvPr/>
          </p:nvSpPr>
          <p:spPr bwMode="auto">
            <a:xfrm rot="5400000">
              <a:off x="2592" y="785"/>
              <a:ext cx="66" cy="1570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2" name="Rectangle 12"/>
            <p:cNvSpPr>
              <a:spLocks noChangeArrowheads="1"/>
            </p:cNvSpPr>
            <p:nvPr/>
          </p:nvSpPr>
          <p:spPr bwMode="auto">
            <a:xfrm rot="5400000">
              <a:off x="2576" y="963"/>
              <a:ext cx="64" cy="1537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3" name="Rectangle 13"/>
            <p:cNvSpPr>
              <a:spLocks noChangeArrowheads="1"/>
            </p:cNvSpPr>
            <p:nvPr/>
          </p:nvSpPr>
          <p:spPr bwMode="auto">
            <a:xfrm rot="5400000">
              <a:off x="2525" y="1175"/>
              <a:ext cx="68" cy="1439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4" name="Rectangle 14"/>
            <p:cNvSpPr>
              <a:spLocks noChangeArrowheads="1"/>
            </p:cNvSpPr>
            <p:nvPr/>
          </p:nvSpPr>
          <p:spPr bwMode="auto">
            <a:xfrm rot="5400000">
              <a:off x="2523" y="1342"/>
              <a:ext cx="66" cy="1433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5" name="Rectangle 15"/>
            <p:cNvSpPr>
              <a:spLocks noChangeArrowheads="1"/>
            </p:cNvSpPr>
            <p:nvPr/>
          </p:nvSpPr>
          <p:spPr bwMode="auto">
            <a:xfrm rot="5400000">
              <a:off x="2442" y="1584"/>
              <a:ext cx="70" cy="1275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6" name="Rectangle 16"/>
            <p:cNvSpPr>
              <a:spLocks noChangeArrowheads="1"/>
            </p:cNvSpPr>
            <p:nvPr/>
          </p:nvSpPr>
          <p:spPr bwMode="auto">
            <a:xfrm rot="5400000">
              <a:off x="2422" y="1769"/>
              <a:ext cx="66" cy="1231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7" name="Rectangle 17"/>
            <p:cNvSpPr>
              <a:spLocks noChangeArrowheads="1"/>
            </p:cNvSpPr>
            <p:nvPr/>
          </p:nvSpPr>
          <p:spPr bwMode="auto">
            <a:xfrm rot="5400000">
              <a:off x="2412" y="1942"/>
              <a:ext cx="64" cy="1209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8" name="Rectangle 18"/>
            <p:cNvSpPr>
              <a:spLocks noChangeArrowheads="1"/>
            </p:cNvSpPr>
            <p:nvPr/>
          </p:nvSpPr>
          <p:spPr bwMode="auto">
            <a:xfrm rot="5400000">
              <a:off x="2404" y="2111"/>
              <a:ext cx="70" cy="1198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19" name="Rectangle 19"/>
            <p:cNvSpPr>
              <a:spLocks noChangeArrowheads="1"/>
            </p:cNvSpPr>
            <p:nvPr/>
          </p:nvSpPr>
          <p:spPr bwMode="auto">
            <a:xfrm rot="5400000">
              <a:off x="2346" y="2335"/>
              <a:ext cx="65" cy="1078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0" name="Rectangle 20"/>
            <p:cNvSpPr>
              <a:spLocks noChangeArrowheads="1"/>
            </p:cNvSpPr>
            <p:nvPr/>
          </p:nvSpPr>
          <p:spPr bwMode="auto">
            <a:xfrm rot="5400000">
              <a:off x="2333" y="2509"/>
              <a:ext cx="69" cy="1056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1" name="Rectangle 21"/>
            <p:cNvSpPr>
              <a:spLocks noChangeArrowheads="1"/>
            </p:cNvSpPr>
            <p:nvPr/>
          </p:nvSpPr>
          <p:spPr bwMode="auto">
            <a:xfrm rot="5400000">
              <a:off x="2228" y="2779"/>
              <a:ext cx="66" cy="842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2" name="Rectangle 22"/>
            <p:cNvSpPr>
              <a:spLocks noChangeArrowheads="1"/>
            </p:cNvSpPr>
            <p:nvPr/>
          </p:nvSpPr>
          <p:spPr bwMode="auto">
            <a:xfrm rot="5400000">
              <a:off x="2220" y="2950"/>
              <a:ext cx="65" cy="826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3" name="Rectangle 23"/>
            <p:cNvSpPr>
              <a:spLocks noChangeArrowheads="1"/>
            </p:cNvSpPr>
            <p:nvPr/>
          </p:nvSpPr>
          <p:spPr bwMode="auto">
            <a:xfrm rot="5400000">
              <a:off x="2190" y="3140"/>
              <a:ext cx="70" cy="771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4" name="Rectangle 24"/>
            <p:cNvSpPr>
              <a:spLocks noChangeArrowheads="1"/>
            </p:cNvSpPr>
            <p:nvPr/>
          </p:nvSpPr>
          <p:spPr bwMode="auto">
            <a:xfrm rot="5400000">
              <a:off x="2078" y="3418"/>
              <a:ext cx="65" cy="542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5" name="Rectangle 25"/>
            <p:cNvSpPr>
              <a:spLocks noChangeArrowheads="1"/>
            </p:cNvSpPr>
            <p:nvPr/>
          </p:nvSpPr>
          <p:spPr bwMode="auto">
            <a:xfrm rot="5400000">
              <a:off x="2035" y="3622"/>
              <a:ext cx="70" cy="460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6" name="Rectangle 26"/>
            <p:cNvSpPr>
              <a:spLocks noChangeArrowheads="1"/>
            </p:cNvSpPr>
            <p:nvPr/>
          </p:nvSpPr>
          <p:spPr bwMode="auto">
            <a:xfrm rot="5400000">
              <a:off x="2034" y="3789"/>
              <a:ext cx="65" cy="454"/>
            </a:xfrm>
            <a:prstGeom prst="rect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7" name="Line 27"/>
            <p:cNvSpPr>
              <a:spLocks noChangeShapeType="1"/>
            </p:cNvSpPr>
            <p:nvPr/>
          </p:nvSpPr>
          <p:spPr bwMode="auto">
            <a:xfrm rot="5400000">
              <a:off x="2956" y="-277"/>
              <a:ext cx="0" cy="2232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8" name="Line 28"/>
            <p:cNvSpPr>
              <a:spLocks noChangeShapeType="1"/>
            </p:cNvSpPr>
            <p:nvPr/>
          </p:nvSpPr>
          <p:spPr bwMode="auto">
            <a:xfrm rot="5400000">
              <a:off x="1827" y="827"/>
              <a:ext cx="23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29" name="Line 29"/>
            <p:cNvSpPr>
              <a:spLocks noChangeShapeType="1"/>
            </p:cNvSpPr>
            <p:nvPr/>
          </p:nvSpPr>
          <p:spPr bwMode="auto">
            <a:xfrm rot="5400000">
              <a:off x="2276" y="827"/>
              <a:ext cx="23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0" name="Line 30"/>
            <p:cNvSpPr>
              <a:spLocks noChangeShapeType="1"/>
            </p:cNvSpPr>
            <p:nvPr/>
          </p:nvSpPr>
          <p:spPr bwMode="auto">
            <a:xfrm rot="5400000">
              <a:off x="2719" y="827"/>
              <a:ext cx="23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1" name="Line 31"/>
            <p:cNvSpPr>
              <a:spLocks noChangeShapeType="1"/>
            </p:cNvSpPr>
            <p:nvPr/>
          </p:nvSpPr>
          <p:spPr bwMode="auto">
            <a:xfrm rot="5400000">
              <a:off x="3167" y="827"/>
              <a:ext cx="23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2" name="Line 32"/>
            <p:cNvSpPr>
              <a:spLocks noChangeShapeType="1"/>
            </p:cNvSpPr>
            <p:nvPr/>
          </p:nvSpPr>
          <p:spPr bwMode="auto">
            <a:xfrm rot="5400000">
              <a:off x="3610" y="827"/>
              <a:ext cx="23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3" name="Line 33"/>
            <p:cNvSpPr>
              <a:spLocks noChangeShapeType="1"/>
            </p:cNvSpPr>
            <p:nvPr/>
          </p:nvSpPr>
          <p:spPr bwMode="auto">
            <a:xfrm rot="5400000">
              <a:off x="4059" y="827"/>
              <a:ext cx="23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4" name="Line 34"/>
            <p:cNvSpPr>
              <a:spLocks noChangeShapeType="1"/>
            </p:cNvSpPr>
            <p:nvPr/>
          </p:nvSpPr>
          <p:spPr bwMode="auto">
            <a:xfrm rot="5400000">
              <a:off x="209" y="2467"/>
              <a:ext cx="3260" cy="1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5" name="Line 35"/>
            <p:cNvSpPr>
              <a:spLocks noChangeShapeType="1"/>
            </p:cNvSpPr>
            <p:nvPr/>
          </p:nvSpPr>
          <p:spPr bwMode="auto">
            <a:xfrm rot="5400000" flipV="1">
              <a:off x="1823" y="822"/>
              <a:ext cx="0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6" name="Line 36"/>
            <p:cNvSpPr>
              <a:spLocks noChangeShapeType="1"/>
            </p:cNvSpPr>
            <p:nvPr/>
          </p:nvSpPr>
          <p:spPr bwMode="auto">
            <a:xfrm rot="5400000" flipV="1">
              <a:off x="1822" y="985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7" name="Line 37"/>
            <p:cNvSpPr>
              <a:spLocks noChangeShapeType="1"/>
            </p:cNvSpPr>
            <p:nvPr/>
          </p:nvSpPr>
          <p:spPr bwMode="auto">
            <a:xfrm rot="5400000" flipV="1">
              <a:off x="1822" y="1150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8" name="Line 38"/>
            <p:cNvSpPr>
              <a:spLocks noChangeShapeType="1"/>
            </p:cNvSpPr>
            <p:nvPr/>
          </p:nvSpPr>
          <p:spPr bwMode="auto">
            <a:xfrm rot="5400000" flipV="1">
              <a:off x="1823" y="1310"/>
              <a:ext cx="0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39" name="Line 39"/>
            <p:cNvSpPr>
              <a:spLocks noChangeShapeType="1"/>
            </p:cNvSpPr>
            <p:nvPr/>
          </p:nvSpPr>
          <p:spPr bwMode="auto">
            <a:xfrm rot="5400000" flipV="1">
              <a:off x="1822" y="1475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0" name="Line 40"/>
            <p:cNvSpPr>
              <a:spLocks noChangeShapeType="1"/>
            </p:cNvSpPr>
            <p:nvPr/>
          </p:nvSpPr>
          <p:spPr bwMode="auto">
            <a:xfrm rot="5400000" flipV="1">
              <a:off x="1823" y="1636"/>
              <a:ext cx="0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1" name="Line 41"/>
            <p:cNvSpPr>
              <a:spLocks noChangeShapeType="1"/>
            </p:cNvSpPr>
            <p:nvPr/>
          </p:nvSpPr>
          <p:spPr bwMode="auto">
            <a:xfrm rot="5400000" flipV="1">
              <a:off x="1822" y="1799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2" name="Line 42"/>
            <p:cNvSpPr>
              <a:spLocks noChangeShapeType="1"/>
            </p:cNvSpPr>
            <p:nvPr/>
          </p:nvSpPr>
          <p:spPr bwMode="auto">
            <a:xfrm rot="5400000" flipV="1">
              <a:off x="1822" y="1964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3" name="Line 43"/>
            <p:cNvSpPr>
              <a:spLocks noChangeShapeType="1"/>
            </p:cNvSpPr>
            <p:nvPr/>
          </p:nvSpPr>
          <p:spPr bwMode="auto">
            <a:xfrm rot="5400000" flipV="1">
              <a:off x="1822" y="2125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4" name="Line 44"/>
            <p:cNvSpPr>
              <a:spLocks noChangeShapeType="1"/>
            </p:cNvSpPr>
            <p:nvPr/>
          </p:nvSpPr>
          <p:spPr bwMode="auto">
            <a:xfrm rot="5400000" flipV="1">
              <a:off x="1822" y="2290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5" name="Line 45"/>
            <p:cNvSpPr>
              <a:spLocks noChangeShapeType="1"/>
            </p:cNvSpPr>
            <p:nvPr/>
          </p:nvSpPr>
          <p:spPr bwMode="auto">
            <a:xfrm rot="5400000" flipV="1">
              <a:off x="1823" y="2452"/>
              <a:ext cx="0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6" name="Line 46"/>
            <p:cNvSpPr>
              <a:spLocks noChangeShapeType="1"/>
            </p:cNvSpPr>
            <p:nvPr/>
          </p:nvSpPr>
          <p:spPr bwMode="auto">
            <a:xfrm rot="5400000" flipV="1">
              <a:off x="1822" y="2613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7" name="Line 47"/>
            <p:cNvSpPr>
              <a:spLocks noChangeShapeType="1"/>
            </p:cNvSpPr>
            <p:nvPr/>
          </p:nvSpPr>
          <p:spPr bwMode="auto">
            <a:xfrm rot="5400000" flipV="1">
              <a:off x="1822" y="2778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8" name="Line 48"/>
            <p:cNvSpPr>
              <a:spLocks noChangeShapeType="1"/>
            </p:cNvSpPr>
            <p:nvPr/>
          </p:nvSpPr>
          <p:spPr bwMode="auto">
            <a:xfrm rot="5400000" flipV="1">
              <a:off x="1822" y="2940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49" name="Line 49"/>
            <p:cNvSpPr>
              <a:spLocks noChangeShapeType="1"/>
            </p:cNvSpPr>
            <p:nvPr/>
          </p:nvSpPr>
          <p:spPr bwMode="auto">
            <a:xfrm rot="5400000" flipV="1">
              <a:off x="1822" y="3105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50" name="Line 50"/>
            <p:cNvSpPr>
              <a:spLocks noChangeShapeType="1"/>
            </p:cNvSpPr>
            <p:nvPr/>
          </p:nvSpPr>
          <p:spPr bwMode="auto">
            <a:xfrm rot="5400000" flipV="1">
              <a:off x="1822" y="3268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51" name="Line 51"/>
            <p:cNvSpPr>
              <a:spLocks noChangeShapeType="1"/>
            </p:cNvSpPr>
            <p:nvPr/>
          </p:nvSpPr>
          <p:spPr bwMode="auto">
            <a:xfrm rot="5400000" flipV="1">
              <a:off x="1822" y="3428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52" name="Line 52"/>
            <p:cNvSpPr>
              <a:spLocks noChangeShapeType="1"/>
            </p:cNvSpPr>
            <p:nvPr/>
          </p:nvSpPr>
          <p:spPr bwMode="auto">
            <a:xfrm rot="5400000" flipV="1">
              <a:off x="1822" y="3594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53" name="Line 53"/>
            <p:cNvSpPr>
              <a:spLocks noChangeShapeType="1"/>
            </p:cNvSpPr>
            <p:nvPr/>
          </p:nvSpPr>
          <p:spPr bwMode="auto">
            <a:xfrm rot="5400000" flipV="1">
              <a:off x="1822" y="3755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54" name="Line 54"/>
            <p:cNvSpPr>
              <a:spLocks noChangeShapeType="1"/>
            </p:cNvSpPr>
            <p:nvPr/>
          </p:nvSpPr>
          <p:spPr bwMode="auto">
            <a:xfrm rot="5400000" flipV="1">
              <a:off x="1822" y="3920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55" name="Line 55"/>
            <p:cNvSpPr>
              <a:spLocks noChangeShapeType="1"/>
            </p:cNvSpPr>
            <p:nvPr/>
          </p:nvSpPr>
          <p:spPr bwMode="auto">
            <a:xfrm rot="5400000" flipV="1">
              <a:off x="1822" y="4082"/>
              <a:ext cx="1" cy="33"/>
            </a:xfrm>
            <a:prstGeom prst="line">
              <a:avLst/>
            </a:prstGeom>
            <a:noFill/>
            <a:ln w="0">
              <a:solidFill>
                <a:srgbClr val="33CC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56" name="Rectangle 56"/>
            <p:cNvSpPr>
              <a:spLocks noChangeArrowheads="1"/>
            </p:cNvSpPr>
            <p:nvPr/>
          </p:nvSpPr>
          <p:spPr bwMode="auto">
            <a:xfrm rot="21600000">
              <a:off x="4156" y="1861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49</a:t>
              </a:r>
              <a:endParaRPr lang="es-CO"/>
            </a:p>
          </p:txBody>
        </p:sp>
        <p:sp>
          <p:nvSpPr>
            <p:cNvPr id="537657" name="Rectangle 57"/>
            <p:cNvSpPr>
              <a:spLocks noChangeArrowheads="1"/>
            </p:cNvSpPr>
            <p:nvPr/>
          </p:nvSpPr>
          <p:spPr bwMode="auto">
            <a:xfrm rot="21600000">
              <a:off x="4156" y="2024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50</a:t>
              </a:r>
              <a:endParaRPr lang="es-CO"/>
            </a:p>
          </p:txBody>
        </p:sp>
        <p:sp>
          <p:nvSpPr>
            <p:cNvPr id="537658" name="Rectangle 58"/>
            <p:cNvSpPr>
              <a:spLocks noChangeArrowheads="1"/>
            </p:cNvSpPr>
            <p:nvPr/>
          </p:nvSpPr>
          <p:spPr bwMode="auto">
            <a:xfrm rot="21600000">
              <a:off x="4156" y="2184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52</a:t>
              </a:r>
              <a:endParaRPr lang="es-CO"/>
            </a:p>
          </p:txBody>
        </p:sp>
        <p:sp>
          <p:nvSpPr>
            <p:cNvPr id="537659" name="Rectangle 59"/>
            <p:cNvSpPr>
              <a:spLocks noChangeArrowheads="1"/>
            </p:cNvSpPr>
            <p:nvPr/>
          </p:nvSpPr>
          <p:spPr bwMode="auto">
            <a:xfrm rot="21600000">
              <a:off x="4156" y="2350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53</a:t>
              </a:r>
              <a:endParaRPr lang="es-CO"/>
            </a:p>
          </p:txBody>
        </p:sp>
        <p:sp>
          <p:nvSpPr>
            <p:cNvPr id="537660" name="Rectangle 60"/>
            <p:cNvSpPr>
              <a:spLocks noChangeArrowheads="1"/>
            </p:cNvSpPr>
            <p:nvPr/>
          </p:nvSpPr>
          <p:spPr bwMode="auto">
            <a:xfrm rot="21600000">
              <a:off x="4156" y="2511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55</a:t>
              </a:r>
              <a:endParaRPr lang="es-CO"/>
            </a:p>
          </p:txBody>
        </p:sp>
        <p:sp>
          <p:nvSpPr>
            <p:cNvPr id="537661" name="Rectangle 61"/>
            <p:cNvSpPr>
              <a:spLocks noChangeArrowheads="1"/>
            </p:cNvSpPr>
            <p:nvPr/>
          </p:nvSpPr>
          <p:spPr bwMode="auto">
            <a:xfrm rot="21600000">
              <a:off x="4156" y="2676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58</a:t>
              </a:r>
              <a:endParaRPr lang="es-CO"/>
            </a:p>
          </p:txBody>
        </p:sp>
        <p:sp>
          <p:nvSpPr>
            <p:cNvPr id="537662" name="Rectangle 62"/>
            <p:cNvSpPr>
              <a:spLocks noChangeArrowheads="1"/>
            </p:cNvSpPr>
            <p:nvPr/>
          </p:nvSpPr>
          <p:spPr bwMode="auto">
            <a:xfrm rot="21600000">
              <a:off x="4156" y="2839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62</a:t>
              </a:r>
              <a:endParaRPr lang="es-CO"/>
            </a:p>
          </p:txBody>
        </p:sp>
        <p:sp>
          <p:nvSpPr>
            <p:cNvPr id="537663" name="Rectangle 63"/>
            <p:cNvSpPr>
              <a:spLocks noChangeArrowheads="1"/>
            </p:cNvSpPr>
            <p:nvPr/>
          </p:nvSpPr>
          <p:spPr bwMode="auto">
            <a:xfrm rot="21600000">
              <a:off x="4156" y="2999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65</a:t>
              </a:r>
              <a:endParaRPr lang="es-CO"/>
            </a:p>
          </p:txBody>
        </p:sp>
        <p:sp>
          <p:nvSpPr>
            <p:cNvPr id="537664" name="Rectangle 64"/>
            <p:cNvSpPr>
              <a:spLocks noChangeArrowheads="1"/>
            </p:cNvSpPr>
            <p:nvPr/>
          </p:nvSpPr>
          <p:spPr bwMode="auto">
            <a:xfrm rot="21600000">
              <a:off x="4156" y="3165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66</a:t>
              </a:r>
              <a:endParaRPr lang="es-CO"/>
            </a:p>
          </p:txBody>
        </p:sp>
        <p:sp>
          <p:nvSpPr>
            <p:cNvPr id="537665" name="Rectangle 65"/>
            <p:cNvSpPr>
              <a:spLocks noChangeArrowheads="1"/>
            </p:cNvSpPr>
            <p:nvPr/>
          </p:nvSpPr>
          <p:spPr bwMode="auto">
            <a:xfrm rot="21600000">
              <a:off x="4156" y="3327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67</a:t>
              </a:r>
              <a:endParaRPr lang="es-CO"/>
            </a:p>
          </p:txBody>
        </p:sp>
        <p:sp>
          <p:nvSpPr>
            <p:cNvPr id="537666" name="Rectangle 66"/>
            <p:cNvSpPr>
              <a:spLocks noChangeArrowheads="1"/>
            </p:cNvSpPr>
            <p:nvPr/>
          </p:nvSpPr>
          <p:spPr bwMode="auto">
            <a:xfrm rot="21600000">
              <a:off x="4156" y="3492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68</a:t>
              </a:r>
              <a:endParaRPr lang="es-CO"/>
            </a:p>
          </p:txBody>
        </p:sp>
        <p:sp>
          <p:nvSpPr>
            <p:cNvPr id="537667" name="Rectangle 67"/>
            <p:cNvSpPr>
              <a:spLocks noChangeArrowheads="1"/>
            </p:cNvSpPr>
            <p:nvPr/>
          </p:nvSpPr>
          <p:spPr bwMode="auto">
            <a:xfrm rot="21600000">
              <a:off x="4156" y="3653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70</a:t>
              </a:r>
              <a:endParaRPr lang="es-CO"/>
            </a:p>
          </p:txBody>
        </p:sp>
        <p:sp>
          <p:nvSpPr>
            <p:cNvPr id="537668" name="Rectangle 68"/>
            <p:cNvSpPr>
              <a:spLocks noChangeArrowheads="1"/>
            </p:cNvSpPr>
            <p:nvPr/>
          </p:nvSpPr>
          <p:spPr bwMode="auto">
            <a:xfrm rot="21600000">
              <a:off x="4156" y="3815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72</a:t>
              </a:r>
              <a:endParaRPr lang="es-CO"/>
            </a:p>
          </p:txBody>
        </p:sp>
        <p:sp>
          <p:nvSpPr>
            <p:cNvPr id="537669" name="Rectangle 69"/>
            <p:cNvSpPr>
              <a:spLocks noChangeArrowheads="1"/>
            </p:cNvSpPr>
            <p:nvPr/>
          </p:nvSpPr>
          <p:spPr bwMode="auto">
            <a:xfrm rot="21600000">
              <a:off x="4156" y="3980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73</a:t>
              </a:r>
              <a:endParaRPr lang="es-CO"/>
            </a:p>
          </p:txBody>
        </p:sp>
        <p:sp>
          <p:nvSpPr>
            <p:cNvPr id="537670" name="Rectangle 70"/>
            <p:cNvSpPr>
              <a:spLocks noChangeArrowheads="1"/>
            </p:cNvSpPr>
            <p:nvPr/>
          </p:nvSpPr>
          <p:spPr bwMode="auto">
            <a:xfrm rot="21600000">
              <a:off x="4156" y="1370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42</a:t>
              </a:r>
              <a:endParaRPr lang="es-CO"/>
            </a:p>
          </p:txBody>
        </p:sp>
        <p:sp>
          <p:nvSpPr>
            <p:cNvPr id="537671" name="Rectangle 71"/>
            <p:cNvSpPr>
              <a:spLocks noChangeArrowheads="1"/>
            </p:cNvSpPr>
            <p:nvPr/>
          </p:nvSpPr>
          <p:spPr bwMode="auto">
            <a:xfrm rot="21600000">
              <a:off x="4156" y="1207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38</a:t>
              </a:r>
              <a:endParaRPr lang="es-CO"/>
            </a:p>
          </p:txBody>
        </p:sp>
        <p:sp>
          <p:nvSpPr>
            <p:cNvPr id="537672" name="Rectangle 72"/>
            <p:cNvSpPr>
              <a:spLocks noChangeArrowheads="1"/>
            </p:cNvSpPr>
            <p:nvPr/>
          </p:nvSpPr>
          <p:spPr bwMode="auto">
            <a:xfrm rot="21600000">
              <a:off x="4156" y="1047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35</a:t>
              </a:r>
              <a:endParaRPr lang="es-CO"/>
            </a:p>
          </p:txBody>
        </p:sp>
        <p:sp>
          <p:nvSpPr>
            <p:cNvPr id="537673" name="Rectangle 73"/>
            <p:cNvSpPr>
              <a:spLocks noChangeArrowheads="1"/>
            </p:cNvSpPr>
            <p:nvPr/>
          </p:nvSpPr>
          <p:spPr bwMode="auto">
            <a:xfrm rot="21600000">
              <a:off x="4156" y="881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27</a:t>
              </a:r>
              <a:endParaRPr lang="es-CO"/>
            </a:p>
          </p:txBody>
        </p:sp>
        <p:sp>
          <p:nvSpPr>
            <p:cNvPr id="537674" name="Rectangle 74"/>
            <p:cNvSpPr>
              <a:spLocks noChangeArrowheads="1"/>
            </p:cNvSpPr>
            <p:nvPr/>
          </p:nvSpPr>
          <p:spPr bwMode="auto">
            <a:xfrm rot="21600000">
              <a:off x="4156" y="1535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44</a:t>
              </a:r>
              <a:endParaRPr lang="es-CO"/>
            </a:p>
          </p:txBody>
        </p:sp>
        <p:sp>
          <p:nvSpPr>
            <p:cNvPr id="537675" name="Rectangle 75"/>
            <p:cNvSpPr>
              <a:spLocks noChangeArrowheads="1"/>
            </p:cNvSpPr>
            <p:nvPr/>
          </p:nvSpPr>
          <p:spPr bwMode="auto">
            <a:xfrm rot="21600000">
              <a:off x="4156" y="1696"/>
              <a:ext cx="1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latin typeface="Arial" pitchFamily="34" charset="0"/>
                </a:rPr>
                <a:t>46</a:t>
              </a:r>
              <a:endParaRPr lang="es-CO"/>
            </a:p>
          </p:txBody>
        </p:sp>
        <p:sp>
          <p:nvSpPr>
            <p:cNvPr id="537676" name="Rectangle 76"/>
            <p:cNvSpPr>
              <a:spLocks noChangeArrowheads="1"/>
            </p:cNvSpPr>
            <p:nvPr/>
          </p:nvSpPr>
          <p:spPr bwMode="auto">
            <a:xfrm rot="21600000">
              <a:off x="1744" y="4165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2.5</a:t>
              </a:r>
              <a:endParaRPr lang="es-CO"/>
            </a:p>
          </p:txBody>
        </p:sp>
        <p:sp>
          <p:nvSpPr>
            <p:cNvPr id="537677" name="Rectangle 77"/>
            <p:cNvSpPr>
              <a:spLocks noChangeArrowheads="1"/>
            </p:cNvSpPr>
            <p:nvPr/>
          </p:nvSpPr>
          <p:spPr bwMode="auto">
            <a:xfrm rot="21600000">
              <a:off x="2193" y="4165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3.0</a:t>
              </a:r>
              <a:endParaRPr lang="es-CO"/>
            </a:p>
          </p:txBody>
        </p:sp>
        <p:sp>
          <p:nvSpPr>
            <p:cNvPr id="537678" name="Rectangle 78"/>
            <p:cNvSpPr>
              <a:spLocks noChangeArrowheads="1"/>
            </p:cNvSpPr>
            <p:nvPr/>
          </p:nvSpPr>
          <p:spPr bwMode="auto">
            <a:xfrm rot="21600000">
              <a:off x="2636" y="4165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3.5</a:t>
              </a:r>
              <a:endParaRPr lang="es-CO"/>
            </a:p>
          </p:txBody>
        </p:sp>
        <p:sp>
          <p:nvSpPr>
            <p:cNvPr id="537679" name="Rectangle 79"/>
            <p:cNvSpPr>
              <a:spLocks noChangeArrowheads="1"/>
            </p:cNvSpPr>
            <p:nvPr/>
          </p:nvSpPr>
          <p:spPr bwMode="auto">
            <a:xfrm rot="21600000">
              <a:off x="3085" y="4165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4.0</a:t>
              </a:r>
              <a:endParaRPr lang="es-CO"/>
            </a:p>
          </p:txBody>
        </p:sp>
        <p:sp>
          <p:nvSpPr>
            <p:cNvPr id="537680" name="Rectangle 80"/>
            <p:cNvSpPr>
              <a:spLocks noChangeArrowheads="1"/>
            </p:cNvSpPr>
            <p:nvPr/>
          </p:nvSpPr>
          <p:spPr bwMode="auto">
            <a:xfrm rot="21600000">
              <a:off x="3528" y="4165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4.5</a:t>
              </a:r>
              <a:endParaRPr lang="es-CO"/>
            </a:p>
          </p:txBody>
        </p:sp>
        <p:sp>
          <p:nvSpPr>
            <p:cNvPr id="537681" name="Rectangle 81"/>
            <p:cNvSpPr>
              <a:spLocks noChangeArrowheads="1"/>
            </p:cNvSpPr>
            <p:nvPr/>
          </p:nvSpPr>
          <p:spPr bwMode="auto">
            <a:xfrm rot="21600000">
              <a:off x="3976" y="4164"/>
              <a:ext cx="14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5.0</a:t>
              </a:r>
              <a:endParaRPr lang="es-CO"/>
            </a:p>
          </p:txBody>
        </p:sp>
        <p:sp>
          <p:nvSpPr>
            <p:cNvPr id="537682" name="Rectangle 82"/>
            <p:cNvSpPr>
              <a:spLocks noChangeArrowheads="1"/>
            </p:cNvSpPr>
            <p:nvPr/>
          </p:nvSpPr>
          <p:spPr bwMode="auto">
            <a:xfrm rot="21600000">
              <a:off x="1482" y="874"/>
              <a:ext cx="2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Chile</a:t>
              </a:r>
              <a:endParaRPr lang="es-CO"/>
            </a:p>
          </p:txBody>
        </p:sp>
        <p:sp>
          <p:nvSpPr>
            <p:cNvPr id="537683" name="Rectangle 83"/>
            <p:cNvSpPr>
              <a:spLocks noChangeArrowheads="1"/>
            </p:cNvSpPr>
            <p:nvPr/>
          </p:nvSpPr>
          <p:spPr bwMode="auto">
            <a:xfrm rot="21600000">
              <a:off x="1198" y="1040"/>
              <a:ext cx="53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Costa Rica</a:t>
              </a:r>
              <a:endParaRPr lang="es-CO"/>
            </a:p>
          </p:txBody>
        </p:sp>
        <p:sp>
          <p:nvSpPr>
            <p:cNvPr id="537684" name="Rectangle 84"/>
            <p:cNvSpPr>
              <a:spLocks noChangeArrowheads="1"/>
            </p:cNvSpPr>
            <p:nvPr/>
          </p:nvSpPr>
          <p:spPr bwMode="auto">
            <a:xfrm rot="21600000">
              <a:off x="1521" y="1201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T&amp;T</a:t>
              </a:r>
              <a:endParaRPr lang="es-CO"/>
            </a:p>
          </p:txBody>
        </p:sp>
        <p:sp>
          <p:nvSpPr>
            <p:cNvPr id="537685" name="Rectangle 85"/>
            <p:cNvSpPr>
              <a:spLocks noChangeArrowheads="1"/>
            </p:cNvSpPr>
            <p:nvPr/>
          </p:nvSpPr>
          <p:spPr bwMode="auto">
            <a:xfrm rot="21600000">
              <a:off x="1374" y="1363"/>
              <a:ext cx="35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México</a:t>
              </a:r>
              <a:endParaRPr lang="es-CO"/>
            </a:p>
          </p:txBody>
        </p:sp>
        <p:sp>
          <p:nvSpPr>
            <p:cNvPr id="537686" name="Rectangle 86"/>
            <p:cNvSpPr>
              <a:spLocks noChangeArrowheads="1"/>
            </p:cNvSpPr>
            <p:nvPr/>
          </p:nvSpPr>
          <p:spPr bwMode="auto">
            <a:xfrm rot="21600000">
              <a:off x="1449" y="1528"/>
              <a:ext cx="28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Brasil</a:t>
              </a:r>
              <a:endParaRPr lang="es-CO"/>
            </a:p>
          </p:txBody>
        </p:sp>
        <p:sp>
          <p:nvSpPr>
            <p:cNvPr id="537687" name="Rectangle 87"/>
            <p:cNvSpPr>
              <a:spLocks noChangeArrowheads="1"/>
            </p:cNvSpPr>
            <p:nvPr/>
          </p:nvSpPr>
          <p:spPr bwMode="auto">
            <a:xfrm rot="21600000">
              <a:off x="1307" y="1688"/>
              <a:ext cx="42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Uruguay</a:t>
              </a:r>
              <a:endParaRPr lang="es-CO"/>
            </a:p>
          </p:txBody>
        </p:sp>
        <p:sp>
          <p:nvSpPr>
            <p:cNvPr id="537688" name="Rectangle 88"/>
            <p:cNvSpPr>
              <a:spLocks noChangeArrowheads="1"/>
            </p:cNvSpPr>
            <p:nvPr/>
          </p:nvSpPr>
          <p:spPr bwMode="auto">
            <a:xfrm rot="21600000">
              <a:off x="1241" y="1835"/>
              <a:ext cx="4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Argentina</a:t>
              </a:r>
              <a:endParaRPr lang="es-CO"/>
            </a:p>
          </p:txBody>
        </p:sp>
        <p:sp>
          <p:nvSpPr>
            <p:cNvPr id="537689" name="Rectangle 89"/>
            <p:cNvSpPr>
              <a:spLocks noChangeArrowheads="1"/>
            </p:cNvSpPr>
            <p:nvPr/>
          </p:nvSpPr>
          <p:spPr bwMode="auto">
            <a:xfrm rot="21600000">
              <a:off x="946" y="2015"/>
              <a:ext cx="8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Rep. Dominicana</a:t>
              </a:r>
              <a:endParaRPr lang="es-CO"/>
            </a:p>
          </p:txBody>
        </p:sp>
        <p:sp>
          <p:nvSpPr>
            <p:cNvPr id="537690" name="Rectangle 90"/>
            <p:cNvSpPr>
              <a:spLocks noChangeArrowheads="1"/>
            </p:cNvSpPr>
            <p:nvPr/>
          </p:nvSpPr>
          <p:spPr bwMode="auto">
            <a:xfrm rot="21600000">
              <a:off x="1317" y="2178"/>
              <a:ext cx="41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Jamaica</a:t>
              </a:r>
              <a:endParaRPr lang="es-CO"/>
            </a:p>
          </p:txBody>
        </p:sp>
        <p:sp>
          <p:nvSpPr>
            <p:cNvPr id="537691" name="Rectangle 91"/>
            <p:cNvSpPr>
              <a:spLocks noChangeArrowheads="1"/>
            </p:cNvSpPr>
            <p:nvPr/>
          </p:nvSpPr>
          <p:spPr bwMode="auto">
            <a:xfrm rot="21600000">
              <a:off x="1329" y="2344"/>
              <a:ext cx="39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Panamá</a:t>
              </a:r>
              <a:endParaRPr lang="es-CO"/>
            </a:p>
          </p:txBody>
        </p:sp>
        <p:sp>
          <p:nvSpPr>
            <p:cNvPr id="537692" name="Rectangle 92"/>
            <p:cNvSpPr>
              <a:spLocks noChangeArrowheads="1"/>
            </p:cNvSpPr>
            <p:nvPr/>
          </p:nvSpPr>
          <p:spPr bwMode="auto">
            <a:xfrm rot="21600000">
              <a:off x="1497" y="2505"/>
              <a:ext cx="23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Perú</a:t>
              </a:r>
              <a:endParaRPr lang="es-CO"/>
            </a:p>
          </p:txBody>
        </p:sp>
        <p:sp>
          <p:nvSpPr>
            <p:cNvPr id="537693" name="Rectangle 93"/>
            <p:cNvSpPr>
              <a:spLocks noChangeArrowheads="1"/>
            </p:cNvSpPr>
            <p:nvPr/>
          </p:nvSpPr>
          <p:spPr bwMode="auto">
            <a:xfrm rot="21600000">
              <a:off x="1161" y="2658"/>
              <a:ext cx="56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El Salvador</a:t>
              </a:r>
              <a:endParaRPr lang="es-CO"/>
            </a:p>
          </p:txBody>
        </p:sp>
        <p:sp>
          <p:nvSpPr>
            <p:cNvPr id="537694" name="Rectangle 94"/>
            <p:cNvSpPr>
              <a:spLocks noChangeArrowheads="1"/>
            </p:cNvSpPr>
            <p:nvPr/>
          </p:nvSpPr>
          <p:spPr bwMode="auto">
            <a:xfrm rot="21600000">
              <a:off x="1214" y="2831"/>
              <a:ext cx="51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Venezuela</a:t>
              </a:r>
              <a:endParaRPr lang="es-CO"/>
            </a:p>
          </p:txBody>
        </p:sp>
        <p:sp>
          <p:nvSpPr>
            <p:cNvPr id="537695" name="Rectangle 95"/>
            <p:cNvSpPr>
              <a:spLocks noChangeArrowheads="1"/>
            </p:cNvSpPr>
            <p:nvPr/>
          </p:nvSpPr>
          <p:spPr bwMode="auto">
            <a:xfrm rot="21600000">
              <a:off x="1248" y="2986"/>
              <a:ext cx="47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Colombia</a:t>
              </a:r>
              <a:endParaRPr lang="es-CO"/>
            </a:p>
          </p:txBody>
        </p:sp>
        <p:sp>
          <p:nvSpPr>
            <p:cNvPr id="537696" name="Rectangle 96"/>
            <p:cNvSpPr>
              <a:spLocks noChangeArrowheads="1"/>
            </p:cNvSpPr>
            <p:nvPr/>
          </p:nvSpPr>
          <p:spPr bwMode="auto">
            <a:xfrm rot="21600000">
              <a:off x="1195" y="3156"/>
              <a:ext cx="53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Guatemala</a:t>
              </a:r>
              <a:endParaRPr lang="es-CO"/>
            </a:p>
          </p:txBody>
        </p:sp>
        <p:sp>
          <p:nvSpPr>
            <p:cNvPr id="537697" name="Rectangle 97"/>
            <p:cNvSpPr>
              <a:spLocks noChangeArrowheads="1"/>
            </p:cNvSpPr>
            <p:nvPr/>
          </p:nvSpPr>
          <p:spPr bwMode="auto">
            <a:xfrm rot="21600000">
              <a:off x="1395" y="3320"/>
              <a:ext cx="3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Bolivia</a:t>
              </a:r>
              <a:endParaRPr lang="es-CO"/>
            </a:p>
          </p:txBody>
        </p:sp>
        <p:sp>
          <p:nvSpPr>
            <p:cNvPr id="537698" name="Rectangle 98"/>
            <p:cNvSpPr>
              <a:spLocks noChangeArrowheads="1"/>
            </p:cNvSpPr>
            <p:nvPr/>
          </p:nvSpPr>
          <p:spPr bwMode="auto">
            <a:xfrm rot="21600000">
              <a:off x="1306" y="3485"/>
              <a:ext cx="4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Ecuador</a:t>
              </a:r>
              <a:endParaRPr lang="es-CO"/>
            </a:p>
          </p:txBody>
        </p:sp>
        <p:sp>
          <p:nvSpPr>
            <p:cNvPr id="537699" name="Rectangle 99"/>
            <p:cNvSpPr>
              <a:spLocks noChangeArrowheads="1"/>
            </p:cNvSpPr>
            <p:nvPr/>
          </p:nvSpPr>
          <p:spPr bwMode="auto">
            <a:xfrm rot="21600000">
              <a:off x="1241" y="3647"/>
              <a:ext cx="4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Honduras</a:t>
              </a:r>
              <a:endParaRPr lang="es-CO"/>
            </a:p>
          </p:txBody>
        </p:sp>
        <p:sp>
          <p:nvSpPr>
            <p:cNvPr id="537700" name="Rectangle 100"/>
            <p:cNvSpPr>
              <a:spLocks noChangeArrowheads="1"/>
            </p:cNvSpPr>
            <p:nvPr/>
          </p:nvSpPr>
          <p:spPr bwMode="auto">
            <a:xfrm rot="21600000">
              <a:off x="1259" y="3785"/>
              <a:ext cx="46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Paraguay</a:t>
              </a:r>
              <a:endParaRPr lang="es-CO"/>
            </a:p>
          </p:txBody>
        </p:sp>
        <p:sp>
          <p:nvSpPr>
            <p:cNvPr id="537701" name="Rectangle 101"/>
            <p:cNvSpPr>
              <a:spLocks noChangeArrowheads="1"/>
            </p:cNvSpPr>
            <p:nvPr/>
          </p:nvSpPr>
          <p:spPr bwMode="auto">
            <a:xfrm rot="21600000">
              <a:off x="1224" y="3971"/>
              <a:ext cx="50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CO" sz="1300" b="1">
                  <a:solidFill>
                    <a:srgbClr val="00FFFF"/>
                  </a:solidFill>
                  <a:latin typeface="Arial" pitchFamily="34" charset="0"/>
                </a:rPr>
                <a:t>Nicaragua</a:t>
              </a:r>
              <a:endParaRPr lang="es-CO"/>
            </a:p>
          </p:txBody>
        </p:sp>
        <p:sp>
          <p:nvSpPr>
            <p:cNvPr id="537702" name="Text Box 102"/>
            <p:cNvSpPr txBox="1">
              <a:spLocks noChangeArrowheads="1"/>
            </p:cNvSpPr>
            <p:nvPr/>
          </p:nvSpPr>
          <p:spPr bwMode="auto">
            <a:xfrm>
              <a:off x="4032" y="691"/>
              <a:ext cx="8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s-CO" sz="1200" b="1">
                  <a:latin typeface="Arial" pitchFamily="34" charset="0"/>
                </a:rPr>
                <a:t>Posición ordinal</a:t>
              </a:r>
            </a:p>
          </p:txBody>
        </p:sp>
        <p:sp>
          <p:nvSpPr>
            <p:cNvPr id="537703" name="Text Box 103"/>
            <p:cNvSpPr txBox="1">
              <a:spLocks noChangeArrowheads="1"/>
            </p:cNvSpPr>
            <p:nvPr/>
          </p:nvSpPr>
          <p:spPr bwMode="auto">
            <a:xfrm>
              <a:off x="1812" y="576"/>
              <a:ext cx="1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s-CO" sz="1800">
                  <a:solidFill>
                    <a:schemeClr val="accent2"/>
                  </a:solidFill>
                  <a:latin typeface="Arial" pitchFamily="34" charset="0"/>
                </a:rPr>
                <a:t>Índice de competitividad</a:t>
              </a:r>
            </a:p>
          </p:txBody>
        </p:sp>
        <p:sp>
          <p:nvSpPr>
            <p:cNvPr id="537704" name="Text Box 104"/>
            <p:cNvSpPr txBox="1">
              <a:spLocks noChangeArrowheads="1"/>
            </p:cNvSpPr>
            <p:nvPr/>
          </p:nvSpPr>
          <p:spPr bwMode="auto">
            <a:xfrm>
              <a:off x="0" y="4139"/>
              <a:ext cx="15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s-CO" sz="1000" b="1">
                  <a:solidFill>
                    <a:srgbClr val="66FF33"/>
                  </a:solidFill>
                  <a:latin typeface="Arial" pitchFamily="34" charset="0"/>
                </a:rPr>
                <a:t>Fuente:  World Economic Forum 2001.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2460</Words>
  <Application>Microsoft Office PowerPoint</Application>
  <PresentationFormat>On-screen Show (4:3)</PresentationFormat>
  <Paragraphs>813</Paragraphs>
  <Slides>55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Times New Roman</vt:lpstr>
      <vt:lpstr>Arial Narrow</vt:lpstr>
      <vt:lpstr>Tahoma</vt:lpstr>
      <vt:lpstr>Arial</vt:lpstr>
      <vt:lpstr>CG Omega</vt:lpstr>
      <vt:lpstr>Default Design</vt:lpstr>
      <vt:lpstr>Microsoft Graph 2000 Chart</vt:lpstr>
      <vt:lpstr>Microsoft Excel Worksheet</vt:lpstr>
      <vt:lpstr>Competitividad El Motor del Crecimiento   Informe de Progreso Económico y Social en América Latina 2001</vt:lpstr>
      <vt:lpstr>¿Por qué este título,  por qué este tema?</vt:lpstr>
      <vt:lpstr>El crecimiento de América Latina es decepcionante</vt:lpstr>
      <vt:lpstr>Están creciendo las brechas de ingreso con los países más desarrollados</vt:lpstr>
      <vt:lpstr>La productividad de los factores no está aumentando</vt:lpstr>
      <vt:lpstr>…sino cayendo, especialmente en el caso de los países más pobres</vt:lpstr>
      <vt:lpstr>Como resultado, la pobreza no está disminuyendo</vt:lpstr>
      <vt:lpstr>América Latina ocupa una de las últimas posiciones en competitividad</vt:lpstr>
      <vt:lpstr>…aunque algunos países sobresalen</vt:lpstr>
      <vt:lpstr>…la mayoría quedan en posiciones muy bajas para su nivel de ingreso</vt:lpstr>
      <vt:lpstr>…y también es el caso de las economías grandes</vt:lpstr>
      <vt:lpstr>…lo que implica que su potencial de crecimiento es bajo</vt:lpstr>
      <vt:lpstr>Las firmas más grandes son muy pequeñas</vt:lpstr>
      <vt:lpstr>…aún para el tamaño de las economías</vt:lpstr>
      <vt:lpstr>Sin embargo, la competitividad de las exportaciones ha mejorado sustancialmente</vt:lpstr>
      <vt:lpstr>…y América Latina es un polo de atracción para la inversión extranjera directa</vt:lpstr>
      <vt:lpstr>¿Será que la falta de competitividad se debe a deficiencias en los mercados de los principales factores productivos?</vt:lpstr>
      <vt:lpstr>¿Es falta de crédito?</vt:lpstr>
      <vt:lpstr>El obstáculo #1 que enfrentan las firmas en América Latina para desarrollarse es la falta de financiamiento</vt:lpstr>
      <vt:lpstr>La liberalización financiera ha tenido grandes avances</vt:lpstr>
      <vt:lpstr>…y ha valido la pena</vt:lpstr>
      <vt:lpstr>Pero no ha sido suficiente: el crédito sigue siendo escaso en América Latina</vt:lpstr>
      <vt:lpstr>Los mercados de crédito están muy subdesarrollados</vt:lpstr>
      <vt:lpstr>Hay muy poca protección de los derechos de los acreedores</vt:lpstr>
      <vt:lpstr>En muchas países hay muy poca protección efectiva de los acreedores</vt:lpstr>
      <vt:lpstr>…desestimulando el crédito</vt:lpstr>
      <vt:lpstr>…y generando volatilidad crediticia</vt:lpstr>
      <vt:lpstr>El fortalecimiento de los derechos de los acreedores es esencial para expandir el crédito y mejorar la competitividad</vt:lpstr>
      <vt:lpstr>¿Será escasez de capital humano?</vt:lpstr>
      <vt:lpstr>La educación en América Latina no está creciendo lo suficientemente rápido</vt:lpstr>
      <vt:lpstr>El empleo está muy concentrado en sectores de bajos salarios, donde hay mucha competencia de costos</vt:lpstr>
      <vt:lpstr>Esto hace que algunos costos sean problemáticos</vt:lpstr>
      <vt:lpstr>Esto hace que algunos costos sean problemáticos</vt:lpstr>
      <vt:lpstr>¿Qué se puede hacer?</vt:lpstr>
      <vt:lpstr>Remover las barreras a la productividad laboral: ENTRENAMIENTO</vt:lpstr>
      <vt:lpstr>Remover las barreras a la productividad laboral: EDUCACIÓN</vt:lpstr>
      <vt:lpstr>¿Es falta de infraestructura?</vt:lpstr>
      <vt:lpstr>América Latina es líder en privatizaciones de infraestructura</vt:lpstr>
      <vt:lpstr>…en todos los grandes sectores de infraestructura</vt:lpstr>
      <vt:lpstr>…pero la infraestructura sigue estando por debajo de los estándares internacionales</vt:lpstr>
      <vt:lpstr>La privatización ha sido beneficiosa: EL CASO DE LAS TELECOMUNICACIONES</vt:lpstr>
      <vt:lpstr>Algunos países han alcanzado los estándares internacionales</vt:lpstr>
      <vt:lpstr>Pero aún hay problemas: EL CASO DE LAS TELECOMUNICACIONES</vt:lpstr>
      <vt:lpstr>La privatización en electricidad ha sido muy dispareja</vt:lpstr>
      <vt:lpstr>…y queda mucho por hacer</vt:lpstr>
      <vt:lpstr>Privatizar no es suficiente</vt:lpstr>
      <vt:lpstr>¿Falta capacidad de asimilación de nuevas tecnologías?</vt:lpstr>
      <vt:lpstr>América Latina no está rezagada en la carrera tecnológica</vt:lpstr>
      <vt:lpstr>La tecnología de Internet se está adoptando muy rápido</vt:lpstr>
      <vt:lpstr>…aunque no así en los países mas pobres</vt:lpstr>
      <vt:lpstr>Las etapas iniciales de la adopción de las tecnologías de información han sido rápidas</vt:lpstr>
      <vt:lpstr>…pero progresar más allá de lo actual puede ser más difícil </vt:lpstr>
      <vt:lpstr>Los gobiernos latinoamericanos obstaculizan la creación de empresas</vt:lpstr>
      <vt:lpstr>Estrategias para acelerar la adopción de nuevas tecnologías</vt:lpstr>
      <vt:lpstr>Síntesis: lo que falta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Competitividad El motor del crecimiento   Informe de Progreso Económico y Social en América Latina 2001</dc:title>
  <dc:creator>Natalia Perez</dc:creator>
  <cp:lastModifiedBy>anarod</cp:lastModifiedBy>
  <cp:revision>25</cp:revision>
  <cp:lastPrinted>2001-10-04T18:55:20Z</cp:lastPrinted>
  <dcterms:created xsi:type="dcterms:W3CDTF">2001-10-29T21:47:58Z</dcterms:created>
  <dcterms:modified xsi:type="dcterms:W3CDTF">2010-07-11T14:19:38Z</dcterms:modified>
</cp:coreProperties>
</file>