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embedTrueTypeFonts="1"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1" r:id="rId6"/>
    <p:sldId id="260" r:id="rId7"/>
    <p:sldId id="264" r:id="rId8"/>
    <p:sldId id="266" r:id="rId9"/>
    <p:sldId id="265" r:id="rId10"/>
    <p:sldId id="262" r:id="rId11"/>
    <p:sldId id="263" r:id="rId12"/>
    <p:sldId id="267" r:id="rId13"/>
    <p:sldId id="268" r:id="rId14"/>
    <p:sldId id="269" r:id="rId1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B768E77-020D-4654-AEC3-4C16843DC57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97AB825-978E-4004-97DD-6F444064BFE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FD70739-5420-4950-9B7E-053CAD01E13B}" type="slidenum">
              <a:rPr lang="en-US"/>
              <a:pPr/>
              <a:t>0</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02CA15DA-14E1-4548-B37B-61D62ECA5FF4}"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ADCA92EC-3690-4C79-8F21-C96B3C3D9C01}"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16EA902-DB44-4BF2-8F76-4CF287944782}"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18729251-9C71-46EA-8278-E96B1F4AED2D}"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6E062E54-247A-47E4-8B50-FF9C90FCE751}"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4D6F7B70-D665-484C-97F7-66CAC6C12B63}"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F1403C44-E61D-45A1-9F8C-EF477ACB8C63}"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698BE1A9-230C-47B9-BB83-EDA022F22BF3}"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01566FC1-08C4-4EF9-A7AD-09740F0126B1}"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008B8B9B-8A7A-4198-A5D8-2089B520DDB9}"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10678E36-3A88-49D1-9A5D-C9B16AA0B6DA}"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850A1A-8BFB-4068-A2E4-2B1324BFD397}"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765175"/>
            <a:ext cx="8424862" cy="1682750"/>
          </a:xfrm>
        </p:spPr>
        <p:txBody>
          <a:bodyPr/>
          <a:lstStyle/>
          <a:p>
            <a:pPr>
              <a:lnSpc>
                <a:spcPct val="135000"/>
              </a:lnSpc>
            </a:pPr>
            <a:r>
              <a:rPr lang="en-US" sz="2800" b="1"/>
              <a:t>ECONOMIC INTEGRATION AND THE TRANSFORMATION OF THE TAX MIX: </a:t>
            </a:r>
            <a:br>
              <a:rPr lang="en-US" sz="2800" b="1"/>
            </a:br>
            <a:r>
              <a:rPr lang="en-US" sz="2800" b="1"/>
              <a:t>CYPRUS 1990-2001</a:t>
            </a:r>
            <a:endParaRPr lang="tr-TR" sz="2800" b="1"/>
          </a:p>
        </p:txBody>
      </p:sp>
      <p:sp>
        <p:nvSpPr>
          <p:cNvPr id="2051" name="Rectangle 3"/>
          <p:cNvSpPr>
            <a:spLocks noGrp="1" noChangeArrowheads="1"/>
          </p:cNvSpPr>
          <p:nvPr>
            <p:ph type="subTitle" idx="1"/>
          </p:nvPr>
        </p:nvSpPr>
        <p:spPr>
          <a:xfrm>
            <a:off x="1258888" y="2781300"/>
            <a:ext cx="6729412" cy="3217863"/>
          </a:xfrm>
        </p:spPr>
        <p:txBody>
          <a:bodyPr/>
          <a:lstStyle/>
          <a:p>
            <a:pPr>
              <a:lnSpc>
                <a:spcPct val="80000"/>
              </a:lnSpc>
            </a:pPr>
            <a:endParaRPr lang="en-US" sz="2400"/>
          </a:p>
          <a:p>
            <a:pPr>
              <a:lnSpc>
                <a:spcPct val="80000"/>
              </a:lnSpc>
            </a:pPr>
            <a:endParaRPr lang="en-US" sz="2400"/>
          </a:p>
          <a:p>
            <a:pPr>
              <a:lnSpc>
                <a:spcPct val="80000"/>
              </a:lnSpc>
            </a:pPr>
            <a:r>
              <a:rPr lang="en-US" sz="2400"/>
              <a:t>Glenn P. Jenkins</a:t>
            </a:r>
          </a:p>
          <a:p>
            <a:pPr>
              <a:lnSpc>
                <a:spcPct val="80000"/>
              </a:lnSpc>
            </a:pPr>
            <a:r>
              <a:rPr lang="en-US" sz="2400"/>
              <a:t>Queen’s University, Canada</a:t>
            </a:r>
          </a:p>
          <a:p>
            <a:pPr>
              <a:lnSpc>
                <a:spcPct val="80000"/>
              </a:lnSpc>
            </a:pPr>
            <a:r>
              <a:rPr lang="en-US" sz="2400"/>
              <a:t>and </a:t>
            </a:r>
          </a:p>
          <a:p>
            <a:pPr>
              <a:lnSpc>
                <a:spcPct val="80000"/>
              </a:lnSpc>
            </a:pPr>
            <a:r>
              <a:rPr lang="en-US" sz="2400"/>
              <a:t>George G. Poufos</a:t>
            </a:r>
          </a:p>
          <a:p>
            <a:pPr>
              <a:lnSpc>
                <a:spcPct val="80000"/>
              </a:lnSpc>
            </a:pPr>
            <a:r>
              <a:rPr lang="en-US" sz="2400"/>
              <a:t>Inland Revenue Department</a:t>
            </a:r>
          </a:p>
          <a:p>
            <a:pPr>
              <a:lnSpc>
                <a:spcPct val="80000"/>
              </a:lnSpc>
            </a:pPr>
            <a:r>
              <a:rPr lang="en-US" sz="2400"/>
              <a:t>Republic of Cyprus</a:t>
            </a:r>
          </a:p>
          <a:p>
            <a:pPr>
              <a:lnSpc>
                <a:spcPct val="80000"/>
              </a:lnSpc>
            </a:pPr>
            <a:r>
              <a:rPr lang="en-US" sz="240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0A7F34C-FBF3-43CA-9A82-EDD03C744BF1}" type="slidenum">
              <a:rPr lang="tr-TR"/>
              <a:pPr/>
              <a:t>9</a:t>
            </a:fld>
            <a:endParaRPr lang="tr-TR"/>
          </a:p>
        </p:txBody>
      </p:sp>
      <p:sp>
        <p:nvSpPr>
          <p:cNvPr id="8195" name="Rectangle 3"/>
          <p:cNvSpPr>
            <a:spLocks noGrp="1" noChangeArrowheads="1"/>
          </p:cNvSpPr>
          <p:nvPr>
            <p:ph type="body" idx="1"/>
          </p:nvPr>
        </p:nvSpPr>
        <p:spPr>
          <a:xfrm>
            <a:off x="539750" y="620713"/>
            <a:ext cx="8229600" cy="5761037"/>
          </a:xfrm>
        </p:spPr>
        <p:txBody>
          <a:bodyPr/>
          <a:lstStyle/>
          <a:p>
            <a:pPr>
              <a:buFontTx/>
              <a:buNone/>
              <a:tabLst>
                <a:tab pos="4849813" algn="l"/>
                <a:tab pos="5649913" algn="l"/>
              </a:tabLst>
            </a:pPr>
            <a:r>
              <a:rPr lang="en-US" b="1"/>
              <a:t>Cyprus Fiscal Situation 2001:</a:t>
            </a:r>
          </a:p>
          <a:p>
            <a:pPr>
              <a:buFontTx/>
              <a:buNone/>
              <a:tabLst>
                <a:tab pos="4849813" algn="l"/>
                <a:tab pos="5649913" algn="l"/>
              </a:tabLst>
            </a:pPr>
            <a:endParaRPr lang="en-US" sz="1800" b="1"/>
          </a:p>
          <a:p>
            <a:pPr>
              <a:buFontTx/>
              <a:buNone/>
              <a:tabLst>
                <a:tab pos="4849813" algn="l"/>
                <a:tab pos="5649913" algn="l"/>
              </a:tabLst>
            </a:pPr>
            <a:r>
              <a:rPr lang="en-US"/>
              <a:t>Public sector deficit 	– 	2.8% of GDP</a:t>
            </a:r>
          </a:p>
          <a:p>
            <a:pPr>
              <a:buFontTx/>
              <a:buNone/>
              <a:tabLst>
                <a:tab pos="4849813" algn="l"/>
                <a:tab pos="5649913" algn="l"/>
              </a:tabLst>
            </a:pPr>
            <a:r>
              <a:rPr lang="en-US"/>
              <a:t>Less distortionary tax system</a:t>
            </a:r>
          </a:p>
          <a:p>
            <a:pPr>
              <a:buFontTx/>
              <a:buNone/>
              <a:tabLst>
                <a:tab pos="4849813" algn="l"/>
                <a:tab pos="5649913" algn="l"/>
              </a:tabLst>
            </a:pPr>
            <a:r>
              <a:rPr lang="en-US"/>
              <a:t>Individual income tax 	–	4.4% of GDP</a:t>
            </a:r>
          </a:p>
          <a:p>
            <a:pPr>
              <a:buFontTx/>
              <a:buNone/>
              <a:tabLst>
                <a:tab pos="4849813" algn="l"/>
                <a:tab pos="5649913" algn="l"/>
              </a:tabLst>
            </a:pPr>
            <a:r>
              <a:rPr lang="en-US"/>
              <a:t>Corporate income tax 	– 	3.9% of GDP</a:t>
            </a:r>
          </a:p>
          <a:p>
            <a:pPr>
              <a:buFontTx/>
              <a:buNone/>
              <a:tabLst>
                <a:tab pos="4849813" algn="l"/>
                <a:tab pos="5649913" algn="l"/>
              </a:tabLst>
            </a:pPr>
            <a:r>
              <a:rPr lang="en-US"/>
              <a:t>Import duties	– 	1.3% of GDP</a:t>
            </a:r>
          </a:p>
          <a:p>
            <a:pPr>
              <a:buFontTx/>
              <a:buNone/>
              <a:tabLst>
                <a:tab pos="4849813" algn="l"/>
                <a:tab pos="5649913" algn="l"/>
              </a:tabLst>
            </a:pPr>
            <a:r>
              <a:rPr lang="en-US"/>
              <a:t>Selective Excises 	– 	3.0% of GDP</a:t>
            </a:r>
          </a:p>
          <a:p>
            <a:pPr>
              <a:buFontTx/>
              <a:buNone/>
              <a:tabLst>
                <a:tab pos="4849813" algn="l"/>
                <a:tab pos="5649913" algn="l"/>
              </a:tabLst>
            </a:pPr>
            <a:r>
              <a:rPr lang="en-US"/>
              <a:t>Value Added Taxes	– 	5.9% of GDP</a:t>
            </a:r>
          </a:p>
          <a:p>
            <a:pPr>
              <a:buFontTx/>
              <a:buNone/>
              <a:tabLst>
                <a:tab pos="4849813" algn="l"/>
                <a:tab pos="5649913" algn="l"/>
              </a:tabLst>
            </a:pPr>
            <a:r>
              <a:rPr lang="en-US"/>
              <a:t>Other indirect taxes	 – 	2.1% of GDP</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C833828-5F91-4A85-A3FF-8A052719E251}" type="slidenum">
              <a:rPr lang="tr-TR"/>
              <a:pPr/>
              <a:t>10</a:t>
            </a:fld>
            <a:endParaRPr lang="tr-TR"/>
          </a:p>
        </p:txBody>
      </p:sp>
      <p:sp>
        <p:nvSpPr>
          <p:cNvPr id="9219" name="Rectangle 3"/>
          <p:cNvSpPr>
            <a:spLocks noGrp="1" noChangeArrowheads="1"/>
          </p:cNvSpPr>
          <p:nvPr>
            <p:ph type="body" idx="1"/>
          </p:nvPr>
        </p:nvSpPr>
        <p:spPr>
          <a:xfrm>
            <a:off x="323850" y="404813"/>
            <a:ext cx="8820150" cy="6048375"/>
          </a:xfrm>
        </p:spPr>
        <p:txBody>
          <a:bodyPr/>
          <a:lstStyle/>
          <a:p>
            <a:pPr>
              <a:buFontTx/>
              <a:buNone/>
              <a:tabLst>
                <a:tab pos="5029200" algn="l"/>
              </a:tabLst>
            </a:pPr>
            <a:r>
              <a:rPr lang="en-US" sz="2800" b="1"/>
              <a:t> Revenue Buoyancies of Cyprus Taxes, 1990-2002.</a:t>
            </a:r>
          </a:p>
          <a:p>
            <a:pPr>
              <a:buFontTx/>
              <a:buNone/>
              <a:tabLst>
                <a:tab pos="5029200" algn="l"/>
              </a:tabLst>
            </a:pPr>
            <a:endParaRPr lang="en-US" sz="2000" b="1"/>
          </a:p>
          <a:p>
            <a:pPr lvl="1">
              <a:buFontTx/>
              <a:buNone/>
              <a:tabLst>
                <a:tab pos="5029200" algn="l"/>
              </a:tabLst>
            </a:pPr>
            <a:r>
              <a:rPr lang="en-US" sz="2400"/>
              <a:t>Total Taxes	1.32</a:t>
            </a:r>
          </a:p>
          <a:p>
            <a:pPr lvl="1">
              <a:buFontTx/>
              <a:buNone/>
              <a:tabLst>
                <a:tab pos="5029200" algn="l"/>
              </a:tabLst>
            </a:pPr>
            <a:r>
              <a:rPr lang="en-US" sz="2400"/>
              <a:t>Total Direct Taxes	1.41</a:t>
            </a:r>
          </a:p>
          <a:p>
            <a:pPr lvl="1">
              <a:buFontTx/>
              <a:buNone/>
              <a:tabLst>
                <a:tab pos="5029200" algn="l"/>
              </a:tabLst>
            </a:pPr>
            <a:r>
              <a:rPr lang="en-US" sz="2400"/>
              <a:t>Individual Income Tax	1.03</a:t>
            </a:r>
          </a:p>
          <a:p>
            <a:pPr lvl="1">
              <a:buFontTx/>
              <a:buNone/>
              <a:tabLst>
                <a:tab pos="5029200" algn="l"/>
              </a:tabLst>
            </a:pPr>
            <a:r>
              <a:rPr lang="en-US" sz="2400"/>
              <a:t>Corporation Income Tax	2.33</a:t>
            </a:r>
          </a:p>
          <a:p>
            <a:pPr lvl="1">
              <a:buFontTx/>
              <a:buNone/>
              <a:tabLst>
                <a:tab pos="5029200" algn="l"/>
              </a:tabLst>
            </a:pPr>
            <a:r>
              <a:rPr lang="en-US" sz="2400"/>
              <a:t>Other Direct Taxes	1.17</a:t>
            </a:r>
          </a:p>
          <a:p>
            <a:pPr lvl="1">
              <a:buFontTx/>
              <a:buNone/>
              <a:tabLst>
                <a:tab pos="5029200" algn="l"/>
              </a:tabLst>
            </a:pPr>
            <a:r>
              <a:rPr lang="en-US" sz="2400"/>
              <a:t>Total Indirect Taxes	1.25</a:t>
            </a:r>
          </a:p>
          <a:p>
            <a:pPr lvl="1">
              <a:buFontTx/>
              <a:buNone/>
              <a:tabLst>
                <a:tab pos="5029200" algn="l"/>
              </a:tabLst>
            </a:pPr>
            <a:r>
              <a:rPr lang="en-US" sz="2400"/>
              <a:t>Import Duties	-.40</a:t>
            </a:r>
          </a:p>
          <a:p>
            <a:pPr lvl="1">
              <a:buFontTx/>
              <a:buNone/>
              <a:tabLst>
                <a:tab pos="5029200" algn="l"/>
              </a:tabLst>
            </a:pPr>
            <a:r>
              <a:rPr lang="en-US" sz="2400"/>
              <a:t>Selective Excises	1.13</a:t>
            </a:r>
          </a:p>
          <a:p>
            <a:pPr lvl="1">
              <a:buFontTx/>
              <a:buNone/>
              <a:tabLst>
                <a:tab pos="5029200" algn="l"/>
              </a:tabLst>
            </a:pPr>
            <a:r>
              <a:rPr lang="en-US" sz="2400"/>
              <a:t>Value Added Tax	2.53</a:t>
            </a:r>
          </a:p>
          <a:p>
            <a:pPr lvl="1">
              <a:buFontTx/>
              <a:buNone/>
              <a:tabLst>
                <a:tab pos="5029200" algn="l"/>
              </a:tabLst>
            </a:pPr>
            <a:r>
              <a:rPr lang="en-US" sz="2400"/>
              <a:t>Other Indirect Taxes	-.60 </a:t>
            </a:r>
            <a:endParaRPr lang="tr-T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913319-4A2B-4A75-B82A-B1B35D2878AC}" type="slidenum">
              <a:rPr lang="tr-TR"/>
              <a:pPr/>
              <a:t>11</a:t>
            </a:fld>
            <a:endParaRPr lang="tr-TR"/>
          </a:p>
        </p:txBody>
      </p:sp>
      <p:sp>
        <p:nvSpPr>
          <p:cNvPr id="14338" name="Rectangle 2"/>
          <p:cNvSpPr>
            <a:spLocks noGrp="1" noChangeArrowheads="1"/>
          </p:cNvSpPr>
          <p:nvPr>
            <p:ph type="title"/>
          </p:nvPr>
        </p:nvSpPr>
        <p:spPr/>
        <p:txBody>
          <a:bodyPr/>
          <a:lstStyle/>
          <a:p>
            <a:r>
              <a:rPr lang="en-US"/>
              <a:t>The Challenge Facing Belize</a:t>
            </a:r>
            <a:endParaRPr lang="tr-TR"/>
          </a:p>
        </p:txBody>
      </p:sp>
      <p:sp>
        <p:nvSpPr>
          <p:cNvPr id="14339" name="Rectangle 3"/>
          <p:cNvSpPr>
            <a:spLocks noGrp="1" noChangeArrowheads="1"/>
          </p:cNvSpPr>
          <p:nvPr>
            <p:ph type="body" idx="1"/>
          </p:nvPr>
        </p:nvSpPr>
        <p:spPr/>
        <p:txBody>
          <a:bodyPr/>
          <a:lstStyle/>
          <a:p>
            <a:pPr>
              <a:lnSpc>
                <a:spcPct val="90000"/>
              </a:lnSpc>
            </a:pPr>
            <a:endParaRPr lang="en-US"/>
          </a:p>
          <a:p>
            <a:pPr>
              <a:lnSpc>
                <a:spcPct val="90000"/>
              </a:lnSpc>
            </a:pPr>
            <a:r>
              <a:rPr lang="en-US"/>
              <a:t>Total Tax Revenues: - 19.8% of GDP</a:t>
            </a:r>
          </a:p>
          <a:p>
            <a:pPr>
              <a:lnSpc>
                <a:spcPct val="90000"/>
              </a:lnSpc>
            </a:pPr>
            <a:endParaRPr lang="en-US"/>
          </a:p>
          <a:p>
            <a:pPr>
              <a:lnSpc>
                <a:spcPct val="90000"/>
              </a:lnSpc>
            </a:pPr>
            <a:r>
              <a:rPr lang="en-US"/>
              <a:t>Taxes on  Trade – 	 8.0% of GDP</a:t>
            </a:r>
          </a:p>
          <a:p>
            <a:pPr>
              <a:lnSpc>
                <a:spcPct val="90000"/>
              </a:lnSpc>
            </a:pPr>
            <a:endParaRPr lang="en-US"/>
          </a:p>
          <a:p>
            <a:pPr>
              <a:lnSpc>
                <a:spcPct val="90000"/>
              </a:lnSpc>
            </a:pPr>
            <a:r>
              <a:rPr lang="en-US"/>
              <a:t>Excise Taxes only on Domestic Production</a:t>
            </a:r>
            <a:endParaRPr lang="tr-TR"/>
          </a:p>
          <a:p>
            <a:pPr>
              <a:lnSpc>
                <a:spcPct val="90000"/>
              </a:lnSpc>
            </a:pPr>
            <a:endParaRPr lang="en-US"/>
          </a:p>
          <a:p>
            <a:pPr>
              <a:lnSpc>
                <a:spcPct val="90000"/>
              </a:lnSpc>
            </a:pPr>
            <a:r>
              <a:rPr lang="en-US"/>
              <a:t>Substantial Public Sector Budget Deficit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AD7E27E-CF38-4040-8A06-675C441D7A86}" type="slidenum">
              <a:rPr lang="tr-TR"/>
              <a:pPr/>
              <a:t>12</a:t>
            </a:fld>
            <a:endParaRPr lang="tr-TR"/>
          </a:p>
        </p:txBody>
      </p:sp>
      <p:sp>
        <p:nvSpPr>
          <p:cNvPr id="15362" name="Rectangle 2"/>
          <p:cNvSpPr>
            <a:spLocks noGrp="1" noChangeArrowheads="1"/>
          </p:cNvSpPr>
          <p:nvPr>
            <p:ph type="title"/>
          </p:nvPr>
        </p:nvSpPr>
        <p:spPr/>
        <p:txBody>
          <a:bodyPr/>
          <a:lstStyle/>
          <a:p>
            <a:r>
              <a:rPr lang="en-US"/>
              <a:t>Framework for Reform in Belize</a:t>
            </a:r>
            <a:endParaRPr lang="tr-TR"/>
          </a:p>
        </p:txBody>
      </p:sp>
      <p:sp>
        <p:nvSpPr>
          <p:cNvPr id="15363" name="Rectangle 3"/>
          <p:cNvSpPr>
            <a:spLocks noGrp="1" noChangeArrowheads="1"/>
          </p:cNvSpPr>
          <p:nvPr>
            <p:ph type="body" idx="1"/>
          </p:nvPr>
        </p:nvSpPr>
        <p:spPr/>
        <p:txBody>
          <a:bodyPr/>
          <a:lstStyle/>
          <a:p>
            <a:pPr>
              <a:lnSpc>
                <a:spcPct val="90000"/>
              </a:lnSpc>
            </a:pPr>
            <a:r>
              <a:rPr lang="en-US" sz="2800"/>
              <a:t>Phase I</a:t>
            </a:r>
          </a:p>
          <a:p>
            <a:pPr>
              <a:lnSpc>
                <a:spcPct val="90000"/>
              </a:lnSpc>
            </a:pPr>
            <a:endParaRPr lang="en-US" sz="2800"/>
          </a:p>
          <a:p>
            <a:pPr>
              <a:lnSpc>
                <a:spcPct val="90000"/>
              </a:lnSpc>
            </a:pPr>
            <a:r>
              <a:rPr lang="en-US" sz="2800"/>
              <a:t>Revenue Neutral Tax Changes</a:t>
            </a:r>
          </a:p>
          <a:p>
            <a:pPr>
              <a:lnSpc>
                <a:spcPct val="90000"/>
              </a:lnSpc>
            </a:pPr>
            <a:r>
              <a:rPr lang="en-US" sz="2800"/>
              <a:t>Reduce import duties on excisable commodities to 10 %</a:t>
            </a:r>
          </a:p>
          <a:p>
            <a:pPr>
              <a:lnSpc>
                <a:spcPct val="90000"/>
              </a:lnSpc>
            </a:pPr>
            <a:r>
              <a:rPr lang="en-US" sz="2800"/>
              <a:t>Replace revenue on excisable commodities with excise taxes</a:t>
            </a:r>
          </a:p>
          <a:p>
            <a:pPr>
              <a:lnSpc>
                <a:spcPct val="90000"/>
              </a:lnSpc>
            </a:pPr>
            <a:r>
              <a:rPr lang="en-US" sz="2800"/>
              <a:t>On non-excisable commodities, make minimum tariff rate of 5%, and place all other imports into 10%, 15% and 20% tariff rate categories</a:t>
            </a:r>
            <a:endParaRPr lang="tr-TR"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A14369-E64B-472E-8D6F-422CEAB60122}" type="slidenum">
              <a:rPr lang="tr-TR"/>
              <a:pPr/>
              <a:t>13</a:t>
            </a:fld>
            <a:endParaRPr lang="tr-TR"/>
          </a:p>
        </p:txBody>
      </p:sp>
      <p:sp>
        <p:nvSpPr>
          <p:cNvPr id="16386" name="Rectangle 2"/>
          <p:cNvSpPr>
            <a:spLocks noGrp="1" noChangeArrowheads="1"/>
          </p:cNvSpPr>
          <p:nvPr>
            <p:ph type="title"/>
          </p:nvPr>
        </p:nvSpPr>
        <p:spPr/>
        <p:txBody>
          <a:bodyPr/>
          <a:lstStyle/>
          <a:p>
            <a:r>
              <a:rPr lang="en-US"/>
              <a:t>Framework for Reform in Belize</a:t>
            </a:r>
            <a:endParaRPr lang="tr-TR"/>
          </a:p>
        </p:txBody>
      </p:sp>
      <p:sp>
        <p:nvSpPr>
          <p:cNvPr id="16387" name="Rectangle 3"/>
          <p:cNvSpPr>
            <a:spLocks noGrp="1" noChangeArrowheads="1"/>
          </p:cNvSpPr>
          <p:nvPr>
            <p:ph type="body" idx="1"/>
          </p:nvPr>
        </p:nvSpPr>
        <p:spPr/>
        <p:txBody>
          <a:bodyPr/>
          <a:lstStyle/>
          <a:p>
            <a:r>
              <a:rPr lang="en-US"/>
              <a:t>Phase II:</a:t>
            </a:r>
          </a:p>
          <a:p>
            <a:r>
              <a:rPr lang="en-US"/>
              <a:t>Reduce rates on non-excisable imports to 5%, 10%, and 15%</a:t>
            </a:r>
          </a:p>
          <a:p>
            <a:r>
              <a:rPr lang="en-US"/>
              <a:t>Phase III:</a:t>
            </a:r>
          </a:p>
          <a:p>
            <a:r>
              <a:rPr lang="en-US"/>
              <a:t>Eliminate tariffs on excisable imports and compensate by increasing rates of excise</a:t>
            </a:r>
          </a:p>
          <a:p>
            <a:r>
              <a:rPr lang="en-US"/>
              <a:t>Eliminate tariffs on non-excisable imports and increase sales tax rate to 12 percent.</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67B1FC6-79DF-433B-ADEC-643AACF9BF09}" type="slidenum">
              <a:rPr lang="tr-TR"/>
              <a:pPr/>
              <a:t>1</a:t>
            </a:fld>
            <a:endParaRPr lang="tr-TR"/>
          </a:p>
        </p:txBody>
      </p:sp>
      <p:sp>
        <p:nvSpPr>
          <p:cNvPr id="3075" name="Rectangle 3"/>
          <p:cNvSpPr>
            <a:spLocks noGrp="1" noChangeArrowheads="1"/>
          </p:cNvSpPr>
          <p:nvPr>
            <p:ph type="body" idx="1"/>
          </p:nvPr>
        </p:nvSpPr>
        <p:spPr>
          <a:xfrm>
            <a:off x="539750" y="836613"/>
            <a:ext cx="8229600" cy="5040312"/>
          </a:xfrm>
        </p:spPr>
        <p:txBody>
          <a:bodyPr/>
          <a:lstStyle/>
          <a:p>
            <a:r>
              <a:rPr lang="en-US" sz="2800"/>
              <a:t>Proposals for  Free Trade Area of the Americas (FTAA) have similar implications for the fiscal systems of the participating countries as now faced by countries preparing to gain entry into the European Union. </a:t>
            </a:r>
          </a:p>
          <a:p>
            <a:pPr>
              <a:buFontTx/>
              <a:buNone/>
            </a:pPr>
            <a:endParaRPr lang="en-US" sz="2800"/>
          </a:p>
          <a:p>
            <a:r>
              <a:rPr lang="en-US" sz="2800"/>
              <a:t>Involves reducing taxes on international trade and increasing some combination of sales taxes (usually VAT), excise taxes, and income taxes.</a:t>
            </a:r>
            <a:endParaRPr lang="tr-TR"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BC30C45-56F2-4F1A-8C33-EAFDA468962D}" type="slidenum">
              <a:rPr lang="tr-TR"/>
              <a:pPr/>
              <a:t>2</a:t>
            </a:fld>
            <a:endParaRPr lang="tr-TR"/>
          </a:p>
        </p:txBody>
      </p:sp>
      <p:sp>
        <p:nvSpPr>
          <p:cNvPr id="4099" name="Rectangle 3"/>
          <p:cNvSpPr>
            <a:spLocks noGrp="1" noChangeArrowheads="1"/>
          </p:cNvSpPr>
          <p:nvPr>
            <p:ph type="body" idx="1"/>
          </p:nvPr>
        </p:nvSpPr>
        <p:spPr>
          <a:xfrm>
            <a:off x="457200" y="981075"/>
            <a:ext cx="8229600" cy="5145088"/>
          </a:xfrm>
        </p:spPr>
        <p:txBody>
          <a:bodyPr/>
          <a:lstStyle/>
          <a:p>
            <a:pPr>
              <a:lnSpc>
                <a:spcPct val="90000"/>
              </a:lnSpc>
            </a:pPr>
            <a:r>
              <a:rPr lang="en-US" sz="2800"/>
              <a:t>Paper examines the evolution of the tax system of Cyprus 1990-2001 after it began preparations to enter into the European Union.</a:t>
            </a:r>
          </a:p>
          <a:p>
            <a:pPr>
              <a:lnSpc>
                <a:spcPct val="90000"/>
              </a:lnSpc>
            </a:pPr>
            <a:endParaRPr lang="en-US" sz="2800"/>
          </a:p>
          <a:p>
            <a:pPr>
              <a:lnSpc>
                <a:spcPct val="90000"/>
              </a:lnSpc>
            </a:pPr>
            <a:r>
              <a:rPr lang="en-US" sz="2800"/>
              <a:t>Compares its fiscal strategy over time with the present one facing of Belize. </a:t>
            </a:r>
          </a:p>
          <a:p>
            <a:pPr>
              <a:lnSpc>
                <a:spcPct val="90000"/>
              </a:lnSpc>
            </a:pPr>
            <a:endParaRPr lang="en-US" sz="2800"/>
          </a:p>
          <a:p>
            <a:pPr>
              <a:lnSpc>
                <a:spcPct val="90000"/>
              </a:lnSpc>
            </a:pPr>
            <a:r>
              <a:rPr lang="en-US" sz="2800"/>
              <a:t>Common characteristics: Island economies, inherited the British system of public administration, similar mix of taxes, tourism services very important.</a:t>
            </a:r>
            <a:endParaRPr lang="tr-T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EF47EBE-EFAF-4F69-87CE-0D1C2D2D3DBF}" type="slidenum">
              <a:rPr lang="tr-TR"/>
              <a:pPr/>
              <a:t>3</a:t>
            </a:fld>
            <a:endParaRPr lang="tr-TR"/>
          </a:p>
        </p:txBody>
      </p:sp>
      <p:sp>
        <p:nvSpPr>
          <p:cNvPr id="5123" name="Rectangle 3"/>
          <p:cNvSpPr>
            <a:spLocks noGrp="1" noChangeArrowheads="1"/>
          </p:cNvSpPr>
          <p:nvPr>
            <p:ph type="body" idx="1"/>
          </p:nvPr>
        </p:nvSpPr>
        <p:spPr>
          <a:xfrm>
            <a:off x="323850" y="908050"/>
            <a:ext cx="8640763" cy="5473700"/>
          </a:xfrm>
        </p:spPr>
        <p:txBody>
          <a:bodyPr/>
          <a:lstStyle/>
          <a:p>
            <a:pPr>
              <a:lnSpc>
                <a:spcPct val="90000"/>
              </a:lnSpc>
              <a:buFontTx/>
              <a:buNone/>
              <a:tabLst>
                <a:tab pos="4930775" algn="l"/>
              </a:tabLst>
            </a:pPr>
            <a:r>
              <a:rPr lang="en-US" sz="2800" b="1"/>
              <a:t>Cyprus 2001:</a:t>
            </a:r>
          </a:p>
          <a:p>
            <a:pPr>
              <a:lnSpc>
                <a:spcPct val="90000"/>
              </a:lnSpc>
              <a:buFontTx/>
              <a:buNone/>
              <a:tabLst>
                <a:tab pos="4930775" algn="l"/>
              </a:tabLst>
            </a:pPr>
            <a:endParaRPr lang="en-US" sz="2800" b="1"/>
          </a:p>
          <a:p>
            <a:pPr>
              <a:lnSpc>
                <a:spcPct val="90000"/>
              </a:lnSpc>
              <a:buFontTx/>
              <a:buNone/>
              <a:tabLst>
                <a:tab pos="4930775" algn="l"/>
              </a:tabLst>
            </a:pPr>
            <a:r>
              <a:rPr lang="en-US" sz="2800"/>
              <a:t>Per capita income 	– 	US$ 13,500</a:t>
            </a:r>
          </a:p>
          <a:p>
            <a:pPr>
              <a:lnSpc>
                <a:spcPct val="90000"/>
              </a:lnSpc>
              <a:buFontTx/>
              <a:buNone/>
              <a:tabLst>
                <a:tab pos="4930775" algn="l"/>
              </a:tabLst>
            </a:pPr>
            <a:r>
              <a:rPr lang="en-US" sz="2800"/>
              <a:t>Real growth rate 1995-01  	–	4.2%</a:t>
            </a:r>
          </a:p>
          <a:p>
            <a:pPr>
              <a:lnSpc>
                <a:spcPct val="90000"/>
              </a:lnSpc>
              <a:buFontTx/>
              <a:buNone/>
              <a:tabLst>
                <a:tab pos="4930775" algn="l"/>
              </a:tabLst>
            </a:pPr>
            <a:r>
              <a:rPr lang="en-US" sz="2800"/>
              <a:t>Tourism makes up 	– 	20% of GDP</a:t>
            </a:r>
          </a:p>
          <a:p>
            <a:pPr>
              <a:lnSpc>
                <a:spcPct val="90000"/>
              </a:lnSpc>
              <a:buFontTx/>
              <a:buNone/>
              <a:tabLst>
                <a:tab pos="4930775" algn="l"/>
              </a:tabLst>
            </a:pPr>
            <a:r>
              <a:rPr lang="en-US" sz="2800"/>
              <a:t>Imports 	–	41.1% of GDP</a:t>
            </a:r>
          </a:p>
          <a:p>
            <a:pPr>
              <a:lnSpc>
                <a:spcPct val="90000"/>
              </a:lnSpc>
              <a:buFontTx/>
              <a:buNone/>
              <a:tabLst>
                <a:tab pos="4930775" algn="l"/>
              </a:tabLst>
            </a:pPr>
            <a:r>
              <a:rPr lang="en-US" sz="2800"/>
              <a:t>Exports 	–	11.9 of GDP</a:t>
            </a:r>
          </a:p>
          <a:p>
            <a:pPr>
              <a:lnSpc>
                <a:spcPct val="90000"/>
              </a:lnSpc>
              <a:buFontTx/>
              <a:buNone/>
              <a:tabLst>
                <a:tab pos="4930775" algn="l"/>
              </a:tabLst>
            </a:pPr>
            <a:r>
              <a:rPr lang="en-US" sz="2800"/>
              <a:t>Domestic Savings 	– 	14.0% of GDP</a:t>
            </a:r>
          </a:p>
          <a:p>
            <a:pPr>
              <a:lnSpc>
                <a:spcPct val="90000"/>
              </a:lnSpc>
              <a:buFontTx/>
              <a:buNone/>
              <a:tabLst>
                <a:tab pos="4930775" algn="l"/>
              </a:tabLst>
            </a:pPr>
            <a:r>
              <a:rPr lang="en-US" sz="2800"/>
              <a:t>Domestic Investment 	– 	18.5% of GDP</a:t>
            </a:r>
          </a:p>
          <a:p>
            <a:pPr>
              <a:lnSpc>
                <a:spcPct val="90000"/>
              </a:lnSpc>
              <a:buFontTx/>
              <a:buNone/>
              <a:tabLst>
                <a:tab pos="4930775" algn="l"/>
              </a:tabLst>
            </a:pPr>
            <a:r>
              <a:rPr lang="en-US" sz="2800"/>
              <a:t>Rate of inflation 	– 	2.0 %</a:t>
            </a:r>
          </a:p>
          <a:p>
            <a:pPr>
              <a:lnSpc>
                <a:spcPct val="90000"/>
              </a:lnSpc>
              <a:buFontTx/>
              <a:buNone/>
              <a:tabLst>
                <a:tab pos="4930775" algn="l"/>
              </a:tabLst>
            </a:pPr>
            <a:r>
              <a:rPr lang="en-US" sz="2800"/>
              <a:t>Unemployment rate 	– 	3.0%</a:t>
            </a:r>
          </a:p>
          <a:p>
            <a:pPr>
              <a:lnSpc>
                <a:spcPct val="90000"/>
              </a:lnSpc>
              <a:tabLst>
                <a:tab pos="4930775" algn="l"/>
              </a:tabLst>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B65979B-922F-49C0-A174-FABB7FCB26BB}" type="slidenum">
              <a:rPr lang="tr-TR"/>
              <a:pPr/>
              <a:t>4</a:t>
            </a:fld>
            <a:endParaRPr lang="tr-TR"/>
          </a:p>
        </p:txBody>
      </p:sp>
      <p:sp>
        <p:nvSpPr>
          <p:cNvPr id="7171" name="Rectangle 3"/>
          <p:cNvSpPr>
            <a:spLocks noGrp="1" noChangeArrowheads="1"/>
          </p:cNvSpPr>
          <p:nvPr>
            <p:ph type="body" idx="1"/>
          </p:nvPr>
        </p:nvSpPr>
        <p:spPr>
          <a:xfrm>
            <a:off x="457200" y="692150"/>
            <a:ext cx="8229600" cy="5434013"/>
          </a:xfrm>
        </p:spPr>
        <p:txBody>
          <a:bodyPr/>
          <a:lstStyle/>
          <a:p>
            <a:pPr>
              <a:buFontTx/>
              <a:buNone/>
              <a:tabLst>
                <a:tab pos="4751388" algn="l"/>
                <a:tab pos="5470525" algn="l"/>
              </a:tabLst>
            </a:pPr>
            <a:r>
              <a:rPr lang="en-US" b="1"/>
              <a:t>Cyprus Fiscal Issues in 1990:</a:t>
            </a:r>
          </a:p>
          <a:p>
            <a:pPr>
              <a:buFontTx/>
              <a:buNone/>
              <a:tabLst>
                <a:tab pos="4751388" algn="l"/>
                <a:tab pos="5470525" algn="l"/>
              </a:tabLst>
            </a:pPr>
            <a:endParaRPr lang="en-US" b="1"/>
          </a:p>
          <a:p>
            <a:pPr>
              <a:buFontTx/>
              <a:buNone/>
              <a:tabLst>
                <a:tab pos="4751388" algn="l"/>
                <a:tab pos="5470525" algn="l"/>
              </a:tabLst>
            </a:pPr>
            <a:r>
              <a:rPr lang="en-US"/>
              <a:t>Public sector deficit 	– 		5.3% of GDP</a:t>
            </a:r>
          </a:p>
          <a:p>
            <a:pPr>
              <a:buFontTx/>
              <a:buNone/>
              <a:tabLst>
                <a:tab pos="4751388" algn="l"/>
                <a:tab pos="5470525" algn="l"/>
              </a:tabLst>
            </a:pPr>
            <a:r>
              <a:rPr lang="en-US"/>
              <a:t>Individual Income tax 	– 		3.9% of GDP</a:t>
            </a:r>
          </a:p>
          <a:p>
            <a:pPr>
              <a:buFontTx/>
              <a:buNone/>
              <a:tabLst>
                <a:tab pos="4751388" algn="l"/>
                <a:tab pos="5470525" algn="l"/>
              </a:tabLst>
            </a:pPr>
            <a:r>
              <a:rPr lang="en-US"/>
              <a:t>Corporation Income tax 	– 	1.4% of GDP</a:t>
            </a:r>
          </a:p>
          <a:p>
            <a:pPr>
              <a:buFontTx/>
              <a:buNone/>
              <a:tabLst>
                <a:tab pos="4751388" algn="l"/>
                <a:tab pos="5470525" algn="l"/>
              </a:tabLst>
            </a:pPr>
            <a:r>
              <a:rPr lang="en-US"/>
              <a:t>Import duties 	– 		3.4% of GDP</a:t>
            </a:r>
          </a:p>
          <a:p>
            <a:pPr>
              <a:buFontTx/>
              <a:buNone/>
              <a:tabLst>
                <a:tab pos="4751388" algn="l"/>
                <a:tab pos="5470525" algn="l"/>
              </a:tabLst>
            </a:pPr>
            <a:r>
              <a:rPr lang="en-US"/>
              <a:t>Selective excises 	– 	0.0% of  GDP</a:t>
            </a:r>
          </a:p>
          <a:p>
            <a:pPr>
              <a:buFontTx/>
              <a:buNone/>
              <a:tabLst>
                <a:tab pos="4751388" algn="l"/>
                <a:tab pos="5470525" algn="l"/>
              </a:tabLst>
            </a:pPr>
            <a:r>
              <a:rPr lang="en-US"/>
              <a:t>VAT 	– 		0.0% of GDP</a:t>
            </a:r>
          </a:p>
          <a:p>
            <a:pPr>
              <a:buFontTx/>
              <a:buNone/>
              <a:tabLst>
                <a:tab pos="4751388" algn="l"/>
                <a:tab pos="5470525" algn="l"/>
              </a:tabLst>
            </a:pPr>
            <a:r>
              <a:rPr lang="en-US"/>
              <a:t>Other Direct Taxes 	– 	8.1% of GDP</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153B6B3-4B84-4387-872A-2ED7FB55F345}" type="slidenum">
              <a:rPr lang="tr-TR"/>
              <a:pPr/>
              <a:t>5</a:t>
            </a:fld>
            <a:endParaRPr lang="tr-TR"/>
          </a:p>
        </p:txBody>
      </p:sp>
      <p:sp>
        <p:nvSpPr>
          <p:cNvPr id="6147" name="Rectangle 3"/>
          <p:cNvSpPr>
            <a:spLocks noGrp="1" noChangeArrowheads="1"/>
          </p:cNvSpPr>
          <p:nvPr>
            <p:ph type="body" idx="1"/>
          </p:nvPr>
        </p:nvSpPr>
        <p:spPr>
          <a:xfrm>
            <a:off x="457200" y="765175"/>
            <a:ext cx="8229600" cy="5543550"/>
          </a:xfrm>
        </p:spPr>
        <p:txBody>
          <a:bodyPr/>
          <a:lstStyle/>
          <a:p>
            <a:pPr>
              <a:tabLst>
                <a:tab pos="1077913" algn="l"/>
              </a:tabLst>
            </a:pPr>
            <a:r>
              <a:rPr lang="en-US"/>
              <a:t>Cyprus 1991 began reform process with changes to income tax to reduce burden.</a:t>
            </a:r>
          </a:p>
          <a:p>
            <a:pPr>
              <a:tabLst>
                <a:tab pos="1077913" algn="l"/>
              </a:tabLst>
            </a:pPr>
            <a:endParaRPr lang="en-US" sz="1800"/>
          </a:p>
          <a:p>
            <a:pPr lvl="1">
              <a:tabLst>
                <a:tab pos="1077913" algn="l"/>
              </a:tabLst>
            </a:pPr>
            <a:r>
              <a:rPr lang="en-US"/>
              <a:t>Introduced VAT in 1992 at a rate of 5%.</a:t>
            </a:r>
          </a:p>
          <a:p>
            <a:pPr lvl="1">
              <a:tabLst>
                <a:tab pos="1077913" algn="l"/>
              </a:tabLst>
            </a:pPr>
            <a:r>
              <a:rPr lang="en-US"/>
              <a:t>1993 raised VAT rate to 8% </a:t>
            </a:r>
          </a:p>
          <a:p>
            <a:pPr lvl="1">
              <a:tabLst>
                <a:tab pos="1077913" algn="l"/>
              </a:tabLst>
            </a:pPr>
            <a:r>
              <a:rPr lang="en-US"/>
              <a:t>Income tax changes in 1996</a:t>
            </a:r>
          </a:p>
          <a:p>
            <a:pPr lvl="1">
              <a:tabLst>
                <a:tab pos="1077913" algn="l"/>
              </a:tabLst>
            </a:pPr>
            <a:r>
              <a:rPr lang="en-US"/>
              <a:t>2000 raised VAT rate to 10% </a:t>
            </a:r>
          </a:p>
          <a:p>
            <a:pPr lvl="1">
              <a:tabLst>
                <a:tab pos="1077913" algn="l"/>
              </a:tabLst>
            </a:pPr>
            <a:r>
              <a:rPr lang="en-US"/>
              <a:t>2002 raised VAT rate to 13%</a:t>
            </a:r>
          </a:p>
          <a:p>
            <a:pPr lvl="1">
              <a:tabLst>
                <a:tab pos="1077913" algn="l"/>
              </a:tabLst>
            </a:pPr>
            <a:r>
              <a:rPr lang="en-US"/>
              <a:t>Major reform of Income Tax System</a:t>
            </a:r>
          </a:p>
          <a:p>
            <a:pPr lvl="1">
              <a:tabLst>
                <a:tab pos="1077913" algn="l"/>
              </a:tabLst>
            </a:pPr>
            <a:r>
              <a:rPr lang="en-US"/>
              <a:t>2003 will raise VAT rate to 15%</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C418F8C-90D7-4CF9-8189-C0FFB0EA1D85}" type="slidenum">
              <a:rPr lang="tr-TR"/>
              <a:pPr/>
              <a:t>6</a:t>
            </a:fld>
            <a:endParaRPr lang="tr-TR"/>
          </a:p>
        </p:txBody>
      </p:sp>
      <p:sp>
        <p:nvSpPr>
          <p:cNvPr id="10245" name="Rectangle 5"/>
          <p:cNvSpPr>
            <a:spLocks noGrp="1" noChangeArrowheads="1"/>
          </p:cNvSpPr>
          <p:nvPr>
            <p:ph type="title"/>
          </p:nvPr>
        </p:nvSpPr>
        <p:spPr>
          <a:xfrm>
            <a:off x="250825" y="274638"/>
            <a:ext cx="8713788" cy="706437"/>
          </a:xfrm>
        </p:spPr>
        <p:txBody>
          <a:bodyPr/>
          <a:lstStyle/>
          <a:p>
            <a:r>
              <a:rPr lang="en-US" sz="3200" b="1"/>
              <a:t>Direct and Indirect Taxes as Share of GDP.</a:t>
            </a:r>
            <a:endParaRPr lang="tr-TR" sz="3200" b="1"/>
          </a:p>
        </p:txBody>
      </p:sp>
      <p:pic>
        <p:nvPicPr>
          <p:cNvPr id="10248" name="Picture 8"/>
          <p:cNvPicPr>
            <a:picLocks noChangeAspect="1" noChangeArrowheads="1"/>
          </p:cNvPicPr>
          <p:nvPr>
            <p:ph idx="1"/>
          </p:nvPr>
        </p:nvPicPr>
        <p:blipFill>
          <a:blip r:embed="rId2" cstate="print"/>
          <a:srcRect/>
          <a:stretch>
            <a:fillRect/>
          </a:stretch>
        </p:blipFill>
        <p:spPr>
          <a:xfrm>
            <a:off x="71438" y="836613"/>
            <a:ext cx="8893175" cy="5462587"/>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B16CF3-6BC0-4607-BA99-48F415C9417C}" type="slidenum">
              <a:rPr lang="tr-TR"/>
              <a:pPr/>
              <a:t>7</a:t>
            </a:fld>
            <a:endParaRPr lang="tr-TR"/>
          </a:p>
        </p:txBody>
      </p:sp>
      <p:sp>
        <p:nvSpPr>
          <p:cNvPr id="13314" name="Rectangle 2"/>
          <p:cNvSpPr>
            <a:spLocks noGrp="1" noChangeArrowheads="1"/>
          </p:cNvSpPr>
          <p:nvPr>
            <p:ph type="title"/>
          </p:nvPr>
        </p:nvSpPr>
        <p:spPr>
          <a:xfrm>
            <a:off x="250825" y="274638"/>
            <a:ext cx="8713788" cy="706437"/>
          </a:xfrm>
        </p:spPr>
        <p:txBody>
          <a:bodyPr/>
          <a:lstStyle/>
          <a:p>
            <a:r>
              <a:rPr lang="en-US" sz="3000" b="1"/>
              <a:t>Direct Taxes as Share of Total Tax Revenues.</a:t>
            </a:r>
            <a:endParaRPr lang="tr-TR" sz="3000" b="1"/>
          </a:p>
        </p:txBody>
      </p:sp>
      <p:pic>
        <p:nvPicPr>
          <p:cNvPr id="13320" name="Picture 8"/>
          <p:cNvPicPr>
            <a:picLocks noChangeAspect="1" noChangeArrowheads="1"/>
          </p:cNvPicPr>
          <p:nvPr>
            <p:ph idx="1"/>
          </p:nvPr>
        </p:nvPicPr>
        <p:blipFill>
          <a:blip r:embed="rId2" cstate="print"/>
          <a:srcRect/>
          <a:stretch>
            <a:fillRect/>
          </a:stretch>
        </p:blipFill>
        <p:spPr>
          <a:xfrm>
            <a:off x="71438" y="981075"/>
            <a:ext cx="8964612" cy="5507038"/>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726A0E-32B2-4389-AC7A-248DE9450CC1}" type="slidenum">
              <a:rPr lang="tr-TR"/>
              <a:pPr/>
              <a:t>8</a:t>
            </a:fld>
            <a:endParaRPr lang="tr-TR"/>
          </a:p>
        </p:txBody>
      </p:sp>
      <p:sp>
        <p:nvSpPr>
          <p:cNvPr id="12290" name="Rectangle 2"/>
          <p:cNvSpPr>
            <a:spLocks noGrp="1" noChangeArrowheads="1"/>
          </p:cNvSpPr>
          <p:nvPr>
            <p:ph type="title"/>
          </p:nvPr>
        </p:nvSpPr>
        <p:spPr>
          <a:xfrm>
            <a:off x="250825" y="188913"/>
            <a:ext cx="8713788" cy="706437"/>
          </a:xfrm>
        </p:spPr>
        <p:txBody>
          <a:bodyPr/>
          <a:lstStyle/>
          <a:p>
            <a:r>
              <a:rPr lang="en-US" sz="2800" b="1"/>
              <a:t>Composition of Indirect Taxes as Share of GDP.</a:t>
            </a:r>
            <a:endParaRPr lang="tr-TR" sz="2800" b="1"/>
          </a:p>
        </p:txBody>
      </p:sp>
      <p:pic>
        <p:nvPicPr>
          <p:cNvPr id="12293" name="Picture 5"/>
          <p:cNvPicPr>
            <a:picLocks noChangeAspect="1" noChangeArrowheads="1"/>
          </p:cNvPicPr>
          <p:nvPr>
            <p:ph idx="1"/>
          </p:nvPr>
        </p:nvPicPr>
        <p:blipFill>
          <a:blip r:embed="rId2" cstate="print"/>
          <a:srcRect/>
          <a:stretch>
            <a:fillRect/>
          </a:stretch>
        </p:blipFill>
        <p:spPr>
          <a:xfrm>
            <a:off x="107950" y="908050"/>
            <a:ext cx="8964613" cy="5507038"/>
          </a:xfrm>
          <a:noFill/>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410</Words>
  <Application>Microsoft Office PowerPoint</Application>
  <PresentationFormat>On-screen Show (4:3)</PresentationFormat>
  <Paragraphs>108</Paragraphs>
  <Slides>14</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Default Design</vt:lpstr>
      <vt:lpstr>ECONOMIC INTEGRATION AND THE TRANSFORMATION OF THE TAX MIX:  CYPRUS 1990-2001</vt:lpstr>
      <vt:lpstr>Slide 1</vt:lpstr>
      <vt:lpstr>Slide 2</vt:lpstr>
      <vt:lpstr>Slide 3</vt:lpstr>
      <vt:lpstr>Slide 4</vt:lpstr>
      <vt:lpstr>Slide 5</vt:lpstr>
      <vt:lpstr>Direct and Indirect Taxes as Share of GDP.</vt:lpstr>
      <vt:lpstr>Direct Taxes as Share of Total Tax Revenues.</vt:lpstr>
      <vt:lpstr>Composition of Indirect Taxes as Share of GDP.</vt:lpstr>
      <vt:lpstr>Slide 9</vt:lpstr>
      <vt:lpstr>Slide 10</vt:lpstr>
      <vt:lpstr>The Challenge Facing Belize</vt:lpstr>
      <vt:lpstr>Framework for Reform in Belize</vt:lpstr>
      <vt:lpstr>Framework for Reform in Belize</vt:lpstr>
    </vt:vector>
  </TitlesOfParts>
  <Company>LEO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INTEGRATION AND THE TRANSFORMATION OF THE TAX MIX: CYPRUS 1990-2001</dc:title>
  <dc:creator>LEO</dc:creator>
  <cp:lastModifiedBy>anarod</cp:lastModifiedBy>
  <cp:revision>12</cp:revision>
  <dcterms:created xsi:type="dcterms:W3CDTF">2002-09-15T11:29:04Z</dcterms:created>
  <dcterms:modified xsi:type="dcterms:W3CDTF">2010-07-12T01:19:25Z</dcterms:modified>
</cp:coreProperties>
</file>