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48" r:id="rId1"/>
  </p:sldMasterIdLst>
  <p:notesMasterIdLst>
    <p:notesMasterId r:id="rId35"/>
  </p:notesMasterIdLst>
  <p:handoutMasterIdLst>
    <p:handoutMasterId r:id="rId36"/>
  </p:handoutMasterIdLst>
  <p:sldIdLst>
    <p:sldId id="287" r:id="rId2"/>
    <p:sldId id="288" r:id="rId3"/>
    <p:sldId id="289" r:id="rId4"/>
    <p:sldId id="290" r:id="rId5"/>
    <p:sldId id="291" r:id="rId6"/>
    <p:sldId id="292" r:id="rId7"/>
    <p:sldId id="293" r:id="rId8"/>
    <p:sldId id="294" r:id="rId9"/>
    <p:sldId id="295" r:id="rId10"/>
    <p:sldId id="297" r:id="rId11"/>
    <p:sldId id="298" r:id="rId12"/>
    <p:sldId id="299" r:id="rId13"/>
    <p:sldId id="319" r:id="rId14"/>
    <p:sldId id="320" r:id="rId15"/>
    <p:sldId id="324" r:id="rId16"/>
    <p:sldId id="300" r:id="rId17"/>
    <p:sldId id="323" r:id="rId18"/>
    <p:sldId id="321" r:id="rId19"/>
    <p:sldId id="322" r:id="rId20"/>
    <p:sldId id="302" r:id="rId21"/>
    <p:sldId id="303" r:id="rId22"/>
    <p:sldId id="304" r:id="rId23"/>
    <p:sldId id="305" r:id="rId24"/>
    <p:sldId id="306" r:id="rId25"/>
    <p:sldId id="307" r:id="rId26"/>
    <p:sldId id="308" r:id="rId27"/>
    <p:sldId id="309" r:id="rId28"/>
    <p:sldId id="310" r:id="rId29"/>
    <p:sldId id="311" r:id="rId30"/>
    <p:sldId id="312" r:id="rId31"/>
    <p:sldId id="296" r:id="rId32"/>
    <p:sldId id="313" r:id="rId33"/>
    <p:sldId id="314" r:id="rId34"/>
  </p:sldIdLst>
  <p:sldSz cx="9144000" cy="6858000" type="letter"/>
  <p:notesSz cx="6797675" cy="9926638"/>
  <p:embeddedFontLst>
    <p:embeddedFont>
      <p:font typeface="Tahoma" pitchFamily="34" charset="0"/>
      <p:regular r:id="rId37"/>
      <p:bold r:id="rId38"/>
    </p:embeddedFont>
    <p:embeddedFont>
      <p:font typeface="Marlett" pitchFamily="2" charset="2"/>
      <p:regular r:id="rId39"/>
    </p:embeddedFont>
    <p:embeddedFont>
      <p:font typeface="Verdana" pitchFamily="34" charset="0"/>
      <p:regular r:id="rId40"/>
      <p:bold r:id="rId41"/>
      <p:italic r:id="rId42"/>
      <p:boldItalic r:id="rId43"/>
    </p:embeddedFont>
    <p:embeddedFont>
      <p:font typeface="Comic Sans MS" pitchFamily="66" charset="0"/>
      <p:regular r:id="rId44"/>
      <p:bold r:id="rId45"/>
    </p:embeddedFont>
  </p:embeddedFontLst>
  <p:defaultTextStyle>
    <a:defPPr>
      <a:defRPr lang="en-US"/>
    </a:defPPr>
    <a:lvl1pPr algn="l" rtl="0" eaLnBrk="0" fontAlgn="base" hangingPunct="0">
      <a:spcBef>
        <a:spcPts val="600"/>
      </a:spcBef>
      <a:spcAft>
        <a:spcPct val="0"/>
      </a:spcAft>
      <a:defRPr sz="1600" b="1" kern="1200">
        <a:solidFill>
          <a:srgbClr val="000099"/>
        </a:solidFill>
        <a:latin typeface="Arial" pitchFamily="34" charset="0"/>
        <a:ea typeface="+mn-ea"/>
        <a:cs typeface="+mn-cs"/>
      </a:defRPr>
    </a:lvl1pPr>
    <a:lvl2pPr marL="457200" algn="l" rtl="0" eaLnBrk="0" fontAlgn="base" hangingPunct="0">
      <a:spcBef>
        <a:spcPts val="600"/>
      </a:spcBef>
      <a:spcAft>
        <a:spcPct val="0"/>
      </a:spcAft>
      <a:defRPr sz="1600" b="1" kern="1200">
        <a:solidFill>
          <a:srgbClr val="000099"/>
        </a:solidFill>
        <a:latin typeface="Arial" pitchFamily="34" charset="0"/>
        <a:ea typeface="+mn-ea"/>
        <a:cs typeface="+mn-cs"/>
      </a:defRPr>
    </a:lvl2pPr>
    <a:lvl3pPr marL="914400" algn="l" rtl="0" eaLnBrk="0" fontAlgn="base" hangingPunct="0">
      <a:spcBef>
        <a:spcPts val="600"/>
      </a:spcBef>
      <a:spcAft>
        <a:spcPct val="0"/>
      </a:spcAft>
      <a:defRPr sz="1600" b="1" kern="1200">
        <a:solidFill>
          <a:srgbClr val="000099"/>
        </a:solidFill>
        <a:latin typeface="Arial" pitchFamily="34" charset="0"/>
        <a:ea typeface="+mn-ea"/>
        <a:cs typeface="+mn-cs"/>
      </a:defRPr>
    </a:lvl3pPr>
    <a:lvl4pPr marL="1371600" algn="l" rtl="0" eaLnBrk="0" fontAlgn="base" hangingPunct="0">
      <a:spcBef>
        <a:spcPts val="600"/>
      </a:spcBef>
      <a:spcAft>
        <a:spcPct val="0"/>
      </a:spcAft>
      <a:defRPr sz="1600" b="1" kern="1200">
        <a:solidFill>
          <a:srgbClr val="000099"/>
        </a:solidFill>
        <a:latin typeface="Arial" pitchFamily="34" charset="0"/>
        <a:ea typeface="+mn-ea"/>
        <a:cs typeface="+mn-cs"/>
      </a:defRPr>
    </a:lvl4pPr>
    <a:lvl5pPr marL="1828800" algn="l" rtl="0" eaLnBrk="0" fontAlgn="base" hangingPunct="0">
      <a:spcBef>
        <a:spcPts val="600"/>
      </a:spcBef>
      <a:spcAft>
        <a:spcPct val="0"/>
      </a:spcAft>
      <a:defRPr sz="1600" b="1" kern="1200">
        <a:solidFill>
          <a:srgbClr val="000099"/>
        </a:solidFill>
        <a:latin typeface="Arial" pitchFamily="34" charset="0"/>
        <a:ea typeface="+mn-ea"/>
        <a:cs typeface="+mn-cs"/>
      </a:defRPr>
    </a:lvl5pPr>
    <a:lvl6pPr marL="2286000" algn="l" defTabSz="914400" rtl="0" eaLnBrk="1" latinLnBrk="0" hangingPunct="1">
      <a:defRPr sz="1600" b="1" kern="1200">
        <a:solidFill>
          <a:srgbClr val="000099"/>
        </a:solidFill>
        <a:latin typeface="Arial" pitchFamily="34" charset="0"/>
        <a:ea typeface="+mn-ea"/>
        <a:cs typeface="+mn-cs"/>
      </a:defRPr>
    </a:lvl6pPr>
    <a:lvl7pPr marL="2743200" algn="l" defTabSz="914400" rtl="0" eaLnBrk="1" latinLnBrk="0" hangingPunct="1">
      <a:defRPr sz="1600" b="1" kern="1200">
        <a:solidFill>
          <a:srgbClr val="000099"/>
        </a:solidFill>
        <a:latin typeface="Arial" pitchFamily="34" charset="0"/>
        <a:ea typeface="+mn-ea"/>
        <a:cs typeface="+mn-cs"/>
      </a:defRPr>
    </a:lvl7pPr>
    <a:lvl8pPr marL="3200400" algn="l" defTabSz="914400" rtl="0" eaLnBrk="1" latinLnBrk="0" hangingPunct="1">
      <a:defRPr sz="1600" b="1" kern="1200">
        <a:solidFill>
          <a:srgbClr val="000099"/>
        </a:solidFill>
        <a:latin typeface="Arial" pitchFamily="34" charset="0"/>
        <a:ea typeface="+mn-ea"/>
        <a:cs typeface="+mn-cs"/>
      </a:defRPr>
    </a:lvl8pPr>
    <a:lvl9pPr marL="3657600" algn="l" defTabSz="914400" rtl="0" eaLnBrk="1" latinLnBrk="0" hangingPunct="1">
      <a:defRPr sz="1600" b="1" kern="1200">
        <a:solidFill>
          <a:srgbClr val="000099"/>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3399FF"/>
    <a:srgbClr val="C5E2FF"/>
    <a:srgbClr val="996633"/>
    <a:srgbClr val="000099"/>
    <a:srgbClr val="CC3300"/>
    <a:srgbClr val="CCCC00"/>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56" y="-72"/>
      </p:cViewPr>
      <p:guideLst>
        <p:guide orient="horz" pos="240"/>
        <p:guide pos="864"/>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536" y="-78"/>
      </p:cViewPr>
      <p:guideLst>
        <p:guide orient="horz" pos="3127"/>
        <p:guide pos="214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7.fntdata"/><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4975" cy="460375"/>
          </a:xfrm>
          <a:prstGeom prst="rect">
            <a:avLst/>
          </a:prstGeom>
          <a:noFill/>
          <a:ln w="9525">
            <a:noFill/>
            <a:miter lim="800000"/>
            <a:headEnd/>
            <a:tailEnd/>
          </a:ln>
          <a:effectLst/>
        </p:spPr>
        <p:txBody>
          <a:bodyPr vert="horz" wrap="square" lIns="91248" tIns="45624" rIns="91248" bIns="45624" numCol="1" anchor="t" anchorCtr="0" compatLnSpc="1">
            <a:prstTxWarp prst="textNoShape">
              <a:avLst/>
            </a:prstTxWarp>
          </a:bodyPr>
          <a:lstStyle>
            <a:lvl1pPr defTabSz="912813">
              <a:spcBef>
                <a:spcPct val="0"/>
              </a:spcBef>
              <a:defRPr sz="1200" b="0">
                <a:solidFill>
                  <a:schemeClr val="tx1"/>
                </a:solidFill>
                <a:latin typeface="Times New Roman" pitchFamily="18" charset="0"/>
              </a:defRPr>
            </a:lvl1pPr>
          </a:lstStyle>
          <a:p>
            <a:endParaRPr lang="en-GB"/>
          </a:p>
        </p:txBody>
      </p:sp>
      <p:sp>
        <p:nvSpPr>
          <p:cNvPr id="17411" name="Rectangle 3"/>
          <p:cNvSpPr>
            <a:spLocks noGrp="1" noChangeArrowheads="1"/>
          </p:cNvSpPr>
          <p:nvPr>
            <p:ph type="dt" sz="quarter" idx="1"/>
          </p:nvPr>
        </p:nvSpPr>
        <p:spPr bwMode="auto">
          <a:xfrm>
            <a:off x="3817938" y="0"/>
            <a:ext cx="2976562" cy="460375"/>
          </a:xfrm>
          <a:prstGeom prst="rect">
            <a:avLst/>
          </a:prstGeom>
          <a:noFill/>
          <a:ln w="9525">
            <a:noFill/>
            <a:miter lim="800000"/>
            <a:headEnd/>
            <a:tailEnd/>
          </a:ln>
          <a:effectLst/>
        </p:spPr>
        <p:txBody>
          <a:bodyPr vert="horz" wrap="square" lIns="91248" tIns="45624" rIns="91248" bIns="45624" numCol="1" anchor="t" anchorCtr="0" compatLnSpc="1">
            <a:prstTxWarp prst="textNoShape">
              <a:avLst/>
            </a:prstTxWarp>
          </a:bodyPr>
          <a:lstStyle>
            <a:lvl1pPr algn="r" defTabSz="912813">
              <a:spcBef>
                <a:spcPct val="0"/>
              </a:spcBef>
              <a:defRPr sz="1200" b="0">
                <a:solidFill>
                  <a:schemeClr val="tx1"/>
                </a:solidFill>
                <a:latin typeface="Times New Roman" pitchFamily="18" charset="0"/>
              </a:defRPr>
            </a:lvl1pPr>
          </a:lstStyle>
          <a:p>
            <a:endParaRPr lang="en-GB"/>
          </a:p>
        </p:txBody>
      </p:sp>
      <p:sp>
        <p:nvSpPr>
          <p:cNvPr id="17412" name="Rectangle 4"/>
          <p:cNvSpPr>
            <a:spLocks noGrp="1" noChangeArrowheads="1"/>
          </p:cNvSpPr>
          <p:nvPr>
            <p:ph type="ftr" sz="quarter" idx="2"/>
          </p:nvPr>
        </p:nvSpPr>
        <p:spPr bwMode="auto">
          <a:xfrm>
            <a:off x="0" y="9436100"/>
            <a:ext cx="2974975" cy="460375"/>
          </a:xfrm>
          <a:prstGeom prst="rect">
            <a:avLst/>
          </a:prstGeom>
          <a:noFill/>
          <a:ln w="9525">
            <a:noFill/>
            <a:miter lim="800000"/>
            <a:headEnd/>
            <a:tailEnd/>
          </a:ln>
          <a:effectLst/>
        </p:spPr>
        <p:txBody>
          <a:bodyPr vert="horz" wrap="square" lIns="91248" tIns="45624" rIns="91248" bIns="45624" numCol="1" anchor="b" anchorCtr="0" compatLnSpc="1">
            <a:prstTxWarp prst="textNoShape">
              <a:avLst/>
            </a:prstTxWarp>
          </a:bodyPr>
          <a:lstStyle>
            <a:lvl1pPr defTabSz="912813">
              <a:spcBef>
                <a:spcPct val="0"/>
              </a:spcBef>
              <a:defRPr sz="1200" b="0">
                <a:solidFill>
                  <a:schemeClr val="tx1"/>
                </a:solidFill>
                <a:latin typeface="Times New Roman" pitchFamily="18" charset="0"/>
              </a:defRPr>
            </a:lvl1pPr>
          </a:lstStyle>
          <a:p>
            <a:endParaRPr lang="en-GB"/>
          </a:p>
        </p:txBody>
      </p:sp>
      <p:sp>
        <p:nvSpPr>
          <p:cNvPr id="17413" name="Rectangle 5"/>
          <p:cNvSpPr>
            <a:spLocks noGrp="1" noChangeArrowheads="1"/>
          </p:cNvSpPr>
          <p:nvPr>
            <p:ph type="sldNum" sz="quarter" idx="3"/>
          </p:nvPr>
        </p:nvSpPr>
        <p:spPr bwMode="auto">
          <a:xfrm>
            <a:off x="3817938" y="9436100"/>
            <a:ext cx="2976562" cy="460375"/>
          </a:xfrm>
          <a:prstGeom prst="rect">
            <a:avLst/>
          </a:prstGeom>
          <a:noFill/>
          <a:ln w="9525">
            <a:noFill/>
            <a:miter lim="800000"/>
            <a:headEnd/>
            <a:tailEnd/>
          </a:ln>
          <a:effectLst/>
        </p:spPr>
        <p:txBody>
          <a:bodyPr vert="horz" wrap="square" lIns="91248" tIns="45624" rIns="91248" bIns="45624" numCol="1" anchor="b" anchorCtr="0" compatLnSpc="1">
            <a:prstTxWarp prst="textNoShape">
              <a:avLst/>
            </a:prstTxWarp>
          </a:bodyPr>
          <a:lstStyle>
            <a:lvl1pPr algn="r" defTabSz="912813">
              <a:spcBef>
                <a:spcPct val="0"/>
              </a:spcBef>
              <a:defRPr sz="1200" b="0">
                <a:solidFill>
                  <a:schemeClr val="tx1"/>
                </a:solidFill>
                <a:latin typeface="Times New Roman" pitchFamily="18" charset="0"/>
              </a:defRPr>
            </a:lvl1pPr>
          </a:lstStyle>
          <a:p>
            <a:fld id="{1FCF206A-48E5-4739-8B1E-E075C1369FA3}"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54338" cy="488950"/>
          </a:xfrm>
          <a:prstGeom prst="rect">
            <a:avLst/>
          </a:prstGeom>
          <a:noFill/>
          <a:ln w="9525">
            <a:noFill/>
            <a:miter lim="800000"/>
            <a:headEnd/>
            <a:tailEnd/>
          </a:ln>
          <a:effectLst/>
        </p:spPr>
        <p:txBody>
          <a:bodyPr vert="horz" wrap="square" lIns="91248" tIns="45624" rIns="91248" bIns="45624" numCol="1" anchor="t" anchorCtr="0" compatLnSpc="1">
            <a:prstTxWarp prst="textNoShape">
              <a:avLst/>
            </a:prstTxWarp>
          </a:bodyPr>
          <a:lstStyle>
            <a:lvl1pPr defTabSz="912813">
              <a:spcBef>
                <a:spcPct val="0"/>
              </a:spcBef>
              <a:defRPr sz="1200" b="0">
                <a:solidFill>
                  <a:schemeClr val="tx1"/>
                </a:solidFill>
                <a:latin typeface="Times New Roman" pitchFamily="18" charset="0"/>
              </a:defRPr>
            </a:lvl1pPr>
          </a:lstStyle>
          <a:p>
            <a:endParaRPr lang="es-ES_tradnl"/>
          </a:p>
        </p:txBody>
      </p:sp>
      <p:sp>
        <p:nvSpPr>
          <p:cNvPr id="70659" name="Rectangle 3"/>
          <p:cNvSpPr>
            <a:spLocks noGrp="1" noChangeArrowheads="1"/>
          </p:cNvSpPr>
          <p:nvPr>
            <p:ph type="dt" idx="1"/>
          </p:nvPr>
        </p:nvSpPr>
        <p:spPr bwMode="auto">
          <a:xfrm>
            <a:off x="3843338" y="0"/>
            <a:ext cx="2954337" cy="488950"/>
          </a:xfrm>
          <a:prstGeom prst="rect">
            <a:avLst/>
          </a:prstGeom>
          <a:noFill/>
          <a:ln w="9525">
            <a:noFill/>
            <a:miter lim="800000"/>
            <a:headEnd/>
            <a:tailEnd/>
          </a:ln>
          <a:effectLst/>
        </p:spPr>
        <p:txBody>
          <a:bodyPr vert="horz" wrap="square" lIns="91248" tIns="45624" rIns="91248" bIns="45624" numCol="1" anchor="t" anchorCtr="0" compatLnSpc="1">
            <a:prstTxWarp prst="textNoShape">
              <a:avLst/>
            </a:prstTxWarp>
          </a:bodyPr>
          <a:lstStyle>
            <a:lvl1pPr algn="r" defTabSz="912813">
              <a:spcBef>
                <a:spcPct val="0"/>
              </a:spcBef>
              <a:defRPr sz="1200" b="0">
                <a:solidFill>
                  <a:schemeClr val="tx1"/>
                </a:solidFill>
                <a:latin typeface="Times New Roman" pitchFamily="18" charset="0"/>
              </a:defRPr>
            </a:lvl1pPr>
          </a:lstStyle>
          <a:p>
            <a:endParaRPr lang="es-ES_tradnl"/>
          </a:p>
        </p:txBody>
      </p:sp>
      <p:sp>
        <p:nvSpPr>
          <p:cNvPr id="70660" name="Rectangle 4"/>
          <p:cNvSpPr>
            <a:spLocks noChangeArrowheads="1" noTextEdit="1"/>
          </p:cNvSpPr>
          <p:nvPr>
            <p:ph type="sldImg" idx="2"/>
          </p:nvPr>
        </p:nvSpPr>
        <p:spPr bwMode="auto">
          <a:xfrm>
            <a:off x="904875" y="731838"/>
            <a:ext cx="4987925" cy="3741737"/>
          </a:xfrm>
          <a:prstGeom prst="rect">
            <a:avLst/>
          </a:prstGeom>
          <a:noFill/>
          <a:ln w="9525">
            <a:solidFill>
              <a:srgbClr val="000000"/>
            </a:solidFill>
            <a:miter lim="800000"/>
            <a:headEnd/>
            <a:tailEnd/>
          </a:ln>
          <a:effectLst/>
        </p:spPr>
      </p:sp>
      <p:sp>
        <p:nvSpPr>
          <p:cNvPr id="70661" name="Rectangle 5"/>
          <p:cNvSpPr>
            <a:spLocks noGrp="1" noChangeArrowheads="1"/>
          </p:cNvSpPr>
          <p:nvPr>
            <p:ph type="body" sz="quarter" idx="3"/>
          </p:nvPr>
        </p:nvSpPr>
        <p:spPr bwMode="auto">
          <a:xfrm>
            <a:off x="887413" y="4719638"/>
            <a:ext cx="5022850" cy="4475162"/>
          </a:xfrm>
          <a:prstGeom prst="rect">
            <a:avLst/>
          </a:prstGeom>
          <a:noFill/>
          <a:ln w="9525">
            <a:noFill/>
            <a:miter lim="800000"/>
            <a:headEnd/>
            <a:tailEnd/>
          </a:ln>
          <a:effectLst/>
        </p:spPr>
        <p:txBody>
          <a:bodyPr vert="horz" wrap="square" lIns="91248" tIns="45624" rIns="91248" bIns="45624"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70662" name="Rectangle 6"/>
          <p:cNvSpPr>
            <a:spLocks noGrp="1" noChangeArrowheads="1"/>
          </p:cNvSpPr>
          <p:nvPr>
            <p:ph type="ftr" sz="quarter" idx="4"/>
          </p:nvPr>
        </p:nvSpPr>
        <p:spPr bwMode="auto">
          <a:xfrm>
            <a:off x="0" y="9437688"/>
            <a:ext cx="2954338" cy="488950"/>
          </a:xfrm>
          <a:prstGeom prst="rect">
            <a:avLst/>
          </a:prstGeom>
          <a:noFill/>
          <a:ln w="9525">
            <a:noFill/>
            <a:miter lim="800000"/>
            <a:headEnd/>
            <a:tailEnd/>
          </a:ln>
          <a:effectLst/>
        </p:spPr>
        <p:txBody>
          <a:bodyPr vert="horz" wrap="square" lIns="91248" tIns="45624" rIns="91248" bIns="45624" numCol="1" anchor="b" anchorCtr="0" compatLnSpc="1">
            <a:prstTxWarp prst="textNoShape">
              <a:avLst/>
            </a:prstTxWarp>
          </a:bodyPr>
          <a:lstStyle>
            <a:lvl1pPr defTabSz="912813">
              <a:spcBef>
                <a:spcPct val="0"/>
              </a:spcBef>
              <a:defRPr sz="1200" b="0">
                <a:solidFill>
                  <a:schemeClr val="tx1"/>
                </a:solidFill>
                <a:latin typeface="Times New Roman" pitchFamily="18" charset="0"/>
              </a:defRPr>
            </a:lvl1pPr>
          </a:lstStyle>
          <a:p>
            <a:endParaRPr lang="es-ES_tradnl"/>
          </a:p>
        </p:txBody>
      </p:sp>
      <p:sp>
        <p:nvSpPr>
          <p:cNvPr id="70663" name="Rectangle 7"/>
          <p:cNvSpPr>
            <a:spLocks noGrp="1" noChangeArrowheads="1"/>
          </p:cNvSpPr>
          <p:nvPr>
            <p:ph type="sldNum" sz="quarter" idx="5"/>
          </p:nvPr>
        </p:nvSpPr>
        <p:spPr bwMode="auto">
          <a:xfrm>
            <a:off x="3843338" y="9437688"/>
            <a:ext cx="2954337" cy="488950"/>
          </a:xfrm>
          <a:prstGeom prst="rect">
            <a:avLst/>
          </a:prstGeom>
          <a:noFill/>
          <a:ln w="9525">
            <a:noFill/>
            <a:miter lim="800000"/>
            <a:headEnd/>
            <a:tailEnd/>
          </a:ln>
          <a:effectLst/>
        </p:spPr>
        <p:txBody>
          <a:bodyPr vert="horz" wrap="square" lIns="91248" tIns="45624" rIns="91248" bIns="45624" numCol="1" anchor="b" anchorCtr="0" compatLnSpc="1">
            <a:prstTxWarp prst="textNoShape">
              <a:avLst/>
            </a:prstTxWarp>
          </a:bodyPr>
          <a:lstStyle>
            <a:lvl1pPr algn="r" defTabSz="912813">
              <a:spcBef>
                <a:spcPct val="0"/>
              </a:spcBef>
              <a:defRPr sz="1200" b="0">
                <a:solidFill>
                  <a:schemeClr val="tx1"/>
                </a:solidFill>
                <a:latin typeface="Times New Roman" pitchFamily="18" charset="0"/>
              </a:defRPr>
            </a:lvl1pPr>
          </a:lstStyle>
          <a:p>
            <a:fld id="{ED148F0D-3429-42E0-9144-309FB776D0B8}" type="slidenum">
              <a:rPr lang="es-ES_tradnl"/>
              <a:pPr/>
              <a:t>‹#›</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CE79F-AE9D-431E-BABA-F23F892A1AF3}" type="slidenum">
              <a:rPr lang="es-ES_tradnl"/>
              <a:pPr/>
              <a:t>2</a:t>
            </a:fld>
            <a:endParaRPr lang="es-ES_tradnl"/>
          </a:p>
        </p:txBody>
      </p:sp>
      <p:sp>
        <p:nvSpPr>
          <p:cNvPr id="128002" name="Rectangle 1026"/>
          <p:cNvSpPr>
            <a:spLocks noChangeArrowheads="1" noTextEdit="1"/>
          </p:cNvSpPr>
          <p:nvPr>
            <p:ph type="sldImg"/>
          </p:nvPr>
        </p:nvSpPr>
        <p:spPr>
          <a:ln/>
        </p:spPr>
      </p:sp>
      <p:sp>
        <p:nvSpPr>
          <p:cNvPr id="128003" name="Rectangle 1027"/>
          <p:cNvSpPr>
            <a:spLocks noGrp="1" noChangeArrowheads="1"/>
          </p:cNvSpPr>
          <p:nvPr>
            <p:ph type="body" idx="1"/>
          </p:nvPr>
        </p:nvSpPr>
        <p:spPr/>
        <p:txBody>
          <a:bodyPr/>
          <a:lstStyle/>
          <a:p>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bwMode="auto">
          <a:xfrm>
            <a:off x="2514600" y="2057400"/>
            <a:ext cx="6172200" cy="1981200"/>
          </a:xfrm>
          <a:prstGeom prst="rect">
            <a:avLst/>
          </a:prstGeom>
          <a:solidFill>
            <a:srgbClr val="6699FF"/>
          </a:solidFill>
          <a:ln w="3175">
            <a:solidFill>
              <a:srgbClr val="6699FF"/>
            </a:solidFill>
            <a:miter lim="800000"/>
            <a:headEnd/>
            <a:tailEnd/>
          </a:ln>
        </p:spPr>
        <p:txBody>
          <a:bodyPr vert="horz" wrap="square" lIns="91440" tIns="45720" rIns="91440" bIns="45720" numCol="1" anchor="ctr" anchorCtr="0" compatLnSpc="1">
            <a:prstTxWarp prst="textNoShape">
              <a:avLst/>
            </a:prstTxWarp>
          </a:bodyPr>
          <a:lstStyle>
            <a:lvl1pPr algn="ctr">
              <a:defRPr sz="3600">
                <a:solidFill>
                  <a:schemeClr val="bg1"/>
                </a:solidFill>
                <a:effectLst>
                  <a:outerShdw blurRad="38100" dist="38100" dir="2700000" algn="tl">
                    <a:srgbClr val="000000"/>
                  </a:outerShdw>
                </a:effectLst>
              </a:defRPr>
            </a:lvl1pPr>
          </a:lstStyle>
          <a:p>
            <a:r>
              <a:rPr lang="es-ES_tradnl"/>
              <a:t>Haga clic para modificar el estilo de título del patrón</a:t>
            </a:r>
          </a:p>
        </p:txBody>
      </p:sp>
      <p:sp>
        <p:nvSpPr>
          <p:cNvPr id="59396"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spcBef>
                <a:spcPct val="0"/>
              </a:spcBef>
              <a:defRPr sz="1400" b="0">
                <a:solidFill>
                  <a:schemeClr val="tx1"/>
                </a:solidFill>
                <a:latin typeface="Times New Roman" pitchFamily="18" charset="0"/>
              </a:defRPr>
            </a:lvl1pPr>
          </a:lstStyle>
          <a:p>
            <a:endParaRPr lang="en-US"/>
          </a:p>
        </p:txBody>
      </p:sp>
      <p:sp>
        <p:nvSpPr>
          <p:cNvPr id="59397" name="Rectangle 5"/>
          <p:cNvSpPr>
            <a:spLocks noGrp="1" noChangeArrowheads="1"/>
          </p:cNvSpPr>
          <p:nvPr>
            <p:ph type="ftr" sz="quarter" idx="3"/>
          </p:nvPr>
        </p:nvSpPr>
        <p:spPr>
          <a:xfrm>
            <a:off x="3124200" y="6248400"/>
            <a:ext cx="2895600" cy="457200"/>
          </a:xfrm>
        </p:spPr>
        <p:txBody>
          <a:bodyPr/>
          <a:lstStyle>
            <a:lvl1pPr algn="ctr">
              <a:defRPr sz="1400" b="0" i="0">
                <a:solidFill>
                  <a:schemeClr val="tx1"/>
                </a:solidFill>
                <a:latin typeface="Times New Roman" pitchFamily="18" charset="0"/>
              </a:defRPr>
            </a:lvl1pPr>
          </a:lstStyle>
          <a:p>
            <a:endParaRPr lang="en-US"/>
          </a:p>
        </p:txBody>
      </p:sp>
      <p:sp>
        <p:nvSpPr>
          <p:cNvPr id="59398" name="Rectangle 6"/>
          <p:cNvSpPr>
            <a:spLocks noGrp="1" noChangeArrowheads="1"/>
          </p:cNvSpPr>
          <p:nvPr>
            <p:ph type="sldNum" sz="quarter" idx="4"/>
          </p:nvPr>
        </p:nvSpPr>
        <p:spPr>
          <a:xfrm>
            <a:off x="6553200" y="6248400"/>
            <a:ext cx="1905000" cy="457200"/>
          </a:xfrm>
        </p:spPr>
        <p:txBody>
          <a:bodyPr/>
          <a:lstStyle>
            <a:lvl1pPr>
              <a:defRPr sz="1400">
                <a:solidFill>
                  <a:schemeClr val="tx1"/>
                </a:solidFill>
                <a:latin typeface="Times New Roman" pitchFamily="18" charset="0"/>
              </a:defRPr>
            </a:lvl1pPr>
          </a:lstStyle>
          <a:p>
            <a:fld id="{72694677-6B19-4DC2-91DC-5F14A0129774}" type="slidenum">
              <a:rPr lang="en-US"/>
              <a:pPr/>
              <a:t>‹#›</a:t>
            </a:fld>
            <a:endParaRPr lang="en-US"/>
          </a:p>
        </p:txBody>
      </p:sp>
      <p:sp>
        <p:nvSpPr>
          <p:cNvPr id="59408" name="Rectangle 16"/>
          <p:cNvSpPr>
            <a:spLocks noGrp="1" noChangeArrowheads="1"/>
          </p:cNvSpPr>
          <p:nvPr>
            <p:ph type="subTitle" sz="quarter" idx="1"/>
          </p:nvPr>
        </p:nvSpPr>
        <p:spPr>
          <a:xfrm>
            <a:off x="3810000" y="4343400"/>
            <a:ext cx="4724400" cy="1295400"/>
          </a:xfrm>
        </p:spPr>
        <p:txBody>
          <a:bodyPr/>
          <a:lstStyle>
            <a:lvl1pPr marL="0" indent="0" algn="r">
              <a:buFont typeface="Marlett" pitchFamily="2" charset="2"/>
              <a:buNone/>
              <a:defRPr/>
            </a:lvl1pPr>
          </a:lstStyle>
          <a:p>
            <a:r>
              <a:rPr lang="es-ES_tradnl"/>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9F286EC9-89A7-4C9F-AD2D-E3DE7A5CD2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75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C7C5E8F8-C247-4056-84EB-4BAAA675EBA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70F437FE-0A22-4F5A-B291-7D723AFB823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s-ES_tradnl"/>
          </a:p>
        </p:txBody>
      </p:sp>
      <p:sp>
        <p:nvSpPr>
          <p:cNvPr id="5" name="Slide Number Placeholder 4"/>
          <p:cNvSpPr>
            <a:spLocks noGrp="1"/>
          </p:cNvSpPr>
          <p:nvPr>
            <p:ph type="sldNum" sz="quarter" idx="11"/>
          </p:nvPr>
        </p:nvSpPr>
        <p:spPr/>
        <p:txBody>
          <a:bodyPr/>
          <a:lstStyle>
            <a:lvl1pPr>
              <a:defRPr/>
            </a:lvl1pPr>
          </a:lstStyle>
          <a:p>
            <a:fld id="{321F6DAD-4105-469D-BB60-1ABF3F3315C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85800"/>
            <a:ext cx="3848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685800"/>
            <a:ext cx="38481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F1468346-D506-4E83-8FA9-AE7F6BC48E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s-ES_tradnl"/>
          </a:p>
        </p:txBody>
      </p:sp>
      <p:sp>
        <p:nvSpPr>
          <p:cNvPr id="8" name="Slide Number Placeholder 7"/>
          <p:cNvSpPr>
            <a:spLocks noGrp="1"/>
          </p:cNvSpPr>
          <p:nvPr>
            <p:ph type="sldNum" sz="quarter" idx="11"/>
          </p:nvPr>
        </p:nvSpPr>
        <p:spPr/>
        <p:txBody>
          <a:bodyPr/>
          <a:lstStyle>
            <a:lvl1pPr>
              <a:defRPr/>
            </a:lvl1pPr>
          </a:lstStyle>
          <a:p>
            <a:fld id="{B1EF49F7-EF30-40AD-B94A-095EC914A9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s-ES_tradnl"/>
          </a:p>
        </p:txBody>
      </p:sp>
      <p:sp>
        <p:nvSpPr>
          <p:cNvPr id="4" name="Slide Number Placeholder 3"/>
          <p:cNvSpPr>
            <a:spLocks noGrp="1"/>
          </p:cNvSpPr>
          <p:nvPr>
            <p:ph type="sldNum" sz="quarter" idx="11"/>
          </p:nvPr>
        </p:nvSpPr>
        <p:spPr/>
        <p:txBody>
          <a:bodyPr/>
          <a:lstStyle>
            <a:lvl1pPr>
              <a:defRPr/>
            </a:lvl1pPr>
          </a:lstStyle>
          <a:p>
            <a:fld id="{91603B4C-DD41-493D-87AD-B2A5CDECA2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s-ES_tradnl"/>
          </a:p>
        </p:txBody>
      </p:sp>
      <p:sp>
        <p:nvSpPr>
          <p:cNvPr id="3" name="Slide Number Placeholder 2"/>
          <p:cNvSpPr>
            <a:spLocks noGrp="1"/>
          </p:cNvSpPr>
          <p:nvPr>
            <p:ph type="sldNum" sz="quarter" idx="11"/>
          </p:nvPr>
        </p:nvSpPr>
        <p:spPr/>
        <p:txBody>
          <a:bodyPr/>
          <a:lstStyle>
            <a:lvl1pPr>
              <a:defRPr/>
            </a:lvl1pPr>
          </a:lstStyle>
          <a:p>
            <a:fld id="{EC30DB36-84E7-4A00-9928-B0BD9F3EB9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9A30DE45-C232-4830-B944-D3C7F1FF390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s-ES_tradnl"/>
          </a:p>
        </p:txBody>
      </p:sp>
      <p:sp>
        <p:nvSpPr>
          <p:cNvPr id="6" name="Slide Number Placeholder 5"/>
          <p:cNvSpPr>
            <a:spLocks noGrp="1"/>
          </p:cNvSpPr>
          <p:nvPr>
            <p:ph type="sldNum" sz="quarter" idx="11"/>
          </p:nvPr>
        </p:nvSpPr>
        <p:spPr/>
        <p:txBody>
          <a:bodyPr/>
          <a:lstStyle>
            <a:lvl1pPr>
              <a:defRPr/>
            </a:lvl1pPr>
          </a:lstStyle>
          <a:p>
            <a:fld id="{89E114FC-C9EE-41AF-8F4E-0285DADD8F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36" name="Line 12"/>
          <p:cNvSpPr>
            <a:spLocks noChangeShapeType="1"/>
          </p:cNvSpPr>
          <p:nvPr/>
        </p:nvSpPr>
        <p:spPr bwMode="auto">
          <a:xfrm>
            <a:off x="0" y="381000"/>
            <a:ext cx="9144000" cy="0"/>
          </a:xfrm>
          <a:prstGeom prst="line">
            <a:avLst/>
          </a:prstGeom>
          <a:noFill/>
          <a:ln w="57150" cmpd="thinThick">
            <a:solidFill>
              <a:srgbClr val="006699"/>
            </a:solidFill>
            <a:round/>
            <a:headEnd/>
            <a:tailEnd/>
          </a:ln>
          <a:effectLst/>
        </p:spPr>
        <p:txBody>
          <a:bodyPr wrap="none" anchor="ctr"/>
          <a:lstStyle/>
          <a:p>
            <a:endParaRPr lang="en-US"/>
          </a:p>
        </p:txBody>
      </p:sp>
      <p:sp>
        <p:nvSpPr>
          <p:cNvPr id="1027" name="Rectangle 3"/>
          <p:cNvSpPr>
            <a:spLocks noGrp="1" noChangeArrowheads="1"/>
          </p:cNvSpPr>
          <p:nvPr>
            <p:ph type="body" idx="1"/>
          </p:nvPr>
        </p:nvSpPr>
        <p:spPr bwMode="auto">
          <a:xfrm>
            <a:off x="762000" y="685800"/>
            <a:ext cx="78486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p:txBody>
      </p:sp>
      <p:sp>
        <p:nvSpPr>
          <p:cNvPr id="1029" name="Rectangle 5"/>
          <p:cNvSpPr>
            <a:spLocks noGrp="1" noChangeArrowheads="1"/>
          </p:cNvSpPr>
          <p:nvPr>
            <p:ph type="ftr" sz="quarter" idx="3"/>
          </p:nvPr>
        </p:nvSpPr>
        <p:spPr bwMode="auto">
          <a:xfrm>
            <a:off x="211138" y="65532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i="1">
                <a:solidFill>
                  <a:srgbClr val="996633"/>
                </a:solidFill>
                <a:latin typeface="Comic Sans MS" pitchFamily="66" charset="0"/>
              </a:defRPr>
            </a:lvl1pPr>
          </a:lstStyle>
          <a:p>
            <a:endParaRPr lang="es-ES_tradnl"/>
          </a:p>
        </p:txBody>
      </p:sp>
      <p:sp>
        <p:nvSpPr>
          <p:cNvPr id="1030" name="Rectangle 6"/>
          <p:cNvSpPr>
            <a:spLocks noGrp="1" noChangeArrowheads="1"/>
          </p:cNvSpPr>
          <p:nvPr>
            <p:ph type="sldNum" sz="quarter" idx="4"/>
          </p:nvPr>
        </p:nvSpPr>
        <p:spPr bwMode="auto">
          <a:xfrm>
            <a:off x="7169150" y="66294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b="0">
                <a:solidFill>
                  <a:schemeClr val="accent2"/>
                </a:solidFill>
              </a:defRPr>
            </a:lvl1pPr>
          </a:lstStyle>
          <a:p>
            <a:fld id="{6EC503F5-855C-4AAD-B5B9-7FB4A5AF6048}" type="slidenum">
              <a:rPr lang="en-US"/>
              <a:pPr/>
              <a:t>‹#›</a:t>
            </a:fld>
            <a:endParaRPr lang="en-US"/>
          </a:p>
        </p:txBody>
      </p:sp>
      <p:sp>
        <p:nvSpPr>
          <p:cNvPr id="1044" name="Line 20"/>
          <p:cNvSpPr>
            <a:spLocks noChangeShapeType="1"/>
          </p:cNvSpPr>
          <p:nvPr/>
        </p:nvSpPr>
        <p:spPr bwMode="auto">
          <a:xfrm>
            <a:off x="0" y="6553200"/>
            <a:ext cx="9144000" cy="0"/>
          </a:xfrm>
          <a:prstGeom prst="line">
            <a:avLst/>
          </a:prstGeom>
          <a:noFill/>
          <a:ln w="57150" cmpd="thinThick">
            <a:solidFill>
              <a:srgbClr val="006699"/>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lnSpc>
          <a:spcPct val="90000"/>
        </a:lnSpc>
        <a:spcBef>
          <a:spcPct val="0"/>
        </a:spcBef>
        <a:spcAft>
          <a:spcPct val="0"/>
        </a:spcAft>
        <a:defRPr sz="2800" b="1">
          <a:solidFill>
            <a:srgbClr val="996600"/>
          </a:solidFill>
          <a:latin typeface="+mj-lt"/>
          <a:ea typeface="+mj-ea"/>
          <a:cs typeface="+mj-cs"/>
        </a:defRPr>
      </a:lvl1pPr>
      <a:lvl2pPr algn="l" rtl="0" eaLnBrk="0" fontAlgn="base" hangingPunct="0">
        <a:lnSpc>
          <a:spcPct val="90000"/>
        </a:lnSpc>
        <a:spcBef>
          <a:spcPct val="0"/>
        </a:spcBef>
        <a:spcAft>
          <a:spcPct val="0"/>
        </a:spcAft>
        <a:defRPr sz="2800" b="1">
          <a:solidFill>
            <a:srgbClr val="996600"/>
          </a:solidFill>
          <a:latin typeface="Tahoma" pitchFamily="34" charset="0"/>
        </a:defRPr>
      </a:lvl2pPr>
      <a:lvl3pPr algn="l" rtl="0" eaLnBrk="0" fontAlgn="base" hangingPunct="0">
        <a:lnSpc>
          <a:spcPct val="90000"/>
        </a:lnSpc>
        <a:spcBef>
          <a:spcPct val="0"/>
        </a:spcBef>
        <a:spcAft>
          <a:spcPct val="0"/>
        </a:spcAft>
        <a:defRPr sz="2800" b="1">
          <a:solidFill>
            <a:srgbClr val="996600"/>
          </a:solidFill>
          <a:latin typeface="Tahoma" pitchFamily="34" charset="0"/>
        </a:defRPr>
      </a:lvl3pPr>
      <a:lvl4pPr algn="l" rtl="0" eaLnBrk="0" fontAlgn="base" hangingPunct="0">
        <a:lnSpc>
          <a:spcPct val="90000"/>
        </a:lnSpc>
        <a:spcBef>
          <a:spcPct val="0"/>
        </a:spcBef>
        <a:spcAft>
          <a:spcPct val="0"/>
        </a:spcAft>
        <a:defRPr sz="2800" b="1">
          <a:solidFill>
            <a:srgbClr val="996600"/>
          </a:solidFill>
          <a:latin typeface="Tahoma" pitchFamily="34" charset="0"/>
        </a:defRPr>
      </a:lvl4pPr>
      <a:lvl5pPr algn="l" rtl="0" eaLnBrk="0" fontAlgn="base" hangingPunct="0">
        <a:lnSpc>
          <a:spcPct val="90000"/>
        </a:lnSpc>
        <a:spcBef>
          <a:spcPct val="0"/>
        </a:spcBef>
        <a:spcAft>
          <a:spcPct val="0"/>
        </a:spcAft>
        <a:defRPr sz="2800" b="1">
          <a:solidFill>
            <a:srgbClr val="996600"/>
          </a:solidFill>
          <a:latin typeface="Tahoma" pitchFamily="34" charset="0"/>
        </a:defRPr>
      </a:lvl5pPr>
      <a:lvl6pPr marL="457200" algn="l" rtl="0" eaLnBrk="0" fontAlgn="base" hangingPunct="0">
        <a:lnSpc>
          <a:spcPct val="90000"/>
        </a:lnSpc>
        <a:spcBef>
          <a:spcPct val="0"/>
        </a:spcBef>
        <a:spcAft>
          <a:spcPct val="0"/>
        </a:spcAft>
        <a:defRPr sz="2800" b="1">
          <a:solidFill>
            <a:srgbClr val="996600"/>
          </a:solidFill>
          <a:latin typeface="Tahoma" pitchFamily="34" charset="0"/>
        </a:defRPr>
      </a:lvl6pPr>
      <a:lvl7pPr marL="914400" algn="l" rtl="0" eaLnBrk="0" fontAlgn="base" hangingPunct="0">
        <a:lnSpc>
          <a:spcPct val="90000"/>
        </a:lnSpc>
        <a:spcBef>
          <a:spcPct val="0"/>
        </a:spcBef>
        <a:spcAft>
          <a:spcPct val="0"/>
        </a:spcAft>
        <a:defRPr sz="2800" b="1">
          <a:solidFill>
            <a:srgbClr val="996600"/>
          </a:solidFill>
          <a:latin typeface="Tahoma" pitchFamily="34" charset="0"/>
        </a:defRPr>
      </a:lvl7pPr>
      <a:lvl8pPr marL="1371600" algn="l" rtl="0" eaLnBrk="0" fontAlgn="base" hangingPunct="0">
        <a:lnSpc>
          <a:spcPct val="90000"/>
        </a:lnSpc>
        <a:spcBef>
          <a:spcPct val="0"/>
        </a:spcBef>
        <a:spcAft>
          <a:spcPct val="0"/>
        </a:spcAft>
        <a:defRPr sz="2800" b="1">
          <a:solidFill>
            <a:srgbClr val="996600"/>
          </a:solidFill>
          <a:latin typeface="Tahoma" pitchFamily="34" charset="0"/>
        </a:defRPr>
      </a:lvl8pPr>
      <a:lvl9pPr marL="1828800" algn="l" rtl="0" eaLnBrk="0" fontAlgn="base" hangingPunct="0">
        <a:lnSpc>
          <a:spcPct val="90000"/>
        </a:lnSpc>
        <a:spcBef>
          <a:spcPct val="0"/>
        </a:spcBef>
        <a:spcAft>
          <a:spcPct val="0"/>
        </a:spcAft>
        <a:defRPr sz="2800" b="1">
          <a:solidFill>
            <a:srgbClr val="996600"/>
          </a:solidFill>
          <a:latin typeface="Tahoma" pitchFamily="34" charset="0"/>
        </a:defRPr>
      </a:lvl9pPr>
    </p:titleStyle>
    <p:bodyStyle>
      <a:lvl1pPr marL="342900" indent="-342900" algn="l" rtl="0" eaLnBrk="0" fontAlgn="base" hangingPunct="0">
        <a:spcBef>
          <a:spcPct val="30000"/>
        </a:spcBef>
        <a:spcAft>
          <a:spcPct val="0"/>
        </a:spcAft>
        <a:buClr>
          <a:srgbClr val="FF9900"/>
        </a:buClr>
        <a:buFont typeface="Marlett" pitchFamily="2" charset="2"/>
        <a:buChar char="4"/>
        <a:defRPr sz="2600">
          <a:solidFill>
            <a:srgbClr val="000099"/>
          </a:solidFill>
          <a:latin typeface="+mn-lt"/>
          <a:ea typeface="+mn-ea"/>
          <a:cs typeface="+mn-cs"/>
        </a:defRPr>
      </a:lvl1pPr>
      <a:lvl2pPr marL="742950" indent="-285750" algn="l" rtl="0" eaLnBrk="0" fontAlgn="base" hangingPunct="0">
        <a:spcBef>
          <a:spcPct val="25000"/>
        </a:spcBef>
        <a:spcAft>
          <a:spcPct val="0"/>
        </a:spcAft>
        <a:buChar char="–"/>
        <a:defRPr sz="2400">
          <a:solidFill>
            <a:srgbClr val="000099"/>
          </a:solidFill>
          <a:latin typeface="+mn-lt"/>
        </a:defRPr>
      </a:lvl2pPr>
      <a:lvl3pPr marL="1143000" indent="-228600" algn="l" rtl="0" eaLnBrk="0" fontAlgn="base" hangingPunct="0">
        <a:spcBef>
          <a:spcPct val="20000"/>
        </a:spcBef>
        <a:spcAft>
          <a:spcPct val="0"/>
        </a:spcAft>
        <a:buChar char="•"/>
        <a:defRPr sz="2400">
          <a:solidFill>
            <a:srgbClr val="000099"/>
          </a:solidFill>
          <a:latin typeface="+mn-lt"/>
        </a:defRPr>
      </a:lvl3pPr>
      <a:lvl4pPr marL="1600200" indent="-228600" algn="l" rtl="0" eaLnBrk="0" fontAlgn="base" hangingPunct="0">
        <a:spcBef>
          <a:spcPct val="20000"/>
        </a:spcBef>
        <a:spcAft>
          <a:spcPct val="0"/>
        </a:spcAft>
        <a:buChar char="–"/>
        <a:defRPr sz="2000">
          <a:solidFill>
            <a:srgbClr val="000099"/>
          </a:solidFill>
          <a:latin typeface="+mn-lt"/>
        </a:defRPr>
      </a:lvl4pPr>
      <a:lvl5pPr marL="2057400" indent="-228600" algn="l" rtl="0" eaLnBrk="0" fontAlgn="base" hangingPunct="0">
        <a:spcBef>
          <a:spcPct val="20000"/>
        </a:spcBef>
        <a:spcAft>
          <a:spcPct val="0"/>
        </a:spcAft>
        <a:buChar char="»"/>
        <a:defRPr sz="2000">
          <a:solidFill>
            <a:srgbClr val="000099"/>
          </a:solidFill>
          <a:latin typeface="+mn-lt"/>
        </a:defRPr>
      </a:lvl5pPr>
      <a:lvl6pPr marL="2514600" indent="-228600" algn="l" rtl="0" eaLnBrk="0" fontAlgn="base" hangingPunct="0">
        <a:spcBef>
          <a:spcPct val="20000"/>
        </a:spcBef>
        <a:spcAft>
          <a:spcPct val="0"/>
        </a:spcAft>
        <a:buChar char="»"/>
        <a:defRPr sz="2000">
          <a:solidFill>
            <a:srgbClr val="000099"/>
          </a:solidFill>
          <a:latin typeface="+mn-lt"/>
        </a:defRPr>
      </a:lvl6pPr>
      <a:lvl7pPr marL="2971800" indent="-228600" algn="l" rtl="0" eaLnBrk="0" fontAlgn="base" hangingPunct="0">
        <a:spcBef>
          <a:spcPct val="20000"/>
        </a:spcBef>
        <a:spcAft>
          <a:spcPct val="0"/>
        </a:spcAft>
        <a:buChar char="»"/>
        <a:defRPr sz="2000">
          <a:solidFill>
            <a:srgbClr val="000099"/>
          </a:solidFill>
          <a:latin typeface="+mn-lt"/>
        </a:defRPr>
      </a:lvl7pPr>
      <a:lvl8pPr marL="3429000" indent="-228600" algn="l" rtl="0" eaLnBrk="0" fontAlgn="base" hangingPunct="0">
        <a:spcBef>
          <a:spcPct val="20000"/>
        </a:spcBef>
        <a:spcAft>
          <a:spcPct val="0"/>
        </a:spcAft>
        <a:buChar char="»"/>
        <a:defRPr sz="2000">
          <a:solidFill>
            <a:srgbClr val="000099"/>
          </a:solidFill>
          <a:latin typeface="+mn-lt"/>
        </a:defRPr>
      </a:lvl8pPr>
      <a:lvl9pPr marL="3886200" indent="-228600" algn="l" rtl="0" eaLnBrk="0" fontAlgn="base" hangingPunct="0">
        <a:spcBef>
          <a:spcPct val="20000"/>
        </a:spcBef>
        <a:spcAft>
          <a:spcPct val="0"/>
        </a:spcAft>
        <a:buChar char="»"/>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24.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25.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26.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27.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28.v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29.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30.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31.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32.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3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89" name="Text Box 21"/>
          <p:cNvSpPr txBox="1">
            <a:spLocks noChangeArrowheads="1"/>
          </p:cNvSpPr>
          <p:nvPr/>
        </p:nvSpPr>
        <p:spPr bwMode="auto">
          <a:xfrm>
            <a:off x="4479925" y="193675"/>
            <a:ext cx="169863" cy="457200"/>
          </a:xfrm>
          <a:prstGeom prst="rect">
            <a:avLst/>
          </a:prstGeom>
          <a:noFill/>
          <a:ln w="9525">
            <a:noFill/>
            <a:miter lim="800000"/>
            <a:headEnd/>
            <a:tailEnd/>
          </a:ln>
          <a:effectLst/>
        </p:spPr>
        <p:txBody>
          <a:bodyPr wrap="none">
            <a:spAutoFit/>
          </a:bodyPr>
          <a:lstStyle/>
          <a:p>
            <a:pPr>
              <a:spcBef>
                <a:spcPct val="0"/>
              </a:spcBef>
            </a:pPr>
            <a:endParaRPr lang="en-US" sz="2400" b="0">
              <a:solidFill>
                <a:schemeClr val="tx1"/>
              </a:solidFill>
              <a:latin typeface="Times New Roman" pitchFamily="18" charset="0"/>
            </a:endParaRPr>
          </a:p>
        </p:txBody>
      </p:sp>
      <p:sp>
        <p:nvSpPr>
          <p:cNvPr id="83991" name="Text Box 23"/>
          <p:cNvSpPr txBox="1">
            <a:spLocks noChangeArrowheads="1"/>
          </p:cNvSpPr>
          <p:nvPr/>
        </p:nvSpPr>
        <p:spPr bwMode="auto">
          <a:xfrm>
            <a:off x="5776913" y="1890713"/>
            <a:ext cx="169862" cy="336550"/>
          </a:xfrm>
          <a:prstGeom prst="rect">
            <a:avLst/>
          </a:prstGeom>
          <a:noFill/>
          <a:ln w="9525">
            <a:noFill/>
            <a:miter lim="800000"/>
            <a:headEnd/>
            <a:tailEnd/>
          </a:ln>
          <a:effectLst/>
        </p:spPr>
        <p:txBody>
          <a:bodyPr wrap="none">
            <a:spAutoFit/>
          </a:bodyPr>
          <a:lstStyle/>
          <a:p>
            <a:pPr algn="ctr">
              <a:spcBef>
                <a:spcPct val="0"/>
              </a:spcBef>
            </a:pPr>
            <a:endParaRPr lang="en-US" b="0">
              <a:solidFill>
                <a:schemeClr val="tx1"/>
              </a:solidFill>
              <a:latin typeface="Times New Roman" pitchFamily="18" charset="0"/>
            </a:endParaRPr>
          </a:p>
        </p:txBody>
      </p:sp>
      <p:sp>
        <p:nvSpPr>
          <p:cNvPr id="83992" name="Text Box 24"/>
          <p:cNvSpPr txBox="1">
            <a:spLocks noChangeArrowheads="1"/>
          </p:cNvSpPr>
          <p:nvPr/>
        </p:nvSpPr>
        <p:spPr bwMode="auto">
          <a:xfrm>
            <a:off x="5319713" y="6234113"/>
            <a:ext cx="169862" cy="336550"/>
          </a:xfrm>
          <a:prstGeom prst="rect">
            <a:avLst/>
          </a:prstGeom>
          <a:noFill/>
          <a:ln w="9525">
            <a:noFill/>
            <a:miter lim="800000"/>
            <a:headEnd/>
            <a:tailEnd/>
          </a:ln>
          <a:effectLst/>
        </p:spPr>
        <p:txBody>
          <a:bodyPr wrap="none">
            <a:spAutoFit/>
          </a:bodyPr>
          <a:lstStyle/>
          <a:p>
            <a:pPr algn="ctr">
              <a:spcBef>
                <a:spcPct val="0"/>
              </a:spcBef>
            </a:pPr>
            <a:endParaRPr lang="en-US" b="0">
              <a:solidFill>
                <a:schemeClr val="tx1"/>
              </a:solidFill>
              <a:latin typeface="Times New Roman" pitchFamily="18" charset="0"/>
            </a:endParaRPr>
          </a:p>
        </p:txBody>
      </p:sp>
      <p:sp>
        <p:nvSpPr>
          <p:cNvPr id="83993" name="Text Box 25"/>
          <p:cNvSpPr txBox="1">
            <a:spLocks noChangeArrowheads="1"/>
          </p:cNvSpPr>
          <p:nvPr/>
        </p:nvSpPr>
        <p:spPr bwMode="auto">
          <a:xfrm>
            <a:off x="5929313" y="6310313"/>
            <a:ext cx="169862" cy="336550"/>
          </a:xfrm>
          <a:prstGeom prst="rect">
            <a:avLst/>
          </a:prstGeom>
          <a:noFill/>
          <a:ln w="9525">
            <a:noFill/>
            <a:miter lim="800000"/>
            <a:headEnd/>
            <a:tailEnd/>
          </a:ln>
          <a:effectLst/>
        </p:spPr>
        <p:txBody>
          <a:bodyPr wrap="none">
            <a:spAutoFit/>
          </a:bodyPr>
          <a:lstStyle/>
          <a:p>
            <a:pPr algn="ctr">
              <a:spcBef>
                <a:spcPct val="0"/>
              </a:spcBef>
            </a:pPr>
            <a:endParaRPr lang="en-US" b="0">
              <a:solidFill>
                <a:schemeClr val="tx1"/>
              </a:solidFill>
              <a:latin typeface="Times New Roman" pitchFamily="18" charset="0"/>
            </a:endParaRPr>
          </a:p>
        </p:txBody>
      </p:sp>
      <p:sp>
        <p:nvSpPr>
          <p:cNvPr id="83995" name="Text Box 27"/>
          <p:cNvSpPr txBox="1">
            <a:spLocks noChangeArrowheads="1"/>
          </p:cNvSpPr>
          <p:nvPr/>
        </p:nvSpPr>
        <p:spPr bwMode="auto">
          <a:xfrm>
            <a:off x="4481513" y="3186113"/>
            <a:ext cx="169862" cy="336550"/>
          </a:xfrm>
          <a:prstGeom prst="rect">
            <a:avLst/>
          </a:prstGeom>
          <a:noFill/>
          <a:ln w="9525">
            <a:noFill/>
            <a:miter lim="800000"/>
            <a:headEnd/>
            <a:tailEnd/>
          </a:ln>
          <a:effectLst/>
        </p:spPr>
        <p:txBody>
          <a:bodyPr wrap="none">
            <a:spAutoFit/>
          </a:bodyPr>
          <a:lstStyle/>
          <a:p>
            <a:pPr algn="ctr">
              <a:spcBef>
                <a:spcPct val="0"/>
              </a:spcBef>
            </a:pPr>
            <a:endParaRPr lang="en-US" b="0">
              <a:solidFill>
                <a:schemeClr val="tx1"/>
              </a:solidFill>
              <a:latin typeface="Times New Roman" pitchFamily="18" charset="0"/>
            </a:endParaRPr>
          </a:p>
        </p:txBody>
      </p:sp>
      <p:sp>
        <p:nvSpPr>
          <p:cNvPr id="83996" name="Text Box 28"/>
          <p:cNvSpPr txBox="1">
            <a:spLocks noChangeArrowheads="1"/>
          </p:cNvSpPr>
          <p:nvPr/>
        </p:nvSpPr>
        <p:spPr bwMode="auto">
          <a:xfrm>
            <a:off x="990600" y="2514600"/>
            <a:ext cx="6753225" cy="1006475"/>
          </a:xfrm>
          <a:prstGeom prst="rect">
            <a:avLst/>
          </a:prstGeom>
          <a:solidFill>
            <a:srgbClr val="CCCC00">
              <a:alpha val="50000"/>
            </a:srgbClr>
          </a:solidFill>
          <a:ln w="19050">
            <a:solidFill>
              <a:srgbClr val="000080"/>
            </a:solidFill>
            <a:miter lim="800000"/>
            <a:headEnd/>
            <a:tailEnd/>
          </a:ln>
          <a:effectLst/>
        </p:spPr>
        <p:txBody>
          <a:bodyPr lIns="36000" tIns="36000" rIns="36000" bIns="36000">
            <a:spAutoFit/>
          </a:bodyPr>
          <a:lstStyle/>
          <a:p>
            <a:pPr algn="ctr">
              <a:spcBef>
                <a:spcPct val="0"/>
              </a:spcBef>
            </a:pPr>
            <a:r>
              <a:rPr lang="en-US" sz="2000">
                <a:latin typeface="Verdana" pitchFamily="34" charset="0"/>
              </a:rPr>
              <a:t>CASE-BY-CASE IMPACT ASSESSMENT METHODS FOR INTERNATIONAL TRADE NEGOTIATIONS</a:t>
            </a:r>
          </a:p>
        </p:txBody>
      </p:sp>
      <p:sp>
        <p:nvSpPr>
          <p:cNvPr id="83997" name="Text Box 29"/>
          <p:cNvSpPr txBox="1">
            <a:spLocks noChangeArrowheads="1"/>
          </p:cNvSpPr>
          <p:nvPr/>
        </p:nvSpPr>
        <p:spPr bwMode="auto">
          <a:xfrm>
            <a:off x="5548313" y="5319713"/>
            <a:ext cx="169862" cy="336550"/>
          </a:xfrm>
          <a:prstGeom prst="rect">
            <a:avLst/>
          </a:prstGeom>
          <a:noFill/>
          <a:ln w="9525">
            <a:noFill/>
            <a:miter lim="800000"/>
            <a:headEnd/>
            <a:tailEnd/>
          </a:ln>
          <a:effectLst/>
        </p:spPr>
        <p:txBody>
          <a:bodyPr wrap="none">
            <a:spAutoFit/>
          </a:bodyPr>
          <a:lstStyle/>
          <a:p>
            <a:pPr algn="ctr">
              <a:spcBef>
                <a:spcPct val="0"/>
              </a:spcBef>
            </a:pPr>
            <a:endParaRPr lang="en-US" b="0">
              <a:solidFill>
                <a:schemeClr val="tx1"/>
              </a:solidFill>
              <a:latin typeface="Times New Roman" pitchFamily="18" charset="0"/>
            </a:endParaRPr>
          </a:p>
        </p:txBody>
      </p:sp>
      <p:sp>
        <p:nvSpPr>
          <p:cNvPr id="83998" name="Text Box 30"/>
          <p:cNvSpPr txBox="1">
            <a:spLocks noChangeArrowheads="1"/>
          </p:cNvSpPr>
          <p:nvPr/>
        </p:nvSpPr>
        <p:spPr bwMode="auto">
          <a:xfrm>
            <a:off x="5257800" y="5105400"/>
            <a:ext cx="3238500" cy="304800"/>
          </a:xfrm>
          <a:prstGeom prst="rect">
            <a:avLst/>
          </a:prstGeom>
          <a:noFill/>
          <a:ln w="9525">
            <a:noFill/>
            <a:miter lim="800000"/>
            <a:headEnd/>
            <a:tailEnd/>
          </a:ln>
          <a:effectLst/>
        </p:spPr>
        <p:txBody>
          <a:bodyPr>
            <a:spAutoFit/>
          </a:bodyPr>
          <a:lstStyle/>
          <a:p>
            <a:pPr algn="ctr">
              <a:spcBef>
                <a:spcPct val="0"/>
              </a:spcBef>
            </a:pPr>
            <a:r>
              <a:rPr lang="en-US" sz="1400">
                <a:latin typeface="Verdana" pitchFamily="34" charset="0"/>
              </a:rPr>
              <a:t>March 19, 2002</a:t>
            </a:r>
          </a:p>
        </p:txBody>
      </p:sp>
      <p:sp>
        <p:nvSpPr>
          <p:cNvPr id="83999" name="Text Box 31"/>
          <p:cNvSpPr txBox="1">
            <a:spLocks noChangeArrowheads="1"/>
          </p:cNvSpPr>
          <p:nvPr/>
        </p:nvSpPr>
        <p:spPr bwMode="auto">
          <a:xfrm>
            <a:off x="4479925" y="1412875"/>
            <a:ext cx="169863" cy="457200"/>
          </a:xfrm>
          <a:prstGeom prst="rect">
            <a:avLst/>
          </a:prstGeom>
          <a:noFill/>
          <a:ln w="9525">
            <a:noFill/>
            <a:miter lim="800000"/>
            <a:headEnd/>
            <a:tailEnd/>
          </a:ln>
          <a:effectLst/>
        </p:spPr>
        <p:txBody>
          <a:bodyPr wrap="none">
            <a:spAutoFit/>
          </a:bodyPr>
          <a:lstStyle/>
          <a:p>
            <a:pPr>
              <a:spcBef>
                <a:spcPct val="0"/>
              </a:spcBef>
            </a:pPr>
            <a:endParaRPr lang="en-US" sz="2400" b="0">
              <a:solidFill>
                <a:schemeClr val="tx1"/>
              </a:solidFill>
              <a:latin typeface="Times New Roman" pitchFamily="18" charset="0"/>
            </a:endParaRPr>
          </a:p>
        </p:txBody>
      </p:sp>
      <p:sp>
        <p:nvSpPr>
          <p:cNvPr id="84003" name="Text Box 35"/>
          <p:cNvSpPr txBox="1">
            <a:spLocks noChangeArrowheads="1"/>
          </p:cNvSpPr>
          <p:nvPr/>
        </p:nvSpPr>
        <p:spPr bwMode="auto">
          <a:xfrm>
            <a:off x="6629400" y="5791200"/>
            <a:ext cx="2514600" cy="822325"/>
          </a:xfrm>
          <a:prstGeom prst="rect">
            <a:avLst/>
          </a:prstGeom>
          <a:noFill/>
          <a:ln w="9525">
            <a:noFill/>
            <a:miter lim="800000"/>
            <a:headEnd/>
            <a:tailEnd/>
          </a:ln>
          <a:effectLst/>
        </p:spPr>
        <p:txBody>
          <a:bodyPr>
            <a:spAutoFit/>
          </a:bodyPr>
          <a:lstStyle/>
          <a:p>
            <a:pPr algn="r">
              <a:lnSpc>
                <a:spcPct val="80000"/>
              </a:lnSpc>
              <a:spcBef>
                <a:spcPct val="0"/>
              </a:spcBef>
            </a:pPr>
            <a:r>
              <a:rPr lang="en-US" sz="1200" b="0">
                <a:solidFill>
                  <a:srgbClr val="000080"/>
                </a:solidFill>
                <a:latin typeface="Times New Roman" pitchFamily="18" charset="0"/>
              </a:rPr>
              <a:t>Serrano, 20 – 4º I. Madrid 28001.SPAIN</a:t>
            </a:r>
          </a:p>
          <a:p>
            <a:pPr algn="r">
              <a:lnSpc>
                <a:spcPct val="80000"/>
              </a:lnSpc>
              <a:spcBef>
                <a:spcPct val="0"/>
              </a:spcBef>
            </a:pPr>
            <a:r>
              <a:rPr lang="en-US" sz="1200" b="0">
                <a:solidFill>
                  <a:srgbClr val="000080"/>
                </a:solidFill>
                <a:latin typeface="Times New Roman" pitchFamily="18" charset="0"/>
              </a:rPr>
              <a:t>Tel: (34) 91 435 15 67. </a:t>
            </a:r>
          </a:p>
          <a:p>
            <a:pPr algn="r">
              <a:lnSpc>
                <a:spcPct val="80000"/>
              </a:lnSpc>
              <a:spcBef>
                <a:spcPct val="0"/>
              </a:spcBef>
            </a:pPr>
            <a:r>
              <a:rPr lang="en-US" sz="1200" b="0">
                <a:solidFill>
                  <a:srgbClr val="000080"/>
                </a:solidFill>
                <a:latin typeface="Times New Roman" pitchFamily="18" charset="0"/>
              </a:rPr>
              <a:t>Fax: (34) 91 435 01 84</a:t>
            </a:r>
          </a:p>
          <a:p>
            <a:pPr algn="r">
              <a:lnSpc>
                <a:spcPct val="80000"/>
              </a:lnSpc>
              <a:spcBef>
                <a:spcPct val="0"/>
              </a:spcBef>
            </a:pPr>
            <a:r>
              <a:rPr lang="en-US" sz="1200" b="0">
                <a:solidFill>
                  <a:srgbClr val="000080"/>
                </a:solidFill>
                <a:latin typeface="Times New Roman" pitchFamily="18" charset="0"/>
              </a:rPr>
              <a:t>E –  mail: acecomex@acecomex.com</a:t>
            </a:r>
            <a:endParaRPr lang="en-US" sz="2400">
              <a:solidFill>
                <a:schemeClr val="tx1"/>
              </a:solidFill>
              <a:latin typeface="Times New Roman" pitchFamily="18" charset="0"/>
            </a:endParaRPr>
          </a:p>
        </p:txBody>
      </p:sp>
      <p:sp>
        <p:nvSpPr>
          <p:cNvPr id="84007" name="Text Box 39"/>
          <p:cNvSpPr txBox="1">
            <a:spLocks noChangeArrowheads="1"/>
          </p:cNvSpPr>
          <p:nvPr/>
        </p:nvSpPr>
        <p:spPr bwMode="auto">
          <a:xfrm>
            <a:off x="6948488" y="6032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84008" name="Object 40"/>
          <p:cNvGraphicFramePr>
            <a:graphicFrameLocks noChangeAspect="1"/>
          </p:cNvGraphicFramePr>
          <p:nvPr/>
        </p:nvGraphicFramePr>
        <p:xfrm>
          <a:off x="4670425" y="0"/>
          <a:ext cx="4473575" cy="1906588"/>
        </p:xfrm>
        <a:graphic>
          <a:graphicData uri="http://schemas.openxmlformats.org/presentationml/2006/ole">
            <p:oleObj spid="_x0000_s84008" r:id="rId3" imgW="4473360" imgH="1906560" progId="">
              <p:embed/>
            </p:oleObj>
          </a:graphicData>
        </a:graphic>
      </p:graphicFrame>
      <p:sp>
        <p:nvSpPr>
          <p:cNvPr id="84009" name="Text Box 41"/>
          <p:cNvSpPr txBox="1">
            <a:spLocks noChangeArrowheads="1"/>
          </p:cNvSpPr>
          <p:nvPr/>
        </p:nvSpPr>
        <p:spPr bwMode="auto">
          <a:xfrm>
            <a:off x="7440613" y="661352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84010" name="Object 42"/>
          <p:cNvGraphicFramePr>
            <a:graphicFrameLocks noChangeAspect="1"/>
          </p:cNvGraphicFramePr>
          <p:nvPr/>
        </p:nvGraphicFramePr>
        <p:xfrm>
          <a:off x="5726113" y="6669088"/>
          <a:ext cx="3417887" cy="188912"/>
        </p:xfrm>
        <a:graphic>
          <a:graphicData uri="http://schemas.openxmlformats.org/presentationml/2006/ole">
            <p:oleObj spid="_x0000_s84010" r:id="rId4" imgW="3698280" imgH="190800" progId="">
              <p:embed/>
            </p:oleObj>
          </a:graphicData>
        </a:graphic>
      </p:graphicFrame>
      <p:sp>
        <p:nvSpPr>
          <p:cNvPr id="84011" name="Text Box 43"/>
          <p:cNvSpPr txBox="1">
            <a:spLocks noChangeArrowheads="1"/>
          </p:cNvSpPr>
          <p:nvPr/>
        </p:nvSpPr>
        <p:spPr bwMode="auto">
          <a:xfrm>
            <a:off x="1209675" y="3962400"/>
            <a:ext cx="5981700" cy="657225"/>
          </a:xfrm>
          <a:prstGeom prst="rect">
            <a:avLst/>
          </a:prstGeom>
          <a:noFill/>
          <a:ln w="9525">
            <a:noFill/>
            <a:miter lim="800000"/>
            <a:headEnd/>
            <a:tailEnd/>
          </a:ln>
          <a:effectLst/>
        </p:spPr>
        <p:txBody>
          <a:bodyPr wrap="none">
            <a:spAutoFit/>
          </a:bodyPr>
          <a:lstStyle/>
          <a:p>
            <a:pPr algn="ctr"/>
            <a:r>
              <a:rPr lang="en-US">
                <a:solidFill>
                  <a:srgbClr val="000080"/>
                </a:solidFill>
                <a:latin typeface="Verdana" pitchFamily="34" charset="0"/>
                <a:cs typeface="Times New Roman" pitchFamily="18" charset="0"/>
              </a:rPr>
              <a:t>Antonio Bonet</a:t>
            </a:r>
            <a:endParaRPr lang="en-US">
              <a:latin typeface="Verdana" pitchFamily="34" charset="0"/>
              <a:cs typeface="Times New Roman" pitchFamily="18" charset="0"/>
            </a:endParaRPr>
          </a:p>
          <a:p>
            <a:pPr algn="ctr"/>
            <a:r>
              <a:rPr lang="en-US">
                <a:solidFill>
                  <a:srgbClr val="000080"/>
                </a:solidFill>
                <a:latin typeface="Verdana" pitchFamily="34" charset="0"/>
                <a:cs typeface="Times New Roman" pitchFamily="18" charset="0"/>
              </a:rPr>
              <a:t>Chairman. ACE Asesores de Comercio Exterior S.L.</a:t>
            </a:r>
            <a:r>
              <a:rPr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2EAED88A-4BC2-4179-9685-D3728BCCBC8C}" type="slidenum">
              <a:rPr lang="en-US"/>
              <a:pPr/>
              <a:t>10</a:t>
            </a:fld>
            <a:endParaRPr lang="en-US"/>
          </a:p>
        </p:txBody>
      </p:sp>
      <p:sp>
        <p:nvSpPr>
          <p:cNvPr id="152578" name="Text Box 2"/>
          <p:cNvSpPr txBox="1">
            <a:spLocks noChangeArrowheads="1"/>
          </p:cNvSpPr>
          <p:nvPr/>
        </p:nvSpPr>
        <p:spPr bwMode="auto">
          <a:xfrm>
            <a:off x="1336675" y="990600"/>
            <a:ext cx="7315200" cy="5422900"/>
          </a:xfrm>
          <a:prstGeom prst="rect">
            <a:avLst/>
          </a:prstGeom>
          <a:noFill/>
          <a:ln w="9525">
            <a:noFill/>
            <a:miter lim="800000"/>
            <a:headEnd/>
            <a:tailEnd/>
          </a:ln>
          <a:effectLst/>
        </p:spPr>
        <p:txBody>
          <a:bodyPr>
            <a:spAutoFit/>
          </a:bodyPr>
          <a:lstStyle/>
          <a:p>
            <a:pPr>
              <a:lnSpc>
                <a:spcPct val="150000"/>
              </a:lnSpc>
              <a:buClr>
                <a:srgbClr val="BCB800"/>
              </a:buClr>
              <a:buFont typeface="Wingdings" pitchFamily="2" charset="2"/>
              <a:buNone/>
            </a:pPr>
            <a:r>
              <a:rPr lang="en-US" b="0">
                <a:latin typeface="Verdana" pitchFamily="34" charset="0"/>
                <a:cs typeface="Times New Roman" pitchFamily="18" charset="0"/>
              </a:rPr>
              <a:t>	- availability of statistical information</a:t>
            </a:r>
          </a:p>
          <a:p>
            <a:pPr>
              <a:lnSpc>
                <a:spcPct val="150000"/>
              </a:lnSpc>
              <a:buClr>
                <a:srgbClr val="BCB800"/>
              </a:buClr>
              <a:buFont typeface="Wingdings" pitchFamily="2" charset="2"/>
              <a:buNone/>
            </a:pPr>
            <a:r>
              <a:rPr lang="en-US" b="0">
                <a:latin typeface="Verdana" pitchFamily="34" charset="0"/>
                <a:cs typeface="Times New Roman" pitchFamily="18" charset="0"/>
              </a:rPr>
              <a:t>	- Degree of homogeneity of the data Country A with 		Country B </a:t>
            </a:r>
          </a:p>
          <a:p>
            <a:pPr>
              <a:lnSpc>
                <a:spcPct val="150000"/>
              </a:lnSpc>
              <a:buClr>
                <a:srgbClr val="BCB800"/>
              </a:buClr>
              <a:buFont typeface="Wingdings" pitchFamily="2" charset="2"/>
              <a:buChar char="Ø"/>
            </a:pPr>
            <a:r>
              <a:rPr lang="en-US" b="0">
                <a:latin typeface="Verdana" pitchFamily="34" charset="0"/>
                <a:cs typeface="Times New Roman" pitchFamily="18" charset="0"/>
              </a:rPr>
              <a:t> Asymmetrical photograph: greater detail towards the product or sector</a:t>
            </a:r>
          </a:p>
          <a:p>
            <a:pPr>
              <a:lnSpc>
                <a:spcPct val="150000"/>
              </a:lnSpc>
              <a:buClr>
                <a:srgbClr val="BCB800"/>
              </a:buClr>
              <a:buFont typeface="Wingdings" pitchFamily="2" charset="2"/>
              <a:buChar char="Ø"/>
            </a:pPr>
            <a:r>
              <a:rPr lang="en-US" b="0">
                <a:latin typeface="Verdana" pitchFamily="34" charset="0"/>
                <a:cs typeface="Times New Roman" pitchFamily="18" charset="0"/>
              </a:rPr>
              <a:t> Level and system of tariff and non-tariff protection </a:t>
            </a:r>
          </a:p>
          <a:p>
            <a:pPr>
              <a:lnSpc>
                <a:spcPct val="150000"/>
              </a:lnSpc>
              <a:spcAft>
                <a:spcPct val="50000"/>
              </a:spcAft>
              <a:buClr>
                <a:srgbClr val="BCB800"/>
              </a:buClr>
              <a:buFont typeface="Wingdings" pitchFamily="2" charset="2"/>
              <a:buChar char="Ø"/>
            </a:pPr>
            <a:r>
              <a:rPr lang="en-US" b="0">
                <a:latin typeface="Verdana" pitchFamily="34" charset="0"/>
                <a:cs typeface="Times New Roman" pitchFamily="18" charset="0"/>
              </a:rPr>
              <a:t> Statistical analysis using trade partner data</a:t>
            </a:r>
          </a:p>
          <a:p>
            <a:pPr>
              <a:lnSpc>
                <a:spcPct val="150000"/>
              </a:lnSpc>
              <a:spcAft>
                <a:spcPct val="50000"/>
              </a:spcAft>
            </a:pPr>
            <a:r>
              <a:rPr lang="en-US" b="0" u="sng">
                <a:latin typeface="Verdana" pitchFamily="34" charset="0"/>
                <a:cs typeface="Times New Roman" pitchFamily="18" charset="0"/>
              </a:rPr>
              <a:t>Usefulness</a:t>
            </a:r>
            <a:r>
              <a:rPr lang="en-US" b="0">
                <a:latin typeface="Verdana" pitchFamily="34" charset="0"/>
                <a:cs typeface="Times New Roman" pitchFamily="18" charset="0"/>
              </a:rPr>
              <a:t>:</a:t>
            </a:r>
          </a:p>
          <a:p>
            <a:pPr>
              <a:lnSpc>
                <a:spcPct val="150000"/>
              </a:lnSpc>
              <a:buClr>
                <a:srgbClr val="BCB800"/>
              </a:buClr>
              <a:buFont typeface="Wingdings" pitchFamily="2" charset="2"/>
              <a:buChar char="Ø"/>
            </a:pPr>
            <a:r>
              <a:rPr lang="en-US" b="0">
                <a:latin typeface="Verdana" pitchFamily="34" charset="0"/>
                <a:cs typeface="Times New Roman" pitchFamily="18" charset="0"/>
              </a:rPr>
              <a:t> Identify priority and sensitive products</a:t>
            </a:r>
          </a:p>
          <a:p>
            <a:pPr>
              <a:lnSpc>
                <a:spcPct val="150000"/>
              </a:lnSpc>
              <a:buClr>
                <a:srgbClr val="BCB800"/>
              </a:buClr>
              <a:buFont typeface="Wingdings" pitchFamily="2" charset="2"/>
              <a:buChar char="Ø"/>
            </a:pPr>
            <a:r>
              <a:rPr lang="en-US" b="0">
                <a:latin typeface="Verdana" pitchFamily="34" charset="0"/>
                <a:cs typeface="Times New Roman" pitchFamily="18" charset="0"/>
              </a:rPr>
              <a:t> Prepare internal and external negotiation</a:t>
            </a:r>
          </a:p>
          <a:p>
            <a:pPr>
              <a:lnSpc>
                <a:spcPct val="150000"/>
              </a:lnSpc>
              <a:buClr>
                <a:srgbClr val="BCB800"/>
              </a:buClr>
              <a:buFont typeface="Wingdings" pitchFamily="2" charset="2"/>
              <a:buChar char="Ø"/>
            </a:pPr>
            <a:r>
              <a:rPr lang="en-US" b="0">
                <a:latin typeface="Verdana" pitchFamily="34" charset="0"/>
                <a:cs typeface="Times New Roman" pitchFamily="18" charset="0"/>
              </a:rPr>
              <a:t> Prepare impact assessment</a:t>
            </a:r>
          </a:p>
          <a:p>
            <a:pPr>
              <a:lnSpc>
                <a:spcPct val="150000"/>
              </a:lnSpc>
            </a:pPr>
            <a:endParaRPr lang="en-US" b="0">
              <a:latin typeface="Verdana" pitchFamily="34" charset="0"/>
            </a:endParaRPr>
          </a:p>
        </p:txBody>
      </p:sp>
      <p:sp>
        <p:nvSpPr>
          <p:cNvPr id="152579" name="AutoShape 3"/>
          <p:cNvSpPr>
            <a:spLocks noChangeArrowheads="1"/>
          </p:cNvSpPr>
          <p:nvPr/>
        </p:nvSpPr>
        <p:spPr bwMode="auto">
          <a:xfrm>
            <a:off x="914400" y="3810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2580" name="Text Box 4"/>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52581" name="Object 5"/>
          <p:cNvGraphicFramePr>
            <a:graphicFrameLocks noChangeAspect="1"/>
          </p:cNvGraphicFramePr>
          <p:nvPr/>
        </p:nvGraphicFramePr>
        <p:xfrm>
          <a:off x="5114925" y="0"/>
          <a:ext cx="4029075" cy="203200"/>
        </p:xfrm>
        <a:graphic>
          <a:graphicData uri="http://schemas.openxmlformats.org/presentationml/2006/ole">
            <p:oleObj spid="_x0000_s152581" r:id="rId3" imgW="4028760" imgH="20340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E8E17CE3-0D9B-49A3-8399-D81CC85FD020}" type="slidenum">
              <a:rPr lang="en-US"/>
              <a:pPr/>
              <a:t>11</a:t>
            </a:fld>
            <a:endParaRPr lang="en-US"/>
          </a:p>
        </p:txBody>
      </p:sp>
      <p:sp>
        <p:nvSpPr>
          <p:cNvPr id="153602" name="Text Box 2"/>
          <p:cNvSpPr txBox="1">
            <a:spLocks noChangeArrowheads="1"/>
          </p:cNvSpPr>
          <p:nvPr/>
        </p:nvSpPr>
        <p:spPr bwMode="auto">
          <a:xfrm>
            <a:off x="703263" y="660400"/>
            <a:ext cx="6946900" cy="717550"/>
          </a:xfrm>
          <a:prstGeom prst="rect">
            <a:avLst/>
          </a:prstGeom>
          <a:noFill/>
          <a:ln w="9525">
            <a:noFill/>
            <a:miter lim="800000"/>
            <a:headEnd/>
            <a:tailEnd/>
          </a:ln>
          <a:effectLst/>
        </p:spPr>
        <p:txBody>
          <a:bodyPr wrap="none">
            <a:spAutoFit/>
          </a:bodyPr>
          <a:lstStyle/>
          <a:p>
            <a:pPr marL="609600" indent="-609600">
              <a:buFontTx/>
              <a:buAutoNum type="romanUcPeriod" startAt="5"/>
            </a:pPr>
            <a:r>
              <a:rPr lang="en-US" sz="1800">
                <a:latin typeface="Verdana" pitchFamily="34" charset="0"/>
                <a:cs typeface="Times New Roman" pitchFamily="18" charset="0"/>
              </a:rPr>
              <a:t>IDENTIFICATION OF PRIORITY AND SENSITIVE</a:t>
            </a:r>
          </a:p>
          <a:p>
            <a:pPr marL="609600" indent="-609600"/>
            <a:r>
              <a:rPr lang="en-US" sz="1800">
                <a:latin typeface="Verdana" pitchFamily="34" charset="0"/>
                <a:cs typeface="Times New Roman" pitchFamily="18" charset="0"/>
              </a:rPr>
              <a:t>	PRODUCTS</a:t>
            </a:r>
          </a:p>
        </p:txBody>
      </p:sp>
      <p:sp>
        <p:nvSpPr>
          <p:cNvPr id="153603" name="Text Box 3"/>
          <p:cNvSpPr txBox="1">
            <a:spLocks noChangeArrowheads="1"/>
          </p:cNvSpPr>
          <p:nvPr/>
        </p:nvSpPr>
        <p:spPr bwMode="auto">
          <a:xfrm>
            <a:off x="1295400" y="1676400"/>
            <a:ext cx="7399338" cy="1619250"/>
          </a:xfrm>
          <a:prstGeom prst="rect">
            <a:avLst/>
          </a:prstGeom>
          <a:noFill/>
          <a:ln w="9525">
            <a:noFill/>
            <a:miter lim="800000"/>
            <a:headEnd/>
            <a:tailEnd/>
          </a:ln>
          <a:effectLst/>
        </p:spPr>
        <p:txBody>
          <a:bodyPr>
            <a:spAutoFit/>
          </a:bodyPr>
          <a:lstStyle/>
          <a:p>
            <a:r>
              <a:rPr lang="en-US" b="0">
                <a:latin typeface="Verdana" pitchFamily="34" charset="0"/>
                <a:cs typeface="Times New Roman" pitchFamily="18" charset="0"/>
              </a:rPr>
              <a:t>The negotiating effort should concentrate on a few products.</a:t>
            </a:r>
            <a:r>
              <a:rPr lang="en-US" b="0">
                <a:latin typeface="Verdana" pitchFamily="34" charset="0"/>
              </a:rPr>
              <a:t> </a:t>
            </a:r>
          </a:p>
          <a:p>
            <a:endParaRPr lang="en-US" b="0">
              <a:latin typeface="Verdana" pitchFamily="34" charset="0"/>
            </a:endParaRPr>
          </a:p>
          <a:p>
            <a:pPr lvl="1">
              <a:buClr>
                <a:srgbClr val="BCB800"/>
              </a:buClr>
              <a:buFont typeface="Wingdings" pitchFamily="2" charset="2"/>
              <a:buChar char="Ø"/>
            </a:pPr>
            <a:r>
              <a:rPr lang="en-US" b="0">
                <a:latin typeface="Verdana" pitchFamily="34" charset="0"/>
                <a:cs typeface="Times New Roman" pitchFamily="18" charset="0"/>
              </a:rPr>
              <a:t>	Idiosyncrasy of the negotiations</a:t>
            </a:r>
            <a:r>
              <a:rPr lang="en-US" b="0">
                <a:latin typeface="Verdana" pitchFamily="34" charset="0"/>
              </a:rPr>
              <a:t> </a:t>
            </a:r>
          </a:p>
          <a:p>
            <a:pPr lvl="1">
              <a:buClr>
                <a:srgbClr val="BCB800"/>
              </a:buClr>
              <a:buFont typeface="Wingdings" pitchFamily="2" charset="2"/>
              <a:buChar char="Ø"/>
            </a:pPr>
            <a:r>
              <a:rPr lang="en-US" b="0">
                <a:latin typeface="Verdana" pitchFamily="34" charset="0"/>
                <a:cs typeface="Times New Roman" pitchFamily="18" charset="0"/>
              </a:rPr>
              <a:t>	Insufficiency of the resources</a:t>
            </a:r>
            <a:r>
              <a:rPr lang="en-US" b="0">
                <a:latin typeface="Verdana" pitchFamily="34" charset="0"/>
              </a:rPr>
              <a:t> </a:t>
            </a:r>
          </a:p>
          <a:p>
            <a:pPr lvl="1">
              <a:buClr>
                <a:srgbClr val="BCB800"/>
              </a:buClr>
              <a:buFont typeface="Wingdings" pitchFamily="2" charset="2"/>
              <a:buChar char="Ø"/>
            </a:pPr>
            <a:r>
              <a:rPr lang="en-US" b="0">
                <a:latin typeface="Verdana" pitchFamily="34" charset="0"/>
                <a:cs typeface="Times New Roman" pitchFamily="18" charset="0"/>
              </a:rPr>
              <a:t>	Speed-up negotiations</a:t>
            </a:r>
            <a:r>
              <a:rPr lang="en-US" b="0">
                <a:latin typeface="Verdana" pitchFamily="34" charset="0"/>
              </a:rPr>
              <a:t> </a:t>
            </a:r>
          </a:p>
        </p:txBody>
      </p:sp>
      <p:sp>
        <p:nvSpPr>
          <p:cNvPr id="153604" name="Text Box 4"/>
          <p:cNvSpPr txBox="1">
            <a:spLocks noChangeArrowheads="1"/>
          </p:cNvSpPr>
          <p:nvPr/>
        </p:nvSpPr>
        <p:spPr bwMode="auto">
          <a:xfrm>
            <a:off x="1336675" y="3581400"/>
            <a:ext cx="6962775" cy="1222375"/>
          </a:xfrm>
          <a:prstGeom prst="rect">
            <a:avLst/>
          </a:prstGeom>
          <a:noFill/>
          <a:ln w="9525">
            <a:noFill/>
            <a:miter lim="800000"/>
            <a:headEnd/>
            <a:tailEnd/>
          </a:ln>
          <a:effectLst/>
        </p:spPr>
        <p:txBody>
          <a:bodyPr>
            <a:spAutoFit/>
          </a:bodyPr>
          <a:lstStyle/>
          <a:p>
            <a:r>
              <a:rPr lang="en-US">
                <a:latin typeface="Verdana" pitchFamily="34" charset="0"/>
                <a:cs typeface="Times New Roman" pitchFamily="18" charset="0"/>
              </a:rPr>
              <a:t>Sensitive Products</a:t>
            </a:r>
            <a:endParaRPr lang="en-US" b="0">
              <a:latin typeface="Verdana" pitchFamily="34" charset="0"/>
            </a:endParaRPr>
          </a:p>
          <a:p>
            <a:pPr lvl="1">
              <a:buClr>
                <a:srgbClr val="BCB800"/>
              </a:buClr>
              <a:buFont typeface="Wingdings" pitchFamily="2" charset="2"/>
              <a:buChar char="Ø"/>
            </a:pPr>
            <a:r>
              <a:rPr lang="en-US" b="0">
                <a:latin typeface="Verdana" pitchFamily="34" charset="0"/>
                <a:cs typeface="Times New Roman" pitchFamily="18" charset="0"/>
              </a:rPr>
              <a:t>	Risk of total or partial disappearance of national 	industry. </a:t>
            </a:r>
          </a:p>
          <a:p>
            <a:pPr lvl="1">
              <a:buClr>
                <a:srgbClr val="BCB800"/>
              </a:buClr>
              <a:buFont typeface="Wingdings" pitchFamily="2" charset="2"/>
              <a:buChar char="Ø"/>
            </a:pPr>
            <a:r>
              <a:rPr lang="en-US" b="0">
                <a:latin typeface="Verdana" pitchFamily="34" charset="0"/>
                <a:cs typeface="Times New Roman" pitchFamily="18" charset="0"/>
              </a:rPr>
              <a:t>	There is comparative </a:t>
            </a:r>
            <a:r>
              <a:rPr lang="en-US" b="0" u="sng">
                <a:latin typeface="Verdana" pitchFamily="34" charset="0"/>
                <a:cs typeface="Times New Roman" pitchFamily="18" charset="0"/>
              </a:rPr>
              <a:t>disadvantage</a:t>
            </a:r>
            <a:r>
              <a:rPr lang="en-US" b="0">
                <a:latin typeface="Verdana" pitchFamily="34" charset="0"/>
              </a:rPr>
              <a:t> </a:t>
            </a:r>
          </a:p>
        </p:txBody>
      </p:sp>
      <p:sp>
        <p:nvSpPr>
          <p:cNvPr id="153605" name="Text Box 5"/>
          <p:cNvSpPr txBox="1">
            <a:spLocks noChangeArrowheads="1"/>
          </p:cNvSpPr>
          <p:nvPr/>
        </p:nvSpPr>
        <p:spPr bwMode="auto">
          <a:xfrm>
            <a:off x="1336675" y="4876800"/>
            <a:ext cx="5097463" cy="977900"/>
          </a:xfrm>
          <a:prstGeom prst="rect">
            <a:avLst/>
          </a:prstGeom>
          <a:noFill/>
          <a:ln w="9525">
            <a:noFill/>
            <a:miter lim="800000"/>
            <a:headEnd/>
            <a:tailEnd/>
          </a:ln>
          <a:effectLst/>
        </p:spPr>
        <p:txBody>
          <a:bodyPr wrap="none">
            <a:spAutoFit/>
          </a:bodyPr>
          <a:lstStyle/>
          <a:p>
            <a:r>
              <a:rPr lang="en-US">
                <a:latin typeface="Verdana" pitchFamily="34" charset="0"/>
                <a:cs typeface="Times New Roman" pitchFamily="18" charset="0"/>
              </a:rPr>
              <a:t>Priority Products</a:t>
            </a:r>
            <a:r>
              <a:rPr lang="en-US" b="0">
                <a:latin typeface="Verdana" pitchFamily="34" charset="0"/>
              </a:rPr>
              <a:t> </a:t>
            </a:r>
          </a:p>
          <a:p>
            <a:pPr lvl="1">
              <a:buClr>
                <a:srgbClr val="BCB800"/>
              </a:buClr>
              <a:buFont typeface="Wingdings" pitchFamily="2" charset="2"/>
              <a:buChar char="Ø"/>
            </a:pPr>
            <a:r>
              <a:rPr lang="en-US" b="0">
                <a:latin typeface="Verdana" pitchFamily="34" charset="0"/>
                <a:cs typeface="Times New Roman" pitchFamily="18" charset="0"/>
              </a:rPr>
              <a:t>	Potential for strong growth of exports. </a:t>
            </a:r>
          </a:p>
          <a:p>
            <a:pPr lvl="1">
              <a:buClr>
                <a:srgbClr val="BCB800"/>
              </a:buClr>
              <a:buFont typeface="Wingdings" pitchFamily="2" charset="2"/>
              <a:buChar char="Ø"/>
            </a:pPr>
            <a:r>
              <a:rPr lang="en-US" b="0">
                <a:latin typeface="Verdana" pitchFamily="34" charset="0"/>
                <a:cs typeface="Times New Roman" pitchFamily="18" charset="0"/>
              </a:rPr>
              <a:t>	 There is comparative </a:t>
            </a:r>
            <a:r>
              <a:rPr lang="en-US" b="0" u="sng">
                <a:latin typeface="Verdana" pitchFamily="34" charset="0"/>
                <a:cs typeface="Times New Roman" pitchFamily="18" charset="0"/>
              </a:rPr>
              <a:t>advantage</a:t>
            </a:r>
            <a:r>
              <a:rPr lang="en-US" b="0">
                <a:latin typeface="Verdana" pitchFamily="34" charset="0"/>
              </a:rPr>
              <a:t> </a:t>
            </a:r>
          </a:p>
        </p:txBody>
      </p:sp>
      <p:sp>
        <p:nvSpPr>
          <p:cNvPr id="153606" name="Text Box 6"/>
          <p:cNvSpPr txBox="1">
            <a:spLocks noChangeArrowheads="1"/>
          </p:cNvSpPr>
          <p:nvPr/>
        </p:nvSpPr>
        <p:spPr bwMode="auto">
          <a:xfrm>
            <a:off x="5894388" y="-158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86368" name="Object 1024"/>
          <p:cNvGraphicFramePr>
            <a:graphicFrameLocks noChangeAspect="1"/>
          </p:cNvGraphicFramePr>
          <p:nvPr/>
        </p:nvGraphicFramePr>
        <p:xfrm>
          <a:off x="5114925" y="0"/>
          <a:ext cx="4029075" cy="203200"/>
        </p:xfrm>
        <a:graphic>
          <a:graphicData uri="http://schemas.openxmlformats.org/presentationml/2006/ole">
            <p:oleObj spid="_x0000_s186368" r:id="rId3" imgW="4028760" imgH="203400" progId="">
              <p:embed/>
            </p:oleObj>
          </a:graphicData>
        </a:graphic>
      </p:graphicFrame>
      <p:sp>
        <p:nvSpPr>
          <p:cNvPr id="153608" name="AutoShape 8"/>
          <p:cNvSpPr>
            <a:spLocks noChangeArrowheads="1"/>
          </p:cNvSpPr>
          <p:nvPr/>
        </p:nvSpPr>
        <p:spPr bwMode="auto">
          <a:xfrm>
            <a:off x="990600" y="16764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3610" name="AutoShape 10"/>
          <p:cNvSpPr>
            <a:spLocks noChangeArrowheads="1"/>
          </p:cNvSpPr>
          <p:nvPr/>
        </p:nvSpPr>
        <p:spPr bwMode="auto">
          <a:xfrm>
            <a:off x="984250" y="35814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3611" name="AutoShape 11"/>
          <p:cNvSpPr>
            <a:spLocks noChangeArrowheads="1"/>
          </p:cNvSpPr>
          <p:nvPr/>
        </p:nvSpPr>
        <p:spPr bwMode="auto">
          <a:xfrm>
            <a:off x="984250" y="4876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3E10BB93-DCE2-496D-8C58-05E8E43E4CD8}" type="slidenum">
              <a:rPr lang="en-US"/>
              <a:pPr/>
              <a:t>12</a:t>
            </a:fld>
            <a:endParaRPr lang="en-US"/>
          </a:p>
        </p:txBody>
      </p:sp>
      <p:sp>
        <p:nvSpPr>
          <p:cNvPr id="154626" name="Text Box 2"/>
          <p:cNvSpPr txBox="1">
            <a:spLocks noChangeArrowheads="1"/>
          </p:cNvSpPr>
          <p:nvPr/>
        </p:nvSpPr>
        <p:spPr bwMode="auto">
          <a:xfrm>
            <a:off x="773113" y="762000"/>
            <a:ext cx="7532687" cy="336550"/>
          </a:xfrm>
          <a:prstGeom prst="rect">
            <a:avLst/>
          </a:prstGeom>
          <a:noFill/>
          <a:ln w="9525">
            <a:noFill/>
            <a:miter lim="800000"/>
            <a:headEnd/>
            <a:tailEnd/>
          </a:ln>
          <a:effectLst/>
        </p:spPr>
        <p:txBody>
          <a:bodyPr>
            <a:spAutoFit/>
          </a:bodyPr>
          <a:lstStyle/>
          <a:p>
            <a:r>
              <a:rPr lang="en-US">
                <a:latin typeface="Verdana" pitchFamily="34" charset="0"/>
                <a:cs typeface="Times New Roman" pitchFamily="18" charset="0"/>
              </a:rPr>
              <a:t>SENSITIVE PRODUCTS IDENTIFICATION CRITERIA (Country A)</a:t>
            </a:r>
            <a:endParaRPr lang="en-US">
              <a:latin typeface="Verdana" pitchFamily="34" charset="0"/>
            </a:endParaRPr>
          </a:p>
        </p:txBody>
      </p:sp>
      <p:sp>
        <p:nvSpPr>
          <p:cNvPr id="154627" name="Text Box 3"/>
          <p:cNvSpPr txBox="1">
            <a:spLocks noChangeArrowheads="1"/>
          </p:cNvSpPr>
          <p:nvPr/>
        </p:nvSpPr>
        <p:spPr bwMode="auto">
          <a:xfrm>
            <a:off x="1336675" y="1447800"/>
            <a:ext cx="7034213" cy="1739900"/>
          </a:xfrm>
          <a:prstGeom prst="rect">
            <a:avLst/>
          </a:prstGeom>
          <a:noFill/>
          <a:ln w="9525">
            <a:noFill/>
            <a:miter lim="800000"/>
            <a:headEnd/>
            <a:tailEnd/>
          </a:ln>
          <a:effectLst/>
        </p:spPr>
        <p:txBody>
          <a:bodyPr>
            <a:spAutoFit/>
          </a:bodyPr>
          <a:lstStyle/>
          <a:p>
            <a:pPr>
              <a:lnSpc>
                <a:spcPct val="120000"/>
              </a:lnSpc>
            </a:pPr>
            <a:r>
              <a:rPr lang="en-US" u="sng">
                <a:latin typeface="Verdana" pitchFamily="34" charset="0"/>
                <a:cs typeface="Times New Roman" pitchFamily="18" charset="0"/>
              </a:rPr>
              <a:t>1</a:t>
            </a:r>
            <a:r>
              <a:rPr lang="en-US" u="sng" baseline="30000">
                <a:latin typeface="Verdana" pitchFamily="34" charset="0"/>
                <a:cs typeface="Times New Roman" pitchFamily="18" charset="0"/>
              </a:rPr>
              <a:t>st</a:t>
            </a:r>
            <a:r>
              <a:rPr lang="en-US" u="sng">
                <a:latin typeface="Verdana" pitchFamily="34" charset="0"/>
                <a:cs typeface="Times New Roman" pitchFamily="18" charset="0"/>
              </a:rPr>
              <a:t> criterion</a:t>
            </a:r>
            <a:r>
              <a:rPr lang="en-US">
                <a:latin typeface="Verdana" pitchFamily="34" charset="0"/>
                <a:cs typeface="Times New Roman" pitchFamily="18" charset="0"/>
              </a:rPr>
              <a:t> (qualitative type)</a:t>
            </a:r>
            <a:r>
              <a:rPr lang="en-US">
                <a:latin typeface="Verdana" pitchFamily="34" charset="0"/>
              </a:rPr>
              <a:t>: Expert Opinion</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Economic agents opinion: businesses, unions, consumers (internal negotiation)</a:t>
            </a:r>
            <a:r>
              <a:rPr lang="en-US" b="0">
                <a:latin typeface="Verdana" pitchFamily="34" charset="0"/>
              </a:rPr>
              <a:t> </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Experience of officials</a:t>
            </a:r>
            <a:r>
              <a:rPr lang="en-US" b="0">
                <a:latin typeface="Verdana" pitchFamily="34" charset="0"/>
              </a:rPr>
              <a:t> </a:t>
            </a:r>
          </a:p>
          <a:p>
            <a:endParaRPr lang="en-US" b="0">
              <a:latin typeface="Verdana" pitchFamily="34" charset="0"/>
            </a:endParaRPr>
          </a:p>
        </p:txBody>
      </p:sp>
      <p:sp>
        <p:nvSpPr>
          <p:cNvPr id="154628" name="Text Box 4"/>
          <p:cNvSpPr txBox="1">
            <a:spLocks noChangeArrowheads="1"/>
          </p:cNvSpPr>
          <p:nvPr/>
        </p:nvSpPr>
        <p:spPr bwMode="auto">
          <a:xfrm>
            <a:off x="1336675" y="2971800"/>
            <a:ext cx="7596188" cy="1125538"/>
          </a:xfrm>
          <a:prstGeom prst="rect">
            <a:avLst/>
          </a:prstGeom>
          <a:noFill/>
          <a:ln w="9525">
            <a:noFill/>
            <a:miter lim="800000"/>
            <a:headEnd/>
            <a:tailEnd/>
          </a:ln>
          <a:effectLst/>
        </p:spPr>
        <p:txBody>
          <a:bodyPr>
            <a:spAutoFit/>
          </a:bodyPr>
          <a:lstStyle/>
          <a:p>
            <a:pPr>
              <a:lnSpc>
                <a:spcPct val="120000"/>
              </a:lnSpc>
            </a:pPr>
            <a:r>
              <a:rPr lang="en-US" u="sng">
                <a:latin typeface="Verdana" pitchFamily="34" charset="0"/>
                <a:cs typeface="Times New Roman" pitchFamily="18" charset="0"/>
              </a:rPr>
              <a:t>2</a:t>
            </a:r>
            <a:r>
              <a:rPr lang="en-US" u="sng" baseline="30000">
                <a:latin typeface="Verdana" pitchFamily="34" charset="0"/>
                <a:cs typeface="Times New Roman" pitchFamily="18" charset="0"/>
              </a:rPr>
              <a:t>nd</a:t>
            </a:r>
            <a:r>
              <a:rPr lang="en-US" u="sng">
                <a:latin typeface="Verdana" pitchFamily="34" charset="0"/>
                <a:cs typeface="Times New Roman" pitchFamily="18" charset="0"/>
              </a:rPr>
              <a:t> criterion</a:t>
            </a:r>
            <a:r>
              <a:rPr lang="en-US">
                <a:latin typeface="Verdana" pitchFamily="34" charset="0"/>
                <a:cs typeface="Times New Roman" pitchFamily="18" charset="0"/>
              </a:rPr>
              <a:t> (quantitative data): Country A import structure</a:t>
            </a:r>
            <a:r>
              <a:rPr lang="en-US">
                <a:latin typeface="Verdana" pitchFamily="34" charset="0"/>
              </a:rPr>
              <a:t> </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Volume of imports</a:t>
            </a:r>
            <a:r>
              <a:rPr lang="en-US" b="0">
                <a:latin typeface="Verdana" pitchFamily="34" charset="0"/>
              </a:rPr>
              <a:t> </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Level of protection currently covering the product</a:t>
            </a:r>
          </a:p>
        </p:txBody>
      </p:sp>
      <p:sp>
        <p:nvSpPr>
          <p:cNvPr id="154629" name="Text Box 5"/>
          <p:cNvSpPr txBox="1">
            <a:spLocks noChangeArrowheads="1"/>
          </p:cNvSpPr>
          <p:nvPr/>
        </p:nvSpPr>
        <p:spPr bwMode="auto">
          <a:xfrm>
            <a:off x="1336675" y="4495800"/>
            <a:ext cx="6978650" cy="2109788"/>
          </a:xfrm>
          <a:prstGeom prst="rect">
            <a:avLst/>
          </a:prstGeom>
          <a:noFill/>
          <a:ln w="9525">
            <a:noFill/>
            <a:miter lim="800000"/>
            <a:headEnd/>
            <a:tailEnd/>
          </a:ln>
          <a:effectLst/>
        </p:spPr>
        <p:txBody>
          <a:bodyPr>
            <a:spAutoFit/>
          </a:bodyPr>
          <a:lstStyle/>
          <a:p>
            <a:pPr>
              <a:lnSpc>
                <a:spcPct val="120000"/>
              </a:lnSpc>
            </a:pPr>
            <a:r>
              <a:rPr lang="en-US" u="sng">
                <a:latin typeface="Verdana" pitchFamily="34" charset="0"/>
              </a:rPr>
              <a:t>3</a:t>
            </a:r>
            <a:r>
              <a:rPr lang="en-US" u="sng" baseline="30000">
                <a:latin typeface="Verdana" pitchFamily="34" charset="0"/>
                <a:cs typeface="Times New Roman" pitchFamily="18" charset="0"/>
              </a:rPr>
              <a:t>rd</a:t>
            </a:r>
            <a:r>
              <a:rPr lang="en-US" u="sng">
                <a:latin typeface="Verdana" pitchFamily="34" charset="0"/>
              </a:rPr>
              <a:t> criterion</a:t>
            </a:r>
            <a:r>
              <a:rPr lang="en-US">
                <a:latin typeface="Verdana" pitchFamily="34" charset="0"/>
              </a:rPr>
              <a:t>: Relative to trade partner (country B)</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Volume of exports of Country B and its geographic 	distribution</a:t>
            </a:r>
            <a:r>
              <a:rPr lang="en-US" b="0">
                <a:latin typeface="Verdana" pitchFamily="34" charset="0"/>
              </a:rPr>
              <a:t> </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Expert opinion (i.e. Businesses, consultants, ...) </a:t>
            </a:r>
          </a:p>
          <a:p>
            <a:pPr lvl="1">
              <a:lnSpc>
                <a:spcPct val="120000"/>
              </a:lnSpc>
              <a:buClr>
                <a:srgbClr val="BCB800"/>
              </a:buClr>
              <a:buFont typeface="Wingdings" pitchFamily="2" charset="2"/>
              <a:buChar char="Ø"/>
            </a:pPr>
            <a:r>
              <a:rPr lang="en-US" b="0">
                <a:latin typeface="Verdana" pitchFamily="34" charset="0"/>
                <a:cs typeface="Times New Roman" pitchFamily="18" charset="0"/>
              </a:rPr>
              <a:t>	Country B position on the negotiation </a:t>
            </a:r>
            <a:endParaRPr lang="en-US" b="0">
              <a:latin typeface="Verdana" pitchFamily="34" charset="0"/>
            </a:endParaRPr>
          </a:p>
          <a:p>
            <a:pPr>
              <a:buClr>
                <a:srgbClr val="BCB800"/>
              </a:buClr>
              <a:buFont typeface="Wingdings" pitchFamily="2" charset="2"/>
              <a:buChar char="Ø"/>
            </a:pPr>
            <a:endParaRPr lang="en-US" b="0">
              <a:latin typeface="Verdana" pitchFamily="34" charset="0"/>
            </a:endParaRPr>
          </a:p>
        </p:txBody>
      </p:sp>
      <p:sp>
        <p:nvSpPr>
          <p:cNvPr id="154632" name="Text Box 8"/>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54633" name="Object 9"/>
          <p:cNvGraphicFramePr>
            <a:graphicFrameLocks noChangeAspect="1"/>
          </p:cNvGraphicFramePr>
          <p:nvPr/>
        </p:nvGraphicFramePr>
        <p:xfrm>
          <a:off x="5114925" y="0"/>
          <a:ext cx="4029075" cy="203200"/>
        </p:xfrm>
        <a:graphic>
          <a:graphicData uri="http://schemas.openxmlformats.org/presentationml/2006/ole">
            <p:oleObj spid="_x0000_s154633" r:id="rId3" imgW="4028760" imgH="203400" progId="">
              <p:embed/>
            </p:oleObj>
          </a:graphicData>
        </a:graphic>
      </p:graphicFrame>
      <p:sp>
        <p:nvSpPr>
          <p:cNvPr id="154634" name="AutoShape 10"/>
          <p:cNvSpPr>
            <a:spLocks noChangeArrowheads="1"/>
          </p:cNvSpPr>
          <p:nvPr/>
        </p:nvSpPr>
        <p:spPr bwMode="auto">
          <a:xfrm>
            <a:off x="984250" y="3048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4635" name="AutoShape 11"/>
          <p:cNvSpPr>
            <a:spLocks noChangeArrowheads="1"/>
          </p:cNvSpPr>
          <p:nvPr/>
        </p:nvSpPr>
        <p:spPr bwMode="auto">
          <a:xfrm>
            <a:off x="984250" y="4572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4637" name="AutoShape 13"/>
          <p:cNvSpPr>
            <a:spLocks noChangeArrowheads="1"/>
          </p:cNvSpPr>
          <p:nvPr/>
        </p:nvSpPr>
        <p:spPr bwMode="auto">
          <a:xfrm>
            <a:off x="984250" y="1524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EAADA485-F1DA-4638-8ED2-EA1D7182F7B7}" type="slidenum">
              <a:rPr lang="en-US"/>
              <a:pPr/>
              <a:t>13</a:t>
            </a:fld>
            <a:endParaRPr lang="en-US"/>
          </a:p>
        </p:txBody>
      </p:sp>
      <p:sp>
        <p:nvSpPr>
          <p:cNvPr id="177154" name="Text Box 1026"/>
          <p:cNvSpPr txBox="1">
            <a:spLocks noChangeArrowheads="1"/>
          </p:cNvSpPr>
          <p:nvPr/>
        </p:nvSpPr>
        <p:spPr bwMode="auto">
          <a:xfrm>
            <a:off x="619125" y="517525"/>
            <a:ext cx="8102600" cy="5610225"/>
          </a:xfrm>
          <a:prstGeom prst="rect">
            <a:avLst/>
          </a:prstGeom>
          <a:noFill/>
          <a:ln w="9525">
            <a:noFill/>
            <a:miter lim="800000"/>
            <a:headEnd/>
            <a:tailEnd/>
          </a:ln>
          <a:effectLst/>
        </p:spPr>
        <p:txBody>
          <a:bodyPr>
            <a:spAutoFit/>
          </a:bodyPr>
          <a:lstStyle/>
          <a:p>
            <a:pPr algn="ctr"/>
            <a:r>
              <a:rPr lang="en-US" sz="1400" i="1">
                <a:solidFill>
                  <a:schemeClr val="tx1"/>
                </a:solidFill>
                <a:latin typeface="Verdana" pitchFamily="34" charset="0"/>
                <a:cs typeface="Times New Roman" pitchFamily="18" charset="0"/>
              </a:rPr>
              <a:t>EXAMPLE: HOW TO DETERMINE IF THE COTTON SECTOR IS SENSITIVE TO COUNTRY A</a:t>
            </a:r>
          </a:p>
          <a:p>
            <a:r>
              <a:rPr lang="en-US" sz="1400" i="1">
                <a:solidFill>
                  <a:schemeClr val="tx1"/>
                </a:solidFill>
                <a:latin typeface="Verdana" pitchFamily="34" charset="0"/>
                <a:cs typeface="Times New Roman" pitchFamily="18" charset="0"/>
              </a:rPr>
              <a:t> </a:t>
            </a:r>
          </a:p>
          <a:p>
            <a:r>
              <a:rPr lang="en-US" sz="1400" i="1" u="sng">
                <a:solidFill>
                  <a:schemeClr val="tx1"/>
                </a:solidFill>
                <a:latin typeface="Verdana" pitchFamily="34" charset="0"/>
                <a:cs typeface="Times New Roman" pitchFamily="18" charset="0"/>
              </a:rPr>
              <a:t>Country A subjective factors</a:t>
            </a:r>
            <a:endParaRPr lang="en-US" sz="1400" i="1">
              <a:solidFill>
                <a:schemeClr val="tx1"/>
              </a:solidFill>
              <a:latin typeface="Verdana" pitchFamily="34" charset="0"/>
              <a:cs typeface="Times New Roman" pitchFamily="18" charset="0"/>
            </a:endParaRPr>
          </a:p>
          <a:p>
            <a:pPr lvl="1" algn="just">
              <a:buClr>
                <a:srgbClr val="BCB800"/>
              </a:buClr>
              <a:buFontTx/>
              <a:buChar char="•"/>
            </a:pPr>
            <a:r>
              <a:rPr lang="en-US" sz="1400" i="1">
                <a:solidFill>
                  <a:schemeClr val="tx1"/>
                </a:solidFill>
                <a:latin typeface="Verdana" pitchFamily="34" charset="0"/>
                <a:cs typeface="Times New Roman" pitchFamily="18" charset="0"/>
              </a:rPr>
              <a:t>	</a:t>
            </a:r>
            <a:r>
              <a:rPr lang="en-US" sz="1400" b="0" i="1">
                <a:solidFill>
                  <a:schemeClr val="tx1"/>
                </a:solidFill>
                <a:latin typeface="Verdana" pitchFamily="34" charset="0"/>
                <a:cs typeface="Times New Roman" pitchFamily="18" charset="0"/>
              </a:rPr>
              <a:t>Businessmen and unions consider cotton yarn to be a sensitive product (this product is the raw material for making cloth, which is the raw material in clothing manufacture). The product is produced only in a small very depressed region.</a:t>
            </a:r>
          </a:p>
          <a:p>
            <a:pPr lvl="1" algn="just">
              <a:buClr>
                <a:srgbClr val="BCB800"/>
              </a:buClr>
              <a:buFontTx/>
              <a:buChar char="•"/>
            </a:pPr>
            <a:r>
              <a:rPr lang="en-US" sz="1400" b="0" i="1">
                <a:solidFill>
                  <a:schemeClr val="tx1"/>
                </a:solidFill>
                <a:latin typeface="Verdana" pitchFamily="34" charset="0"/>
                <a:cs typeface="Times New Roman" pitchFamily="18" charset="0"/>
              </a:rPr>
              <a:t>	Officials from the Ministry of Production know that national cotton yarn production is very small, of bad quality and expensive. They indicate that the product is politically sensitive because the opposing party leader is a congressman for the region where it is produced. The national guild chairman owns the largest yarn factory in the country. </a:t>
            </a:r>
          </a:p>
          <a:p>
            <a:pPr lvl="1" algn="just">
              <a:buClr>
                <a:srgbClr val="BCB800"/>
              </a:buClr>
              <a:buFontTx/>
              <a:buChar char="•"/>
            </a:pPr>
            <a:r>
              <a:rPr lang="en-US" sz="1400" b="0" i="1">
                <a:solidFill>
                  <a:schemeClr val="tx1"/>
                </a:solidFill>
                <a:latin typeface="Verdana" pitchFamily="34" charset="0"/>
                <a:cs typeface="Times New Roman" pitchFamily="18" charset="0"/>
              </a:rPr>
              <a:t>	Local NGOs from the affected region organize protests against liberalization that are supported by several city councils.</a:t>
            </a:r>
          </a:p>
          <a:p>
            <a:pPr algn="just"/>
            <a:r>
              <a:rPr lang="en-US" sz="1400" i="1">
                <a:solidFill>
                  <a:schemeClr val="tx1"/>
                </a:solidFill>
                <a:latin typeface="Verdana" pitchFamily="34" charset="0"/>
                <a:cs typeface="Times New Roman" pitchFamily="18" charset="0"/>
              </a:rPr>
              <a:t> </a:t>
            </a:r>
          </a:p>
          <a:p>
            <a:pPr algn="just"/>
            <a:r>
              <a:rPr lang="en-US" sz="1400" i="1" u="sng">
                <a:solidFill>
                  <a:schemeClr val="tx1"/>
                </a:solidFill>
                <a:latin typeface="Verdana" pitchFamily="34" charset="0"/>
                <a:cs typeface="Times New Roman" pitchFamily="18" charset="0"/>
              </a:rPr>
              <a:t>Objective factors: Country A</a:t>
            </a:r>
            <a:endParaRPr lang="en-US" sz="1400" i="1">
              <a:solidFill>
                <a:schemeClr val="tx1"/>
              </a:solidFill>
              <a:latin typeface="Verdana" pitchFamily="34" charset="0"/>
              <a:cs typeface="Times New Roman" pitchFamily="18" charset="0"/>
            </a:endParaRPr>
          </a:p>
          <a:p>
            <a:pPr lvl="1" algn="just">
              <a:buClr>
                <a:srgbClr val="BCB800"/>
              </a:buClr>
              <a:buFontTx/>
              <a:buChar char="•"/>
            </a:pPr>
            <a:r>
              <a:rPr lang="en-US" sz="1400" i="1">
                <a:solidFill>
                  <a:schemeClr val="tx1"/>
                </a:solidFill>
                <a:latin typeface="Verdana" pitchFamily="34" charset="0"/>
                <a:cs typeface="Times New Roman" pitchFamily="18" charset="0"/>
              </a:rPr>
              <a:t>	</a:t>
            </a:r>
            <a:r>
              <a:rPr lang="en-US" sz="1400" b="0" i="1">
                <a:solidFill>
                  <a:schemeClr val="tx1"/>
                </a:solidFill>
                <a:latin typeface="Verdana" pitchFamily="34" charset="0"/>
                <a:cs typeface="Times New Roman" pitchFamily="18" charset="0"/>
              </a:rPr>
              <a:t>It is only produced in one province providing jobs for 2,000 people of a total of 200,000 active people. There are 20 manufacturing businesses.</a:t>
            </a:r>
          </a:p>
          <a:p>
            <a:pPr lvl="1" algn="just">
              <a:buClr>
                <a:srgbClr val="BCB800"/>
              </a:buClr>
              <a:buFontTx/>
              <a:buChar char="•"/>
            </a:pPr>
            <a:r>
              <a:rPr lang="en-US" sz="1400" b="0" i="1">
                <a:solidFill>
                  <a:schemeClr val="tx1"/>
                </a:solidFill>
                <a:latin typeface="Verdana" pitchFamily="34" charset="0"/>
                <a:cs typeface="Times New Roman" pitchFamily="18" charset="0"/>
              </a:rPr>
              <a:t>	The volume of imports is 150,000 metric tons. It is considered to be high taking into account the import quantities of other products in the same sector.</a:t>
            </a:r>
          </a:p>
          <a:p>
            <a:pPr lvl="1" algn="just">
              <a:buClr>
                <a:srgbClr val="BCB800"/>
              </a:buClr>
              <a:buFontTx/>
              <a:buChar char="•"/>
            </a:pPr>
            <a:r>
              <a:rPr lang="en-US" sz="1400" b="0" i="1">
                <a:solidFill>
                  <a:schemeClr val="tx1"/>
                </a:solidFill>
                <a:latin typeface="Verdana" pitchFamily="34" charset="0"/>
                <a:cs typeface="Times New Roman" pitchFamily="18" charset="0"/>
              </a:rPr>
              <a:t>	The level of protection we have is high: 50% tariff, import license.</a:t>
            </a:r>
          </a:p>
          <a:p>
            <a:pPr algn="just">
              <a:buClr>
                <a:srgbClr val="BCB800"/>
              </a:buClr>
              <a:buFontTx/>
              <a:buChar char="•"/>
            </a:pPr>
            <a:endParaRPr lang="en-US" sz="1400" b="0">
              <a:latin typeface="Verdana" pitchFamily="34" charset="0"/>
            </a:endParaRPr>
          </a:p>
        </p:txBody>
      </p:sp>
      <p:sp>
        <p:nvSpPr>
          <p:cNvPr id="177155" name="Text Box 1027"/>
          <p:cNvSpPr txBox="1">
            <a:spLocks noChangeArrowheads="1"/>
          </p:cNvSpPr>
          <p:nvPr/>
        </p:nvSpPr>
        <p:spPr bwMode="auto">
          <a:xfrm>
            <a:off x="5611813" y="-158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87392" name="Object 1024"/>
          <p:cNvGraphicFramePr>
            <a:graphicFrameLocks noChangeAspect="1"/>
          </p:cNvGraphicFramePr>
          <p:nvPr/>
        </p:nvGraphicFramePr>
        <p:xfrm>
          <a:off x="5114925" y="0"/>
          <a:ext cx="4029075" cy="203200"/>
        </p:xfrm>
        <a:graphic>
          <a:graphicData uri="http://schemas.openxmlformats.org/presentationml/2006/ole">
            <p:oleObj spid="_x0000_s187392" r:id="rId3" imgW="4028760" imgH="2034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87BF7DD3-C1E7-4171-8820-74BE8C03C1A5}" type="slidenum">
              <a:rPr lang="en-US"/>
              <a:pPr/>
              <a:t>14</a:t>
            </a:fld>
            <a:endParaRPr lang="en-US"/>
          </a:p>
        </p:txBody>
      </p:sp>
      <p:sp>
        <p:nvSpPr>
          <p:cNvPr id="178178" name="Text Box 1026"/>
          <p:cNvSpPr txBox="1">
            <a:spLocks noChangeArrowheads="1"/>
          </p:cNvSpPr>
          <p:nvPr/>
        </p:nvSpPr>
        <p:spPr bwMode="auto">
          <a:xfrm>
            <a:off x="619125" y="593725"/>
            <a:ext cx="8172450" cy="4394200"/>
          </a:xfrm>
          <a:prstGeom prst="rect">
            <a:avLst/>
          </a:prstGeom>
          <a:noFill/>
          <a:ln w="9525">
            <a:noFill/>
            <a:miter lim="800000"/>
            <a:headEnd/>
            <a:tailEnd/>
          </a:ln>
          <a:effectLst/>
        </p:spPr>
        <p:txBody>
          <a:bodyPr>
            <a:spAutoFit/>
          </a:bodyPr>
          <a:lstStyle/>
          <a:p>
            <a:r>
              <a:rPr lang="en-US" sz="1400" i="1" u="sng">
                <a:solidFill>
                  <a:schemeClr val="tx1"/>
                </a:solidFill>
                <a:latin typeface="Verdana" pitchFamily="34" charset="0"/>
                <a:cs typeface="Times New Roman" pitchFamily="18" charset="0"/>
              </a:rPr>
              <a:t>Country B capacity of response</a:t>
            </a:r>
          </a:p>
          <a:p>
            <a:r>
              <a:rPr lang="en-US" sz="1400" i="1">
                <a:solidFill>
                  <a:schemeClr val="tx1"/>
                </a:solidFill>
                <a:latin typeface="Verdana" pitchFamily="34" charset="0"/>
                <a:cs typeface="Times New Roman" pitchFamily="18" charset="0"/>
              </a:rPr>
              <a:t> </a:t>
            </a:r>
          </a:p>
          <a:p>
            <a:pPr lvl="1" algn="just">
              <a:buClr>
                <a:srgbClr val="BCB800"/>
              </a:buClr>
              <a:buFontTx/>
              <a:buChar char="•"/>
            </a:pPr>
            <a:r>
              <a:rPr lang="en-US" sz="1400" b="0" i="1">
                <a:solidFill>
                  <a:schemeClr val="tx1"/>
                </a:solidFill>
                <a:latin typeface="Verdana" pitchFamily="34" charset="0"/>
                <a:cs typeface="Times New Roman" pitchFamily="18" charset="0"/>
              </a:rPr>
              <a:t>	Its export volume is 100,000 metric tons, 15% of which goes to Country A. The rest is sold to 2 countries.</a:t>
            </a:r>
          </a:p>
          <a:p>
            <a:pPr lvl="1" algn="just">
              <a:buClr>
                <a:srgbClr val="BCB800"/>
              </a:buClr>
              <a:buFontTx/>
              <a:buChar char="•"/>
            </a:pPr>
            <a:r>
              <a:rPr lang="en-US" sz="1400" b="0" i="1">
                <a:solidFill>
                  <a:schemeClr val="tx1"/>
                </a:solidFill>
                <a:latin typeface="Verdana" pitchFamily="34" charset="0"/>
                <a:cs typeface="Times New Roman" pitchFamily="18" charset="0"/>
              </a:rPr>
              <a:t>	Country A’s Embassy commercial office in country B is of the opinion that the cotton yarn industry is technologically behind and the businesses have little export capacity.</a:t>
            </a:r>
          </a:p>
          <a:p>
            <a:pPr lvl="1" algn="just">
              <a:buClr>
                <a:srgbClr val="BCB800"/>
              </a:buClr>
              <a:buFontTx/>
              <a:buChar char="•"/>
            </a:pPr>
            <a:r>
              <a:rPr lang="en-US" sz="1400" b="0" i="1">
                <a:solidFill>
                  <a:schemeClr val="tx1"/>
                </a:solidFill>
                <a:latin typeface="Verdana" pitchFamily="34" charset="0"/>
                <a:cs typeface="Times New Roman" pitchFamily="18" charset="0"/>
              </a:rPr>
              <a:t>	It has not been possible to find out if the negotiator will consider cotton yarn as a priority product.</a:t>
            </a:r>
          </a:p>
          <a:p>
            <a:pPr algn="just">
              <a:buClr>
                <a:srgbClr val="BCB800"/>
              </a:buClr>
            </a:pPr>
            <a:endParaRPr lang="en-US" sz="1400" b="0" i="1">
              <a:solidFill>
                <a:schemeClr val="tx1"/>
              </a:solidFill>
              <a:latin typeface="Verdana" pitchFamily="34" charset="0"/>
              <a:cs typeface="Times New Roman" pitchFamily="18" charset="0"/>
            </a:endParaRPr>
          </a:p>
          <a:p>
            <a:pPr algn="just"/>
            <a:r>
              <a:rPr lang="en-US" sz="1400" i="1" u="sng">
                <a:solidFill>
                  <a:schemeClr val="tx1"/>
                </a:solidFill>
                <a:latin typeface="Verdana" pitchFamily="34" charset="0"/>
                <a:cs typeface="Times New Roman" pitchFamily="18" charset="0"/>
              </a:rPr>
              <a:t>Determining the product’s “sensitivity”</a:t>
            </a:r>
          </a:p>
          <a:p>
            <a:pPr algn="just"/>
            <a:r>
              <a:rPr lang="en-US" sz="1400" i="1">
                <a:solidFill>
                  <a:schemeClr val="tx1"/>
                </a:solidFill>
                <a:latin typeface="Verdana" pitchFamily="34" charset="0"/>
                <a:cs typeface="Times New Roman" pitchFamily="18" charset="0"/>
              </a:rPr>
              <a:t> </a:t>
            </a:r>
          </a:p>
          <a:p>
            <a:pPr algn="just"/>
            <a:r>
              <a:rPr lang="en-US" sz="1400" b="0" i="1">
                <a:solidFill>
                  <a:schemeClr val="tx1"/>
                </a:solidFill>
                <a:latin typeface="Verdana" pitchFamily="34" charset="0"/>
                <a:cs typeface="Times New Roman" pitchFamily="18" charset="0"/>
              </a:rPr>
              <a:t>If as a consequence of trade liberalization cotton yarn production disappears in Country A, losses for the national economy will not likely be very high. Therefore, even though there are subjective factors that indicate the product should be considered sensitive, it seems inappropriate for Country A negotiators to classify it as such.</a:t>
            </a:r>
          </a:p>
          <a:p>
            <a:pPr algn="just"/>
            <a:endParaRPr lang="en-US" sz="1400" b="0" i="1">
              <a:solidFill>
                <a:schemeClr val="tx1"/>
              </a:solidFill>
              <a:latin typeface="Verdana" pitchFamily="34" charset="0"/>
            </a:endParaRPr>
          </a:p>
        </p:txBody>
      </p:sp>
      <p:sp>
        <p:nvSpPr>
          <p:cNvPr id="178179" name="Text Box 1027"/>
          <p:cNvSpPr txBox="1">
            <a:spLocks noChangeArrowheads="1"/>
          </p:cNvSpPr>
          <p:nvPr/>
        </p:nvSpPr>
        <p:spPr bwMode="auto">
          <a:xfrm>
            <a:off x="5330825" y="-158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78180" name="Object 1028"/>
          <p:cNvGraphicFramePr>
            <a:graphicFrameLocks noChangeAspect="1"/>
          </p:cNvGraphicFramePr>
          <p:nvPr/>
        </p:nvGraphicFramePr>
        <p:xfrm>
          <a:off x="5114925" y="0"/>
          <a:ext cx="4029075" cy="203200"/>
        </p:xfrm>
        <a:graphic>
          <a:graphicData uri="http://schemas.openxmlformats.org/presentationml/2006/ole">
            <p:oleObj spid="_x0000_s178180" r:id="rId3" imgW="4028760" imgH="203400" progId="">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14A24C52-FF27-44F6-8909-02E97A136F70}" type="slidenum">
              <a:rPr lang="en-US"/>
              <a:pPr/>
              <a:t>15</a:t>
            </a:fld>
            <a:endParaRPr lang="en-US"/>
          </a:p>
        </p:txBody>
      </p:sp>
      <p:sp>
        <p:nvSpPr>
          <p:cNvPr id="182274" name="Text Box 2050"/>
          <p:cNvSpPr txBox="1">
            <a:spLocks noChangeArrowheads="1"/>
          </p:cNvSpPr>
          <p:nvPr/>
        </p:nvSpPr>
        <p:spPr bwMode="auto">
          <a:xfrm>
            <a:off x="633413" y="762000"/>
            <a:ext cx="7596187" cy="336550"/>
          </a:xfrm>
          <a:prstGeom prst="rect">
            <a:avLst/>
          </a:prstGeom>
          <a:noFill/>
          <a:ln w="9525">
            <a:noFill/>
            <a:miter lim="800000"/>
            <a:headEnd/>
            <a:tailEnd/>
          </a:ln>
          <a:effectLst/>
        </p:spPr>
        <p:txBody>
          <a:bodyPr>
            <a:spAutoFit/>
          </a:bodyPr>
          <a:lstStyle/>
          <a:p>
            <a:r>
              <a:rPr lang="en-AU">
                <a:latin typeface="Verdana" pitchFamily="34" charset="0"/>
                <a:cs typeface="Times New Roman" pitchFamily="18" charset="0"/>
              </a:rPr>
              <a:t>PRIORITY PRODUCTS IDENTIFICATION CRITERIA </a:t>
            </a:r>
            <a:r>
              <a:rPr lang="en-AU">
                <a:latin typeface="Verdana" pitchFamily="34" charset="0"/>
              </a:rPr>
              <a:t>(Country B)</a:t>
            </a:r>
          </a:p>
        </p:txBody>
      </p:sp>
      <p:sp>
        <p:nvSpPr>
          <p:cNvPr id="182275" name="Text Box 2051"/>
          <p:cNvSpPr txBox="1">
            <a:spLocks noChangeArrowheads="1"/>
          </p:cNvSpPr>
          <p:nvPr/>
        </p:nvSpPr>
        <p:spPr bwMode="auto">
          <a:xfrm>
            <a:off x="1336675" y="1447800"/>
            <a:ext cx="7034213" cy="1739900"/>
          </a:xfrm>
          <a:prstGeom prst="rect">
            <a:avLst/>
          </a:prstGeom>
          <a:noFill/>
          <a:ln w="9525">
            <a:noFill/>
            <a:miter lim="800000"/>
            <a:headEnd/>
            <a:tailEnd/>
          </a:ln>
          <a:effectLst/>
        </p:spPr>
        <p:txBody>
          <a:bodyPr>
            <a:spAutoFit/>
          </a:bodyPr>
          <a:lstStyle/>
          <a:p>
            <a:pPr>
              <a:lnSpc>
                <a:spcPct val="120000"/>
              </a:lnSpc>
            </a:pPr>
            <a:r>
              <a:rPr lang="en-AU" u="sng">
                <a:latin typeface="Verdana" pitchFamily="34" charset="0"/>
                <a:cs typeface="Times New Roman" pitchFamily="18" charset="0"/>
              </a:rPr>
              <a:t>1</a:t>
            </a:r>
            <a:r>
              <a:rPr lang="en-AU" u="sng" baseline="30000">
                <a:latin typeface="Verdana" pitchFamily="34" charset="0"/>
                <a:cs typeface="Times New Roman" pitchFamily="18" charset="0"/>
              </a:rPr>
              <a:t>st</a:t>
            </a:r>
            <a:r>
              <a:rPr lang="en-AU" u="sng">
                <a:latin typeface="Verdana" pitchFamily="34" charset="0"/>
                <a:cs typeface="Times New Roman" pitchFamily="18" charset="0"/>
              </a:rPr>
              <a:t> criterion</a:t>
            </a:r>
            <a:r>
              <a:rPr lang="en-AU">
                <a:latin typeface="Verdana" pitchFamily="34" charset="0"/>
                <a:cs typeface="Times New Roman" pitchFamily="18" charset="0"/>
              </a:rPr>
              <a:t> (qualitative type)</a:t>
            </a:r>
            <a:r>
              <a:rPr lang="en-AU">
                <a:latin typeface="Verdana" pitchFamily="34" charset="0"/>
              </a:rPr>
              <a:t>: Expert Opinion</a:t>
            </a:r>
          </a:p>
          <a:p>
            <a:pPr lvl="1">
              <a:lnSpc>
                <a:spcPct val="120000"/>
              </a:lnSpc>
              <a:buClr>
                <a:srgbClr val="BCB800"/>
              </a:buClr>
              <a:buFont typeface="Wingdings" pitchFamily="2" charset="2"/>
              <a:buChar char="Ø"/>
            </a:pPr>
            <a:r>
              <a:rPr lang="en-AU" b="0">
                <a:latin typeface="Verdana" pitchFamily="34" charset="0"/>
                <a:cs typeface="Times New Roman" pitchFamily="18" charset="0"/>
              </a:rPr>
              <a:t>	Opinion of economic agents (i.e. businesses, unions, 	consumers)</a:t>
            </a:r>
            <a:r>
              <a:rPr lang="en-AU" b="0">
                <a:latin typeface="Verdana" pitchFamily="34" charset="0"/>
              </a:rPr>
              <a:t> </a:t>
            </a:r>
          </a:p>
          <a:p>
            <a:pPr lvl="1">
              <a:lnSpc>
                <a:spcPct val="120000"/>
              </a:lnSpc>
              <a:buClr>
                <a:srgbClr val="BCB800"/>
              </a:buClr>
              <a:buFont typeface="Wingdings" pitchFamily="2" charset="2"/>
              <a:buChar char="Ø"/>
            </a:pPr>
            <a:r>
              <a:rPr lang="en-AU" b="0">
                <a:latin typeface="Verdana" pitchFamily="34" charset="0"/>
                <a:cs typeface="Times New Roman" pitchFamily="18" charset="0"/>
              </a:rPr>
              <a:t>	Experience of officials</a:t>
            </a:r>
            <a:r>
              <a:rPr lang="en-AU" b="0">
                <a:latin typeface="Verdana" pitchFamily="34" charset="0"/>
              </a:rPr>
              <a:t> </a:t>
            </a:r>
          </a:p>
          <a:p>
            <a:endParaRPr lang="en-AU" b="0">
              <a:latin typeface="Verdana" pitchFamily="34" charset="0"/>
            </a:endParaRPr>
          </a:p>
        </p:txBody>
      </p:sp>
      <p:sp>
        <p:nvSpPr>
          <p:cNvPr id="182276" name="Text Box 2052"/>
          <p:cNvSpPr txBox="1">
            <a:spLocks noChangeArrowheads="1"/>
          </p:cNvSpPr>
          <p:nvPr/>
        </p:nvSpPr>
        <p:spPr bwMode="auto">
          <a:xfrm>
            <a:off x="1336675" y="2971800"/>
            <a:ext cx="7470775" cy="755650"/>
          </a:xfrm>
          <a:prstGeom prst="rect">
            <a:avLst/>
          </a:prstGeom>
          <a:noFill/>
          <a:ln w="9525">
            <a:noFill/>
            <a:miter lim="800000"/>
            <a:headEnd/>
            <a:tailEnd/>
          </a:ln>
          <a:effectLst/>
        </p:spPr>
        <p:txBody>
          <a:bodyPr>
            <a:spAutoFit/>
          </a:bodyPr>
          <a:lstStyle/>
          <a:p>
            <a:pPr>
              <a:lnSpc>
                <a:spcPct val="120000"/>
              </a:lnSpc>
            </a:pPr>
            <a:r>
              <a:rPr lang="en-AU" u="sng">
                <a:latin typeface="Verdana" pitchFamily="34" charset="0"/>
                <a:cs typeface="Times New Roman" pitchFamily="18" charset="0"/>
              </a:rPr>
              <a:t>2</a:t>
            </a:r>
            <a:r>
              <a:rPr lang="en-AU" u="sng" baseline="30000">
                <a:latin typeface="Verdana" pitchFamily="34" charset="0"/>
                <a:cs typeface="Times New Roman" pitchFamily="18" charset="0"/>
              </a:rPr>
              <a:t>nd</a:t>
            </a:r>
            <a:r>
              <a:rPr lang="en-AU" u="sng">
                <a:latin typeface="Verdana" pitchFamily="34" charset="0"/>
                <a:cs typeface="Times New Roman" pitchFamily="18" charset="0"/>
              </a:rPr>
              <a:t> criterion</a:t>
            </a:r>
            <a:r>
              <a:rPr lang="en-AU">
                <a:latin typeface="Verdana" pitchFamily="34" charset="0"/>
                <a:cs typeface="Times New Roman" pitchFamily="18" charset="0"/>
              </a:rPr>
              <a:t> (quantitative data): Country A export structure</a:t>
            </a:r>
            <a:endParaRPr lang="en-AU">
              <a:latin typeface="Verdana" pitchFamily="34" charset="0"/>
            </a:endParaRPr>
          </a:p>
          <a:p>
            <a:pPr lvl="1">
              <a:lnSpc>
                <a:spcPct val="120000"/>
              </a:lnSpc>
              <a:buClr>
                <a:srgbClr val="BCB800"/>
              </a:buClr>
              <a:buFont typeface="Wingdings" pitchFamily="2" charset="2"/>
              <a:buChar char="Ø"/>
            </a:pPr>
            <a:r>
              <a:rPr lang="en-AU" b="0">
                <a:latin typeface="Verdana" pitchFamily="34" charset="0"/>
                <a:cs typeface="Times New Roman" pitchFamily="18" charset="0"/>
              </a:rPr>
              <a:t>	Volume of exports and geographic distribution</a:t>
            </a:r>
          </a:p>
        </p:txBody>
      </p:sp>
      <p:sp>
        <p:nvSpPr>
          <p:cNvPr id="182277" name="Text Box 2053"/>
          <p:cNvSpPr txBox="1">
            <a:spLocks noChangeArrowheads="1"/>
          </p:cNvSpPr>
          <p:nvPr/>
        </p:nvSpPr>
        <p:spPr bwMode="auto">
          <a:xfrm>
            <a:off x="1336675" y="4191000"/>
            <a:ext cx="6978650" cy="2479675"/>
          </a:xfrm>
          <a:prstGeom prst="rect">
            <a:avLst/>
          </a:prstGeom>
          <a:noFill/>
          <a:ln w="9525">
            <a:noFill/>
            <a:miter lim="800000"/>
            <a:headEnd/>
            <a:tailEnd/>
          </a:ln>
          <a:effectLst/>
        </p:spPr>
        <p:txBody>
          <a:bodyPr>
            <a:spAutoFit/>
          </a:bodyPr>
          <a:lstStyle/>
          <a:p>
            <a:pPr>
              <a:lnSpc>
                <a:spcPct val="120000"/>
              </a:lnSpc>
            </a:pPr>
            <a:r>
              <a:rPr lang="en-AU" u="sng">
                <a:latin typeface="Verdana" pitchFamily="34" charset="0"/>
                <a:cs typeface="Times New Roman" pitchFamily="18" charset="0"/>
              </a:rPr>
              <a:t>3</a:t>
            </a:r>
            <a:r>
              <a:rPr lang="en-AU" u="sng" baseline="30000">
                <a:latin typeface="Verdana" pitchFamily="34" charset="0"/>
                <a:cs typeface="Times New Roman" pitchFamily="18" charset="0"/>
              </a:rPr>
              <a:t>rd</a:t>
            </a:r>
            <a:r>
              <a:rPr lang="en-AU" u="sng">
                <a:latin typeface="Verdana" pitchFamily="34" charset="0"/>
              </a:rPr>
              <a:t> criterion</a:t>
            </a:r>
            <a:r>
              <a:rPr lang="en-AU">
                <a:latin typeface="Verdana" pitchFamily="34" charset="0"/>
              </a:rPr>
              <a:t>: Relative to trade partner</a:t>
            </a:r>
          </a:p>
          <a:p>
            <a:pPr lvl="1">
              <a:lnSpc>
                <a:spcPct val="120000"/>
              </a:lnSpc>
              <a:buClr>
                <a:srgbClr val="BCB800"/>
              </a:buClr>
              <a:buFont typeface="Wingdings" pitchFamily="2" charset="2"/>
              <a:buChar char="Ø"/>
            </a:pPr>
            <a:r>
              <a:rPr lang="en-AU" b="0">
                <a:latin typeface="Verdana" pitchFamily="34" charset="0"/>
                <a:cs typeface="Times New Roman" pitchFamily="18" charset="0"/>
              </a:rPr>
              <a:t>	Country B volume of imports and its geographic 	distribution</a:t>
            </a:r>
            <a:r>
              <a:rPr lang="en-AU" b="0">
                <a:latin typeface="Verdana" pitchFamily="34" charset="0"/>
              </a:rPr>
              <a:t> </a:t>
            </a:r>
          </a:p>
          <a:p>
            <a:pPr lvl="1">
              <a:lnSpc>
                <a:spcPct val="120000"/>
              </a:lnSpc>
              <a:buClr>
                <a:srgbClr val="BCB800"/>
              </a:buClr>
              <a:buFont typeface="Wingdings" pitchFamily="2" charset="2"/>
              <a:buChar char="Ø"/>
            </a:pPr>
            <a:r>
              <a:rPr lang="en-AU" b="0">
                <a:latin typeface="Verdana" pitchFamily="34" charset="0"/>
              </a:rPr>
              <a:t>    Level of protection</a:t>
            </a:r>
          </a:p>
          <a:p>
            <a:pPr lvl="1">
              <a:lnSpc>
                <a:spcPct val="120000"/>
              </a:lnSpc>
              <a:buClr>
                <a:srgbClr val="BCB800"/>
              </a:buClr>
              <a:buFont typeface="Wingdings" pitchFamily="2" charset="2"/>
              <a:buChar char="Ø"/>
            </a:pPr>
            <a:r>
              <a:rPr lang="en-AU" b="0">
                <a:latin typeface="Verdana" pitchFamily="34" charset="0"/>
                <a:cs typeface="Times New Roman" pitchFamily="18" charset="0"/>
              </a:rPr>
              <a:t>	Expert opinion (i.e. businesses, consultants, ...) </a:t>
            </a:r>
          </a:p>
          <a:p>
            <a:pPr lvl="1">
              <a:lnSpc>
                <a:spcPct val="120000"/>
              </a:lnSpc>
              <a:buClr>
                <a:srgbClr val="BCB800"/>
              </a:buClr>
              <a:buFont typeface="Wingdings" pitchFamily="2" charset="2"/>
              <a:buChar char="Ø"/>
            </a:pPr>
            <a:r>
              <a:rPr lang="en-AU" b="0">
                <a:latin typeface="Verdana" pitchFamily="34" charset="0"/>
                <a:cs typeface="Times New Roman" pitchFamily="18" charset="0"/>
              </a:rPr>
              <a:t>	Country B position on the negotiation </a:t>
            </a:r>
            <a:endParaRPr lang="en-AU" b="0">
              <a:latin typeface="Verdana" pitchFamily="34" charset="0"/>
            </a:endParaRPr>
          </a:p>
          <a:p>
            <a:pPr>
              <a:buClr>
                <a:srgbClr val="BCB800"/>
              </a:buClr>
              <a:buFont typeface="Wingdings" pitchFamily="2" charset="2"/>
              <a:buChar char="Ø"/>
            </a:pPr>
            <a:endParaRPr lang="en-AU" b="0">
              <a:latin typeface="Verdana" pitchFamily="34" charset="0"/>
            </a:endParaRPr>
          </a:p>
        </p:txBody>
      </p:sp>
      <p:sp>
        <p:nvSpPr>
          <p:cNvPr id="182278" name="Text Box 2054"/>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88416" name="Object 2048"/>
          <p:cNvGraphicFramePr>
            <a:graphicFrameLocks noChangeAspect="1"/>
          </p:cNvGraphicFramePr>
          <p:nvPr/>
        </p:nvGraphicFramePr>
        <p:xfrm>
          <a:off x="5114925" y="0"/>
          <a:ext cx="4029075" cy="203200"/>
        </p:xfrm>
        <a:graphic>
          <a:graphicData uri="http://schemas.openxmlformats.org/presentationml/2006/ole">
            <p:oleObj spid="_x0000_s188416" r:id="rId3" imgW="4028760" imgH="203400" progId="">
              <p:embed/>
            </p:oleObj>
          </a:graphicData>
        </a:graphic>
      </p:graphicFrame>
      <p:sp>
        <p:nvSpPr>
          <p:cNvPr id="182280" name="AutoShape 2056"/>
          <p:cNvSpPr>
            <a:spLocks noChangeArrowheads="1"/>
          </p:cNvSpPr>
          <p:nvPr/>
        </p:nvSpPr>
        <p:spPr bwMode="auto">
          <a:xfrm>
            <a:off x="984250" y="3048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82281" name="AutoShape 2057"/>
          <p:cNvSpPr>
            <a:spLocks noChangeArrowheads="1"/>
          </p:cNvSpPr>
          <p:nvPr/>
        </p:nvSpPr>
        <p:spPr bwMode="auto">
          <a:xfrm>
            <a:off x="984250" y="4267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82282" name="AutoShape 2058"/>
          <p:cNvSpPr>
            <a:spLocks noChangeArrowheads="1"/>
          </p:cNvSpPr>
          <p:nvPr/>
        </p:nvSpPr>
        <p:spPr bwMode="auto">
          <a:xfrm>
            <a:off x="984250" y="1524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1"/>
          </p:nvPr>
        </p:nvSpPr>
        <p:spPr/>
        <p:txBody>
          <a:bodyPr/>
          <a:lstStyle/>
          <a:p>
            <a:fld id="{8DC1BE69-8BC9-4091-82D3-5E437C520B64}" type="slidenum">
              <a:rPr lang="en-US"/>
              <a:pPr/>
              <a:t>16</a:t>
            </a:fld>
            <a:endParaRPr lang="en-US"/>
          </a:p>
        </p:txBody>
      </p:sp>
      <p:sp>
        <p:nvSpPr>
          <p:cNvPr id="155651" name="Text Box 3"/>
          <p:cNvSpPr txBox="1">
            <a:spLocks noChangeArrowheads="1"/>
          </p:cNvSpPr>
          <p:nvPr/>
        </p:nvSpPr>
        <p:spPr bwMode="auto">
          <a:xfrm>
            <a:off x="703263" y="652463"/>
            <a:ext cx="4919662" cy="769937"/>
          </a:xfrm>
          <a:prstGeom prst="rect">
            <a:avLst/>
          </a:prstGeom>
          <a:noFill/>
          <a:ln w="9525">
            <a:noFill/>
            <a:miter lim="800000"/>
            <a:headEnd/>
            <a:tailEnd/>
          </a:ln>
          <a:effectLst/>
        </p:spPr>
        <p:txBody>
          <a:bodyPr wrap="none">
            <a:spAutoFit/>
          </a:bodyPr>
          <a:lstStyle/>
          <a:p>
            <a:pPr marL="609600" indent="-609600">
              <a:lnSpc>
                <a:spcPct val="130000"/>
              </a:lnSpc>
            </a:pPr>
            <a:r>
              <a:rPr lang="en-AU" sz="1800">
                <a:latin typeface="Verdana" pitchFamily="34" charset="0"/>
                <a:cs typeface="Times New Roman" pitchFamily="18" charset="0"/>
              </a:rPr>
              <a:t>VI.	CALCULATION OF TENDENCIES</a:t>
            </a:r>
            <a:r>
              <a:rPr lang="en-AU" b="0">
                <a:latin typeface="Verdana" pitchFamily="34" charset="0"/>
              </a:rPr>
              <a:t> </a:t>
            </a:r>
            <a:r>
              <a:rPr lang="en-AU" b="0">
                <a:latin typeface="Verdana" pitchFamily="34" charset="0"/>
                <a:cs typeface="Times New Roman" pitchFamily="18" charset="0"/>
              </a:rPr>
              <a:t> </a:t>
            </a:r>
          </a:p>
          <a:p>
            <a:pPr marL="609600" indent="-609600"/>
            <a:endParaRPr lang="en-AU"/>
          </a:p>
        </p:txBody>
      </p:sp>
      <p:sp>
        <p:nvSpPr>
          <p:cNvPr id="155652" name="Text Box 4"/>
          <p:cNvSpPr txBox="1">
            <a:spLocks noChangeArrowheads="1"/>
          </p:cNvSpPr>
          <p:nvPr/>
        </p:nvSpPr>
        <p:spPr bwMode="auto">
          <a:xfrm>
            <a:off x="1336675" y="1371600"/>
            <a:ext cx="7118350" cy="1049338"/>
          </a:xfrm>
          <a:prstGeom prst="rect">
            <a:avLst/>
          </a:prstGeom>
          <a:noFill/>
          <a:ln w="9525">
            <a:noFill/>
            <a:miter lim="800000"/>
            <a:headEnd/>
            <a:tailEnd/>
          </a:ln>
          <a:effectLst/>
        </p:spPr>
        <p:txBody>
          <a:bodyPr>
            <a:spAutoFit/>
          </a:bodyPr>
          <a:lstStyle/>
          <a:p>
            <a:pPr>
              <a:lnSpc>
                <a:spcPct val="120000"/>
              </a:lnSpc>
            </a:pPr>
            <a:r>
              <a:rPr lang="en-AU">
                <a:latin typeface="Verdana" pitchFamily="34" charset="0"/>
                <a:cs typeface="Times New Roman" pitchFamily="18" charset="0"/>
              </a:rPr>
              <a:t>Impact Assessment Tendency Models </a:t>
            </a:r>
          </a:p>
          <a:p>
            <a:pPr algn="just">
              <a:lnSpc>
                <a:spcPct val="120000"/>
              </a:lnSpc>
            </a:pPr>
            <a:r>
              <a:rPr lang="en-AU" b="0">
                <a:latin typeface="Verdana" pitchFamily="34" charset="0"/>
                <a:cs typeface="Times New Roman" pitchFamily="18" charset="0"/>
              </a:rPr>
              <a:t>They project past tendencies to the future and try to determine the situation produced with these projections.</a:t>
            </a:r>
            <a:r>
              <a:rPr lang="en-AU" b="0">
                <a:latin typeface="Verdana" pitchFamily="34" charset="0"/>
              </a:rPr>
              <a:t> </a:t>
            </a:r>
          </a:p>
        </p:txBody>
      </p:sp>
      <p:sp>
        <p:nvSpPr>
          <p:cNvPr id="155653" name="Text Box 5"/>
          <p:cNvSpPr txBox="1">
            <a:spLocks noChangeArrowheads="1"/>
          </p:cNvSpPr>
          <p:nvPr/>
        </p:nvSpPr>
        <p:spPr bwMode="auto">
          <a:xfrm>
            <a:off x="1336675" y="2743200"/>
            <a:ext cx="7048500" cy="3460750"/>
          </a:xfrm>
          <a:prstGeom prst="rect">
            <a:avLst/>
          </a:prstGeom>
          <a:noFill/>
          <a:ln w="9525">
            <a:noFill/>
            <a:miter lim="800000"/>
            <a:headEnd/>
            <a:tailEnd/>
          </a:ln>
          <a:effectLst/>
        </p:spPr>
        <p:txBody>
          <a:bodyPr>
            <a:spAutoFit/>
          </a:bodyPr>
          <a:lstStyle/>
          <a:p>
            <a:pPr marL="457200" indent="-457200">
              <a:lnSpc>
                <a:spcPct val="120000"/>
              </a:lnSpc>
              <a:spcBef>
                <a:spcPts val="1000"/>
              </a:spcBef>
            </a:pPr>
            <a:r>
              <a:rPr lang="en-AU" b="0">
                <a:latin typeface="Verdana" pitchFamily="34" charset="0"/>
                <a:cs typeface="Times New Roman" pitchFamily="18" charset="0"/>
              </a:rPr>
              <a:t>Methodology:</a:t>
            </a:r>
          </a:p>
          <a:p>
            <a:pPr marL="457200" indent="-457200" algn="just">
              <a:lnSpc>
                <a:spcPct val="120000"/>
              </a:lnSpc>
              <a:spcBef>
                <a:spcPts val="1000"/>
              </a:spcBef>
              <a:buClr>
                <a:srgbClr val="BCB800"/>
              </a:buClr>
            </a:pPr>
            <a:r>
              <a:rPr lang="en-AU">
                <a:solidFill>
                  <a:srgbClr val="CCCC00"/>
                </a:solidFill>
                <a:latin typeface="Verdana" pitchFamily="34" charset="0"/>
                <a:cs typeface="Times New Roman" pitchFamily="18" charset="0"/>
              </a:rPr>
              <a:t>1.</a:t>
            </a:r>
            <a:r>
              <a:rPr lang="en-AU" b="0">
                <a:latin typeface="Verdana" pitchFamily="34" charset="0"/>
                <a:cs typeface="Times New Roman" pitchFamily="18" charset="0"/>
              </a:rPr>
              <a:t>	Calculate yearly average growth rate for exports (or imports) in the past</a:t>
            </a:r>
          </a:p>
          <a:p>
            <a:pPr marL="457200" indent="-457200" algn="just">
              <a:lnSpc>
                <a:spcPct val="120000"/>
              </a:lnSpc>
              <a:buClr>
                <a:srgbClr val="BCB800"/>
              </a:buClr>
            </a:pPr>
            <a:r>
              <a:rPr lang="en-AU" b="0">
                <a:latin typeface="Verdana" pitchFamily="34" charset="0"/>
                <a:cs typeface="Times New Roman" pitchFamily="18" charset="0"/>
              </a:rPr>
              <a:t>		Base period min. 5 years and  max. 10 years.</a:t>
            </a:r>
          </a:p>
          <a:p>
            <a:pPr marL="457200" indent="-457200" algn="just">
              <a:lnSpc>
                <a:spcPct val="120000"/>
              </a:lnSpc>
              <a:buClr>
                <a:srgbClr val="BCB800"/>
              </a:buClr>
            </a:pPr>
            <a:r>
              <a:rPr lang="en-AU">
                <a:solidFill>
                  <a:srgbClr val="CCCC00"/>
                </a:solidFill>
                <a:latin typeface="Verdana" pitchFamily="34" charset="0"/>
                <a:cs typeface="Times New Roman" pitchFamily="18" charset="0"/>
              </a:rPr>
              <a:t>2.</a:t>
            </a:r>
            <a:r>
              <a:rPr lang="en-AU" b="0">
                <a:latin typeface="Verdana" pitchFamily="34" charset="0"/>
                <a:cs typeface="Times New Roman" pitchFamily="18" charset="0"/>
              </a:rPr>
              <a:t> 	Define 3 scenarios (Import increase %): optimist, pessimist and neutral </a:t>
            </a:r>
          </a:p>
          <a:p>
            <a:pPr marL="457200" indent="-457200" algn="just">
              <a:lnSpc>
                <a:spcPct val="120000"/>
              </a:lnSpc>
              <a:buClr>
                <a:srgbClr val="BCB800"/>
              </a:buClr>
            </a:pPr>
            <a:r>
              <a:rPr lang="en-AU">
                <a:solidFill>
                  <a:srgbClr val="CCCC00"/>
                </a:solidFill>
                <a:latin typeface="Verdana" pitchFamily="34" charset="0"/>
                <a:cs typeface="Times New Roman" pitchFamily="18" charset="0"/>
              </a:rPr>
              <a:t>3.</a:t>
            </a:r>
            <a:r>
              <a:rPr lang="en-AU" b="0">
                <a:latin typeface="Verdana" pitchFamily="34" charset="0"/>
                <a:cs typeface="Times New Roman" pitchFamily="18" charset="0"/>
              </a:rPr>
              <a:t> 	Calculate future value of sensitive product imports (or priority product exports) </a:t>
            </a:r>
            <a:r>
              <a:rPr lang="en-AU" b="0">
                <a:solidFill>
                  <a:srgbClr val="808000"/>
                </a:solidFill>
                <a:latin typeface="Verdana" pitchFamily="34" charset="0"/>
                <a:cs typeface="Times New Roman" pitchFamily="18" charset="0"/>
                <a:sym typeface="Wingdings" pitchFamily="2" charset="2"/>
              </a:rPr>
              <a:t></a:t>
            </a:r>
            <a:r>
              <a:rPr lang="en-AU" b="0">
                <a:latin typeface="Verdana" pitchFamily="34" charset="0"/>
                <a:cs typeface="Times New Roman" pitchFamily="18" charset="0"/>
              </a:rPr>
              <a:t> proposed scenarios</a:t>
            </a:r>
          </a:p>
          <a:p>
            <a:pPr marL="457200" indent="-457200" algn="just">
              <a:lnSpc>
                <a:spcPct val="120000"/>
              </a:lnSpc>
              <a:buClr>
                <a:srgbClr val="BCB800"/>
              </a:buClr>
            </a:pPr>
            <a:r>
              <a:rPr lang="en-AU">
                <a:solidFill>
                  <a:srgbClr val="CCCC00"/>
                </a:solidFill>
                <a:latin typeface="Verdana" pitchFamily="34" charset="0"/>
                <a:cs typeface="Times New Roman" pitchFamily="18" charset="0"/>
              </a:rPr>
              <a:t>4.</a:t>
            </a:r>
            <a:r>
              <a:rPr lang="en-AU" b="0">
                <a:latin typeface="Verdana" pitchFamily="34" charset="0"/>
                <a:cs typeface="Times New Roman" pitchFamily="18" charset="0"/>
              </a:rPr>
              <a:t>  Compare current import costs with those produced at the end of the period considered </a:t>
            </a:r>
          </a:p>
        </p:txBody>
      </p:sp>
      <p:sp>
        <p:nvSpPr>
          <p:cNvPr id="155654" name="Text Box 6"/>
          <p:cNvSpPr txBox="1">
            <a:spLocks noChangeArrowheads="1"/>
          </p:cNvSpPr>
          <p:nvPr/>
        </p:nvSpPr>
        <p:spPr bwMode="auto">
          <a:xfrm>
            <a:off x="5191125"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55655" name="Object 7"/>
          <p:cNvGraphicFramePr>
            <a:graphicFrameLocks noChangeAspect="1"/>
          </p:cNvGraphicFramePr>
          <p:nvPr/>
        </p:nvGraphicFramePr>
        <p:xfrm>
          <a:off x="5114925" y="0"/>
          <a:ext cx="4029075" cy="203200"/>
        </p:xfrm>
        <a:graphic>
          <a:graphicData uri="http://schemas.openxmlformats.org/presentationml/2006/ole">
            <p:oleObj spid="_x0000_s155655" r:id="rId3" imgW="4028760" imgH="203400" progId="">
              <p:embed/>
            </p:oleObj>
          </a:graphicData>
        </a:graphic>
      </p:graphicFrame>
      <p:sp>
        <p:nvSpPr>
          <p:cNvPr id="155656" name="AutoShape 8"/>
          <p:cNvSpPr>
            <a:spLocks noChangeArrowheads="1"/>
          </p:cNvSpPr>
          <p:nvPr/>
        </p:nvSpPr>
        <p:spPr bwMode="auto">
          <a:xfrm>
            <a:off x="984250" y="28194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5657" name="AutoShape 9"/>
          <p:cNvSpPr>
            <a:spLocks noChangeArrowheads="1"/>
          </p:cNvSpPr>
          <p:nvPr/>
        </p:nvSpPr>
        <p:spPr bwMode="auto">
          <a:xfrm>
            <a:off x="984250" y="1447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1"/>
          </p:nvPr>
        </p:nvSpPr>
        <p:spPr/>
        <p:txBody>
          <a:bodyPr/>
          <a:lstStyle/>
          <a:p>
            <a:fld id="{AFDF2D6C-577A-4414-A013-566B281B1AF5}" type="slidenum">
              <a:rPr lang="en-US"/>
              <a:pPr/>
              <a:t>17</a:t>
            </a:fld>
            <a:endParaRPr lang="en-US"/>
          </a:p>
        </p:txBody>
      </p:sp>
      <p:sp>
        <p:nvSpPr>
          <p:cNvPr id="181250" name="Text Box 1026"/>
          <p:cNvSpPr txBox="1">
            <a:spLocks noChangeArrowheads="1"/>
          </p:cNvSpPr>
          <p:nvPr/>
        </p:nvSpPr>
        <p:spPr bwMode="auto">
          <a:xfrm>
            <a:off x="1336675" y="990600"/>
            <a:ext cx="7315200" cy="2301875"/>
          </a:xfrm>
          <a:prstGeom prst="rect">
            <a:avLst/>
          </a:prstGeom>
          <a:noFill/>
          <a:ln w="9525">
            <a:noFill/>
            <a:miter lim="800000"/>
            <a:headEnd/>
            <a:tailEnd/>
          </a:ln>
          <a:effectLst/>
        </p:spPr>
        <p:txBody>
          <a:bodyPr>
            <a:spAutoFit/>
          </a:bodyPr>
          <a:lstStyle/>
          <a:p>
            <a:pPr>
              <a:lnSpc>
                <a:spcPct val="130000"/>
              </a:lnSpc>
            </a:pPr>
            <a:r>
              <a:rPr lang="es-ES_tradnl">
                <a:latin typeface="Verdana" pitchFamily="34" charset="0"/>
              </a:rPr>
              <a:t>ADVANTAGES</a:t>
            </a:r>
          </a:p>
          <a:p>
            <a:pPr lvl="1" algn="just">
              <a:lnSpc>
                <a:spcPct val="130000"/>
              </a:lnSpc>
              <a:buClr>
                <a:srgbClr val="BCB800"/>
              </a:buClr>
              <a:buFont typeface="Wingdings" pitchFamily="2" charset="2"/>
              <a:buChar char="Ø"/>
            </a:pPr>
            <a:r>
              <a:rPr lang="es-ES_tradnl" b="0">
                <a:latin typeface="Verdana" pitchFamily="34" charset="0"/>
                <a:cs typeface="Times New Roman" pitchFamily="18" charset="0"/>
              </a:rPr>
              <a:t>	</a:t>
            </a:r>
            <a:r>
              <a:rPr lang="en-US" b="0">
                <a:latin typeface="Verdana" pitchFamily="34" charset="0"/>
                <a:cs typeface="Times New Roman" pitchFamily="18" charset="0"/>
              </a:rPr>
              <a:t>Easy to use</a:t>
            </a:r>
            <a:r>
              <a:rPr lang="en-US" b="0">
                <a:latin typeface="Verdana" pitchFamily="34" charset="0"/>
              </a:rPr>
              <a:t> </a:t>
            </a:r>
          </a:p>
          <a:p>
            <a:pPr lvl="1" algn="just">
              <a:lnSpc>
                <a:spcPct val="130000"/>
              </a:lnSpc>
              <a:buClr>
                <a:srgbClr val="BCB800"/>
              </a:buClr>
              <a:buFont typeface="Wingdings" pitchFamily="2" charset="2"/>
              <a:buChar char="Ø"/>
            </a:pPr>
            <a:r>
              <a:rPr lang="es-ES_tradnl" b="0">
                <a:latin typeface="Verdana" pitchFamily="34" charset="0"/>
                <a:cs typeface="Times New Roman" pitchFamily="18" charset="0"/>
              </a:rPr>
              <a:t>	</a:t>
            </a:r>
            <a:r>
              <a:rPr lang="en-US" b="0">
                <a:latin typeface="Verdana" pitchFamily="34" charset="0"/>
                <a:cs typeface="Times New Roman" pitchFamily="18" charset="0"/>
              </a:rPr>
              <a:t>It allows to reconsider the decision to classify a product as priority o sensitive and justify with quantitative arguments</a:t>
            </a:r>
            <a:endParaRPr lang="es-ES_tradnl" b="0">
              <a:latin typeface="Verdana" pitchFamily="34" charset="0"/>
            </a:endParaRPr>
          </a:p>
          <a:p>
            <a:pPr>
              <a:lnSpc>
                <a:spcPct val="130000"/>
              </a:lnSpc>
              <a:buClr>
                <a:srgbClr val="BCB800"/>
              </a:buClr>
              <a:buFont typeface="Wingdings" pitchFamily="2" charset="2"/>
              <a:buChar char="Ø"/>
            </a:pPr>
            <a:endParaRPr lang="es-ES_tradnl" b="0">
              <a:latin typeface="Verdana" pitchFamily="34" charset="0"/>
            </a:endParaRPr>
          </a:p>
          <a:p>
            <a:pPr>
              <a:lnSpc>
                <a:spcPct val="130000"/>
              </a:lnSpc>
            </a:pPr>
            <a:endParaRPr lang="es-ES">
              <a:latin typeface="Verdana" pitchFamily="34" charset="0"/>
            </a:endParaRPr>
          </a:p>
        </p:txBody>
      </p:sp>
      <p:sp>
        <p:nvSpPr>
          <p:cNvPr id="181251" name="Text Box 1027"/>
          <p:cNvSpPr txBox="1">
            <a:spLocks noChangeArrowheads="1"/>
          </p:cNvSpPr>
          <p:nvPr/>
        </p:nvSpPr>
        <p:spPr bwMode="auto">
          <a:xfrm>
            <a:off x="1336675" y="3048000"/>
            <a:ext cx="5157788" cy="1196975"/>
          </a:xfrm>
          <a:prstGeom prst="rect">
            <a:avLst/>
          </a:prstGeom>
          <a:noFill/>
          <a:ln w="9525">
            <a:noFill/>
            <a:miter lim="800000"/>
            <a:headEnd/>
            <a:tailEnd/>
          </a:ln>
          <a:effectLst/>
        </p:spPr>
        <p:txBody>
          <a:bodyPr wrap="none">
            <a:spAutoFit/>
          </a:bodyPr>
          <a:lstStyle/>
          <a:p>
            <a:pPr>
              <a:lnSpc>
                <a:spcPct val="130000"/>
              </a:lnSpc>
            </a:pPr>
            <a:r>
              <a:rPr lang="en-AU">
                <a:latin typeface="Verdana" pitchFamily="34" charset="0"/>
                <a:cs typeface="Times New Roman" pitchFamily="18" charset="0"/>
              </a:rPr>
              <a:t>DRAWBACKS</a:t>
            </a:r>
          </a:p>
          <a:p>
            <a:pPr lvl="1">
              <a:lnSpc>
                <a:spcPct val="130000"/>
              </a:lnSpc>
              <a:buClr>
                <a:srgbClr val="BCB800"/>
              </a:buClr>
              <a:buFont typeface="Wingdings" pitchFamily="2" charset="2"/>
              <a:buChar char="Ø"/>
            </a:pPr>
            <a:r>
              <a:rPr lang="en-AU" b="0">
                <a:latin typeface="Verdana" pitchFamily="34" charset="0"/>
                <a:cs typeface="Times New Roman" pitchFamily="18" charset="0"/>
              </a:rPr>
              <a:t>	Subjectivity in defining the hypothesis. </a:t>
            </a:r>
          </a:p>
          <a:p>
            <a:pPr lvl="1">
              <a:lnSpc>
                <a:spcPct val="130000"/>
              </a:lnSpc>
              <a:buClr>
                <a:srgbClr val="BCB800"/>
              </a:buClr>
              <a:buFont typeface="Wingdings" pitchFamily="2" charset="2"/>
              <a:buChar char="Ø"/>
            </a:pPr>
            <a:r>
              <a:rPr lang="en-AU" b="0">
                <a:latin typeface="Verdana" pitchFamily="34" charset="0"/>
                <a:cs typeface="Times New Roman" pitchFamily="18" charset="0"/>
              </a:rPr>
              <a:t>	Impact assessment is subjective </a:t>
            </a:r>
          </a:p>
        </p:txBody>
      </p:sp>
      <p:sp>
        <p:nvSpPr>
          <p:cNvPr id="181252" name="Text Box 1028"/>
          <p:cNvSpPr txBox="1">
            <a:spLocks noChangeArrowheads="1"/>
          </p:cNvSpPr>
          <p:nvPr/>
        </p:nvSpPr>
        <p:spPr bwMode="auto">
          <a:xfrm>
            <a:off x="1336675" y="4495800"/>
            <a:ext cx="7329488" cy="727075"/>
          </a:xfrm>
          <a:prstGeom prst="rect">
            <a:avLst/>
          </a:prstGeom>
          <a:noFill/>
          <a:ln w="9525">
            <a:noFill/>
            <a:miter lim="800000"/>
            <a:headEnd/>
            <a:tailEnd/>
          </a:ln>
          <a:effectLst/>
        </p:spPr>
        <p:txBody>
          <a:bodyPr>
            <a:spAutoFit/>
          </a:bodyPr>
          <a:lstStyle/>
          <a:p>
            <a:pPr>
              <a:lnSpc>
                <a:spcPct val="130000"/>
              </a:lnSpc>
            </a:pPr>
            <a:r>
              <a:rPr lang="en-US" b="0">
                <a:latin typeface="Verdana" pitchFamily="34" charset="0"/>
              </a:rPr>
              <a:t>Perfection of the tendency model could be achieved using the so-called </a:t>
            </a:r>
            <a:r>
              <a:rPr lang="en-US">
                <a:latin typeface="Verdana" pitchFamily="34" charset="0"/>
              </a:rPr>
              <a:t>case-by-case models</a:t>
            </a:r>
            <a:endParaRPr lang="es-ES">
              <a:latin typeface="Verdana" pitchFamily="34" charset="0"/>
            </a:endParaRPr>
          </a:p>
        </p:txBody>
      </p:sp>
      <p:sp>
        <p:nvSpPr>
          <p:cNvPr id="181253" name="Text Box 1029"/>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89440" name="Object 1024"/>
          <p:cNvGraphicFramePr>
            <a:graphicFrameLocks noChangeAspect="1"/>
          </p:cNvGraphicFramePr>
          <p:nvPr/>
        </p:nvGraphicFramePr>
        <p:xfrm>
          <a:off x="5114925" y="0"/>
          <a:ext cx="4029075" cy="203200"/>
        </p:xfrm>
        <a:graphic>
          <a:graphicData uri="http://schemas.openxmlformats.org/presentationml/2006/ole">
            <p:oleObj spid="_x0000_s189440" r:id="rId3" imgW="4028760" imgH="203400" progId="">
              <p:embed/>
            </p:oleObj>
          </a:graphicData>
        </a:graphic>
      </p:graphicFrame>
      <p:sp>
        <p:nvSpPr>
          <p:cNvPr id="181255" name="AutoShape 1031"/>
          <p:cNvSpPr>
            <a:spLocks noChangeArrowheads="1"/>
          </p:cNvSpPr>
          <p:nvPr/>
        </p:nvSpPr>
        <p:spPr bwMode="auto">
          <a:xfrm>
            <a:off x="984250" y="1066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81256" name="AutoShape 1032"/>
          <p:cNvSpPr>
            <a:spLocks noChangeArrowheads="1"/>
          </p:cNvSpPr>
          <p:nvPr/>
        </p:nvSpPr>
        <p:spPr bwMode="auto">
          <a:xfrm>
            <a:off x="984250" y="3124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81257" name="AutoShape 1033"/>
          <p:cNvSpPr>
            <a:spLocks noChangeArrowheads="1"/>
          </p:cNvSpPr>
          <p:nvPr/>
        </p:nvSpPr>
        <p:spPr bwMode="auto">
          <a:xfrm>
            <a:off x="984250" y="4572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C0966129-2D34-4B42-9399-788A6416269F}" type="slidenum">
              <a:rPr lang="en-US"/>
              <a:pPr/>
              <a:t>18</a:t>
            </a:fld>
            <a:endParaRPr lang="en-US"/>
          </a:p>
        </p:txBody>
      </p:sp>
      <p:sp>
        <p:nvSpPr>
          <p:cNvPr id="179202" name="Text Box 1026"/>
          <p:cNvSpPr txBox="1">
            <a:spLocks noChangeArrowheads="1"/>
          </p:cNvSpPr>
          <p:nvPr/>
        </p:nvSpPr>
        <p:spPr bwMode="auto">
          <a:xfrm>
            <a:off x="1250950" y="1050925"/>
            <a:ext cx="169863" cy="336550"/>
          </a:xfrm>
          <a:prstGeom prst="rect">
            <a:avLst/>
          </a:prstGeom>
          <a:noFill/>
          <a:ln w="9525">
            <a:noFill/>
            <a:miter lim="800000"/>
            <a:headEnd/>
            <a:tailEnd/>
          </a:ln>
          <a:effectLst/>
        </p:spPr>
        <p:txBody>
          <a:bodyPr wrap="none">
            <a:spAutoFit/>
          </a:bodyPr>
          <a:lstStyle/>
          <a:p>
            <a:endParaRPr lang="es-ES"/>
          </a:p>
        </p:txBody>
      </p:sp>
      <p:sp>
        <p:nvSpPr>
          <p:cNvPr id="179203" name="Text Box 1027"/>
          <p:cNvSpPr txBox="1">
            <a:spLocks noChangeArrowheads="1"/>
          </p:cNvSpPr>
          <p:nvPr/>
        </p:nvSpPr>
        <p:spPr bwMode="auto">
          <a:xfrm>
            <a:off x="703263" y="762000"/>
            <a:ext cx="7540625" cy="5235575"/>
          </a:xfrm>
          <a:prstGeom prst="rect">
            <a:avLst/>
          </a:prstGeom>
          <a:noFill/>
          <a:ln w="9525">
            <a:noFill/>
            <a:miter lim="800000"/>
            <a:headEnd/>
            <a:tailEnd/>
          </a:ln>
          <a:effectLst/>
        </p:spPr>
        <p:txBody>
          <a:bodyPr>
            <a:spAutoFit/>
          </a:bodyPr>
          <a:lstStyle/>
          <a:p>
            <a:pPr algn="ctr"/>
            <a:r>
              <a:rPr lang="en-AU" i="1">
                <a:solidFill>
                  <a:schemeClr val="tx1"/>
                </a:solidFill>
                <a:latin typeface="Verdana" pitchFamily="34" charset="0"/>
                <a:cs typeface="Times New Roman" pitchFamily="18" charset="0"/>
              </a:rPr>
              <a:t>EXAMPLE: APPLYING THE TENDENCY MODEL TO THE SENSITIVE PRODUCT SUGAR IN COUNTRY A</a:t>
            </a:r>
          </a:p>
          <a:p>
            <a:r>
              <a:rPr lang="en-AU" i="1">
                <a:solidFill>
                  <a:schemeClr val="tx1"/>
                </a:solidFill>
                <a:latin typeface="Verdana" pitchFamily="34" charset="0"/>
                <a:cs typeface="Times New Roman" pitchFamily="18" charset="0"/>
              </a:rPr>
              <a:t> </a:t>
            </a:r>
          </a:p>
          <a:p>
            <a:r>
              <a:rPr lang="en-AU" sz="1400" i="1" u="sng">
                <a:solidFill>
                  <a:schemeClr val="tx1"/>
                </a:solidFill>
                <a:latin typeface="Verdana" pitchFamily="34" charset="0"/>
                <a:cs typeface="Times New Roman" pitchFamily="18" charset="0"/>
              </a:rPr>
              <a:t>Photograph Data</a:t>
            </a:r>
          </a:p>
          <a:p>
            <a:endParaRPr lang="en-AU" sz="1400" i="1">
              <a:solidFill>
                <a:schemeClr val="tx1"/>
              </a:solidFill>
              <a:latin typeface="Verdana" pitchFamily="34" charset="0"/>
              <a:cs typeface="Times New Roman" pitchFamily="18" charset="0"/>
            </a:endParaRPr>
          </a:p>
          <a:p>
            <a:pPr lvl="1">
              <a:buClr>
                <a:srgbClr val="BCB800"/>
              </a:buClr>
              <a:buFontTx/>
              <a:buChar char="•"/>
            </a:pPr>
            <a:r>
              <a:rPr lang="en-AU" sz="1400" i="1">
                <a:solidFill>
                  <a:schemeClr val="tx1"/>
                </a:solidFill>
                <a:latin typeface="Verdana" pitchFamily="34" charset="0"/>
                <a:cs typeface="Times New Roman" pitchFamily="18" charset="0"/>
              </a:rPr>
              <a:t>	Current total imports: </a:t>
            </a:r>
            <a:r>
              <a:rPr lang="en-AU" sz="1400" b="0" i="1">
                <a:solidFill>
                  <a:schemeClr val="tx1"/>
                </a:solidFill>
                <a:latin typeface="Verdana" pitchFamily="34" charset="0"/>
                <a:cs typeface="Times New Roman" pitchFamily="18" charset="0"/>
              </a:rPr>
              <a:t>US$ 30,000,000.-</a:t>
            </a:r>
          </a:p>
          <a:p>
            <a:pPr lvl="1">
              <a:buClr>
                <a:srgbClr val="BCB800"/>
              </a:buClr>
              <a:buFontTx/>
              <a:buChar char="•"/>
            </a:pPr>
            <a:r>
              <a:rPr lang="en-AU" sz="1400" i="1">
                <a:solidFill>
                  <a:schemeClr val="tx1"/>
                </a:solidFill>
                <a:latin typeface="Verdana" pitchFamily="34" charset="0"/>
                <a:cs typeface="Times New Roman" pitchFamily="18" charset="0"/>
              </a:rPr>
              <a:t>	Past growth rate: </a:t>
            </a:r>
            <a:r>
              <a:rPr lang="en-AU" sz="1400" b="0" i="1">
                <a:solidFill>
                  <a:schemeClr val="tx1"/>
                </a:solidFill>
                <a:latin typeface="Verdana" pitchFamily="34" charset="0"/>
                <a:cs typeface="Times New Roman" pitchFamily="18" charset="0"/>
              </a:rPr>
              <a:t>4% per year (mean last 5 years).</a:t>
            </a:r>
          </a:p>
          <a:p>
            <a:pPr lvl="1">
              <a:buClr>
                <a:srgbClr val="BCB800"/>
              </a:buClr>
              <a:buFontTx/>
              <a:buChar char="•"/>
            </a:pPr>
            <a:r>
              <a:rPr lang="en-AU" sz="1400" i="1">
                <a:solidFill>
                  <a:schemeClr val="tx1"/>
                </a:solidFill>
                <a:latin typeface="Verdana" pitchFamily="34" charset="0"/>
                <a:cs typeface="Times New Roman" pitchFamily="18" charset="0"/>
              </a:rPr>
              <a:t> 	Imports from Country B: </a:t>
            </a:r>
            <a:r>
              <a:rPr lang="en-AU" sz="1400" b="0" i="1">
                <a:solidFill>
                  <a:schemeClr val="tx1"/>
                </a:solidFill>
                <a:latin typeface="Verdana" pitchFamily="34" charset="0"/>
                <a:cs typeface="Times New Roman" pitchFamily="18" charset="0"/>
              </a:rPr>
              <a:t>US$ 5,000,000.-</a:t>
            </a:r>
          </a:p>
          <a:p>
            <a:pPr lvl="1">
              <a:buClr>
                <a:srgbClr val="BCB800"/>
              </a:buClr>
              <a:buFontTx/>
              <a:buChar char="•"/>
            </a:pPr>
            <a:r>
              <a:rPr lang="en-AU" sz="1400" i="1">
                <a:solidFill>
                  <a:schemeClr val="tx1"/>
                </a:solidFill>
                <a:latin typeface="Verdana" pitchFamily="34" charset="0"/>
                <a:cs typeface="Times New Roman" pitchFamily="18" charset="0"/>
              </a:rPr>
              <a:t>	Yearly growth rate: </a:t>
            </a:r>
            <a:r>
              <a:rPr lang="en-AU" sz="1400" b="0" i="1">
                <a:solidFill>
                  <a:schemeClr val="tx1"/>
                </a:solidFill>
                <a:latin typeface="Verdana" pitchFamily="34" charset="0"/>
                <a:cs typeface="Times New Roman" pitchFamily="18" charset="0"/>
              </a:rPr>
              <a:t>4% mean last 5 years</a:t>
            </a:r>
          </a:p>
          <a:p>
            <a:pPr lvl="1">
              <a:buClr>
                <a:srgbClr val="BCB800"/>
              </a:buClr>
              <a:buFontTx/>
              <a:buChar char="•"/>
            </a:pPr>
            <a:r>
              <a:rPr lang="en-AU" sz="1400" i="1">
                <a:solidFill>
                  <a:schemeClr val="tx1"/>
                </a:solidFill>
                <a:latin typeface="Verdana" pitchFamily="34" charset="0"/>
                <a:cs typeface="Times New Roman" pitchFamily="18" charset="0"/>
              </a:rPr>
              <a:t>	Market quota of Country B in A: </a:t>
            </a:r>
            <a:r>
              <a:rPr lang="en-AU" sz="1400" b="0" i="1">
                <a:solidFill>
                  <a:schemeClr val="tx1"/>
                </a:solidFill>
                <a:latin typeface="Verdana" pitchFamily="34" charset="0"/>
                <a:cs typeface="Times New Roman" pitchFamily="18" charset="0"/>
              </a:rPr>
              <a:t>16.7% of total imports </a:t>
            </a:r>
          </a:p>
          <a:p>
            <a:pPr lvl="1">
              <a:buClr>
                <a:srgbClr val="BCB800"/>
              </a:buClr>
              <a:buFontTx/>
              <a:buChar char="•"/>
            </a:pPr>
            <a:r>
              <a:rPr lang="en-AU" sz="1400" i="1">
                <a:solidFill>
                  <a:schemeClr val="tx1"/>
                </a:solidFill>
                <a:latin typeface="Verdana" pitchFamily="34" charset="0"/>
                <a:cs typeface="Times New Roman" pitchFamily="18" charset="0"/>
              </a:rPr>
              <a:t>	Average protection level: </a:t>
            </a:r>
            <a:r>
              <a:rPr lang="en-AU" sz="1400" b="0" i="1">
                <a:solidFill>
                  <a:schemeClr val="tx1"/>
                </a:solidFill>
                <a:latin typeface="Verdana" pitchFamily="34" charset="0"/>
                <a:cs typeface="Times New Roman" pitchFamily="18" charset="0"/>
              </a:rPr>
              <a:t> 20% tariff; no non-tariff barriers</a:t>
            </a:r>
          </a:p>
          <a:p>
            <a:pPr lvl="1">
              <a:buClr>
                <a:srgbClr val="BCB800"/>
              </a:buClr>
            </a:pPr>
            <a:endParaRPr lang="en-AU" sz="1400" b="0" i="1">
              <a:solidFill>
                <a:schemeClr val="tx1"/>
              </a:solidFill>
              <a:latin typeface="Verdana" pitchFamily="34" charset="0"/>
              <a:cs typeface="Times New Roman" pitchFamily="18" charset="0"/>
            </a:endParaRPr>
          </a:p>
          <a:p>
            <a:r>
              <a:rPr lang="en-AU" sz="1400" i="1" u="sng">
                <a:solidFill>
                  <a:schemeClr val="tx1"/>
                </a:solidFill>
                <a:latin typeface="Verdana" pitchFamily="34" charset="0"/>
                <a:cs typeface="Times New Roman" pitchFamily="18" charset="0"/>
              </a:rPr>
              <a:t>Definition of Scenarios</a:t>
            </a:r>
            <a:r>
              <a:rPr lang="en-AU" sz="1400" i="1">
                <a:solidFill>
                  <a:schemeClr val="tx1"/>
                </a:solidFill>
                <a:latin typeface="Verdana" pitchFamily="34" charset="0"/>
                <a:cs typeface="Times New Roman" pitchFamily="18" charset="0"/>
              </a:rPr>
              <a:t>: </a:t>
            </a:r>
          </a:p>
          <a:p>
            <a:endParaRPr lang="en-AU" sz="1400" i="1">
              <a:solidFill>
                <a:schemeClr val="tx1"/>
              </a:solidFill>
              <a:latin typeface="Verdana" pitchFamily="34" charset="0"/>
              <a:cs typeface="Times New Roman" pitchFamily="18" charset="0"/>
            </a:endParaRPr>
          </a:p>
          <a:p>
            <a:pPr lvl="1">
              <a:buClr>
                <a:srgbClr val="BCB800"/>
              </a:buClr>
              <a:buFontTx/>
              <a:buChar char="•"/>
            </a:pPr>
            <a:r>
              <a:rPr lang="en-AU" sz="1400" i="1">
                <a:solidFill>
                  <a:schemeClr val="tx1"/>
                </a:solidFill>
                <a:latin typeface="Verdana" pitchFamily="34" charset="0"/>
                <a:cs typeface="Times New Roman" pitchFamily="18" charset="0"/>
              </a:rPr>
              <a:t>	Optimist: </a:t>
            </a:r>
            <a:r>
              <a:rPr lang="en-AU" sz="1400" b="0" i="1">
                <a:solidFill>
                  <a:schemeClr val="tx1"/>
                </a:solidFill>
                <a:latin typeface="Verdana" pitchFamily="34" charset="0"/>
                <a:cs typeface="Times New Roman" pitchFamily="18" charset="0"/>
              </a:rPr>
              <a:t>4% yearly growth of imports from Country B</a:t>
            </a:r>
          </a:p>
          <a:p>
            <a:pPr lvl="1">
              <a:buClr>
                <a:srgbClr val="BCB800"/>
              </a:buClr>
              <a:buFontTx/>
              <a:buChar char="•"/>
            </a:pPr>
            <a:r>
              <a:rPr lang="en-AU" sz="1400" i="1">
                <a:solidFill>
                  <a:schemeClr val="tx1"/>
                </a:solidFill>
                <a:latin typeface="Verdana" pitchFamily="34" charset="0"/>
                <a:cs typeface="Times New Roman" pitchFamily="18" charset="0"/>
              </a:rPr>
              <a:t>	Neutral: </a:t>
            </a:r>
            <a:r>
              <a:rPr lang="en-AU" sz="1400" b="0" i="1">
                <a:solidFill>
                  <a:schemeClr val="tx1"/>
                </a:solidFill>
                <a:latin typeface="Verdana" pitchFamily="34" charset="0"/>
                <a:cs typeface="Times New Roman" pitchFamily="18" charset="0"/>
              </a:rPr>
              <a:t>8%</a:t>
            </a:r>
          </a:p>
          <a:p>
            <a:pPr lvl="1">
              <a:buClr>
                <a:srgbClr val="BCB800"/>
              </a:buClr>
              <a:buFontTx/>
              <a:buChar char="•"/>
            </a:pPr>
            <a:r>
              <a:rPr lang="en-AU" sz="1400" i="1">
                <a:solidFill>
                  <a:schemeClr val="tx1"/>
                </a:solidFill>
                <a:latin typeface="Verdana" pitchFamily="34" charset="0"/>
                <a:cs typeface="Times New Roman" pitchFamily="18" charset="0"/>
              </a:rPr>
              <a:t>	Pessimist: </a:t>
            </a:r>
            <a:r>
              <a:rPr lang="en-AU" sz="1400" b="0" i="1">
                <a:solidFill>
                  <a:schemeClr val="tx1"/>
                </a:solidFill>
                <a:latin typeface="Verdana" pitchFamily="34" charset="0"/>
                <a:cs typeface="Times New Roman" pitchFamily="18" charset="0"/>
              </a:rPr>
              <a:t>12%</a:t>
            </a:r>
          </a:p>
          <a:p>
            <a:pPr>
              <a:buClr>
                <a:srgbClr val="BCB800"/>
              </a:buClr>
            </a:pPr>
            <a:endParaRPr lang="en-AU" sz="1400" b="0" i="1">
              <a:solidFill>
                <a:schemeClr val="tx1"/>
              </a:solidFill>
              <a:latin typeface="Verdana" pitchFamily="34" charset="0"/>
            </a:endParaRPr>
          </a:p>
        </p:txBody>
      </p:sp>
      <p:sp>
        <p:nvSpPr>
          <p:cNvPr id="179204" name="Text Box 1028"/>
          <p:cNvSpPr txBox="1">
            <a:spLocks noChangeArrowheads="1"/>
          </p:cNvSpPr>
          <p:nvPr/>
        </p:nvSpPr>
        <p:spPr bwMode="auto">
          <a:xfrm>
            <a:off x="5894388" y="6032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79205" name="Object 1029"/>
          <p:cNvGraphicFramePr>
            <a:graphicFrameLocks noChangeAspect="1"/>
          </p:cNvGraphicFramePr>
          <p:nvPr/>
        </p:nvGraphicFramePr>
        <p:xfrm>
          <a:off x="5114925" y="0"/>
          <a:ext cx="4029075" cy="203200"/>
        </p:xfrm>
        <a:graphic>
          <a:graphicData uri="http://schemas.openxmlformats.org/presentationml/2006/ole">
            <p:oleObj spid="_x0000_s179205" r:id="rId3" imgW="4028760" imgH="203400" progId="">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1"/>
          </p:nvPr>
        </p:nvSpPr>
        <p:spPr/>
        <p:txBody>
          <a:bodyPr/>
          <a:lstStyle/>
          <a:p>
            <a:fld id="{55BD60CF-C55F-42EE-B3F5-8A2E5255BC17}" type="slidenum">
              <a:rPr lang="en-US"/>
              <a:pPr/>
              <a:t>19</a:t>
            </a:fld>
            <a:endParaRPr lang="en-US"/>
          </a:p>
        </p:txBody>
      </p:sp>
      <p:sp>
        <p:nvSpPr>
          <p:cNvPr id="180226" name="Text Box 1026"/>
          <p:cNvSpPr txBox="1">
            <a:spLocks noChangeArrowheads="1"/>
          </p:cNvSpPr>
          <p:nvPr/>
        </p:nvSpPr>
        <p:spPr bwMode="auto">
          <a:xfrm>
            <a:off x="703263" y="381000"/>
            <a:ext cx="8059737" cy="6356350"/>
          </a:xfrm>
          <a:prstGeom prst="rect">
            <a:avLst/>
          </a:prstGeom>
          <a:noFill/>
          <a:ln w="9525">
            <a:noFill/>
            <a:miter lim="800000"/>
            <a:headEnd/>
            <a:tailEnd/>
          </a:ln>
          <a:effectLst/>
        </p:spPr>
        <p:txBody>
          <a:bodyPr>
            <a:spAutoFit/>
          </a:bodyPr>
          <a:lstStyle/>
          <a:p>
            <a:r>
              <a:rPr lang="en-US" sz="1400" i="1" u="sng">
                <a:solidFill>
                  <a:schemeClr val="tx1"/>
                </a:solidFill>
                <a:latin typeface="Verdana" pitchFamily="34" charset="0"/>
                <a:cs typeface="Times New Roman" pitchFamily="18" charset="0"/>
              </a:rPr>
              <a:t>Final Total Imports Situation in Country A (in 5 years)</a:t>
            </a:r>
          </a:p>
          <a:p>
            <a:r>
              <a:rPr lang="en-US" sz="1400" i="1">
                <a:solidFill>
                  <a:schemeClr val="tx1"/>
                </a:solidFill>
                <a:latin typeface="Verdana" pitchFamily="34" charset="0"/>
                <a:cs typeface="Times New Roman" pitchFamily="18" charset="0"/>
              </a:rPr>
              <a:t> </a:t>
            </a:r>
          </a:p>
          <a:p>
            <a:r>
              <a:rPr lang="en-US" sz="1400" i="1">
                <a:solidFill>
                  <a:schemeClr val="tx1"/>
                </a:solidFill>
                <a:latin typeface="Verdana" pitchFamily="34" charset="0"/>
                <a:cs typeface="Times New Roman" pitchFamily="18" charset="0"/>
              </a:rPr>
              <a:t>			Country B	Rest of the World		Total</a:t>
            </a:r>
          </a:p>
          <a:p>
            <a:r>
              <a:rPr lang="en-US" sz="1400" i="1">
                <a:solidFill>
                  <a:schemeClr val="tx1"/>
                </a:solidFill>
                <a:latin typeface="Verdana" pitchFamily="34" charset="0"/>
                <a:cs typeface="Times New Roman" pitchFamily="18" charset="0"/>
              </a:rPr>
              <a:t>	Optimist: 	</a:t>
            </a:r>
            <a:r>
              <a:rPr lang="en-US" sz="1400" b="0" i="1">
                <a:solidFill>
                  <a:schemeClr val="tx1"/>
                </a:solidFill>
                <a:latin typeface="Verdana" pitchFamily="34" charset="0"/>
                <a:cs typeface="Times New Roman" pitchFamily="18" charset="0"/>
              </a:rPr>
              <a:t>6,083,265	30,416,323	US$ 36,499,587</a:t>
            </a:r>
          </a:p>
          <a:p>
            <a:r>
              <a:rPr lang="en-US" sz="1400" i="1">
                <a:solidFill>
                  <a:schemeClr val="tx1"/>
                </a:solidFill>
                <a:latin typeface="Verdana" pitchFamily="34" charset="0"/>
                <a:cs typeface="Times New Roman" pitchFamily="18" charset="0"/>
              </a:rPr>
              <a:t>	Neutral:		</a:t>
            </a:r>
            <a:r>
              <a:rPr lang="en-US" sz="1400" b="0" i="1">
                <a:solidFill>
                  <a:schemeClr val="tx1"/>
                </a:solidFill>
                <a:latin typeface="Verdana" pitchFamily="34" charset="0"/>
                <a:cs typeface="Times New Roman" pitchFamily="18" charset="0"/>
              </a:rPr>
              <a:t>7,346,640	30,416,323	US$ 37,762,963</a:t>
            </a:r>
          </a:p>
          <a:p>
            <a:r>
              <a:rPr lang="en-US" sz="1400" i="1">
                <a:solidFill>
                  <a:schemeClr val="tx1"/>
                </a:solidFill>
                <a:latin typeface="Verdana" pitchFamily="34" charset="0"/>
                <a:cs typeface="Times New Roman" pitchFamily="18" charset="0"/>
              </a:rPr>
              <a:t>	Optimist: 	</a:t>
            </a:r>
            <a:r>
              <a:rPr lang="en-US" sz="1400" b="0" i="1">
                <a:solidFill>
                  <a:schemeClr val="tx1"/>
                </a:solidFill>
                <a:latin typeface="Verdana" pitchFamily="34" charset="0"/>
                <a:cs typeface="Times New Roman" pitchFamily="18" charset="0"/>
              </a:rPr>
              <a:t>8,811,708	30,416,323	US$ 39,228,031</a:t>
            </a:r>
          </a:p>
          <a:p>
            <a:r>
              <a:rPr lang="en-US" sz="1400" i="1">
                <a:solidFill>
                  <a:schemeClr val="tx1"/>
                </a:solidFill>
                <a:latin typeface="Verdana" pitchFamily="34" charset="0"/>
                <a:cs typeface="Times New Roman" pitchFamily="18" charset="0"/>
              </a:rPr>
              <a:t> </a:t>
            </a:r>
          </a:p>
          <a:p>
            <a:r>
              <a:rPr lang="en-US" sz="1400" i="1" u="sng">
                <a:solidFill>
                  <a:schemeClr val="tx1"/>
                </a:solidFill>
                <a:latin typeface="Verdana" pitchFamily="34" charset="0"/>
                <a:cs typeface="Times New Roman" pitchFamily="18" charset="0"/>
              </a:rPr>
              <a:t>Increase over Current Situation</a:t>
            </a:r>
          </a:p>
          <a:p>
            <a:r>
              <a:rPr lang="en-US" sz="1400" i="1">
                <a:solidFill>
                  <a:schemeClr val="tx1"/>
                </a:solidFill>
                <a:latin typeface="Verdana" pitchFamily="34" charset="0"/>
                <a:cs typeface="Times New Roman" pitchFamily="18" charset="0"/>
              </a:rPr>
              <a:t> </a:t>
            </a:r>
          </a:p>
          <a:p>
            <a:r>
              <a:rPr lang="en-US" sz="1400" i="1">
                <a:solidFill>
                  <a:schemeClr val="tx1"/>
                </a:solidFill>
                <a:latin typeface="Verdana" pitchFamily="34" charset="0"/>
                <a:cs typeface="Times New Roman" pitchFamily="18" charset="0"/>
              </a:rPr>
              <a:t>	Optimist: 	</a:t>
            </a:r>
            <a:r>
              <a:rPr lang="en-US" sz="1400" b="0" i="1">
                <a:solidFill>
                  <a:schemeClr val="tx1"/>
                </a:solidFill>
                <a:latin typeface="Verdana" pitchFamily="34" charset="0"/>
                <a:cs typeface="Times New Roman" pitchFamily="18" charset="0"/>
              </a:rPr>
              <a:t>US$ 6,499,587	21.7%</a:t>
            </a:r>
          </a:p>
          <a:p>
            <a:r>
              <a:rPr lang="en-US" sz="1400" i="1">
                <a:solidFill>
                  <a:schemeClr val="tx1"/>
                </a:solidFill>
                <a:latin typeface="Verdana" pitchFamily="34" charset="0"/>
                <a:cs typeface="Times New Roman" pitchFamily="18" charset="0"/>
              </a:rPr>
              <a:t>	Neutral: 		</a:t>
            </a:r>
            <a:r>
              <a:rPr lang="en-US" sz="1400" b="0" i="1">
                <a:solidFill>
                  <a:schemeClr val="tx1"/>
                </a:solidFill>
                <a:latin typeface="Verdana" pitchFamily="34" charset="0"/>
                <a:cs typeface="Times New Roman" pitchFamily="18" charset="0"/>
              </a:rPr>
              <a:t>US$ 7,762,963	25.9%</a:t>
            </a:r>
          </a:p>
          <a:p>
            <a:r>
              <a:rPr lang="en-US" sz="1400" i="1">
                <a:solidFill>
                  <a:schemeClr val="tx1"/>
                </a:solidFill>
                <a:latin typeface="Verdana" pitchFamily="34" charset="0"/>
                <a:cs typeface="Times New Roman" pitchFamily="18" charset="0"/>
              </a:rPr>
              <a:t>	Pessimist: 	</a:t>
            </a:r>
            <a:r>
              <a:rPr lang="en-US" sz="1400" b="0" i="1">
                <a:solidFill>
                  <a:schemeClr val="tx1"/>
                </a:solidFill>
                <a:latin typeface="Verdana" pitchFamily="34" charset="0"/>
                <a:cs typeface="Times New Roman" pitchFamily="18" charset="0"/>
              </a:rPr>
              <a:t>US$ 9,228,031	30.8%</a:t>
            </a:r>
          </a:p>
          <a:p>
            <a:r>
              <a:rPr lang="en-US" sz="1400" b="0" i="1">
                <a:solidFill>
                  <a:schemeClr val="tx1"/>
                </a:solidFill>
                <a:latin typeface="Verdana" pitchFamily="34" charset="0"/>
                <a:cs typeface="Times New Roman" pitchFamily="18" charset="0"/>
              </a:rPr>
              <a:t> </a:t>
            </a:r>
          </a:p>
          <a:p>
            <a:r>
              <a:rPr lang="en-US" sz="1400" i="1" u="sng">
                <a:solidFill>
                  <a:schemeClr val="tx1"/>
                </a:solidFill>
                <a:latin typeface="Verdana" pitchFamily="34" charset="0"/>
                <a:cs typeface="Times New Roman" pitchFamily="18" charset="0"/>
              </a:rPr>
              <a:t>Evaluation</a:t>
            </a:r>
          </a:p>
          <a:p>
            <a:r>
              <a:rPr lang="en-US" sz="1400" i="1">
                <a:solidFill>
                  <a:schemeClr val="tx1"/>
                </a:solidFill>
                <a:latin typeface="Verdana" pitchFamily="34" charset="0"/>
                <a:cs typeface="Times New Roman" pitchFamily="18" charset="0"/>
              </a:rPr>
              <a:t> </a:t>
            </a:r>
          </a:p>
          <a:p>
            <a:pPr algn="just"/>
            <a:r>
              <a:rPr lang="en-US" sz="1400" b="0" i="1">
                <a:solidFill>
                  <a:schemeClr val="tx1"/>
                </a:solidFill>
                <a:latin typeface="Verdana" pitchFamily="34" charset="0"/>
                <a:cs typeface="Times New Roman" pitchFamily="18" charset="0"/>
              </a:rPr>
              <a:t>The final increase in imports in 5 years with no liberalization with country B would be 21.7%, consisting of US$ 36.5 million. With liberalization, the increase could reach 30.8%. This difference does not seem significant, because it represents only US$ 2.7 million; that is, 6.9% more than would be imported without creating a free trade area with Country B.</a:t>
            </a:r>
          </a:p>
          <a:p>
            <a:r>
              <a:rPr lang="en-US" sz="1400" b="0" i="1">
                <a:solidFill>
                  <a:schemeClr val="tx1"/>
                </a:solidFill>
                <a:latin typeface="Verdana" pitchFamily="34" charset="0"/>
                <a:cs typeface="Times New Roman" pitchFamily="18" charset="0"/>
              </a:rPr>
              <a:t> </a:t>
            </a:r>
          </a:p>
          <a:p>
            <a:r>
              <a:rPr lang="en-US" sz="1400" b="0" i="1">
                <a:solidFill>
                  <a:schemeClr val="tx1"/>
                </a:solidFill>
                <a:latin typeface="Verdana" pitchFamily="34" charset="0"/>
                <a:cs typeface="Times New Roman" pitchFamily="18" charset="0"/>
              </a:rPr>
              <a:t>It is convenient to stop considering sugar as a sensitive product.</a:t>
            </a:r>
          </a:p>
          <a:p>
            <a:endParaRPr lang="en-US" sz="1400" b="0" i="1">
              <a:solidFill>
                <a:schemeClr val="tx1"/>
              </a:solidFill>
              <a:latin typeface="Verdana" pitchFamily="34" charset="0"/>
            </a:endParaRPr>
          </a:p>
        </p:txBody>
      </p:sp>
      <p:sp>
        <p:nvSpPr>
          <p:cNvPr id="180227" name="Text Box 1027"/>
          <p:cNvSpPr txBox="1">
            <a:spLocks noChangeArrowheads="1"/>
          </p:cNvSpPr>
          <p:nvPr/>
        </p:nvSpPr>
        <p:spPr bwMode="auto">
          <a:xfrm>
            <a:off x="5191125"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90464" name="Object 1024"/>
          <p:cNvGraphicFramePr>
            <a:graphicFrameLocks noChangeAspect="1"/>
          </p:cNvGraphicFramePr>
          <p:nvPr/>
        </p:nvGraphicFramePr>
        <p:xfrm>
          <a:off x="5114925" y="0"/>
          <a:ext cx="4029075" cy="203200"/>
        </p:xfrm>
        <a:graphic>
          <a:graphicData uri="http://schemas.openxmlformats.org/presentationml/2006/ole">
            <p:oleObj spid="_x0000_s190464" r:id="rId3" imgW="4028760" imgH="203400" progId="">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219D1667-ED20-4A58-AB31-3B8A6047C328}" type="slidenum">
              <a:rPr lang="en-US"/>
              <a:pPr/>
              <a:t>2</a:t>
            </a:fld>
            <a:endParaRPr lang="en-US"/>
          </a:p>
        </p:txBody>
      </p:sp>
      <p:sp>
        <p:nvSpPr>
          <p:cNvPr id="85024" name="Text Box 32"/>
          <p:cNvSpPr txBox="1">
            <a:spLocks noChangeArrowheads="1"/>
          </p:cNvSpPr>
          <p:nvPr/>
        </p:nvSpPr>
        <p:spPr bwMode="auto">
          <a:xfrm>
            <a:off x="352425" y="6553200"/>
            <a:ext cx="2671763" cy="457200"/>
          </a:xfrm>
          <a:prstGeom prst="rect">
            <a:avLst/>
          </a:prstGeom>
          <a:noFill/>
          <a:ln w="9525">
            <a:noFill/>
            <a:miter lim="800000"/>
            <a:headEnd/>
            <a:tailEnd/>
          </a:ln>
          <a:effectLst/>
        </p:spPr>
        <p:txBody>
          <a:bodyPr>
            <a:spAutoFit/>
          </a:bodyPr>
          <a:lstStyle/>
          <a:p>
            <a:pPr algn="ctr">
              <a:spcBef>
                <a:spcPct val="50000"/>
              </a:spcBef>
            </a:pPr>
            <a:endParaRPr lang="es-ES_tradnl" sz="2400">
              <a:solidFill>
                <a:schemeClr val="tx1"/>
              </a:solidFill>
              <a:latin typeface="Times New Roman" pitchFamily="18" charset="0"/>
            </a:endParaRPr>
          </a:p>
        </p:txBody>
      </p:sp>
      <p:sp>
        <p:nvSpPr>
          <p:cNvPr id="85033" name="Text Box 41"/>
          <p:cNvSpPr txBox="1">
            <a:spLocks noChangeArrowheads="1"/>
          </p:cNvSpPr>
          <p:nvPr/>
        </p:nvSpPr>
        <p:spPr bwMode="auto">
          <a:xfrm>
            <a:off x="6105525" y="-158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85034" name="Object 42"/>
          <p:cNvGraphicFramePr>
            <a:graphicFrameLocks noChangeAspect="1"/>
          </p:cNvGraphicFramePr>
          <p:nvPr/>
        </p:nvGraphicFramePr>
        <p:xfrm>
          <a:off x="5114925" y="0"/>
          <a:ext cx="4029075" cy="203200"/>
        </p:xfrm>
        <a:graphic>
          <a:graphicData uri="http://schemas.openxmlformats.org/presentationml/2006/ole">
            <p:oleObj spid="_x0000_s85034" r:id="rId4" imgW="4028760" imgH="203400" progId="">
              <p:embed/>
            </p:oleObj>
          </a:graphicData>
        </a:graphic>
      </p:graphicFrame>
      <p:sp>
        <p:nvSpPr>
          <p:cNvPr id="85035" name="Text Box 43"/>
          <p:cNvSpPr txBox="1">
            <a:spLocks noChangeArrowheads="1"/>
          </p:cNvSpPr>
          <p:nvPr/>
        </p:nvSpPr>
        <p:spPr bwMode="auto">
          <a:xfrm>
            <a:off x="4010025" y="736600"/>
            <a:ext cx="1628775" cy="366713"/>
          </a:xfrm>
          <a:prstGeom prst="rect">
            <a:avLst/>
          </a:prstGeom>
          <a:noFill/>
          <a:ln w="9525">
            <a:noFill/>
            <a:miter lim="800000"/>
            <a:headEnd/>
            <a:tailEnd/>
          </a:ln>
          <a:effectLst/>
        </p:spPr>
        <p:txBody>
          <a:bodyPr wrap="none">
            <a:spAutoFit/>
          </a:bodyPr>
          <a:lstStyle/>
          <a:p>
            <a:r>
              <a:rPr lang="es-ES_tradnl" sz="1800">
                <a:solidFill>
                  <a:srgbClr val="000080"/>
                </a:solidFill>
                <a:latin typeface="Verdana" pitchFamily="34" charset="0"/>
                <a:cs typeface="Times New Roman" pitchFamily="18" charset="0"/>
              </a:rPr>
              <a:t>CONTENTS</a:t>
            </a:r>
            <a:r>
              <a:rPr lang="es-ES">
                <a:latin typeface="Verdana" pitchFamily="34" charset="0"/>
              </a:rPr>
              <a:t> </a:t>
            </a:r>
          </a:p>
        </p:txBody>
      </p:sp>
      <p:sp>
        <p:nvSpPr>
          <p:cNvPr id="85036" name="Text Box 44"/>
          <p:cNvSpPr txBox="1">
            <a:spLocks noChangeArrowheads="1"/>
          </p:cNvSpPr>
          <p:nvPr/>
        </p:nvSpPr>
        <p:spPr bwMode="auto">
          <a:xfrm>
            <a:off x="703263" y="1371600"/>
            <a:ext cx="7751762" cy="4265613"/>
          </a:xfrm>
          <a:prstGeom prst="rect">
            <a:avLst/>
          </a:prstGeom>
          <a:noFill/>
          <a:ln w="9525">
            <a:noFill/>
            <a:miter lim="800000"/>
            <a:headEnd/>
            <a:tailEnd/>
          </a:ln>
          <a:effectLst/>
        </p:spPr>
        <p:txBody>
          <a:bodyPr>
            <a:spAutoFit/>
          </a:bodyPr>
          <a:lstStyle/>
          <a:p>
            <a:pPr marL="609600" indent="-609600">
              <a:lnSpc>
                <a:spcPct val="130000"/>
              </a:lnSpc>
              <a:buFontTx/>
              <a:buAutoNum type="romanUcPeriod"/>
            </a:pPr>
            <a:r>
              <a:rPr lang="en-US" b="0">
                <a:latin typeface="Verdana" pitchFamily="34" charset="0"/>
                <a:cs typeface="Times New Roman" pitchFamily="18" charset="0"/>
              </a:rPr>
              <a:t>INTRODUCTION</a:t>
            </a:r>
            <a:r>
              <a:rPr lang="en-US" b="0">
                <a:latin typeface="Verdana" pitchFamily="34" charset="0"/>
              </a:rPr>
              <a:t> </a:t>
            </a:r>
          </a:p>
          <a:p>
            <a:pPr marL="609600" indent="-609600">
              <a:lnSpc>
                <a:spcPct val="110000"/>
              </a:lnSpc>
              <a:buFontTx/>
              <a:buAutoNum type="romanUcPeriod"/>
            </a:pPr>
            <a:r>
              <a:rPr lang="en-US" b="0">
                <a:latin typeface="Verdana" pitchFamily="34" charset="0"/>
                <a:cs typeface="Times New Roman" pitchFamily="18" charset="0"/>
              </a:rPr>
              <a:t>PRIOR CONSIDERATIONS. INTERNATIONAL TRADE NEGOTIATIONS, IMPACT ASSESSMENT AND WORKING HYPOTHESIS</a:t>
            </a:r>
            <a:r>
              <a:rPr lang="en-US" b="0">
                <a:latin typeface="Verdana" pitchFamily="34" charset="0"/>
              </a:rPr>
              <a:t> </a:t>
            </a:r>
            <a:r>
              <a:rPr lang="en-US" b="0">
                <a:latin typeface="Verdana" pitchFamily="34" charset="0"/>
                <a:cs typeface="Times New Roman" pitchFamily="18" charset="0"/>
              </a:rPr>
              <a:t> </a:t>
            </a:r>
          </a:p>
          <a:p>
            <a:pPr marL="609600" indent="-609600">
              <a:lnSpc>
                <a:spcPct val="130000"/>
              </a:lnSpc>
              <a:buFontTx/>
              <a:buAutoNum type="romanUcPeriod" startAt="3"/>
            </a:pPr>
            <a:r>
              <a:rPr lang="en-US" b="0">
                <a:latin typeface="Verdana" pitchFamily="34" charset="0"/>
                <a:cs typeface="Times New Roman" pitchFamily="18" charset="0"/>
              </a:rPr>
              <a:t>ALTERNATIVE IMPACT ASSESSMENT MODELS</a:t>
            </a:r>
            <a:r>
              <a:rPr lang="en-US" b="0">
                <a:latin typeface="Verdana" pitchFamily="34" charset="0"/>
              </a:rPr>
              <a:t> </a:t>
            </a:r>
          </a:p>
          <a:p>
            <a:pPr marL="609600" indent="-609600">
              <a:lnSpc>
                <a:spcPct val="130000"/>
              </a:lnSpc>
              <a:buFontTx/>
              <a:buAutoNum type="romanUcPeriod" startAt="3"/>
            </a:pPr>
            <a:r>
              <a:rPr lang="en-US" b="0">
                <a:latin typeface="Verdana" pitchFamily="34" charset="0"/>
                <a:cs typeface="Times New Roman" pitchFamily="18" charset="0"/>
              </a:rPr>
              <a:t>PHOTOGRAPH</a:t>
            </a:r>
            <a:r>
              <a:rPr lang="en-US" b="0">
                <a:latin typeface="Verdana" pitchFamily="34" charset="0"/>
              </a:rPr>
              <a:t> </a:t>
            </a:r>
          </a:p>
          <a:p>
            <a:pPr marL="609600" indent="-609600">
              <a:lnSpc>
                <a:spcPct val="130000"/>
              </a:lnSpc>
              <a:buFontTx/>
              <a:buAutoNum type="romanUcPeriod" startAt="3"/>
            </a:pPr>
            <a:r>
              <a:rPr lang="en-US" b="0">
                <a:latin typeface="Verdana" pitchFamily="34" charset="0"/>
                <a:cs typeface="Times New Roman" pitchFamily="18" charset="0"/>
              </a:rPr>
              <a:t>IDENTIFICATION OF PRIORITY AND SENSITIVE PRODUCTS</a:t>
            </a:r>
            <a:r>
              <a:rPr lang="en-US" b="0">
                <a:latin typeface="Verdana" pitchFamily="34" charset="0"/>
              </a:rPr>
              <a:t> </a:t>
            </a:r>
          </a:p>
          <a:p>
            <a:pPr marL="609600" indent="-609600">
              <a:lnSpc>
                <a:spcPct val="130000"/>
              </a:lnSpc>
              <a:buFontTx/>
              <a:buAutoNum type="romanUcPeriod" startAt="3"/>
            </a:pPr>
            <a:r>
              <a:rPr lang="en-US" b="0">
                <a:latin typeface="Verdana" pitchFamily="34" charset="0"/>
                <a:cs typeface="Times New Roman" pitchFamily="18" charset="0"/>
              </a:rPr>
              <a:t>CALCULATION OF TENDENCIES</a:t>
            </a:r>
            <a:r>
              <a:rPr lang="en-US" b="0">
                <a:latin typeface="Verdana" pitchFamily="34" charset="0"/>
              </a:rPr>
              <a:t> </a:t>
            </a:r>
            <a:r>
              <a:rPr lang="en-US" b="0">
                <a:latin typeface="Verdana" pitchFamily="34" charset="0"/>
                <a:cs typeface="Times New Roman" pitchFamily="18" charset="0"/>
              </a:rPr>
              <a:t> </a:t>
            </a:r>
          </a:p>
          <a:p>
            <a:pPr marL="609600" indent="-609600">
              <a:lnSpc>
                <a:spcPct val="110000"/>
              </a:lnSpc>
              <a:buFontTx/>
              <a:buAutoNum type="romanUcPeriod" startAt="7"/>
            </a:pPr>
            <a:r>
              <a:rPr lang="en-US" b="0">
                <a:latin typeface="Verdana" pitchFamily="34" charset="0"/>
                <a:cs typeface="Times New Roman" pitchFamily="18" charset="0"/>
              </a:rPr>
              <a:t>CASE-BY-CASE MODELS: DEFINING THE TRADE NEGOTIATION STRATEGY</a:t>
            </a:r>
            <a:r>
              <a:rPr lang="en-US" b="0">
                <a:latin typeface="Verdana" pitchFamily="34" charset="0"/>
              </a:rPr>
              <a:t> </a:t>
            </a:r>
          </a:p>
          <a:p>
            <a:pPr marL="609600" indent="-609600">
              <a:lnSpc>
                <a:spcPct val="130000"/>
              </a:lnSpc>
              <a:buFontTx/>
              <a:buAutoNum type="romanUcPeriod" startAt="7"/>
            </a:pPr>
            <a:r>
              <a:rPr lang="en-US" b="0">
                <a:latin typeface="Verdana" pitchFamily="34" charset="0"/>
                <a:cs typeface="Times New Roman" pitchFamily="18" charset="0"/>
              </a:rPr>
              <a:t>SECTOR SUPPORT POLICIES</a:t>
            </a:r>
            <a:r>
              <a:rPr lang="en-US" b="0">
                <a:latin typeface="Verdana" pitchFamily="34" charset="0"/>
              </a:rPr>
              <a:t> </a:t>
            </a:r>
          </a:p>
          <a:p>
            <a:pPr marL="609600" indent="-609600">
              <a:lnSpc>
                <a:spcPct val="130000"/>
              </a:lnSpc>
              <a:buFontTx/>
              <a:buAutoNum type="romanUcPeriod" startAt="7"/>
            </a:pPr>
            <a:r>
              <a:rPr lang="en-US" b="0">
                <a:latin typeface="Verdana" pitchFamily="34" charset="0"/>
                <a:cs typeface="Times New Roman" pitchFamily="18" charset="0"/>
              </a:rPr>
              <a:t>SUMMARY AND CONCLUSIONS</a:t>
            </a:r>
            <a:r>
              <a:rPr lang="en-US" b="0">
                <a:latin typeface="Verdana"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1"/>
          </p:nvPr>
        </p:nvSpPr>
        <p:spPr/>
        <p:txBody>
          <a:bodyPr/>
          <a:lstStyle/>
          <a:p>
            <a:fld id="{BCBAB4A3-7FAA-4022-83AF-08FD829B29C9}" type="slidenum">
              <a:rPr lang="en-US"/>
              <a:pPr/>
              <a:t>20</a:t>
            </a:fld>
            <a:endParaRPr lang="en-US"/>
          </a:p>
        </p:txBody>
      </p:sp>
      <p:sp>
        <p:nvSpPr>
          <p:cNvPr id="157698" name="Text Box 2"/>
          <p:cNvSpPr txBox="1">
            <a:spLocks noChangeArrowheads="1"/>
          </p:cNvSpPr>
          <p:nvPr/>
        </p:nvSpPr>
        <p:spPr bwMode="auto">
          <a:xfrm>
            <a:off x="703263" y="609600"/>
            <a:ext cx="8159750" cy="806450"/>
          </a:xfrm>
          <a:prstGeom prst="rect">
            <a:avLst/>
          </a:prstGeom>
          <a:noFill/>
          <a:ln w="9525">
            <a:noFill/>
            <a:miter lim="800000"/>
            <a:headEnd/>
            <a:tailEnd/>
          </a:ln>
          <a:effectLst/>
        </p:spPr>
        <p:txBody>
          <a:bodyPr>
            <a:spAutoFit/>
          </a:bodyPr>
          <a:lstStyle/>
          <a:p>
            <a:pPr marL="609600" indent="-609600">
              <a:lnSpc>
                <a:spcPct val="130000"/>
              </a:lnSpc>
              <a:buFontTx/>
              <a:buAutoNum type="romanUcPeriod" startAt="7"/>
            </a:pPr>
            <a:r>
              <a:rPr lang="en-US" sz="1800">
                <a:latin typeface="Verdana" pitchFamily="34" charset="0"/>
                <a:cs typeface="Times New Roman" pitchFamily="18" charset="0"/>
              </a:rPr>
              <a:t>CASE-BY CASE MODELS: DEFINING THE TRADE NEGOTIATION STRATEGY</a:t>
            </a:r>
            <a:r>
              <a:rPr lang="en-US">
                <a:latin typeface="Verdana" pitchFamily="34" charset="0"/>
              </a:rPr>
              <a:t> </a:t>
            </a:r>
          </a:p>
        </p:txBody>
      </p:sp>
      <p:sp>
        <p:nvSpPr>
          <p:cNvPr id="157699" name="Text Box 3"/>
          <p:cNvSpPr txBox="1">
            <a:spLocks noChangeArrowheads="1"/>
          </p:cNvSpPr>
          <p:nvPr/>
        </p:nvSpPr>
        <p:spPr bwMode="auto">
          <a:xfrm>
            <a:off x="1250950" y="1736725"/>
            <a:ext cx="169863" cy="336550"/>
          </a:xfrm>
          <a:prstGeom prst="rect">
            <a:avLst/>
          </a:prstGeom>
          <a:noFill/>
          <a:ln w="9525">
            <a:noFill/>
            <a:miter lim="800000"/>
            <a:headEnd/>
            <a:tailEnd/>
          </a:ln>
          <a:effectLst/>
        </p:spPr>
        <p:txBody>
          <a:bodyPr wrap="none">
            <a:spAutoFit/>
          </a:bodyPr>
          <a:lstStyle/>
          <a:p>
            <a:endParaRPr lang="en-US"/>
          </a:p>
        </p:txBody>
      </p:sp>
      <p:sp>
        <p:nvSpPr>
          <p:cNvPr id="157700" name="Text Box 4"/>
          <p:cNvSpPr txBox="1">
            <a:spLocks noChangeArrowheads="1"/>
          </p:cNvSpPr>
          <p:nvPr/>
        </p:nvSpPr>
        <p:spPr bwMode="auto">
          <a:xfrm>
            <a:off x="1125538" y="1676400"/>
            <a:ext cx="7807325" cy="581025"/>
          </a:xfrm>
          <a:prstGeom prst="rect">
            <a:avLst/>
          </a:prstGeom>
          <a:noFill/>
          <a:ln w="9525">
            <a:noFill/>
            <a:miter lim="800000"/>
            <a:headEnd/>
            <a:tailEnd/>
          </a:ln>
          <a:effectLst/>
        </p:spPr>
        <p:txBody>
          <a:bodyPr>
            <a:spAutoFit/>
          </a:bodyPr>
          <a:lstStyle/>
          <a:p>
            <a:r>
              <a:rPr lang="en-US" b="0">
                <a:latin typeface="Verdana" pitchFamily="34" charset="0"/>
                <a:cs typeface="Times New Roman" pitchFamily="18" charset="0"/>
              </a:rPr>
              <a:t>It is necessary to obtain information on the market for each priority and sensitive product</a:t>
            </a:r>
            <a:r>
              <a:rPr lang="en-US" b="0">
                <a:latin typeface="Verdana" pitchFamily="34" charset="0"/>
              </a:rPr>
              <a:t>:</a:t>
            </a:r>
          </a:p>
        </p:txBody>
      </p:sp>
      <p:sp>
        <p:nvSpPr>
          <p:cNvPr id="157701" name="Text Box 5"/>
          <p:cNvSpPr txBox="1">
            <a:spLocks noChangeArrowheads="1"/>
          </p:cNvSpPr>
          <p:nvPr/>
        </p:nvSpPr>
        <p:spPr bwMode="auto">
          <a:xfrm>
            <a:off x="1336675" y="2438400"/>
            <a:ext cx="7426325" cy="2887663"/>
          </a:xfrm>
          <a:prstGeom prst="rect">
            <a:avLst/>
          </a:prstGeom>
          <a:noFill/>
          <a:ln w="9525">
            <a:noFill/>
            <a:miter lim="800000"/>
            <a:headEnd/>
            <a:tailEnd/>
          </a:ln>
          <a:effectLst/>
        </p:spPr>
        <p:txBody>
          <a:bodyPr>
            <a:spAutoFit/>
          </a:bodyPr>
          <a:lstStyle/>
          <a:p>
            <a:pPr algn="just">
              <a:lnSpc>
                <a:spcPct val="120000"/>
              </a:lnSpc>
            </a:pPr>
            <a:r>
              <a:rPr lang="en-US">
                <a:latin typeface="Verdana" pitchFamily="34" charset="0"/>
                <a:cs typeface="Times New Roman" pitchFamily="18" charset="0"/>
              </a:rPr>
              <a:t>- Country A &amp; B national demand:</a:t>
            </a:r>
            <a:r>
              <a:rPr lang="en-US" b="0">
                <a:latin typeface="Verdana" pitchFamily="34" charset="0"/>
                <a:cs typeface="Times New Roman" pitchFamily="18" charset="0"/>
              </a:rPr>
              <a:t> size, import market quota, import origin, price sensitivity.</a:t>
            </a:r>
            <a:r>
              <a:rPr lang="en-US" b="0">
                <a:latin typeface="Verdana" pitchFamily="34" charset="0"/>
              </a:rPr>
              <a:t> </a:t>
            </a:r>
          </a:p>
          <a:p>
            <a:pPr algn="just">
              <a:lnSpc>
                <a:spcPct val="120000"/>
              </a:lnSpc>
              <a:buFontTx/>
              <a:buChar char="-"/>
            </a:pPr>
            <a:r>
              <a:rPr lang="en-US">
                <a:latin typeface="Verdana" pitchFamily="34" charset="0"/>
                <a:cs typeface="Times New Roman" pitchFamily="18" charset="0"/>
              </a:rPr>
              <a:t> Country A national offer:</a:t>
            </a:r>
            <a:r>
              <a:rPr lang="en-US" b="0">
                <a:latin typeface="Verdana" pitchFamily="34" charset="0"/>
                <a:cs typeface="Times New Roman" pitchFamily="18" charset="0"/>
              </a:rPr>
              <a:t> local production, exports, technological situation, number of businesses, labor, geographic location, idle capacity, price difference against foreign production importance to national economy.</a:t>
            </a:r>
            <a:r>
              <a:rPr lang="en-US" b="0">
                <a:latin typeface="Verdana" pitchFamily="34" charset="0"/>
              </a:rPr>
              <a:t> </a:t>
            </a:r>
          </a:p>
          <a:p>
            <a:pPr algn="just">
              <a:lnSpc>
                <a:spcPct val="120000"/>
              </a:lnSpc>
              <a:buFontTx/>
              <a:buChar char="-"/>
            </a:pPr>
            <a:r>
              <a:rPr lang="en-US">
                <a:latin typeface="Verdana" pitchFamily="34" charset="0"/>
                <a:cs typeface="Times New Roman" pitchFamily="18" charset="0"/>
              </a:rPr>
              <a:t> Country B offer:</a:t>
            </a:r>
            <a:r>
              <a:rPr lang="en-US" b="0">
                <a:latin typeface="Verdana" pitchFamily="34" charset="0"/>
                <a:cs typeface="Times New Roman" pitchFamily="18" charset="0"/>
              </a:rPr>
              <a:t> level of production, exports (volume and geographic distribution), level of competitiveness, idle capacity, price differential.</a:t>
            </a:r>
            <a:r>
              <a:rPr lang="en-US" b="0">
                <a:latin typeface="Verdana" pitchFamily="34" charset="0"/>
              </a:rPr>
              <a:t> </a:t>
            </a:r>
          </a:p>
        </p:txBody>
      </p:sp>
      <p:sp>
        <p:nvSpPr>
          <p:cNvPr id="157702" name="Text Box 6"/>
          <p:cNvSpPr txBox="1">
            <a:spLocks noChangeArrowheads="1"/>
          </p:cNvSpPr>
          <p:nvPr/>
        </p:nvSpPr>
        <p:spPr bwMode="auto">
          <a:xfrm>
            <a:off x="1336675" y="5410200"/>
            <a:ext cx="7578725" cy="973138"/>
          </a:xfrm>
          <a:prstGeom prst="rect">
            <a:avLst/>
          </a:prstGeom>
          <a:noFill/>
          <a:ln w="9525">
            <a:noFill/>
            <a:miter lim="800000"/>
            <a:headEnd/>
            <a:tailEnd/>
          </a:ln>
          <a:effectLst/>
        </p:spPr>
        <p:txBody>
          <a:bodyPr>
            <a:spAutoFit/>
          </a:bodyPr>
          <a:lstStyle/>
          <a:p>
            <a:pPr>
              <a:lnSpc>
                <a:spcPct val="120000"/>
              </a:lnSpc>
            </a:pPr>
            <a:r>
              <a:rPr lang="en-US">
                <a:latin typeface="Verdana" pitchFamily="34" charset="0"/>
                <a:cs typeface="Times New Roman" pitchFamily="18" charset="0"/>
              </a:rPr>
              <a:t>- Level of protection for sensitive and priority products: </a:t>
            </a:r>
            <a:r>
              <a:rPr lang="en-US" b="0">
                <a:latin typeface="Verdana" pitchFamily="34" charset="0"/>
                <a:cs typeface="Times New Roman" pitchFamily="18" charset="0"/>
              </a:rPr>
              <a:t>tariff, quantitative measures, technical and phytosanitary provisions, rules of origin, ...</a:t>
            </a:r>
            <a:r>
              <a:rPr lang="en-US" b="0">
                <a:latin typeface="Verdana" pitchFamily="34" charset="0"/>
              </a:rPr>
              <a:t> </a:t>
            </a:r>
          </a:p>
        </p:txBody>
      </p:sp>
      <p:sp>
        <p:nvSpPr>
          <p:cNvPr id="157703" name="Text Box 7"/>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157704" name="Object 8"/>
          <p:cNvGraphicFramePr>
            <a:graphicFrameLocks noChangeAspect="1"/>
          </p:cNvGraphicFramePr>
          <p:nvPr/>
        </p:nvGraphicFramePr>
        <p:xfrm>
          <a:off x="5114925" y="0"/>
          <a:ext cx="4029075" cy="203200"/>
        </p:xfrm>
        <a:graphic>
          <a:graphicData uri="http://schemas.openxmlformats.org/presentationml/2006/ole">
            <p:oleObj spid="_x0000_s157704" r:id="rId3" imgW="4028760" imgH="203400" progId="">
              <p:embed/>
            </p:oleObj>
          </a:graphicData>
        </a:graphic>
      </p:graphicFrame>
      <p:sp>
        <p:nvSpPr>
          <p:cNvPr id="157705" name="AutoShape 9"/>
          <p:cNvSpPr>
            <a:spLocks noChangeArrowheads="1"/>
          </p:cNvSpPr>
          <p:nvPr/>
        </p:nvSpPr>
        <p:spPr bwMode="auto">
          <a:xfrm>
            <a:off x="703263" y="1752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2"/>
          <p:cNvSpPr>
            <a:spLocks noGrp="1"/>
          </p:cNvSpPr>
          <p:nvPr>
            <p:ph type="sldNum" sz="quarter" idx="11"/>
          </p:nvPr>
        </p:nvSpPr>
        <p:spPr/>
        <p:txBody>
          <a:bodyPr/>
          <a:lstStyle/>
          <a:p>
            <a:fld id="{E317801C-F65F-4692-A1DF-B561560AFC50}" type="slidenum">
              <a:rPr lang="en-US"/>
              <a:pPr/>
              <a:t>21</a:t>
            </a:fld>
            <a:endParaRPr lang="en-US"/>
          </a:p>
        </p:txBody>
      </p:sp>
      <p:sp>
        <p:nvSpPr>
          <p:cNvPr id="158722" name="Text Box 2"/>
          <p:cNvSpPr txBox="1">
            <a:spLocks noChangeArrowheads="1"/>
          </p:cNvSpPr>
          <p:nvPr/>
        </p:nvSpPr>
        <p:spPr bwMode="auto">
          <a:xfrm>
            <a:off x="1295400" y="1524000"/>
            <a:ext cx="7188200" cy="2619375"/>
          </a:xfrm>
          <a:prstGeom prst="rect">
            <a:avLst/>
          </a:prstGeom>
          <a:noFill/>
          <a:ln w="9525">
            <a:noFill/>
            <a:miter lim="800000"/>
            <a:headEnd/>
            <a:tailEnd/>
          </a:ln>
          <a:effectLst/>
        </p:spPr>
        <p:txBody>
          <a:bodyPr>
            <a:spAutoFit/>
          </a:bodyPr>
          <a:lstStyle/>
          <a:p>
            <a:pPr>
              <a:lnSpc>
                <a:spcPct val="130000"/>
              </a:lnSpc>
            </a:pPr>
            <a:r>
              <a:rPr lang="en-US" b="0">
                <a:latin typeface="Verdana" pitchFamily="34" charset="0"/>
                <a:cs typeface="Times New Roman" pitchFamily="18" charset="0"/>
              </a:rPr>
              <a:t>It is convenient to reaffirm a certain product’s classification as sensitive or, to the contrary, if it should no longer be considered as such.</a:t>
            </a:r>
            <a:r>
              <a:rPr lang="en-US" b="0">
                <a:latin typeface="Verdana" pitchFamily="34" charset="0"/>
              </a:rPr>
              <a:t> </a:t>
            </a:r>
          </a:p>
          <a:p>
            <a:pPr>
              <a:lnSpc>
                <a:spcPct val="130000"/>
              </a:lnSpc>
            </a:pPr>
            <a:r>
              <a:rPr lang="en-US" b="0">
                <a:latin typeface="Verdana" pitchFamily="34" charset="0"/>
                <a:cs typeface="Times New Roman" pitchFamily="18" charset="0"/>
              </a:rPr>
              <a:t>A product would cease to be sensitive if:</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National production is very small.</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National demand is very limited</a:t>
            </a:r>
            <a:r>
              <a:rPr lang="en-US" b="0">
                <a:latin typeface="Verdana" pitchFamily="34" charset="0"/>
              </a:rPr>
              <a:t>.</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The trade partner’s offer is small.</a:t>
            </a:r>
            <a:r>
              <a:rPr lang="en-US" b="0">
                <a:latin typeface="Verdana" pitchFamily="34" charset="0"/>
              </a:rPr>
              <a:t> </a:t>
            </a:r>
          </a:p>
        </p:txBody>
      </p:sp>
      <p:sp>
        <p:nvSpPr>
          <p:cNvPr id="158723" name="Text Box 3"/>
          <p:cNvSpPr txBox="1">
            <a:spLocks noChangeArrowheads="1"/>
          </p:cNvSpPr>
          <p:nvPr/>
        </p:nvSpPr>
        <p:spPr bwMode="auto">
          <a:xfrm>
            <a:off x="1295400" y="4267200"/>
            <a:ext cx="4937125" cy="336550"/>
          </a:xfrm>
          <a:prstGeom prst="rect">
            <a:avLst/>
          </a:prstGeom>
          <a:noFill/>
          <a:ln w="9525">
            <a:noFill/>
            <a:miter lim="800000"/>
            <a:headEnd/>
            <a:tailEnd/>
          </a:ln>
          <a:effectLst/>
        </p:spPr>
        <p:txBody>
          <a:bodyPr wrap="none">
            <a:spAutoFit/>
          </a:bodyPr>
          <a:lstStyle/>
          <a:p>
            <a:r>
              <a:rPr lang="en-US" b="0">
                <a:latin typeface="Verdana" pitchFamily="34" charset="0"/>
                <a:cs typeface="Times New Roman" pitchFamily="18" charset="0"/>
              </a:rPr>
              <a:t>Therefore we have the first </a:t>
            </a:r>
            <a:r>
              <a:rPr lang="en-US">
                <a:latin typeface="Verdana" pitchFamily="34" charset="0"/>
                <a:cs typeface="Times New Roman" pitchFamily="18" charset="0"/>
              </a:rPr>
              <a:t>decision matrix:</a:t>
            </a:r>
            <a:r>
              <a:rPr lang="en-US"/>
              <a:t> </a:t>
            </a:r>
          </a:p>
        </p:txBody>
      </p:sp>
      <p:sp>
        <p:nvSpPr>
          <p:cNvPr id="158724" name="Text Box 4"/>
          <p:cNvSpPr txBox="1">
            <a:spLocks noChangeArrowheads="1"/>
          </p:cNvSpPr>
          <p:nvPr/>
        </p:nvSpPr>
        <p:spPr bwMode="auto">
          <a:xfrm>
            <a:off x="2884488" y="3962400"/>
            <a:ext cx="4992687" cy="336550"/>
          </a:xfrm>
          <a:prstGeom prst="rect">
            <a:avLst/>
          </a:prstGeom>
          <a:noFill/>
          <a:ln w="9525">
            <a:noFill/>
            <a:miter lim="800000"/>
            <a:headEnd/>
            <a:tailEnd/>
          </a:ln>
          <a:effectLst/>
        </p:spPr>
        <p:txBody>
          <a:bodyPr>
            <a:spAutoFit/>
          </a:bodyPr>
          <a:lstStyle/>
          <a:p>
            <a:endParaRPr lang="es-ES"/>
          </a:p>
        </p:txBody>
      </p:sp>
      <p:sp>
        <p:nvSpPr>
          <p:cNvPr id="158727" name="Text Box 7"/>
          <p:cNvSpPr txBox="1">
            <a:spLocks noChangeArrowheads="1"/>
          </p:cNvSpPr>
          <p:nvPr/>
        </p:nvSpPr>
        <p:spPr bwMode="auto">
          <a:xfrm>
            <a:off x="3009900" y="4098925"/>
            <a:ext cx="169863" cy="336550"/>
          </a:xfrm>
          <a:prstGeom prst="rect">
            <a:avLst/>
          </a:prstGeom>
          <a:noFill/>
          <a:ln w="9525">
            <a:noFill/>
            <a:miter lim="800000"/>
            <a:headEnd/>
            <a:tailEnd/>
          </a:ln>
          <a:effectLst/>
        </p:spPr>
        <p:txBody>
          <a:bodyPr wrap="none">
            <a:spAutoFit/>
          </a:bodyPr>
          <a:lstStyle/>
          <a:p>
            <a:endParaRPr lang="es-ES"/>
          </a:p>
        </p:txBody>
      </p:sp>
      <p:sp>
        <p:nvSpPr>
          <p:cNvPr id="158842" name="Text Box 122"/>
          <p:cNvSpPr txBox="1">
            <a:spLocks noChangeArrowheads="1"/>
          </p:cNvSpPr>
          <p:nvPr/>
        </p:nvSpPr>
        <p:spPr bwMode="auto">
          <a:xfrm>
            <a:off x="1814513" y="3565525"/>
            <a:ext cx="169862" cy="336550"/>
          </a:xfrm>
          <a:prstGeom prst="rect">
            <a:avLst/>
          </a:prstGeom>
          <a:noFill/>
          <a:ln w="9525">
            <a:noFill/>
            <a:miter lim="800000"/>
            <a:headEnd/>
            <a:tailEnd/>
          </a:ln>
          <a:effectLst/>
        </p:spPr>
        <p:txBody>
          <a:bodyPr wrap="none">
            <a:spAutoFit/>
          </a:bodyPr>
          <a:lstStyle/>
          <a:p>
            <a:endParaRPr lang="es-ES"/>
          </a:p>
        </p:txBody>
      </p:sp>
      <p:sp>
        <p:nvSpPr>
          <p:cNvPr id="158844" name="Text Box 124"/>
          <p:cNvSpPr txBox="1">
            <a:spLocks noChangeArrowheads="1"/>
          </p:cNvSpPr>
          <p:nvPr/>
        </p:nvSpPr>
        <p:spPr bwMode="auto">
          <a:xfrm>
            <a:off x="1814513" y="463232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58845" name="Object 125"/>
          <p:cNvGraphicFramePr>
            <a:graphicFrameLocks noChangeAspect="1"/>
          </p:cNvGraphicFramePr>
          <p:nvPr/>
        </p:nvGraphicFramePr>
        <p:xfrm>
          <a:off x="252413" y="4648200"/>
          <a:ext cx="8123237" cy="1955800"/>
        </p:xfrm>
        <a:graphic>
          <a:graphicData uri="http://schemas.openxmlformats.org/presentationml/2006/ole">
            <p:oleObj spid="_x0000_s158845" name="Document" r:id="rId3" imgW="5508000" imgH="1324080" progId="Word.Document.8">
              <p:embed/>
            </p:oleObj>
          </a:graphicData>
        </a:graphic>
      </p:graphicFrame>
      <p:sp>
        <p:nvSpPr>
          <p:cNvPr id="158846" name="Text Box 126"/>
          <p:cNvSpPr txBox="1">
            <a:spLocks noChangeArrowheads="1"/>
          </p:cNvSpPr>
          <p:nvPr/>
        </p:nvSpPr>
        <p:spPr bwMode="auto">
          <a:xfrm>
            <a:off x="844550" y="838200"/>
            <a:ext cx="7385050" cy="336550"/>
          </a:xfrm>
          <a:prstGeom prst="rect">
            <a:avLst/>
          </a:prstGeom>
          <a:noFill/>
          <a:ln w="9525">
            <a:noFill/>
            <a:miter lim="800000"/>
            <a:headEnd/>
            <a:tailEnd/>
          </a:ln>
          <a:effectLst/>
        </p:spPr>
        <p:txBody>
          <a:bodyPr>
            <a:spAutoFit/>
          </a:bodyPr>
          <a:lstStyle/>
          <a:p>
            <a:r>
              <a:rPr lang="en-US">
                <a:latin typeface="Verdana" pitchFamily="34" charset="0"/>
                <a:cs typeface="Times New Roman" pitchFamily="18" charset="0"/>
              </a:rPr>
              <a:t>SENSITIVE PRODUCT DECISION MATRIX</a:t>
            </a:r>
            <a:r>
              <a:rPr lang="en-US"/>
              <a:t> </a:t>
            </a:r>
            <a:r>
              <a:rPr lang="en-US">
                <a:latin typeface="Verdana" pitchFamily="34" charset="0"/>
              </a:rPr>
              <a:t>(Country A)</a:t>
            </a:r>
          </a:p>
        </p:txBody>
      </p:sp>
      <p:sp>
        <p:nvSpPr>
          <p:cNvPr id="158847" name="Text Box 127"/>
          <p:cNvSpPr txBox="1">
            <a:spLocks noChangeArrowheads="1"/>
          </p:cNvSpPr>
          <p:nvPr/>
        </p:nvSpPr>
        <p:spPr bwMode="auto">
          <a:xfrm>
            <a:off x="5683250"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58848" name="Object 128"/>
          <p:cNvGraphicFramePr>
            <a:graphicFrameLocks noChangeAspect="1"/>
          </p:cNvGraphicFramePr>
          <p:nvPr/>
        </p:nvGraphicFramePr>
        <p:xfrm>
          <a:off x="5114925" y="0"/>
          <a:ext cx="4029075" cy="203200"/>
        </p:xfrm>
        <a:graphic>
          <a:graphicData uri="http://schemas.openxmlformats.org/presentationml/2006/ole">
            <p:oleObj spid="_x0000_s158848" r:id="rId4" imgW="4028760" imgH="203400" progId="">
              <p:embed/>
            </p:oleObj>
          </a:graphicData>
        </a:graphic>
      </p:graphicFrame>
      <p:sp>
        <p:nvSpPr>
          <p:cNvPr id="158849" name="AutoShape 129"/>
          <p:cNvSpPr>
            <a:spLocks noChangeArrowheads="1"/>
          </p:cNvSpPr>
          <p:nvPr/>
        </p:nvSpPr>
        <p:spPr bwMode="auto">
          <a:xfrm>
            <a:off x="914400" y="1600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8850" name="AutoShape 130"/>
          <p:cNvSpPr>
            <a:spLocks noChangeArrowheads="1"/>
          </p:cNvSpPr>
          <p:nvPr/>
        </p:nvSpPr>
        <p:spPr bwMode="auto">
          <a:xfrm>
            <a:off x="914400" y="2590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8851" name="AutoShape 131"/>
          <p:cNvSpPr>
            <a:spLocks noChangeArrowheads="1"/>
          </p:cNvSpPr>
          <p:nvPr/>
        </p:nvSpPr>
        <p:spPr bwMode="auto">
          <a:xfrm>
            <a:off x="914400" y="4267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6D5E2417-B488-4066-A841-347A1E38F037}" type="slidenum">
              <a:rPr lang="en-US"/>
              <a:pPr/>
              <a:t>22</a:t>
            </a:fld>
            <a:endParaRPr lang="en-US"/>
          </a:p>
        </p:txBody>
      </p:sp>
      <p:sp>
        <p:nvSpPr>
          <p:cNvPr id="159747" name="Text Box 3"/>
          <p:cNvSpPr txBox="1">
            <a:spLocks noChangeArrowheads="1"/>
          </p:cNvSpPr>
          <p:nvPr/>
        </p:nvSpPr>
        <p:spPr bwMode="auto">
          <a:xfrm>
            <a:off x="1336675" y="889000"/>
            <a:ext cx="6027738" cy="2673350"/>
          </a:xfrm>
          <a:prstGeom prst="rect">
            <a:avLst/>
          </a:prstGeom>
          <a:noFill/>
          <a:ln w="9525">
            <a:noFill/>
            <a:miter lim="800000"/>
            <a:headEnd/>
            <a:tailEnd/>
          </a:ln>
          <a:effectLst/>
        </p:spPr>
        <p:txBody>
          <a:bodyPr wrap="none">
            <a:spAutoFit/>
          </a:bodyPr>
          <a:lstStyle/>
          <a:p>
            <a:pPr>
              <a:lnSpc>
                <a:spcPct val="150000"/>
              </a:lnSpc>
            </a:pPr>
            <a:r>
              <a:rPr lang="en-US" b="0">
                <a:latin typeface="Verdana" pitchFamily="34" charset="0"/>
                <a:cs typeface="Times New Roman" pitchFamily="18" charset="0"/>
              </a:rPr>
              <a:t>Key questions to modify the hypothesis</a:t>
            </a:r>
            <a:r>
              <a:rPr lang="en-US" b="0">
                <a:latin typeface="Verdana" pitchFamily="34" charset="0"/>
              </a:rPr>
              <a:t>:</a:t>
            </a:r>
          </a:p>
          <a:p>
            <a:pPr>
              <a:lnSpc>
                <a:spcPct val="150000"/>
              </a:lnSpc>
            </a:pPr>
            <a:endParaRPr lang="en-US" b="0">
              <a:latin typeface="Verdana" pitchFamily="34" charset="0"/>
            </a:endParaRPr>
          </a:p>
          <a:p>
            <a:pPr lvl="1">
              <a:lnSpc>
                <a:spcPct val="150000"/>
              </a:lnSpc>
              <a:buClr>
                <a:srgbClr val="BCB800"/>
              </a:buClr>
              <a:buFont typeface="Wingdings" pitchFamily="2" charset="2"/>
              <a:buChar char="Ø"/>
            </a:pPr>
            <a:r>
              <a:rPr lang="en-US" b="0">
                <a:latin typeface="Verdana" pitchFamily="34" charset="0"/>
                <a:cs typeface="Times New Roman" pitchFamily="18" charset="0"/>
              </a:rPr>
              <a:t>	Is the level of protection in Country A high?</a:t>
            </a:r>
          </a:p>
          <a:p>
            <a:pPr lvl="1">
              <a:lnSpc>
                <a:spcPct val="150000"/>
              </a:lnSpc>
              <a:buClr>
                <a:srgbClr val="BCB800"/>
              </a:buClr>
              <a:buFont typeface="Wingdings" pitchFamily="2" charset="2"/>
              <a:buChar char="Ø"/>
            </a:pPr>
            <a:r>
              <a:rPr lang="en-US" b="0">
                <a:latin typeface="Verdana" pitchFamily="34" charset="0"/>
                <a:cs typeface="Times New Roman" pitchFamily="18" charset="0"/>
              </a:rPr>
              <a:t>	What is Country B’s market quota in Country A?</a:t>
            </a:r>
          </a:p>
          <a:p>
            <a:pPr lvl="1">
              <a:lnSpc>
                <a:spcPct val="150000"/>
              </a:lnSpc>
              <a:buClr>
                <a:srgbClr val="BCB800"/>
              </a:buClr>
              <a:buFont typeface="Wingdings" pitchFamily="2" charset="2"/>
              <a:buChar char="Ø"/>
            </a:pPr>
            <a:r>
              <a:rPr lang="en-US" b="0">
                <a:latin typeface="Verdana" pitchFamily="34" charset="0"/>
                <a:cs typeface="Times New Roman" pitchFamily="18" charset="0"/>
              </a:rPr>
              <a:t>	Is there idle capacity in Country B producers?</a:t>
            </a:r>
          </a:p>
          <a:p>
            <a:pPr lvl="1">
              <a:lnSpc>
                <a:spcPct val="150000"/>
              </a:lnSpc>
              <a:buClr>
                <a:srgbClr val="BCB800"/>
              </a:buClr>
              <a:buFont typeface="Wingdings" pitchFamily="2" charset="2"/>
              <a:buChar char="Ø"/>
            </a:pPr>
            <a:r>
              <a:rPr lang="en-US" b="0">
                <a:latin typeface="Verdana" pitchFamily="34" charset="0"/>
                <a:cs typeface="Times New Roman" pitchFamily="18" charset="0"/>
              </a:rPr>
              <a:t>	What is the price differential?</a:t>
            </a:r>
          </a:p>
        </p:txBody>
      </p:sp>
      <p:sp>
        <p:nvSpPr>
          <p:cNvPr id="159748" name="Text Box 4"/>
          <p:cNvSpPr txBox="1">
            <a:spLocks noChangeArrowheads="1"/>
          </p:cNvSpPr>
          <p:nvPr/>
        </p:nvSpPr>
        <p:spPr bwMode="auto">
          <a:xfrm>
            <a:off x="5611813" y="-158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91488" name="Object 0"/>
          <p:cNvGraphicFramePr>
            <a:graphicFrameLocks noChangeAspect="1"/>
          </p:cNvGraphicFramePr>
          <p:nvPr/>
        </p:nvGraphicFramePr>
        <p:xfrm>
          <a:off x="5114925" y="0"/>
          <a:ext cx="4029075" cy="203200"/>
        </p:xfrm>
        <a:graphic>
          <a:graphicData uri="http://schemas.openxmlformats.org/presentationml/2006/ole">
            <p:oleObj spid="_x0000_s191488" r:id="rId3" imgW="4028760" imgH="203400" progId="">
              <p:embed/>
            </p:oleObj>
          </a:graphicData>
        </a:graphic>
      </p:graphicFrame>
      <p:sp>
        <p:nvSpPr>
          <p:cNvPr id="159750" name="AutoShape 6"/>
          <p:cNvSpPr>
            <a:spLocks noChangeArrowheads="1"/>
          </p:cNvSpPr>
          <p:nvPr/>
        </p:nvSpPr>
        <p:spPr bwMode="auto">
          <a:xfrm>
            <a:off x="984250" y="990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lide Number Placeholder 2"/>
          <p:cNvSpPr>
            <a:spLocks noGrp="1"/>
          </p:cNvSpPr>
          <p:nvPr>
            <p:ph type="sldNum" sz="quarter" idx="11"/>
          </p:nvPr>
        </p:nvSpPr>
        <p:spPr/>
        <p:txBody>
          <a:bodyPr/>
          <a:lstStyle/>
          <a:p>
            <a:fld id="{F79E189D-BA3B-4E81-8CA2-864359001306}" type="slidenum">
              <a:rPr lang="en-US"/>
              <a:pPr/>
              <a:t>23</a:t>
            </a:fld>
            <a:endParaRPr lang="en-US"/>
          </a:p>
        </p:txBody>
      </p:sp>
      <p:grpSp>
        <p:nvGrpSpPr>
          <p:cNvPr id="160952" name="Group 184"/>
          <p:cNvGrpSpPr>
            <a:grpSpLocks/>
          </p:cNvGrpSpPr>
          <p:nvPr/>
        </p:nvGrpSpPr>
        <p:grpSpPr bwMode="auto">
          <a:xfrm>
            <a:off x="-4763" y="0"/>
            <a:ext cx="8615363" cy="5867400"/>
            <a:chOff x="1079" y="612"/>
            <a:chExt cx="3268" cy="2710"/>
          </a:xfrm>
        </p:grpSpPr>
        <p:sp>
          <p:nvSpPr>
            <p:cNvPr id="160789" name="Text Box 21"/>
            <p:cNvSpPr txBox="1">
              <a:spLocks noChangeArrowheads="1"/>
            </p:cNvSpPr>
            <p:nvPr/>
          </p:nvSpPr>
          <p:spPr bwMode="auto">
            <a:xfrm>
              <a:off x="1417" y="804"/>
              <a:ext cx="68" cy="155"/>
            </a:xfrm>
            <a:prstGeom prst="rect">
              <a:avLst/>
            </a:prstGeom>
            <a:noFill/>
            <a:ln w="9525">
              <a:noFill/>
              <a:miter lim="800000"/>
              <a:headEnd/>
              <a:tailEnd/>
            </a:ln>
            <a:effectLst/>
          </p:spPr>
          <p:txBody>
            <a:bodyPr wrap="none">
              <a:spAutoFit/>
            </a:bodyPr>
            <a:lstStyle/>
            <a:p>
              <a:endParaRPr lang="en-US">
                <a:latin typeface="Verdana" pitchFamily="34" charset="0"/>
              </a:endParaRPr>
            </a:p>
          </p:txBody>
        </p:sp>
        <p:sp>
          <p:nvSpPr>
            <p:cNvPr id="160790" name="Text Box 22"/>
            <p:cNvSpPr txBox="1">
              <a:spLocks noChangeArrowheads="1"/>
            </p:cNvSpPr>
            <p:nvPr/>
          </p:nvSpPr>
          <p:spPr bwMode="auto">
            <a:xfrm>
              <a:off x="1079" y="852"/>
              <a:ext cx="70" cy="155"/>
            </a:xfrm>
            <a:prstGeom prst="rect">
              <a:avLst/>
            </a:prstGeom>
            <a:noFill/>
            <a:ln w="9525">
              <a:noFill/>
              <a:miter lim="800000"/>
              <a:headEnd/>
              <a:tailEnd/>
            </a:ln>
            <a:effectLst/>
          </p:spPr>
          <p:txBody>
            <a:bodyPr wrap="none">
              <a:spAutoFit/>
            </a:bodyPr>
            <a:lstStyle/>
            <a:p>
              <a:endParaRPr lang="en-US">
                <a:latin typeface="Verdana" pitchFamily="34" charset="0"/>
              </a:endParaRPr>
            </a:p>
          </p:txBody>
        </p:sp>
        <p:sp>
          <p:nvSpPr>
            <p:cNvPr id="160811" name="Text Box 43"/>
            <p:cNvSpPr txBox="1">
              <a:spLocks noChangeArrowheads="1"/>
            </p:cNvSpPr>
            <p:nvPr/>
          </p:nvSpPr>
          <p:spPr bwMode="auto">
            <a:xfrm>
              <a:off x="1272" y="660"/>
              <a:ext cx="71" cy="155"/>
            </a:xfrm>
            <a:prstGeom prst="rect">
              <a:avLst/>
            </a:prstGeom>
            <a:noFill/>
            <a:ln w="9525">
              <a:noFill/>
              <a:miter lim="800000"/>
              <a:headEnd/>
              <a:tailEnd/>
            </a:ln>
            <a:effectLst/>
          </p:spPr>
          <p:txBody>
            <a:bodyPr wrap="none">
              <a:spAutoFit/>
            </a:bodyPr>
            <a:lstStyle/>
            <a:p>
              <a:endParaRPr lang="en-US">
                <a:latin typeface="Verdana" pitchFamily="34" charset="0"/>
              </a:endParaRPr>
            </a:p>
          </p:txBody>
        </p:sp>
        <p:sp>
          <p:nvSpPr>
            <p:cNvPr id="160887" name="Text Box 119"/>
            <p:cNvSpPr txBox="1">
              <a:spLocks noChangeArrowheads="1"/>
            </p:cNvSpPr>
            <p:nvPr/>
          </p:nvSpPr>
          <p:spPr bwMode="auto">
            <a:xfrm>
              <a:off x="1081" y="1092"/>
              <a:ext cx="68" cy="155"/>
            </a:xfrm>
            <a:prstGeom prst="rect">
              <a:avLst/>
            </a:prstGeom>
            <a:noFill/>
            <a:ln w="9525">
              <a:noFill/>
              <a:miter lim="800000"/>
              <a:headEnd/>
              <a:tailEnd/>
            </a:ln>
            <a:effectLst/>
          </p:spPr>
          <p:txBody>
            <a:bodyPr wrap="none">
              <a:spAutoFit/>
            </a:bodyPr>
            <a:lstStyle/>
            <a:p>
              <a:endParaRPr lang="en-US">
                <a:latin typeface="Verdana" pitchFamily="34" charset="0"/>
              </a:endParaRPr>
            </a:p>
          </p:txBody>
        </p:sp>
        <p:sp>
          <p:nvSpPr>
            <p:cNvPr id="160889" name="Text Box 121"/>
            <p:cNvSpPr txBox="1">
              <a:spLocks noChangeArrowheads="1"/>
            </p:cNvSpPr>
            <p:nvPr/>
          </p:nvSpPr>
          <p:spPr bwMode="auto">
            <a:xfrm>
              <a:off x="1225" y="612"/>
              <a:ext cx="68" cy="155"/>
            </a:xfrm>
            <a:prstGeom prst="rect">
              <a:avLst/>
            </a:prstGeom>
            <a:noFill/>
            <a:ln w="9525">
              <a:noFill/>
              <a:miter lim="800000"/>
              <a:headEnd/>
              <a:tailEnd/>
            </a:ln>
            <a:effectLst/>
          </p:spPr>
          <p:txBody>
            <a:bodyPr wrap="none">
              <a:spAutoFit/>
            </a:bodyPr>
            <a:lstStyle/>
            <a:p>
              <a:endParaRPr lang="en-US">
                <a:latin typeface="Verdana" pitchFamily="34" charset="0"/>
              </a:endParaRPr>
            </a:p>
          </p:txBody>
        </p:sp>
        <p:sp useBgFill="1">
          <p:nvSpPr>
            <p:cNvPr id="160891" name="Rectangle 123"/>
            <p:cNvSpPr>
              <a:spLocks noChangeArrowheads="1"/>
            </p:cNvSpPr>
            <p:nvPr/>
          </p:nvSpPr>
          <p:spPr bwMode="auto">
            <a:xfrm>
              <a:off x="2883" y="1002"/>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2" name="Rectangle 124"/>
            <p:cNvSpPr>
              <a:spLocks noChangeArrowheads="1"/>
            </p:cNvSpPr>
            <p:nvPr/>
          </p:nvSpPr>
          <p:spPr bwMode="auto">
            <a:xfrm>
              <a:off x="1969" y="1112"/>
              <a:ext cx="1917" cy="113"/>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SENSITIVE PRODUCT (Figure 1)</a:t>
              </a:r>
              <a:endParaRPr lang="en-US">
                <a:latin typeface="Verdana" pitchFamily="34" charset="0"/>
              </a:endParaRPr>
            </a:p>
          </p:txBody>
        </p:sp>
        <p:sp useBgFill="1">
          <p:nvSpPr>
            <p:cNvPr id="160893" name="Rectangle 125"/>
            <p:cNvSpPr>
              <a:spLocks noChangeArrowheads="1"/>
            </p:cNvSpPr>
            <p:nvPr/>
          </p:nvSpPr>
          <p:spPr bwMode="auto">
            <a:xfrm>
              <a:off x="3796" y="1112"/>
              <a:ext cx="0" cy="11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0894" name="Rectangle 126"/>
            <p:cNvSpPr>
              <a:spLocks noChangeArrowheads="1"/>
            </p:cNvSpPr>
            <p:nvPr/>
          </p:nvSpPr>
          <p:spPr bwMode="auto">
            <a:xfrm>
              <a:off x="1419" y="1223"/>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5" name="Rectangle 127"/>
            <p:cNvSpPr>
              <a:spLocks noChangeArrowheads="1"/>
            </p:cNvSpPr>
            <p:nvPr/>
          </p:nvSpPr>
          <p:spPr bwMode="auto">
            <a:xfrm>
              <a:off x="1419" y="1333"/>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6" name="Rectangle 128"/>
            <p:cNvSpPr>
              <a:spLocks noChangeArrowheads="1"/>
            </p:cNvSpPr>
            <p:nvPr/>
          </p:nvSpPr>
          <p:spPr bwMode="auto">
            <a:xfrm>
              <a:off x="1419" y="1443"/>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7" name="Rectangle 129"/>
            <p:cNvSpPr>
              <a:spLocks noChangeArrowheads="1"/>
            </p:cNvSpPr>
            <p:nvPr/>
          </p:nvSpPr>
          <p:spPr bwMode="auto">
            <a:xfrm>
              <a:off x="1419" y="1554"/>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8" name="Rectangle 130"/>
            <p:cNvSpPr>
              <a:spLocks noChangeArrowheads="1"/>
            </p:cNvSpPr>
            <p:nvPr/>
          </p:nvSpPr>
          <p:spPr bwMode="auto">
            <a:xfrm>
              <a:off x="1419" y="1664"/>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899" name="Rectangle 131"/>
            <p:cNvSpPr>
              <a:spLocks noChangeArrowheads="1"/>
            </p:cNvSpPr>
            <p:nvPr/>
          </p:nvSpPr>
          <p:spPr bwMode="auto">
            <a:xfrm>
              <a:off x="1419" y="1775"/>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0" name="Rectangle 132"/>
            <p:cNvSpPr>
              <a:spLocks noChangeArrowheads="1"/>
            </p:cNvSpPr>
            <p:nvPr/>
          </p:nvSpPr>
          <p:spPr bwMode="auto">
            <a:xfrm>
              <a:off x="1419" y="1885"/>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1" name="Rectangle 133"/>
            <p:cNvSpPr>
              <a:spLocks noChangeArrowheads="1"/>
            </p:cNvSpPr>
            <p:nvPr/>
          </p:nvSpPr>
          <p:spPr bwMode="auto">
            <a:xfrm>
              <a:off x="1419" y="1994"/>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2" name="Rectangle 134"/>
            <p:cNvSpPr>
              <a:spLocks noChangeArrowheads="1"/>
            </p:cNvSpPr>
            <p:nvPr/>
          </p:nvSpPr>
          <p:spPr bwMode="auto">
            <a:xfrm>
              <a:off x="1419" y="2106"/>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3" name="Rectangle 135"/>
            <p:cNvSpPr>
              <a:spLocks noChangeArrowheads="1"/>
            </p:cNvSpPr>
            <p:nvPr/>
          </p:nvSpPr>
          <p:spPr bwMode="auto">
            <a:xfrm>
              <a:off x="1419" y="2216"/>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4" name="Rectangle 136"/>
            <p:cNvSpPr>
              <a:spLocks noChangeArrowheads="1"/>
            </p:cNvSpPr>
            <p:nvPr/>
          </p:nvSpPr>
          <p:spPr bwMode="auto">
            <a:xfrm>
              <a:off x="1419" y="2327"/>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5" name="Rectangle 137"/>
            <p:cNvSpPr>
              <a:spLocks noChangeArrowheads="1"/>
            </p:cNvSpPr>
            <p:nvPr/>
          </p:nvSpPr>
          <p:spPr bwMode="auto">
            <a:xfrm>
              <a:off x="1419" y="2437"/>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6" name="Rectangle 138"/>
            <p:cNvSpPr>
              <a:spLocks noChangeArrowheads="1"/>
            </p:cNvSpPr>
            <p:nvPr/>
          </p:nvSpPr>
          <p:spPr bwMode="auto">
            <a:xfrm>
              <a:off x="1419" y="2547"/>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7" name="Rectangle 139"/>
            <p:cNvSpPr>
              <a:spLocks noChangeArrowheads="1"/>
            </p:cNvSpPr>
            <p:nvPr/>
          </p:nvSpPr>
          <p:spPr bwMode="auto">
            <a:xfrm>
              <a:off x="1419" y="2657"/>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8" name="Rectangle 140"/>
            <p:cNvSpPr>
              <a:spLocks noChangeArrowheads="1"/>
            </p:cNvSpPr>
            <p:nvPr/>
          </p:nvSpPr>
          <p:spPr bwMode="auto">
            <a:xfrm>
              <a:off x="2883" y="2768"/>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09" name="Rectangle 141"/>
            <p:cNvSpPr>
              <a:spLocks noChangeArrowheads="1"/>
            </p:cNvSpPr>
            <p:nvPr/>
          </p:nvSpPr>
          <p:spPr bwMode="auto">
            <a:xfrm>
              <a:off x="2883" y="2878"/>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10" name="Rectangle 142"/>
            <p:cNvSpPr>
              <a:spLocks noChangeArrowheads="1"/>
            </p:cNvSpPr>
            <p:nvPr/>
          </p:nvSpPr>
          <p:spPr bwMode="auto">
            <a:xfrm>
              <a:off x="2883" y="2988"/>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11" name="Rectangle 143"/>
            <p:cNvSpPr>
              <a:spLocks noChangeArrowheads="1"/>
            </p:cNvSpPr>
            <p:nvPr/>
          </p:nvSpPr>
          <p:spPr bwMode="auto">
            <a:xfrm>
              <a:off x="2883" y="3099"/>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12" name="Rectangle 144"/>
            <p:cNvSpPr>
              <a:spLocks noChangeArrowheads="1"/>
            </p:cNvSpPr>
            <p:nvPr/>
          </p:nvSpPr>
          <p:spPr bwMode="auto">
            <a:xfrm>
              <a:off x="1419" y="3209"/>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13" name="Line 145"/>
            <p:cNvSpPr>
              <a:spLocks noChangeShapeType="1"/>
            </p:cNvSpPr>
            <p:nvPr/>
          </p:nvSpPr>
          <p:spPr bwMode="auto">
            <a:xfrm>
              <a:off x="2427" y="1443"/>
              <a:ext cx="1" cy="1295"/>
            </a:xfrm>
            <a:prstGeom prst="line">
              <a:avLst/>
            </a:prstGeom>
            <a:ln w="9525">
              <a:solidFill>
                <a:srgbClr val="000000"/>
              </a:solidFill>
              <a:round/>
              <a:headEnd/>
              <a:tailEnd/>
            </a:ln>
          </p:spPr>
          <p:txBody>
            <a:bodyPr/>
            <a:lstStyle/>
            <a:p>
              <a:endParaRPr lang="en-US"/>
            </a:p>
          </p:txBody>
        </p:sp>
        <p:sp useBgFill="1">
          <p:nvSpPr>
            <p:cNvPr id="160914" name="Line 146"/>
            <p:cNvSpPr>
              <a:spLocks noChangeShapeType="1"/>
            </p:cNvSpPr>
            <p:nvPr/>
          </p:nvSpPr>
          <p:spPr bwMode="auto">
            <a:xfrm>
              <a:off x="2331" y="2666"/>
              <a:ext cx="1584" cy="1"/>
            </a:xfrm>
            <a:prstGeom prst="line">
              <a:avLst/>
            </a:prstGeom>
            <a:ln w="9525">
              <a:solidFill>
                <a:srgbClr val="000000"/>
              </a:solidFill>
              <a:round/>
              <a:headEnd/>
              <a:tailEnd/>
            </a:ln>
          </p:spPr>
          <p:txBody>
            <a:bodyPr/>
            <a:lstStyle/>
            <a:p>
              <a:endParaRPr lang="en-US"/>
            </a:p>
          </p:txBody>
        </p:sp>
        <p:sp useBgFill="1">
          <p:nvSpPr>
            <p:cNvPr id="160915" name="Line 147"/>
            <p:cNvSpPr>
              <a:spLocks noChangeShapeType="1"/>
            </p:cNvSpPr>
            <p:nvPr/>
          </p:nvSpPr>
          <p:spPr bwMode="auto">
            <a:xfrm flipV="1">
              <a:off x="2523" y="1586"/>
              <a:ext cx="1248" cy="936"/>
            </a:xfrm>
            <a:prstGeom prst="line">
              <a:avLst/>
            </a:prstGeom>
            <a:ln w="9525">
              <a:solidFill>
                <a:srgbClr val="000000"/>
              </a:solidFill>
              <a:round/>
              <a:headEnd/>
              <a:tailEnd/>
            </a:ln>
          </p:spPr>
          <p:txBody>
            <a:bodyPr/>
            <a:lstStyle/>
            <a:p>
              <a:endParaRPr lang="en-US"/>
            </a:p>
          </p:txBody>
        </p:sp>
        <p:sp useBgFill="1">
          <p:nvSpPr>
            <p:cNvPr id="160916" name="Rectangle 148"/>
            <p:cNvSpPr>
              <a:spLocks noChangeArrowheads="1"/>
            </p:cNvSpPr>
            <p:nvPr/>
          </p:nvSpPr>
          <p:spPr bwMode="auto">
            <a:xfrm>
              <a:off x="2475" y="2700"/>
              <a:ext cx="1440" cy="216"/>
            </a:xfrm>
            <a:prstGeom prst="rect">
              <a:avLst/>
            </a:prstGeom>
            <a:ln w="9525">
              <a:noFill/>
              <a:miter lim="800000"/>
              <a:headEnd/>
              <a:tailEnd/>
            </a:ln>
          </p:spPr>
          <p:txBody>
            <a:bodyPr/>
            <a:lstStyle/>
            <a:p>
              <a:endParaRPr lang="en-US"/>
            </a:p>
          </p:txBody>
        </p:sp>
        <p:sp useBgFill="1">
          <p:nvSpPr>
            <p:cNvPr id="160917" name="Rectangle 149"/>
            <p:cNvSpPr>
              <a:spLocks noChangeArrowheads="1"/>
            </p:cNvSpPr>
            <p:nvPr/>
          </p:nvSpPr>
          <p:spPr bwMode="auto">
            <a:xfrm>
              <a:off x="2533" y="2730"/>
              <a:ext cx="153"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0918" name="Rectangle 150"/>
            <p:cNvSpPr>
              <a:spLocks noChangeArrowheads="1"/>
            </p:cNvSpPr>
            <p:nvPr/>
          </p:nvSpPr>
          <p:spPr bwMode="auto">
            <a:xfrm>
              <a:off x="2714" y="2730"/>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19" name="Rectangle 151"/>
            <p:cNvSpPr>
              <a:spLocks noChangeArrowheads="1"/>
            </p:cNvSpPr>
            <p:nvPr/>
          </p:nvSpPr>
          <p:spPr bwMode="auto">
            <a:xfrm>
              <a:off x="2816" y="2730"/>
              <a:ext cx="28"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0" name="Rectangle 152"/>
            <p:cNvSpPr>
              <a:spLocks noChangeArrowheads="1"/>
            </p:cNvSpPr>
            <p:nvPr/>
          </p:nvSpPr>
          <p:spPr bwMode="auto">
            <a:xfrm>
              <a:off x="3099" y="2730"/>
              <a:ext cx="304"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0921" name="Rectangle 153"/>
            <p:cNvSpPr>
              <a:spLocks noChangeArrowheads="1"/>
            </p:cNvSpPr>
            <p:nvPr/>
          </p:nvSpPr>
          <p:spPr bwMode="auto">
            <a:xfrm>
              <a:off x="3350" y="2730"/>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2" name="Rectangle 154"/>
            <p:cNvSpPr>
              <a:spLocks noChangeArrowheads="1"/>
            </p:cNvSpPr>
            <p:nvPr/>
          </p:nvSpPr>
          <p:spPr bwMode="auto">
            <a:xfrm>
              <a:off x="3382" y="2730"/>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3" name="Rectangle 155"/>
            <p:cNvSpPr>
              <a:spLocks noChangeArrowheads="1"/>
            </p:cNvSpPr>
            <p:nvPr/>
          </p:nvSpPr>
          <p:spPr bwMode="auto">
            <a:xfrm>
              <a:off x="3665" y="2730"/>
              <a:ext cx="176"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0924" name="Rectangle 156"/>
            <p:cNvSpPr>
              <a:spLocks noChangeArrowheads="1"/>
            </p:cNvSpPr>
            <p:nvPr/>
          </p:nvSpPr>
          <p:spPr bwMode="auto">
            <a:xfrm>
              <a:off x="3836" y="2730"/>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5" name="Rectangle 157"/>
            <p:cNvSpPr>
              <a:spLocks noChangeArrowheads="1"/>
            </p:cNvSpPr>
            <p:nvPr/>
          </p:nvSpPr>
          <p:spPr bwMode="auto">
            <a:xfrm>
              <a:off x="1995" y="1476"/>
              <a:ext cx="384" cy="1152"/>
            </a:xfrm>
            <a:prstGeom prst="rect">
              <a:avLst/>
            </a:prstGeom>
            <a:ln w="9525">
              <a:noFill/>
              <a:miter lim="800000"/>
              <a:headEnd/>
              <a:tailEnd/>
            </a:ln>
          </p:spPr>
          <p:txBody>
            <a:bodyPr/>
            <a:lstStyle/>
            <a:p>
              <a:endParaRPr lang="en-US"/>
            </a:p>
          </p:txBody>
        </p:sp>
        <p:sp useBgFill="1">
          <p:nvSpPr>
            <p:cNvPr id="160926" name="Rectangle 158"/>
            <p:cNvSpPr>
              <a:spLocks noChangeArrowheads="1"/>
            </p:cNvSpPr>
            <p:nvPr/>
          </p:nvSpPr>
          <p:spPr bwMode="auto">
            <a:xfrm>
              <a:off x="2053" y="1506"/>
              <a:ext cx="176"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0927" name="Rectangle 159"/>
            <p:cNvSpPr>
              <a:spLocks noChangeArrowheads="1"/>
            </p:cNvSpPr>
            <p:nvPr/>
          </p:nvSpPr>
          <p:spPr bwMode="auto">
            <a:xfrm>
              <a:off x="2218" y="1506"/>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8" name="Rectangle 160"/>
            <p:cNvSpPr>
              <a:spLocks noChangeArrowheads="1"/>
            </p:cNvSpPr>
            <p:nvPr/>
          </p:nvSpPr>
          <p:spPr bwMode="auto">
            <a:xfrm>
              <a:off x="2053" y="1616"/>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29" name="Rectangle 161"/>
            <p:cNvSpPr>
              <a:spLocks noChangeArrowheads="1"/>
            </p:cNvSpPr>
            <p:nvPr/>
          </p:nvSpPr>
          <p:spPr bwMode="auto">
            <a:xfrm>
              <a:off x="2053" y="1727"/>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30" name="Rectangle 162"/>
            <p:cNvSpPr>
              <a:spLocks noChangeArrowheads="1"/>
            </p:cNvSpPr>
            <p:nvPr/>
          </p:nvSpPr>
          <p:spPr bwMode="auto">
            <a:xfrm>
              <a:off x="2053" y="1837"/>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31" name="Rectangle 163"/>
            <p:cNvSpPr>
              <a:spLocks noChangeArrowheads="1"/>
            </p:cNvSpPr>
            <p:nvPr/>
          </p:nvSpPr>
          <p:spPr bwMode="auto">
            <a:xfrm>
              <a:off x="2053" y="1946"/>
              <a:ext cx="304"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0932" name="Rectangle 164"/>
            <p:cNvSpPr>
              <a:spLocks noChangeArrowheads="1"/>
            </p:cNvSpPr>
            <p:nvPr/>
          </p:nvSpPr>
          <p:spPr bwMode="auto">
            <a:xfrm>
              <a:off x="2299" y="1946"/>
              <a:ext cx="0" cy="11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0933" name="Rectangle 165"/>
            <p:cNvSpPr>
              <a:spLocks noChangeArrowheads="1"/>
            </p:cNvSpPr>
            <p:nvPr/>
          </p:nvSpPr>
          <p:spPr bwMode="auto">
            <a:xfrm>
              <a:off x="2053" y="2058"/>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34" name="Rectangle 166"/>
            <p:cNvSpPr>
              <a:spLocks noChangeArrowheads="1"/>
            </p:cNvSpPr>
            <p:nvPr/>
          </p:nvSpPr>
          <p:spPr bwMode="auto">
            <a:xfrm>
              <a:off x="2053" y="2167"/>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35" name="Rectangle 167"/>
            <p:cNvSpPr>
              <a:spLocks noChangeArrowheads="1"/>
            </p:cNvSpPr>
            <p:nvPr/>
          </p:nvSpPr>
          <p:spPr bwMode="auto">
            <a:xfrm>
              <a:off x="2053" y="2279"/>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36" name="Rectangle 168"/>
            <p:cNvSpPr>
              <a:spLocks noChangeArrowheads="1"/>
            </p:cNvSpPr>
            <p:nvPr/>
          </p:nvSpPr>
          <p:spPr bwMode="auto">
            <a:xfrm>
              <a:off x="2053" y="2388"/>
              <a:ext cx="153"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0937" name="Rectangle 169"/>
            <p:cNvSpPr>
              <a:spLocks noChangeArrowheads="1"/>
            </p:cNvSpPr>
            <p:nvPr/>
          </p:nvSpPr>
          <p:spPr bwMode="auto">
            <a:xfrm>
              <a:off x="2229" y="2388"/>
              <a:ext cx="28" cy="11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0938" name="Rectangle 170"/>
            <p:cNvSpPr>
              <a:spLocks noChangeArrowheads="1"/>
            </p:cNvSpPr>
            <p:nvPr/>
          </p:nvSpPr>
          <p:spPr bwMode="auto">
            <a:xfrm>
              <a:off x="1563" y="1457"/>
              <a:ext cx="336" cy="1224"/>
            </a:xfrm>
            <a:prstGeom prst="rect">
              <a:avLst/>
            </a:prstGeom>
            <a:ln w="9525">
              <a:noFill/>
              <a:miter lim="800000"/>
              <a:headEnd/>
              <a:tailEnd/>
            </a:ln>
          </p:spPr>
          <p:txBody>
            <a:bodyPr/>
            <a:lstStyle/>
            <a:p>
              <a:endParaRPr lang="en-US"/>
            </a:p>
          </p:txBody>
        </p:sp>
        <p:sp useBgFill="1">
          <p:nvSpPr>
            <p:cNvPr id="160939" name="Rectangle 171"/>
            <p:cNvSpPr>
              <a:spLocks noChangeArrowheads="1"/>
            </p:cNvSpPr>
            <p:nvPr/>
          </p:nvSpPr>
          <p:spPr bwMode="auto">
            <a:xfrm rot="16200000">
              <a:off x="1282" y="2098"/>
              <a:ext cx="761"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IDLE CAPACITY </a:t>
              </a:r>
              <a:endParaRPr lang="en-US">
                <a:latin typeface="Verdana" pitchFamily="34" charset="0"/>
              </a:endParaRPr>
            </a:p>
          </p:txBody>
        </p:sp>
        <p:sp useBgFill="1">
          <p:nvSpPr>
            <p:cNvPr id="160940" name="Rectangle 172"/>
            <p:cNvSpPr>
              <a:spLocks noChangeArrowheads="1"/>
            </p:cNvSpPr>
            <p:nvPr/>
          </p:nvSpPr>
          <p:spPr bwMode="auto">
            <a:xfrm rot="16200000">
              <a:off x="1495" y="1877"/>
              <a:ext cx="558"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B</a:t>
              </a:r>
              <a:endParaRPr lang="en-US">
                <a:latin typeface="Verdana" pitchFamily="34" charset="0"/>
              </a:endParaRPr>
            </a:p>
          </p:txBody>
        </p:sp>
        <p:sp useBgFill="1">
          <p:nvSpPr>
            <p:cNvPr id="160941" name="Rectangle 173"/>
            <p:cNvSpPr>
              <a:spLocks noChangeArrowheads="1"/>
            </p:cNvSpPr>
            <p:nvPr/>
          </p:nvSpPr>
          <p:spPr bwMode="auto">
            <a:xfrm rot="16200000">
              <a:off x="1775" y="1864"/>
              <a:ext cx="0" cy="9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0942" name="Rectangle 174"/>
            <p:cNvSpPr>
              <a:spLocks noChangeArrowheads="1"/>
            </p:cNvSpPr>
            <p:nvPr/>
          </p:nvSpPr>
          <p:spPr bwMode="auto">
            <a:xfrm>
              <a:off x="2427" y="2897"/>
              <a:ext cx="1632" cy="203"/>
            </a:xfrm>
            <a:prstGeom prst="rect">
              <a:avLst/>
            </a:prstGeom>
            <a:ln w="9525">
              <a:noFill/>
              <a:miter lim="800000"/>
              <a:headEnd/>
              <a:tailEnd/>
            </a:ln>
          </p:spPr>
          <p:txBody>
            <a:bodyPr/>
            <a:lstStyle/>
            <a:p>
              <a:endParaRPr lang="en-US"/>
            </a:p>
          </p:txBody>
        </p:sp>
        <p:sp useBgFill="1">
          <p:nvSpPr>
            <p:cNvPr id="160943" name="Rectangle 175"/>
            <p:cNvSpPr>
              <a:spLocks noChangeArrowheads="1"/>
            </p:cNvSpPr>
            <p:nvPr/>
          </p:nvSpPr>
          <p:spPr bwMode="auto">
            <a:xfrm>
              <a:off x="2547" y="2927"/>
              <a:ext cx="1390"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LEVEL OF PROTECTION COUNTRY A</a:t>
              </a:r>
              <a:endParaRPr lang="en-US">
                <a:latin typeface="Verdana" pitchFamily="34" charset="0"/>
              </a:endParaRPr>
            </a:p>
          </p:txBody>
        </p:sp>
        <p:sp useBgFill="1">
          <p:nvSpPr>
            <p:cNvPr id="160944" name="Rectangle 176"/>
            <p:cNvSpPr>
              <a:spLocks noChangeArrowheads="1"/>
            </p:cNvSpPr>
            <p:nvPr/>
          </p:nvSpPr>
          <p:spPr bwMode="auto">
            <a:xfrm>
              <a:off x="3939" y="2927"/>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45" name="Rectangle 177"/>
            <p:cNvSpPr>
              <a:spLocks noChangeArrowheads="1"/>
            </p:cNvSpPr>
            <p:nvPr/>
          </p:nvSpPr>
          <p:spPr bwMode="auto">
            <a:xfrm>
              <a:off x="3771" y="1548"/>
              <a:ext cx="576" cy="432"/>
            </a:xfrm>
            <a:prstGeom prst="rect">
              <a:avLst/>
            </a:prstGeom>
            <a:ln w="9525">
              <a:noFill/>
              <a:miter lim="800000"/>
              <a:headEnd/>
              <a:tailEnd/>
            </a:ln>
          </p:spPr>
          <p:txBody>
            <a:bodyPr/>
            <a:lstStyle/>
            <a:p>
              <a:endParaRPr lang="en-US"/>
            </a:p>
          </p:txBody>
        </p:sp>
        <p:sp useBgFill="1">
          <p:nvSpPr>
            <p:cNvPr id="160946" name="Rectangle 178"/>
            <p:cNvSpPr>
              <a:spLocks noChangeArrowheads="1"/>
            </p:cNvSpPr>
            <p:nvPr/>
          </p:nvSpPr>
          <p:spPr bwMode="auto">
            <a:xfrm>
              <a:off x="3829" y="1578"/>
              <a:ext cx="335"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0947" name="Rectangle 179"/>
            <p:cNvSpPr>
              <a:spLocks noChangeArrowheads="1"/>
            </p:cNvSpPr>
            <p:nvPr/>
          </p:nvSpPr>
          <p:spPr bwMode="auto">
            <a:xfrm>
              <a:off x="4186" y="1578"/>
              <a:ext cx="28"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48" name="Rectangle 180"/>
            <p:cNvSpPr>
              <a:spLocks noChangeArrowheads="1"/>
            </p:cNvSpPr>
            <p:nvPr/>
          </p:nvSpPr>
          <p:spPr bwMode="auto">
            <a:xfrm>
              <a:off x="3829" y="1688"/>
              <a:ext cx="389"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0949" name="Rectangle 181"/>
            <p:cNvSpPr>
              <a:spLocks noChangeArrowheads="1"/>
            </p:cNvSpPr>
            <p:nvPr/>
          </p:nvSpPr>
          <p:spPr bwMode="auto">
            <a:xfrm>
              <a:off x="4229" y="1688"/>
              <a:ext cx="27"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0950" name="Rectangle 182"/>
            <p:cNvSpPr>
              <a:spLocks noChangeArrowheads="1"/>
            </p:cNvSpPr>
            <p:nvPr/>
          </p:nvSpPr>
          <p:spPr bwMode="auto">
            <a:xfrm>
              <a:off x="3829" y="1799"/>
              <a:ext cx="343" cy="11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0951" name="Rectangle 183"/>
            <p:cNvSpPr>
              <a:spLocks noChangeArrowheads="1"/>
            </p:cNvSpPr>
            <p:nvPr/>
          </p:nvSpPr>
          <p:spPr bwMode="auto">
            <a:xfrm>
              <a:off x="4149" y="1799"/>
              <a:ext cx="0" cy="11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grpSp>
      <p:sp>
        <p:nvSpPr>
          <p:cNvPr id="160953" name="Text Box 185"/>
          <p:cNvSpPr txBox="1">
            <a:spLocks noChangeArrowheads="1"/>
          </p:cNvSpPr>
          <p:nvPr/>
        </p:nvSpPr>
        <p:spPr bwMode="auto">
          <a:xfrm>
            <a:off x="5541963" y="-24447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160954" name="Object 186"/>
          <p:cNvGraphicFramePr>
            <a:graphicFrameLocks noChangeAspect="1"/>
          </p:cNvGraphicFramePr>
          <p:nvPr/>
        </p:nvGraphicFramePr>
        <p:xfrm>
          <a:off x="5114925" y="0"/>
          <a:ext cx="4029075" cy="203200"/>
        </p:xfrm>
        <a:graphic>
          <a:graphicData uri="http://schemas.openxmlformats.org/presentationml/2006/ole">
            <p:oleObj spid="_x0000_s160954" r:id="rId3" imgW="4028760" imgH="203400"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2"/>
          <p:cNvSpPr>
            <a:spLocks noGrp="1"/>
          </p:cNvSpPr>
          <p:nvPr>
            <p:ph type="sldNum" sz="quarter" idx="11"/>
          </p:nvPr>
        </p:nvSpPr>
        <p:spPr/>
        <p:txBody>
          <a:bodyPr/>
          <a:lstStyle/>
          <a:p>
            <a:fld id="{51D41AFB-89D8-4EF5-99A4-EF635A5A69D1}" type="slidenum">
              <a:rPr lang="en-US"/>
              <a:pPr/>
              <a:t>24</a:t>
            </a:fld>
            <a:endParaRPr lang="en-US"/>
          </a:p>
        </p:txBody>
      </p:sp>
      <p:sp>
        <p:nvSpPr>
          <p:cNvPr id="161794" name="Text Box 2"/>
          <p:cNvSpPr txBox="1">
            <a:spLocks noChangeArrowheads="1"/>
          </p:cNvSpPr>
          <p:nvPr/>
        </p:nvSpPr>
        <p:spPr bwMode="auto">
          <a:xfrm>
            <a:off x="1462088" y="898525"/>
            <a:ext cx="169862" cy="336550"/>
          </a:xfrm>
          <a:prstGeom prst="rect">
            <a:avLst/>
          </a:prstGeom>
          <a:noFill/>
          <a:ln w="9525">
            <a:noFill/>
            <a:miter lim="800000"/>
            <a:headEnd/>
            <a:tailEnd/>
          </a:ln>
          <a:effectLst/>
        </p:spPr>
        <p:txBody>
          <a:bodyPr wrap="none">
            <a:spAutoFit/>
          </a:bodyPr>
          <a:lstStyle/>
          <a:p>
            <a:endParaRPr lang="en-US"/>
          </a:p>
        </p:txBody>
      </p:sp>
      <p:grpSp>
        <p:nvGrpSpPr>
          <p:cNvPr id="161856" name="Group 64"/>
          <p:cNvGrpSpPr>
            <a:grpSpLocks/>
          </p:cNvGrpSpPr>
          <p:nvPr/>
        </p:nvGrpSpPr>
        <p:grpSpPr bwMode="auto">
          <a:xfrm>
            <a:off x="844550" y="838200"/>
            <a:ext cx="7596188" cy="5399088"/>
            <a:chOff x="1419" y="1057"/>
            <a:chExt cx="2928" cy="2197"/>
          </a:xfrm>
        </p:grpSpPr>
        <p:sp useBgFill="1">
          <p:nvSpPr>
            <p:cNvPr id="161796" name="Rectangle 4"/>
            <p:cNvSpPr>
              <a:spLocks noChangeArrowheads="1"/>
            </p:cNvSpPr>
            <p:nvPr/>
          </p:nvSpPr>
          <p:spPr bwMode="auto">
            <a:xfrm>
              <a:off x="2917" y="1057"/>
              <a:ext cx="27"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797" name="Rectangle 5"/>
            <p:cNvSpPr>
              <a:spLocks noChangeArrowheads="1"/>
            </p:cNvSpPr>
            <p:nvPr/>
          </p:nvSpPr>
          <p:spPr bwMode="auto">
            <a:xfrm>
              <a:off x="1990" y="1167"/>
              <a:ext cx="1948" cy="99"/>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SENSITIVE PRODUCT (Figure 2)</a:t>
              </a:r>
            </a:p>
          </p:txBody>
        </p:sp>
        <p:sp useBgFill="1">
          <p:nvSpPr>
            <p:cNvPr id="161798" name="Rectangle 6"/>
            <p:cNvSpPr>
              <a:spLocks noChangeArrowheads="1"/>
            </p:cNvSpPr>
            <p:nvPr/>
          </p:nvSpPr>
          <p:spPr bwMode="auto">
            <a:xfrm>
              <a:off x="3844" y="1167"/>
              <a:ext cx="0" cy="99"/>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1799" name="Rectangle 7"/>
            <p:cNvSpPr>
              <a:spLocks noChangeArrowheads="1"/>
            </p:cNvSpPr>
            <p:nvPr/>
          </p:nvSpPr>
          <p:spPr bwMode="auto">
            <a:xfrm>
              <a:off x="1419" y="1278"/>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0" name="Rectangle 8"/>
            <p:cNvSpPr>
              <a:spLocks noChangeArrowheads="1"/>
            </p:cNvSpPr>
            <p:nvPr/>
          </p:nvSpPr>
          <p:spPr bwMode="auto">
            <a:xfrm>
              <a:off x="1419" y="1388"/>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1" name="Rectangle 9"/>
            <p:cNvSpPr>
              <a:spLocks noChangeArrowheads="1"/>
            </p:cNvSpPr>
            <p:nvPr/>
          </p:nvSpPr>
          <p:spPr bwMode="auto">
            <a:xfrm>
              <a:off x="1419" y="1499"/>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2" name="Rectangle 10"/>
            <p:cNvSpPr>
              <a:spLocks noChangeArrowheads="1"/>
            </p:cNvSpPr>
            <p:nvPr/>
          </p:nvSpPr>
          <p:spPr bwMode="auto">
            <a:xfrm>
              <a:off x="1419" y="1609"/>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3" name="Rectangle 11"/>
            <p:cNvSpPr>
              <a:spLocks noChangeArrowheads="1"/>
            </p:cNvSpPr>
            <p:nvPr/>
          </p:nvSpPr>
          <p:spPr bwMode="auto">
            <a:xfrm>
              <a:off x="1419" y="1719"/>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4" name="Rectangle 12"/>
            <p:cNvSpPr>
              <a:spLocks noChangeArrowheads="1"/>
            </p:cNvSpPr>
            <p:nvPr/>
          </p:nvSpPr>
          <p:spPr bwMode="auto">
            <a:xfrm>
              <a:off x="1419" y="1830"/>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5" name="Rectangle 13"/>
            <p:cNvSpPr>
              <a:spLocks noChangeArrowheads="1"/>
            </p:cNvSpPr>
            <p:nvPr/>
          </p:nvSpPr>
          <p:spPr bwMode="auto">
            <a:xfrm>
              <a:off x="1419" y="1940"/>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6" name="Rectangle 14"/>
            <p:cNvSpPr>
              <a:spLocks noChangeArrowheads="1"/>
            </p:cNvSpPr>
            <p:nvPr/>
          </p:nvSpPr>
          <p:spPr bwMode="auto">
            <a:xfrm>
              <a:off x="1419" y="2051"/>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7" name="Rectangle 15"/>
            <p:cNvSpPr>
              <a:spLocks noChangeArrowheads="1"/>
            </p:cNvSpPr>
            <p:nvPr/>
          </p:nvSpPr>
          <p:spPr bwMode="auto">
            <a:xfrm>
              <a:off x="1419" y="2161"/>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8" name="Rectangle 16"/>
            <p:cNvSpPr>
              <a:spLocks noChangeArrowheads="1"/>
            </p:cNvSpPr>
            <p:nvPr/>
          </p:nvSpPr>
          <p:spPr bwMode="auto">
            <a:xfrm>
              <a:off x="1419" y="2271"/>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09" name="Rectangle 17"/>
            <p:cNvSpPr>
              <a:spLocks noChangeArrowheads="1"/>
            </p:cNvSpPr>
            <p:nvPr/>
          </p:nvSpPr>
          <p:spPr bwMode="auto">
            <a:xfrm>
              <a:off x="1419" y="2382"/>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0" name="Rectangle 18"/>
            <p:cNvSpPr>
              <a:spLocks noChangeArrowheads="1"/>
            </p:cNvSpPr>
            <p:nvPr/>
          </p:nvSpPr>
          <p:spPr bwMode="auto">
            <a:xfrm>
              <a:off x="1419" y="2492"/>
              <a:ext cx="28"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1" name="Rectangle 19"/>
            <p:cNvSpPr>
              <a:spLocks noChangeArrowheads="1"/>
            </p:cNvSpPr>
            <p:nvPr/>
          </p:nvSpPr>
          <p:spPr bwMode="auto">
            <a:xfrm>
              <a:off x="1419" y="2603"/>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2" name="Rectangle 20"/>
            <p:cNvSpPr>
              <a:spLocks noChangeArrowheads="1"/>
            </p:cNvSpPr>
            <p:nvPr/>
          </p:nvSpPr>
          <p:spPr bwMode="auto">
            <a:xfrm>
              <a:off x="2917" y="2712"/>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3" name="Rectangle 21"/>
            <p:cNvSpPr>
              <a:spLocks noChangeArrowheads="1"/>
            </p:cNvSpPr>
            <p:nvPr/>
          </p:nvSpPr>
          <p:spPr bwMode="auto">
            <a:xfrm>
              <a:off x="2917" y="2823"/>
              <a:ext cx="27" cy="99"/>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4" name="Rectangle 22"/>
            <p:cNvSpPr>
              <a:spLocks noChangeArrowheads="1"/>
            </p:cNvSpPr>
            <p:nvPr/>
          </p:nvSpPr>
          <p:spPr bwMode="auto">
            <a:xfrm>
              <a:off x="2917" y="2933"/>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5" name="Rectangle 23"/>
            <p:cNvSpPr>
              <a:spLocks noChangeArrowheads="1"/>
            </p:cNvSpPr>
            <p:nvPr/>
          </p:nvSpPr>
          <p:spPr bwMode="auto">
            <a:xfrm>
              <a:off x="2917" y="3044"/>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6" name="Rectangle 24"/>
            <p:cNvSpPr>
              <a:spLocks noChangeArrowheads="1"/>
            </p:cNvSpPr>
            <p:nvPr/>
          </p:nvSpPr>
          <p:spPr bwMode="auto">
            <a:xfrm>
              <a:off x="1419" y="3154"/>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17" name="Line 25"/>
            <p:cNvSpPr>
              <a:spLocks noChangeShapeType="1"/>
            </p:cNvSpPr>
            <p:nvPr/>
          </p:nvSpPr>
          <p:spPr bwMode="auto">
            <a:xfrm>
              <a:off x="2427" y="1387"/>
              <a:ext cx="1" cy="1296"/>
            </a:xfrm>
            <a:prstGeom prst="line">
              <a:avLst/>
            </a:prstGeom>
            <a:ln w="9525">
              <a:solidFill>
                <a:srgbClr val="000000"/>
              </a:solidFill>
              <a:round/>
              <a:headEnd/>
              <a:tailEnd/>
            </a:ln>
          </p:spPr>
          <p:txBody>
            <a:bodyPr/>
            <a:lstStyle/>
            <a:p>
              <a:endParaRPr lang="en-US"/>
            </a:p>
          </p:txBody>
        </p:sp>
        <p:sp useBgFill="1">
          <p:nvSpPr>
            <p:cNvPr id="161818" name="Line 26"/>
            <p:cNvSpPr>
              <a:spLocks noChangeShapeType="1"/>
            </p:cNvSpPr>
            <p:nvPr/>
          </p:nvSpPr>
          <p:spPr bwMode="auto">
            <a:xfrm>
              <a:off x="2331" y="2611"/>
              <a:ext cx="1584" cy="1"/>
            </a:xfrm>
            <a:prstGeom prst="line">
              <a:avLst/>
            </a:prstGeom>
            <a:ln w="9525">
              <a:solidFill>
                <a:srgbClr val="000000"/>
              </a:solidFill>
              <a:round/>
              <a:headEnd/>
              <a:tailEnd/>
            </a:ln>
          </p:spPr>
          <p:txBody>
            <a:bodyPr/>
            <a:lstStyle/>
            <a:p>
              <a:endParaRPr lang="en-US"/>
            </a:p>
          </p:txBody>
        </p:sp>
        <p:sp useBgFill="1">
          <p:nvSpPr>
            <p:cNvPr id="161819" name="Line 27"/>
            <p:cNvSpPr>
              <a:spLocks noChangeShapeType="1"/>
            </p:cNvSpPr>
            <p:nvPr/>
          </p:nvSpPr>
          <p:spPr bwMode="auto">
            <a:xfrm flipV="1">
              <a:off x="2523" y="1531"/>
              <a:ext cx="1248" cy="936"/>
            </a:xfrm>
            <a:prstGeom prst="line">
              <a:avLst/>
            </a:prstGeom>
            <a:ln w="9525">
              <a:solidFill>
                <a:srgbClr val="000000"/>
              </a:solidFill>
              <a:round/>
              <a:headEnd/>
              <a:tailEnd/>
            </a:ln>
          </p:spPr>
          <p:txBody>
            <a:bodyPr/>
            <a:lstStyle/>
            <a:p>
              <a:endParaRPr lang="en-US"/>
            </a:p>
          </p:txBody>
        </p:sp>
        <p:sp useBgFill="1">
          <p:nvSpPr>
            <p:cNvPr id="161820" name="Rectangle 28"/>
            <p:cNvSpPr>
              <a:spLocks noChangeArrowheads="1"/>
            </p:cNvSpPr>
            <p:nvPr/>
          </p:nvSpPr>
          <p:spPr bwMode="auto">
            <a:xfrm>
              <a:off x="2475" y="2645"/>
              <a:ext cx="1440" cy="216"/>
            </a:xfrm>
            <a:prstGeom prst="rect">
              <a:avLst/>
            </a:prstGeom>
            <a:ln w="9525">
              <a:noFill/>
              <a:miter lim="800000"/>
              <a:headEnd/>
              <a:tailEnd/>
            </a:ln>
          </p:spPr>
          <p:txBody>
            <a:bodyPr/>
            <a:lstStyle/>
            <a:p>
              <a:endParaRPr lang="en-US"/>
            </a:p>
          </p:txBody>
        </p:sp>
        <p:sp useBgFill="1">
          <p:nvSpPr>
            <p:cNvPr id="161821" name="Rectangle 29"/>
            <p:cNvSpPr>
              <a:spLocks noChangeArrowheads="1"/>
            </p:cNvSpPr>
            <p:nvPr/>
          </p:nvSpPr>
          <p:spPr bwMode="auto">
            <a:xfrm>
              <a:off x="2533" y="2675"/>
              <a:ext cx="156"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1822" name="Rectangle 30"/>
            <p:cNvSpPr>
              <a:spLocks noChangeArrowheads="1"/>
            </p:cNvSpPr>
            <p:nvPr/>
          </p:nvSpPr>
          <p:spPr bwMode="auto">
            <a:xfrm>
              <a:off x="2714" y="2675"/>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23" name="Rectangle 31"/>
            <p:cNvSpPr>
              <a:spLocks noChangeArrowheads="1"/>
            </p:cNvSpPr>
            <p:nvPr/>
          </p:nvSpPr>
          <p:spPr bwMode="auto">
            <a:xfrm>
              <a:off x="2816" y="2675"/>
              <a:ext cx="28"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24" name="Rectangle 32"/>
            <p:cNvSpPr>
              <a:spLocks noChangeArrowheads="1"/>
            </p:cNvSpPr>
            <p:nvPr/>
          </p:nvSpPr>
          <p:spPr bwMode="auto">
            <a:xfrm>
              <a:off x="3099" y="2675"/>
              <a:ext cx="309"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1825" name="Rectangle 33"/>
            <p:cNvSpPr>
              <a:spLocks noChangeArrowheads="1"/>
            </p:cNvSpPr>
            <p:nvPr/>
          </p:nvSpPr>
          <p:spPr bwMode="auto">
            <a:xfrm>
              <a:off x="3350" y="2675"/>
              <a:ext cx="0" cy="99"/>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1826" name="Rectangle 34"/>
            <p:cNvSpPr>
              <a:spLocks noChangeArrowheads="1"/>
            </p:cNvSpPr>
            <p:nvPr/>
          </p:nvSpPr>
          <p:spPr bwMode="auto">
            <a:xfrm>
              <a:off x="3382" y="2675"/>
              <a:ext cx="28"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27" name="Rectangle 35"/>
            <p:cNvSpPr>
              <a:spLocks noChangeArrowheads="1"/>
            </p:cNvSpPr>
            <p:nvPr/>
          </p:nvSpPr>
          <p:spPr bwMode="auto">
            <a:xfrm>
              <a:off x="3665" y="2675"/>
              <a:ext cx="178"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1828" name="Rectangle 36"/>
            <p:cNvSpPr>
              <a:spLocks noChangeArrowheads="1"/>
            </p:cNvSpPr>
            <p:nvPr/>
          </p:nvSpPr>
          <p:spPr bwMode="auto">
            <a:xfrm>
              <a:off x="3836" y="2675"/>
              <a:ext cx="28"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29" name="Rectangle 37"/>
            <p:cNvSpPr>
              <a:spLocks noChangeArrowheads="1"/>
            </p:cNvSpPr>
            <p:nvPr/>
          </p:nvSpPr>
          <p:spPr bwMode="auto">
            <a:xfrm>
              <a:off x="1995" y="1421"/>
              <a:ext cx="384" cy="1152"/>
            </a:xfrm>
            <a:prstGeom prst="rect">
              <a:avLst/>
            </a:prstGeom>
            <a:ln w="9525">
              <a:noFill/>
              <a:miter lim="800000"/>
              <a:headEnd/>
              <a:tailEnd/>
            </a:ln>
          </p:spPr>
          <p:txBody>
            <a:bodyPr/>
            <a:lstStyle/>
            <a:p>
              <a:endParaRPr lang="en-US"/>
            </a:p>
          </p:txBody>
        </p:sp>
        <p:sp useBgFill="1">
          <p:nvSpPr>
            <p:cNvPr id="161830" name="Rectangle 38"/>
            <p:cNvSpPr>
              <a:spLocks noChangeArrowheads="1"/>
            </p:cNvSpPr>
            <p:nvPr/>
          </p:nvSpPr>
          <p:spPr bwMode="auto">
            <a:xfrm>
              <a:off x="2053" y="1451"/>
              <a:ext cx="155"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1831" name="Rectangle 39"/>
            <p:cNvSpPr>
              <a:spLocks noChangeArrowheads="1"/>
            </p:cNvSpPr>
            <p:nvPr/>
          </p:nvSpPr>
          <p:spPr bwMode="auto">
            <a:xfrm>
              <a:off x="2229" y="1451"/>
              <a:ext cx="28"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2" name="Rectangle 40"/>
            <p:cNvSpPr>
              <a:spLocks noChangeArrowheads="1"/>
            </p:cNvSpPr>
            <p:nvPr/>
          </p:nvSpPr>
          <p:spPr bwMode="auto">
            <a:xfrm>
              <a:off x="2053" y="1561"/>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3" name="Rectangle 41"/>
            <p:cNvSpPr>
              <a:spLocks noChangeArrowheads="1"/>
            </p:cNvSpPr>
            <p:nvPr/>
          </p:nvSpPr>
          <p:spPr bwMode="auto">
            <a:xfrm>
              <a:off x="2053" y="1671"/>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4" name="Rectangle 42"/>
            <p:cNvSpPr>
              <a:spLocks noChangeArrowheads="1"/>
            </p:cNvSpPr>
            <p:nvPr/>
          </p:nvSpPr>
          <p:spPr bwMode="auto">
            <a:xfrm>
              <a:off x="2053" y="1782"/>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5" name="Rectangle 43"/>
            <p:cNvSpPr>
              <a:spLocks noChangeArrowheads="1"/>
            </p:cNvSpPr>
            <p:nvPr/>
          </p:nvSpPr>
          <p:spPr bwMode="auto">
            <a:xfrm>
              <a:off x="2053" y="1892"/>
              <a:ext cx="309"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1836" name="Rectangle 44"/>
            <p:cNvSpPr>
              <a:spLocks noChangeArrowheads="1"/>
            </p:cNvSpPr>
            <p:nvPr/>
          </p:nvSpPr>
          <p:spPr bwMode="auto">
            <a:xfrm>
              <a:off x="2299" y="1892"/>
              <a:ext cx="0" cy="99"/>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1837" name="Rectangle 45"/>
            <p:cNvSpPr>
              <a:spLocks noChangeArrowheads="1"/>
            </p:cNvSpPr>
            <p:nvPr/>
          </p:nvSpPr>
          <p:spPr bwMode="auto">
            <a:xfrm>
              <a:off x="2053" y="2003"/>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8" name="Rectangle 46"/>
            <p:cNvSpPr>
              <a:spLocks noChangeArrowheads="1"/>
            </p:cNvSpPr>
            <p:nvPr/>
          </p:nvSpPr>
          <p:spPr bwMode="auto">
            <a:xfrm>
              <a:off x="2053" y="2113"/>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39" name="Rectangle 47"/>
            <p:cNvSpPr>
              <a:spLocks noChangeArrowheads="1"/>
            </p:cNvSpPr>
            <p:nvPr/>
          </p:nvSpPr>
          <p:spPr bwMode="auto">
            <a:xfrm>
              <a:off x="2053" y="2223"/>
              <a:ext cx="27"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40" name="Rectangle 48"/>
            <p:cNvSpPr>
              <a:spLocks noChangeArrowheads="1"/>
            </p:cNvSpPr>
            <p:nvPr/>
          </p:nvSpPr>
          <p:spPr bwMode="auto">
            <a:xfrm>
              <a:off x="2053" y="2334"/>
              <a:ext cx="179"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1841" name="Rectangle 49"/>
            <p:cNvSpPr>
              <a:spLocks noChangeArrowheads="1"/>
            </p:cNvSpPr>
            <p:nvPr/>
          </p:nvSpPr>
          <p:spPr bwMode="auto">
            <a:xfrm>
              <a:off x="2218" y="2334"/>
              <a:ext cx="28"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1842" name="Rectangle 50"/>
            <p:cNvSpPr>
              <a:spLocks noChangeArrowheads="1"/>
            </p:cNvSpPr>
            <p:nvPr/>
          </p:nvSpPr>
          <p:spPr bwMode="auto">
            <a:xfrm>
              <a:off x="1563" y="1277"/>
              <a:ext cx="384" cy="1224"/>
            </a:xfrm>
            <a:prstGeom prst="rect">
              <a:avLst/>
            </a:prstGeom>
            <a:ln w="9525">
              <a:noFill/>
              <a:miter lim="800000"/>
              <a:headEnd/>
              <a:tailEnd/>
            </a:ln>
          </p:spPr>
          <p:txBody>
            <a:bodyPr/>
            <a:lstStyle/>
            <a:p>
              <a:endParaRPr lang="en-US"/>
            </a:p>
          </p:txBody>
        </p:sp>
        <p:sp useBgFill="1">
          <p:nvSpPr>
            <p:cNvPr id="161843" name="Rectangle 51"/>
            <p:cNvSpPr>
              <a:spLocks noChangeArrowheads="1"/>
            </p:cNvSpPr>
            <p:nvPr/>
          </p:nvSpPr>
          <p:spPr bwMode="auto">
            <a:xfrm rot="16200000">
              <a:off x="1315" y="1977"/>
              <a:ext cx="702"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MARKET QUOTA </a:t>
              </a:r>
              <a:endParaRPr lang="en-US">
                <a:latin typeface="Verdana" pitchFamily="34" charset="0"/>
              </a:endParaRPr>
            </a:p>
          </p:txBody>
        </p:sp>
        <p:sp useBgFill="1">
          <p:nvSpPr>
            <p:cNvPr id="161844" name="Rectangle 52"/>
            <p:cNvSpPr>
              <a:spLocks noChangeArrowheads="1"/>
            </p:cNvSpPr>
            <p:nvPr/>
          </p:nvSpPr>
          <p:spPr bwMode="auto">
            <a:xfrm rot="16200000">
              <a:off x="1425" y="1940"/>
              <a:ext cx="703"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B IN A</a:t>
              </a:r>
              <a:endParaRPr lang="en-US">
                <a:latin typeface="Verdana" pitchFamily="34" charset="0"/>
              </a:endParaRPr>
            </a:p>
          </p:txBody>
        </p:sp>
        <p:sp useBgFill="1">
          <p:nvSpPr>
            <p:cNvPr id="161845" name="Rectangle 53"/>
            <p:cNvSpPr>
              <a:spLocks noChangeArrowheads="1"/>
            </p:cNvSpPr>
            <p:nvPr/>
          </p:nvSpPr>
          <p:spPr bwMode="auto">
            <a:xfrm rot="16200000">
              <a:off x="1760" y="1362"/>
              <a:ext cx="30" cy="95"/>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46" name="Rectangle 54"/>
            <p:cNvSpPr>
              <a:spLocks noChangeArrowheads="1"/>
            </p:cNvSpPr>
            <p:nvPr/>
          </p:nvSpPr>
          <p:spPr bwMode="auto">
            <a:xfrm>
              <a:off x="2331" y="2822"/>
              <a:ext cx="1632" cy="216"/>
            </a:xfrm>
            <a:prstGeom prst="rect">
              <a:avLst/>
            </a:prstGeom>
            <a:ln w="9525">
              <a:noFill/>
              <a:miter lim="800000"/>
              <a:headEnd/>
              <a:tailEnd/>
            </a:ln>
          </p:spPr>
          <p:txBody>
            <a:bodyPr/>
            <a:lstStyle/>
            <a:p>
              <a:endParaRPr lang="en-US"/>
            </a:p>
          </p:txBody>
        </p:sp>
        <p:sp useBgFill="1">
          <p:nvSpPr>
            <p:cNvPr id="161847" name="Rectangle 55"/>
            <p:cNvSpPr>
              <a:spLocks noChangeArrowheads="1"/>
            </p:cNvSpPr>
            <p:nvPr/>
          </p:nvSpPr>
          <p:spPr bwMode="auto">
            <a:xfrm>
              <a:off x="2451" y="2852"/>
              <a:ext cx="1413"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LEVEL OF PROTECTION COUNTRY A</a:t>
              </a:r>
              <a:endParaRPr lang="en-US">
                <a:latin typeface="Verdana" pitchFamily="34" charset="0"/>
              </a:endParaRPr>
            </a:p>
          </p:txBody>
        </p:sp>
        <p:sp useBgFill="1">
          <p:nvSpPr>
            <p:cNvPr id="161848" name="Rectangle 56"/>
            <p:cNvSpPr>
              <a:spLocks noChangeArrowheads="1"/>
            </p:cNvSpPr>
            <p:nvPr/>
          </p:nvSpPr>
          <p:spPr bwMode="auto">
            <a:xfrm>
              <a:off x="3843" y="2852"/>
              <a:ext cx="0" cy="99"/>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1849" name="Rectangle 57"/>
            <p:cNvSpPr>
              <a:spLocks noChangeArrowheads="1"/>
            </p:cNvSpPr>
            <p:nvPr/>
          </p:nvSpPr>
          <p:spPr bwMode="auto">
            <a:xfrm>
              <a:off x="3771" y="1493"/>
              <a:ext cx="576" cy="432"/>
            </a:xfrm>
            <a:prstGeom prst="rect">
              <a:avLst/>
            </a:prstGeom>
            <a:ln w="9525">
              <a:noFill/>
              <a:miter lim="800000"/>
              <a:headEnd/>
              <a:tailEnd/>
            </a:ln>
          </p:spPr>
          <p:txBody>
            <a:bodyPr/>
            <a:lstStyle/>
            <a:p>
              <a:endParaRPr lang="en-US"/>
            </a:p>
          </p:txBody>
        </p:sp>
        <p:sp useBgFill="1">
          <p:nvSpPr>
            <p:cNvPr id="161850" name="Rectangle 58"/>
            <p:cNvSpPr>
              <a:spLocks noChangeArrowheads="1"/>
            </p:cNvSpPr>
            <p:nvPr/>
          </p:nvSpPr>
          <p:spPr bwMode="auto">
            <a:xfrm>
              <a:off x="3829" y="1523"/>
              <a:ext cx="340"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1851" name="Rectangle 59"/>
            <p:cNvSpPr>
              <a:spLocks noChangeArrowheads="1"/>
            </p:cNvSpPr>
            <p:nvPr/>
          </p:nvSpPr>
          <p:spPr bwMode="auto">
            <a:xfrm>
              <a:off x="4186" y="1523"/>
              <a:ext cx="28" cy="99"/>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52" name="Rectangle 60"/>
            <p:cNvSpPr>
              <a:spLocks noChangeArrowheads="1"/>
            </p:cNvSpPr>
            <p:nvPr/>
          </p:nvSpPr>
          <p:spPr bwMode="auto">
            <a:xfrm>
              <a:off x="3829" y="1633"/>
              <a:ext cx="394"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1853" name="Rectangle 61"/>
            <p:cNvSpPr>
              <a:spLocks noChangeArrowheads="1"/>
            </p:cNvSpPr>
            <p:nvPr/>
          </p:nvSpPr>
          <p:spPr bwMode="auto">
            <a:xfrm>
              <a:off x="4229" y="1633"/>
              <a:ext cx="27"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1854" name="Rectangle 62"/>
            <p:cNvSpPr>
              <a:spLocks noChangeArrowheads="1"/>
            </p:cNvSpPr>
            <p:nvPr/>
          </p:nvSpPr>
          <p:spPr bwMode="auto">
            <a:xfrm>
              <a:off x="3829" y="1743"/>
              <a:ext cx="349"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1855" name="Rectangle 63"/>
            <p:cNvSpPr>
              <a:spLocks noChangeArrowheads="1"/>
            </p:cNvSpPr>
            <p:nvPr/>
          </p:nvSpPr>
          <p:spPr bwMode="auto">
            <a:xfrm>
              <a:off x="4149" y="1743"/>
              <a:ext cx="0" cy="100"/>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grpSp>
      <p:sp>
        <p:nvSpPr>
          <p:cNvPr id="161857" name="Text Box 65"/>
          <p:cNvSpPr txBox="1">
            <a:spLocks noChangeArrowheads="1"/>
          </p:cNvSpPr>
          <p:nvPr/>
        </p:nvSpPr>
        <p:spPr bwMode="auto">
          <a:xfrm>
            <a:off x="5822950" y="-15875"/>
            <a:ext cx="169863" cy="336550"/>
          </a:xfrm>
          <a:prstGeom prst="rect">
            <a:avLst/>
          </a:prstGeom>
          <a:noFill/>
          <a:ln w="9525">
            <a:noFill/>
            <a:miter lim="800000"/>
            <a:headEnd/>
            <a:tailEnd/>
          </a:ln>
          <a:effectLst/>
        </p:spPr>
        <p:txBody>
          <a:bodyPr wrap="none">
            <a:spAutoFit/>
          </a:bodyPr>
          <a:lstStyle/>
          <a:p>
            <a:endParaRPr lang="en-US"/>
          </a:p>
        </p:txBody>
      </p:sp>
      <p:graphicFrame>
        <p:nvGraphicFramePr>
          <p:cNvPr id="192512" name="Object 0"/>
          <p:cNvGraphicFramePr>
            <a:graphicFrameLocks noChangeAspect="1"/>
          </p:cNvGraphicFramePr>
          <p:nvPr/>
        </p:nvGraphicFramePr>
        <p:xfrm>
          <a:off x="5114925" y="0"/>
          <a:ext cx="4029075" cy="203200"/>
        </p:xfrm>
        <a:graphic>
          <a:graphicData uri="http://schemas.openxmlformats.org/presentationml/2006/ole">
            <p:oleObj spid="_x0000_s192512" r:id="rId3" imgW="4028760" imgH="203400"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2"/>
          <p:cNvSpPr>
            <a:spLocks noGrp="1"/>
          </p:cNvSpPr>
          <p:nvPr>
            <p:ph type="sldNum" sz="quarter" idx="11"/>
          </p:nvPr>
        </p:nvSpPr>
        <p:spPr/>
        <p:txBody>
          <a:bodyPr/>
          <a:lstStyle/>
          <a:p>
            <a:fld id="{3FCDABC1-1021-4A3B-B16D-ABA488EA67B2}" type="slidenum">
              <a:rPr lang="en-US"/>
              <a:pPr/>
              <a:t>25</a:t>
            </a:fld>
            <a:endParaRPr lang="en-US"/>
          </a:p>
        </p:txBody>
      </p:sp>
      <p:sp>
        <p:nvSpPr>
          <p:cNvPr id="162818" name="Text Box 2"/>
          <p:cNvSpPr txBox="1">
            <a:spLocks noChangeArrowheads="1"/>
          </p:cNvSpPr>
          <p:nvPr/>
        </p:nvSpPr>
        <p:spPr bwMode="auto">
          <a:xfrm>
            <a:off x="1673225" y="1660525"/>
            <a:ext cx="169863" cy="336550"/>
          </a:xfrm>
          <a:prstGeom prst="rect">
            <a:avLst/>
          </a:prstGeom>
          <a:noFill/>
          <a:ln w="9525">
            <a:noFill/>
            <a:miter lim="800000"/>
            <a:headEnd/>
            <a:tailEnd/>
          </a:ln>
          <a:effectLst/>
        </p:spPr>
        <p:txBody>
          <a:bodyPr wrap="none">
            <a:spAutoFit/>
          </a:bodyPr>
          <a:lstStyle/>
          <a:p>
            <a:endParaRPr lang="en-US"/>
          </a:p>
        </p:txBody>
      </p:sp>
      <p:grpSp>
        <p:nvGrpSpPr>
          <p:cNvPr id="162880" name="Group 64"/>
          <p:cNvGrpSpPr>
            <a:grpSpLocks/>
          </p:cNvGrpSpPr>
          <p:nvPr/>
        </p:nvGrpSpPr>
        <p:grpSpPr bwMode="auto">
          <a:xfrm>
            <a:off x="703263" y="762000"/>
            <a:ext cx="7832725" cy="5726113"/>
            <a:chOff x="1419" y="1057"/>
            <a:chExt cx="2928" cy="2190"/>
          </a:xfrm>
        </p:grpSpPr>
        <p:sp useBgFill="1">
          <p:nvSpPr>
            <p:cNvPr id="162820" name="Rectangle 4"/>
            <p:cNvSpPr>
              <a:spLocks noChangeArrowheads="1"/>
            </p:cNvSpPr>
            <p:nvPr/>
          </p:nvSpPr>
          <p:spPr bwMode="auto">
            <a:xfrm>
              <a:off x="2917" y="1057"/>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1" name="Rectangle 5"/>
            <p:cNvSpPr>
              <a:spLocks noChangeArrowheads="1"/>
            </p:cNvSpPr>
            <p:nvPr/>
          </p:nvSpPr>
          <p:spPr bwMode="auto">
            <a:xfrm>
              <a:off x="1990" y="1167"/>
              <a:ext cx="1889" cy="93"/>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SENSITIVE PRODUCT (Figure 3)</a:t>
              </a:r>
              <a:endParaRPr lang="en-US">
                <a:latin typeface="Verdana" pitchFamily="34" charset="0"/>
              </a:endParaRPr>
            </a:p>
          </p:txBody>
        </p:sp>
        <p:sp useBgFill="1">
          <p:nvSpPr>
            <p:cNvPr id="162822" name="Rectangle 6"/>
            <p:cNvSpPr>
              <a:spLocks noChangeArrowheads="1"/>
            </p:cNvSpPr>
            <p:nvPr/>
          </p:nvSpPr>
          <p:spPr bwMode="auto">
            <a:xfrm>
              <a:off x="3844" y="1167"/>
              <a:ext cx="0" cy="9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2823" name="Rectangle 7"/>
            <p:cNvSpPr>
              <a:spLocks noChangeArrowheads="1"/>
            </p:cNvSpPr>
            <p:nvPr/>
          </p:nvSpPr>
          <p:spPr bwMode="auto">
            <a:xfrm>
              <a:off x="2917" y="1278"/>
              <a:ext cx="26" cy="94"/>
            </a:xfrm>
            <a:prstGeom prst="rect">
              <a:avLst/>
            </a:prstGeom>
            <a:ln w="9525">
              <a:noFill/>
              <a:miter lim="800000"/>
              <a:headEnd/>
              <a:tailEnd/>
            </a:ln>
          </p:spPr>
          <p:txBody>
            <a:bodyPr wrap="none" lIns="0" tIns="0" rIns="0" bIns="0">
              <a:spAutoFit/>
            </a:bodyPr>
            <a:lstStyle/>
            <a:p>
              <a:r>
                <a:rPr lang="en-US">
                  <a:solidFill>
                    <a:srgbClr val="000000"/>
                  </a:solidFill>
                  <a:latin typeface="Verdana" pitchFamily="34" charset="0"/>
                </a:rPr>
                <a:t> </a:t>
              </a:r>
              <a:endParaRPr lang="en-US">
                <a:latin typeface="Verdana" pitchFamily="34" charset="0"/>
              </a:endParaRPr>
            </a:p>
          </p:txBody>
        </p:sp>
        <p:sp useBgFill="1">
          <p:nvSpPr>
            <p:cNvPr id="162824" name="Rectangle 8"/>
            <p:cNvSpPr>
              <a:spLocks noChangeArrowheads="1"/>
            </p:cNvSpPr>
            <p:nvPr/>
          </p:nvSpPr>
          <p:spPr bwMode="auto">
            <a:xfrm>
              <a:off x="1419" y="1388"/>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5" name="Rectangle 9"/>
            <p:cNvSpPr>
              <a:spLocks noChangeArrowheads="1"/>
            </p:cNvSpPr>
            <p:nvPr/>
          </p:nvSpPr>
          <p:spPr bwMode="auto">
            <a:xfrm>
              <a:off x="1419" y="1499"/>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6" name="Rectangle 10"/>
            <p:cNvSpPr>
              <a:spLocks noChangeArrowheads="1"/>
            </p:cNvSpPr>
            <p:nvPr/>
          </p:nvSpPr>
          <p:spPr bwMode="auto">
            <a:xfrm>
              <a:off x="1419" y="1609"/>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7" name="Rectangle 11"/>
            <p:cNvSpPr>
              <a:spLocks noChangeArrowheads="1"/>
            </p:cNvSpPr>
            <p:nvPr/>
          </p:nvSpPr>
          <p:spPr bwMode="auto">
            <a:xfrm>
              <a:off x="1419" y="1719"/>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8" name="Rectangle 12"/>
            <p:cNvSpPr>
              <a:spLocks noChangeArrowheads="1"/>
            </p:cNvSpPr>
            <p:nvPr/>
          </p:nvSpPr>
          <p:spPr bwMode="auto">
            <a:xfrm>
              <a:off x="1419" y="1830"/>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29" name="Rectangle 13"/>
            <p:cNvSpPr>
              <a:spLocks noChangeArrowheads="1"/>
            </p:cNvSpPr>
            <p:nvPr/>
          </p:nvSpPr>
          <p:spPr bwMode="auto">
            <a:xfrm>
              <a:off x="1419" y="1940"/>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0" name="Rectangle 14"/>
            <p:cNvSpPr>
              <a:spLocks noChangeArrowheads="1"/>
            </p:cNvSpPr>
            <p:nvPr/>
          </p:nvSpPr>
          <p:spPr bwMode="auto">
            <a:xfrm>
              <a:off x="1419" y="2051"/>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1" name="Rectangle 15"/>
            <p:cNvSpPr>
              <a:spLocks noChangeArrowheads="1"/>
            </p:cNvSpPr>
            <p:nvPr/>
          </p:nvSpPr>
          <p:spPr bwMode="auto">
            <a:xfrm>
              <a:off x="1419" y="2161"/>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2" name="Rectangle 16"/>
            <p:cNvSpPr>
              <a:spLocks noChangeArrowheads="1"/>
            </p:cNvSpPr>
            <p:nvPr/>
          </p:nvSpPr>
          <p:spPr bwMode="auto">
            <a:xfrm>
              <a:off x="1419" y="2271"/>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3" name="Rectangle 17"/>
            <p:cNvSpPr>
              <a:spLocks noChangeArrowheads="1"/>
            </p:cNvSpPr>
            <p:nvPr/>
          </p:nvSpPr>
          <p:spPr bwMode="auto">
            <a:xfrm>
              <a:off x="1419" y="2382"/>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4" name="Rectangle 18"/>
            <p:cNvSpPr>
              <a:spLocks noChangeArrowheads="1"/>
            </p:cNvSpPr>
            <p:nvPr/>
          </p:nvSpPr>
          <p:spPr bwMode="auto">
            <a:xfrm>
              <a:off x="1419" y="2492"/>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5" name="Rectangle 19"/>
            <p:cNvSpPr>
              <a:spLocks noChangeArrowheads="1"/>
            </p:cNvSpPr>
            <p:nvPr/>
          </p:nvSpPr>
          <p:spPr bwMode="auto">
            <a:xfrm>
              <a:off x="1419" y="2603"/>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6" name="Rectangle 20"/>
            <p:cNvSpPr>
              <a:spLocks noChangeArrowheads="1"/>
            </p:cNvSpPr>
            <p:nvPr/>
          </p:nvSpPr>
          <p:spPr bwMode="auto">
            <a:xfrm>
              <a:off x="2917" y="2712"/>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7" name="Rectangle 21"/>
            <p:cNvSpPr>
              <a:spLocks noChangeArrowheads="1"/>
            </p:cNvSpPr>
            <p:nvPr/>
          </p:nvSpPr>
          <p:spPr bwMode="auto">
            <a:xfrm>
              <a:off x="2917" y="2823"/>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8" name="Rectangle 22"/>
            <p:cNvSpPr>
              <a:spLocks noChangeArrowheads="1"/>
            </p:cNvSpPr>
            <p:nvPr/>
          </p:nvSpPr>
          <p:spPr bwMode="auto">
            <a:xfrm>
              <a:off x="2917" y="2933"/>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39" name="Rectangle 23"/>
            <p:cNvSpPr>
              <a:spLocks noChangeArrowheads="1"/>
            </p:cNvSpPr>
            <p:nvPr/>
          </p:nvSpPr>
          <p:spPr bwMode="auto">
            <a:xfrm>
              <a:off x="1419" y="3044"/>
              <a:ext cx="27"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40" name="Rectangle 24"/>
            <p:cNvSpPr>
              <a:spLocks noChangeArrowheads="1"/>
            </p:cNvSpPr>
            <p:nvPr/>
          </p:nvSpPr>
          <p:spPr bwMode="auto">
            <a:xfrm>
              <a:off x="1419" y="3154"/>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41" name="Line 25"/>
            <p:cNvSpPr>
              <a:spLocks noChangeShapeType="1"/>
            </p:cNvSpPr>
            <p:nvPr/>
          </p:nvSpPr>
          <p:spPr bwMode="auto">
            <a:xfrm>
              <a:off x="2427" y="1387"/>
              <a:ext cx="1" cy="1296"/>
            </a:xfrm>
            <a:prstGeom prst="line">
              <a:avLst/>
            </a:prstGeom>
            <a:ln w="9525">
              <a:solidFill>
                <a:srgbClr val="000000"/>
              </a:solidFill>
              <a:round/>
              <a:headEnd/>
              <a:tailEnd/>
            </a:ln>
          </p:spPr>
          <p:txBody>
            <a:bodyPr/>
            <a:lstStyle/>
            <a:p>
              <a:endParaRPr lang="en-US"/>
            </a:p>
          </p:txBody>
        </p:sp>
        <p:sp useBgFill="1">
          <p:nvSpPr>
            <p:cNvPr id="162842" name="Line 26"/>
            <p:cNvSpPr>
              <a:spLocks noChangeShapeType="1"/>
            </p:cNvSpPr>
            <p:nvPr/>
          </p:nvSpPr>
          <p:spPr bwMode="auto">
            <a:xfrm>
              <a:off x="2331" y="2611"/>
              <a:ext cx="1584" cy="1"/>
            </a:xfrm>
            <a:prstGeom prst="line">
              <a:avLst/>
            </a:prstGeom>
            <a:ln w="9525">
              <a:solidFill>
                <a:srgbClr val="000000"/>
              </a:solidFill>
              <a:round/>
              <a:headEnd/>
              <a:tailEnd/>
            </a:ln>
          </p:spPr>
          <p:txBody>
            <a:bodyPr/>
            <a:lstStyle/>
            <a:p>
              <a:endParaRPr lang="en-US"/>
            </a:p>
          </p:txBody>
        </p:sp>
        <p:sp useBgFill="1">
          <p:nvSpPr>
            <p:cNvPr id="162843" name="Line 27"/>
            <p:cNvSpPr>
              <a:spLocks noChangeShapeType="1"/>
            </p:cNvSpPr>
            <p:nvPr/>
          </p:nvSpPr>
          <p:spPr bwMode="auto">
            <a:xfrm flipV="1">
              <a:off x="2523" y="1531"/>
              <a:ext cx="1248" cy="936"/>
            </a:xfrm>
            <a:prstGeom prst="line">
              <a:avLst/>
            </a:prstGeom>
            <a:ln w="9525">
              <a:solidFill>
                <a:srgbClr val="000000"/>
              </a:solidFill>
              <a:round/>
              <a:headEnd/>
              <a:tailEnd/>
            </a:ln>
          </p:spPr>
          <p:txBody>
            <a:bodyPr/>
            <a:lstStyle/>
            <a:p>
              <a:endParaRPr lang="en-US"/>
            </a:p>
          </p:txBody>
        </p:sp>
        <p:sp useBgFill="1">
          <p:nvSpPr>
            <p:cNvPr id="162844" name="Rectangle 28"/>
            <p:cNvSpPr>
              <a:spLocks noChangeArrowheads="1"/>
            </p:cNvSpPr>
            <p:nvPr/>
          </p:nvSpPr>
          <p:spPr bwMode="auto">
            <a:xfrm>
              <a:off x="2475" y="2645"/>
              <a:ext cx="1440" cy="216"/>
            </a:xfrm>
            <a:prstGeom prst="rect">
              <a:avLst/>
            </a:prstGeom>
            <a:ln w="9525">
              <a:noFill/>
              <a:miter lim="800000"/>
              <a:headEnd/>
              <a:tailEnd/>
            </a:ln>
          </p:spPr>
          <p:txBody>
            <a:bodyPr/>
            <a:lstStyle/>
            <a:p>
              <a:endParaRPr lang="en-US"/>
            </a:p>
          </p:txBody>
        </p:sp>
        <p:sp useBgFill="1">
          <p:nvSpPr>
            <p:cNvPr id="162845" name="Rectangle 29"/>
            <p:cNvSpPr>
              <a:spLocks noChangeArrowheads="1"/>
            </p:cNvSpPr>
            <p:nvPr/>
          </p:nvSpPr>
          <p:spPr bwMode="auto">
            <a:xfrm>
              <a:off x="2533" y="2675"/>
              <a:ext cx="151"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2846" name="Rectangle 30"/>
            <p:cNvSpPr>
              <a:spLocks noChangeArrowheads="1"/>
            </p:cNvSpPr>
            <p:nvPr/>
          </p:nvSpPr>
          <p:spPr bwMode="auto">
            <a:xfrm>
              <a:off x="2708" y="2675"/>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47" name="Rectangle 31"/>
            <p:cNvSpPr>
              <a:spLocks noChangeArrowheads="1"/>
            </p:cNvSpPr>
            <p:nvPr/>
          </p:nvSpPr>
          <p:spPr bwMode="auto">
            <a:xfrm>
              <a:off x="2816" y="2675"/>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48" name="Rectangle 32"/>
            <p:cNvSpPr>
              <a:spLocks noChangeArrowheads="1"/>
            </p:cNvSpPr>
            <p:nvPr/>
          </p:nvSpPr>
          <p:spPr bwMode="auto">
            <a:xfrm>
              <a:off x="3099" y="2675"/>
              <a:ext cx="300"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2849" name="Rectangle 33"/>
            <p:cNvSpPr>
              <a:spLocks noChangeArrowheads="1"/>
            </p:cNvSpPr>
            <p:nvPr/>
          </p:nvSpPr>
          <p:spPr bwMode="auto">
            <a:xfrm>
              <a:off x="3344" y="2675"/>
              <a:ext cx="0" cy="94"/>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2850" name="Rectangle 34"/>
            <p:cNvSpPr>
              <a:spLocks noChangeArrowheads="1"/>
            </p:cNvSpPr>
            <p:nvPr/>
          </p:nvSpPr>
          <p:spPr bwMode="auto">
            <a:xfrm>
              <a:off x="3382" y="2675"/>
              <a:ext cx="0" cy="94"/>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2851" name="Rectangle 35"/>
            <p:cNvSpPr>
              <a:spLocks noChangeArrowheads="1"/>
            </p:cNvSpPr>
            <p:nvPr/>
          </p:nvSpPr>
          <p:spPr bwMode="auto">
            <a:xfrm>
              <a:off x="3665" y="2675"/>
              <a:ext cx="173"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2852" name="Rectangle 36"/>
            <p:cNvSpPr>
              <a:spLocks noChangeArrowheads="1"/>
            </p:cNvSpPr>
            <p:nvPr/>
          </p:nvSpPr>
          <p:spPr bwMode="auto">
            <a:xfrm>
              <a:off x="3831" y="2675"/>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53" name="Rectangle 37"/>
            <p:cNvSpPr>
              <a:spLocks noChangeArrowheads="1"/>
            </p:cNvSpPr>
            <p:nvPr/>
          </p:nvSpPr>
          <p:spPr bwMode="auto">
            <a:xfrm>
              <a:off x="1995" y="1421"/>
              <a:ext cx="384" cy="1152"/>
            </a:xfrm>
            <a:prstGeom prst="rect">
              <a:avLst/>
            </a:prstGeom>
            <a:ln w="9525">
              <a:noFill/>
              <a:miter lim="800000"/>
              <a:headEnd/>
              <a:tailEnd/>
            </a:ln>
          </p:spPr>
          <p:txBody>
            <a:bodyPr/>
            <a:lstStyle/>
            <a:p>
              <a:endParaRPr lang="en-US"/>
            </a:p>
          </p:txBody>
        </p:sp>
        <p:sp useBgFill="1">
          <p:nvSpPr>
            <p:cNvPr id="162854" name="Rectangle 38"/>
            <p:cNvSpPr>
              <a:spLocks noChangeArrowheads="1"/>
            </p:cNvSpPr>
            <p:nvPr/>
          </p:nvSpPr>
          <p:spPr bwMode="auto">
            <a:xfrm>
              <a:off x="2053" y="1451"/>
              <a:ext cx="151"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2855" name="Rectangle 39"/>
            <p:cNvSpPr>
              <a:spLocks noChangeArrowheads="1"/>
            </p:cNvSpPr>
            <p:nvPr/>
          </p:nvSpPr>
          <p:spPr bwMode="auto">
            <a:xfrm>
              <a:off x="2229" y="1451"/>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56" name="Rectangle 40"/>
            <p:cNvSpPr>
              <a:spLocks noChangeArrowheads="1"/>
            </p:cNvSpPr>
            <p:nvPr/>
          </p:nvSpPr>
          <p:spPr bwMode="auto">
            <a:xfrm>
              <a:off x="2053" y="1561"/>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57" name="Rectangle 41"/>
            <p:cNvSpPr>
              <a:spLocks noChangeArrowheads="1"/>
            </p:cNvSpPr>
            <p:nvPr/>
          </p:nvSpPr>
          <p:spPr bwMode="auto">
            <a:xfrm>
              <a:off x="2053" y="1671"/>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58" name="Rectangle 42"/>
            <p:cNvSpPr>
              <a:spLocks noChangeArrowheads="1"/>
            </p:cNvSpPr>
            <p:nvPr/>
          </p:nvSpPr>
          <p:spPr bwMode="auto">
            <a:xfrm>
              <a:off x="2053" y="1782"/>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59" name="Rectangle 43"/>
            <p:cNvSpPr>
              <a:spLocks noChangeArrowheads="1"/>
            </p:cNvSpPr>
            <p:nvPr/>
          </p:nvSpPr>
          <p:spPr bwMode="auto">
            <a:xfrm>
              <a:off x="2053" y="1892"/>
              <a:ext cx="299"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2860" name="Rectangle 44"/>
            <p:cNvSpPr>
              <a:spLocks noChangeArrowheads="1"/>
            </p:cNvSpPr>
            <p:nvPr/>
          </p:nvSpPr>
          <p:spPr bwMode="auto">
            <a:xfrm>
              <a:off x="2299" y="1892"/>
              <a:ext cx="0" cy="93"/>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2861" name="Rectangle 45"/>
            <p:cNvSpPr>
              <a:spLocks noChangeArrowheads="1"/>
            </p:cNvSpPr>
            <p:nvPr/>
          </p:nvSpPr>
          <p:spPr bwMode="auto">
            <a:xfrm>
              <a:off x="2053" y="2003"/>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62" name="Rectangle 46"/>
            <p:cNvSpPr>
              <a:spLocks noChangeArrowheads="1"/>
            </p:cNvSpPr>
            <p:nvPr/>
          </p:nvSpPr>
          <p:spPr bwMode="auto">
            <a:xfrm>
              <a:off x="2053" y="2113"/>
              <a:ext cx="27"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63" name="Rectangle 47"/>
            <p:cNvSpPr>
              <a:spLocks noChangeArrowheads="1"/>
            </p:cNvSpPr>
            <p:nvPr/>
          </p:nvSpPr>
          <p:spPr bwMode="auto">
            <a:xfrm>
              <a:off x="2053" y="2223"/>
              <a:ext cx="27"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64" name="Rectangle 48"/>
            <p:cNvSpPr>
              <a:spLocks noChangeArrowheads="1"/>
            </p:cNvSpPr>
            <p:nvPr/>
          </p:nvSpPr>
          <p:spPr bwMode="auto">
            <a:xfrm>
              <a:off x="2053" y="2334"/>
              <a:ext cx="173"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2865" name="Rectangle 49"/>
            <p:cNvSpPr>
              <a:spLocks noChangeArrowheads="1"/>
            </p:cNvSpPr>
            <p:nvPr/>
          </p:nvSpPr>
          <p:spPr bwMode="auto">
            <a:xfrm>
              <a:off x="2218" y="2334"/>
              <a:ext cx="27" cy="93"/>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2866" name="Rectangle 50"/>
            <p:cNvSpPr>
              <a:spLocks noChangeArrowheads="1"/>
            </p:cNvSpPr>
            <p:nvPr/>
          </p:nvSpPr>
          <p:spPr bwMode="auto">
            <a:xfrm>
              <a:off x="1639" y="1407"/>
              <a:ext cx="336" cy="1078"/>
            </a:xfrm>
            <a:prstGeom prst="rect">
              <a:avLst/>
            </a:prstGeom>
            <a:ln w="9525">
              <a:noFill/>
              <a:miter lim="800000"/>
              <a:headEnd/>
              <a:tailEnd/>
            </a:ln>
          </p:spPr>
          <p:txBody>
            <a:bodyPr/>
            <a:lstStyle/>
            <a:p>
              <a:endParaRPr lang="en-US"/>
            </a:p>
          </p:txBody>
        </p:sp>
        <p:sp useBgFill="1">
          <p:nvSpPr>
            <p:cNvPr id="162867" name="Rectangle 51"/>
            <p:cNvSpPr>
              <a:spLocks noChangeArrowheads="1"/>
            </p:cNvSpPr>
            <p:nvPr/>
          </p:nvSpPr>
          <p:spPr bwMode="auto">
            <a:xfrm rot="16200000">
              <a:off x="1426" y="2067"/>
              <a:ext cx="632"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MARKET QUOTA</a:t>
              </a:r>
              <a:endParaRPr lang="en-US">
                <a:latin typeface="Verdana" pitchFamily="34" charset="0"/>
              </a:endParaRPr>
            </a:p>
          </p:txBody>
        </p:sp>
        <p:sp useBgFill="1">
          <p:nvSpPr>
            <p:cNvPr id="162868" name="Rectangle 52"/>
            <p:cNvSpPr>
              <a:spLocks noChangeArrowheads="1"/>
            </p:cNvSpPr>
            <p:nvPr/>
          </p:nvSpPr>
          <p:spPr bwMode="auto">
            <a:xfrm rot="16200000">
              <a:off x="1520" y="1946"/>
              <a:ext cx="660"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B IN A</a:t>
              </a:r>
              <a:endParaRPr lang="en-US">
                <a:latin typeface="Verdana" pitchFamily="34" charset="0"/>
              </a:endParaRPr>
            </a:p>
          </p:txBody>
        </p:sp>
        <p:sp useBgFill="1">
          <p:nvSpPr>
            <p:cNvPr id="162869" name="Rectangle 53"/>
            <p:cNvSpPr>
              <a:spLocks noChangeArrowheads="1"/>
            </p:cNvSpPr>
            <p:nvPr/>
          </p:nvSpPr>
          <p:spPr bwMode="auto">
            <a:xfrm rot="16200000">
              <a:off x="1836" y="1497"/>
              <a:ext cx="28"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70" name="Rectangle 54"/>
            <p:cNvSpPr>
              <a:spLocks noChangeArrowheads="1"/>
            </p:cNvSpPr>
            <p:nvPr/>
          </p:nvSpPr>
          <p:spPr bwMode="auto">
            <a:xfrm>
              <a:off x="2475" y="2861"/>
              <a:ext cx="1536" cy="171"/>
            </a:xfrm>
            <a:prstGeom prst="rect">
              <a:avLst/>
            </a:prstGeom>
            <a:ln w="9525">
              <a:noFill/>
              <a:miter lim="800000"/>
              <a:headEnd/>
              <a:tailEnd/>
            </a:ln>
          </p:spPr>
          <p:txBody>
            <a:bodyPr/>
            <a:lstStyle/>
            <a:p>
              <a:endParaRPr lang="en-US"/>
            </a:p>
          </p:txBody>
        </p:sp>
        <p:sp useBgFill="1">
          <p:nvSpPr>
            <p:cNvPr id="162871" name="Rectangle 55"/>
            <p:cNvSpPr>
              <a:spLocks noChangeArrowheads="1"/>
            </p:cNvSpPr>
            <p:nvPr/>
          </p:nvSpPr>
          <p:spPr bwMode="auto">
            <a:xfrm>
              <a:off x="2533" y="2891"/>
              <a:ext cx="1067"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IDLE CAPACITY COUNTRY B</a:t>
              </a:r>
              <a:endParaRPr lang="en-US">
                <a:latin typeface="Verdana" pitchFamily="34" charset="0"/>
              </a:endParaRPr>
            </a:p>
          </p:txBody>
        </p:sp>
        <p:sp useBgFill="1">
          <p:nvSpPr>
            <p:cNvPr id="162872" name="Rectangle 56"/>
            <p:cNvSpPr>
              <a:spLocks noChangeArrowheads="1"/>
            </p:cNvSpPr>
            <p:nvPr/>
          </p:nvSpPr>
          <p:spPr bwMode="auto">
            <a:xfrm>
              <a:off x="3794" y="2891"/>
              <a:ext cx="27"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73" name="Rectangle 57"/>
            <p:cNvSpPr>
              <a:spLocks noChangeArrowheads="1"/>
            </p:cNvSpPr>
            <p:nvPr/>
          </p:nvSpPr>
          <p:spPr bwMode="auto">
            <a:xfrm>
              <a:off x="3771" y="1493"/>
              <a:ext cx="576" cy="432"/>
            </a:xfrm>
            <a:prstGeom prst="rect">
              <a:avLst/>
            </a:prstGeom>
            <a:ln w="9525">
              <a:noFill/>
              <a:miter lim="800000"/>
              <a:headEnd/>
              <a:tailEnd/>
            </a:ln>
          </p:spPr>
          <p:txBody>
            <a:bodyPr/>
            <a:lstStyle/>
            <a:p>
              <a:endParaRPr lang="en-US"/>
            </a:p>
          </p:txBody>
        </p:sp>
        <p:sp useBgFill="1">
          <p:nvSpPr>
            <p:cNvPr id="162874" name="Rectangle 58"/>
            <p:cNvSpPr>
              <a:spLocks noChangeArrowheads="1"/>
            </p:cNvSpPr>
            <p:nvPr/>
          </p:nvSpPr>
          <p:spPr bwMode="auto">
            <a:xfrm>
              <a:off x="3829" y="1523"/>
              <a:ext cx="330"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2875" name="Rectangle 59"/>
            <p:cNvSpPr>
              <a:spLocks noChangeArrowheads="1"/>
            </p:cNvSpPr>
            <p:nvPr/>
          </p:nvSpPr>
          <p:spPr bwMode="auto">
            <a:xfrm>
              <a:off x="4186" y="1523"/>
              <a:ext cx="27"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76" name="Rectangle 60"/>
            <p:cNvSpPr>
              <a:spLocks noChangeArrowheads="1"/>
            </p:cNvSpPr>
            <p:nvPr/>
          </p:nvSpPr>
          <p:spPr bwMode="auto">
            <a:xfrm>
              <a:off x="3829" y="1633"/>
              <a:ext cx="383"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2877" name="Rectangle 61"/>
            <p:cNvSpPr>
              <a:spLocks noChangeArrowheads="1"/>
            </p:cNvSpPr>
            <p:nvPr/>
          </p:nvSpPr>
          <p:spPr bwMode="auto">
            <a:xfrm>
              <a:off x="4229" y="1633"/>
              <a:ext cx="27"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2878" name="Rectangle 62"/>
            <p:cNvSpPr>
              <a:spLocks noChangeArrowheads="1"/>
            </p:cNvSpPr>
            <p:nvPr/>
          </p:nvSpPr>
          <p:spPr bwMode="auto">
            <a:xfrm>
              <a:off x="3829" y="1743"/>
              <a:ext cx="338" cy="94"/>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2879" name="Rectangle 63"/>
            <p:cNvSpPr>
              <a:spLocks noChangeArrowheads="1"/>
            </p:cNvSpPr>
            <p:nvPr/>
          </p:nvSpPr>
          <p:spPr bwMode="auto">
            <a:xfrm>
              <a:off x="4149" y="1743"/>
              <a:ext cx="26" cy="94"/>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grpSp>
      <p:sp>
        <p:nvSpPr>
          <p:cNvPr id="162881" name="Text Box 65"/>
          <p:cNvSpPr txBox="1">
            <a:spLocks noChangeArrowheads="1"/>
          </p:cNvSpPr>
          <p:nvPr/>
        </p:nvSpPr>
        <p:spPr bwMode="auto">
          <a:xfrm>
            <a:off x="5753100" y="-244475"/>
            <a:ext cx="169863" cy="336550"/>
          </a:xfrm>
          <a:prstGeom prst="rect">
            <a:avLst/>
          </a:prstGeom>
          <a:noFill/>
          <a:ln w="9525">
            <a:noFill/>
            <a:miter lim="800000"/>
            <a:headEnd/>
            <a:tailEnd/>
          </a:ln>
          <a:effectLst/>
        </p:spPr>
        <p:txBody>
          <a:bodyPr wrap="none">
            <a:spAutoFit/>
          </a:bodyPr>
          <a:lstStyle/>
          <a:p>
            <a:endParaRPr lang="en-US"/>
          </a:p>
        </p:txBody>
      </p:sp>
      <p:graphicFrame>
        <p:nvGraphicFramePr>
          <p:cNvPr id="162882" name="Object 66"/>
          <p:cNvGraphicFramePr>
            <a:graphicFrameLocks noChangeAspect="1"/>
          </p:cNvGraphicFramePr>
          <p:nvPr/>
        </p:nvGraphicFramePr>
        <p:xfrm>
          <a:off x="5114925" y="0"/>
          <a:ext cx="4029075" cy="203200"/>
        </p:xfrm>
        <a:graphic>
          <a:graphicData uri="http://schemas.openxmlformats.org/presentationml/2006/ole">
            <p:oleObj spid="_x0000_s162882" r:id="rId3" imgW="4028760" imgH="203400" progId="">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6C89CAD5-D023-4D21-86A3-E0DD8292E56D}" type="slidenum">
              <a:rPr lang="en-US"/>
              <a:pPr/>
              <a:t>26</a:t>
            </a:fld>
            <a:endParaRPr lang="en-US"/>
          </a:p>
        </p:txBody>
      </p:sp>
      <p:sp>
        <p:nvSpPr>
          <p:cNvPr id="163842" name="Text Box 2"/>
          <p:cNvSpPr txBox="1">
            <a:spLocks noChangeArrowheads="1"/>
          </p:cNvSpPr>
          <p:nvPr/>
        </p:nvSpPr>
        <p:spPr bwMode="auto">
          <a:xfrm>
            <a:off x="703263" y="914400"/>
            <a:ext cx="7878762" cy="336550"/>
          </a:xfrm>
          <a:prstGeom prst="rect">
            <a:avLst/>
          </a:prstGeom>
          <a:noFill/>
          <a:ln w="9525">
            <a:noFill/>
            <a:miter lim="800000"/>
            <a:headEnd/>
            <a:tailEnd/>
          </a:ln>
          <a:effectLst/>
        </p:spPr>
        <p:txBody>
          <a:bodyPr>
            <a:spAutoFit/>
          </a:bodyPr>
          <a:lstStyle/>
          <a:p>
            <a:r>
              <a:rPr lang="en-US">
                <a:latin typeface="Verdana" pitchFamily="34" charset="0"/>
                <a:cs typeface="Times New Roman" pitchFamily="18" charset="0"/>
              </a:rPr>
              <a:t>DECISION MATRIXES FOR PRIORITY PRODUCTS (Country </a:t>
            </a:r>
            <a:r>
              <a:rPr lang="en-US">
                <a:latin typeface="Verdana" pitchFamily="34" charset="0"/>
              </a:rPr>
              <a:t>A)</a:t>
            </a:r>
          </a:p>
        </p:txBody>
      </p:sp>
      <p:sp>
        <p:nvSpPr>
          <p:cNvPr id="163843" name="Text Box 3"/>
          <p:cNvSpPr txBox="1">
            <a:spLocks noChangeArrowheads="1"/>
          </p:cNvSpPr>
          <p:nvPr/>
        </p:nvSpPr>
        <p:spPr bwMode="auto">
          <a:xfrm>
            <a:off x="1195388" y="1600200"/>
            <a:ext cx="7526337" cy="4130675"/>
          </a:xfrm>
          <a:prstGeom prst="rect">
            <a:avLst/>
          </a:prstGeom>
          <a:noFill/>
          <a:ln w="9525">
            <a:noFill/>
            <a:miter lim="800000"/>
            <a:headEnd/>
            <a:tailEnd/>
          </a:ln>
          <a:effectLst/>
        </p:spPr>
        <p:txBody>
          <a:bodyPr>
            <a:spAutoFit/>
          </a:bodyPr>
          <a:lstStyle/>
          <a:p>
            <a:pPr>
              <a:lnSpc>
                <a:spcPct val="130000"/>
              </a:lnSpc>
              <a:spcBef>
                <a:spcPts val="300"/>
              </a:spcBef>
            </a:pPr>
            <a:r>
              <a:rPr lang="en-US" b="0">
                <a:latin typeface="Verdana" pitchFamily="34" charset="0"/>
                <a:cs typeface="Times New Roman" pitchFamily="18" charset="0"/>
              </a:rPr>
              <a:t>A product would cease to be priority if:</a:t>
            </a:r>
          </a:p>
          <a:p>
            <a:pPr>
              <a:lnSpc>
                <a:spcPct val="130000"/>
              </a:lnSpc>
              <a:spcBef>
                <a:spcPts val="300"/>
              </a:spcBef>
            </a:pPr>
            <a:endParaRPr lang="en-US" b="0">
              <a:latin typeface="Verdana" pitchFamily="34" charset="0"/>
              <a:cs typeface="Times New Roman" pitchFamily="18" charset="0"/>
            </a:endParaRPr>
          </a:p>
          <a:p>
            <a:pPr lvl="1" algn="just">
              <a:lnSpc>
                <a:spcPct val="130000"/>
              </a:lnSpc>
              <a:spcBef>
                <a:spcPts val="300"/>
              </a:spcBef>
              <a:buClr>
                <a:srgbClr val="BCB800"/>
              </a:buClr>
              <a:buFont typeface="Wingdings" pitchFamily="2" charset="2"/>
              <a:buChar char="Ø"/>
            </a:pPr>
            <a:r>
              <a:rPr lang="en-US" b="0">
                <a:latin typeface="Verdana" pitchFamily="34" charset="0"/>
                <a:cs typeface="Times New Roman" pitchFamily="18" charset="0"/>
              </a:rPr>
              <a:t>	The size of the market in Country B is very small and the possibilities of significantly increasing Country A sales are very small (there is insufficient demand). </a:t>
            </a:r>
          </a:p>
          <a:p>
            <a:pPr lvl="1" algn="just">
              <a:lnSpc>
                <a:spcPct val="130000"/>
              </a:lnSpc>
              <a:spcBef>
                <a:spcPts val="300"/>
              </a:spcBef>
              <a:buClr>
                <a:srgbClr val="BCB800"/>
              </a:buClr>
              <a:buFont typeface="Wingdings" pitchFamily="2" charset="2"/>
              <a:buNone/>
            </a:pPr>
            <a:endParaRPr lang="en-US" b="0">
              <a:latin typeface="Verdana" pitchFamily="34" charset="0"/>
              <a:cs typeface="Times New Roman" pitchFamily="18" charset="0"/>
            </a:endParaRPr>
          </a:p>
          <a:p>
            <a:pPr lvl="1" algn="just">
              <a:lnSpc>
                <a:spcPct val="130000"/>
              </a:lnSpc>
              <a:spcBef>
                <a:spcPts val="300"/>
              </a:spcBef>
              <a:buClr>
                <a:srgbClr val="BCB800"/>
              </a:buClr>
              <a:buFont typeface="Wingdings" pitchFamily="2" charset="2"/>
              <a:buChar char="Ø"/>
            </a:pPr>
            <a:r>
              <a:rPr lang="en-US" b="0">
                <a:latin typeface="Verdana" pitchFamily="34" charset="0"/>
                <a:cs typeface="Times New Roman" pitchFamily="18" charset="0"/>
              </a:rPr>
              <a:t>	The industrial size of Country B in the product/sector in question is large, it will be more difficult for the Country A industry to significantly displace the former industry. </a:t>
            </a:r>
          </a:p>
          <a:p>
            <a:pPr lvl="1" algn="just">
              <a:lnSpc>
                <a:spcPct val="130000"/>
              </a:lnSpc>
              <a:spcBef>
                <a:spcPts val="300"/>
              </a:spcBef>
              <a:buClr>
                <a:srgbClr val="BCB800"/>
              </a:buClr>
              <a:buFont typeface="Wingdings" pitchFamily="2" charset="2"/>
              <a:buNone/>
            </a:pPr>
            <a:endParaRPr lang="en-US" b="0">
              <a:latin typeface="Verdana" pitchFamily="34" charset="0"/>
              <a:cs typeface="Times New Roman" pitchFamily="18" charset="0"/>
            </a:endParaRPr>
          </a:p>
          <a:p>
            <a:pPr lvl="1" algn="just">
              <a:lnSpc>
                <a:spcPct val="130000"/>
              </a:lnSpc>
              <a:spcBef>
                <a:spcPts val="300"/>
              </a:spcBef>
              <a:buClr>
                <a:srgbClr val="BCB800"/>
              </a:buClr>
              <a:buFont typeface="Wingdings" pitchFamily="2" charset="2"/>
              <a:buChar char="Ø"/>
            </a:pPr>
            <a:r>
              <a:rPr lang="en-US" b="0">
                <a:latin typeface="Verdana" pitchFamily="34" charset="0"/>
                <a:cs typeface="Times New Roman" pitchFamily="18" charset="0"/>
              </a:rPr>
              <a:t>	If the size of Country A’s national industry is small and great production increments are not expected in the short term.  </a:t>
            </a:r>
          </a:p>
        </p:txBody>
      </p:sp>
      <p:sp>
        <p:nvSpPr>
          <p:cNvPr id="163844" name="Text Box 4"/>
          <p:cNvSpPr txBox="1">
            <a:spLocks noChangeArrowheads="1"/>
          </p:cNvSpPr>
          <p:nvPr/>
        </p:nvSpPr>
        <p:spPr bwMode="auto">
          <a:xfrm>
            <a:off x="5822950"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93536" name="Object 0"/>
          <p:cNvGraphicFramePr>
            <a:graphicFrameLocks noChangeAspect="1"/>
          </p:cNvGraphicFramePr>
          <p:nvPr/>
        </p:nvGraphicFramePr>
        <p:xfrm>
          <a:off x="5114925" y="0"/>
          <a:ext cx="4029075" cy="203200"/>
        </p:xfrm>
        <a:graphic>
          <a:graphicData uri="http://schemas.openxmlformats.org/presentationml/2006/ole">
            <p:oleObj spid="_x0000_s193536" r:id="rId3" imgW="4028760" imgH="203400" progId="">
              <p:embed/>
            </p:oleObj>
          </a:graphicData>
        </a:graphic>
      </p:graphicFrame>
      <p:sp>
        <p:nvSpPr>
          <p:cNvPr id="163848" name="AutoShape 8"/>
          <p:cNvSpPr>
            <a:spLocks noChangeArrowheads="1"/>
          </p:cNvSpPr>
          <p:nvPr/>
        </p:nvSpPr>
        <p:spPr bwMode="auto">
          <a:xfrm>
            <a:off x="773113" y="16764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2"/>
          <p:cNvSpPr>
            <a:spLocks noGrp="1"/>
          </p:cNvSpPr>
          <p:nvPr>
            <p:ph type="sldNum" sz="quarter" idx="11"/>
          </p:nvPr>
        </p:nvSpPr>
        <p:spPr/>
        <p:txBody>
          <a:bodyPr/>
          <a:lstStyle/>
          <a:p>
            <a:fld id="{3460DAF7-E468-4684-8C52-0F0427C11F0C}" type="slidenum">
              <a:rPr lang="en-US"/>
              <a:pPr/>
              <a:t>27</a:t>
            </a:fld>
            <a:endParaRPr lang="en-US"/>
          </a:p>
        </p:txBody>
      </p:sp>
      <p:sp>
        <p:nvSpPr>
          <p:cNvPr id="164867" name="Text Box 3"/>
          <p:cNvSpPr txBox="1">
            <a:spLocks noChangeArrowheads="1"/>
          </p:cNvSpPr>
          <p:nvPr/>
        </p:nvSpPr>
        <p:spPr bwMode="auto">
          <a:xfrm>
            <a:off x="2095500" y="1127125"/>
            <a:ext cx="169863" cy="336550"/>
          </a:xfrm>
          <a:prstGeom prst="rect">
            <a:avLst/>
          </a:prstGeom>
          <a:noFill/>
          <a:ln w="9525">
            <a:noFill/>
            <a:miter lim="800000"/>
            <a:headEnd/>
            <a:tailEnd/>
          </a:ln>
          <a:effectLst/>
        </p:spPr>
        <p:txBody>
          <a:bodyPr wrap="none">
            <a:spAutoFit/>
          </a:bodyPr>
          <a:lstStyle/>
          <a:p>
            <a:endParaRPr lang="en-US"/>
          </a:p>
        </p:txBody>
      </p:sp>
      <p:grpSp>
        <p:nvGrpSpPr>
          <p:cNvPr id="164929" name="Group 65"/>
          <p:cNvGrpSpPr>
            <a:grpSpLocks/>
          </p:cNvGrpSpPr>
          <p:nvPr/>
        </p:nvGrpSpPr>
        <p:grpSpPr bwMode="auto">
          <a:xfrm>
            <a:off x="703263" y="838200"/>
            <a:ext cx="7908925" cy="5559425"/>
            <a:chOff x="1419" y="1057"/>
            <a:chExt cx="2928" cy="2194"/>
          </a:xfrm>
        </p:grpSpPr>
        <p:sp useBgFill="1">
          <p:nvSpPr>
            <p:cNvPr id="164869" name="Rectangle 5"/>
            <p:cNvSpPr>
              <a:spLocks noChangeArrowheads="1"/>
            </p:cNvSpPr>
            <p:nvPr/>
          </p:nvSpPr>
          <p:spPr bwMode="auto">
            <a:xfrm>
              <a:off x="3120" y="1057"/>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0" name="Rectangle 6"/>
            <p:cNvSpPr>
              <a:spLocks noChangeArrowheads="1"/>
            </p:cNvSpPr>
            <p:nvPr/>
          </p:nvSpPr>
          <p:spPr bwMode="auto">
            <a:xfrm>
              <a:off x="2097" y="1167"/>
              <a:ext cx="1833" cy="97"/>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PRIORITY PRODUCT (Figure 1)</a:t>
              </a:r>
            </a:p>
          </p:txBody>
        </p:sp>
        <p:sp useBgFill="1">
          <p:nvSpPr>
            <p:cNvPr id="164871" name="Rectangle 7"/>
            <p:cNvSpPr>
              <a:spLocks noChangeArrowheads="1"/>
            </p:cNvSpPr>
            <p:nvPr/>
          </p:nvSpPr>
          <p:spPr bwMode="auto">
            <a:xfrm>
              <a:off x="4143" y="1167"/>
              <a:ext cx="26" cy="97"/>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 </a:t>
              </a:r>
              <a:endParaRPr lang="en-US">
                <a:latin typeface="Verdana" pitchFamily="34" charset="0"/>
              </a:endParaRPr>
            </a:p>
          </p:txBody>
        </p:sp>
        <p:sp useBgFill="1">
          <p:nvSpPr>
            <p:cNvPr id="164872" name="Rectangle 8"/>
            <p:cNvSpPr>
              <a:spLocks noChangeArrowheads="1"/>
            </p:cNvSpPr>
            <p:nvPr/>
          </p:nvSpPr>
          <p:spPr bwMode="auto">
            <a:xfrm>
              <a:off x="1419" y="1278"/>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3" name="Rectangle 9"/>
            <p:cNvSpPr>
              <a:spLocks noChangeArrowheads="1"/>
            </p:cNvSpPr>
            <p:nvPr/>
          </p:nvSpPr>
          <p:spPr bwMode="auto">
            <a:xfrm>
              <a:off x="1419" y="1388"/>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4" name="Rectangle 10"/>
            <p:cNvSpPr>
              <a:spLocks noChangeArrowheads="1"/>
            </p:cNvSpPr>
            <p:nvPr/>
          </p:nvSpPr>
          <p:spPr bwMode="auto">
            <a:xfrm>
              <a:off x="1419" y="1499"/>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5" name="Rectangle 11"/>
            <p:cNvSpPr>
              <a:spLocks noChangeArrowheads="1"/>
            </p:cNvSpPr>
            <p:nvPr/>
          </p:nvSpPr>
          <p:spPr bwMode="auto">
            <a:xfrm>
              <a:off x="1419" y="1609"/>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6" name="Rectangle 12"/>
            <p:cNvSpPr>
              <a:spLocks noChangeArrowheads="1"/>
            </p:cNvSpPr>
            <p:nvPr/>
          </p:nvSpPr>
          <p:spPr bwMode="auto">
            <a:xfrm>
              <a:off x="1419" y="1719"/>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7" name="Rectangle 13"/>
            <p:cNvSpPr>
              <a:spLocks noChangeArrowheads="1"/>
            </p:cNvSpPr>
            <p:nvPr/>
          </p:nvSpPr>
          <p:spPr bwMode="auto">
            <a:xfrm>
              <a:off x="1419" y="1830"/>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8" name="Rectangle 14"/>
            <p:cNvSpPr>
              <a:spLocks noChangeArrowheads="1"/>
            </p:cNvSpPr>
            <p:nvPr/>
          </p:nvSpPr>
          <p:spPr bwMode="auto">
            <a:xfrm>
              <a:off x="1419" y="1940"/>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79" name="Rectangle 15"/>
            <p:cNvSpPr>
              <a:spLocks noChangeArrowheads="1"/>
            </p:cNvSpPr>
            <p:nvPr/>
          </p:nvSpPr>
          <p:spPr bwMode="auto">
            <a:xfrm>
              <a:off x="1419" y="2051"/>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0" name="Rectangle 16"/>
            <p:cNvSpPr>
              <a:spLocks noChangeArrowheads="1"/>
            </p:cNvSpPr>
            <p:nvPr/>
          </p:nvSpPr>
          <p:spPr bwMode="auto">
            <a:xfrm>
              <a:off x="1419" y="2161"/>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1" name="Rectangle 17"/>
            <p:cNvSpPr>
              <a:spLocks noChangeArrowheads="1"/>
            </p:cNvSpPr>
            <p:nvPr/>
          </p:nvSpPr>
          <p:spPr bwMode="auto">
            <a:xfrm>
              <a:off x="1419" y="2271"/>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2" name="Rectangle 18"/>
            <p:cNvSpPr>
              <a:spLocks noChangeArrowheads="1"/>
            </p:cNvSpPr>
            <p:nvPr/>
          </p:nvSpPr>
          <p:spPr bwMode="auto">
            <a:xfrm>
              <a:off x="1419" y="2382"/>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3" name="Rectangle 19"/>
            <p:cNvSpPr>
              <a:spLocks noChangeArrowheads="1"/>
            </p:cNvSpPr>
            <p:nvPr/>
          </p:nvSpPr>
          <p:spPr bwMode="auto">
            <a:xfrm>
              <a:off x="1419" y="2492"/>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4" name="Rectangle 20"/>
            <p:cNvSpPr>
              <a:spLocks noChangeArrowheads="1"/>
            </p:cNvSpPr>
            <p:nvPr/>
          </p:nvSpPr>
          <p:spPr bwMode="auto">
            <a:xfrm>
              <a:off x="1419" y="2603"/>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5" name="Rectangle 21"/>
            <p:cNvSpPr>
              <a:spLocks noChangeArrowheads="1"/>
            </p:cNvSpPr>
            <p:nvPr/>
          </p:nvSpPr>
          <p:spPr bwMode="auto">
            <a:xfrm>
              <a:off x="3120" y="2712"/>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6" name="Rectangle 22"/>
            <p:cNvSpPr>
              <a:spLocks noChangeArrowheads="1"/>
            </p:cNvSpPr>
            <p:nvPr/>
          </p:nvSpPr>
          <p:spPr bwMode="auto">
            <a:xfrm>
              <a:off x="3120" y="2823"/>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7" name="Rectangle 23"/>
            <p:cNvSpPr>
              <a:spLocks noChangeArrowheads="1"/>
            </p:cNvSpPr>
            <p:nvPr/>
          </p:nvSpPr>
          <p:spPr bwMode="auto">
            <a:xfrm>
              <a:off x="3120" y="2933"/>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8" name="Rectangle 24"/>
            <p:cNvSpPr>
              <a:spLocks noChangeArrowheads="1"/>
            </p:cNvSpPr>
            <p:nvPr/>
          </p:nvSpPr>
          <p:spPr bwMode="auto">
            <a:xfrm>
              <a:off x="1419" y="3044"/>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89" name="Rectangle 25"/>
            <p:cNvSpPr>
              <a:spLocks noChangeArrowheads="1"/>
            </p:cNvSpPr>
            <p:nvPr/>
          </p:nvSpPr>
          <p:spPr bwMode="auto">
            <a:xfrm>
              <a:off x="1419" y="3154"/>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890" name="Line 26"/>
            <p:cNvSpPr>
              <a:spLocks noChangeShapeType="1"/>
            </p:cNvSpPr>
            <p:nvPr/>
          </p:nvSpPr>
          <p:spPr bwMode="auto">
            <a:xfrm>
              <a:off x="2427" y="1387"/>
              <a:ext cx="1" cy="1296"/>
            </a:xfrm>
            <a:prstGeom prst="line">
              <a:avLst/>
            </a:prstGeom>
            <a:ln w="9525">
              <a:solidFill>
                <a:srgbClr val="000000"/>
              </a:solidFill>
              <a:round/>
              <a:headEnd/>
              <a:tailEnd/>
            </a:ln>
          </p:spPr>
          <p:txBody>
            <a:bodyPr/>
            <a:lstStyle/>
            <a:p>
              <a:endParaRPr lang="en-US"/>
            </a:p>
          </p:txBody>
        </p:sp>
        <p:sp useBgFill="1">
          <p:nvSpPr>
            <p:cNvPr id="164891" name="Line 27"/>
            <p:cNvSpPr>
              <a:spLocks noChangeShapeType="1"/>
            </p:cNvSpPr>
            <p:nvPr/>
          </p:nvSpPr>
          <p:spPr bwMode="auto">
            <a:xfrm>
              <a:off x="2331" y="2611"/>
              <a:ext cx="1584" cy="1"/>
            </a:xfrm>
            <a:prstGeom prst="line">
              <a:avLst/>
            </a:prstGeom>
            <a:ln w="9525">
              <a:solidFill>
                <a:srgbClr val="000000"/>
              </a:solidFill>
              <a:round/>
              <a:headEnd/>
              <a:tailEnd/>
            </a:ln>
          </p:spPr>
          <p:txBody>
            <a:bodyPr/>
            <a:lstStyle/>
            <a:p>
              <a:endParaRPr lang="en-US"/>
            </a:p>
          </p:txBody>
        </p:sp>
        <p:sp useBgFill="1">
          <p:nvSpPr>
            <p:cNvPr id="164892" name="Line 28"/>
            <p:cNvSpPr>
              <a:spLocks noChangeShapeType="1"/>
            </p:cNvSpPr>
            <p:nvPr/>
          </p:nvSpPr>
          <p:spPr bwMode="auto">
            <a:xfrm flipV="1">
              <a:off x="2523" y="1531"/>
              <a:ext cx="1248" cy="936"/>
            </a:xfrm>
            <a:prstGeom prst="line">
              <a:avLst/>
            </a:prstGeom>
            <a:ln w="9525">
              <a:solidFill>
                <a:srgbClr val="000000"/>
              </a:solidFill>
              <a:round/>
              <a:headEnd/>
              <a:tailEnd/>
            </a:ln>
          </p:spPr>
          <p:txBody>
            <a:bodyPr/>
            <a:lstStyle/>
            <a:p>
              <a:endParaRPr lang="en-US"/>
            </a:p>
          </p:txBody>
        </p:sp>
        <p:sp useBgFill="1">
          <p:nvSpPr>
            <p:cNvPr id="164893" name="Rectangle 29"/>
            <p:cNvSpPr>
              <a:spLocks noChangeArrowheads="1"/>
            </p:cNvSpPr>
            <p:nvPr/>
          </p:nvSpPr>
          <p:spPr bwMode="auto">
            <a:xfrm>
              <a:off x="2475" y="2645"/>
              <a:ext cx="1440" cy="216"/>
            </a:xfrm>
            <a:prstGeom prst="rect">
              <a:avLst/>
            </a:prstGeom>
            <a:ln w="9525">
              <a:noFill/>
              <a:miter lim="800000"/>
              <a:headEnd/>
              <a:tailEnd/>
            </a:ln>
          </p:spPr>
          <p:txBody>
            <a:bodyPr/>
            <a:lstStyle/>
            <a:p>
              <a:endParaRPr lang="en-US"/>
            </a:p>
          </p:txBody>
        </p:sp>
        <p:sp useBgFill="1">
          <p:nvSpPr>
            <p:cNvPr id="164894" name="Rectangle 30"/>
            <p:cNvSpPr>
              <a:spLocks noChangeArrowheads="1"/>
            </p:cNvSpPr>
            <p:nvPr/>
          </p:nvSpPr>
          <p:spPr bwMode="auto">
            <a:xfrm>
              <a:off x="2533" y="2675"/>
              <a:ext cx="172"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4895" name="Rectangle 31"/>
            <p:cNvSpPr>
              <a:spLocks noChangeArrowheads="1"/>
            </p:cNvSpPr>
            <p:nvPr/>
          </p:nvSpPr>
          <p:spPr bwMode="auto">
            <a:xfrm>
              <a:off x="2698" y="2675"/>
              <a:ext cx="27"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896" name="Rectangle 32"/>
            <p:cNvSpPr>
              <a:spLocks noChangeArrowheads="1"/>
            </p:cNvSpPr>
            <p:nvPr/>
          </p:nvSpPr>
          <p:spPr bwMode="auto">
            <a:xfrm>
              <a:off x="2816" y="2675"/>
              <a:ext cx="27"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897" name="Rectangle 33"/>
            <p:cNvSpPr>
              <a:spLocks noChangeArrowheads="1"/>
            </p:cNvSpPr>
            <p:nvPr/>
          </p:nvSpPr>
          <p:spPr bwMode="auto">
            <a:xfrm>
              <a:off x="3099" y="2675"/>
              <a:ext cx="297"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4898" name="Rectangle 34"/>
            <p:cNvSpPr>
              <a:spLocks noChangeArrowheads="1"/>
            </p:cNvSpPr>
            <p:nvPr/>
          </p:nvSpPr>
          <p:spPr bwMode="auto">
            <a:xfrm>
              <a:off x="3344" y="2675"/>
              <a:ext cx="0" cy="97"/>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4899" name="Rectangle 35"/>
            <p:cNvSpPr>
              <a:spLocks noChangeArrowheads="1"/>
            </p:cNvSpPr>
            <p:nvPr/>
          </p:nvSpPr>
          <p:spPr bwMode="auto">
            <a:xfrm>
              <a:off x="3382" y="2675"/>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0" name="Rectangle 36"/>
            <p:cNvSpPr>
              <a:spLocks noChangeArrowheads="1"/>
            </p:cNvSpPr>
            <p:nvPr/>
          </p:nvSpPr>
          <p:spPr bwMode="auto">
            <a:xfrm>
              <a:off x="3665" y="2675"/>
              <a:ext cx="149"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4901" name="Rectangle 37"/>
            <p:cNvSpPr>
              <a:spLocks noChangeArrowheads="1"/>
            </p:cNvSpPr>
            <p:nvPr/>
          </p:nvSpPr>
          <p:spPr bwMode="auto">
            <a:xfrm>
              <a:off x="3842" y="2675"/>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2" name="Rectangle 38"/>
            <p:cNvSpPr>
              <a:spLocks noChangeArrowheads="1"/>
            </p:cNvSpPr>
            <p:nvPr/>
          </p:nvSpPr>
          <p:spPr bwMode="auto">
            <a:xfrm>
              <a:off x="1995" y="1421"/>
              <a:ext cx="384" cy="1152"/>
            </a:xfrm>
            <a:prstGeom prst="rect">
              <a:avLst/>
            </a:prstGeom>
            <a:ln w="9525">
              <a:noFill/>
              <a:miter lim="800000"/>
              <a:headEnd/>
              <a:tailEnd/>
            </a:ln>
          </p:spPr>
          <p:txBody>
            <a:bodyPr/>
            <a:lstStyle/>
            <a:p>
              <a:endParaRPr lang="en-US"/>
            </a:p>
          </p:txBody>
        </p:sp>
        <p:sp useBgFill="1">
          <p:nvSpPr>
            <p:cNvPr id="164903" name="Rectangle 39"/>
            <p:cNvSpPr>
              <a:spLocks noChangeArrowheads="1"/>
            </p:cNvSpPr>
            <p:nvPr/>
          </p:nvSpPr>
          <p:spPr bwMode="auto">
            <a:xfrm>
              <a:off x="2053" y="1451"/>
              <a:ext cx="172"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4904" name="Rectangle 40"/>
            <p:cNvSpPr>
              <a:spLocks noChangeArrowheads="1"/>
            </p:cNvSpPr>
            <p:nvPr/>
          </p:nvSpPr>
          <p:spPr bwMode="auto">
            <a:xfrm>
              <a:off x="2218" y="1451"/>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5" name="Rectangle 41"/>
            <p:cNvSpPr>
              <a:spLocks noChangeArrowheads="1"/>
            </p:cNvSpPr>
            <p:nvPr/>
          </p:nvSpPr>
          <p:spPr bwMode="auto">
            <a:xfrm>
              <a:off x="2053" y="1561"/>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6" name="Rectangle 42"/>
            <p:cNvSpPr>
              <a:spLocks noChangeArrowheads="1"/>
            </p:cNvSpPr>
            <p:nvPr/>
          </p:nvSpPr>
          <p:spPr bwMode="auto">
            <a:xfrm>
              <a:off x="2053" y="1671"/>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7" name="Rectangle 43"/>
            <p:cNvSpPr>
              <a:spLocks noChangeArrowheads="1"/>
            </p:cNvSpPr>
            <p:nvPr/>
          </p:nvSpPr>
          <p:spPr bwMode="auto">
            <a:xfrm>
              <a:off x="2053" y="1782"/>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08" name="Rectangle 44"/>
            <p:cNvSpPr>
              <a:spLocks noChangeArrowheads="1"/>
            </p:cNvSpPr>
            <p:nvPr/>
          </p:nvSpPr>
          <p:spPr bwMode="auto">
            <a:xfrm>
              <a:off x="2053" y="1892"/>
              <a:ext cx="297"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4909" name="Rectangle 45"/>
            <p:cNvSpPr>
              <a:spLocks noChangeArrowheads="1"/>
            </p:cNvSpPr>
            <p:nvPr/>
          </p:nvSpPr>
          <p:spPr bwMode="auto">
            <a:xfrm>
              <a:off x="2299" y="1892"/>
              <a:ext cx="0" cy="97"/>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4910" name="Rectangle 46"/>
            <p:cNvSpPr>
              <a:spLocks noChangeArrowheads="1"/>
            </p:cNvSpPr>
            <p:nvPr/>
          </p:nvSpPr>
          <p:spPr bwMode="auto">
            <a:xfrm>
              <a:off x="2053" y="2003"/>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11" name="Rectangle 47"/>
            <p:cNvSpPr>
              <a:spLocks noChangeArrowheads="1"/>
            </p:cNvSpPr>
            <p:nvPr/>
          </p:nvSpPr>
          <p:spPr bwMode="auto">
            <a:xfrm>
              <a:off x="2053" y="2113"/>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12" name="Rectangle 48"/>
            <p:cNvSpPr>
              <a:spLocks noChangeArrowheads="1"/>
            </p:cNvSpPr>
            <p:nvPr/>
          </p:nvSpPr>
          <p:spPr bwMode="auto">
            <a:xfrm>
              <a:off x="2053" y="2223"/>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13" name="Rectangle 49"/>
            <p:cNvSpPr>
              <a:spLocks noChangeArrowheads="1"/>
            </p:cNvSpPr>
            <p:nvPr/>
          </p:nvSpPr>
          <p:spPr bwMode="auto">
            <a:xfrm>
              <a:off x="2053" y="2334"/>
              <a:ext cx="150"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4914" name="Rectangle 50"/>
            <p:cNvSpPr>
              <a:spLocks noChangeArrowheads="1"/>
            </p:cNvSpPr>
            <p:nvPr/>
          </p:nvSpPr>
          <p:spPr bwMode="auto">
            <a:xfrm>
              <a:off x="2229" y="2334"/>
              <a:ext cx="26" cy="97"/>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4915" name="Rectangle 51"/>
            <p:cNvSpPr>
              <a:spLocks noChangeArrowheads="1"/>
            </p:cNvSpPr>
            <p:nvPr/>
          </p:nvSpPr>
          <p:spPr bwMode="auto">
            <a:xfrm>
              <a:off x="1611" y="1436"/>
              <a:ext cx="336" cy="1224"/>
            </a:xfrm>
            <a:prstGeom prst="rect">
              <a:avLst/>
            </a:prstGeom>
            <a:ln w="9525">
              <a:noFill/>
              <a:miter lim="800000"/>
              <a:headEnd/>
              <a:tailEnd/>
            </a:ln>
          </p:spPr>
          <p:txBody>
            <a:bodyPr/>
            <a:lstStyle/>
            <a:p>
              <a:endParaRPr lang="en-US"/>
            </a:p>
          </p:txBody>
        </p:sp>
        <p:sp useBgFill="1">
          <p:nvSpPr>
            <p:cNvPr id="164916" name="Rectangle 52"/>
            <p:cNvSpPr>
              <a:spLocks noChangeArrowheads="1"/>
            </p:cNvSpPr>
            <p:nvPr/>
          </p:nvSpPr>
          <p:spPr bwMode="auto">
            <a:xfrm rot="16200000">
              <a:off x="1372" y="2149"/>
              <a:ext cx="681" cy="9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MARKET QUOTA </a:t>
              </a:r>
              <a:endParaRPr lang="en-US">
                <a:latin typeface="Verdana" pitchFamily="34" charset="0"/>
              </a:endParaRPr>
            </a:p>
          </p:txBody>
        </p:sp>
        <p:sp useBgFill="1">
          <p:nvSpPr>
            <p:cNvPr id="164917" name="Rectangle 53"/>
            <p:cNvSpPr>
              <a:spLocks noChangeArrowheads="1"/>
            </p:cNvSpPr>
            <p:nvPr/>
          </p:nvSpPr>
          <p:spPr bwMode="auto">
            <a:xfrm rot="16200000">
              <a:off x="1479" y="2110"/>
              <a:ext cx="681" cy="9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A IN B</a:t>
              </a:r>
              <a:endParaRPr lang="en-US">
                <a:latin typeface="Verdana" pitchFamily="34" charset="0"/>
              </a:endParaRPr>
            </a:p>
          </p:txBody>
        </p:sp>
        <p:sp useBgFill="1">
          <p:nvSpPr>
            <p:cNvPr id="164918" name="Rectangle 54"/>
            <p:cNvSpPr>
              <a:spLocks noChangeArrowheads="1"/>
            </p:cNvSpPr>
            <p:nvPr/>
          </p:nvSpPr>
          <p:spPr bwMode="auto">
            <a:xfrm rot="16200000">
              <a:off x="1810" y="1523"/>
              <a:ext cx="28" cy="9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19" name="Rectangle 55"/>
            <p:cNvSpPr>
              <a:spLocks noChangeArrowheads="1"/>
            </p:cNvSpPr>
            <p:nvPr/>
          </p:nvSpPr>
          <p:spPr bwMode="auto">
            <a:xfrm>
              <a:off x="2427" y="2842"/>
              <a:ext cx="1632" cy="169"/>
            </a:xfrm>
            <a:prstGeom prst="rect">
              <a:avLst/>
            </a:prstGeom>
            <a:ln w="9525">
              <a:noFill/>
              <a:miter lim="800000"/>
              <a:headEnd/>
              <a:tailEnd/>
            </a:ln>
          </p:spPr>
          <p:txBody>
            <a:bodyPr/>
            <a:lstStyle/>
            <a:p>
              <a:endParaRPr lang="en-US"/>
            </a:p>
          </p:txBody>
        </p:sp>
        <p:sp useBgFill="1">
          <p:nvSpPr>
            <p:cNvPr id="164920" name="Rectangle 56"/>
            <p:cNvSpPr>
              <a:spLocks noChangeArrowheads="1"/>
            </p:cNvSpPr>
            <p:nvPr/>
          </p:nvSpPr>
          <p:spPr bwMode="auto">
            <a:xfrm>
              <a:off x="2485" y="2872"/>
              <a:ext cx="1057"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IDLE CAPACITY COUNTRY A</a:t>
              </a:r>
              <a:endParaRPr lang="en-US">
                <a:latin typeface="Verdana" pitchFamily="34" charset="0"/>
              </a:endParaRPr>
            </a:p>
          </p:txBody>
        </p:sp>
        <p:sp useBgFill="1">
          <p:nvSpPr>
            <p:cNvPr id="164921" name="Rectangle 57"/>
            <p:cNvSpPr>
              <a:spLocks noChangeArrowheads="1"/>
            </p:cNvSpPr>
            <p:nvPr/>
          </p:nvSpPr>
          <p:spPr bwMode="auto">
            <a:xfrm>
              <a:off x="3751" y="2872"/>
              <a:ext cx="26"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22" name="Rectangle 58"/>
            <p:cNvSpPr>
              <a:spLocks noChangeArrowheads="1"/>
            </p:cNvSpPr>
            <p:nvPr/>
          </p:nvSpPr>
          <p:spPr bwMode="auto">
            <a:xfrm>
              <a:off x="3771" y="1493"/>
              <a:ext cx="576" cy="432"/>
            </a:xfrm>
            <a:prstGeom prst="rect">
              <a:avLst/>
            </a:prstGeom>
            <a:ln w="9525">
              <a:noFill/>
              <a:miter lim="800000"/>
              <a:headEnd/>
              <a:tailEnd/>
            </a:ln>
          </p:spPr>
          <p:txBody>
            <a:bodyPr/>
            <a:lstStyle/>
            <a:p>
              <a:endParaRPr lang="en-US"/>
            </a:p>
          </p:txBody>
        </p:sp>
        <p:sp useBgFill="1">
          <p:nvSpPr>
            <p:cNvPr id="164923" name="Rectangle 59"/>
            <p:cNvSpPr>
              <a:spLocks noChangeArrowheads="1"/>
            </p:cNvSpPr>
            <p:nvPr/>
          </p:nvSpPr>
          <p:spPr bwMode="auto">
            <a:xfrm>
              <a:off x="3829" y="1523"/>
              <a:ext cx="327"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4924" name="Rectangle 60"/>
            <p:cNvSpPr>
              <a:spLocks noChangeArrowheads="1"/>
            </p:cNvSpPr>
            <p:nvPr/>
          </p:nvSpPr>
          <p:spPr bwMode="auto">
            <a:xfrm>
              <a:off x="4186" y="1523"/>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25" name="Rectangle 61"/>
            <p:cNvSpPr>
              <a:spLocks noChangeArrowheads="1"/>
            </p:cNvSpPr>
            <p:nvPr/>
          </p:nvSpPr>
          <p:spPr bwMode="auto">
            <a:xfrm>
              <a:off x="3829" y="1633"/>
              <a:ext cx="379"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4926" name="Rectangle 62"/>
            <p:cNvSpPr>
              <a:spLocks noChangeArrowheads="1"/>
            </p:cNvSpPr>
            <p:nvPr/>
          </p:nvSpPr>
          <p:spPr bwMode="auto">
            <a:xfrm>
              <a:off x="4229" y="1633"/>
              <a:ext cx="26" cy="97"/>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4927" name="Rectangle 63"/>
            <p:cNvSpPr>
              <a:spLocks noChangeArrowheads="1"/>
            </p:cNvSpPr>
            <p:nvPr/>
          </p:nvSpPr>
          <p:spPr bwMode="auto">
            <a:xfrm>
              <a:off x="3829" y="1743"/>
              <a:ext cx="335" cy="96"/>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4928" name="Rectangle 64"/>
            <p:cNvSpPr>
              <a:spLocks noChangeArrowheads="1"/>
            </p:cNvSpPr>
            <p:nvPr/>
          </p:nvSpPr>
          <p:spPr bwMode="auto">
            <a:xfrm>
              <a:off x="4149" y="1743"/>
              <a:ext cx="26" cy="96"/>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grpSp>
      <p:sp>
        <p:nvSpPr>
          <p:cNvPr id="164930" name="Text Box 66"/>
          <p:cNvSpPr txBox="1">
            <a:spLocks noChangeArrowheads="1"/>
          </p:cNvSpPr>
          <p:nvPr/>
        </p:nvSpPr>
        <p:spPr bwMode="auto">
          <a:xfrm>
            <a:off x="5611813" y="-24447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164931" name="Object 67"/>
          <p:cNvGraphicFramePr>
            <a:graphicFrameLocks noChangeAspect="1"/>
          </p:cNvGraphicFramePr>
          <p:nvPr/>
        </p:nvGraphicFramePr>
        <p:xfrm>
          <a:off x="5114925" y="0"/>
          <a:ext cx="4029075" cy="203200"/>
        </p:xfrm>
        <a:graphic>
          <a:graphicData uri="http://schemas.openxmlformats.org/presentationml/2006/ole">
            <p:oleObj spid="_x0000_s164931" r:id="rId3" imgW="4028760" imgH="203400" progId="">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2"/>
          <p:cNvSpPr>
            <a:spLocks noGrp="1"/>
          </p:cNvSpPr>
          <p:nvPr>
            <p:ph type="sldNum" sz="quarter" idx="11"/>
          </p:nvPr>
        </p:nvSpPr>
        <p:spPr/>
        <p:txBody>
          <a:bodyPr/>
          <a:lstStyle/>
          <a:p>
            <a:fld id="{7875C819-6B5A-4FF0-8243-FF585FA3D799}" type="slidenum">
              <a:rPr lang="en-US"/>
              <a:pPr/>
              <a:t>28</a:t>
            </a:fld>
            <a:endParaRPr lang="en-US"/>
          </a:p>
        </p:txBody>
      </p:sp>
      <p:sp>
        <p:nvSpPr>
          <p:cNvPr id="165890" name="Text Box 2"/>
          <p:cNvSpPr txBox="1">
            <a:spLocks noChangeArrowheads="1"/>
          </p:cNvSpPr>
          <p:nvPr/>
        </p:nvSpPr>
        <p:spPr bwMode="auto">
          <a:xfrm>
            <a:off x="1884363" y="1127125"/>
            <a:ext cx="169862" cy="336550"/>
          </a:xfrm>
          <a:prstGeom prst="rect">
            <a:avLst/>
          </a:prstGeom>
          <a:noFill/>
          <a:ln w="9525">
            <a:noFill/>
            <a:miter lim="800000"/>
            <a:headEnd/>
            <a:tailEnd/>
          </a:ln>
          <a:effectLst/>
        </p:spPr>
        <p:txBody>
          <a:bodyPr wrap="none">
            <a:spAutoFit/>
          </a:bodyPr>
          <a:lstStyle/>
          <a:p>
            <a:endParaRPr lang="en-US"/>
          </a:p>
        </p:txBody>
      </p:sp>
      <p:grpSp>
        <p:nvGrpSpPr>
          <p:cNvPr id="165951" name="Group 63"/>
          <p:cNvGrpSpPr>
            <a:grpSpLocks/>
          </p:cNvGrpSpPr>
          <p:nvPr/>
        </p:nvGrpSpPr>
        <p:grpSpPr bwMode="auto">
          <a:xfrm>
            <a:off x="633413" y="1066800"/>
            <a:ext cx="7750175" cy="5210175"/>
            <a:chOff x="1419" y="1052"/>
            <a:chExt cx="2928" cy="2084"/>
          </a:xfrm>
        </p:grpSpPr>
        <p:sp useBgFill="1">
          <p:nvSpPr>
            <p:cNvPr id="165892" name="Rectangle 4"/>
            <p:cNvSpPr>
              <a:spLocks noChangeArrowheads="1"/>
            </p:cNvSpPr>
            <p:nvPr/>
          </p:nvSpPr>
          <p:spPr bwMode="auto">
            <a:xfrm>
              <a:off x="2097" y="1052"/>
              <a:ext cx="1870" cy="98"/>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PRIORITY PRODUCT (Figure 2)</a:t>
              </a:r>
            </a:p>
          </p:txBody>
        </p:sp>
        <p:sp useBgFill="1">
          <p:nvSpPr>
            <p:cNvPr id="165893" name="Rectangle 5"/>
            <p:cNvSpPr>
              <a:spLocks noChangeArrowheads="1"/>
            </p:cNvSpPr>
            <p:nvPr/>
          </p:nvSpPr>
          <p:spPr bwMode="auto">
            <a:xfrm>
              <a:off x="4143" y="1052"/>
              <a:ext cx="26" cy="98"/>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 </a:t>
              </a:r>
              <a:endParaRPr lang="en-US">
                <a:latin typeface="Verdana" pitchFamily="34" charset="0"/>
              </a:endParaRPr>
            </a:p>
          </p:txBody>
        </p:sp>
        <p:sp useBgFill="1">
          <p:nvSpPr>
            <p:cNvPr id="165894" name="Rectangle 6"/>
            <p:cNvSpPr>
              <a:spLocks noChangeArrowheads="1"/>
            </p:cNvSpPr>
            <p:nvPr/>
          </p:nvSpPr>
          <p:spPr bwMode="auto">
            <a:xfrm>
              <a:off x="3120" y="1162"/>
              <a:ext cx="27" cy="98"/>
            </a:xfrm>
            <a:prstGeom prst="rect">
              <a:avLst/>
            </a:prstGeom>
            <a:ln w="9525">
              <a:noFill/>
              <a:miter lim="800000"/>
              <a:headEnd/>
              <a:tailEnd/>
            </a:ln>
          </p:spPr>
          <p:txBody>
            <a:bodyPr wrap="none" lIns="0" tIns="0" rIns="0" bIns="0">
              <a:spAutoFit/>
            </a:bodyPr>
            <a:lstStyle/>
            <a:p>
              <a:r>
                <a:rPr lang="en-US">
                  <a:solidFill>
                    <a:srgbClr val="000000"/>
                  </a:solidFill>
                  <a:latin typeface="Verdana" pitchFamily="34" charset="0"/>
                </a:rPr>
                <a:t> </a:t>
              </a:r>
              <a:endParaRPr lang="en-US">
                <a:latin typeface="Verdana" pitchFamily="34" charset="0"/>
              </a:endParaRPr>
            </a:p>
          </p:txBody>
        </p:sp>
        <p:sp useBgFill="1">
          <p:nvSpPr>
            <p:cNvPr id="165895" name="Rectangle 7"/>
            <p:cNvSpPr>
              <a:spLocks noChangeArrowheads="1"/>
            </p:cNvSpPr>
            <p:nvPr/>
          </p:nvSpPr>
          <p:spPr bwMode="auto">
            <a:xfrm>
              <a:off x="1419" y="1273"/>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896" name="Rectangle 8"/>
            <p:cNvSpPr>
              <a:spLocks noChangeArrowheads="1"/>
            </p:cNvSpPr>
            <p:nvPr/>
          </p:nvSpPr>
          <p:spPr bwMode="auto">
            <a:xfrm>
              <a:off x="1419" y="1383"/>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897" name="Rectangle 9"/>
            <p:cNvSpPr>
              <a:spLocks noChangeArrowheads="1"/>
            </p:cNvSpPr>
            <p:nvPr/>
          </p:nvSpPr>
          <p:spPr bwMode="auto">
            <a:xfrm>
              <a:off x="1419" y="1493"/>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898" name="Rectangle 10"/>
            <p:cNvSpPr>
              <a:spLocks noChangeArrowheads="1"/>
            </p:cNvSpPr>
            <p:nvPr/>
          </p:nvSpPr>
          <p:spPr bwMode="auto">
            <a:xfrm>
              <a:off x="1419" y="1604"/>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899" name="Rectangle 11"/>
            <p:cNvSpPr>
              <a:spLocks noChangeArrowheads="1"/>
            </p:cNvSpPr>
            <p:nvPr/>
          </p:nvSpPr>
          <p:spPr bwMode="auto">
            <a:xfrm>
              <a:off x="1419" y="1714"/>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0" name="Rectangle 12"/>
            <p:cNvSpPr>
              <a:spLocks noChangeArrowheads="1"/>
            </p:cNvSpPr>
            <p:nvPr/>
          </p:nvSpPr>
          <p:spPr bwMode="auto">
            <a:xfrm>
              <a:off x="1419" y="1825"/>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1" name="Rectangle 13"/>
            <p:cNvSpPr>
              <a:spLocks noChangeArrowheads="1"/>
            </p:cNvSpPr>
            <p:nvPr/>
          </p:nvSpPr>
          <p:spPr bwMode="auto">
            <a:xfrm>
              <a:off x="1419" y="1935"/>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2" name="Rectangle 14"/>
            <p:cNvSpPr>
              <a:spLocks noChangeArrowheads="1"/>
            </p:cNvSpPr>
            <p:nvPr/>
          </p:nvSpPr>
          <p:spPr bwMode="auto">
            <a:xfrm>
              <a:off x="1419" y="2045"/>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3" name="Rectangle 15"/>
            <p:cNvSpPr>
              <a:spLocks noChangeArrowheads="1"/>
            </p:cNvSpPr>
            <p:nvPr/>
          </p:nvSpPr>
          <p:spPr bwMode="auto">
            <a:xfrm>
              <a:off x="1419" y="2156"/>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4" name="Rectangle 16"/>
            <p:cNvSpPr>
              <a:spLocks noChangeArrowheads="1"/>
            </p:cNvSpPr>
            <p:nvPr/>
          </p:nvSpPr>
          <p:spPr bwMode="auto">
            <a:xfrm>
              <a:off x="1419" y="2266"/>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5" name="Rectangle 17"/>
            <p:cNvSpPr>
              <a:spLocks noChangeArrowheads="1"/>
            </p:cNvSpPr>
            <p:nvPr/>
          </p:nvSpPr>
          <p:spPr bwMode="auto">
            <a:xfrm>
              <a:off x="1419" y="2376"/>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6" name="Rectangle 18"/>
            <p:cNvSpPr>
              <a:spLocks noChangeArrowheads="1"/>
            </p:cNvSpPr>
            <p:nvPr/>
          </p:nvSpPr>
          <p:spPr bwMode="auto">
            <a:xfrm>
              <a:off x="1419" y="2487"/>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7" name="Rectangle 19"/>
            <p:cNvSpPr>
              <a:spLocks noChangeArrowheads="1"/>
            </p:cNvSpPr>
            <p:nvPr/>
          </p:nvSpPr>
          <p:spPr bwMode="auto">
            <a:xfrm>
              <a:off x="3120" y="2597"/>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8" name="Rectangle 20"/>
            <p:cNvSpPr>
              <a:spLocks noChangeArrowheads="1"/>
            </p:cNvSpPr>
            <p:nvPr/>
          </p:nvSpPr>
          <p:spPr bwMode="auto">
            <a:xfrm>
              <a:off x="3120" y="2707"/>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09" name="Rectangle 21"/>
            <p:cNvSpPr>
              <a:spLocks noChangeArrowheads="1"/>
            </p:cNvSpPr>
            <p:nvPr/>
          </p:nvSpPr>
          <p:spPr bwMode="auto">
            <a:xfrm>
              <a:off x="3120" y="2817"/>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10" name="Rectangle 22"/>
            <p:cNvSpPr>
              <a:spLocks noChangeArrowheads="1"/>
            </p:cNvSpPr>
            <p:nvPr/>
          </p:nvSpPr>
          <p:spPr bwMode="auto">
            <a:xfrm>
              <a:off x="1419" y="2928"/>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11" name="Rectangle 23"/>
            <p:cNvSpPr>
              <a:spLocks noChangeArrowheads="1"/>
            </p:cNvSpPr>
            <p:nvPr/>
          </p:nvSpPr>
          <p:spPr bwMode="auto">
            <a:xfrm>
              <a:off x="1419" y="3038"/>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12" name="Line 24"/>
            <p:cNvSpPr>
              <a:spLocks noChangeShapeType="1"/>
            </p:cNvSpPr>
            <p:nvPr/>
          </p:nvSpPr>
          <p:spPr bwMode="auto">
            <a:xfrm>
              <a:off x="2427" y="1272"/>
              <a:ext cx="1" cy="1295"/>
            </a:xfrm>
            <a:prstGeom prst="line">
              <a:avLst/>
            </a:prstGeom>
            <a:ln w="9525">
              <a:solidFill>
                <a:srgbClr val="000000"/>
              </a:solidFill>
              <a:round/>
              <a:headEnd/>
              <a:tailEnd/>
            </a:ln>
          </p:spPr>
          <p:txBody>
            <a:bodyPr/>
            <a:lstStyle/>
            <a:p>
              <a:endParaRPr lang="en-US"/>
            </a:p>
          </p:txBody>
        </p:sp>
        <p:sp useBgFill="1">
          <p:nvSpPr>
            <p:cNvPr id="165913" name="Line 25"/>
            <p:cNvSpPr>
              <a:spLocks noChangeShapeType="1"/>
            </p:cNvSpPr>
            <p:nvPr/>
          </p:nvSpPr>
          <p:spPr bwMode="auto">
            <a:xfrm>
              <a:off x="2331" y="2495"/>
              <a:ext cx="1584" cy="1"/>
            </a:xfrm>
            <a:prstGeom prst="line">
              <a:avLst/>
            </a:prstGeom>
            <a:ln w="9525">
              <a:solidFill>
                <a:srgbClr val="000000"/>
              </a:solidFill>
              <a:round/>
              <a:headEnd/>
              <a:tailEnd/>
            </a:ln>
          </p:spPr>
          <p:txBody>
            <a:bodyPr/>
            <a:lstStyle/>
            <a:p>
              <a:endParaRPr lang="en-US"/>
            </a:p>
          </p:txBody>
        </p:sp>
        <p:sp useBgFill="1">
          <p:nvSpPr>
            <p:cNvPr id="165914" name="Line 26"/>
            <p:cNvSpPr>
              <a:spLocks noChangeShapeType="1"/>
            </p:cNvSpPr>
            <p:nvPr/>
          </p:nvSpPr>
          <p:spPr bwMode="auto">
            <a:xfrm flipV="1">
              <a:off x="2523" y="1416"/>
              <a:ext cx="1248" cy="935"/>
            </a:xfrm>
            <a:prstGeom prst="line">
              <a:avLst/>
            </a:prstGeom>
            <a:ln w="9525">
              <a:solidFill>
                <a:srgbClr val="000000"/>
              </a:solidFill>
              <a:round/>
              <a:headEnd/>
              <a:tailEnd/>
            </a:ln>
          </p:spPr>
          <p:txBody>
            <a:bodyPr/>
            <a:lstStyle/>
            <a:p>
              <a:endParaRPr lang="en-US"/>
            </a:p>
          </p:txBody>
        </p:sp>
        <p:sp useBgFill="1">
          <p:nvSpPr>
            <p:cNvPr id="165915" name="Rectangle 27"/>
            <p:cNvSpPr>
              <a:spLocks noChangeArrowheads="1"/>
            </p:cNvSpPr>
            <p:nvPr/>
          </p:nvSpPr>
          <p:spPr bwMode="auto">
            <a:xfrm>
              <a:off x="2475" y="2529"/>
              <a:ext cx="1440" cy="216"/>
            </a:xfrm>
            <a:prstGeom prst="rect">
              <a:avLst/>
            </a:prstGeom>
            <a:ln w="9525">
              <a:noFill/>
              <a:miter lim="800000"/>
              <a:headEnd/>
              <a:tailEnd/>
            </a:ln>
          </p:spPr>
          <p:txBody>
            <a:bodyPr/>
            <a:lstStyle/>
            <a:p>
              <a:endParaRPr lang="en-US"/>
            </a:p>
          </p:txBody>
        </p:sp>
        <p:sp useBgFill="1">
          <p:nvSpPr>
            <p:cNvPr id="165916" name="Rectangle 28"/>
            <p:cNvSpPr>
              <a:spLocks noChangeArrowheads="1"/>
            </p:cNvSpPr>
            <p:nvPr/>
          </p:nvSpPr>
          <p:spPr bwMode="auto">
            <a:xfrm>
              <a:off x="2533" y="2559"/>
              <a:ext cx="175"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5917" name="Rectangle 29"/>
            <p:cNvSpPr>
              <a:spLocks noChangeArrowheads="1"/>
            </p:cNvSpPr>
            <p:nvPr/>
          </p:nvSpPr>
          <p:spPr bwMode="auto">
            <a:xfrm>
              <a:off x="2698" y="2559"/>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18" name="Rectangle 30"/>
            <p:cNvSpPr>
              <a:spLocks noChangeArrowheads="1"/>
            </p:cNvSpPr>
            <p:nvPr/>
          </p:nvSpPr>
          <p:spPr bwMode="auto">
            <a:xfrm>
              <a:off x="2816" y="2559"/>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19" name="Rectangle 31"/>
            <p:cNvSpPr>
              <a:spLocks noChangeArrowheads="1"/>
            </p:cNvSpPr>
            <p:nvPr/>
          </p:nvSpPr>
          <p:spPr bwMode="auto">
            <a:xfrm>
              <a:off x="3099" y="2559"/>
              <a:ext cx="303"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5920" name="Rectangle 32"/>
            <p:cNvSpPr>
              <a:spLocks noChangeArrowheads="1"/>
            </p:cNvSpPr>
            <p:nvPr/>
          </p:nvSpPr>
          <p:spPr bwMode="auto">
            <a:xfrm>
              <a:off x="3344" y="2559"/>
              <a:ext cx="0" cy="98"/>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5921" name="Rectangle 33"/>
            <p:cNvSpPr>
              <a:spLocks noChangeArrowheads="1"/>
            </p:cNvSpPr>
            <p:nvPr/>
          </p:nvSpPr>
          <p:spPr bwMode="auto">
            <a:xfrm>
              <a:off x="3382" y="2559"/>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22" name="Rectangle 34"/>
            <p:cNvSpPr>
              <a:spLocks noChangeArrowheads="1"/>
            </p:cNvSpPr>
            <p:nvPr/>
          </p:nvSpPr>
          <p:spPr bwMode="auto">
            <a:xfrm>
              <a:off x="3665" y="2559"/>
              <a:ext cx="152"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5923" name="Rectangle 35"/>
            <p:cNvSpPr>
              <a:spLocks noChangeArrowheads="1"/>
            </p:cNvSpPr>
            <p:nvPr/>
          </p:nvSpPr>
          <p:spPr bwMode="auto">
            <a:xfrm>
              <a:off x="3842" y="2559"/>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24" name="Rectangle 36"/>
            <p:cNvSpPr>
              <a:spLocks noChangeArrowheads="1"/>
            </p:cNvSpPr>
            <p:nvPr/>
          </p:nvSpPr>
          <p:spPr bwMode="auto">
            <a:xfrm>
              <a:off x="1995" y="1305"/>
              <a:ext cx="384" cy="1152"/>
            </a:xfrm>
            <a:prstGeom prst="rect">
              <a:avLst/>
            </a:prstGeom>
            <a:ln w="9525">
              <a:noFill/>
              <a:miter lim="800000"/>
              <a:headEnd/>
              <a:tailEnd/>
            </a:ln>
          </p:spPr>
          <p:txBody>
            <a:bodyPr/>
            <a:lstStyle/>
            <a:p>
              <a:endParaRPr lang="en-US"/>
            </a:p>
          </p:txBody>
        </p:sp>
        <p:sp useBgFill="1">
          <p:nvSpPr>
            <p:cNvPr id="165925" name="Rectangle 37"/>
            <p:cNvSpPr>
              <a:spLocks noChangeArrowheads="1"/>
            </p:cNvSpPr>
            <p:nvPr/>
          </p:nvSpPr>
          <p:spPr bwMode="auto">
            <a:xfrm>
              <a:off x="2053" y="1335"/>
              <a:ext cx="175"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5926" name="Rectangle 38"/>
            <p:cNvSpPr>
              <a:spLocks noChangeArrowheads="1"/>
            </p:cNvSpPr>
            <p:nvPr/>
          </p:nvSpPr>
          <p:spPr bwMode="auto">
            <a:xfrm>
              <a:off x="2218" y="1335"/>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27" name="Rectangle 39"/>
            <p:cNvSpPr>
              <a:spLocks noChangeArrowheads="1"/>
            </p:cNvSpPr>
            <p:nvPr/>
          </p:nvSpPr>
          <p:spPr bwMode="auto">
            <a:xfrm>
              <a:off x="2053" y="1445"/>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28" name="Rectangle 40"/>
            <p:cNvSpPr>
              <a:spLocks noChangeArrowheads="1"/>
            </p:cNvSpPr>
            <p:nvPr/>
          </p:nvSpPr>
          <p:spPr bwMode="auto">
            <a:xfrm>
              <a:off x="2053" y="1556"/>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29" name="Rectangle 41"/>
            <p:cNvSpPr>
              <a:spLocks noChangeArrowheads="1"/>
            </p:cNvSpPr>
            <p:nvPr/>
          </p:nvSpPr>
          <p:spPr bwMode="auto">
            <a:xfrm>
              <a:off x="2053" y="1666"/>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30" name="Rectangle 42"/>
            <p:cNvSpPr>
              <a:spLocks noChangeArrowheads="1"/>
            </p:cNvSpPr>
            <p:nvPr/>
          </p:nvSpPr>
          <p:spPr bwMode="auto">
            <a:xfrm>
              <a:off x="2053" y="1777"/>
              <a:ext cx="303"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5931" name="Rectangle 43"/>
            <p:cNvSpPr>
              <a:spLocks noChangeArrowheads="1"/>
            </p:cNvSpPr>
            <p:nvPr/>
          </p:nvSpPr>
          <p:spPr bwMode="auto">
            <a:xfrm>
              <a:off x="2299" y="1777"/>
              <a:ext cx="0" cy="98"/>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5932" name="Rectangle 44"/>
            <p:cNvSpPr>
              <a:spLocks noChangeArrowheads="1"/>
            </p:cNvSpPr>
            <p:nvPr/>
          </p:nvSpPr>
          <p:spPr bwMode="auto">
            <a:xfrm>
              <a:off x="2053" y="1887"/>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33" name="Rectangle 45"/>
            <p:cNvSpPr>
              <a:spLocks noChangeArrowheads="1"/>
            </p:cNvSpPr>
            <p:nvPr/>
          </p:nvSpPr>
          <p:spPr bwMode="auto">
            <a:xfrm>
              <a:off x="2053" y="1997"/>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34" name="Rectangle 46"/>
            <p:cNvSpPr>
              <a:spLocks noChangeArrowheads="1"/>
            </p:cNvSpPr>
            <p:nvPr/>
          </p:nvSpPr>
          <p:spPr bwMode="auto">
            <a:xfrm>
              <a:off x="2053" y="2108"/>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35" name="Rectangle 47"/>
            <p:cNvSpPr>
              <a:spLocks noChangeArrowheads="1"/>
            </p:cNvSpPr>
            <p:nvPr/>
          </p:nvSpPr>
          <p:spPr bwMode="auto">
            <a:xfrm>
              <a:off x="2053" y="2218"/>
              <a:ext cx="152"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5936" name="Rectangle 48"/>
            <p:cNvSpPr>
              <a:spLocks noChangeArrowheads="1"/>
            </p:cNvSpPr>
            <p:nvPr/>
          </p:nvSpPr>
          <p:spPr bwMode="auto">
            <a:xfrm>
              <a:off x="2229" y="2218"/>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5937" name="Rectangle 49"/>
            <p:cNvSpPr>
              <a:spLocks noChangeArrowheads="1"/>
            </p:cNvSpPr>
            <p:nvPr/>
          </p:nvSpPr>
          <p:spPr bwMode="auto">
            <a:xfrm>
              <a:off x="1639" y="1294"/>
              <a:ext cx="336" cy="1125"/>
            </a:xfrm>
            <a:prstGeom prst="rect">
              <a:avLst/>
            </a:prstGeom>
            <a:ln w="9525">
              <a:noFill/>
              <a:miter lim="800000"/>
              <a:headEnd/>
              <a:tailEnd/>
            </a:ln>
          </p:spPr>
          <p:txBody>
            <a:bodyPr/>
            <a:lstStyle/>
            <a:p>
              <a:endParaRPr lang="en-US"/>
            </a:p>
          </p:txBody>
        </p:sp>
        <p:sp useBgFill="1">
          <p:nvSpPr>
            <p:cNvPr id="165938" name="Rectangle 50"/>
            <p:cNvSpPr>
              <a:spLocks noChangeArrowheads="1"/>
            </p:cNvSpPr>
            <p:nvPr/>
          </p:nvSpPr>
          <p:spPr bwMode="auto">
            <a:xfrm rot="16200000">
              <a:off x="1396" y="1953"/>
              <a:ext cx="691"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MARKET QUOTA </a:t>
              </a:r>
              <a:endParaRPr lang="en-US">
                <a:latin typeface="Verdana" pitchFamily="34" charset="0"/>
              </a:endParaRPr>
            </a:p>
          </p:txBody>
        </p:sp>
        <p:sp useBgFill="1">
          <p:nvSpPr>
            <p:cNvPr id="165939" name="Rectangle 51"/>
            <p:cNvSpPr>
              <a:spLocks noChangeArrowheads="1"/>
            </p:cNvSpPr>
            <p:nvPr/>
          </p:nvSpPr>
          <p:spPr bwMode="auto">
            <a:xfrm rot="16200000">
              <a:off x="1506" y="1877"/>
              <a:ext cx="691" cy="93"/>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B IN A</a:t>
              </a:r>
              <a:endParaRPr lang="en-US">
                <a:latin typeface="Verdana" pitchFamily="34" charset="0"/>
              </a:endParaRPr>
            </a:p>
          </p:txBody>
        </p:sp>
        <p:sp useBgFill="1">
          <p:nvSpPr>
            <p:cNvPr id="165940" name="Rectangle 52"/>
            <p:cNvSpPr>
              <a:spLocks noChangeArrowheads="1"/>
            </p:cNvSpPr>
            <p:nvPr/>
          </p:nvSpPr>
          <p:spPr bwMode="auto">
            <a:xfrm rot="16200000">
              <a:off x="1837" y="1374"/>
              <a:ext cx="29" cy="92"/>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41" name="Rectangle 53"/>
            <p:cNvSpPr>
              <a:spLocks noChangeArrowheads="1"/>
            </p:cNvSpPr>
            <p:nvPr/>
          </p:nvSpPr>
          <p:spPr bwMode="auto">
            <a:xfrm>
              <a:off x="2475" y="2707"/>
              <a:ext cx="1632" cy="215"/>
            </a:xfrm>
            <a:prstGeom prst="rect">
              <a:avLst/>
            </a:prstGeom>
            <a:ln w="9525">
              <a:noFill/>
              <a:miter lim="800000"/>
              <a:headEnd/>
              <a:tailEnd/>
            </a:ln>
          </p:spPr>
          <p:txBody>
            <a:bodyPr/>
            <a:lstStyle/>
            <a:p>
              <a:endParaRPr lang="en-US"/>
            </a:p>
          </p:txBody>
        </p:sp>
        <p:sp useBgFill="1">
          <p:nvSpPr>
            <p:cNvPr id="165942" name="Rectangle 54"/>
            <p:cNvSpPr>
              <a:spLocks noChangeArrowheads="1"/>
            </p:cNvSpPr>
            <p:nvPr/>
          </p:nvSpPr>
          <p:spPr bwMode="auto">
            <a:xfrm>
              <a:off x="2533" y="2736"/>
              <a:ext cx="1384"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LEVEL OF PROTECTION COUNTRY B</a:t>
              </a:r>
              <a:endParaRPr lang="en-US">
                <a:latin typeface="Verdana" pitchFamily="34" charset="0"/>
              </a:endParaRPr>
            </a:p>
          </p:txBody>
        </p:sp>
        <p:sp useBgFill="1">
          <p:nvSpPr>
            <p:cNvPr id="165943" name="Rectangle 55"/>
            <p:cNvSpPr>
              <a:spLocks noChangeArrowheads="1"/>
            </p:cNvSpPr>
            <p:nvPr/>
          </p:nvSpPr>
          <p:spPr bwMode="auto">
            <a:xfrm>
              <a:off x="3919" y="2736"/>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44" name="Rectangle 56"/>
            <p:cNvSpPr>
              <a:spLocks noChangeArrowheads="1"/>
            </p:cNvSpPr>
            <p:nvPr/>
          </p:nvSpPr>
          <p:spPr bwMode="auto">
            <a:xfrm>
              <a:off x="3771" y="1377"/>
              <a:ext cx="576" cy="432"/>
            </a:xfrm>
            <a:prstGeom prst="rect">
              <a:avLst/>
            </a:prstGeom>
            <a:ln w="9525">
              <a:noFill/>
              <a:miter lim="800000"/>
              <a:headEnd/>
              <a:tailEnd/>
            </a:ln>
          </p:spPr>
          <p:txBody>
            <a:bodyPr/>
            <a:lstStyle/>
            <a:p>
              <a:endParaRPr lang="en-US"/>
            </a:p>
          </p:txBody>
        </p:sp>
        <p:sp useBgFill="1">
          <p:nvSpPr>
            <p:cNvPr id="165945" name="Rectangle 57"/>
            <p:cNvSpPr>
              <a:spLocks noChangeArrowheads="1"/>
            </p:cNvSpPr>
            <p:nvPr/>
          </p:nvSpPr>
          <p:spPr bwMode="auto">
            <a:xfrm>
              <a:off x="3829" y="1407"/>
              <a:ext cx="333"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5946" name="Rectangle 58"/>
            <p:cNvSpPr>
              <a:spLocks noChangeArrowheads="1"/>
            </p:cNvSpPr>
            <p:nvPr/>
          </p:nvSpPr>
          <p:spPr bwMode="auto">
            <a:xfrm>
              <a:off x="4186" y="1407"/>
              <a:ext cx="2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47" name="Rectangle 59"/>
            <p:cNvSpPr>
              <a:spLocks noChangeArrowheads="1"/>
            </p:cNvSpPr>
            <p:nvPr/>
          </p:nvSpPr>
          <p:spPr bwMode="auto">
            <a:xfrm>
              <a:off x="3829" y="1517"/>
              <a:ext cx="387"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5948" name="Rectangle 60"/>
            <p:cNvSpPr>
              <a:spLocks noChangeArrowheads="1"/>
            </p:cNvSpPr>
            <p:nvPr/>
          </p:nvSpPr>
          <p:spPr bwMode="auto">
            <a:xfrm>
              <a:off x="4229" y="1517"/>
              <a:ext cx="26"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5949" name="Rectangle 61"/>
            <p:cNvSpPr>
              <a:spLocks noChangeArrowheads="1"/>
            </p:cNvSpPr>
            <p:nvPr/>
          </p:nvSpPr>
          <p:spPr bwMode="auto">
            <a:xfrm>
              <a:off x="3829" y="1628"/>
              <a:ext cx="342" cy="98"/>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5950" name="Rectangle 62"/>
            <p:cNvSpPr>
              <a:spLocks noChangeArrowheads="1"/>
            </p:cNvSpPr>
            <p:nvPr/>
          </p:nvSpPr>
          <p:spPr bwMode="auto">
            <a:xfrm>
              <a:off x="4149" y="1628"/>
              <a:ext cx="27" cy="98"/>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grpSp>
      <p:sp>
        <p:nvSpPr>
          <p:cNvPr id="165952" name="Text Box 64"/>
          <p:cNvSpPr txBox="1">
            <a:spLocks noChangeArrowheads="1"/>
          </p:cNvSpPr>
          <p:nvPr/>
        </p:nvSpPr>
        <p:spPr bwMode="auto">
          <a:xfrm>
            <a:off x="5683250" y="-244475"/>
            <a:ext cx="169863" cy="336550"/>
          </a:xfrm>
          <a:prstGeom prst="rect">
            <a:avLst/>
          </a:prstGeom>
          <a:noFill/>
          <a:ln w="9525">
            <a:noFill/>
            <a:miter lim="800000"/>
            <a:headEnd/>
            <a:tailEnd/>
          </a:ln>
          <a:effectLst/>
        </p:spPr>
        <p:txBody>
          <a:bodyPr wrap="none">
            <a:spAutoFit/>
          </a:bodyPr>
          <a:lstStyle/>
          <a:p>
            <a:endParaRPr lang="en-US"/>
          </a:p>
        </p:txBody>
      </p:sp>
      <p:graphicFrame>
        <p:nvGraphicFramePr>
          <p:cNvPr id="194560" name="Object 0"/>
          <p:cNvGraphicFramePr>
            <a:graphicFrameLocks noChangeAspect="1"/>
          </p:cNvGraphicFramePr>
          <p:nvPr/>
        </p:nvGraphicFramePr>
        <p:xfrm>
          <a:off x="5114925" y="0"/>
          <a:ext cx="4029075" cy="203200"/>
        </p:xfrm>
        <a:graphic>
          <a:graphicData uri="http://schemas.openxmlformats.org/presentationml/2006/ole">
            <p:oleObj spid="_x0000_s194560" r:id="rId3" imgW="4028760" imgH="203400" progId="">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2"/>
          <p:cNvSpPr>
            <a:spLocks noGrp="1"/>
          </p:cNvSpPr>
          <p:nvPr>
            <p:ph type="sldNum" sz="quarter" idx="11"/>
          </p:nvPr>
        </p:nvSpPr>
        <p:spPr/>
        <p:txBody>
          <a:bodyPr/>
          <a:lstStyle/>
          <a:p>
            <a:fld id="{77015742-7EF7-4E09-8F49-552BCE0A914A}" type="slidenum">
              <a:rPr lang="en-US"/>
              <a:pPr/>
              <a:t>29</a:t>
            </a:fld>
            <a:endParaRPr lang="en-US"/>
          </a:p>
        </p:txBody>
      </p:sp>
      <p:sp>
        <p:nvSpPr>
          <p:cNvPr id="166914" name="Text Box 2"/>
          <p:cNvSpPr txBox="1">
            <a:spLocks noChangeArrowheads="1"/>
          </p:cNvSpPr>
          <p:nvPr/>
        </p:nvSpPr>
        <p:spPr bwMode="auto">
          <a:xfrm>
            <a:off x="1743075" y="1355725"/>
            <a:ext cx="171450" cy="336550"/>
          </a:xfrm>
          <a:prstGeom prst="rect">
            <a:avLst/>
          </a:prstGeom>
          <a:noFill/>
          <a:ln w="9525">
            <a:noFill/>
            <a:miter lim="800000"/>
            <a:headEnd/>
            <a:tailEnd/>
          </a:ln>
          <a:effectLst/>
        </p:spPr>
        <p:txBody>
          <a:bodyPr wrap="none">
            <a:spAutoFit/>
          </a:bodyPr>
          <a:lstStyle/>
          <a:p>
            <a:endParaRPr lang="en-US"/>
          </a:p>
        </p:txBody>
      </p:sp>
      <p:grpSp>
        <p:nvGrpSpPr>
          <p:cNvPr id="166976" name="Group 64"/>
          <p:cNvGrpSpPr>
            <a:grpSpLocks/>
          </p:cNvGrpSpPr>
          <p:nvPr/>
        </p:nvGrpSpPr>
        <p:grpSpPr bwMode="auto">
          <a:xfrm>
            <a:off x="914400" y="762000"/>
            <a:ext cx="7853363" cy="5338763"/>
            <a:chOff x="1419" y="997"/>
            <a:chExt cx="2928" cy="2197"/>
          </a:xfrm>
        </p:grpSpPr>
        <p:sp useBgFill="1">
          <p:nvSpPr>
            <p:cNvPr id="166916" name="Rectangle 4"/>
            <p:cNvSpPr>
              <a:spLocks noChangeArrowheads="1"/>
            </p:cNvSpPr>
            <p:nvPr/>
          </p:nvSpPr>
          <p:spPr bwMode="auto">
            <a:xfrm>
              <a:off x="3120" y="997"/>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17" name="Rectangle 5"/>
            <p:cNvSpPr>
              <a:spLocks noChangeArrowheads="1"/>
            </p:cNvSpPr>
            <p:nvPr/>
          </p:nvSpPr>
          <p:spPr bwMode="auto">
            <a:xfrm>
              <a:off x="2097" y="1107"/>
              <a:ext cx="1846" cy="100"/>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COUNTRY A PRIORITY PRODUCT (Figure 3)</a:t>
              </a:r>
              <a:endParaRPr lang="en-US">
                <a:latin typeface="Verdana" pitchFamily="34" charset="0"/>
              </a:endParaRPr>
            </a:p>
          </p:txBody>
        </p:sp>
        <p:sp useBgFill="1">
          <p:nvSpPr>
            <p:cNvPr id="166918" name="Rectangle 6"/>
            <p:cNvSpPr>
              <a:spLocks noChangeArrowheads="1"/>
            </p:cNvSpPr>
            <p:nvPr/>
          </p:nvSpPr>
          <p:spPr bwMode="auto">
            <a:xfrm>
              <a:off x="4143" y="1107"/>
              <a:ext cx="26" cy="100"/>
            </a:xfrm>
            <a:prstGeom prst="rect">
              <a:avLst/>
            </a:prstGeom>
            <a:ln w="9525">
              <a:noFill/>
              <a:miter lim="800000"/>
              <a:headEnd/>
              <a:tailEnd/>
            </a:ln>
          </p:spPr>
          <p:txBody>
            <a:bodyPr wrap="none" lIns="0" tIns="0" rIns="0" bIns="0">
              <a:spAutoFit/>
            </a:bodyPr>
            <a:lstStyle/>
            <a:p>
              <a:r>
                <a:rPr lang="en-US">
                  <a:solidFill>
                    <a:srgbClr val="000080"/>
                  </a:solidFill>
                  <a:latin typeface="Verdana" pitchFamily="34" charset="0"/>
                </a:rPr>
                <a:t> </a:t>
              </a:r>
              <a:endParaRPr lang="en-US">
                <a:latin typeface="Verdana" pitchFamily="34" charset="0"/>
              </a:endParaRPr>
            </a:p>
          </p:txBody>
        </p:sp>
        <p:sp useBgFill="1">
          <p:nvSpPr>
            <p:cNvPr id="166919" name="Rectangle 7"/>
            <p:cNvSpPr>
              <a:spLocks noChangeArrowheads="1"/>
            </p:cNvSpPr>
            <p:nvPr/>
          </p:nvSpPr>
          <p:spPr bwMode="auto">
            <a:xfrm>
              <a:off x="3120" y="1218"/>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0" name="Rectangle 8"/>
            <p:cNvSpPr>
              <a:spLocks noChangeArrowheads="1"/>
            </p:cNvSpPr>
            <p:nvPr/>
          </p:nvSpPr>
          <p:spPr bwMode="auto">
            <a:xfrm>
              <a:off x="1419" y="1328"/>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1" name="Rectangle 9"/>
            <p:cNvSpPr>
              <a:spLocks noChangeArrowheads="1"/>
            </p:cNvSpPr>
            <p:nvPr/>
          </p:nvSpPr>
          <p:spPr bwMode="auto">
            <a:xfrm>
              <a:off x="1419" y="1439"/>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2" name="Rectangle 10"/>
            <p:cNvSpPr>
              <a:spLocks noChangeArrowheads="1"/>
            </p:cNvSpPr>
            <p:nvPr/>
          </p:nvSpPr>
          <p:spPr bwMode="auto">
            <a:xfrm>
              <a:off x="1419" y="1549"/>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3" name="Rectangle 11"/>
            <p:cNvSpPr>
              <a:spLocks noChangeArrowheads="1"/>
            </p:cNvSpPr>
            <p:nvPr/>
          </p:nvSpPr>
          <p:spPr bwMode="auto">
            <a:xfrm>
              <a:off x="1419" y="1659"/>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4" name="Rectangle 12"/>
            <p:cNvSpPr>
              <a:spLocks noChangeArrowheads="1"/>
            </p:cNvSpPr>
            <p:nvPr/>
          </p:nvSpPr>
          <p:spPr bwMode="auto">
            <a:xfrm>
              <a:off x="1419" y="1770"/>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5" name="Rectangle 13"/>
            <p:cNvSpPr>
              <a:spLocks noChangeArrowheads="1"/>
            </p:cNvSpPr>
            <p:nvPr/>
          </p:nvSpPr>
          <p:spPr bwMode="auto">
            <a:xfrm>
              <a:off x="1419" y="1880"/>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6" name="Rectangle 14"/>
            <p:cNvSpPr>
              <a:spLocks noChangeArrowheads="1"/>
            </p:cNvSpPr>
            <p:nvPr/>
          </p:nvSpPr>
          <p:spPr bwMode="auto">
            <a:xfrm>
              <a:off x="1419" y="1991"/>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7" name="Rectangle 15"/>
            <p:cNvSpPr>
              <a:spLocks noChangeArrowheads="1"/>
            </p:cNvSpPr>
            <p:nvPr/>
          </p:nvSpPr>
          <p:spPr bwMode="auto">
            <a:xfrm>
              <a:off x="1419" y="2101"/>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8" name="Rectangle 16"/>
            <p:cNvSpPr>
              <a:spLocks noChangeArrowheads="1"/>
            </p:cNvSpPr>
            <p:nvPr/>
          </p:nvSpPr>
          <p:spPr bwMode="auto">
            <a:xfrm>
              <a:off x="1419" y="2211"/>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29" name="Rectangle 17"/>
            <p:cNvSpPr>
              <a:spLocks noChangeArrowheads="1"/>
            </p:cNvSpPr>
            <p:nvPr/>
          </p:nvSpPr>
          <p:spPr bwMode="auto">
            <a:xfrm>
              <a:off x="1419" y="2322"/>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0" name="Rectangle 18"/>
            <p:cNvSpPr>
              <a:spLocks noChangeArrowheads="1"/>
            </p:cNvSpPr>
            <p:nvPr/>
          </p:nvSpPr>
          <p:spPr bwMode="auto">
            <a:xfrm>
              <a:off x="1419" y="2432"/>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1" name="Rectangle 19"/>
            <p:cNvSpPr>
              <a:spLocks noChangeArrowheads="1"/>
            </p:cNvSpPr>
            <p:nvPr/>
          </p:nvSpPr>
          <p:spPr bwMode="auto">
            <a:xfrm>
              <a:off x="1419" y="2543"/>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2" name="Rectangle 20"/>
            <p:cNvSpPr>
              <a:spLocks noChangeArrowheads="1"/>
            </p:cNvSpPr>
            <p:nvPr/>
          </p:nvSpPr>
          <p:spPr bwMode="auto">
            <a:xfrm>
              <a:off x="3120" y="2652"/>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3" name="Rectangle 21"/>
            <p:cNvSpPr>
              <a:spLocks noChangeArrowheads="1"/>
            </p:cNvSpPr>
            <p:nvPr/>
          </p:nvSpPr>
          <p:spPr bwMode="auto">
            <a:xfrm>
              <a:off x="3120" y="2763"/>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4" name="Rectangle 22"/>
            <p:cNvSpPr>
              <a:spLocks noChangeArrowheads="1"/>
            </p:cNvSpPr>
            <p:nvPr/>
          </p:nvSpPr>
          <p:spPr bwMode="auto">
            <a:xfrm>
              <a:off x="3120" y="2873"/>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5" name="Rectangle 23"/>
            <p:cNvSpPr>
              <a:spLocks noChangeArrowheads="1"/>
            </p:cNvSpPr>
            <p:nvPr/>
          </p:nvSpPr>
          <p:spPr bwMode="auto">
            <a:xfrm>
              <a:off x="1419" y="2984"/>
              <a:ext cx="27"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6" name="Rectangle 24"/>
            <p:cNvSpPr>
              <a:spLocks noChangeArrowheads="1"/>
            </p:cNvSpPr>
            <p:nvPr/>
          </p:nvSpPr>
          <p:spPr bwMode="auto">
            <a:xfrm>
              <a:off x="1419" y="3094"/>
              <a:ext cx="27" cy="100"/>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37" name="Line 25"/>
            <p:cNvSpPr>
              <a:spLocks noChangeShapeType="1"/>
            </p:cNvSpPr>
            <p:nvPr/>
          </p:nvSpPr>
          <p:spPr bwMode="auto">
            <a:xfrm>
              <a:off x="2427" y="1327"/>
              <a:ext cx="1" cy="1296"/>
            </a:xfrm>
            <a:prstGeom prst="line">
              <a:avLst/>
            </a:prstGeom>
            <a:ln w="9525">
              <a:solidFill>
                <a:srgbClr val="000000"/>
              </a:solidFill>
              <a:round/>
              <a:headEnd/>
              <a:tailEnd/>
            </a:ln>
          </p:spPr>
          <p:txBody>
            <a:bodyPr/>
            <a:lstStyle/>
            <a:p>
              <a:endParaRPr lang="en-US"/>
            </a:p>
          </p:txBody>
        </p:sp>
        <p:sp useBgFill="1">
          <p:nvSpPr>
            <p:cNvPr id="166938" name="Line 26"/>
            <p:cNvSpPr>
              <a:spLocks noChangeShapeType="1"/>
            </p:cNvSpPr>
            <p:nvPr/>
          </p:nvSpPr>
          <p:spPr bwMode="auto">
            <a:xfrm>
              <a:off x="2331" y="2551"/>
              <a:ext cx="1584" cy="1"/>
            </a:xfrm>
            <a:prstGeom prst="line">
              <a:avLst/>
            </a:prstGeom>
            <a:ln w="9525">
              <a:solidFill>
                <a:srgbClr val="000000"/>
              </a:solidFill>
              <a:round/>
              <a:headEnd/>
              <a:tailEnd/>
            </a:ln>
          </p:spPr>
          <p:txBody>
            <a:bodyPr/>
            <a:lstStyle/>
            <a:p>
              <a:endParaRPr lang="en-US"/>
            </a:p>
          </p:txBody>
        </p:sp>
        <p:sp useBgFill="1">
          <p:nvSpPr>
            <p:cNvPr id="166939" name="Line 27"/>
            <p:cNvSpPr>
              <a:spLocks noChangeShapeType="1"/>
            </p:cNvSpPr>
            <p:nvPr/>
          </p:nvSpPr>
          <p:spPr bwMode="auto">
            <a:xfrm flipV="1">
              <a:off x="2523" y="1471"/>
              <a:ext cx="1248" cy="936"/>
            </a:xfrm>
            <a:prstGeom prst="line">
              <a:avLst/>
            </a:prstGeom>
            <a:ln w="9525">
              <a:solidFill>
                <a:srgbClr val="000000"/>
              </a:solidFill>
              <a:round/>
              <a:headEnd/>
              <a:tailEnd/>
            </a:ln>
          </p:spPr>
          <p:txBody>
            <a:bodyPr/>
            <a:lstStyle/>
            <a:p>
              <a:endParaRPr lang="en-US"/>
            </a:p>
          </p:txBody>
        </p:sp>
        <p:sp useBgFill="1">
          <p:nvSpPr>
            <p:cNvPr id="166940" name="Rectangle 28"/>
            <p:cNvSpPr>
              <a:spLocks noChangeArrowheads="1"/>
            </p:cNvSpPr>
            <p:nvPr/>
          </p:nvSpPr>
          <p:spPr bwMode="auto">
            <a:xfrm>
              <a:off x="2475" y="2585"/>
              <a:ext cx="1440" cy="216"/>
            </a:xfrm>
            <a:prstGeom prst="rect">
              <a:avLst/>
            </a:prstGeom>
            <a:ln w="9525">
              <a:noFill/>
              <a:miter lim="800000"/>
              <a:headEnd/>
              <a:tailEnd/>
            </a:ln>
          </p:spPr>
          <p:txBody>
            <a:bodyPr/>
            <a:lstStyle/>
            <a:p>
              <a:endParaRPr lang="en-US"/>
            </a:p>
          </p:txBody>
        </p:sp>
        <p:sp useBgFill="1">
          <p:nvSpPr>
            <p:cNvPr id="166941" name="Rectangle 29"/>
            <p:cNvSpPr>
              <a:spLocks noChangeArrowheads="1"/>
            </p:cNvSpPr>
            <p:nvPr/>
          </p:nvSpPr>
          <p:spPr bwMode="auto">
            <a:xfrm>
              <a:off x="2533" y="2615"/>
              <a:ext cx="173"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6942" name="Rectangle 30"/>
            <p:cNvSpPr>
              <a:spLocks noChangeArrowheads="1"/>
            </p:cNvSpPr>
            <p:nvPr/>
          </p:nvSpPr>
          <p:spPr bwMode="auto">
            <a:xfrm>
              <a:off x="2698" y="2615"/>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43" name="Rectangle 31"/>
            <p:cNvSpPr>
              <a:spLocks noChangeArrowheads="1"/>
            </p:cNvSpPr>
            <p:nvPr/>
          </p:nvSpPr>
          <p:spPr bwMode="auto">
            <a:xfrm>
              <a:off x="2816" y="2615"/>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44" name="Rectangle 32"/>
            <p:cNvSpPr>
              <a:spLocks noChangeArrowheads="1"/>
            </p:cNvSpPr>
            <p:nvPr/>
          </p:nvSpPr>
          <p:spPr bwMode="auto">
            <a:xfrm>
              <a:off x="3099" y="2615"/>
              <a:ext cx="299"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6945" name="Rectangle 33"/>
            <p:cNvSpPr>
              <a:spLocks noChangeArrowheads="1"/>
            </p:cNvSpPr>
            <p:nvPr/>
          </p:nvSpPr>
          <p:spPr bwMode="auto">
            <a:xfrm>
              <a:off x="3344" y="2615"/>
              <a:ext cx="0" cy="101"/>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6946" name="Rectangle 34"/>
            <p:cNvSpPr>
              <a:spLocks noChangeArrowheads="1"/>
            </p:cNvSpPr>
            <p:nvPr/>
          </p:nvSpPr>
          <p:spPr bwMode="auto">
            <a:xfrm>
              <a:off x="3382" y="2615"/>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47" name="Rectangle 35"/>
            <p:cNvSpPr>
              <a:spLocks noChangeArrowheads="1"/>
            </p:cNvSpPr>
            <p:nvPr/>
          </p:nvSpPr>
          <p:spPr bwMode="auto">
            <a:xfrm>
              <a:off x="3665" y="2615"/>
              <a:ext cx="150"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6948" name="Rectangle 36"/>
            <p:cNvSpPr>
              <a:spLocks noChangeArrowheads="1"/>
            </p:cNvSpPr>
            <p:nvPr/>
          </p:nvSpPr>
          <p:spPr bwMode="auto">
            <a:xfrm>
              <a:off x="3842" y="2615"/>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49" name="Rectangle 37"/>
            <p:cNvSpPr>
              <a:spLocks noChangeArrowheads="1"/>
            </p:cNvSpPr>
            <p:nvPr/>
          </p:nvSpPr>
          <p:spPr bwMode="auto">
            <a:xfrm>
              <a:off x="1995" y="1361"/>
              <a:ext cx="384" cy="1152"/>
            </a:xfrm>
            <a:prstGeom prst="rect">
              <a:avLst/>
            </a:prstGeom>
            <a:ln w="9525">
              <a:noFill/>
              <a:miter lim="800000"/>
              <a:headEnd/>
              <a:tailEnd/>
            </a:ln>
          </p:spPr>
          <p:txBody>
            <a:bodyPr/>
            <a:lstStyle/>
            <a:p>
              <a:endParaRPr lang="en-US"/>
            </a:p>
          </p:txBody>
        </p:sp>
        <p:sp useBgFill="1">
          <p:nvSpPr>
            <p:cNvPr id="166950" name="Rectangle 38"/>
            <p:cNvSpPr>
              <a:spLocks noChangeArrowheads="1"/>
            </p:cNvSpPr>
            <p:nvPr/>
          </p:nvSpPr>
          <p:spPr bwMode="auto">
            <a:xfrm>
              <a:off x="2053" y="1391"/>
              <a:ext cx="150"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Low</a:t>
              </a:r>
              <a:endParaRPr lang="en-US">
                <a:latin typeface="Verdana" pitchFamily="34" charset="0"/>
              </a:endParaRPr>
            </a:p>
          </p:txBody>
        </p:sp>
        <p:sp useBgFill="1">
          <p:nvSpPr>
            <p:cNvPr id="166951" name="Rectangle 39"/>
            <p:cNvSpPr>
              <a:spLocks noChangeArrowheads="1"/>
            </p:cNvSpPr>
            <p:nvPr/>
          </p:nvSpPr>
          <p:spPr bwMode="auto">
            <a:xfrm>
              <a:off x="2229" y="1391"/>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2" name="Rectangle 40"/>
            <p:cNvSpPr>
              <a:spLocks noChangeArrowheads="1"/>
            </p:cNvSpPr>
            <p:nvPr/>
          </p:nvSpPr>
          <p:spPr bwMode="auto">
            <a:xfrm>
              <a:off x="2053" y="1501"/>
              <a:ext cx="27"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3" name="Rectangle 41"/>
            <p:cNvSpPr>
              <a:spLocks noChangeArrowheads="1"/>
            </p:cNvSpPr>
            <p:nvPr/>
          </p:nvSpPr>
          <p:spPr bwMode="auto">
            <a:xfrm>
              <a:off x="2053" y="1611"/>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4" name="Rectangle 42"/>
            <p:cNvSpPr>
              <a:spLocks noChangeArrowheads="1"/>
            </p:cNvSpPr>
            <p:nvPr/>
          </p:nvSpPr>
          <p:spPr bwMode="auto">
            <a:xfrm>
              <a:off x="2053" y="1722"/>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5" name="Rectangle 43"/>
            <p:cNvSpPr>
              <a:spLocks noChangeArrowheads="1"/>
            </p:cNvSpPr>
            <p:nvPr/>
          </p:nvSpPr>
          <p:spPr bwMode="auto">
            <a:xfrm>
              <a:off x="2053" y="1832"/>
              <a:ext cx="299"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Medium</a:t>
              </a:r>
              <a:endParaRPr lang="en-US">
                <a:latin typeface="Verdana" pitchFamily="34" charset="0"/>
              </a:endParaRPr>
            </a:p>
          </p:txBody>
        </p:sp>
        <p:sp useBgFill="1">
          <p:nvSpPr>
            <p:cNvPr id="166956" name="Rectangle 44"/>
            <p:cNvSpPr>
              <a:spLocks noChangeArrowheads="1"/>
            </p:cNvSpPr>
            <p:nvPr/>
          </p:nvSpPr>
          <p:spPr bwMode="auto">
            <a:xfrm>
              <a:off x="2299" y="1832"/>
              <a:ext cx="0" cy="101"/>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6957" name="Rectangle 45"/>
            <p:cNvSpPr>
              <a:spLocks noChangeArrowheads="1"/>
            </p:cNvSpPr>
            <p:nvPr/>
          </p:nvSpPr>
          <p:spPr bwMode="auto">
            <a:xfrm>
              <a:off x="2053" y="1943"/>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8" name="Rectangle 46"/>
            <p:cNvSpPr>
              <a:spLocks noChangeArrowheads="1"/>
            </p:cNvSpPr>
            <p:nvPr/>
          </p:nvSpPr>
          <p:spPr bwMode="auto">
            <a:xfrm>
              <a:off x="2053" y="2053"/>
              <a:ext cx="27"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59" name="Rectangle 47"/>
            <p:cNvSpPr>
              <a:spLocks noChangeArrowheads="1"/>
            </p:cNvSpPr>
            <p:nvPr/>
          </p:nvSpPr>
          <p:spPr bwMode="auto">
            <a:xfrm>
              <a:off x="2053" y="2163"/>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60" name="Rectangle 48"/>
            <p:cNvSpPr>
              <a:spLocks noChangeArrowheads="1"/>
            </p:cNvSpPr>
            <p:nvPr/>
          </p:nvSpPr>
          <p:spPr bwMode="auto">
            <a:xfrm>
              <a:off x="2053" y="2274"/>
              <a:ext cx="173"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High</a:t>
              </a:r>
              <a:endParaRPr lang="en-US">
                <a:latin typeface="Verdana" pitchFamily="34" charset="0"/>
              </a:endParaRPr>
            </a:p>
          </p:txBody>
        </p:sp>
        <p:sp useBgFill="1">
          <p:nvSpPr>
            <p:cNvPr id="166961" name="Rectangle 49"/>
            <p:cNvSpPr>
              <a:spLocks noChangeArrowheads="1"/>
            </p:cNvSpPr>
            <p:nvPr/>
          </p:nvSpPr>
          <p:spPr bwMode="auto">
            <a:xfrm>
              <a:off x="2218" y="2274"/>
              <a:ext cx="26"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sp useBgFill="1">
          <p:nvSpPr>
            <p:cNvPr id="166962" name="Rectangle 50"/>
            <p:cNvSpPr>
              <a:spLocks noChangeArrowheads="1"/>
            </p:cNvSpPr>
            <p:nvPr/>
          </p:nvSpPr>
          <p:spPr bwMode="auto">
            <a:xfrm>
              <a:off x="1563" y="1380"/>
              <a:ext cx="384" cy="1224"/>
            </a:xfrm>
            <a:prstGeom prst="rect">
              <a:avLst/>
            </a:prstGeom>
            <a:ln w="9525">
              <a:noFill/>
              <a:miter lim="800000"/>
              <a:headEnd/>
              <a:tailEnd/>
            </a:ln>
          </p:spPr>
          <p:txBody>
            <a:bodyPr/>
            <a:lstStyle/>
            <a:p>
              <a:endParaRPr lang="en-US"/>
            </a:p>
          </p:txBody>
        </p:sp>
        <p:sp useBgFill="1">
          <p:nvSpPr>
            <p:cNvPr id="166963" name="Rectangle 51"/>
            <p:cNvSpPr>
              <a:spLocks noChangeArrowheads="1"/>
            </p:cNvSpPr>
            <p:nvPr/>
          </p:nvSpPr>
          <p:spPr bwMode="auto">
            <a:xfrm rot="16200000">
              <a:off x="1338" y="2083"/>
              <a:ext cx="649" cy="9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IDLE CAPACITY</a:t>
              </a:r>
              <a:endParaRPr lang="en-US">
                <a:latin typeface="Verdana" pitchFamily="34" charset="0"/>
              </a:endParaRPr>
            </a:p>
          </p:txBody>
        </p:sp>
        <p:sp useBgFill="1">
          <p:nvSpPr>
            <p:cNvPr id="166964" name="Rectangle 52"/>
            <p:cNvSpPr>
              <a:spLocks noChangeArrowheads="1"/>
            </p:cNvSpPr>
            <p:nvPr/>
          </p:nvSpPr>
          <p:spPr bwMode="auto">
            <a:xfrm rot="16200000">
              <a:off x="1524" y="1835"/>
              <a:ext cx="496" cy="9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COUNTRY A</a:t>
              </a:r>
              <a:endParaRPr lang="en-US">
                <a:latin typeface="Verdana" pitchFamily="34" charset="0"/>
              </a:endParaRPr>
            </a:p>
          </p:txBody>
        </p:sp>
        <p:sp useBgFill="1">
          <p:nvSpPr>
            <p:cNvPr id="166965" name="Rectangle 53"/>
            <p:cNvSpPr>
              <a:spLocks noChangeArrowheads="1"/>
            </p:cNvSpPr>
            <p:nvPr/>
          </p:nvSpPr>
          <p:spPr bwMode="auto">
            <a:xfrm rot="16200000">
              <a:off x="1775" y="1789"/>
              <a:ext cx="0" cy="91"/>
            </a:xfrm>
            <a:prstGeom prst="rect">
              <a:avLst/>
            </a:prstGeom>
            <a:ln w="9525">
              <a:noFill/>
              <a:miter lim="800000"/>
              <a:headEnd/>
              <a:tailEnd/>
            </a:ln>
          </p:spPr>
          <p:txBody>
            <a:bodyPr wrap="none" lIns="0" tIns="0" rIns="0" bIns="0">
              <a:spAutoFit/>
            </a:bodyPr>
            <a:lstStyle/>
            <a:p>
              <a:endParaRPr lang="en-US">
                <a:latin typeface="Verdana" pitchFamily="34" charset="0"/>
              </a:endParaRPr>
            </a:p>
          </p:txBody>
        </p:sp>
        <p:sp useBgFill="1">
          <p:nvSpPr>
            <p:cNvPr id="166966" name="Rectangle 54"/>
            <p:cNvSpPr>
              <a:spLocks noChangeArrowheads="1"/>
            </p:cNvSpPr>
            <p:nvPr/>
          </p:nvSpPr>
          <p:spPr bwMode="auto">
            <a:xfrm>
              <a:off x="2475" y="2762"/>
              <a:ext cx="1632" cy="200"/>
            </a:xfrm>
            <a:prstGeom prst="rect">
              <a:avLst/>
            </a:prstGeom>
            <a:ln w="9525">
              <a:noFill/>
              <a:miter lim="800000"/>
              <a:headEnd/>
              <a:tailEnd/>
            </a:ln>
          </p:spPr>
          <p:txBody>
            <a:bodyPr/>
            <a:lstStyle/>
            <a:p>
              <a:endParaRPr lang="en-US"/>
            </a:p>
          </p:txBody>
        </p:sp>
        <p:sp useBgFill="1">
          <p:nvSpPr>
            <p:cNvPr id="166967" name="Rectangle 55"/>
            <p:cNvSpPr>
              <a:spLocks noChangeArrowheads="1"/>
            </p:cNvSpPr>
            <p:nvPr/>
          </p:nvSpPr>
          <p:spPr bwMode="auto">
            <a:xfrm>
              <a:off x="2533" y="2792"/>
              <a:ext cx="1366"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LEVEL OF PROTECTION COUNTRY B</a:t>
              </a:r>
              <a:endParaRPr lang="en-US">
                <a:latin typeface="Verdana" pitchFamily="34" charset="0"/>
              </a:endParaRPr>
            </a:p>
          </p:txBody>
        </p:sp>
        <p:sp useBgFill="1">
          <p:nvSpPr>
            <p:cNvPr id="166968" name="Rectangle 56"/>
            <p:cNvSpPr>
              <a:spLocks noChangeArrowheads="1"/>
            </p:cNvSpPr>
            <p:nvPr/>
          </p:nvSpPr>
          <p:spPr bwMode="auto">
            <a:xfrm>
              <a:off x="3919" y="2792"/>
              <a:ext cx="26"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69" name="Rectangle 57"/>
            <p:cNvSpPr>
              <a:spLocks noChangeArrowheads="1"/>
            </p:cNvSpPr>
            <p:nvPr/>
          </p:nvSpPr>
          <p:spPr bwMode="auto">
            <a:xfrm>
              <a:off x="3771" y="1433"/>
              <a:ext cx="576" cy="432"/>
            </a:xfrm>
            <a:prstGeom prst="rect">
              <a:avLst/>
            </a:prstGeom>
            <a:ln w="9525">
              <a:noFill/>
              <a:miter lim="800000"/>
              <a:headEnd/>
              <a:tailEnd/>
            </a:ln>
          </p:spPr>
          <p:txBody>
            <a:bodyPr/>
            <a:lstStyle/>
            <a:p>
              <a:endParaRPr lang="en-US"/>
            </a:p>
          </p:txBody>
        </p:sp>
        <p:sp useBgFill="1">
          <p:nvSpPr>
            <p:cNvPr id="166970" name="Rectangle 58"/>
            <p:cNvSpPr>
              <a:spLocks noChangeArrowheads="1"/>
            </p:cNvSpPr>
            <p:nvPr/>
          </p:nvSpPr>
          <p:spPr bwMode="auto">
            <a:xfrm>
              <a:off x="3829" y="1463"/>
              <a:ext cx="329"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Duration</a:t>
              </a:r>
              <a:endParaRPr lang="en-US">
                <a:latin typeface="Verdana" pitchFamily="34" charset="0"/>
              </a:endParaRPr>
            </a:p>
          </p:txBody>
        </p:sp>
        <p:sp useBgFill="1">
          <p:nvSpPr>
            <p:cNvPr id="166971" name="Rectangle 59"/>
            <p:cNvSpPr>
              <a:spLocks noChangeArrowheads="1"/>
            </p:cNvSpPr>
            <p:nvPr/>
          </p:nvSpPr>
          <p:spPr bwMode="auto">
            <a:xfrm>
              <a:off x="4186" y="1463"/>
              <a:ext cx="27" cy="100"/>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72" name="Rectangle 60"/>
            <p:cNvSpPr>
              <a:spLocks noChangeArrowheads="1"/>
            </p:cNvSpPr>
            <p:nvPr/>
          </p:nvSpPr>
          <p:spPr bwMode="auto">
            <a:xfrm>
              <a:off x="3829" y="1573"/>
              <a:ext cx="382"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Phase-out</a:t>
              </a:r>
              <a:endParaRPr lang="en-US">
                <a:latin typeface="Verdana" pitchFamily="34" charset="0"/>
              </a:endParaRPr>
            </a:p>
          </p:txBody>
        </p:sp>
        <p:sp useBgFill="1">
          <p:nvSpPr>
            <p:cNvPr id="166973" name="Rectangle 61"/>
            <p:cNvSpPr>
              <a:spLocks noChangeArrowheads="1"/>
            </p:cNvSpPr>
            <p:nvPr/>
          </p:nvSpPr>
          <p:spPr bwMode="auto">
            <a:xfrm>
              <a:off x="4229" y="1573"/>
              <a:ext cx="2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 </a:t>
              </a:r>
              <a:endParaRPr lang="en-US">
                <a:latin typeface="Verdana" pitchFamily="34" charset="0"/>
              </a:endParaRPr>
            </a:p>
          </p:txBody>
        </p:sp>
        <p:sp useBgFill="1">
          <p:nvSpPr>
            <p:cNvPr id="166974" name="Rectangle 62"/>
            <p:cNvSpPr>
              <a:spLocks noChangeArrowheads="1"/>
            </p:cNvSpPr>
            <p:nvPr/>
          </p:nvSpPr>
          <p:spPr bwMode="auto">
            <a:xfrm>
              <a:off x="3829" y="1683"/>
              <a:ext cx="337" cy="101"/>
            </a:xfrm>
            <a:prstGeom prst="rect">
              <a:avLst/>
            </a:prstGeom>
            <a:ln w="9525">
              <a:noFill/>
              <a:miter lim="800000"/>
              <a:headEnd/>
              <a:tailEnd/>
            </a:ln>
          </p:spPr>
          <p:txBody>
            <a:bodyPr wrap="none" lIns="0" tIns="0" rIns="0" bIns="0">
              <a:spAutoFit/>
            </a:bodyPr>
            <a:lstStyle/>
            <a:p>
              <a:r>
                <a:rPr lang="en-US" b="0">
                  <a:solidFill>
                    <a:srgbClr val="000080"/>
                  </a:solidFill>
                  <a:latin typeface="Verdana" pitchFamily="34" charset="0"/>
                </a:rPr>
                <a:t>Calendar</a:t>
              </a:r>
              <a:endParaRPr lang="en-US">
                <a:latin typeface="Verdana" pitchFamily="34" charset="0"/>
              </a:endParaRPr>
            </a:p>
          </p:txBody>
        </p:sp>
        <p:sp useBgFill="1">
          <p:nvSpPr>
            <p:cNvPr id="166975" name="Rectangle 63"/>
            <p:cNvSpPr>
              <a:spLocks noChangeArrowheads="1"/>
            </p:cNvSpPr>
            <p:nvPr/>
          </p:nvSpPr>
          <p:spPr bwMode="auto">
            <a:xfrm>
              <a:off x="4149" y="1683"/>
              <a:ext cx="26" cy="101"/>
            </a:xfrm>
            <a:prstGeom prst="rect">
              <a:avLst/>
            </a:prstGeom>
            <a:ln w="9525">
              <a:noFill/>
              <a:miter lim="800000"/>
              <a:headEnd/>
              <a:tailEnd/>
            </a:ln>
          </p:spPr>
          <p:txBody>
            <a:bodyPr wrap="none" lIns="0" tIns="0" rIns="0" bIns="0">
              <a:spAutoFit/>
            </a:bodyPr>
            <a:lstStyle/>
            <a:p>
              <a:r>
                <a:rPr lang="en-US" b="0">
                  <a:solidFill>
                    <a:srgbClr val="000000"/>
                  </a:solidFill>
                  <a:latin typeface="Verdana" pitchFamily="34" charset="0"/>
                </a:rPr>
                <a:t> </a:t>
              </a:r>
              <a:endParaRPr lang="en-US">
                <a:latin typeface="Verdana" pitchFamily="34" charset="0"/>
              </a:endParaRPr>
            </a:p>
          </p:txBody>
        </p:sp>
      </p:grpSp>
      <p:sp>
        <p:nvSpPr>
          <p:cNvPr id="166977" name="Text Box 65"/>
          <p:cNvSpPr txBox="1">
            <a:spLocks noChangeArrowheads="1"/>
          </p:cNvSpPr>
          <p:nvPr/>
        </p:nvSpPr>
        <p:spPr bwMode="auto">
          <a:xfrm>
            <a:off x="5191125" y="60325"/>
            <a:ext cx="169863" cy="336550"/>
          </a:xfrm>
          <a:prstGeom prst="rect">
            <a:avLst/>
          </a:prstGeom>
          <a:noFill/>
          <a:ln w="9525">
            <a:noFill/>
            <a:miter lim="800000"/>
            <a:headEnd/>
            <a:tailEnd/>
          </a:ln>
          <a:effectLst/>
        </p:spPr>
        <p:txBody>
          <a:bodyPr wrap="none">
            <a:spAutoFit/>
          </a:bodyPr>
          <a:lstStyle/>
          <a:p>
            <a:endParaRPr lang="en-US"/>
          </a:p>
        </p:txBody>
      </p:sp>
      <p:graphicFrame>
        <p:nvGraphicFramePr>
          <p:cNvPr id="195584" name="Object 0"/>
          <p:cNvGraphicFramePr>
            <a:graphicFrameLocks noChangeAspect="1"/>
          </p:cNvGraphicFramePr>
          <p:nvPr/>
        </p:nvGraphicFramePr>
        <p:xfrm>
          <a:off x="5114925" y="0"/>
          <a:ext cx="4029075" cy="203200"/>
        </p:xfrm>
        <a:graphic>
          <a:graphicData uri="http://schemas.openxmlformats.org/presentationml/2006/ole">
            <p:oleObj spid="_x0000_s195584" r:id="rId3" imgW="4028760" imgH="203400"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D2A8BEDD-1428-441E-B715-68A9E96CACE1}" type="slidenum">
              <a:rPr lang="en-US"/>
              <a:pPr/>
              <a:t>3</a:t>
            </a:fld>
            <a:endParaRPr lang="en-US"/>
          </a:p>
        </p:txBody>
      </p:sp>
      <p:sp>
        <p:nvSpPr>
          <p:cNvPr id="143362" name="Text Box 2"/>
          <p:cNvSpPr txBox="1">
            <a:spLocks noChangeArrowheads="1"/>
          </p:cNvSpPr>
          <p:nvPr/>
        </p:nvSpPr>
        <p:spPr bwMode="auto">
          <a:xfrm>
            <a:off x="6175375" y="-158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83296" name="Object 1024"/>
          <p:cNvGraphicFramePr>
            <a:graphicFrameLocks noChangeAspect="1"/>
          </p:cNvGraphicFramePr>
          <p:nvPr/>
        </p:nvGraphicFramePr>
        <p:xfrm>
          <a:off x="5114925" y="0"/>
          <a:ext cx="4029075" cy="203200"/>
        </p:xfrm>
        <a:graphic>
          <a:graphicData uri="http://schemas.openxmlformats.org/presentationml/2006/ole">
            <p:oleObj spid="_x0000_s183296" r:id="rId3" imgW="4028760" imgH="203400" progId="">
              <p:embed/>
            </p:oleObj>
          </a:graphicData>
        </a:graphic>
      </p:graphicFrame>
      <p:sp>
        <p:nvSpPr>
          <p:cNvPr id="143365" name="Text Box 5"/>
          <p:cNvSpPr txBox="1">
            <a:spLocks noChangeArrowheads="1"/>
          </p:cNvSpPr>
          <p:nvPr/>
        </p:nvSpPr>
        <p:spPr bwMode="auto">
          <a:xfrm>
            <a:off x="1336675" y="1447800"/>
            <a:ext cx="7259638" cy="581025"/>
          </a:xfrm>
          <a:prstGeom prst="rect">
            <a:avLst/>
          </a:prstGeom>
          <a:noFill/>
          <a:ln w="9525">
            <a:noFill/>
            <a:miter lim="800000"/>
            <a:headEnd/>
            <a:tailEnd/>
          </a:ln>
          <a:effectLst/>
        </p:spPr>
        <p:txBody>
          <a:bodyPr>
            <a:spAutoFit/>
          </a:bodyPr>
          <a:lstStyle/>
          <a:p>
            <a:pPr algn="just">
              <a:buClr>
                <a:srgbClr val="BCB800"/>
              </a:buClr>
              <a:buFont typeface="Wingdings" pitchFamily="2" charset="2"/>
              <a:buNone/>
            </a:pPr>
            <a:r>
              <a:rPr lang="en-US" b="0">
                <a:latin typeface="Verdana" pitchFamily="34" charset="0"/>
                <a:cs typeface="Times New Roman" pitchFamily="18" charset="0"/>
              </a:rPr>
              <a:t>Trade negotiation methodologies attempt to predict the consequences these negotiations will exert on a country.</a:t>
            </a:r>
            <a:endParaRPr lang="en-US" b="0">
              <a:cs typeface="Times New Roman" pitchFamily="18" charset="0"/>
            </a:endParaRPr>
          </a:p>
        </p:txBody>
      </p:sp>
      <p:sp>
        <p:nvSpPr>
          <p:cNvPr id="143366" name="Text Box 6"/>
          <p:cNvSpPr txBox="1">
            <a:spLocks noChangeArrowheads="1"/>
          </p:cNvSpPr>
          <p:nvPr/>
        </p:nvSpPr>
        <p:spPr bwMode="auto">
          <a:xfrm>
            <a:off x="1336675" y="2286000"/>
            <a:ext cx="7259638" cy="3241675"/>
          </a:xfrm>
          <a:prstGeom prst="rect">
            <a:avLst/>
          </a:prstGeom>
          <a:noFill/>
          <a:ln w="9525">
            <a:noFill/>
            <a:miter lim="800000"/>
            <a:headEnd/>
            <a:tailEnd/>
          </a:ln>
          <a:effectLst/>
        </p:spPr>
        <p:txBody>
          <a:bodyPr>
            <a:spAutoFit/>
          </a:bodyPr>
          <a:lstStyle/>
          <a:p>
            <a:pPr algn="just"/>
            <a:r>
              <a:rPr lang="en-US">
                <a:latin typeface="Verdana" pitchFamily="34" charset="0"/>
                <a:cs typeface="Times New Roman" pitchFamily="18" charset="0"/>
              </a:rPr>
              <a:t>Case-by-case Impact Assessment Method</a:t>
            </a:r>
            <a:r>
              <a:rPr lang="en-US" b="0">
                <a:latin typeface="Verdana" pitchFamily="34" charset="0"/>
                <a:cs typeface="Times New Roman" pitchFamily="18" charset="0"/>
              </a:rPr>
              <a:t> </a:t>
            </a:r>
            <a:r>
              <a:rPr lang="en-US" b="0">
                <a:solidFill>
                  <a:srgbClr val="808000"/>
                </a:solidFill>
                <a:latin typeface="Verdana" pitchFamily="34" charset="0"/>
                <a:cs typeface="Times New Roman" pitchFamily="18" charset="0"/>
                <a:sym typeface="Wingdings" pitchFamily="2" charset="2"/>
              </a:rPr>
              <a:t></a:t>
            </a:r>
            <a:r>
              <a:rPr lang="en-US" b="0">
                <a:latin typeface="Verdana" pitchFamily="34" charset="0"/>
                <a:cs typeface="Times New Roman" pitchFamily="18" charset="0"/>
              </a:rPr>
              <a:t> very practical, useful and easy to use. The arsenal of theoretic and quantitative instruments it requires is minimal.</a:t>
            </a:r>
            <a:r>
              <a:rPr lang="en-US" b="0">
                <a:latin typeface="Verdana" pitchFamily="34" charset="0"/>
              </a:rPr>
              <a:t> </a:t>
            </a:r>
          </a:p>
          <a:p>
            <a:pPr algn="just"/>
            <a:endParaRPr lang="en-US" b="0">
              <a:latin typeface="Verdana" pitchFamily="34" charset="0"/>
            </a:endParaRPr>
          </a:p>
          <a:p>
            <a:pPr algn="just">
              <a:lnSpc>
                <a:spcPct val="135000"/>
              </a:lnSpc>
            </a:pPr>
            <a:r>
              <a:rPr lang="en-US" b="0">
                <a:latin typeface="Verdana" pitchFamily="34" charset="0"/>
                <a:cs typeface="Times New Roman" pitchFamily="18" charset="0"/>
              </a:rPr>
              <a:t>Based on:</a:t>
            </a:r>
          </a:p>
          <a:p>
            <a:pPr lvl="1" algn="just">
              <a:lnSpc>
                <a:spcPct val="135000"/>
              </a:lnSpc>
              <a:buClr>
                <a:srgbClr val="BCB800"/>
              </a:buClr>
              <a:buFont typeface="Wingdings" pitchFamily="2" charset="2"/>
              <a:buChar char="Ø"/>
            </a:pPr>
            <a:r>
              <a:rPr lang="en-US" b="0">
                <a:latin typeface="Verdana" pitchFamily="34" charset="0"/>
                <a:cs typeface="Times New Roman" pitchFamily="18" charset="0"/>
              </a:rPr>
              <a:t>	Negotiators’ experience</a:t>
            </a:r>
          </a:p>
          <a:p>
            <a:pPr lvl="1" algn="just">
              <a:buClr>
                <a:srgbClr val="BCB800"/>
              </a:buClr>
              <a:buFont typeface="Wingdings" pitchFamily="2" charset="2"/>
              <a:buChar char="Ø"/>
            </a:pPr>
            <a:r>
              <a:rPr lang="en-US" b="0">
                <a:latin typeface="Verdana" pitchFamily="34" charset="0"/>
                <a:cs typeface="Times New Roman" pitchFamily="18" charset="0"/>
              </a:rPr>
              <a:t>	Know-how  </a:t>
            </a:r>
          </a:p>
          <a:p>
            <a:pPr lvl="1" algn="just">
              <a:buClr>
                <a:srgbClr val="BCB800"/>
              </a:buClr>
              <a:buFont typeface="Wingdings" pitchFamily="2" charset="2"/>
              <a:buChar char="Ø"/>
            </a:pPr>
            <a:r>
              <a:rPr lang="en-US" b="0">
                <a:latin typeface="Verdana" pitchFamily="34" charset="0"/>
                <a:cs typeface="Times New Roman" pitchFamily="18" charset="0"/>
              </a:rPr>
              <a:t>	Common sense</a:t>
            </a:r>
          </a:p>
          <a:p>
            <a:pPr lvl="1" algn="just">
              <a:buClr>
                <a:srgbClr val="BCB800"/>
              </a:buClr>
              <a:buFont typeface="Wingdings" pitchFamily="2" charset="2"/>
              <a:buNone/>
            </a:pPr>
            <a:endParaRPr lang="en-US" b="0">
              <a:latin typeface="Verdana" pitchFamily="34" charset="0"/>
            </a:endParaRPr>
          </a:p>
          <a:p>
            <a:pPr algn="just"/>
            <a:endParaRPr lang="en-US" b="0">
              <a:latin typeface="Verdana" pitchFamily="34" charset="0"/>
            </a:endParaRPr>
          </a:p>
        </p:txBody>
      </p:sp>
      <p:sp>
        <p:nvSpPr>
          <p:cNvPr id="143368" name="AutoShape 8"/>
          <p:cNvSpPr>
            <a:spLocks noChangeArrowheads="1"/>
          </p:cNvSpPr>
          <p:nvPr/>
        </p:nvSpPr>
        <p:spPr bwMode="auto">
          <a:xfrm>
            <a:off x="1125538" y="1524000"/>
            <a:ext cx="211137"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
        <p:nvSpPr>
          <p:cNvPr id="143369" name="AutoShape 9"/>
          <p:cNvSpPr>
            <a:spLocks noChangeArrowheads="1"/>
          </p:cNvSpPr>
          <p:nvPr/>
        </p:nvSpPr>
        <p:spPr bwMode="auto">
          <a:xfrm>
            <a:off x="1125538" y="2362200"/>
            <a:ext cx="211137"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
        <p:nvSpPr>
          <p:cNvPr id="143371" name="AutoShape 11"/>
          <p:cNvSpPr>
            <a:spLocks noChangeArrowheads="1"/>
          </p:cNvSpPr>
          <p:nvPr/>
        </p:nvSpPr>
        <p:spPr bwMode="auto">
          <a:xfrm>
            <a:off x="1125538" y="3581400"/>
            <a:ext cx="211137"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
        <p:nvSpPr>
          <p:cNvPr id="143373" name="Text Box 13"/>
          <p:cNvSpPr txBox="1">
            <a:spLocks noChangeArrowheads="1"/>
          </p:cNvSpPr>
          <p:nvPr/>
        </p:nvSpPr>
        <p:spPr bwMode="auto">
          <a:xfrm>
            <a:off x="703263" y="576263"/>
            <a:ext cx="2922587" cy="769937"/>
          </a:xfrm>
          <a:prstGeom prst="rect">
            <a:avLst/>
          </a:prstGeom>
          <a:noFill/>
          <a:ln w="9525">
            <a:noFill/>
            <a:miter lim="800000"/>
            <a:headEnd/>
            <a:tailEnd/>
          </a:ln>
          <a:effectLst/>
        </p:spPr>
        <p:txBody>
          <a:bodyPr wrap="none">
            <a:spAutoFit/>
          </a:bodyPr>
          <a:lstStyle/>
          <a:p>
            <a:pPr marL="609600" indent="-609600">
              <a:lnSpc>
                <a:spcPct val="130000"/>
              </a:lnSpc>
              <a:buFontTx/>
              <a:buAutoNum type="romanUcPeriod"/>
            </a:pPr>
            <a:r>
              <a:rPr lang="en-US" sz="1800">
                <a:latin typeface="Verdana" pitchFamily="34" charset="0"/>
                <a:cs typeface="Times New Roman" pitchFamily="18" charset="0"/>
              </a:rPr>
              <a:t>INTRODUCTION</a:t>
            </a:r>
            <a:r>
              <a:rPr lang="es-ES" b="0">
                <a:latin typeface="Verdana" pitchFamily="34" charset="0"/>
              </a:rPr>
              <a:t> </a:t>
            </a:r>
            <a:endParaRPr lang="es-ES_tradnl" b="0">
              <a:latin typeface="Verdana" pitchFamily="34" charset="0"/>
            </a:endParaRPr>
          </a:p>
          <a:p>
            <a:pPr marL="609600" indent="-609600"/>
            <a:endParaRPr lang="es-ES"/>
          </a:p>
        </p:txBody>
      </p:sp>
      <p:sp>
        <p:nvSpPr>
          <p:cNvPr id="143375" name="Text Box 15"/>
          <p:cNvSpPr txBox="1">
            <a:spLocks noChangeArrowheads="1"/>
          </p:cNvSpPr>
          <p:nvPr/>
        </p:nvSpPr>
        <p:spPr bwMode="auto">
          <a:xfrm>
            <a:off x="1462088" y="6613525"/>
            <a:ext cx="169862" cy="336550"/>
          </a:xfrm>
          <a:prstGeom prst="rect">
            <a:avLst/>
          </a:prstGeom>
          <a:noFill/>
          <a:ln w="9525">
            <a:noFill/>
            <a:miter lim="800000"/>
            <a:headEnd/>
            <a:tailEnd/>
          </a:ln>
          <a:effectLst/>
        </p:spPr>
        <p:txBody>
          <a:bodyPr wrap="none">
            <a:spAutoFit/>
          </a:bodyPr>
          <a:lstStyle/>
          <a:p>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1"/>
          </p:nvPr>
        </p:nvSpPr>
        <p:spPr/>
        <p:txBody>
          <a:bodyPr/>
          <a:lstStyle/>
          <a:p>
            <a:fld id="{1A9C10F5-D002-4980-AF75-EA7E05A21B75}" type="slidenum">
              <a:rPr lang="en-US"/>
              <a:pPr/>
              <a:t>30</a:t>
            </a:fld>
            <a:endParaRPr lang="en-US"/>
          </a:p>
        </p:txBody>
      </p:sp>
      <p:sp>
        <p:nvSpPr>
          <p:cNvPr id="167938" name="Text Box 2"/>
          <p:cNvSpPr txBox="1">
            <a:spLocks noChangeArrowheads="1"/>
          </p:cNvSpPr>
          <p:nvPr/>
        </p:nvSpPr>
        <p:spPr bwMode="auto">
          <a:xfrm>
            <a:off x="703263" y="652463"/>
            <a:ext cx="5033962" cy="769937"/>
          </a:xfrm>
          <a:prstGeom prst="rect">
            <a:avLst/>
          </a:prstGeom>
          <a:noFill/>
          <a:ln w="9525">
            <a:noFill/>
            <a:miter lim="800000"/>
            <a:headEnd/>
            <a:tailEnd/>
          </a:ln>
          <a:effectLst/>
        </p:spPr>
        <p:txBody>
          <a:bodyPr wrap="none">
            <a:spAutoFit/>
          </a:bodyPr>
          <a:lstStyle/>
          <a:p>
            <a:pPr marL="609600" indent="-609600">
              <a:lnSpc>
                <a:spcPct val="130000"/>
              </a:lnSpc>
              <a:buFontTx/>
              <a:buAutoNum type="romanUcPeriod" startAt="8"/>
            </a:pPr>
            <a:r>
              <a:rPr lang="es-ES_tradnl" sz="1800">
                <a:latin typeface="Verdana" pitchFamily="34" charset="0"/>
                <a:cs typeface="Times New Roman" pitchFamily="18" charset="0"/>
              </a:rPr>
              <a:t>  SECTORAL SUPPORT POLICIES</a:t>
            </a:r>
            <a:r>
              <a:rPr lang="es-ES_tradnl">
                <a:latin typeface="Verdana" pitchFamily="34" charset="0"/>
                <a:cs typeface="Times New Roman" pitchFamily="18" charset="0"/>
              </a:rPr>
              <a:t>  </a:t>
            </a:r>
            <a:endParaRPr lang="es-ES_tradnl" b="0">
              <a:latin typeface="Verdana" pitchFamily="34" charset="0"/>
            </a:endParaRPr>
          </a:p>
          <a:p>
            <a:pPr marL="609600" indent="-609600"/>
            <a:endParaRPr lang="es-ES"/>
          </a:p>
        </p:txBody>
      </p:sp>
      <p:sp>
        <p:nvSpPr>
          <p:cNvPr id="167939" name="Text Box 3"/>
          <p:cNvSpPr txBox="1">
            <a:spLocks noChangeArrowheads="1"/>
          </p:cNvSpPr>
          <p:nvPr/>
        </p:nvSpPr>
        <p:spPr bwMode="auto">
          <a:xfrm>
            <a:off x="1336675" y="1295400"/>
            <a:ext cx="7399338" cy="5064125"/>
          </a:xfrm>
          <a:prstGeom prst="rect">
            <a:avLst/>
          </a:prstGeom>
          <a:noFill/>
          <a:ln w="9525">
            <a:noFill/>
            <a:miter lim="800000"/>
            <a:headEnd/>
            <a:tailEnd/>
          </a:ln>
          <a:effectLst/>
        </p:spPr>
        <p:txBody>
          <a:bodyPr>
            <a:spAutoFit/>
          </a:bodyPr>
          <a:lstStyle/>
          <a:p>
            <a:pPr>
              <a:lnSpc>
                <a:spcPct val="130000"/>
              </a:lnSpc>
              <a:spcBef>
                <a:spcPts val="1200"/>
              </a:spcBef>
              <a:spcAft>
                <a:spcPct val="25000"/>
              </a:spcAft>
            </a:pPr>
            <a:r>
              <a:rPr lang="en-US" b="0">
                <a:latin typeface="Verdana" pitchFamily="34" charset="0"/>
                <a:cs typeface="Times New Roman" pitchFamily="18" charset="0"/>
              </a:rPr>
              <a:t>Design policies for the promotion of priority products and reconvertion policies or policies to defend sensible products/sectors.</a:t>
            </a:r>
          </a:p>
          <a:p>
            <a:pPr>
              <a:lnSpc>
                <a:spcPct val="130000"/>
              </a:lnSpc>
              <a:spcBef>
                <a:spcPts val="1200"/>
              </a:spcBef>
              <a:spcAft>
                <a:spcPct val="25000"/>
              </a:spcAft>
            </a:pPr>
            <a:r>
              <a:rPr lang="en-US" b="0">
                <a:latin typeface="Verdana" pitchFamily="34" charset="0"/>
                <a:cs typeface="Times New Roman" pitchFamily="18" charset="0"/>
              </a:rPr>
              <a:t>They strengthen the Administration’s internal negotiating capacity (within the country)</a:t>
            </a:r>
          </a:p>
          <a:p>
            <a:pPr>
              <a:lnSpc>
                <a:spcPct val="130000"/>
              </a:lnSpc>
              <a:spcBef>
                <a:spcPts val="1200"/>
              </a:spcBef>
              <a:spcAft>
                <a:spcPct val="25000"/>
              </a:spcAft>
            </a:pPr>
            <a:r>
              <a:rPr lang="en-US" b="0">
                <a:latin typeface="Verdana" pitchFamily="34" charset="0"/>
              </a:rPr>
              <a:t>M</a:t>
            </a:r>
            <a:r>
              <a:rPr lang="en-US" b="0">
                <a:latin typeface="Verdana" pitchFamily="34" charset="0"/>
                <a:cs typeface="Times New Roman" pitchFamily="18" charset="0"/>
              </a:rPr>
              <a:t>easures for priority sectors:</a:t>
            </a:r>
            <a:r>
              <a:rPr lang="en-US" b="0">
                <a:latin typeface="Verdana" pitchFamily="34" charset="0"/>
              </a:rPr>
              <a:t> </a:t>
            </a:r>
          </a:p>
          <a:p>
            <a:pPr lvl="1">
              <a:lnSpc>
                <a:spcPct val="130000"/>
              </a:lnSpc>
              <a:spcBef>
                <a:spcPts val="1200"/>
              </a:spcBef>
              <a:spcAft>
                <a:spcPct val="25000"/>
              </a:spcAft>
              <a:buClr>
                <a:srgbClr val="BCB800"/>
              </a:buClr>
              <a:buFont typeface="Wingdings" pitchFamily="2" charset="2"/>
              <a:buChar char="Ø"/>
            </a:pPr>
            <a:r>
              <a:rPr lang="en-US" b="0">
                <a:latin typeface="Verdana" pitchFamily="34" charset="0"/>
                <a:cs typeface="Times New Roman" pitchFamily="18" charset="0"/>
              </a:rPr>
              <a:t>	Credit</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Promotional character</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Informative character</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Fiscal character</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To improve business management</a:t>
            </a:r>
            <a:r>
              <a:rPr lang="en-US" b="0">
                <a:latin typeface="Verdana" pitchFamily="34" charset="0"/>
              </a:rPr>
              <a:t> </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Directed to production</a:t>
            </a:r>
            <a:r>
              <a:rPr lang="en-US"/>
              <a:t> </a:t>
            </a:r>
          </a:p>
          <a:p>
            <a:pPr>
              <a:lnSpc>
                <a:spcPct val="130000"/>
              </a:lnSpc>
            </a:pPr>
            <a:endParaRPr lang="en-US"/>
          </a:p>
        </p:txBody>
      </p:sp>
      <p:sp>
        <p:nvSpPr>
          <p:cNvPr id="167940" name="Text Box 4"/>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67941" name="Object 5"/>
          <p:cNvGraphicFramePr>
            <a:graphicFrameLocks noChangeAspect="1"/>
          </p:cNvGraphicFramePr>
          <p:nvPr/>
        </p:nvGraphicFramePr>
        <p:xfrm>
          <a:off x="5114925" y="0"/>
          <a:ext cx="4029075" cy="203200"/>
        </p:xfrm>
        <a:graphic>
          <a:graphicData uri="http://schemas.openxmlformats.org/presentationml/2006/ole">
            <p:oleObj spid="_x0000_s167941" r:id="rId3" imgW="4028760" imgH="203400" progId="">
              <p:embed/>
            </p:oleObj>
          </a:graphicData>
        </a:graphic>
      </p:graphicFrame>
      <p:sp>
        <p:nvSpPr>
          <p:cNvPr id="167942" name="AutoShape 6"/>
          <p:cNvSpPr>
            <a:spLocks noChangeArrowheads="1"/>
          </p:cNvSpPr>
          <p:nvPr/>
        </p:nvSpPr>
        <p:spPr bwMode="auto">
          <a:xfrm>
            <a:off x="984250" y="1371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67943" name="AutoShape 7"/>
          <p:cNvSpPr>
            <a:spLocks noChangeArrowheads="1"/>
          </p:cNvSpPr>
          <p:nvPr/>
        </p:nvSpPr>
        <p:spPr bwMode="auto">
          <a:xfrm>
            <a:off x="990600" y="2514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67944" name="AutoShape 8"/>
          <p:cNvSpPr>
            <a:spLocks noChangeArrowheads="1"/>
          </p:cNvSpPr>
          <p:nvPr/>
        </p:nvSpPr>
        <p:spPr bwMode="auto">
          <a:xfrm>
            <a:off x="990600" y="3352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1"/>
          </p:nvPr>
        </p:nvSpPr>
        <p:spPr/>
        <p:txBody>
          <a:bodyPr/>
          <a:lstStyle/>
          <a:p>
            <a:fld id="{0960E0B0-AA50-4A8F-9E0C-22FAF4C7DB45}" type="slidenum">
              <a:rPr lang="en-US"/>
              <a:pPr/>
              <a:t>31</a:t>
            </a:fld>
            <a:endParaRPr lang="en-US"/>
          </a:p>
        </p:txBody>
      </p:sp>
      <p:sp>
        <p:nvSpPr>
          <p:cNvPr id="151555" name="Text Box 3"/>
          <p:cNvSpPr txBox="1">
            <a:spLocks noChangeArrowheads="1"/>
          </p:cNvSpPr>
          <p:nvPr/>
        </p:nvSpPr>
        <p:spPr bwMode="auto">
          <a:xfrm>
            <a:off x="1336675" y="1235075"/>
            <a:ext cx="7526338" cy="2943225"/>
          </a:xfrm>
          <a:prstGeom prst="rect">
            <a:avLst/>
          </a:prstGeom>
          <a:noFill/>
          <a:ln w="9525">
            <a:noFill/>
            <a:miter lim="800000"/>
            <a:headEnd/>
            <a:tailEnd/>
          </a:ln>
          <a:effectLst/>
        </p:spPr>
        <p:txBody>
          <a:bodyPr>
            <a:spAutoFit/>
          </a:bodyPr>
          <a:lstStyle/>
          <a:p>
            <a:pPr>
              <a:lnSpc>
                <a:spcPct val="130000"/>
              </a:lnSpc>
            </a:pPr>
            <a:r>
              <a:rPr lang="en-US" b="0">
                <a:latin typeface="Verdana" pitchFamily="34" charset="0"/>
              </a:rPr>
              <a:t>M</a:t>
            </a:r>
            <a:r>
              <a:rPr lang="en-US" b="0">
                <a:latin typeface="Verdana" pitchFamily="34" charset="0"/>
                <a:cs typeface="Times New Roman" pitchFamily="18" charset="0"/>
              </a:rPr>
              <a:t>easures for sensitive products or sectors:</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Training the workforce</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Credits to create and/or expand businesses in different 	sectors</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Fiscal reductions</a:t>
            </a:r>
          </a:p>
          <a:p>
            <a:pPr lvl="1">
              <a:lnSpc>
                <a:spcPct val="130000"/>
              </a:lnSpc>
              <a:buClr>
                <a:srgbClr val="BCB800"/>
              </a:buClr>
              <a:buFont typeface="Wingdings" pitchFamily="2" charset="2"/>
              <a:buChar char="Ø"/>
            </a:pPr>
            <a:r>
              <a:rPr lang="en-US" b="0">
                <a:latin typeface="Verdana" pitchFamily="34" charset="0"/>
                <a:cs typeface="Times New Roman" pitchFamily="18" charset="0"/>
              </a:rPr>
              <a:t>	Technical assistance to businesses, etc.</a:t>
            </a:r>
          </a:p>
          <a:p>
            <a:endParaRPr lang="en-US" b="0">
              <a:latin typeface="Verdana" pitchFamily="34" charset="0"/>
              <a:cs typeface="Times New Roman" pitchFamily="18" charset="0"/>
            </a:endParaRPr>
          </a:p>
          <a:p>
            <a:endParaRPr lang="en-US"/>
          </a:p>
        </p:txBody>
      </p:sp>
      <p:sp>
        <p:nvSpPr>
          <p:cNvPr id="151556" name="Text Box 4"/>
          <p:cNvSpPr txBox="1">
            <a:spLocks noChangeArrowheads="1"/>
          </p:cNvSpPr>
          <p:nvPr/>
        </p:nvSpPr>
        <p:spPr bwMode="auto">
          <a:xfrm>
            <a:off x="5330825" y="6032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96608" name="Object 0"/>
          <p:cNvGraphicFramePr>
            <a:graphicFrameLocks noChangeAspect="1"/>
          </p:cNvGraphicFramePr>
          <p:nvPr/>
        </p:nvGraphicFramePr>
        <p:xfrm>
          <a:off x="5114925" y="0"/>
          <a:ext cx="4029075" cy="203200"/>
        </p:xfrm>
        <a:graphic>
          <a:graphicData uri="http://schemas.openxmlformats.org/presentationml/2006/ole">
            <p:oleObj spid="_x0000_s196608" r:id="rId3" imgW="4028760" imgH="203400" progId="">
              <p:embed/>
            </p:oleObj>
          </a:graphicData>
        </a:graphic>
      </p:graphicFrame>
      <p:sp>
        <p:nvSpPr>
          <p:cNvPr id="151558" name="AutoShape 6"/>
          <p:cNvSpPr>
            <a:spLocks noChangeArrowheads="1"/>
          </p:cNvSpPr>
          <p:nvPr/>
        </p:nvSpPr>
        <p:spPr bwMode="auto">
          <a:xfrm>
            <a:off x="984250" y="12954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2"/>
          <p:cNvSpPr>
            <a:spLocks noGrp="1"/>
          </p:cNvSpPr>
          <p:nvPr>
            <p:ph type="sldNum" sz="quarter" idx="11"/>
          </p:nvPr>
        </p:nvSpPr>
        <p:spPr/>
        <p:txBody>
          <a:bodyPr/>
          <a:lstStyle/>
          <a:p>
            <a:fld id="{F357EB8F-546E-4642-B367-9C5AC2071E6E}" type="slidenum">
              <a:rPr lang="en-US"/>
              <a:pPr/>
              <a:t>32</a:t>
            </a:fld>
            <a:endParaRPr lang="en-US"/>
          </a:p>
        </p:txBody>
      </p:sp>
      <p:sp>
        <p:nvSpPr>
          <p:cNvPr id="168962" name="Text Box 2"/>
          <p:cNvSpPr txBox="1">
            <a:spLocks noChangeArrowheads="1"/>
          </p:cNvSpPr>
          <p:nvPr/>
        </p:nvSpPr>
        <p:spPr bwMode="auto">
          <a:xfrm>
            <a:off x="633413" y="533400"/>
            <a:ext cx="4338637" cy="336550"/>
          </a:xfrm>
          <a:prstGeom prst="rect">
            <a:avLst/>
          </a:prstGeom>
          <a:noFill/>
          <a:ln w="9525">
            <a:noFill/>
            <a:miter lim="800000"/>
            <a:headEnd/>
            <a:tailEnd/>
          </a:ln>
          <a:effectLst/>
        </p:spPr>
        <p:txBody>
          <a:bodyPr wrap="none">
            <a:spAutoFit/>
          </a:bodyPr>
          <a:lstStyle/>
          <a:p>
            <a:pPr marL="609600" indent="-609600">
              <a:buFontTx/>
              <a:buAutoNum type="romanUcPeriod" startAt="9"/>
            </a:pPr>
            <a:r>
              <a:rPr lang="en-US">
                <a:latin typeface="Verdana" pitchFamily="34" charset="0"/>
                <a:cs typeface="Times New Roman" pitchFamily="18" charset="0"/>
              </a:rPr>
              <a:t>SUMMARY AND CONCLUSIONS </a:t>
            </a:r>
          </a:p>
        </p:txBody>
      </p:sp>
      <p:sp>
        <p:nvSpPr>
          <p:cNvPr id="168965" name="Rectangle 5"/>
          <p:cNvSpPr>
            <a:spLocks noChangeArrowheads="1"/>
          </p:cNvSpPr>
          <p:nvPr/>
        </p:nvSpPr>
        <p:spPr bwMode="auto">
          <a:xfrm>
            <a:off x="2532063" y="6216650"/>
            <a:ext cx="38100" cy="182563"/>
          </a:xfrm>
          <a:prstGeom prst="rect">
            <a:avLst/>
          </a:prstGeom>
          <a:noFill/>
          <a:ln w="9525">
            <a:noFill/>
            <a:miter lim="800000"/>
            <a:headEnd/>
            <a:tailEnd/>
          </a:ln>
        </p:spPr>
        <p:txBody>
          <a:bodyPr wrap="none" lIns="0" tIns="0" rIns="0" bIns="0">
            <a:spAutoFit/>
          </a:bodyPr>
          <a:lstStyle/>
          <a:p>
            <a:r>
              <a:rPr lang="en-US" sz="1200" b="0">
                <a:solidFill>
                  <a:srgbClr val="000000"/>
                </a:solidFill>
                <a:latin typeface="Times New Roman" pitchFamily="18" charset="0"/>
              </a:rPr>
              <a:t> </a:t>
            </a:r>
            <a:endParaRPr lang="en-US"/>
          </a:p>
        </p:txBody>
      </p:sp>
      <p:sp>
        <p:nvSpPr>
          <p:cNvPr id="169143" name="Rectangle 183"/>
          <p:cNvSpPr>
            <a:spLocks noChangeArrowheads="1"/>
          </p:cNvSpPr>
          <p:nvPr/>
        </p:nvSpPr>
        <p:spPr bwMode="auto">
          <a:xfrm>
            <a:off x="2228850" y="750888"/>
            <a:ext cx="28575" cy="138112"/>
          </a:xfrm>
          <a:prstGeom prst="rect">
            <a:avLst/>
          </a:prstGeom>
          <a:noFill/>
          <a:ln w="9525">
            <a:noFill/>
            <a:miter lim="800000"/>
            <a:headEnd/>
            <a:tailEnd/>
          </a:ln>
        </p:spPr>
        <p:txBody>
          <a:bodyPr/>
          <a:lstStyle/>
          <a:p>
            <a:endParaRPr lang="en-US"/>
          </a:p>
        </p:txBody>
      </p:sp>
      <p:sp>
        <p:nvSpPr>
          <p:cNvPr id="169346" name="Rectangle 386"/>
          <p:cNvSpPr>
            <a:spLocks noChangeArrowheads="1"/>
          </p:cNvSpPr>
          <p:nvPr/>
        </p:nvSpPr>
        <p:spPr bwMode="auto">
          <a:xfrm>
            <a:off x="2228850" y="750888"/>
            <a:ext cx="28575" cy="138112"/>
          </a:xfrm>
          <a:prstGeom prst="rect">
            <a:avLst/>
          </a:prstGeom>
          <a:noFill/>
          <a:ln w="9525">
            <a:noFill/>
            <a:miter lim="800000"/>
            <a:headEnd/>
            <a:tailEnd/>
          </a:ln>
        </p:spPr>
        <p:txBody>
          <a:bodyPr/>
          <a:lstStyle/>
          <a:p>
            <a:endParaRPr lang="en-US"/>
          </a:p>
        </p:txBody>
      </p:sp>
      <p:grpSp>
        <p:nvGrpSpPr>
          <p:cNvPr id="169622" name="Group 662"/>
          <p:cNvGrpSpPr>
            <a:grpSpLocks/>
          </p:cNvGrpSpPr>
          <p:nvPr/>
        </p:nvGrpSpPr>
        <p:grpSpPr bwMode="auto">
          <a:xfrm>
            <a:off x="1066800" y="1066800"/>
            <a:ext cx="7543800" cy="5105400"/>
            <a:chOff x="1104" y="384"/>
            <a:chExt cx="4704" cy="3648"/>
          </a:xfrm>
        </p:grpSpPr>
        <p:sp>
          <p:nvSpPr>
            <p:cNvPr id="169623" name="Oval 663"/>
            <p:cNvSpPr>
              <a:spLocks noChangeArrowheads="1"/>
            </p:cNvSpPr>
            <p:nvPr/>
          </p:nvSpPr>
          <p:spPr bwMode="auto">
            <a:xfrm>
              <a:off x="2352" y="384"/>
              <a:ext cx="2304" cy="480"/>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300">
                  <a:latin typeface="Verdana" pitchFamily="34" charset="0"/>
                </a:rPr>
                <a:t>Trade relations photographs</a:t>
              </a:r>
            </a:p>
          </p:txBody>
        </p:sp>
        <p:sp>
          <p:nvSpPr>
            <p:cNvPr id="169624" name="Oval 664"/>
            <p:cNvSpPr>
              <a:spLocks noChangeArrowheads="1"/>
            </p:cNvSpPr>
            <p:nvPr/>
          </p:nvSpPr>
          <p:spPr bwMode="auto">
            <a:xfrm>
              <a:off x="2688" y="1056"/>
              <a:ext cx="1536" cy="480"/>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200">
                  <a:latin typeface="Verdana" pitchFamily="34" charset="0"/>
                </a:rPr>
                <a:t>Identification of sensitive</a:t>
              </a:r>
            </a:p>
            <a:p>
              <a:pPr algn="ctr"/>
              <a:r>
                <a:rPr lang="en-US" sz="1200">
                  <a:latin typeface="Verdana" pitchFamily="34" charset="0"/>
                </a:rPr>
                <a:t>&amp; priority products</a:t>
              </a:r>
            </a:p>
          </p:txBody>
        </p:sp>
        <p:sp>
          <p:nvSpPr>
            <p:cNvPr id="169625" name="Oval 665"/>
            <p:cNvSpPr>
              <a:spLocks noChangeArrowheads="1"/>
            </p:cNvSpPr>
            <p:nvPr/>
          </p:nvSpPr>
          <p:spPr bwMode="auto">
            <a:xfrm>
              <a:off x="2928" y="1728"/>
              <a:ext cx="1056" cy="480"/>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300">
                  <a:latin typeface="Verdana" pitchFamily="34" charset="0"/>
                </a:rPr>
                <a:t>Liberalization</a:t>
              </a:r>
              <a:endParaRPr lang="en-US" sz="1200">
                <a:latin typeface="Verdana" pitchFamily="34" charset="0"/>
              </a:endParaRPr>
            </a:p>
            <a:p>
              <a:pPr algn="ctr"/>
              <a:r>
                <a:rPr lang="en-US" sz="1200">
                  <a:latin typeface="Verdana" pitchFamily="34" charset="0"/>
                </a:rPr>
                <a:t>effects analysis</a:t>
              </a:r>
            </a:p>
          </p:txBody>
        </p:sp>
        <p:sp>
          <p:nvSpPr>
            <p:cNvPr id="169626" name="Oval 666"/>
            <p:cNvSpPr>
              <a:spLocks noChangeArrowheads="1"/>
            </p:cNvSpPr>
            <p:nvPr/>
          </p:nvSpPr>
          <p:spPr bwMode="auto">
            <a:xfrm>
              <a:off x="2112" y="2304"/>
              <a:ext cx="864" cy="576"/>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300">
                  <a:latin typeface="Verdana" pitchFamily="34" charset="0"/>
                </a:rPr>
                <a:t>Tendency</a:t>
              </a:r>
            </a:p>
            <a:p>
              <a:pPr algn="ctr"/>
              <a:r>
                <a:rPr lang="en-US" sz="1200">
                  <a:latin typeface="Verdana" pitchFamily="34" charset="0"/>
                </a:rPr>
                <a:t>models </a:t>
              </a:r>
            </a:p>
          </p:txBody>
        </p:sp>
        <p:sp>
          <p:nvSpPr>
            <p:cNvPr id="169627" name="Oval 667"/>
            <p:cNvSpPr>
              <a:spLocks noChangeArrowheads="1"/>
            </p:cNvSpPr>
            <p:nvPr/>
          </p:nvSpPr>
          <p:spPr bwMode="auto">
            <a:xfrm>
              <a:off x="4080" y="2304"/>
              <a:ext cx="864" cy="576"/>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200">
                  <a:latin typeface="Verdana" pitchFamily="34" charset="0"/>
                </a:rPr>
                <a:t>Case-by-case</a:t>
              </a:r>
            </a:p>
            <a:p>
              <a:pPr algn="ctr"/>
              <a:r>
                <a:rPr lang="en-US" sz="1200">
                  <a:latin typeface="Verdana" pitchFamily="34" charset="0"/>
                </a:rPr>
                <a:t>Models</a:t>
              </a:r>
            </a:p>
          </p:txBody>
        </p:sp>
        <p:sp>
          <p:nvSpPr>
            <p:cNvPr id="169628" name="Oval 668"/>
            <p:cNvSpPr>
              <a:spLocks noChangeArrowheads="1"/>
            </p:cNvSpPr>
            <p:nvPr/>
          </p:nvSpPr>
          <p:spPr bwMode="auto">
            <a:xfrm>
              <a:off x="2928" y="2928"/>
              <a:ext cx="1056" cy="480"/>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200">
                  <a:latin typeface="Verdana" pitchFamily="34" charset="0"/>
                </a:rPr>
                <a:t>Negotiation </a:t>
              </a:r>
            </a:p>
            <a:p>
              <a:pPr algn="ctr"/>
              <a:r>
                <a:rPr lang="en-US" sz="1300">
                  <a:latin typeface="Verdana" pitchFamily="34" charset="0"/>
                </a:rPr>
                <a:t>strategy</a:t>
              </a:r>
            </a:p>
          </p:txBody>
        </p:sp>
        <p:sp>
          <p:nvSpPr>
            <p:cNvPr id="169629" name="Oval 669"/>
            <p:cNvSpPr>
              <a:spLocks noChangeArrowheads="1"/>
            </p:cNvSpPr>
            <p:nvPr/>
          </p:nvSpPr>
          <p:spPr bwMode="auto">
            <a:xfrm>
              <a:off x="2400" y="3456"/>
              <a:ext cx="864" cy="576"/>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200">
                  <a:latin typeface="Verdana" pitchFamily="34" charset="0"/>
                </a:rPr>
                <a:t>External</a:t>
              </a:r>
            </a:p>
            <a:p>
              <a:pPr algn="ctr"/>
              <a:r>
                <a:rPr lang="en-US" sz="1200">
                  <a:latin typeface="Verdana" pitchFamily="34" charset="0"/>
                </a:rPr>
                <a:t>negotiation</a:t>
              </a:r>
            </a:p>
          </p:txBody>
        </p:sp>
        <p:sp>
          <p:nvSpPr>
            <p:cNvPr id="169630" name="Oval 670"/>
            <p:cNvSpPr>
              <a:spLocks noChangeArrowheads="1"/>
            </p:cNvSpPr>
            <p:nvPr/>
          </p:nvSpPr>
          <p:spPr bwMode="auto">
            <a:xfrm>
              <a:off x="3648" y="3456"/>
              <a:ext cx="864" cy="576"/>
            </a:xfrm>
            <a:prstGeom prst="ellipse">
              <a:avLst/>
            </a:prstGeom>
            <a:solidFill>
              <a:srgbClr val="808000">
                <a:alpha val="50000"/>
              </a:srgbClr>
            </a:solidFill>
            <a:ln w="9525">
              <a:solidFill>
                <a:srgbClr val="808000"/>
              </a:solidFill>
              <a:round/>
              <a:headEnd/>
              <a:tailEnd/>
            </a:ln>
            <a:effectLst/>
          </p:spPr>
          <p:txBody>
            <a:bodyPr wrap="none" anchor="ctr"/>
            <a:lstStyle/>
            <a:p>
              <a:pPr algn="ctr"/>
              <a:r>
                <a:rPr lang="en-US" sz="1200">
                  <a:latin typeface="Verdana" pitchFamily="34" charset="0"/>
                </a:rPr>
                <a:t>Sectorial</a:t>
              </a:r>
            </a:p>
            <a:p>
              <a:pPr algn="ctr"/>
              <a:r>
                <a:rPr lang="en-US" sz="1300">
                  <a:latin typeface="Verdana" pitchFamily="34" charset="0"/>
                </a:rPr>
                <a:t>plans</a:t>
              </a:r>
            </a:p>
          </p:txBody>
        </p:sp>
        <p:sp>
          <p:nvSpPr>
            <p:cNvPr id="169631" name="Line 671"/>
            <p:cNvSpPr>
              <a:spLocks noChangeShapeType="1"/>
            </p:cNvSpPr>
            <p:nvPr/>
          </p:nvSpPr>
          <p:spPr bwMode="auto">
            <a:xfrm>
              <a:off x="3456" y="864"/>
              <a:ext cx="0" cy="192"/>
            </a:xfrm>
            <a:prstGeom prst="line">
              <a:avLst/>
            </a:prstGeom>
            <a:noFill/>
            <a:ln w="9525">
              <a:solidFill>
                <a:schemeClr val="tx1"/>
              </a:solidFill>
              <a:round/>
              <a:headEnd/>
              <a:tailEnd type="triangle" w="med" len="med"/>
            </a:ln>
            <a:effectLst/>
          </p:spPr>
          <p:txBody>
            <a:bodyPr/>
            <a:lstStyle/>
            <a:p>
              <a:endParaRPr lang="en-US"/>
            </a:p>
          </p:txBody>
        </p:sp>
        <p:sp>
          <p:nvSpPr>
            <p:cNvPr id="169632" name="Line 672"/>
            <p:cNvSpPr>
              <a:spLocks noChangeShapeType="1"/>
            </p:cNvSpPr>
            <p:nvPr/>
          </p:nvSpPr>
          <p:spPr bwMode="auto">
            <a:xfrm>
              <a:off x="3456" y="1536"/>
              <a:ext cx="0" cy="192"/>
            </a:xfrm>
            <a:prstGeom prst="line">
              <a:avLst/>
            </a:prstGeom>
            <a:noFill/>
            <a:ln w="9525">
              <a:solidFill>
                <a:schemeClr val="tx1"/>
              </a:solidFill>
              <a:round/>
              <a:headEnd/>
              <a:tailEnd type="triangle" w="med" len="med"/>
            </a:ln>
            <a:effectLst/>
          </p:spPr>
          <p:txBody>
            <a:bodyPr/>
            <a:lstStyle/>
            <a:p>
              <a:endParaRPr lang="en-US"/>
            </a:p>
          </p:txBody>
        </p:sp>
        <p:sp>
          <p:nvSpPr>
            <p:cNvPr id="169633" name="Line 673"/>
            <p:cNvSpPr>
              <a:spLocks noChangeShapeType="1"/>
            </p:cNvSpPr>
            <p:nvPr/>
          </p:nvSpPr>
          <p:spPr bwMode="auto">
            <a:xfrm flipH="1">
              <a:off x="2592" y="2112"/>
              <a:ext cx="432" cy="192"/>
            </a:xfrm>
            <a:prstGeom prst="line">
              <a:avLst/>
            </a:prstGeom>
            <a:noFill/>
            <a:ln w="9525">
              <a:solidFill>
                <a:schemeClr val="tx1"/>
              </a:solidFill>
              <a:round/>
              <a:headEnd/>
              <a:tailEnd type="triangle" w="med" len="med"/>
            </a:ln>
            <a:effectLst/>
          </p:spPr>
          <p:txBody>
            <a:bodyPr/>
            <a:lstStyle/>
            <a:p>
              <a:endParaRPr lang="en-US"/>
            </a:p>
          </p:txBody>
        </p:sp>
        <p:sp>
          <p:nvSpPr>
            <p:cNvPr id="169634" name="Line 674"/>
            <p:cNvSpPr>
              <a:spLocks noChangeShapeType="1"/>
            </p:cNvSpPr>
            <p:nvPr/>
          </p:nvSpPr>
          <p:spPr bwMode="auto">
            <a:xfrm>
              <a:off x="3888" y="2112"/>
              <a:ext cx="480" cy="192"/>
            </a:xfrm>
            <a:prstGeom prst="line">
              <a:avLst/>
            </a:prstGeom>
            <a:noFill/>
            <a:ln w="9525">
              <a:solidFill>
                <a:schemeClr val="tx1"/>
              </a:solidFill>
              <a:round/>
              <a:headEnd/>
              <a:tailEnd type="triangle" w="med" len="med"/>
            </a:ln>
            <a:effectLst/>
          </p:spPr>
          <p:txBody>
            <a:bodyPr/>
            <a:lstStyle/>
            <a:p>
              <a:endParaRPr lang="en-US"/>
            </a:p>
          </p:txBody>
        </p:sp>
        <p:sp>
          <p:nvSpPr>
            <p:cNvPr id="169635" name="Line 675"/>
            <p:cNvSpPr>
              <a:spLocks noChangeShapeType="1"/>
            </p:cNvSpPr>
            <p:nvPr/>
          </p:nvSpPr>
          <p:spPr bwMode="auto">
            <a:xfrm>
              <a:off x="3216" y="2544"/>
              <a:ext cx="624" cy="0"/>
            </a:xfrm>
            <a:prstGeom prst="line">
              <a:avLst/>
            </a:prstGeom>
            <a:noFill/>
            <a:ln w="9525">
              <a:solidFill>
                <a:schemeClr val="tx1"/>
              </a:solidFill>
              <a:round/>
              <a:headEnd/>
              <a:tailEnd type="triangle" w="med" len="med"/>
            </a:ln>
            <a:effectLst/>
          </p:spPr>
          <p:txBody>
            <a:bodyPr/>
            <a:lstStyle/>
            <a:p>
              <a:endParaRPr lang="en-US"/>
            </a:p>
          </p:txBody>
        </p:sp>
        <p:sp>
          <p:nvSpPr>
            <p:cNvPr id="169636" name="Line 676"/>
            <p:cNvSpPr>
              <a:spLocks noChangeShapeType="1"/>
            </p:cNvSpPr>
            <p:nvPr/>
          </p:nvSpPr>
          <p:spPr bwMode="auto">
            <a:xfrm>
              <a:off x="2592" y="2880"/>
              <a:ext cx="336" cy="240"/>
            </a:xfrm>
            <a:prstGeom prst="line">
              <a:avLst/>
            </a:prstGeom>
            <a:noFill/>
            <a:ln w="9525">
              <a:solidFill>
                <a:schemeClr val="tx1"/>
              </a:solidFill>
              <a:round/>
              <a:headEnd/>
              <a:tailEnd type="triangle" w="med" len="med"/>
            </a:ln>
            <a:effectLst/>
          </p:spPr>
          <p:txBody>
            <a:bodyPr/>
            <a:lstStyle/>
            <a:p>
              <a:endParaRPr lang="en-US"/>
            </a:p>
          </p:txBody>
        </p:sp>
        <p:sp>
          <p:nvSpPr>
            <p:cNvPr id="169637" name="Line 677"/>
            <p:cNvSpPr>
              <a:spLocks noChangeShapeType="1"/>
            </p:cNvSpPr>
            <p:nvPr/>
          </p:nvSpPr>
          <p:spPr bwMode="auto">
            <a:xfrm flipH="1">
              <a:off x="3984" y="2880"/>
              <a:ext cx="432" cy="240"/>
            </a:xfrm>
            <a:prstGeom prst="line">
              <a:avLst/>
            </a:prstGeom>
            <a:noFill/>
            <a:ln w="9525">
              <a:solidFill>
                <a:schemeClr val="tx1"/>
              </a:solidFill>
              <a:round/>
              <a:headEnd/>
              <a:tailEnd type="triangle" w="med" len="med"/>
            </a:ln>
            <a:effectLst/>
          </p:spPr>
          <p:txBody>
            <a:bodyPr/>
            <a:lstStyle/>
            <a:p>
              <a:endParaRPr lang="en-US"/>
            </a:p>
          </p:txBody>
        </p:sp>
        <p:sp>
          <p:nvSpPr>
            <p:cNvPr id="169638" name="Rectangle 678"/>
            <p:cNvSpPr>
              <a:spLocks noChangeArrowheads="1"/>
            </p:cNvSpPr>
            <p:nvPr/>
          </p:nvSpPr>
          <p:spPr bwMode="auto">
            <a:xfrm>
              <a:off x="4848" y="1008"/>
              <a:ext cx="960" cy="912"/>
            </a:xfrm>
            <a:prstGeom prst="rect">
              <a:avLst/>
            </a:prstGeom>
            <a:solidFill>
              <a:srgbClr val="808000">
                <a:alpha val="50000"/>
              </a:srgbClr>
            </a:solidFill>
            <a:ln w="9525">
              <a:solidFill>
                <a:srgbClr val="808000"/>
              </a:solidFill>
              <a:miter lim="800000"/>
              <a:headEnd/>
              <a:tailEnd/>
            </a:ln>
            <a:effectLst/>
          </p:spPr>
          <p:txBody>
            <a:bodyPr/>
            <a:lstStyle/>
            <a:p>
              <a:pPr algn="ctr"/>
              <a:r>
                <a:rPr lang="en-US" sz="1200">
                  <a:latin typeface="Verdana" pitchFamily="34" charset="0"/>
                </a:rPr>
                <a:t>ECONOMIC AGENTS</a:t>
              </a:r>
            </a:p>
            <a:p>
              <a:r>
                <a:rPr lang="en-US" sz="1200">
                  <a:latin typeface="Verdana" pitchFamily="34" charset="0"/>
                </a:rPr>
                <a:t>-Employers</a:t>
              </a:r>
            </a:p>
            <a:p>
              <a:r>
                <a:rPr lang="en-US" sz="1200">
                  <a:latin typeface="Verdana" pitchFamily="34" charset="0"/>
                </a:rPr>
                <a:t>-Unions</a:t>
              </a:r>
            </a:p>
            <a:p>
              <a:r>
                <a:rPr lang="en-US" sz="1200">
                  <a:latin typeface="Verdana" pitchFamily="34" charset="0"/>
                </a:rPr>
                <a:t>-Consumers</a:t>
              </a:r>
            </a:p>
          </p:txBody>
        </p:sp>
        <p:sp>
          <p:nvSpPr>
            <p:cNvPr id="169639" name="Rectangle 679"/>
            <p:cNvSpPr>
              <a:spLocks noChangeArrowheads="1"/>
            </p:cNvSpPr>
            <p:nvPr/>
          </p:nvSpPr>
          <p:spPr bwMode="auto">
            <a:xfrm>
              <a:off x="4848" y="2976"/>
              <a:ext cx="960" cy="912"/>
            </a:xfrm>
            <a:prstGeom prst="rect">
              <a:avLst/>
            </a:prstGeom>
            <a:solidFill>
              <a:srgbClr val="808000">
                <a:alpha val="50000"/>
              </a:srgbClr>
            </a:solidFill>
            <a:ln w="9525">
              <a:solidFill>
                <a:srgbClr val="808000"/>
              </a:solidFill>
              <a:miter lim="800000"/>
              <a:headEnd/>
              <a:tailEnd/>
            </a:ln>
            <a:effectLst/>
          </p:spPr>
          <p:txBody>
            <a:bodyPr/>
            <a:lstStyle/>
            <a:p>
              <a:pPr algn="ctr"/>
              <a:r>
                <a:rPr lang="en-US" sz="1200">
                  <a:latin typeface="Verdana" pitchFamily="34" charset="0"/>
                </a:rPr>
                <a:t>ECONOMIC AGENTS</a:t>
              </a:r>
            </a:p>
            <a:p>
              <a:r>
                <a:rPr lang="en-US" sz="1200">
                  <a:latin typeface="Verdana" pitchFamily="34" charset="0"/>
                </a:rPr>
                <a:t>-Employers</a:t>
              </a:r>
            </a:p>
            <a:p>
              <a:r>
                <a:rPr lang="en-US" sz="1200">
                  <a:latin typeface="Verdana" pitchFamily="34" charset="0"/>
                </a:rPr>
                <a:t>-Unions</a:t>
              </a:r>
            </a:p>
            <a:p>
              <a:r>
                <a:rPr lang="en-US" sz="1200">
                  <a:latin typeface="Verdana" pitchFamily="34" charset="0"/>
                </a:rPr>
                <a:t>-Consumers</a:t>
              </a:r>
            </a:p>
          </p:txBody>
        </p:sp>
        <p:sp>
          <p:nvSpPr>
            <p:cNvPr id="169640" name="Line 680"/>
            <p:cNvSpPr>
              <a:spLocks noChangeShapeType="1"/>
            </p:cNvSpPr>
            <p:nvPr/>
          </p:nvSpPr>
          <p:spPr bwMode="auto">
            <a:xfrm flipH="1">
              <a:off x="2784" y="3264"/>
              <a:ext cx="144" cy="192"/>
            </a:xfrm>
            <a:prstGeom prst="line">
              <a:avLst/>
            </a:prstGeom>
            <a:noFill/>
            <a:ln w="9525">
              <a:solidFill>
                <a:schemeClr val="tx1"/>
              </a:solidFill>
              <a:round/>
              <a:headEnd/>
              <a:tailEnd type="triangle" w="med" len="med"/>
            </a:ln>
            <a:effectLst/>
          </p:spPr>
          <p:txBody>
            <a:bodyPr/>
            <a:lstStyle/>
            <a:p>
              <a:endParaRPr lang="en-US"/>
            </a:p>
          </p:txBody>
        </p:sp>
        <p:sp>
          <p:nvSpPr>
            <p:cNvPr id="169641" name="Line 681"/>
            <p:cNvSpPr>
              <a:spLocks noChangeShapeType="1"/>
            </p:cNvSpPr>
            <p:nvPr/>
          </p:nvSpPr>
          <p:spPr bwMode="auto">
            <a:xfrm>
              <a:off x="3936" y="3264"/>
              <a:ext cx="192" cy="192"/>
            </a:xfrm>
            <a:prstGeom prst="line">
              <a:avLst/>
            </a:prstGeom>
            <a:noFill/>
            <a:ln w="9525">
              <a:solidFill>
                <a:schemeClr val="tx1"/>
              </a:solidFill>
              <a:round/>
              <a:headEnd/>
              <a:tailEnd type="triangle" w="med" len="med"/>
            </a:ln>
            <a:effectLst/>
          </p:spPr>
          <p:txBody>
            <a:bodyPr/>
            <a:lstStyle/>
            <a:p>
              <a:endParaRPr lang="en-US"/>
            </a:p>
          </p:txBody>
        </p:sp>
        <p:sp>
          <p:nvSpPr>
            <p:cNvPr id="169642" name="Line 682"/>
            <p:cNvSpPr>
              <a:spLocks noChangeShapeType="1"/>
            </p:cNvSpPr>
            <p:nvPr/>
          </p:nvSpPr>
          <p:spPr bwMode="auto">
            <a:xfrm flipH="1">
              <a:off x="4080" y="3216"/>
              <a:ext cx="720"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3" name="Line 683"/>
            <p:cNvSpPr>
              <a:spLocks noChangeShapeType="1"/>
            </p:cNvSpPr>
            <p:nvPr/>
          </p:nvSpPr>
          <p:spPr bwMode="auto">
            <a:xfrm flipH="1">
              <a:off x="4272" y="1248"/>
              <a:ext cx="528"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4" name="Rectangle 684"/>
            <p:cNvSpPr>
              <a:spLocks noChangeArrowheads="1"/>
            </p:cNvSpPr>
            <p:nvPr/>
          </p:nvSpPr>
          <p:spPr bwMode="auto">
            <a:xfrm rot="10800000">
              <a:off x="1104" y="480"/>
              <a:ext cx="576" cy="3072"/>
            </a:xfrm>
            <a:prstGeom prst="rect">
              <a:avLst/>
            </a:prstGeom>
            <a:solidFill>
              <a:srgbClr val="808000">
                <a:alpha val="50000"/>
              </a:srgbClr>
            </a:solidFill>
            <a:ln w="9525">
              <a:solidFill>
                <a:srgbClr val="808000"/>
              </a:solidFill>
              <a:miter lim="800000"/>
              <a:headEnd/>
              <a:tailEnd/>
            </a:ln>
            <a:effectLst/>
          </p:spPr>
          <p:txBody>
            <a:bodyPr vert="eaVert" wrap="none" anchor="ctr"/>
            <a:lstStyle/>
            <a:p>
              <a:pPr algn="ctr">
                <a:buFontTx/>
                <a:buChar char="-"/>
              </a:pPr>
              <a:r>
                <a:rPr lang="en-US" sz="1300">
                  <a:latin typeface="Verdana" pitchFamily="34" charset="0"/>
                </a:rPr>
                <a:t>Ministry Specialists</a:t>
              </a:r>
            </a:p>
            <a:p>
              <a:pPr algn="ctr">
                <a:buFontTx/>
                <a:buChar char="-"/>
              </a:pPr>
              <a:r>
                <a:rPr lang="en-US" sz="1300">
                  <a:latin typeface="Verdana" pitchFamily="34" charset="0"/>
                </a:rPr>
                <a:t> External Advisors</a:t>
              </a:r>
            </a:p>
            <a:p>
              <a:pPr algn="ctr">
                <a:buFontTx/>
                <a:buChar char="-"/>
              </a:pPr>
              <a:r>
                <a:rPr lang="en-US" sz="1300">
                  <a:latin typeface="Verdana" pitchFamily="34" charset="0"/>
                </a:rPr>
                <a:t>Consultants</a:t>
              </a:r>
            </a:p>
          </p:txBody>
        </p:sp>
        <p:sp>
          <p:nvSpPr>
            <p:cNvPr id="169645" name="Line 685"/>
            <p:cNvSpPr>
              <a:spLocks noChangeShapeType="1"/>
            </p:cNvSpPr>
            <p:nvPr/>
          </p:nvSpPr>
          <p:spPr bwMode="auto">
            <a:xfrm>
              <a:off x="1680" y="624"/>
              <a:ext cx="528"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6" name="Line 686"/>
            <p:cNvSpPr>
              <a:spLocks noChangeShapeType="1"/>
            </p:cNvSpPr>
            <p:nvPr/>
          </p:nvSpPr>
          <p:spPr bwMode="auto">
            <a:xfrm>
              <a:off x="1680" y="1344"/>
              <a:ext cx="864"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7" name="Line 687"/>
            <p:cNvSpPr>
              <a:spLocks noChangeShapeType="1"/>
            </p:cNvSpPr>
            <p:nvPr/>
          </p:nvSpPr>
          <p:spPr bwMode="auto">
            <a:xfrm>
              <a:off x="1680" y="1968"/>
              <a:ext cx="1104"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8" name="Line 688"/>
            <p:cNvSpPr>
              <a:spLocks noChangeShapeType="1"/>
            </p:cNvSpPr>
            <p:nvPr/>
          </p:nvSpPr>
          <p:spPr bwMode="auto">
            <a:xfrm>
              <a:off x="1680" y="2592"/>
              <a:ext cx="384" cy="0"/>
            </a:xfrm>
            <a:prstGeom prst="line">
              <a:avLst/>
            </a:prstGeom>
            <a:noFill/>
            <a:ln w="9525">
              <a:solidFill>
                <a:schemeClr val="tx1"/>
              </a:solidFill>
              <a:prstDash val="sysDot"/>
              <a:round/>
              <a:headEnd/>
              <a:tailEnd type="triangle" w="med" len="med"/>
            </a:ln>
            <a:effectLst/>
          </p:spPr>
          <p:txBody>
            <a:bodyPr/>
            <a:lstStyle/>
            <a:p>
              <a:endParaRPr lang="en-US"/>
            </a:p>
          </p:txBody>
        </p:sp>
        <p:sp>
          <p:nvSpPr>
            <p:cNvPr id="169649" name="Line 689"/>
            <p:cNvSpPr>
              <a:spLocks noChangeShapeType="1"/>
            </p:cNvSpPr>
            <p:nvPr/>
          </p:nvSpPr>
          <p:spPr bwMode="auto">
            <a:xfrm>
              <a:off x="1680" y="3216"/>
              <a:ext cx="1152" cy="0"/>
            </a:xfrm>
            <a:prstGeom prst="line">
              <a:avLst/>
            </a:prstGeom>
            <a:noFill/>
            <a:ln w="9525">
              <a:solidFill>
                <a:schemeClr val="tx1"/>
              </a:solidFill>
              <a:prstDash val="sysDot"/>
              <a:round/>
              <a:headEnd/>
              <a:tailEnd type="triangle" w="med" len="med"/>
            </a:ln>
            <a:effectLst/>
          </p:spPr>
          <p:txBody>
            <a:bodyPr/>
            <a:lstStyle/>
            <a:p>
              <a:endParaRPr lang="en-US"/>
            </a:p>
          </p:txBody>
        </p:sp>
      </p:grpSp>
      <p:sp>
        <p:nvSpPr>
          <p:cNvPr id="169650" name="Text Box 690"/>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197632" name="Object 0"/>
          <p:cNvGraphicFramePr>
            <a:graphicFrameLocks noChangeAspect="1"/>
          </p:cNvGraphicFramePr>
          <p:nvPr/>
        </p:nvGraphicFramePr>
        <p:xfrm>
          <a:off x="5114925" y="0"/>
          <a:ext cx="4029075" cy="203200"/>
        </p:xfrm>
        <a:graphic>
          <a:graphicData uri="http://schemas.openxmlformats.org/presentationml/2006/ole">
            <p:oleObj spid="_x0000_s197632" r:id="rId3" imgW="4028760" imgH="203400" progId="">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A22ACE61-887D-4F9B-952D-8C03AA0F042A}" type="slidenum">
              <a:rPr lang="en-US"/>
              <a:pPr/>
              <a:t>33</a:t>
            </a:fld>
            <a:endParaRPr lang="en-US"/>
          </a:p>
        </p:txBody>
      </p:sp>
      <p:sp>
        <p:nvSpPr>
          <p:cNvPr id="169986" name="Text Box 2"/>
          <p:cNvSpPr txBox="1">
            <a:spLocks noChangeArrowheads="1"/>
          </p:cNvSpPr>
          <p:nvPr/>
        </p:nvSpPr>
        <p:spPr bwMode="auto">
          <a:xfrm>
            <a:off x="1336675" y="1066800"/>
            <a:ext cx="6350000" cy="336550"/>
          </a:xfrm>
          <a:prstGeom prst="rect">
            <a:avLst/>
          </a:prstGeom>
          <a:noFill/>
          <a:ln w="9525">
            <a:noFill/>
            <a:miter lim="800000"/>
            <a:headEnd/>
            <a:tailEnd/>
          </a:ln>
          <a:effectLst/>
        </p:spPr>
        <p:txBody>
          <a:bodyPr wrap="none">
            <a:spAutoFit/>
          </a:bodyPr>
          <a:lstStyle/>
          <a:p>
            <a:r>
              <a:rPr lang="en-US">
                <a:latin typeface="Verdana" pitchFamily="34" charset="0"/>
              </a:rPr>
              <a:t>ADVANTAGES OF THE CASE-BY-CASE METHODOLOGY:</a:t>
            </a:r>
            <a:r>
              <a:rPr lang="en-US"/>
              <a:t> </a:t>
            </a:r>
          </a:p>
        </p:txBody>
      </p:sp>
      <p:sp>
        <p:nvSpPr>
          <p:cNvPr id="169987" name="Text Box 3"/>
          <p:cNvSpPr txBox="1">
            <a:spLocks noChangeArrowheads="1"/>
          </p:cNvSpPr>
          <p:nvPr/>
        </p:nvSpPr>
        <p:spPr bwMode="auto">
          <a:xfrm>
            <a:off x="1336675" y="1524000"/>
            <a:ext cx="6837363" cy="2825750"/>
          </a:xfrm>
          <a:prstGeom prst="rect">
            <a:avLst/>
          </a:prstGeom>
          <a:noFill/>
          <a:ln w="9525">
            <a:noFill/>
            <a:miter lim="800000"/>
            <a:headEnd/>
            <a:tailEnd/>
          </a:ln>
          <a:effectLst/>
        </p:spPr>
        <p:txBody>
          <a:bodyPr>
            <a:spAutoFit/>
          </a:bodyPr>
          <a:lstStyle/>
          <a:p>
            <a:pPr lvl="1" algn="just">
              <a:buClr>
                <a:srgbClr val="BCB800"/>
              </a:buClr>
              <a:buFont typeface="Wingdings" pitchFamily="2" charset="2"/>
              <a:buChar char="Ø"/>
            </a:pPr>
            <a:r>
              <a:rPr lang="en-US" b="0">
                <a:latin typeface="Verdana" pitchFamily="34" charset="0"/>
                <a:cs typeface="Times New Roman" pitchFamily="18" charset="0"/>
              </a:rPr>
              <a:t>	Easy to use. </a:t>
            </a:r>
          </a:p>
          <a:p>
            <a:pPr lvl="1" algn="just">
              <a:buClr>
                <a:srgbClr val="BCB800"/>
              </a:buClr>
              <a:buFont typeface="Wingdings" pitchFamily="2" charset="2"/>
              <a:buNone/>
            </a:pPr>
            <a:endParaRPr lang="en-US" b="0">
              <a:latin typeface="Verdana" pitchFamily="34" charset="0"/>
              <a:cs typeface="Times New Roman" pitchFamily="18" charset="0"/>
            </a:endParaRPr>
          </a:p>
          <a:p>
            <a:pPr lvl="1" algn="just">
              <a:buClr>
                <a:srgbClr val="BCB800"/>
              </a:buClr>
              <a:buFont typeface="Wingdings" pitchFamily="2" charset="2"/>
              <a:buChar char="Ø"/>
            </a:pPr>
            <a:r>
              <a:rPr lang="en-US" b="0">
                <a:latin typeface="Verdana" pitchFamily="34" charset="0"/>
                <a:cs typeface="Times New Roman" pitchFamily="18" charset="0"/>
              </a:rPr>
              <a:t>	Requires relatively little information. </a:t>
            </a:r>
          </a:p>
          <a:p>
            <a:pPr lvl="1" algn="just">
              <a:buClr>
                <a:srgbClr val="BCB800"/>
              </a:buClr>
              <a:buFont typeface="Wingdings" pitchFamily="2" charset="2"/>
              <a:buNone/>
            </a:pPr>
            <a:endParaRPr lang="en-US" b="0">
              <a:latin typeface="Verdana" pitchFamily="34" charset="0"/>
              <a:cs typeface="Times New Roman" pitchFamily="18" charset="0"/>
            </a:endParaRPr>
          </a:p>
          <a:p>
            <a:pPr lvl="1" algn="just">
              <a:buClr>
                <a:srgbClr val="BCB800"/>
              </a:buClr>
              <a:buFont typeface="Wingdings" pitchFamily="2" charset="2"/>
              <a:buChar char="Ø"/>
            </a:pPr>
            <a:r>
              <a:rPr lang="en-US" b="0">
                <a:latin typeface="Verdana" pitchFamily="34" charset="0"/>
                <a:cs typeface="Times New Roman" pitchFamily="18" charset="0"/>
              </a:rPr>
              <a:t>	The cost of studies is low an can easily be 	subcontracted to external advisors.</a:t>
            </a:r>
          </a:p>
          <a:p>
            <a:pPr lvl="1" algn="just">
              <a:buClr>
                <a:srgbClr val="BCB800"/>
              </a:buClr>
              <a:buFont typeface="Wingdings" pitchFamily="2" charset="2"/>
              <a:buNone/>
            </a:pPr>
            <a:endParaRPr lang="en-US" b="0">
              <a:latin typeface="Verdana" pitchFamily="34" charset="0"/>
              <a:cs typeface="Times New Roman" pitchFamily="18" charset="0"/>
            </a:endParaRPr>
          </a:p>
          <a:p>
            <a:pPr lvl="1" algn="just">
              <a:buClr>
                <a:srgbClr val="BCB800"/>
              </a:buClr>
              <a:buFont typeface="Wingdings" pitchFamily="2" charset="2"/>
              <a:buChar char="Ø"/>
            </a:pPr>
            <a:r>
              <a:rPr lang="en-US" b="0">
                <a:latin typeface="Verdana" pitchFamily="34" charset="0"/>
                <a:cs typeface="Times New Roman" pitchFamily="18" charset="0"/>
              </a:rPr>
              <a:t>	Analysis results can be obtained very quickly.</a:t>
            </a:r>
          </a:p>
          <a:p>
            <a:pPr>
              <a:buClr>
                <a:srgbClr val="BCB800"/>
              </a:buClr>
              <a:buFont typeface="Wingdings" pitchFamily="2" charset="2"/>
              <a:buNone/>
            </a:pPr>
            <a:endParaRPr lang="en-US" b="0">
              <a:latin typeface="Verdana" pitchFamily="34" charset="0"/>
              <a:cs typeface="Times New Roman" pitchFamily="18" charset="0"/>
            </a:endParaRPr>
          </a:p>
        </p:txBody>
      </p:sp>
      <p:sp>
        <p:nvSpPr>
          <p:cNvPr id="169988" name="Text Box 4"/>
          <p:cNvSpPr txBox="1">
            <a:spLocks noChangeArrowheads="1"/>
          </p:cNvSpPr>
          <p:nvPr/>
        </p:nvSpPr>
        <p:spPr bwMode="auto">
          <a:xfrm>
            <a:off x="5611813" y="-244475"/>
            <a:ext cx="169862" cy="336550"/>
          </a:xfrm>
          <a:prstGeom prst="rect">
            <a:avLst/>
          </a:prstGeom>
          <a:noFill/>
          <a:ln w="9525">
            <a:noFill/>
            <a:miter lim="800000"/>
            <a:headEnd/>
            <a:tailEnd/>
          </a:ln>
          <a:effectLst/>
        </p:spPr>
        <p:txBody>
          <a:bodyPr wrap="none">
            <a:spAutoFit/>
          </a:bodyPr>
          <a:lstStyle/>
          <a:p>
            <a:endParaRPr lang="en-US"/>
          </a:p>
        </p:txBody>
      </p:sp>
      <p:graphicFrame>
        <p:nvGraphicFramePr>
          <p:cNvPr id="198656" name="Object 0"/>
          <p:cNvGraphicFramePr>
            <a:graphicFrameLocks noChangeAspect="1"/>
          </p:cNvGraphicFramePr>
          <p:nvPr/>
        </p:nvGraphicFramePr>
        <p:xfrm>
          <a:off x="5114925" y="0"/>
          <a:ext cx="4029075" cy="203200"/>
        </p:xfrm>
        <a:graphic>
          <a:graphicData uri="http://schemas.openxmlformats.org/presentationml/2006/ole">
            <p:oleObj spid="_x0000_s198656" r:id="rId3" imgW="4028760" imgH="203400" progId="">
              <p:embed/>
            </p:oleObj>
          </a:graphicData>
        </a:graphic>
      </p:graphicFrame>
      <p:sp>
        <p:nvSpPr>
          <p:cNvPr id="169990" name="AutoShape 6"/>
          <p:cNvSpPr>
            <a:spLocks noChangeArrowheads="1"/>
          </p:cNvSpPr>
          <p:nvPr/>
        </p:nvSpPr>
        <p:spPr bwMode="auto">
          <a:xfrm>
            <a:off x="984250" y="1066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1"/>
          </p:nvPr>
        </p:nvSpPr>
        <p:spPr/>
        <p:txBody>
          <a:bodyPr/>
          <a:lstStyle/>
          <a:p>
            <a:fld id="{F2F43052-6C9F-45D1-8886-16F2F733C196}" type="slidenum">
              <a:rPr lang="en-US"/>
              <a:pPr/>
              <a:t>4</a:t>
            </a:fld>
            <a:endParaRPr lang="en-US"/>
          </a:p>
        </p:txBody>
      </p:sp>
      <p:sp>
        <p:nvSpPr>
          <p:cNvPr id="144386" name="Text Box 2"/>
          <p:cNvSpPr txBox="1">
            <a:spLocks noChangeArrowheads="1"/>
          </p:cNvSpPr>
          <p:nvPr/>
        </p:nvSpPr>
        <p:spPr bwMode="auto">
          <a:xfrm>
            <a:off x="645636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44387" name="Object 3"/>
          <p:cNvGraphicFramePr>
            <a:graphicFrameLocks noChangeAspect="1"/>
          </p:cNvGraphicFramePr>
          <p:nvPr/>
        </p:nvGraphicFramePr>
        <p:xfrm>
          <a:off x="5114925" y="0"/>
          <a:ext cx="4029075" cy="203200"/>
        </p:xfrm>
        <a:graphic>
          <a:graphicData uri="http://schemas.openxmlformats.org/presentationml/2006/ole">
            <p:oleObj spid="_x0000_s144387" r:id="rId3" imgW="4028760" imgH="203400" progId="">
              <p:embed/>
            </p:oleObj>
          </a:graphicData>
        </a:graphic>
      </p:graphicFrame>
      <p:sp>
        <p:nvSpPr>
          <p:cNvPr id="144388" name="Text Box 4"/>
          <p:cNvSpPr txBox="1">
            <a:spLocks noChangeArrowheads="1"/>
          </p:cNvSpPr>
          <p:nvPr/>
        </p:nvSpPr>
        <p:spPr bwMode="auto">
          <a:xfrm>
            <a:off x="703263" y="685800"/>
            <a:ext cx="8088312" cy="366713"/>
          </a:xfrm>
          <a:prstGeom prst="rect">
            <a:avLst/>
          </a:prstGeom>
          <a:noFill/>
          <a:ln w="9525">
            <a:noFill/>
            <a:miter lim="800000"/>
            <a:headEnd/>
            <a:tailEnd/>
          </a:ln>
          <a:effectLst/>
        </p:spPr>
        <p:txBody>
          <a:bodyPr>
            <a:spAutoFit/>
          </a:bodyPr>
          <a:lstStyle/>
          <a:p>
            <a:pPr marL="609600" indent="-609600" algn="just">
              <a:buFontTx/>
              <a:buAutoNum type="romanUcPeriod" startAt="2"/>
            </a:pPr>
            <a:r>
              <a:rPr lang="en-US" sz="1800">
                <a:latin typeface="Verdana" pitchFamily="34" charset="0"/>
                <a:cs typeface="Times New Roman" pitchFamily="18" charset="0"/>
              </a:rPr>
              <a:t>PRIOR CONSIDERATIONS</a:t>
            </a:r>
          </a:p>
        </p:txBody>
      </p:sp>
      <p:sp>
        <p:nvSpPr>
          <p:cNvPr id="144389" name="Text Box 5"/>
          <p:cNvSpPr txBox="1">
            <a:spLocks noChangeArrowheads="1"/>
          </p:cNvSpPr>
          <p:nvPr/>
        </p:nvSpPr>
        <p:spPr bwMode="auto">
          <a:xfrm>
            <a:off x="1336675" y="2514600"/>
            <a:ext cx="7399338" cy="3101975"/>
          </a:xfrm>
          <a:prstGeom prst="rect">
            <a:avLst/>
          </a:prstGeom>
          <a:noFill/>
          <a:ln w="9525">
            <a:noFill/>
            <a:miter lim="800000"/>
            <a:headEnd/>
            <a:tailEnd/>
          </a:ln>
          <a:effectLst/>
        </p:spPr>
        <p:txBody>
          <a:bodyPr>
            <a:spAutoFit/>
          </a:bodyPr>
          <a:lstStyle/>
          <a:p>
            <a:pPr>
              <a:lnSpc>
                <a:spcPct val="130000"/>
              </a:lnSpc>
              <a:spcBef>
                <a:spcPts val="200"/>
              </a:spcBef>
              <a:buClr>
                <a:srgbClr val="BCB800"/>
              </a:buClr>
              <a:buFont typeface="Wingdings" pitchFamily="2" charset="2"/>
              <a:buChar char="Ø"/>
            </a:pPr>
            <a:r>
              <a:rPr lang="en-US">
                <a:latin typeface="Verdana" pitchFamily="34" charset="0"/>
                <a:cs typeface="Times New Roman" pitchFamily="18" charset="0"/>
              </a:rPr>
              <a:t> Political considerations: </a:t>
            </a:r>
          </a:p>
          <a:p>
            <a:pPr lvl="1" algn="just">
              <a:lnSpc>
                <a:spcPct val="130000"/>
              </a:lnSpc>
              <a:spcBef>
                <a:spcPts val="200"/>
              </a:spcBef>
              <a:buClr>
                <a:srgbClr val="BCB800"/>
              </a:buClr>
              <a:buFontTx/>
              <a:buChar char="•"/>
            </a:pPr>
            <a:r>
              <a:rPr lang="en-US">
                <a:latin typeface="Verdana" pitchFamily="34" charset="0"/>
                <a:cs typeface="Times New Roman" pitchFamily="18" charset="0"/>
              </a:rPr>
              <a:t> 	</a:t>
            </a:r>
            <a:r>
              <a:rPr lang="en-US" b="0">
                <a:latin typeface="Verdana" pitchFamily="34" charset="0"/>
                <a:cs typeface="Times New Roman" pitchFamily="18" charset="0"/>
              </a:rPr>
              <a:t>Yield in sovereignty</a:t>
            </a:r>
          </a:p>
          <a:p>
            <a:pPr lvl="1" algn="just">
              <a:lnSpc>
                <a:spcPct val="130000"/>
              </a:lnSpc>
              <a:spcBef>
                <a:spcPts val="200"/>
              </a:spcBef>
              <a:buClr>
                <a:srgbClr val="BCB800"/>
              </a:buClr>
              <a:buFontTx/>
              <a:buChar char="•"/>
            </a:pPr>
            <a:r>
              <a:rPr lang="en-US" b="0">
                <a:latin typeface="Verdana" pitchFamily="34" charset="0"/>
                <a:cs typeface="Times New Roman" pitchFamily="18" charset="0"/>
              </a:rPr>
              <a:t> 	Need for political consensus</a:t>
            </a:r>
          </a:p>
          <a:p>
            <a:pPr algn="just">
              <a:lnSpc>
                <a:spcPct val="130000"/>
              </a:lnSpc>
              <a:spcBef>
                <a:spcPts val="200"/>
              </a:spcBef>
            </a:pPr>
            <a:r>
              <a:rPr lang="en-US" b="0">
                <a:latin typeface="Verdana" pitchFamily="34" charset="0"/>
                <a:cs typeface="Times New Roman" pitchFamily="18" charset="0"/>
              </a:rPr>
              <a:t> </a:t>
            </a:r>
          </a:p>
          <a:p>
            <a:pPr algn="just">
              <a:lnSpc>
                <a:spcPct val="130000"/>
              </a:lnSpc>
              <a:spcBef>
                <a:spcPts val="200"/>
              </a:spcBef>
              <a:buClr>
                <a:srgbClr val="BCB800"/>
              </a:buClr>
              <a:buFont typeface="Wingdings" pitchFamily="2" charset="2"/>
              <a:buChar char="Ø"/>
            </a:pPr>
            <a:r>
              <a:rPr lang="en-US">
                <a:latin typeface="Verdana" pitchFamily="34" charset="0"/>
                <a:cs typeface="Times New Roman" pitchFamily="18" charset="0"/>
              </a:rPr>
              <a:t> Economic considerations: </a:t>
            </a:r>
          </a:p>
          <a:p>
            <a:pPr lvl="1" algn="just">
              <a:lnSpc>
                <a:spcPct val="130000"/>
              </a:lnSpc>
              <a:spcBef>
                <a:spcPts val="200"/>
              </a:spcBef>
              <a:buClr>
                <a:srgbClr val="BCB800"/>
              </a:buClr>
              <a:buFontTx/>
              <a:buChar char="•"/>
            </a:pPr>
            <a:r>
              <a:rPr lang="en-US">
                <a:latin typeface="Verdana" pitchFamily="34" charset="0"/>
                <a:cs typeface="Times New Roman" pitchFamily="18" charset="0"/>
              </a:rPr>
              <a:t> 	</a:t>
            </a:r>
            <a:r>
              <a:rPr lang="en-US" b="0">
                <a:latin typeface="Verdana" pitchFamily="34" charset="0"/>
                <a:cs typeface="Times New Roman" pitchFamily="18" charset="0"/>
              </a:rPr>
              <a:t>Alteration of quantities and relative prices of final goods and 	services and production factors (labor, materials, capital, 	business capacity)</a:t>
            </a:r>
          </a:p>
          <a:p>
            <a:pPr lvl="1" algn="just">
              <a:lnSpc>
                <a:spcPct val="130000"/>
              </a:lnSpc>
              <a:spcBef>
                <a:spcPts val="200"/>
              </a:spcBef>
              <a:buClr>
                <a:srgbClr val="BCB800"/>
              </a:buClr>
              <a:buFontTx/>
              <a:buChar char="•"/>
            </a:pPr>
            <a:r>
              <a:rPr lang="en-US" b="0">
                <a:latin typeface="Verdana" pitchFamily="34" charset="0"/>
                <a:cs typeface="Times New Roman" pitchFamily="18" charset="0"/>
              </a:rPr>
              <a:t> 	Market access</a:t>
            </a:r>
            <a:endParaRPr lang="en-US" b="0">
              <a:latin typeface="Verdana" pitchFamily="34" charset="0"/>
            </a:endParaRPr>
          </a:p>
        </p:txBody>
      </p:sp>
      <p:sp>
        <p:nvSpPr>
          <p:cNvPr id="144390" name="Text Box 6"/>
          <p:cNvSpPr txBox="1">
            <a:spLocks noChangeArrowheads="1"/>
          </p:cNvSpPr>
          <p:nvPr/>
        </p:nvSpPr>
        <p:spPr bwMode="auto">
          <a:xfrm>
            <a:off x="1336675" y="1676400"/>
            <a:ext cx="7470775" cy="581025"/>
          </a:xfrm>
          <a:prstGeom prst="rect">
            <a:avLst/>
          </a:prstGeom>
          <a:noFill/>
          <a:ln w="9525">
            <a:noFill/>
            <a:miter lim="800000"/>
            <a:headEnd/>
            <a:tailEnd/>
          </a:ln>
          <a:effectLst/>
        </p:spPr>
        <p:txBody>
          <a:bodyPr>
            <a:spAutoFit/>
          </a:bodyPr>
          <a:lstStyle/>
          <a:p>
            <a:pPr algn="just"/>
            <a:r>
              <a:rPr lang="en-US" b="0">
                <a:latin typeface="Verdana" pitchFamily="34" charset="0"/>
                <a:cs typeface="Times New Roman" pitchFamily="18" charset="0"/>
              </a:rPr>
              <a:t>However complex the trade integration model pursued is, the greater the changes produced in the country will be.</a:t>
            </a:r>
            <a:r>
              <a:rPr lang="en-US" b="0"/>
              <a:t> </a:t>
            </a:r>
          </a:p>
        </p:txBody>
      </p:sp>
      <p:sp>
        <p:nvSpPr>
          <p:cNvPr id="144391" name="AutoShape 7"/>
          <p:cNvSpPr>
            <a:spLocks noChangeArrowheads="1"/>
          </p:cNvSpPr>
          <p:nvPr/>
        </p:nvSpPr>
        <p:spPr bwMode="auto">
          <a:xfrm>
            <a:off x="1125538" y="1752600"/>
            <a:ext cx="211137"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A7A59DAC-3FE6-4499-8E4F-7EAF28FF0A11}" type="slidenum">
              <a:rPr lang="en-US"/>
              <a:pPr/>
              <a:t>5</a:t>
            </a:fld>
            <a:endParaRPr lang="en-US"/>
          </a:p>
        </p:txBody>
      </p:sp>
      <p:sp>
        <p:nvSpPr>
          <p:cNvPr id="145410" name="Text Box 2"/>
          <p:cNvSpPr txBox="1">
            <a:spLocks noChangeArrowheads="1"/>
          </p:cNvSpPr>
          <p:nvPr/>
        </p:nvSpPr>
        <p:spPr bwMode="auto">
          <a:xfrm>
            <a:off x="6597650"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45411" name="Object 3"/>
          <p:cNvGraphicFramePr>
            <a:graphicFrameLocks noChangeAspect="1"/>
          </p:cNvGraphicFramePr>
          <p:nvPr/>
        </p:nvGraphicFramePr>
        <p:xfrm>
          <a:off x="5114925" y="0"/>
          <a:ext cx="4029075" cy="203200"/>
        </p:xfrm>
        <a:graphic>
          <a:graphicData uri="http://schemas.openxmlformats.org/presentationml/2006/ole">
            <p:oleObj spid="_x0000_s145411" r:id="rId3" imgW="4028760" imgH="203400" progId="">
              <p:embed/>
            </p:oleObj>
          </a:graphicData>
        </a:graphic>
      </p:graphicFrame>
      <p:sp>
        <p:nvSpPr>
          <p:cNvPr id="145412" name="Text Box 4"/>
          <p:cNvSpPr txBox="1">
            <a:spLocks noChangeArrowheads="1"/>
          </p:cNvSpPr>
          <p:nvPr/>
        </p:nvSpPr>
        <p:spPr bwMode="auto">
          <a:xfrm>
            <a:off x="1371600" y="3048000"/>
            <a:ext cx="7426325" cy="1514475"/>
          </a:xfrm>
          <a:prstGeom prst="rect">
            <a:avLst/>
          </a:prstGeom>
          <a:noFill/>
          <a:ln w="9525">
            <a:noFill/>
            <a:miter lim="800000"/>
            <a:headEnd/>
            <a:tailEnd/>
          </a:ln>
          <a:effectLst/>
        </p:spPr>
        <p:txBody>
          <a:bodyPr>
            <a:spAutoFit/>
          </a:bodyPr>
          <a:lstStyle/>
          <a:p>
            <a:pPr>
              <a:lnSpc>
                <a:spcPct val="130000"/>
              </a:lnSpc>
            </a:pPr>
            <a:r>
              <a:rPr lang="en-US" b="0">
                <a:cs typeface="Times New Roman" pitchFamily="18" charset="0"/>
              </a:rPr>
              <a:t>In international trade negotiation processes there are 2 negotiations</a:t>
            </a:r>
            <a:r>
              <a:rPr lang="es-ES_tradnl" b="0">
                <a:cs typeface="Times New Roman" pitchFamily="18" charset="0"/>
              </a:rPr>
              <a:t>:</a:t>
            </a:r>
          </a:p>
          <a:p>
            <a:pPr lvl="1">
              <a:lnSpc>
                <a:spcPct val="130000"/>
              </a:lnSpc>
              <a:buClr>
                <a:srgbClr val="BCB800"/>
              </a:buClr>
              <a:buFont typeface="Wingdings" pitchFamily="2" charset="2"/>
              <a:buChar char="Ø"/>
            </a:pPr>
            <a:r>
              <a:rPr lang="es-ES_tradnl" b="0">
                <a:cs typeface="Times New Roman" pitchFamily="18" charset="0"/>
              </a:rPr>
              <a:t>	</a:t>
            </a:r>
            <a:r>
              <a:rPr lang="en-US">
                <a:cs typeface="Times New Roman" pitchFamily="18" charset="0"/>
              </a:rPr>
              <a:t>Internal Negotiation</a:t>
            </a:r>
            <a:r>
              <a:rPr lang="en-US" b="0">
                <a:cs typeface="Times New Roman" pitchFamily="18" charset="0"/>
              </a:rPr>
              <a:t> (i.e. With other social, political and economic 	agents in the country) </a:t>
            </a:r>
          </a:p>
          <a:p>
            <a:pPr lvl="1">
              <a:lnSpc>
                <a:spcPct val="130000"/>
              </a:lnSpc>
              <a:buClr>
                <a:srgbClr val="BCB800"/>
              </a:buClr>
              <a:buFont typeface="Wingdings" pitchFamily="2" charset="2"/>
              <a:buChar char="Ø"/>
            </a:pPr>
            <a:r>
              <a:rPr lang="en-US" b="0">
                <a:cs typeface="Times New Roman" pitchFamily="18" charset="0"/>
              </a:rPr>
              <a:t>	</a:t>
            </a:r>
            <a:r>
              <a:rPr lang="en-US">
                <a:cs typeface="Times New Roman" pitchFamily="18" charset="0"/>
              </a:rPr>
              <a:t>External Negotiation</a:t>
            </a:r>
            <a:r>
              <a:rPr lang="en-US" b="0">
                <a:cs typeface="Times New Roman" pitchFamily="18" charset="0"/>
              </a:rPr>
              <a:t>; that is, with the trade partner </a:t>
            </a:r>
          </a:p>
        </p:txBody>
      </p:sp>
      <p:sp>
        <p:nvSpPr>
          <p:cNvPr id="145415" name="AutoShape 7"/>
          <p:cNvSpPr>
            <a:spLocks noChangeArrowheads="1"/>
          </p:cNvSpPr>
          <p:nvPr/>
        </p:nvSpPr>
        <p:spPr bwMode="auto">
          <a:xfrm>
            <a:off x="1143000" y="3124200"/>
            <a:ext cx="211138"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
        <p:nvSpPr>
          <p:cNvPr id="145416" name="Text Box 8"/>
          <p:cNvSpPr txBox="1">
            <a:spLocks noChangeArrowheads="1"/>
          </p:cNvSpPr>
          <p:nvPr/>
        </p:nvSpPr>
        <p:spPr bwMode="auto">
          <a:xfrm>
            <a:off x="1336675" y="762000"/>
            <a:ext cx="7173913" cy="2419350"/>
          </a:xfrm>
          <a:prstGeom prst="rect">
            <a:avLst/>
          </a:prstGeom>
          <a:noFill/>
          <a:ln w="9525">
            <a:noFill/>
            <a:miter lim="800000"/>
            <a:headEnd/>
            <a:tailEnd/>
          </a:ln>
          <a:effectLst/>
        </p:spPr>
        <p:txBody>
          <a:bodyPr>
            <a:spAutoFit/>
          </a:bodyPr>
          <a:lstStyle/>
          <a:p>
            <a:pPr>
              <a:lnSpc>
                <a:spcPct val="130000"/>
              </a:lnSpc>
              <a:spcBef>
                <a:spcPts val="200"/>
              </a:spcBef>
              <a:buClr>
                <a:srgbClr val="BCB800"/>
              </a:buClr>
            </a:pPr>
            <a:endParaRPr lang="es-ES">
              <a:latin typeface="Verdana" pitchFamily="34" charset="0"/>
              <a:cs typeface="Times New Roman" pitchFamily="18" charset="0"/>
            </a:endParaRPr>
          </a:p>
          <a:p>
            <a:pPr>
              <a:lnSpc>
                <a:spcPct val="130000"/>
              </a:lnSpc>
              <a:spcBef>
                <a:spcPts val="200"/>
              </a:spcBef>
              <a:buClr>
                <a:srgbClr val="BCB800"/>
              </a:buClr>
              <a:buFont typeface="Wingdings" pitchFamily="2" charset="2"/>
              <a:buChar char="Ø"/>
            </a:pPr>
            <a:r>
              <a:rPr lang="es-ES_tradnl">
                <a:latin typeface="Verdana" pitchFamily="34" charset="0"/>
                <a:cs typeface="Times New Roman" pitchFamily="18" charset="0"/>
              </a:rPr>
              <a:t> </a:t>
            </a:r>
            <a:r>
              <a:rPr lang="en-US">
                <a:latin typeface="Verdana" pitchFamily="34" charset="0"/>
                <a:cs typeface="Times New Roman" pitchFamily="18" charset="0"/>
              </a:rPr>
              <a:t>Fiscal considerations: </a:t>
            </a:r>
          </a:p>
          <a:p>
            <a:pPr lvl="1">
              <a:lnSpc>
                <a:spcPct val="130000"/>
              </a:lnSpc>
              <a:spcBef>
                <a:spcPts val="200"/>
              </a:spcBef>
              <a:buClr>
                <a:srgbClr val="BCB800"/>
              </a:buClr>
              <a:buFontTx/>
              <a:buChar char="•"/>
            </a:pPr>
            <a:r>
              <a:rPr lang="en-US">
                <a:latin typeface="Verdana" pitchFamily="34" charset="0"/>
                <a:cs typeface="Times New Roman" pitchFamily="18" charset="0"/>
              </a:rPr>
              <a:t> 	</a:t>
            </a:r>
            <a:r>
              <a:rPr lang="en-US" b="0">
                <a:latin typeface="Verdana" pitchFamily="34" charset="0"/>
                <a:cs typeface="Times New Roman" pitchFamily="18" charset="0"/>
              </a:rPr>
              <a:t>Loss of customs revenue </a:t>
            </a:r>
          </a:p>
          <a:p>
            <a:pPr lvl="1">
              <a:lnSpc>
                <a:spcPct val="130000"/>
              </a:lnSpc>
              <a:spcBef>
                <a:spcPts val="200"/>
              </a:spcBef>
              <a:buClr>
                <a:srgbClr val="BCB800"/>
              </a:buClr>
              <a:buFontTx/>
              <a:buChar char="•"/>
            </a:pPr>
            <a:r>
              <a:rPr lang="en-US" b="0">
                <a:latin typeface="Verdana" pitchFamily="34" charset="0"/>
                <a:cs typeface="Times New Roman" pitchFamily="18" charset="0"/>
              </a:rPr>
              <a:t> 	Increase in administration expenditures (national and 	supranational)</a:t>
            </a:r>
          </a:p>
          <a:p>
            <a:pPr lvl="1">
              <a:lnSpc>
                <a:spcPct val="130000"/>
              </a:lnSpc>
              <a:spcBef>
                <a:spcPts val="200"/>
              </a:spcBef>
              <a:buClr>
                <a:srgbClr val="BCB800"/>
              </a:buClr>
              <a:buFontTx/>
              <a:buChar char="•"/>
            </a:pPr>
            <a:r>
              <a:rPr lang="en-US" b="0">
                <a:latin typeface="Verdana" pitchFamily="34" charset="0"/>
                <a:cs typeface="Times New Roman" pitchFamily="18" charset="0"/>
              </a:rPr>
              <a:t> 	</a:t>
            </a:r>
            <a:r>
              <a:rPr lang="en-US" b="0">
                <a:solidFill>
                  <a:srgbClr val="808000"/>
                </a:solidFill>
                <a:latin typeface="Verdana" pitchFamily="34" charset="0"/>
                <a:cs typeface="Times New Roman" pitchFamily="18" charset="0"/>
                <a:sym typeface="Wingdings" pitchFamily="2" charset="2"/>
              </a:rPr>
              <a:t></a:t>
            </a:r>
            <a:r>
              <a:rPr lang="en-US" b="0">
                <a:latin typeface="Verdana" pitchFamily="34" charset="0"/>
                <a:cs typeface="Times New Roman" pitchFamily="18" charset="0"/>
              </a:rPr>
              <a:t> Mid-term GDP </a:t>
            </a:r>
            <a:r>
              <a:rPr lang="en-US" b="0">
                <a:solidFill>
                  <a:srgbClr val="808000"/>
                </a:solidFill>
                <a:latin typeface="Verdana" pitchFamily="34" charset="0"/>
                <a:cs typeface="Times New Roman" pitchFamily="18" charset="0"/>
                <a:sym typeface="Wingdings" pitchFamily="2" charset="2"/>
              </a:rPr>
              <a:t></a:t>
            </a:r>
            <a:r>
              <a:rPr lang="en-US" b="0">
                <a:latin typeface="Verdana" pitchFamily="34" charset="0"/>
                <a:cs typeface="Times New Roman" pitchFamily="18" charset="0"/>
              </a:rPr>
              <a:t> </a:t>
            </a:r>
            <a:r>
              <a:rPr lang="en-US" b="0">
                <a:solidFill>
                  <a:srgbClr val="808000"/>
                </a:solidFill>
                <a:latin typeface="Verdana" pitchFamily="34" charset="0"/>
                <a:cs typeface="Times New Roman" pitchFamily="18" charset="0"/>
                <a:sym typeface="Wingdings" pitchFamily="2" charset="2"/>
              </a:rPr>
              <a:t></a:t>
            </a:r>
            <a:r>
              <a:rPr lang="en-US" b="0">
                <a:solidFill>
                  <a:srgbClr val="808000"/>
                </a:solidFill>
                <a:latin typeface="Verdana" pitchFamily="34" charset="0"/>
                <a:cs typeface="Times New Roman" pitchFamily="18" charset="0"/>
              </a:rPr>
              <a:t> </a:t>
            </a:r>
            <a:r>
              <a:rPr lang="en-US" b="0">
                <a:latin typeface="Verdana" pitchFamily="34" charset="0"/>
                <a:cs typeface="Times New Roman" pitchFamily="18" charset="0"/>
              </a:rPr>
              <a:t>fiscal revenue</a:t>
            </a:r>
          </a:p>
          <a:p>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9A5ED8DF-C67A-446D-8396-DF64F4CC507A}" type="slidenum">
              <a:rPr lang="en-US"/>
              <a:pPr/>
              <a:t>6</a:t>
            </a:fld>
            <a:endParaRPr lang="en-US"/>
          </a:p>
        </p:txBody>
      </p:sp>
      <p:sp>
        <p:nvSpPr>
          <p:cNvPr id="146434" name="Text Box 2"/>
          <p:cNvSpPr txBox="1">
            <a:spLocks noChangeArrowheads="1"/>
          </p:cNvSpPr>
          <p:nvPr/>
        </p:nvSpPr>
        <p:spPr bwMode="auto">
          <a:xfrm>
            <a:off x="5400675" y="-244475"/>
            <a:ext cx="171450" cy="336550"/>
          </a:xfrm>
          <a:prstGeom prst="rect">
            <a:avLst/>
          </a:prstGeom>
          <a:noFill/>
          <a:ln w="9525">
            <a:noFill/>
            <a:miter lim="800000"/>
            <a:headEnd/>
            <a:tailEnd/>
          </a:ln>
          <a:effectLst/>
        </p:spPr>
        <p:txBody>
          <a:bodyPr wrap="none">
            <a:spAutoFit/>
          </a:bodyPr>
          <a:lstStyle/>
          <a:p>
            <a:endParaRPr lang="es-ES"/>
          </a:p>
        </p:txBody>
      </p:sp>
      <p:graphicFrame>
        <p:nvGraphicFramePr>
          <p:cNvPr id="184320" name="Object 1024"/>
          <p:cNvGraphicFramePr>
            <a:graphicFrameLocks noChangeAspect="1"/>
          </p:cNvGraphicFramePr>
          <p:nvPr/>
        </p:nvGraphicFramePr>
        <p:xfrm>
          <a:off x="5114925" y="0"/>
          <a:ext cx="4029075" cy="203200"/>
        </p:xfrm>
        <a:graphic>
          <a:graphicData uri="http://schemas.openxmlformats.org/presentationml/2006/ole">
            <p:oleObj spid="_x0000_s184320" r:id="rId3" imgW="4028760" imgH="203400" progId="">
              <p:embed/>
            </p:oleObj>
          </a:graphicData>
        </a:graphic>
      </p:graphicFrame>
      <p:sp>
        <p:nvSpPr>
          <p:cNvPr id="146436" name="Text Box 4"/>
          <p:cNvSpPr txBox="1">
            <a:spLocks noChangeArrowheads="1"/>
          </p:cNvSpPr>
          <p:nvPr/>
        </p:nvSpPr>
        <p:spPr bwMode="auto">
          <a:xfrm>
            <a:off x="703263" y="1219200"/>
            <a:ext cx="7907337" cy="5073650"/>
          </a:xfrm>
          <a:prstGeom prst="rect">
            <a:avLst/>
          </a:prstGeom>
          <a:noFill/>
          <a:ln w="9525">
            <a:noFill/>
            <a:miter lim="800000"/>
            <a:headEnd/>
            <a:tailEnd/>
          </a:ln>
          <a:effectLst/>
        </p:spPr>
        <p:txBody>
          <a:bodyPr>
            <a:spAutoFit/>
          </a:bodyPr>
          <a:lstStyle/>
          <a:p>
            <a:pPr algn="just">
              <a:lnSpc>
                <a:spcPct val="130000"/>
              </a:lnSpc>
              <a:buClr>
                <a:srgbClr val="CCCC00"/>
              </a:buClr>
              <a:buFontTx/>
              <a:buChar char="•"/>
            </a:pPr>
            <a:r>
              <a:rPr lang="en-US" b="0">
                <a:cs typeface="Times New Roman" pitchFamily="18" charset="0"/>
              </a:rPr>
              <a:t>  Negotiation between 2 countries to create a free trade area: </a:t>
            </a:r>
            <a:r>
              <a:rPr lang="en-US">
                <a:cs typeface="Times New Roman" pitchFamily="18" charset="0"/>
              </a:rPr>
              <a:t>Country A</a:t>
            </a:r>
            <a:r>
              <a:rPr lang="en-US" b="0">
                <a:cs typeface="Times New Roman" pitchFamily="18" charset="0"/>
              </a:rPr>
              <a:t> and </a:t>
            </a:r>
            <a:r>
              <a:rPr lang="en-US">
                <a:cs typeface="Times New Roman" pitchFamily="18" charset="0"/>
              </a:rPr>
              <a:t>Country B</a:t>
            </a:r>
            <a:r>
              <a:rPr lang="en-US" b="0">
                <a:cs typeface="Times New Roman" pitchFamily="18" charset="0"/>
              </a:rPr>
              <a:t>. </a:t>
            </a:r>
          </a:p>
          <a:p>
            <a:pPr algn="just">
              <a:lnSpc>
                <a:spcPct val="130000"/>
              </a:lnSpc>
              <a:buClr>
                <a:srgbClr val="CCCC00"/>
              </a:buClr>
              <a:buFontTx/>
              <a:buChar char="•"/>
            </a:pPr>
            <a:r>
              <a:rPr lang="en-US" b="0">
                <a:cs typeface="Times New Roman" pitchFamily="18" charset="0"/>
              </a:rPr>
              <a:t>  The analysis will center on defining strategies in reference to specific products and productive sectors.</a:t>
            </a:r>
          </a:p>
          <a:p>
            <a:pPr algn="just">
              <a:lnSpc>
                <a:spcPct val="130000"/>
              </a:lnSpc>
              <a:buClr>
                <a:srgbClr val="CCCC00"/>
              </a:buClr>
              <a:buFontTx/>
              <a:buChar char="•"/>
            </a:pPr>
            <a:r>
              <a:rPr lang="en-US" b="0">
                <a:cs typeface="Times New Roman" pitchFamily="18" charset="0"/>
              </a:rPr>
              <a:t>  Political decisions (i.e. Convenience of the negotiation) have been previously adopted. </a:t>
            </a:r>
          </a:p>
          <a:p>
            <a:pPr algn="just">
              <a:lnSpc>
                <a:spcPct val="130000"/>
              </a:lnSpc>
              <a:buClr>
                <a:srgbClr val="CCCC00"/>
              </a:buClr>
              <a:buFontTx/>
              <a:buChar char="•"/>
            </a:pPr>
            <a:r>
              <a:rPr lang="en-US" b="0">
                <a:cs typeface="Times New Roman" pitchFamily="18" charset="0"/>
              </a:rPr>
              <a:t>  The negotiation consists of agreeing on:</a:t>
            </a:r>
          </a:p>
          <a:p>
            <a:pPr lvl="1" algn="just">
              <a:lnSpc>
                <a:spcPct val="130000"/>
              </a:lnSpc>
              <a:buClr>
                <a:srgbClr val="BCB800"/>
              </a:buClr>
              <a:buFont typeface="Wingdings" pitchFamily="2" charset="2"/>
              <a:buChar char="Ø"/>
            </a:pPr>
            <a:r>
              <a:rPr lang="en-US">
                <a:solidFill>
                  <a:srgbClr val="000000"/>
                </a:solidFill>
                <a:cs typeface="Times New Roman" pitchFamily="18" charset="0"/>
              </a:rPr>
              <a:t>	</a:t>
            </a:r>
            <a:r>
              <a:rPr lang="en-US" b="0">
                <a:cs typeface="Times New Roman" pitchFamily="18" charset="0"/>
              </a:rPr>
              <a:t>Trade Liberalization Schedule. </a:t>
            </a:r>
          </a:p>
          <a:p>
            <a:pPr lvl="1" algn="just">
              <a:lnSpc>
                <a:spcPct val="130000"/>
              </a:lnSpc>
              <a:buClr>
                <a:srgbClr val="BCB800"/>
              </a:buClr>
              <a:buFont typeface="Wingdings" pitchFamily="2" charset="2"/>
              <a:buChar char="Ø"/>
            </a:pPr>
            <a:r>
              <a:rPr lang="en-US" b="0">
                <a:cs typeface="Times New Roman" pitchFamily="18" charset="0"/>
              </a:rPr>
              <a:t>	The tariff phase-out system </a:t>
            </a:r>
          </a:p>
          <a:p>
            <a:pPr lvl="1" algn="just">
              <a:lnSpc>
                <a:spcPct val="130000"/>
              </a:lnSpc>
              <a:buClr>
                <a:srgbClr val="BCB800"/>
              </a:buClr>
              <a:buFont typeface="Wingdings" pitchFamily="2" charset="2"/>
              <a:buChar char="Ø"/>
            </a:pPr>
            <a:r>
              <a:rPr lang="en-US" b="0">
                <a:cs typeface="Times New Roman" pitchFamily="18" charset="0"/>
              </a:rPr>
              <a:t>	Exceptions to liberalization </a:t>
            </a:r>
          </a:p>
          <a:p>
            <a:pPr lvl="1" algn="just">
              <a:lnSpc>
                <a:spcPct val="130000"/>
              </a:lnSpc>
              <a:buClr>
                <a:srgbClr val="BCB800"/>
              </a:buClr>
              <a:buFont typeface="Wingdings" pitchFamily="2" charset="2"/>
              <a:buChar char="Ø"/>
            </a:pPr>
            <a:r>
              <a:rPr lang="en-US" b="0">
                <a:cs typeface="Times New Roman" pitchFamily="18" charset="0"/>
              </a:rPr>
              <a:t>	Rules and Procedures to regulate the relations between the trade partners  (i.e. dispute settlement mechanisms, system to determine the origin of the goods, used of trade remedies, etc.)</a:t>
            </a:r>
          </a:p>
          <a:p>
            <a:endParaRPr lang="en-US" b="0">
              <a:cs typeface="Times New Roman" pitchFamily="18" charset="0"/>
            </a:endParaRPr>
          </a:p>
        </p:txBody>
      </p:sp>
      <p:sp>
        <p:nvSpPr>
          <p:cNvPr id="146437" name="Text Box 5"/>
          <p:cNvSpPr txBox="1">
            <a:spLocks noChangeArrowheads="1"/>
          </p:cNvSpPr>
          <p:nvPr/>
        </p:nvSpPr>
        <p:spPr bwMode="auto">
          <a:xfrm>
            <a:off x="844550" y="609600"/>
            <a:ext cx="2406650" cy="336550"/>
          </a:xfrm>
          <a:prstGeom prst="rect">
            <a:avLst/>
          </a:prstGeom>
          <a:noFill/>
          <a:ln w="9525">
            <a:noFill/>
            <a:miter lim="800000"/>
            <a:headEnd/>
            <a:tailEnd/>
          </a:ln>
          <a:effectLst/>
        </p:spPr>
        <p:txBody>
          <a:bodyPr wrap="none">
            <a:spAutoFit/>
          </a:bodyPr>
          <a:lstStyle/>
          <a:p>
            <a:r>
              <a:rPr lang="es-ES_tradnl"/>
              <a:t>WORKING HYPOTESIS</a:t>
            </a:r>
            <a:endParaRPr lang="es-ES"/>
          </a:p>
        </p:txBody>
      </p:sp>
      <p:sp>
        <p:nvSpPr>
          <p:cNvPr id="146439" name="AutoShape 7"/>
          <p:cNvSpPr>
            <a:spLocks noChangeArrowheads="1"/>
          </p:cNvSpPr>
          <p:nvPr/>
        </p:nvSpPr>
        <p:spPr bwMode="auto">
          <a:xfrm>
            <a:off x="561975" y="685800"/>
            <a:ext cx="211138" cy="228600"/>
          </a:xfrm>
          <a:prstGeom prst="rightArrow">
            <a:avLst>
              <a:gd name="adj1" fmla="val 50000"/>
              <a:gd name="adj2" fmla="val 25000"/>
            </a:avLst>
          </a:prstGeom>
          <a:solidFill>
            <a:srgbClr val="CCCC00"/>
          </a:solidFill>
          <a:ln w="15875">
            <a:solidFill>
              <a:srgbClr val="000099"/>
            </a:solidFill>
            <a:miter lim="800000"/>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21FAB70F-66BE-4B2A-B7F0-8A9C39C43EBA}" type="slidenum">
              <a:rPr lang="en-US"/>
              <a:pPr/>
              <a:t>7</a:t>
            </a:fld>
            <a:endParaRPr lang="en-US"/>
          </a:p>
        </p:txBody>
      </p:sp>
      <p:sp>
        <p:nvSpPr>
          <p:cNvPr id="148482" name="Text Box 2"/>
          <p:cNvSpPr txBox="1">
            <a:spLocks noChangeArrowheads="1"/>
          </p:cNvSpPr>
          <p:nvPr/>
        </p:nvSpPr>
        <p:spPr bwMode="auto">
          <a:xfrm>
            <a:off x="703263" y="576263"/>
            <a:ext cx="6669087" cy="769937"/>
          </a:xfrm>
          <a:prstGeom prst="rect">
            <a:avLst/>
          </a:prstGeom>
          <a:noFill/>
          <a:ln w="9525">
            <a:noFill/>
            <a:miter lim="800000"/>
            <a:headEnd/>
            <a:tailEnd/>
          </a:ln>
          <a:effectLst/>
        </p:spPr>
        <p:txBody>
          <a:bodyPr wrap="none">
            <a:spAutoFit/>
          </a:bodyPr>
          <a:lstStyle/>
          <a:p>
            <a:pPr marL="609600" indent="-609600">
              <a:lnSpc>
                <a:spcPct val="130000"/>
              </a:lnSpc>
              <a:buFontTx/>
              <a:buAutoNum type="romanUcPeriod" startAt="3"/>
            </a:pPr>
            <a:r>
              <a:rPr lang="en-US" sz="1800">
                <a:latin typeface="Verdana" pitchFamily="34" charset="0"/>
                <a:cs typeface="Times New Roman" pitchFamily="18" charset="0"/>
              </a:rPr>
              <a:t>ALTERNATIVE IMPACT ASSESSMENT MODELS</a:t>
            </a:r>
            <a:r>
              <a:rPr lang="es-ES" b="0">
                <a:latin typeface="Verdana" pitchFamily="34" charset="0"/>
              </a:rPr>
              <a:t> </a:t>
            </a:r>
            <a:endParaRPr lang="es-ES_tradnl" b="0">
              <a:latin typeface="Verdana" pitchFamily="34" charset="0"/>
            </a:endParaRPr>
          </a:p>
          <a:p>
            <a:pPr marL="609600" indent="-609600"/>
            <a:endParaRPr lang="es-ES"/>
          </a:p>
        </p:txBody>
      </p:sp>
      <p:sp>
        <p:nvSpPr>
          <p:cNvPr id="148483" name="AutoShape 3"/>
          <p:cNvSpPr>
            <a:spLocks noChangeArrowheads="1"/>
          </p:cNvSpPr>
          <p:nvPr/>
        </p:nvSpPr>
        <p:spPr bwMode="auto">
          <a:xfrm>
            <a:off x="984250" y="1219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48484" name="AutoShape 4"/>
          <p:cNvSpPr>
            <a:spLocks noChangeArrowheads="1"/>
          </p:cNvSpPr>
          <p:nvPr/>
        </p:nvSpPr>
        <p:spPr bwMode="auto">
          <a:xfrm>
            <a:off x="984250" y="49530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48485" name="AutoShape 5"/>
          <p:cNvSpPr>
            <a:spLocks noChangeArrowheads="1"/>
          </p:cNvSpPr>
          <p:nvPr/>
        </p:nvSpPr>
        <p:spPr bwMode="auto">
          <a:xfrm>
            <a:off x="984250" y="3276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48486" name="Text Box 6"/>
          <p:cNvSpPr txBox="1">
            <a:spLocks noChangeArrowheads="1"/>
          </p:cNvSpPr>
          <p:nvPr/>
        </p:nvSpPr>
        <p:spPr bwMode="auto">
          <a:xfrm>
            <a:off x="1336675" y="1219200"/>
            <a:ext cx="6099175" cy="1939925"/>
          </a:xfrm>
          <a:prstGeom prst="rect">
            <a:avLst/>
          </a:prstGeom>
          <a:noFill/>
          <a:ln w="9525">
            <a:noFill/>
            <a:miter lim="800000"/>
            <a:headEnd/>
            <a:tailEnd/>
          </a:ln>
          <a:effectLst/>
        </p:spPr>
        <p:txBody>
          <a:bodyPr wrap="none">
            <a:spAutoFit/>
          </a:bodyPr>
          <a:lstStyle/>
          <a:p>
            <a:r>
              <a:rPr lang="en-US">
                <a:cs typeface="Times New Roman" pitchFamily="18" charset="0"/>
              </a:rPr>
              <a:t>PARTIAL EQUILIBRIUM MODELS</a:t>
            </a:r>
          </a:p>
          <a:p>
            <a:r>
              <a:rPr lang="en-US" b="0">
                <a:cs typeface="Times New Roman" pitchFamily="18" charset="0"/>
              </a:rPr>
              <a:t>	Isolate effects for a specific sector.</a:t>
            </a:r>
          </a:p>
          <a:p>
            <a:r>
              <a:rPr lang="en-US" b="0">
                <a:cs typeface="Times New Roman" pitchFamily="18" charset="0"/>
              </a:rPr>
              <a:t>	Quantify secondary effects (creation of trade, jobs, etc.)</a:t>
            </a:r>
          </a:p>
          <a:p>
            <a:r>
              <a:rPr lang="en-US" b="0" u="sng">
                <a:cs typeface="Times New Roman" pitchFamily="18" charset="0"/>
              </a:rPr>
              <a:t>Drawbacks:</a:t>
            </a:r>
          </a:p>
          <a:p>
            <a:r>
              <a:rPr lang="en-US" b="0">
                <a:cs typeface="Times New Roman" pitchFamily="18" charset="0"/>
              </a:rPr>
              <a:t>	Difficult to manage</a:t>
            </a:r>
          </a:p>
          <a:p>
            <a:r>
              <a:rPr lang="en-US" b="0">
                <a:cs typeface="Times New Roman" pitchFamily="18" charset="0"/>
              </a:rPr>
              <a:t>	Lack of flexibility</a:t>
            </a:r>
            <a:r>
              <a:rPr lang="en-US" b="0"/>
              <a:t> </a:t>
            </a:r>
          </a:p>
        </p:txBody>
      </p:sp>
      <p:sp>
        <p:nvSpPr>
          <p:cNvPr id="148487" name="Text Box 7"/>
          <p:cNvSpPr txBox="1">
            <a:spLocks noChangeArrowheads="1"/>
          </p:cNvSpPr>
          <p:nvPr/>
        </p:nvSpPr>
        <p:spPr bwMode="auto">
          <a:xfrm>
            <a:off x="1336675" y="3276600"/>
            <a:ext cx="5859463" cy="1939925"/>
          </a:xfrm>
          <a:prstGeom prst="rect">
            <a:avLst/>
          </a:prstGeom>
          <a:noFill/>
          <a:ln w="9525">
            <a:noFill/>
            <a:miter lim="800000"/>
            <a:headEnd/>
            <a:tailEnd/>
          </a:ln>
          <a:effectLst/>
        </p:spPr>
        <p:txBody>
          <a:bodyPr wrap="none">
            <a:spAutoFit/>
          </a:bodyPr>
          <a:lstStyle/>
          <a:p>
            <a:r>
              <a:rPr lang="en-US">
                <a:cs typeface="Times New Roman" pitchFamily="18" charset="0"/>
              </a:rPr>
              <a:t>INTRA-INDUSTRY AND INTER-INDUSTRY TRADE STUDIES</a:t>
            </a:r>
          </a:p>
          <a:p>
            <a:r>
              <a:rPr lang="en-US" b="0">
                <a:cs typeface="Times New Roman" pitchFamily="18" charset="0"/>
              </a:rPr>
              <a:t>	Analyzes Comparative Advantages</a:t>
            </a:r>
          </a:p>
          <a:p>
            <a:r>
              <a:rPr lang="en-US" b="0" u="sng">
                <a:cs typeface="Times New Roman" pitchFamily="18" charset="0"/>
              </a:rPr>
              <a:t>Drawbacks:</a:t>
            </a:r>
          </a:p>
          <a:p>
            <a:r>
              <a:rPr lang="en-US" b="0">
                <a:cs typeface="Times New Roman" pitchFamily="18" charset="0"/>
              </a:rPr>
              <a:t>	Complexity</a:t>
            </a:r>
          </a:p>
          <a:p>
            <a:r>
              <a:rPr lang="en-US" b="0">
                <a:cs typeface="Times New Roman" pitchFamily="18" charset="0"/>
              </a:rPr>
              <a:t>	Time of execution  </a:t>
            </a:r>
          </a:p>
          <a:p>
            <a:endParaRPr lang="en-US" b="0">
              <a:cs typeface="Times New Roman" pitchFamily="18" charset="0"/>
            </a:endParaRPr>
          </a:p>
        </p:txBody>
      </p:sp>
      <p:sp>
        <p:nvSpPr>
          <p:cNvPr id="148488" name="Text Box 8"/>
          <p:cNvSpPr txBox="1">
            <a:spLocks noChangeArrowheads="1"/>
          </p:cNvSpPr>
          <p:nvPr/>
        </p:nvSpPr>
        <p:spPr bwMode="auto">
          <a:xfrm>
            <a:off x="1336675" y="4953000"/>
            <a:ext cx="7578725" cy="1298575"/>
          </a:xfrm>
          <a:prstGeom prst="rect">
            <a:avLst/>
          </a:prstGeom>
          <a:noFill/>
          <a:ln w="9525">
            <a:noFill/>
            <a:miter lim="800000"/>
            <a:headEnd/>
            <a:tailEnd/>
          </a:ln>
          <a:effectLst/>
        </p:spPr>
        <p:txBody>
          <a:bodyPr>
            <a:spAutoFit/>
          </a:bodyPr>
          <a:lstStyle/>
          <a:p>
            <a:r>
              <a:rPr lang="en-US">
                <a:cs typeface="Times New Roman" pitchFamily="18" charset="0"/>
              </a:rPr>
              <a:t>GENERAL EQUILIBRIUM MODELS </a:t>
            </a:r>
          </a:p>
          <a:p>
            <a:r>
              <a:rPr lang="en-US" b="0">
                <a:cs typeface="Times New Roman" pitchFamily="18" charset="0"/>
              </a:rPr>
              <a:t>	Effects of trade liberalization on the countries economy as a whole.</a:t>
            </a:r>
            <a:r>
              <a:rPr lang="en-US">
                <a:cs typeface="Times New Roman" pitchFamily="18" charset="0"/>
              </a:rPr>
              <a:t> </a:t>
            </a:r>
            <a:r>
              <a:rPr lang="en-US"/>
              <a:t> </a:t>
            </a:r>
          </a:p>
          <a:p>
            <a:r>
              <a:rPr lang="en-US" b="0" u="sng">
                <a:cs typeface="Times New Roman" pitchFamily="18" charset="0"/>
              </a:rPr>
              <a:t>Drawbacks:</a:t>
            </a:r>
          </a:p>
          <a:p>
            <a:r>
              <a:rPr lang="en-US" b="0">
                <a:cs typeface="Times New Roman" pitchFamily="18" charset="0"/>
              </a:rPr>
              <a:t>	Complexity</a:t>
            </a:r>
          </a:p>
        </p:txBody>
      </p:sp>
      <p:sp>
        <p:nvSpPr>
          <p:cNvPr id="148489" name="Text Box 9"/>
          <p:cNvSpPr txBox="1">
            <a:spLocks noChangeArrowheads="1"/>
          </p:cNvSpPr>
          <p:nvPr/>
        </p:nvSpPr>
        <p:spPr bwMode="auto">
          <a:xfrm>
            <a:off x="5683250" y="-244475"/>
            <a:ext cx="169863" cy="336550"/>
          </a:xfrm>
          <a:prstGeom prst="rect">
            <a:avLst/>
          </a:prstGeom>
          <a:noFill/>
          <a:ln w="9525">
            <a:noFill/>
            <a:miter lim="800000"/>
            <a:headEnd/>
            <a:tailEnd/>
          </a:ln>
          <a:effectLst/>
        </p:spPr>
        <p:txBody>
          <a:bodyPr wrap="none">
            <a:spAutoFit/>
          </a:bodyPr>
          <a:lstStyle/>
          <a:p>
            <a:endParaRPr lang="es-ES"/>
          </a:p>
        </p:txBody>
      </p:sp>
      <p:graphicFrame>
        <p:nvGraphicFramePr>
          <p:cNvPr id="148490" name="Object 10"/>
          <p:cNvGraphicFramePr>
            <a:graphicFrameLocks noChangeAspect="1"/>
          </p:cNvGraphicFramePr>
          <p:nvPr/>
        </p:nvGraphicFramePr>
        <p:xfrm>
          <a:off x="5114925" y="0"/>
          <a:ext cx="4029075" cy="203200"/>
        </p:xfrm>
        <a:graphic>
          <a:graphicData uri="http://schemas.openxmlformats.org/presentationml/2006/ole">
            <p:oleObj spid="_x0000_s148490" r:id="rId3" imgW="4028760" imgH="203400" progId="">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p:txBody>
          <a:bodyPr/>
          <a:lstStyle/>
          <a:p>
            <a:fld id="{A6989BF5-ECE1-4E3B-A412-7B59B93D9EC7}" type="slidenum">
              <a:rPr lang="en-US"/>
              <a:pPr/>
              <a:t>8</a:t>
            </a:fld>
            <a:endParaRPr lang="en-US"/>
          </a:p>
        </p:txBody>
      </p:sp>
      <p:sp>
        <p:nvSpPr>
          <p:cNvPr id="149508" name="Text Box 4"/>
          <p:cNvSpPr txBox="1">
            <a:spLocks noChangeArrowheads="1"/>
          </p:cNvSpPr>
          <p:nvPr/>
        </p:nvSpPr>
        <p:spPr bwMode="auto">
          <a:xfrm>
            <a:off x="1476375" y="3352800"/>
            <a:ext cx="6627813" cy="2581275"/>
          </a:xfrm>
          <a:prstGeom prst="rect">
            <a:avLst/>
          </a:prstGeom>
          <a:noFill/>
          <a:ln w="9525">
            <a:noFill/>
            <a:miter lim="800000"/>
            <a:headEnd/>
            <a:tailEnd/>
          </a:ln>
          <a:effectLst/>
        </p:spPr>
        <p:txBody>
          <a:bodyPr>
            <a:spAutoFit/>
          </a:bodyPr>
          <a:lstStyle/>
          <a:p>
            <a:pPr marL="457200" indent="-457200">
              <a:buClr>
                <a:srgbClr val="BCB800"/>
              </a:buClr>
              <a:buFontTx/>
              <a:buAutoNum type="arabicPeriod"/>
            </a:pPr>
            <a:endParaRPr lang="es-ES_tradnl">
              <a:latin typeface="Verdana" pitchFamily="34" charset="0"/>
            </a:endParaRPr>
          </a:p>
          <a:p>
            <a:pPr marL="457200" indent="-457200">
              <a:buClr>
                <a:srgbClr val="BCB800"/>
              </a:buClr>
              <a:buFontTx/>
              <a:buAutoNum type="arabicPeriod"/>
            </a:pPr>
            <a:endParaRPr lang="es-ES_tradnl">
              <a:latin typeface="Verdana" pitchFamily="34" charset="0"/>
            </a:endParaRPr>
          </a:p>
          <a:p>
            <a:pPr marL="457200" indent="-457200">
              <a:buClr>
                <a:srgbClr val="BCB800"/>
              </a:buClr>
              <a:buFontTx/>
              <a:buAutoNum type="arabicPeriod"/>
            </a:pPr>
            <a:endParaRPr lang="es-ES_tradnl">
              <a:latin typeface="Verdana" pitchFamily="34" charset="0"/>
              <a:cs typeface="Times New Roman" pitchFamily="18" charset="0"/>
            </a:endParaRPr>
          </a:p>
          <a:p>
            <a:pPr marL="457200" indent="-457200">
              <a:buClr>
                <a:srgbClr val="BCB800"/>
              </a:buClr>
              <a:buFontTx/>
              <a:buAutoNum type="arabicPeriod"/>
            </a:pPr>
            <a:endParaRPr lang="es-ES_tradnl">
              <a:latin typeface="Verdana" pitchFamily="34" charset="0"/>
            </a:endParaRPr>
          </a:p>
          <a:p>
            <a:pPr marL="457200" indent="-457200">
              <a:buClr>
                <a:srgbClr val="BCB800"/>
              </a:buClr>
              <a:buFontTx/>
              <a:buAutoNum type="arabicPeriod"/>
            </a:pPr>
            <a:endParaRPr lang="es-ES_tradnl">
              <a:latin typeface="Verdana" pitchFamily="34" charset="0"/>
              <a:cs typeface="Times New Roman" pitchFamily="18" charset="0"/>
            </a:endParaRPr>
          </a:p>
          <a:p>
            <a:pPr marL="457200" indent="-457200">
              <a:buClr>
                <a:srgbClr val="BCB800"/>
              </a:buClr>
              <a:buFontTx/>
              <a:buAutoNum type="arabicPeriod"/>
            </a:pPr>
            <a:endParaRPr lang="es-ES_tradnl">
              <a:latin typeface="Verdana" pitchFamily="34" charset="0"/>
            </a:endParaRPr>
          </a:p>
          <a:p>
            <a:pPr marL="457200" indent="-457200">
              <a:buClr>
                <a:srgbClr val="BCB800"/>
              </a:buClr>
              <a:buFontTx/>
              <a:buAutoNum type="arabicPeriod"/>
            </a:pPr>
            <a:endParaRPr lang="es-ES_tradnl">
              <a:latin typeface="Verdana" pitchFamily="34" charset="0"/>
              <a:cs typeface="Times New Roman" pitchFamily="18" charset="0"/>
            </a:endParaRPr>
          </a:p>
          <a:p>
            <a:pPr marL="457200" indent="-457200">
              <a:buClr>
                <a:srgbClr val="BCB800"/>
              </a:buClr>
              <a:buFontTx/>
              <a:buAutoNum type="arabicPeriod"/>
            </a:pPr>
            <a:endParaRPr lang="es-ES">
              <a:latin typeface="Verdana" pitchFamily="34" charset="0"/>
            </a:endParaRPr>
          </a:p>
        </p:txBody>
      </p:sp>
      <p:sp>
        <p:nvSpPr>
          <p:cNvPr id="149509" name="Text Box 5"/>
          <p:cNvSpPr txBox="1">
            <a:spLocks noChangeArrowheads="1"/>
          </p:cNvSpPr>
          <p:nvPr/>
        </p:nvSpPr>
        <p:spPr bwMode="auto">
          <a:xfrm>
            <a:off x="5472113" y="-24447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49510" name="Object 6"/>
          <p:cNvGraphicFramePr>
            <a:graphicFrameLocks noChangeAspect="1"/>
          </p:cNvGraphicFramePr>
          <p:nvPr/>
        </p:nvGraphicFramePr>
        <p:xfrm>
          <a:off x="5114925" y="0"/>
          <a:ext cx="4029075" cy="203200"/>
        </p:xfrm>
        <a:graphic>
          <a:graphicData uri="http://schemas.openxmlformats.org/presentationml/2006/ole">
            <p:oleObj spid="_x0000_s149510" r:id="rId3" imgW="4028760" imgH="203400" progId="">
              <p:embed/>
            </p:oleObj>
          </a:graphicData>
        </a:graphic>
      </p:graphicFrame>
      <p:sp>
        <p:nvSpPr>
          <p:cNvPr id="149511" name="AutoShape 7"/>
          <p:cNvSpPr>
            <a:spLocks noChangeArrowheads="1"/>
          </p:cNvSpPr>
          <p:nvPr/>
        </p:nvSpPr>
        <p:spPr bwMode="auto">
          <a:xfrm>
            <a:off x="984250" y="990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49512" name="Text Box 8"/>
          <p:cNvSpPr txBox="1">
            <a:spLocks noChangeArrowheads="1"/>
          </p:cNvSpPr>
          <p:nvPr/>
        </p:nvSpPr>
        <p:spPr bwMode="auto">
          <a:xfrm>
            <a:off x="1336675" y="990600"/>
            <a:ext cx="5908675" cy="4826000"/>
          </a:xfrm>
          <a:prstGeom prst="rect">
            <a:avLst/>
          </a:prstGeom>
          <a:noFill/>
          <a:ln w="9525">
            <a:noFill/>
            <a:miter lim="800000"/>
            <a:headEnd/>
            <a:tailEnd/>
          </a:ln>
          <a:effectLst/>
        </p:spPr>
        <p:txBody>
          <a:bodyPr wrap="none">
            <a:spAutoFit/>
          </a:bodyPr>
          <a:lstStyle/>
          <a:p>
            <a:pPr marL="457200" indent="-457200"/>
            <a:r>
              <a:rPr lang="en-US">
                <a:latin typeface="Verdana" pitchFamily="34" charset="0"/>
                <a:cs typeface="Times New Roman" pitchFamily="18" charset="0"/>
              </a:rPr>
              <a:t>CASE-BY-BASE METHOD</a:t>
            </a:r>
            <a:endParaRPr lang="en-US">
              <a:cs typeface="Times New Roman" pitchFamily="18" charset="0"/>
            </a:endParaRPr>
          </a:p>
          <a:p>
            <a:pPr marL="457200" indent="-457200"/>
            <a:r>
              <a:rPr lang="en-US" b="0">
                <a:cs typeface="Times New Roman" pitchFamily="18" charset="0"/>
              </a:rPr>
              <a:t>	Easy to use</a:t>
            </a:r>
          </a:p>
          <a:p>
            <a:pPr marL="457200" indent="-457200"/>
            <a:r>
              <a:rPr lang="en-US" b="0">
                <a:cs typeface="Times New Roman" pitchFamily="18" charset="0"/>
              </a:rPr>
              <a:t>	Quantifies impacts on sectors/products</a:t>
            </a:r>
          </a:p>
          <a:p>
            <a:pPr marL="457200" indent="-457200"/>
            <a:r>
              <a:rPr lang="en-US" b="0">
                <a:cs typeface="Times New Roman" pitchFamily="18" charset="0"/>
              </a:rPr>
              <a:t>	Internal and external negotiation tool</a:t>
            </a:r>
          </a:p>
          <a:p>
            <a:pPr marL="457200" indent="-457200"/>
            <a:endParaRPr lang="en-US" b="0">
              <a:cs typeface="Times New Roman" pitchFamily="18" charset="0"/>
            </a:endParaRPr>
          </a:p>
          <a:p>
            <a:pPr marL="457200" indent="-457200"/>
            <a:r>
              <a:rPr lang="en-US" b="0" u="sng">
                <a:cs typeface="Times New Roman" pitchFamily="18" charset="0"/>
              </a:rPr>
              <a:t>Drawbacks:</a:t>
            </a:r>
          </a:p>
          <a:p>
            <a:pPr marL="457200" indent="-457200"/>
            <a:r>
              <a:rPr lang="en-US" b="0">
                <a:cs typeface="Times New Roman" pitchFamily="18" charset="0"/>
              </a:rPr>
              <a:t>	Does not provide general vision</a:t>
            </a:r>
          </a:p>
          <a:p>
            <a:pPr marL="457200" indent="-457200"/>
            <a:endParaRPr lang="en-US" b="0">
              <a:cs typeface="Times New Roman" pitchFamily="18" charset="0"/>
            </a:endParaRPr>
          </a:p>
          <a:p>
            <a:pPr marL="457200" indent="-457200"/>
            <a:r>
              <a:rPr lang="en-US" b="0" u="sng"/>
              <a:t>The method’s phases</a:t>
            </a:r>
          </a:p>
          <a:p>
            <a:pPr marL="457200" indent="-457200"/>
            <a:r>
              <a:rPr lang="en-US" b="0"/>
              <a:t>	</a:t>
            </a:r>
            <a:r>
              <a:rPr lang="en-US">
                <a:solidFill>
                  <a:srgbClr val="CCCC00"/>
                </a:solidFill>
              </a:rPr>
              <a:t>1º	</a:t>
            </a:r>
            <a:r>
              <a:rPr lang="en-US" b="0">
                <a:latin typeface="Verdana" pitchFamily="34" charset="0"/>
                <a:cs typeface="Times New Roman" pitchFamily="18" charset="0"/>
              </a:rPr>
              <a:t>Photography</a:t>
            </a:r>
            <a:r>
              <a:rPr lang="en-US" b="0">
                <a:latin typeface="Verdana" pitchFamily="34" charset="0"/>
              </a:rPr>
              <a:t> </a:t>
            </a:r>
          </a:p>
          <a:p>
            <a:pPr marL="457200" indent="-457200"/>
            <a:r>
              <a:rPr lang="en-US" b="0">
                <a:latin typeface="Verdana" pitchFamily="34" charset="0"/>
              </a:rPr>
              <a:t>	</a:t>
            </a:r>
            <a:r>
              <a:rPr lang="en-US">
                <a:solidFill>
                  <a:srgbClr val="CCCC00"/>
                </a:solidFill>
              </a:rPr>
              <a:t>2º	</a:t>
            </a:r>
            <a:r>
              <a:rPr lang="en-US" b="0">
                <a:latin typeface="Verdana" pitchFamily="34" charset="0"/>
                <a:cs typeface="Times New Roman" pitchFamily="18" charset="0"/>
              </a:rPr>
              <a:t>Identification of Sensitive and Priority Products</a:t>
            </a:r>
          </a:p>
          <a:p>
            <a:pPr marL="457200" indent="-457200"/>
            <a:r>
              <a:rPr lang="en-US" b="0">
                <a:latin typeface="Verdana" pitchFamily="34" charset="0"/>
                <a:cs typeface="Times New Roman" pitchFamily="18" charset="0"/>
              </a:rPr>
              <a:t>	</a:t>
            </a:r>
            <a:r>
              <a:rPr lang="en-US">
                <a:solidFill>
                  <a:srgbClr val="CCCC00"/>
                </a:solidFill>
              </a:rPr>
              <a:t>3º	</a:t>
            </a:r>
            <a:r>
              <a:rPr lang="en-US" b="0">
                <a:latin typeface="Verdana" pitchFamily="34" charset="0"/>
                <a:cs typeface="Times New Roman" pitchFamily="18" charset="0"/>
              </a:rPr>
              <a:t>Tendency Analysis</a:t>
            </a:r>
            <a:r>
              <a:rPr lang="en-US" b="0">
                <a:latin typeface="Verdana" pitchFamily="34" charset="0"/>
              </a:rPr>
              <a:t> </a:t>
            </a:r>
          </a:p>
          <a:p>
            <a:pPr marL="457200" indent="-457200"/>
            <a:r>
              <a:rPr lang="en-US" b="0">
                <a:latin typeface="Verdana" pitchFamily="34" charset="0"/>
              </a:rPr>
              <a:t>	</a:t>
            </a:r>
            <a:r>
              <a:rPr lang="en-US">
                <a:solidFill>
                  <a:srgbClr val="CCCC00"/>
                </a:solidFill>
              </a:rPr>
              <a:t>4º	</a:t>
            </a:r>
            <a:r>
              <a:rPr lang="en-US" b="0">
                <a:latin typeface="Verdana" pitchFamily="34" charset="0"/>
                <a:cs typeface="Times New Roman" pitchFamily="18" charset="0"/>
              </a:rPr>
              <a:t>Case-by-case Analysis</a:t>
            </a:r>
            <a:r>
              <a:rPr lang="en-US" b="0">
                <a:latin typeface="Verdana" pitchFamily="34" charset="0"/>
              </a:rPr>
              <a:t> </a:t>
            </a:r>
          </a:p>
          <a:p>
            <a:pPr marL="457200" indent="-457200"/>
            <a:r>
              <a:rPr lang="en-US" b="0">
                <a:latin typeface="Verdana" pitchFamily="34" charset="0"/>
              </a:rPr>
              <a:t>	</a:t>
            </a:r>
            <a:r>
              <a:rPr lang="en-US">
                <a:solidFill>
                  <a:srgbClr val="CCCC00"/>
                </a:solidFill>
              </a:rPr>
              <a:t>5º	</a:t>
            </a:r>
            <a:r>
              <a:rPr lang="en-US" b="0">
                <a:latin typeface="Verdana" pitchFamily="34" charset="0"/>
                <a:cs typeface="Times New Roman" pitchFamily="18" charset="0"/>
              </a:rPr>
              <a:t>Determination of the Negotiation Strategy</a:t>
            </a:r>
            <a:r>
              <a:rPr lang="en-US">
                <a:latin typeface="Verdana" pitchFamily="34" charset="0"/>
              </a:rPr>
              <a:t> </a:t>
            </a:r>
          </a:p>
          <a:p>
            <a:pPr marL="457200" indent="-457200"/>
            <a:endParaRPr lang="en-US"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1"/>
          </p:nvPr>
        </p:nvSpPr>
        <p:spPr/>
        <p:txBody>
          <a:bodyPr/>
          <a:lstStyle/>
          <a:p>
            <a:fld id="{EC8D2542-308A-4BD8-B131-402551158CA4}" type="slidenum">
              <a:rPr lang="en-US"/>
              <a:pPr/>
              <a:t>9</a:t>
            </a:fld>
            <a:endParaRPr lang="en-US"/>
          </a:p>
        </p:txBody>
      </p:sp>
      <p:sp>
        <p:nvSpPr>
          <p:cNvPr id="150530" name="Text Box 2"/>
          <p:cNvSpPr txBox="1">
            <a:spLocks noChangeArrowheads="1"/>
          </p:cNvSpPr>
          <p:nvPr/>
        </p:nvSpPr>
        <p:spPr bwMode="auto">
          <a:xfrm>
            <a:off x="703263" y="762000"/>
            <a:ext cx="3487737" cy="769938"/>
          </a:xfrm>
          <a:prstGeom prst="rect">
            <a:avLst/>
          </a:prstGeom>
          <a:noFill/>
          <a:ln w="9525">
            <a:noFill/>
            <a:miter lim="800000"/>
            <a:headEnd/>
            <a:tailEnd/>
          </a:ln>
          <a:effectLst/>
        </p:spPr>
        <p:txBody>
          <a:bodyPr>
            <a:spAutoFit/>
          </a:bodyPr>
          <a:lstStyle/>
          <a:p>
            <a:pPr marL="609600" indent="-609600">
              <a:lnSpc>
                <a:spcPct val="130000"/>
              </a:lnSpc>
              <a:buFontTx/>
              <a:buAutoNum type="romanUcPeriod" startAt="4"/>
            </a:pPr>
            <a:r>
              <a:rPr lang="en-US" sz="1800">
                <a:latin typeface="Verdana" pitchFamily="34" charset="0"/>
                <a:cs typeface="Times New Roman" pitchFamily="18" charset="0"/>
              </a:rPr>
              <a:t>PHOTOGRAPH</a:t>
            </a:r>
            <a:r>
              <a:rPr lang="en-US" b="0">
                <a:latin typeface="Verdana" pitchFamily="34" charset="0"/>
              </a:rPr>
              <a:t> </a:t>
            </a:r>
          </a:p>
          <a:p>
            <a:pPr marL="609600" indent="-609600"/>
            <a:endParaRPr lang="en-US"/>
          </a:p>
        </p:txBody>
      </p:sp>
      <p:sp>
        <p:nvSpPr>
          <p:cNvPr id="150531" name="Text Box 3"/>
          <p:cNvSpPr txBox="1">
            <a:spLocks noChangeArrowheads="1"/>
          </p:cNvSpPr>
          <p:nvPr/>
        </p:nvSpPr>
        <p:spPr bwMode="auto">
          <a:xfrm>
            <a:off x="1336675" y="1524000"/>
            <a:ext cx="7610475" cy="5594350"/>
          </a:xfrm>
          <a:prstGeom prst="rect">
            <a:avLst/>
          </a:prstGeom>
          <a:noFill/>
          <a:ln w="9525">
            <a:noFill/>
            <a:miter lim="800000"/>
            <a:headEnd/>
            <a:tailEnd/>
          </a:ln>
          <a:effectLst/>
        </p:spPr>
        <p:txBody>
          <a:bodyPr>
            <a:spAutoFit/>
          </a:bodyPr>
          <a:lstStyle/>
          <a:p>
            <a:pPr>
              <a:lnSpc>
                <a:spcPct val="120000"/>
              </a:lnSpc>
              <a:spcBef>
                <a:spcPts val="200"/>
              </a:spcBef>
            </a:pPr>
            <a:r>
              <a:rPr lang="en-US" b="0">
                <a:cs typeface="Times New Roman" pitchFamily="18" charset="0"/>
              </a:rPr>
              <a:t>OBJECTIVE: to understand the starting situation</a:t>
            </a:r>
            <a:r>
              <a:rPr lang="en-US" b="0"/>
              <a:t> </a:t>
            </a:r>
          </a:p>
          <a:p>
            <a:pPr>
              <a:lnSpc>
                <a:spcPct val="120000"/>
              </a:lnSpc>
              <a:spcBef>
                <a:spcPts val="200"/>
              </a:spcBef>
            </a:pPr>
            <a:endParaRPr lang="en-US" b="0"/>
          </a:p>
          <a:p>
            <a:pPr>
              <a:lnSpc>
                <a:spcPct val="120000"/>
              </a:lnSpc>
              <a:spcBef>
                <a:spcPts val="200"/>
              </a:spcBef>
            </a:pPr>
            <a:r>
              <a:rPr lang="en-US" b="0" u="sng"/>
              <a:t>Through</a:t>
            </a:r>
            <a:r>
              <a:rPr lang="en-US" b="0"/>
              <a:t>:</a:t>
            </a:r>
          </a:p>
          <a:p>
            <a:pPr>
              <a:lnSpc>
                <a:spcPct val="150000"/>
              </a:lnSpc>
              <a:buClr>
                <a:srgbClr val="BCB800"/>
              </a:buClr>
              <a:buFont typeface="Wingdings" pitchFamily="2" charset="2"/>
              <a:buChar char="Ø"/>
            </a:pPr>
            <a:r>
              <a:rPr lang="en-US" b="0">
                <a:cs typeface="Times New Roman" pitchFamily="18" charset="0"/>
              </a:rPr>
              <a:t> Import &amp; export goods and services statistical study (Temporary evolution; Main products; Geographical distribution, ...) Country A &amp; B</a:t>
            </a:r>
          </a:p>
          <a:p>
            <a:pPr>
              <a:lnSpc>
                <a:spcPct val="150000"/>
              </a:lnSpc>
              <a:spcBef>
                <a:spcPts val="200"/>
              </a:spcBef>
              <a:buClr>
                <a:srgbClr val="BCB800"/>
              </a:buClr>
              <a:buFont typeface="Wingdings" pitchFamily="2" charset="2"/>
              <a:buChar char="Ø"/>
            </a:pPr>
            <a:r>
              <a:rPr lang="en-US" b="0">
                <a:cs typeface="Times New Roman" pitchFamily="18" charset="0"/>
              </a:rPr>
              <a:t>  Bilateral trade relations Country A with B (Historic evolution; Main products and sectors)</a:t>
            </a:r>
          </a:p>
          <a:p>
            <a:pPr>
              <a:lnSpc>
                <a:spcPct val="120000"/>
              </a:lnSpc>
              <a:spcBef>
                <a:spcPts val="200"/>
              </a:spcBef>
              <a:buClr>
                <a:srgbClr val="BCB800"/>
              </a:buClr>
              <a:buFont typeface="Wingdings" pitchFamily="2" charset="2"/>
              <a:buNone/>
            </a:pPr>
            <a:endParaRPr lang="en-US" b="0">
              <a:cs typeface="Times New Roman" pitchFamily="18" charset="0"/>
            </a:endParaRPr>
          </a:p>
          <a:p>
            <a:pPr>
              <a:lnSpc>
                <a:spcPct val="120000"/>
              </a:lnSpc>
              <a:spcBef>
                <a:spcPts val="200"/>
              </a:spcBef>
              <a:buClr>
                <a:srgbClr val="BCB800"/>
              </a:buClr>
              <a:buFont typeface="Wingdings" pitchFamily="2" charset="2"/>
              <a:buNone/>
            </a:pPr>
            <a:r>
              <a:rPr lang="en-US" b="0" u="sng">
                <a:cs typeface="Times New Roman" pitchFamily="18" charset="0"/>
              </a:rPr>
              <a:t>Key issues</a:t>
            </a:r>
            <a:r>
              <a:rPr lang="en-US" b="0">
                <a:cs typeface="Times New Roman" pitchFamily="18" charset="0"/>
              </a:rPr>
              <a:t>:</a:t>
            </a:r>
          </a:p>
          <a:p>
            <a:pPr>
              <a:lnSpc>
                <a:spcPct val="150000"/>
              </a:lnSpc>
              <a:buClr>
                <a:srgbClr val="BCB800"/>
              </a:buClr>
              <a:buFont typeface="Wingdings" pitchFamily="2" charset="2"/>
              <a:buChar char="Ø"/>
            </a:pPr>
            <a:r>
              <a:rPr lang="en-US" b="0">
                <a:cs typeface="Times New Roman" pitchFamily="18" charset="0"/>
              </a:rPr>
              <a:t> Level of aggregation of the data (e.g. 99 chapters, tariff, sections, ...)</a:t>
            </a:r>
          </a:p>
          <a:p>
            <a:pPr algn="just">
              <a:lnSpc>
                <a:spcPct val="130000"/>
              </a:lnSpc>
              <a:buClr>
                <a:srgbClr val="CCCC00"/>
              </a:buClr>
            </a:pPr>
            <a:r>
              <a:rPr lang="en-US" b="0">
                <a:cs typeface="Times New Roman" pitchFamily="18" charset="0"/>
              </a:rPr>
              <a:t>	- Negotiation methodology</a:t>
            </a:r>
          </a:p>
          <a:p>
            <a:pPr>
              <a:lnSpc>
                <a:spcPct val="150000"/>
              </a:lnSpc>
              <a:buClr>
                <a:srgbClr val="BCB800"/>
              </a:buClr>
              <a:buFont typeface="Wingdings" pitchFamily="2" charset="2"/>
              <a:buNone/>
            </a:pPr>
            <a:r>
              <a:rPr lang="en-US" b="0">
                <a:cs typeface="Times New Roman" pitchFamily="18" charset="0"/>
              </a:rPr>
              <a:t>	- Available resources for the impact assessment</a:t>
            </a:r>
          </a:p>
          <a:p>
            <a:pPr>
              <a:lnSpc>
                <a:spcPct val="150000"/>
              </a:lnSpc>
              <a:buClr>
                <a:srgbClr val="BCB800"/>
              </a:buClr>
              <a:buFont typeface="Wingdings" pitchFamily="2" charset="2"/>
              <a:buChar char="Ø"/>
            </a:pPr>
            <a:endParaRPr lang="en-US" b="0"/>
          </a:p>
          <a:p>
            <a:pPr>
              <a:buClr>
                <a:srgbClr val="BCB800"/>
              </a:buClr>
              <a:buFont typeface="Wingdings" pitchFamily="2" charset="2"/>
              <a:buChar char="Ø"/>
            </a:pPr>
            <a:endParaRPr lang="en-US"/>
          </a:p>
          <a:p>
            <a:pPr>
              <a:buClr>
                <a:srgbClr val="BCB800"/>
              </a:buClr>
              <a:buFont typeface="Wingdings" pitchFamily="2" charset="2"/>
              <a:buNone/>
            </a:pPr>
            <a:endParaRPr lang="en-US" b="0">
              <a:cs typeface="Times New Roman" pitchFamily="18" charset="0"/>
            </a:endParaRPr>
          </a:p>
        </p:txBody>
      </p:sp>
      <p:sp>
        <p:nvSpPr>
          <p:cNvPr id="150532" name="AutoShape 4"/>
          <p:cNvSpPr>
            <a:spLocks noChangeArrowheads="1"/>
          </p:cNvSpPr>
          <p:nvPr/>
        </p:nvSpPr>
        <p:spPr bwMode="auto">
          <a:xfrm>
            <a:off x="984250" y="16002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0533" name="AutoShape 5"/>
          <p:cNvSpPr>
            <a:spLocks noChangeArrowheads="1"/>
          </p:cNvSpPr>
          <p:nvPr/>
        </p:nvSpPr>
        <p:spPr bwMode="auto">
          <a:xfrm>
            <a:off x="984250" y="22098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0534" name="AutoShape 6"/>
          <p:cNvSpPr>
            <a:spLocks noChangeArrowheads="1"/>
          </p:cNvSpPr>
          <p:nvPr/>
        </p:nvSpPr>
        <p:spPr bwMode="auto">
          <a:xfrm>
            <a:off x="984250" y="4419600"/>
            <a:ext cx="352425" cy="304800"/>
          </a:xfrm>
          <a:prstGeom prst="rightArrow">
            <a:avLst>
              <a:gd name="adj1" fmla="val 50000"/>
              <a:gd name="adj2" fmla="val 28906"/>
            </a:avLst>
          </a:prstGeom>
          <a:solidFill>
            <a:srgbClr val="CCCC00"/>
          </a:solidFill>
          <a:ln w="15875">
            <a:solidFill>
              <a:srgbClr val="333399"/>
            </a:solidFill>
            <a:miter lim="800000"/>
            <a:headEnd/>
            <a:tailEnd/>
          </a:ln>
          <a:effectLst/>
        </p:spPr>
        <p:txBody>
          <a:bodyPr wrap="none" anchor="ctr"/>
          <a:lstStyle/>
          <a:p>
            <a:endParaRPr lang="en-US"/>
          </a:p>
        </p:txBody>
      </p:sp>
      <p:sp>
        <p:nvSpPr>
          <p:cNvPr id="150536" name="Text Box 8"/>
          <p:cNvSpPr txBox="1">
            <a:spLocks noChangeArrowheads="1"/>
          </p:cNvSpPr>
          <p:nvPr/>
        </p:nvSpPr>
        <p:spPr bwMode="auto">
          <a:xfrm>
            <a:off x="4852988" y="2746375"/>
            <a:ext cx="236537" cy="657225"/>
          </a:xfrm>
          <a:prstGeom prst="rect">
            <a:avLst/>
          </a:prstGeom>
          <a:noFill/>
          <a:ln w="9525">
            <a:noFill/>
            <a:miter lim="800000"/>
            <a:headEnd/>
            <a:tailEnd/>
          </a:ln>
          <a:effectLst/>
        </p:spPr>
        <p:txBody>
          <a:bodyPr wrap="none">
            <a:spAutoFit/>
          </a:bodyPr>
          <a:lstStyle/>
          <a:p>
            <a:pPr>
              <a:buClr>
                <a:srgbClr val="BCB800"/>
              </a:buClr>
              <a:buFontTx/>
              <a:buChar char="•"/>
            </a:pPr>
            <a:endParaRPr lang="es-ES" b="0">
              <a:cs typeface="Times New Roman" pitchFamily="18" charset="0"/>
            </a:endParaRPr>
          </a:p>
          <a:p>
            <a:endParaRPr lang="es-ES"/>
          </a:p>
        </p:txBody>
      </p:sp>
      <p:sp>
        <p:nvSpPr>
          <p:cNvPr id="150537" name="Text Box 9"/>
          <p:cNvSpPr txBox="1">
            <a:spLocks noChangeArrowheads="1"/>
          </p:cNvSpPr>
          <p:nvPr/>
        </p:nvSpPr>
        <p:spPr bwMode="auto">
          <a:xfrm>
            <a:off x="5541963" y="60325"/>
            <a:ext cx="169862" cy="336550"/>
          </a:xfrm>
          <a:prstGeom prst="rect">
            <a:avLst/>
          </a:prstGeom>
          <a:noFill/>
          <a:ln w="9525">
            <a:noFill/>
            <a:miter lim="800000"/>
            <a:headEnd/>
            <a:tailEnd/>
          </a:ln>
          <a:effectLst/>
        </p:spPr>
        <p:txBody>
          <a:bodyPr wrap="none">
            <a:spAutoFit/>
          </a:bodyPr>
          <a:lstStyle/>
          <a:p>
            <a:endParaRPr lang="es-ES"/>
          </a:p>
        </p:txBody>
      </p:sp>
      <p:graphicFrame>
        <p:nvGraphicFramePr>
          <p:cNvPr id="185344" name="Object 1024"/>
          <p:cNvGraphicFramePr>
            <a:graphicFrameLocks noChangeAspect="1"/>
          </p:cNvGraphicFramePr>
          <p:nvPr/>
        </p:nvGraphicFramePr>
        <p:xfrm>
          <a:off x="5114925" y="0"/>
          <a:ext cx="4029075" cy="203200"/>
        </p:xfrm>
        <a:graphic>
          <a:graphicData uri="http://schemas.openxmlformats.org/presentationml/2006/ole">
            <p:oleObj spid="_x0000_s185344" r:id="rId3" imgW="4028760" imgH="203400" progId="">
              <p:embed/>
            </p:oleObj>
          </a:graphicData>
        </a:graphic>
      </p:graphicFrame>
    </p:spTree>
  </p:cSld>
  <p:clrMapOvr>
    <a:masterClrMapping/>
  </p:clrMapOvr>
</p:sld>
</file>

<file path=ppt/theme/theme1.xml><?xml version="1.0" encoding="utf-8"?>
<a:theme xmlns:a="http://schemas.openxmlformats.org/drawingml/2006/main" name="OVSI EU">
  <a:themeElements>
    <a:clrScheme name="OVSI EU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VSI EU">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ts val="600"/>
          </a:spcBef>
          <a:spcAft>
            <a:spcPct val="0"/>
          </a:spcAft>
          <a:buClrTx/>
          <a:buSzTx/>
          <a:buFontTx/>
          <a:buNone/>
          <a:tabLst/>
          <a:defRPr kumimoji="0" lang="en-US" sz="1600" b="1" i="0" u="none" strike="noStrike" cap="none" normalizeH="0" baseline="0" smtClean="0">
            <a:ln>
              <a:noFill/>
            </a:ln>
            <a:solidFill>
              <a:srgbClr val="000099"/>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ts val="600"/>
          </a:spcBef>
          <a:spcAft>
            <a:spcPct val="0"/>
          </a:spcAft>
          <a:buClrTx/>
          <a:buSzTx/>
          <a:buFontTx/>
          <a:buNone/>
          <a:tabLst/>
          <a:defRPr kumimoji="0" lang="en-US" sz="1600" b="1" i="0" u="none" strike="noStrike" cap="none" normalizeH="0" baseline="0" smtClean="0">
            <a:ln>
              <a:noFill/>
            </a:ln>
            <a:solidFill>
              <a:srgbClr val="000099"/>
            </a:solidFill>
            <a:effectLst/>
            <a:latin typeface="Arial" pitchFamily="34" charset="0"/>
          </a:defRPr>
        </a:defPPr>
      </a:lstStyle>
    </a:lnDef>
  </a:objectDefaults>
  <a:extraClrSchemeLst>
    <a:extraClrScheme>
      <a:clrScheme name="OVSI EU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VSI EU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VSI EU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VSI EU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VSI EU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VSI EU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VSI EU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Office\Plantillas\OVSI EU.pot</Template>
  <TotalTime>5060</TotalTime>
  <Words>1203</Words>
  <Application>Microsoft Office PowerPoint</Application>
  <PresentationFormat>Letter Paper (8.5x11 in)</PresentationFormat>
  <Paragraphs>617</Paragraphs>
  <Slides>33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Times New Roman</vt:lpstr>
      <vt:lpstr>Tahoma</vt:lpstr>
      <vt:lpstr>Arial</vt:lpstr>
      <vt:lpstr>Marlett</vt:lpstr>
      <vt:lpstr>Verdana</vt:lpstr>
      <vt:lpstr>Wingdings</vt:lpstr>
      <vt:lpstr>Comic Sans MS</vt:lpstr>
      <vt:lpstr>OVSI EU</vt:lpstr>
      <vt:lpstr>Microsoft Word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Alonso Castro</dc:creator>
  <cp:lastModifiedBy>anarod</cp:lastModifiedBy>
  <cp:revision>241</cp:revision>
  <cp:lastPrinted>2001-03-01T19:17:58Z</cp:lastPrinted>
  <dcterms:created xsi:type="dcterms:W3CDTF">2001-02-05T10:28:00Z</dcterms:created>
  <dcterms:modified xsi:type="dcterms:W3CDTF">2010-07-12T00:23:08Z</dcterms:modified>
</cp:coreProperties>
</file>