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256" r:id="rId3"/>
    <p:sldId id="257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68" r:id="rId17"/>
    <p:sldId id="271" r:id="rId18"/>
  </p:sldIdLst>
  <p:sldSz cx="9144000" cy="6858000" type="screen4x3"/>
  <p:notesSz cx="6858000" cy="9144000"/>
  <p:embeddedFontLst>
    <p:embeddedFont>
      <p:font typeface="Arial Narrow" pitchFamily="34" charset="0"/>
      <p:regular r:id="rId21"/>
      <p:bold r:id="rId22"/>
      <p:italic r:id="rId23"/>
      <p:boldItalic r:id="rId24"/>
    </p:embeddedFont>
    <p:embeddedFont>
      <p:font typeface="Lucida Sans Unicode" pitchFamily="34" charset="0"/>
      <p:regular r:id="rId25"/>
    </p:embeddedFont>
    <p:embeddedFont>
      <p:font typeface="Tahoma" pitchFamily="34" charset="0"/>
      <p:regular r:id="rId26"/>
      <p:bold r:id="rId27"/>
    </p:embeddedFont>
    <p:embeddedFont>
      <p:font typeface="Arial Unicode MS" pitchFamily="34" charset="-128"/>
      <p:regular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99CC"/>
    <a:srgbClr val="3333CC"/>
    <a:srgbClr val="3366FF"/>
    <a:srgbClr val="D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979" autoAdjust="0"/>
    <p:restoredTop sz="90929"/>
  </p:normalViewPr>
  <p:slideViewPr>
    <p:cSldViewPr>
      <p:cViewPr>
        <p:scale>
          <a:sx n="75" d="100"/>
          <a:sy n="75" d="100"/>
        </p:scale>
        <p:origin x="-4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18B414-7711-45E2-B31B-925D22F6B083}" type="datetime1">
              <a:rPr lang="es-ES"/>
              <a:pPr/>
              <a:t>11/07/2010</a:t>
            </a:fld>
            <a:endParaRPr lang="es-E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BC39AE-3564-419E-8656-5C7EDBCFD12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CAFD06-4A8D-4447-A98D-2326B1C7DD86}" type="datetime1">
              <a:rPr lang="es-ES"/>
              <a:pPr/>
              <a:t>11/07/2010</a:t>
            </a:fld>
            <a:endParaRPr lang="es-ES"/>
          </a:p>
        </p:txBody>
      </p:sp>
      <p:sp>
        <p:nvSpPr>
          <p:cNvPr id="20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E3829A-5848-43D3-AEE0-AB8F64641D6A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8CBD8-1227-4F1E-BA84-34CA49A8BEF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91BD8-AB6D-40A4-8D04-D8CEB6388C7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677D0-37BF-40F8-AF55-A1197264C5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05DD-CD85-486E-A422-2DE5C37C967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30DBD-243C-42BD-8315-80521A96C91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E738E-0B85-418E-B74A-12A2DEFC33D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D8FE0-2E9D-4463-A75B-7B01F36CB41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D4EEB-B58D-4E3D-9DDD-2449C6F6A28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BBB31-277D-424D-9908-D7806A2119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919C2-5515-4845-B980-E7ABB49951F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2E116-3E40-4A29-96D5-CE72027C059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6C6AC6-7576-4F90-A7C5-E3AC4ACDDE5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371600"/>
          </a:xfrm>
        </p:spPr>
        <p:txBody>
          <a:bodyPr/>
          <a:lstStyle/>
          <a:p>
            <a:r>
              <a:rPr lang="es-ES" sz="6000" i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Programa ADIMRA.TICs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676400"/>
          </a:xfrm>
        </p:spPr>
        <p:txBody>
          <a:bodyPr/>
          <a:lstStyle/>
          <a:p>
            <a:r>
              <a:rPr lang="es-ES" sz="2400" i="1">
                <a:solidFill>
                  <a:srgbClr val="006699"/>
                </a:solidFill>
                <a:latin typeface="Arial Narrow" pitchFamily="34" charset="0"/>
              </a:rPr>
              <a:t>Convenio de Cooperación Técnica No Reembolsable ATN/ME-8762-AR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438" cy="144463"/>
          </a:xfrm>
        </p:spPr>
        <p:txBody>
          <a:bodyPr/>
          <a:lstStyle/>
          <a:p>
            <a:r>
              <a:rPr lang="es-ES" sz="700">
                <a:solidFill>
                  <a:schemeClr val="bg1"/>
                </a:solidFill>
              </a:rPr>
              <a:t>Cuadro de situación de MAPEO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066800"/>
            <a:ext cx="45926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48768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32813" y="404813"/>
            <a:ext cx="285750" cy="195262"/>
          </a:xfrm>
        </p:spPr>
        <p:txBody>
          <a:bodyPr/>
          <a:lstStyle/>
          <a:p>
            <a:r>
              <a:rPr lang="es-ES" sz="700">
                <a:solidFill>
                  <a:schemeClr val="bg1"/>
                </a:solidFill>
              </a:rPr>
              <a:t>Perfil en innvoción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67000"/>
            <a:ext cx="6629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0622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3"/>
          <p:cNvGraphicFramePr>
            <a:graphicFrameLocks noChangeAspect="1"/>
          </p:cNvGraphicFramePr>
          <p:nvPr>
            <p:ph idx="1"/>
          </p:nvPr>
        </p:nvGraphicFramePr>
        <p:xfrm>
          <a:off x="1219200" y="2266950"/>
          <a:ext cx="6226175" cy="4114800"/>
        </p:xfrm>
        <a:graphic>
          <a:graphicData uri="http://schemas.openxmlformats.org/presentationml/2006/ole">
            <p:oleObj spid="_x0000_s14339" name="Gráfico" r:id="rId3" imgW="7581862" imgH="5010112" progId="Excel.Chart.8">
              <p:embed/>
            </p:oleObj>
          </a:graphicData>
        </a:graphic>
      </p:graphicFrame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371600"/>
            <a:ext cx="4437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" name="Object 0"/>
          <p:cNvGraphicFramePr>
            <a:graphicFrameLocks noChangeAspect="1"/>
          </p:cNvGraphicFramePr>
          <p:nvPr/>
        </p:nvGraphicFramePr>
        <p:xfrm>
          <a:off x="76200" y="1477963"/>
          <a:ext cx="8610600" cy="5227637"/>
        </p:xfrm>
        <a:graphic>
          <a:graphicData uri="http://schemas.openxmlformats.org/presentationml/2006/ole">
            <p:oleObj spid="_x0000_s27648" name="Gráfico" r:id="rId3" imgW="9239707" imgH="5610454" progId="Excel.Chart.8">
              <p:embed/>
            </p:oleObj>
          </a:graphicData>
        </a:graphic>
      </p:graphicFrame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71600"/>
            <a:ext cx="45815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2" name="Object 0"/>
          <p:cNvGraphicFramePr>
            <a:graphicFrameLocks noChangeAspect="1"/>
          </p:cNvGraphicFramePr>
          <p:nvPr/>
        </p:nvGraphicFramePr>
        <p:xfrm>
          <a:off x="762000" y="1524000"/>
          <a:ext cx="7391400" cy="4489450"/>
        </p:xfrm>
        <a:graphic>
          <a:graphicData uri="http://schemas.openxmlformats.org/presentationml/2006/ole">
            <p:oleObj spid="_x0000_s28672" name="Gráfico" r:id="rId3" imgW="9239707" imgH="5610454" progId="Excel.Chart.8">
              <p:embed/>
            </p:oleObj>
          </a:graphicData>
        </a:graphic>
      </p:graphicFrame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813" y="1524000"/>
            <a:ext cx="21605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6" name="Object 0"/>
          <p:cNvGraphicFramePr>
            <a:graphicFrameLocks noChangeAspect="1"/>
          </p:cNvGraphicFramePr>
          <p:nvPr/>
        </p:nvGraphicFramePr>
        <p:xfrm>
          <a:off x="838200" y="1671638"/>
          <a:ext cx="7288213" cy="4424362"/>
        </p:xfrm>
        <a:graphic>
          <a:graphicData uri="http://schemas.openxmlformats.org/presentationml/2006/ole">
            <p:oleObj spid="_x0000_s29696" name="Gráfico" r:id="rId3" imgW="9239707" imgH="5610454" progId="Excel.Chart.8">
              <p:embed/>
            </p:oleObj>
          </a:graphicData>
        </a:graphic>
      </p:graphicFrame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595438"/>
            <a:ext cx="34988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7163" cy="3384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1800">
                <a:latin typeface="Arial Unicode MS" pitchFamily="34" charset="-128"/>
              </a:rPr>
              <a:t>Centro de Servicios Tecnológicos con eje en el diseño y la innovación de procesos.</a:t>
            </a:r>
          </a:p>
          <a:p>
            <a:pPr>
              <a:lnSpc>
                <a:spcPct val="80000"/>
              </a:lnSpc>
            </a:pPr>
            <a:endParaRPr lang="es-ES" sz="1800"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s-ES" sz="1800">
                <a:latin typeface="Arial Unicode MS" pitchFamily="34" charset="-128"/>
              </a:rPr>
              <a:t>Acuerdo de financiamiento con empresas líderes para utilizar la metodología de Programa como servicios adicionales a sus clientes  (Proyecto ACINDAR / ADIMRA)</a:t>
            </a:r>
          </a:p>
          <a:p>
            <a:pPr>
              <a:lnSpc>
                <a:spcPct val="80000"/>
              </a:lnSpc>
            </a:pPr>
            <a:endParaRPr lang="es-ES" sz="1800"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s-ES" sz="1800">
                <a:latin typeface="Arial Unicode MS" pitchFamily="34" charset="-128"/>
              </a:rPr>
              <a:t>Aporte local  de ADIMRA sobre la masa salarial que debe efectivizarse en servicios para las empresas representadas.</a:t>
            </a:r>
          </a:p>
          <a:p>
            <a:pPr>
              <a:lnSpc>
                <a:spcPct val="80000"/>
              </a:lnSpc>
            </a:pPr>
            <a:endParaRPr lang="es-ES" sz="1800"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s-ES" sz="1800">
                <a:latin typeface="Arial Unicode MS" pitchFamily="34" charset="-128"/>
              </a:rPr>
              <a:t>Utilización de Fondo tecnológico del Ministerio de Educación, Ciencia y Tecnología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71438" cy="350838"/>
          </a:xfrm>
        </p:spPr>
        <p:txBody>
          <a:bodyPr/>
          <a:lstStyle/>
          <a:p>
            <a:r>
              <a:rPr lang="es-ES" sz="700">
                <a:solidFill>
                  <a:schemeClr val="bg1"/>
                </a:solidFill>
              </a:rPr>
              <a:t>Sustentabilidad de proyecto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00200"/>
            <a:ext cx="44767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276475"/>
            <a:ext cx="285750" cy="411163"/>
          </a:xfrm>
        </p:spPr>
        <p:txBody>
          <a:bodyPr/>
          <a:lstStyle/>
          <a:p>
            <a:r>
              <a:rPr lang="es-ES" sz="700">
                <a:solidFill>
                  <a:schemeClr val="bg1"/>
                </a:solidFill>
              </a:rPr>
              <a:t>LECCIONES APRENDIDAS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4749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1371600" y="2209800"/>
            <a:ext cx="6826250" cy="3733800"/>
            <a:chOff x="864" y="1392"/>
            <a:chExt cx="4300" cy="2352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1392"/>
              <a:ext cx="4300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6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0" y="1440"/>
              <a:ext cx="124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6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6" y="1440"/>
              <a:ext cx="15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057400"/>
            <a:ext cx="7315200" cy="2971800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es-ES" sz="1800"/>
              <a:t>La incorporación de TICs en diferentes áreas de las empresas PYMES con  potencial innovador para mejorar su competitividad e inserción en el mercado. </a:t>
            </a:r>
          </a:p>
          <a:p>
            <a:pPr algn="just"/>
            <a:endParaRPr lang="es-ES" sz="1800"/>
          </a:p>
          <a:p>
            <a:pPr algn="just">
              <a:buFontTx/>
              <a:buChar char="•"/>
            </a:pPr>
            <a:r>
              <a:rPr lang="es-ES" sz="1800"/>
              <a:t>Las TICS están orientadas a la gestión en todas las áreas de las empresas: Diseño, Abastecimiento, Producción, Comercialización y Administración.</a:t>
            </a:r>
          </a:p>
          <a:p>
            <a:pPr algn="just"/>
            <a:endParaRPr lang="es-ES" sz="1800"/>
          </a:p>
          <a:p>
            <a:pPr algn="just">
              <a:buFontTx/>
              <a:buChar char="•"/>
            </a:pPr>
            <a:r>
              <a:rPr lang="es-ES" sz="1800"/>
              <a:t>Las empresas beneficiarias son PYMES metalmecánica o metalúrgicas que cumplan los requisitos de elegibilidad del FOMIN.</a:t>
            </a:r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95400"/>
            <a:ext cx="40020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382000" cy="4267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s-ES" sz="1600" b="1">
                <a:latin typeface="Lucida Sans Unicode" pitchFamily="34" charset="0"/>
              </a:rPr>
              <a:t>Córdoba:</a:t>
            </a:r>
            <a:r>
              <a:rPr lang="es-ES" sz="1600"/>
              <a:t>               </a:t>
            </a:r>
            <a:r>
              <a:rPr lang="es-ES" sz="1600">
                <a:latin typeface="Tahoma" pitchFamily="34" charset="0"/>
              </a:rPr>
              <a:t>Cámara de Industriales Metalúrgicos y de Componentes de Córdoba.</a:t>
            </a:r>
          </a:p>
          <a:p>
            <a:pPr marL="609600" indent="-609600">
              <a:buFontTx/>
              <a:buNone/>
            </a:pPr>
            <a:r>
              <a:rPr lang="es-ES" sz="1600">
                <a:latin typeface="Tahoma" pitchFamily="34" charset="0"/>
              </a:rPr>
              <a:t>		            Asociación de Industriales de San Francisco.</a:t>
            </a:r>
          </a:p>
          <a:p>
            <a:pPr marL="609600" indent="-609600">
              <a:buFontTx/>
              <a:buNone/>
            </a:pPr>
            <a:endParaRPr lang="es-ES" sz="1600">
              <a:latin typeface="Tahoma" pitchFamily="34" charset="0"/>
            </a:endParaRPr>
          </a:p>
          <a:p>
            <a:pPr marL="609600" indent="-609600">
              <a:buFontTx/>
              <a:buNone/>
            </a:pPr>
            <a:r>
              <a:rPr lang="es-ES" sz="1600" b="1">
                <a:latin typeface="Lucida Sans Unicode" pitchFamily="34" charset="0"/>
              </a:rPr>
              <a:t>Las Parejas:</a:t>
            </a:r>
            <a:r>
              <a:rPr lang="es-ES" sz="1600"/>
              <a:t>          </a:t>
            </a:r>
            <a:r>
              <a:rPr lang="es-ES" sz="1600">
                <a:latin typeface="Tahoma" pitchFamily="34" charset="0"/>
              </a:rPr>
              <a:t>Centro Industrial de Las Parejas.</a:t>
            </a:r>
          </a:p>
          <a:p>
            <a:pPr marL="609600" indent="-609600" algn="just">
              <a:buFontTx/>
              <a:buNone/>
            </a:pPr>
            <a:r>
              <a:rPr lang="es-ES" sz="1600">
                <a:latin typeface="Tahoma" pitchFamily="34" charset="0"/>
              </a:rPr>
              <a:t>                          Centro industrial de Armstrong.</a:t>
            </a:r>
          </a:p>
          <a:p>
            <a:pPr marL="609600" indent="-609600" algn="just">
              <a:buFontTx/>
              <a:buNone/>
            </a:pPr>
            <a:r>
              <a:rPr lang="es-ES" sz="1600">
                <a:latin typeface="Tahoma" pitchFamily="34" charset="0"/>
              </a:rPr>
              <a:t>                          Fundación Cideter.</a:t>
            </a:r>
          </a:p>
          <a:p>
            <a:pPr marL="609600" indent="-609600" algn="just">
              <a:buFontTx/>
              <a:buNone/>
            </a:pPr>
            <a:endParaRPr lang="es-ES" sz="1600"/>
          </a:p>
          <a:p>
            <a:pPr marL="609600" indent="-609600" algn="just">
              <a:buFontTx/>
              <a:buNone/>
            </a:pPr>
            <a:r>
              <a:rPr lang="es-ES" sz="1600" b="1">
                <a:latin typeface="Lucida Sans Unicode" pitchFamily="34" charset="0"/>
              </a:rPr>
              <a:t>Mendoza:</a:t>
            </a:r>
            <a:r>
              <a:rPr lang="es-ES" sz="1600"/>
              <a:t>             </a:t>
            </a:r>
            <a:r>
              <a:rPr lang="es-ES" sz="1600">
                <a:latin typeface="Tahoma" pitchFamily="34" charset="0"/>
              </a:rPr>
              <a:t>Asociación de Industriales Metalúrgicos.</a:t>
            </a:r>
          </a:p>
          <a:p>
            <a:pPr marL="609600" indent="-609600" algn="just">
              <a:buFontTx/>
              <a:buNone/>
            </a:pPr>
            <a:endParaRPr lang="es-ES" sz="1600"/>
          </a:p>
          <a:p>
            <a:pPr marL="609600" indent="-609600" algn="just">
              <a:buFontTx/>
              <a:buNone/>
            </a:pPr>
            <a:r>
              <a:rPr lang="es-ES" sz="1600" b="1">
                <a:latin typeface="Lucida Sans Unicode" pitchFamily="34" charset="0"/>
              </a:rPr>
              <a:t>Rafaela:</a:t>
            </a:r>
            <a:r>
              <a:rPr lang="es-ES" sz="1600"/>
              <a:t>                </a:t>
            </a:r>
            <a:r>
              <a:rPr lang="es-ES" sz="1600">
                <a:latin typeface="Tahoma" pitchFamily="34" charset="0"/>
              </a:rPr>
              <a:t>Cámara de Industriales Metalúrgicos del CCIR.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20800"/>
            <a:ext cx="40528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382000" cy="4267200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es-ES" sz="1600"/>
          </a:p>
          <a:p>
            <a:pPr marL="609600" indent="-609600" algn="just">
              <a:buFontTx/>
              <a:buNone/>
            </a:pPr>
            <a:r>
              <a:rPr lang="es-ES" sz="1600" b="1">
                <a:latin typeface="Lucida Sans Unicode" pitchFamily="34" charset="0"/>
              </a:rPr>
              <a:t>Rafaela:</a:t>
            </a:r>
            <a:r>
              <a:rPr lang="es-ES" sz="1600"/>
              <a:t>                	 </a:t>
            </a:r>
            <a:r>
              <a:rPr lang="es-ES" sz="1600">
                <a:latin typeface="Tahoma" pitchFamily="34" charset="0"/>
              </a:rPr>
              <a:t>Cámara de Industriales Metalúrgicos del CCIR.</a:t>
            </a:r>
          </a:p>
          <a:p>
            <a:pPr marL="609600" indent="-609600" algn="just">
              <a:buFontTx/>
              <a:buNone/>
            </a:pPr>
            <a:endParaRPr lang="es-ES" sz="1600"/>
          </a:p>
          <a:p>
            <a:pPr marL="609600" indent="-609600" algn="just">
              <a:buFontTx/>
              <a:buNone/>
            </a:pPr>
            <a:r>
              <a:rPr lang="es-ES" sz="1600" b="1">
                <a:latin typeface="Lucida Sans Unicode" pitchFamily="34" charset="0"/>
              </a:rPr>
              <a:t>Rosario:</a:t>
            </a:r>
            <a:r>
              <a:rPr lang="es-ES" sz="1600"/>
              <a:t> 		</a:t>
            </a:r>
            <a:r>
              <a:rPr lang="es-ES" sz="1600">
                <a:latin typeface="Tahoma" pitchFamily="34" charset="0"/>
              </a:rPr>
              <a:t>Asociación de Industriales Metalúrgicos de Rosario</a:t>
            </a:r>
          </a:p>
          <a:p>
            <a:pPr marL="1371600" lvl="2" indent="-457200" algn="just">
              <a:buFontTx/>
              <a:buNone/>
            </a:pPr>
            <a:r>
              <a:rPr lang="es-ES" sz="1600">
                <a:latin typeface="Tahoma" pitchFamily="34" charset="0"/>
              </a:rPr>
              <a:t>   		Taller Ocupacional José Censabella</a:t>
            </a:r>
          </a:p>
          <a:p>
            <a:pPr marL="1371600" lvl="2" indent="-457200" algn="just">
              <a:buFontTx/>
              <a:buNone/>
            </a:pPr>
            <a:endParaRPr lang="es-ES" sz="1600">
              <a:latin typeface="Tahoma" pitchFamily="34" charset="0"/>
            </a:endParaRPr>
          </a:p>
          <a:p>
            <a:pPr marL="609600" indent="-609600" algn="just">
              <a:buFontTx/>
              <a:buNone/>
            </a:pPr>
            <a:r>
              <a:rPr lang="es-ES" sz="1600" b="1">
                <a:latin typeface="Lucida Sans Unicode" pitchFamily="34" charset="0"/>
              </a:rPr>
              <a:t>Buenos Aires:</a:t>
            </a:r>
            <a:r>
              <a:rPr lang="es-ES" sz="1600"/>
              <a:t> </a:t>
            </a:r>
            <a:r>
              <a:rPr lang="es-ES" sz="1600">
                <a:latin typeface="Tahoma" pitchFamily="34" charset="0"/>
              </a:rPr>
              <a:t>	Centro Empresario Metalúrgico de la Prov. de Buenos Aires</a:t>
            </a:r>
          </a:p>
          <a:p>
            <a:pPr marL="609600" indent="-609600" algn="just">
              <a:buFontTx/>
              <a:buNone/>
            </a:pPr>
            <a:r>
              <a:rPr lang="es-ES" sz="1600">
                <a:latin typeface="Tahoma" pitchFamily="34" charset="0"/>
              </a:rPr>
              <a:t>                        	Instituto de Actualización Empresarial  (Capacitación)</a:t>
            </a:r>
          </a:p>
          <a:p>
            <a:pPr marL="1371600" lvl="2" indent="-457200" algn="just">
              <a:buFontTx/>
              <a:buNone/>
            </a:pPr>
            <a:r>
              <a:rPr lang="es-ES" sz="1600">
                <a:latin typeface="Tahoma" pitchFamily="34" charset="0"/>
              </a:rPr>
              <a:t>		Instituto Tecnológico de Buenos Aires.( Metodología)</a:t>
            </a:r>
            <a:endParaRPr lang="es-ES" sz="1600" b="1">
              <a:latin typeface="Tahoma" pitchFamily="34" charset="0"/>
            </a:endParaRPr>
          </a:p>
          <a:p>
            <a:pPr marL="609600" indent="-609600" algn="just">
              <a:buFontTx/>
              <a:buNone/>
            </a:pPr>
            <a:endParaRPr lang="es-ES" sz="1600">
              <a:latin typeface="Tahoma" pitchFamily="34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95400"/>
            <a:ext cx="40020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etapas del proyec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600200"/>
            <a:ext cx="4157662" cy="4343400"/>
          </a:xfrm>
          <a:prstGeom prst="rect">
            <a:avLst/>
          </a:prstGeom>
          <a:noFill/>
        </p:spPr>
      </p:pic>
      <p:sp>
        <p:nvSpPr>
          <p:cNvPr id="7183" name="Rectangle 15"/>
          <p:cNvSpPr>
            <a:spLocks noGrp="1" noChangeArrowheads="1"/>
          </p:cNvSpPr>
          <p:nvPr>
            <p:ph type="title"/>
          </p:nvPr>
        </p:nvSpPr>
        <p:spPr>
          <a:xfrm flipV="1">
            <a:off x="0" y="333375"/>
            <a:ext cx="357188" cy="92075"/>
          </a:xfrm>
        </p:spPr>
        <p:txBody>
          <a:bodyPr/>
          <a:lstStyle/>
          <a:p>
            <a:r>
              <a:rPr lang="es-ES" sz="700">
                <a:solidFill>
                  <a:schemeClr val="bg1"/>
                </a:solidFill>
              </a:rPr>
              <a:t>ETAPAS DEL PROYECTO</a:t>
            </a: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278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772400" cy="4114800"/>
          </a:xfrm>
        </p:spPr>
        <p:txBody>
          <a:bodyPr/>
          <a:lstStyle/>
          <a:p>
            <a:pPr algn="just"/>
            <a:r>
              <a:rPr lang="es-ES" sz="1600" b="1">
                <a:latin typeface="Lucida Sans Unicode" pitchFamily="34" charset="0"/>
              </a:rPr>
              <a:t>Autodiagnóstico:</a:t>
            </a:r>
            <a:r>
              <a:rPr lang="es-ES" sz="1600">
                <a:latin typeface="Tahoma" pitchFamily="34" charset="0"/>
              </a:rPr>
              <a:t> talleres de sensibilización cuyo objetivo es lograr una aproximación a la problemática de las empresas desde la óptica del empresario y/o sus representantes.</a:t>
            </a:r>
          </a:p>
          <a:p>
            <a:pPr algn="just"/>
            <a:endParaRPr lang="es-ES" sz="1600">
              <a:latin typeface="Tahoma" pitchFamily="34" charset="0"/>
            </a:endParaRPr>
          </a:p>
          <a:p>
            <a:pPr algn="just"/>
            <a:r>
              <a:rPr lang="es-ES" sz="1600" b="1">
                <a:latin typeface="Lucida Sans Unicode" pitchFamily="34" charset="0"/>
              </a:rPr>
              <a:t>Diagnostico:</a:t>
            </a:r>
            <a:r>
              <a:rPr lang="es-ES" sz="1600">
                <a:latin typeface="Tahoma" pitchFamily="34" charset="0"/>
              </a:rPr>
              <a:t>  Trabajo de campo para detectar áreas factibles de innovación</a:t>
            </a:r>
          </a:p>
          <a:p>
            <a:pPr algn="just"/>
            <a:endParaRPr lang="es-ES" sz="1600">
              <a:latin typeface="Tahoma" pitchFamily="34" charset="0"/>
            </a:endParaRPr>
          </a:p>
          <a:p>
            <a:pPr algn="just"/>
            <a:r>
              <a:rPr lang="es-ES" sz="1600" b="1">
                <a:latin typeface="Lucida Sans Unicode" pitchFamily="34" charset="0"/>
              </a:rPr>
              <a:t>Formulación:</a:t>
            </a:r>
            <a:r>
              <a:rPr lang="es-ES" sz="1600">
                <a:latin typeface="Tahoma" pitchFamily="34" charset="0"/>
              </a:rPr>
              <a:t> Determinar las especificaciones y características del Plan Estratégico a implementar. Buscar complementaciones que permitan la asociatividad.</a:t>
            </a:r>
          </a:p>
          <a:p>
            <a:pPr algn="just"/>
            <a:endParaRPr lang="es-ES" sz="1600">
              <a:latin typeface="Tahoma" pitchFamily="34" charset="0"/>
            </a:endParaRPr>
          </a:p>
          <a:p>
            <a:pPr algn="just"/>
            <a:r>
              <a:rPr lang="es-ES" sz="1600" b="1">
                <a:latin typeface="Lucida Sans Unicode" pitchFamily="34" charset="0"/>
              </a:rPr>
              <a:t>Implementación</a:t>
            </a:r>
            <a:r>
              <a:rPr lang="es-ES" sz="1600">
                <a:latin typeface="Lucida Sans Unicode" pitchFamily="34" charset="0"/>
              </a:rPr>
              <a:t>:</a:t>
            </a:r>
            <a:r>
              <a:rPr lang="es-ES" sz="1600">
                <a:latin typeface="Tahoma" pitchFamily="34" charset="0"/>
              </a:rPr>
              <a:t> Incorporar a la empresas la capacitación, consultoría y software necesarios para disminuir costos y tiempos operativos.</a:t>
            </a:r>
          </a:p>
          <a:p>
            <a:endParaRPr lang="es-ES" sz="1600">
              <a:latin typeface="Tahoma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0"/>
            <a:ext cx="34337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9601200" y="228600"/>
            <a:ext cx="76200" cy="76200"/>
          </a:xfrm>
        </p:spPr>
        <p:txBody>
          <a:bodyPr/>
          <a:lstStyle/>
          <a:p>
            <a:pPr algn="r"/>
            <a:r>
              <a:rPr lang="es-ES" sz="800" b="1">
                <a:solidFill>
                  <a:schemeClr val="bg1"/>
                </a:solidFill>
              </a:rPr>
              <a:t>PLANIFICACIÓN  DE LA EJECUCIÓN</a:t>
            </a:r>
            <a:br>
              <a:rPr lang="es-ES" sz="800" b="1">
                <a:solidFill>
                  <a:schemeClr val="bg1"/>
                </a:solidFill>
              </a:rPr>
            </a:br>
            <a:endParaRPr lang="es-ES" sz="800" b="1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90600"/>
            <a:ext cx="44989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84860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Rectangle 2"/>
          <p:cNvGraphicFramePr>
            <a:graphicFrameLocks/>
          </p:cNvGraphicFramePr>
          <p:nvPr>
            <p:ph type="title"/>
          </p:nvPr>
        </p:nvGraphicFramePr>
        <p:xfrm>
          <a:off x="8459788" y="188913"/>
          <a:ext cx="214312" cy="195262"/>
        </p:xfrm>
        <a:graphic>
          <a:graphicData uri="http://schemas.openxmlformats.org/drawingml/2006/compatibility">
            <com:legacyDrawing xmlns:com="http://schemas.openxmlformats.org/drawingml/2006/compatibility" spid="_x0000_s10242"/>
          </a:graphicData>
        </a:graphic>
      </p:graphicFrame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7777163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447800"/>
            <a:ext cx="5059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611188" y="2462213"/>
            <a:ext cx="7921625" cy="3024187"/>
            <a:chOff x="800" y="2016"/>
            <a:chExt cx="4044" cy="1450"/>
          </a:xfrm>
        </p:grpSpPr>
        <p:grpSp>
          <p:nvGrpSpPr>
            <p:cNvPr id="11269" name="Group 5"/>
            <p:cNvGrpSpPr>
              <a:grpSpLocks/>
            </p:cNvGrpSpPr>
            <p:nvPr/>
          </p:nvGrpSpPr>
          <p:grpSpPr bwMode="auto">
            <a:xfrm>
              <a:off x="800" y="2016"/>
              <a:ext cx="4044" cy="1450"/>
              <a:chOff x="800" y="2016"/>
              <a:chExt cx="4044" cy="1450"/>
            </a:xfrm>
          </p:grpSpPr>
          <p:grpSp>
            <p:nvGrpSpPr>
              <p:cNvPr id="11270" name="Group 6"/>
              <p:cNvGrpSpPr>
                <a:grpSpLocks/>
              </p:cNvGrpSpPr>
              <p:nvPr/>
            </p:nvGrpSpPr>
            <p:grpSpPr bwMode="auto">
              <a:xfrm>
                <a:off x="800" y="2016"/>
                <a:ext cx="4044" cy="1450"/>
                <a:chOff x="800" y="2016"/>
                <a:chExt cx="4044" cy="1450"/>
              </a:xfrm>
            </p:grpSpPr>
            <p:sp>
              <p:nvSpPr>
                <p:cNvPr id="11271" name="Rectangle 7"/>
                <p:cNvSpPr>
                  <a:spLocks noChangeArrowheads="1"/>
                </p:cNvSpPr>
                <p:nvPr/>
              </p:nvSpPr>
              <p:spPr bwMode="auto">
                <a:xfrm>
                  <a:off x="864" y="2028"/>
                  <a:ext cx="1063" cy="111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" name="Rectangle 8"/>
                <p:cNvSpPr>
                  <a:spLocks noChangeArrowheads="1"/>
                </p:cNvSpPr>
                <p:nvPr/>
              </p:nvSpPr>
              <p:spPr bwMode="auto">
                <a:xfrm>
                  <a:off x="870" y="2028"/>
                  <a:ext cx="8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00000"/>
                      </a:solidFill>
                    </a:rPr>
                    <a:t>  </a:t>
                  </a:r>
                  <a:endParaRPr lang="es-ES"/>
                </a:p>
              </p:txBody>
            </p:sp>
            <p:sp>
              <p:nvSpPr>
                <p:cNvPr id="11273" name="Rectangle 9"/>
                <p:cNvSpPr>
                  <a:spLocks noChangeArrowheads="1"/>
                </p:cNvSpPr>
                <p:nvPr/>
              </p:nvSpPr>
              <p:spPr bwMode="auto">
                <a:xfrm>
                  <a:off x="918" y="2027"/>
                  <a:ext cx="1060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00000"/>
                      </a:solidFill>
                    </a:rPr>
                    <a:t>AUTODIAGNÓSTICO  </a:t>
                  </a:r>
                  <a:endParaRPr lang="es-ES"/>
                </a:p>
              </p:txBody>
            </p:sp>
            <p:sp>
              <p:nvSpPr>
                <p:cNvPr id="11274" name="Rectangle 10"/>
                <p:cNvSpPr>
                  <a:spLocks noChangeArrowheads="1"/>
                </p:cNvSpPr>
                <p:nvPr/>
              </p:nvSpPr>
              <p:spPr bwMode="auto">
                <a:xfrm>
                  <a:off x="864" y="2139"/>
                  <a:ext cx="1063" cy="11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5" name="Rectangle 11"/>
                <p:cNvSpPr>
                  <a:spLocks noChangeArrowheads="1"/>
                </p:cNvSpPr>
                <p:nvPr/>
              </p:nvSpPr>
              <p:spPr bwMode="auto">
                <a:xfrm>
                  <a:off x="1104" y="2139"/>
                  <a:ext cx="591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150 empresas</a:t>
                  </a:r>
                  <a:endParaRPr lang="es-ES"/>
                </a:p>
              </p:txBody>
            </p:sp>
            <p:sp>
              <p:nvSpPr>
                <p:cNvPr id="11276" name="Rectangle 12"/>
                <p:cNvSpPr>
                  <a:spLocks noChangeArrowheads="1"/>
                </p:cNvSpPr>
                <p:nvPr/>
              </p:nvSpPr>
              <p:spPr bwMode="auto">
                <a:xfrm>
                  <a:off x="1655" y="2139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277" name="Rectangle 13"/>
                <p:cNvSpPr>
                  <a:spLocks noChangeArrowheads="1"/>
                </p:cNvSpPr>
                <p:nvPr/>
              </p:nvSpPr>
              <p:spPr bwMode="auto">
                <a:xfrm>
                  <a:off x="1927" y="2028"/>
                  <a:ext cx="25" cy="221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8" name="Rectangle 14"/>
                <p:cNvSpPr>
                  <a:spLocks noChangeArrowheads="1"/>
                </p:cNvSpPr>
                <p:nvPr/>
              </p:nvSpPr>
              <p:spPr bwMode="auto">
                <a:xfrm>
                  <a:off x="864" y="2249"/>
                  <a:ext cx="1088" cy="37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9" name="Rectangle 15"/>
                <p:cNvSpPr>
                  <a:spLocks noChangeArrowheads="1"/>
                </p:cNvSpPr>
                <p:nvPr/>
              </p:nvSpPr>
              <p:spPr bwMode="auto">
                <a:xfrm>
                  <a:off x="2123" y="2028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280" name="Rectangle 16"/>
                <p:cNvSpPr>
                  <a:spLocks noChangeArrowheads="1"/>
                </p:cNvSpPr>
                <p:nvPr/>
              </p:nvSpPr>
              <p:spPr bwMode="auto">
                <a:xfrm>
                  <a:off x="2147" y="2028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281" name="Rectangle 17"/>
                <p:cNvSpPr>
                  <a:spLocks noChangeArrowheads="1"/>
                </p:cNvSpPr>
                <p:nvPr/>
              </p:nvSpPr>
              <p:spPr bwMode="auto">
                <a:xfrm>
                  <a:off x="2672" y="2028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282" name="Rectangle 18"/>
                <p:cNvSpPr>
                  <a:spLocks noChangeArrowheads="1"/>
                </p:cNvSpPr>
                <p:nvPr/>
              </p:nvSpPr>
              <p:spPr bwMode="auto">
                <a:xfrm>
                  <a:off x="2696" y="2028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283" name="Rectangle 19"/>
                <p:cNvSpPr>
                  <a:spLocks noChangeArrowheads="1"/>
                </p:cNvSpPr>
                <p:nvPr/>
              </p:nvSpPr>
              <p:spPr bwMode="auto">
                <a:xfrm>
                  <a:off x="3346" y="2028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284" name="Rectangle 20"/>
                <p:cNvSpPr>
                  <a:spLocks noChangeArrowheads="1"/>
                </p:cNvSpPr>
                <p:nvPr/>
              </p:nvSpPr>
              <p:spPr bwMode="auto">
                <a:xfrm>
                  <a:off x="3370" y="2028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285" name="Rectangle 21"/>
                <p:cNvSpPr>
                  <a:spLocks noChangeArrowheads="1"/>
                </p:cNvSpPr>
                <p:nvPr/>
              </p:nvSpPr>
              <p:spPr bwMode="auto">
                <a:xfrm>
                  <a:off x="3999" y="2028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286" name="Rectangle 22"/>
                <p:cNvSpPr>
                  <a:spLocks noChangeArrowheads="1"/>
                </p:cNvSpPr>
                <p:nvPr/>
              </p:nvSpPr>
              <p:spPr bwMode="auto">
                <a:xfrm>
                  <a:off x="4023" y="2028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287" name="Rectangle 23"/>
                <p:cNvSpPr>
                  <a:spLocks noChangeArrowheads="1"/>
                </p:cNvSpPr>
                <p:nvPr/>
              </p:nvSpPr>
              <p:spPr bwMode="auto">
                <a:xfrm>
                  <a:off x="4587" y="2028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288" name="Rectangle 24"/>
                <p:cNvSpPr>
                  <a:spLocks noChangeArrowheads="1"/>
                </p:cNvSpPr>
                <p:nvPr/>
              </p:nvSpPr>
              <p:spPr bwMode="auto">
                <a:xfrm>
                  <a:off x="4611" y="2028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289" name="Rectangle 25"/>
                <p:cNvSpPr>
                  <a:spLocks noChangeArrowheads="1"/>
                </p:cNvSpPr>
                <p:nvPr/>
              </p:nvSpPr>
              <p:spPr bwMode="auto">
                <a:xfrm>
                  <a:off x="800" y="2016"/>
                  <a:ext cx="11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0" name="Rectangle 26"/>
                <p:cNvSpPr>
                  <a:spLocks noChangeArrowheads="1"/>
                </p:cNvSpPr>
                <p:nvPr/>
              </p:nvSpPr>
              <p:spPr bwMode="auto">
                <a:xfrm>
                  <a:off x="800" y="2016"/>
                  <a:ext cx="11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1" name="Rectangle 27"/>
                <p:cNvSpPr>
                  <a:spLocks noChangeArrowheads="1"/>
                </p:cNvSpPr>
                <p:nvPr/>
              </p:nvSpPr>
              <p:spPr bwMode="auto">
                <a:xfrm>
                  <a:off x="811" y="2016"/>
                  <a:ext cx="1141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2" name="Rectangle 28"/>
                <p:cNvSpPr>
                  <a:spLocks noChangeArrowheads="1"/>
                </p:cNvSpPr>
                <p:nvPr/>
              </p:nvSpPr>
              <p:spPr bwMode="auto">
                <a:xfrm>
                  <a:off x="811" y="2028"/>
                  <a:ext cx="1141" cy="1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3" name="Rectangle 29"/>
                <p:cNvSpPr>
                  <a:spLocks noChangeArrowheads="1"/>
                </p:cNvSpPr>
                <p:nvPr/>
              </p:nvSpPr>
              <p:spPr bwMode="auto">
                <a:xfrm>
                  <a:off x="1952" y="2016"/>
                  <a:ext cx="11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" name="Rectangle 30"/>
                <p:cNvSpPr>
                  <a:spLocks noChangeArrowheads="1"/>
                </p:cNvSpPr>
                <p:nvPr/>
              </p:nvSpPr>
              <p:spPr bwMode="auto">
                <a:xfrm>
                  <a:off x="1963" y="2016"/>
                  <a:ext cx="348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5" name="Rectangle 31"/>
                <p:cNvSpPr>
                  <a:spLocks noChangeArrowheads="1"/>
                </p:cNvSpPr>
                <p:nvPr/>
              </p:nvSpPr>
              <p:spPr bwMode="auto">
                <a:xfrm>
                  <a:off x="2311" y="2016"/>
                  <a:ext cx="11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6" name="Rectangle 32"/>
                <p:cNvSpPr>
                  <a:spLocks noChangeArrowheads="1"/>
                </p:cNvSpPr>
                <p:nvPr/>
              </p:nvSpPr>
              <p:spPr bwMode="auto">
                <a:xfrm>
                  <a:off x="2322" y="2016"/>
                  <a:ext cx="729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7" name="Rectangle 33"/>
                <p:cNvSpPr>
                  <a:spLocks noChangeArrowheads="1"/>
                </p:cNvSpPr>
                <p:nvPr/>
              </p:nvSpPr>
              <p:spPr bwMode="auto">
                <a:xfrm>
                  <a:off x="3051" y="2016"/>
                  <a:ext cx="11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8" name="Rectangle 34"/>
                <p:cNvSpPr>
                  <a:spLocks noChangeArrowheads="1"/>
                </p:cNvSpPr>
                <p:nvPr/>
              </p:nvSpPr>
              <p:spPr bwMode="auto">
                <a:xfrm>
                  <a:off x="3062" y="2016"/>
                  <a:ext cx="597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9" name="Rectangle 35"/>
                <p:cNvSpPr>
                  <a:spLocks noChangeArrowheads="1"/>
                </p:cNvSpPr>
                <p:nvPr/>
              </p:nvSpPr>
              <p:spPr bwMode="auto">
                <a:xfrm>
                  <a:off x="3659" y="2016"/>
                  <a:ext cx="12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0" name="Rectangle 36"/>
                <p:cNvSpPr>
                  <a:spLocks noChangeArrowheads="1"/>
                </p:cNvSpPr>
                <p:nvPr/>
              </p:nvSpPr>
              <p:spPr bwMode="auto">
                <a:xfrm>
                  <a:off x="3671" y="2016"/>
                  <a:ext cx="684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1" name="Rectangle 37"/>
                <p:cNvSpPr>
                  <a:spLocks noChangeArrowheads="1"/>
                </p:cNvSpPr>
                <p:nvPr/>
              </p:nvSpPr>
              <p:spPr bwMode="auto">
                <a:xfrm>
                  <a:off x="4355" y="2016"/>
                  <a:ext cx="12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2" name="Rectangle 38"/>
                <p:cNvSpPr>
                  <a:spLocks noChangeArrowheads="1"/>
                </p:cNvSpPr>
                <p:nvPr/>
              </p:nvSpPr>
              <p:spPr bwMode="auto">
                <a:xfrm>
                  <a:off x="4367" y="2016"/>
                  <a:ext cx="465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3" name="Rectangle 39"/>
                <p:cNvSpPr>
                  <a:spLocks noChangeArrowheads="1"/>
                </p:cNvSpPr>
                <p:nvPr/>
              </p:nvSpPr>
              <p:spPr bwMode="auto">
                <a:xfrm>
                  <a:off x="4832" y="2016"/>
                  <a:ext cx="12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4" name="Rectangle 40"/>
                <p:cNvSpPr>
                  <a:spLocks noChangeArrowheads="1"/>
                </p:cNvSpPr>
                <p:nvPr/>
              </p:nvSpPr>
              <p:spPr bwMode="auto">
                <a:xfrm>
                  <a:off x="4832" y="2016"/>
                  <a:ext cx="12" cy="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5" name="Rectangle 41"/>
                <p:cNvSpPr>
                  <a:spLocks noChangeArrowheads="1"/>
                </p:cNvSpPr>
                <p:nvPr/>
              </p:nvSpPr>
              <p:spPr bwMode="auto">
                <a:xfrm>
                  <a:off x="800" y="2028"/>
                  <a:ext cx="11" cy="25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6" name="Rectangle 42"/>
                <p:cNvSpPr>
                  <a:spLocks noChangeArrowheads="1"/>
                </p:cNvSpPr>
                <p:nvPr/>
              </p:nvSpPr>
              <p:spPr bwMode="auto">
                <a:xfrm>
                  <a:off x="4832" y="2028"/>
                  <a:ext cx="12" cy="25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7" name="Rectangle 43"/>
                <p:cNvSpPr>
                  <a:spLocks noChangeArrowheads="1"/>
                </p:cNvSpPr>
                <p:nvPr/>
              </p:nvSpPr>
              <p:spPr bwMode="auto">
                <a:xfrm>
                  <a:off x="864" y="2286"/>
                  <a:ext cx="1063" cy="11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8" name="Rectangle 44"/>
                <p:cNvSpPr>
                  <a:spLocks noChangeArrowheads="1"/>
                </p:cNvSpPr>
                <p:nvPr/>
              </p:nvSpPr>
              <p:spPr bwMode="auto">
                <a:xfrm>
                  <a:off x="1006" y="2288"/>
                  <a:ext cx="786" cy="1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 i="1">
                      <a:solidFill>
                        <a:srgbClr val="010000"/>
                      </a:solidFill>
                    </a:rPr>
                    <a:t>Áreas de Inversión</a:t>
                  </a:r>
                  <a:endParaRPr lang="es-ES"/>
                </a:p>
              </p:txBody>
            </p:sp>
            <p:sp>
              <p:nvSpPr>
                <p:cNvPr id="11309" name="Rectangle 45"/>
                <p:cNvSpPr>
                  <a:spLocks noChangeArrowheads="1"/>
                </p:cNvSpPr>
                <p:nvPr/>
              </p:nvSpPr>
              <p:spPr bwMode="auto">
                <a:xfrm>
                  <a:off x="1753" y="2288"/>
                  <a:ext cx="63" cy="1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 i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10" name="Rectangle 46"/>
                <p:cNvSpPr>
                  <a:spLocks noChangeArrowheads="1"/>
                </p:cNvSpPr>
                <p:nvPr/>
              </p:nvSpPr>
              <p:spPr bwMode="auto">
                <a:xfrm>
                  <a:off x="1927" y="2286"/>
                  <a:ext cx="25" cy="11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1" name="Rectangle 47"/>
                <p:cNvSpPr>
                  <a:spLocks noChangeArrowheads="1"/>
                </p:cNvSpPr>
                <p:nvPr/>
              </p:nvSpPr>
              <p:spPr bwMode="auto">
                <a:xfrm>
                  <a:off x="864" y="2396"/>
                  <a:ext cx="1088" cy="2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2" name="Rectangle 48"/>
                <p:cNvSpPr>
                  <a:spLocks noChangeArrowheads="1"/>
                </p:cNvSpPr>
                <p:nvPr/>
              </p:nvSpPr>
              <p:spPr bwMode="auto">
                <a:xfrm>
                  <a:off x="1983" y="2286"/>
                  <a:ext cx="303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3" name="Rectangle 49"/>
                <p:cNvSpPr>
                  <a:spLocks noChangeArrowheads="1"/>
                </p:cNvSpPr>
                <p:nvPr/>
              </p:nvSpPr>
              <p:spPr bwMode="auto">
                <a:xfrm>
                  <a:off x="1996" y="2286"/>
                  <a:ext cx="319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Diseño</a:t>
                  </a:r>
                  <a:endParaRPr lang="es-ES"/>
                </a:p>
              </p:txBody>
            </p:sp>
            <p:sp>
              <p:nvSpPr>
                <p:cNvPr id="11314" name="Rectangle 50"/>
                <p:cNvSpPr>
                  <a:spLocks noChangeArrowheads="1"/>
                </p:cNvSpPr>
                <p:nvPr/>
              </p:nvSpPr>
              <p:spPr bwMode="auto">
                <a:xfrm>
                  <a:off x="2273" y="2286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15" name="Rectangle 51"/>
                <p:cNvSpPr>
                  <a:spLocks noChangeArrowheads="1"/>
                </p:cNvSpPr>
                <p:nvPr/>
              </p:nvSpPr>
              <p:spPr bwMode="auto">
                <a:xfrm>
                  <a:off x="1952" y="2286"/>
                  <a:ext cx="31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6" name="Rectangle 52"/>
                <p:cNvSpPr>
                  <a:spLocks noChangeArrowheads="1"/>
                </p:cNvSpPr>
                <p:nvPr/>
              </p:nvSpPr>
              <p:spPr bwMode="auto">
                <a:xfrm>
                  <a:off x="2286" y="2286"/>
                  <a:ext cx="25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7" name="Rectangle 53"/>
                <p:cNvSpPr>
                  <a:spLocks noChangeArrowheads="1"/>
                </p:cNvSpPr>
                <p:nvPr/>
              </p:nvSpPr>
              <p:spPr bwMode="auto">
                <a:xfrm>
                  <a:off x="1952" y="2396"/>
                  <a:ext cx="359" cy="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8" name="Rectangle 54"/>
                <p:cNvSpPr>
                  <a:spLocks noChangeArrowheads="1"/>
                </p:cNvSpPr>
                <p:nvPr/>
              </p:nvSpPr>
              <p:spPr bwMode="auto">
                <a:xfrm>
                  <a:off x="2341" y="2286"/>
                  <a:ext cx="686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9" name="Rectangle 55"/>
                <p:cNvSpPr>
                  <a:spLocks noChangeArrowheads="1"/>
                </p:cNvSpPr>
                <p:nvPr/>
              </p:nvSpPr>
              <p:spPr bwMode="auto">
                <a:xfrm>
                  <a:off x="2366" y="2286"/>
                  <a:ext cx="674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Abastecimiento</a:t>
                  </a:r>
                  <a:endParaRPr lang="es-ES"/>
                </a:p>
              </p:txBody>
            </p:sp>
            <p:sp>
              <p:nvSpPr>
                <p:cNvPr id="11320" name="Rectangle 56"/>
                <p:cNvSpPr>
                  <a:spLocks noChangeArrowheads="1"/>
                </p:cNvSpPr>
                <p:nvPr/>
              </p:nvSpPr>
              <p:spPr bwMode="auto">
                <a:xfrm>
                  <a:off x="3000" y="2286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21" name="Rectangle 57"/>
                <p:cNvSpPr>
                  <a:spLocks noChangeArrowheads="1"/>
                </p:cNvSpPr>
                <p:nvPr/>
              </p:nvSpPr>
              <p:spPr bwMode="auto">
                <a:xfrm>
                  <a:off x="2311" y="2286"/>
                  <a:ext cx="30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2" name="Rectangle 58"/>
                <p:cNvSpPr>
                  <a:spLocks noChangeArrowheads="1"/>
                </p:cNvSpPr>
                <p:nvPr/>
              </p:nvSpPr>
              <p:spPr bwMode="auto">
                <a:xfrm>
                  <a:off x="3027" y="2286"/>
                  <a:ext cx="24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3" name="Rectangle 59"/>
                <p:cNvSpPr>
                  <a:spLocks noChangeArrowheads="1"/>
                </p:cNvSpPr>
                <p:nvPr/>
              </p:nvSpPr>
              <p:spPr bwMode="auto">
                <a:xfrm>
                  <a:off x="2311" y="2396"/>
                  <a:ext cx="740" cy="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4" name="Rectangle 60"/>
                <p:cNvSpPr>
                  <a:spLocks noChangeArrowheads="1"/>
                </p:cNvSpPr>
                <p:nvPr/>
              </p:nvSpPr>
              <p:spPr bwMode="auto">
                <a:xfrm>
                  <a:off x="3082" y="2286"/>
                  <a:ext cx="552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5" name="Rectangle 61"/>
                <p:cNvSpPr>
                  <a:spLocks noChangeArrowheads="1"/>
                </p:cNvSpPr>
                <p:nvPr/>
              </p:nvSpPr>
              <p:spPr bwMode="auto">
                <a:xfrm>
                  <a:off x="3113" y="2286"/>
                  <a:ext cx="531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Fabricación</a:t>
                  </a:r>
                  <a:endParaRPr lang="es-ES"/>
                </a:p>
              </p:txBody>
            </p:sp>
            <p:sp>
              <p:nvSpPr>
                <p:cNvPr id="11326" name="Rectangle 62"/>
                <p:cNvSpPr>
                  <a:spLocks noChangeArrowheads="1"/>
                </p:cNvSpPr>
                <p:nvPr/>
              </p:nvSpPr>
              <p:spPr bwMode="auto">
                <a:xfrm>
                  <a:off x="3604" y="2286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27" name="Rectangle 63"/>
                <p:cNvSpPr>
                  <a:spLocks noChangeArrowheads="1"/>
                </p:cNvSpPr>
                <p:nvPr/>
              </p:nvSpPr>
              <p:spPr bwMode="auto">
                <a:xfrm>
                  <a:off x="3051" y="2286"/>
                  <a:ext cx="31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8" name="Rectangle 64"/>
                <p:cNvSpPr>
                  <a:spLocks noChangeArrowheads="1"/>
                </p:cNvSpPr>
                <p:nvPr/>
              </p:nvSpPr>
              <p:spPr bwMode="auto">
                <a:xfrm>
                  <a:off x="3634" y="2286"/>
                  <a:ext cx="25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9" name="Rectangle 65"/>
                <p:cNvSpPr>
                  <a:spLocks noChangeArrowheads="1"/>
                </p:cNvSpPr>
                <p:nvPr/>
              </p:nvSpPr>
              <p:spPr bwMode="auto">
                <a:xfrm>
                  <a:off x="3051" y="2396"/>
                  <a:ext cx="608" cy="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0" name="Rectangle 66"/>
                <p:cNvSpPr>
                  <a:spLocks noChangeArrowheads="1"/>
                </p:cNvSpPr>
                <p:nvPr/>
              </p:nvSpPr>
              <p:spPr bwMode="auto">
                <a:xfrm>
                  <a:off x="3691" y="2286"/>
                  <a:ext cx="640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1" name="Rectangle 67"/>
                <p:cNvSpPr>
                  <a:spLocks noChangeArrowheads="1"/>
                </p:cNvSpPr>
                <p:nvPr/>
              </p:nvSpPr>
              <p:spPr bwMode="auto">
                <a:xfrm>
                  <a:off x="3691" y="2286"/>
                  <a:ext cx="681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Administración</a:t>
                  </a:r>
                  <a:endParaRPr lang="es-ES"/>
                </a:p>
              </p:txBody>
            </p:sp>
            <p:sp>
              <p:nvSpPr>
                <p:cNvPr id="11332" name="Rectangle 68"/>
                <p:cNvSpPr>
                  <a:spLocks noChangeArrowheads="1"/>
                </p:cNvSpPr>
                <p:nvPr/>
              </p:nvSpPr>
              <p:spPr bwMode="auto">
                <a:xfrm>
                  <a:off x="4330" y="2286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33" name="Rectangle 69"/>
                <p:cNvSpPr>
                  <a:spLocks noChangeArrowheads="1"/>
                </p:cNvSpPr>
                <p:nvPr/>
              </p:nvSpPr>
              <p:spPr bwMode="auto">
                <a:xfrm>
                  <a:off x="3659" y="2286"/>
                  <a:ext cx="32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4" name="Rectangle 70"/>
                <p:cNvSpPr>
                  <a:spLocks noChangeArrowheads="1"/>
                </p:cNvSpPr>
                <p:nvPr/>
              </p:nvSpPr>
              <p:spPr bwMode="auto">
                <a:xfrm>
                  <a:off x="4331" y="2286"/>
                  <a:ext cx="24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5" name="Rectangle 71"/>
                <p:cNvSpPr>
                  <a:spLocks noChangeArrowheads="1"/>
                </p:cNvSpPr>
                <p:nvPr/>
              </p:nvSpPr>
              <p:spPr bwMode="auto">
                <a:xfrm>
                  <a:off x="3659" y="2396"/>
                  <a:ext cx="696" cy="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6" name="Rectangle 72"/>
                <p:cNvSpPr>
                  <a:spLocks noChangeArrowheads="1"/>
                </p:cNvSpPr>
                <p:nvPr/>
              </p:nvSpPr>
              <p:spPr bwMode="auto">
                <a:xfrm>
                  <a:off x="4387" y="2286"/>
                  <a:ext cx="423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7" name="Rectangle 73"/>
                <p:cNvSpPr>
                  <a:spLocks noChangeArrowheads="1"/>
                </p:cNvSpPr>
                <p:nvPr/>
              </p:nvSpPr>
              <p:spPr bwMode="auto">
                <a:xfrm>
                  <a:off x="4458" y="2286"/>
                  <a:ext cx="324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Ventas</a:t>
                  </a:r>
                  <a:endParaRPr lang="es-ES"/>
                </a:p>
              </p:txBody>
            </p:sp>
            <p:sp>
              <p:nvSpPr>
                <p:cNvPr id="11338" name="Rectangle 74"/>
                <p:cNvSpPr>
                  <a:spLocks noChangeArrowheads="1"/>
                </p:cNvSpPr>
                <p:nvPr/>
              </p:nvSpPr>
              <p:spPr bwMode="auto">
                <a:xfrm>
                  <a:off x="4740" y="2286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39" name="Rectangle 75"/>
                <p:cNvSpPr>
                  <a:spLocks noChangeArrowheads="1"/>
                </p:cNvSpPr>
                <p:nvPr/>
              </p:nvSpPr>
              <p:spPr bwMode="auto">
                <a:xfrm>
                  <a:off x="4355" y="2286"/>
                  <a:ext cx="32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0" name="Rectangle 76"/>
                <p:cNvSpPr>
                  <a:spLocks noChangeArrowheads="1"/>
                </p:cNvSpPr>
                <p:nvPr/>
              </p:nvSpPr>
              <p:spPr bwMode="auto">
                <a:xfrm>
                  <a:off x="4810" y="2286"/>
                  <a:ext cx="22" cy="11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1" name="Rectangle 77"/>
                <p:cNvSpPr>
                  <a:spLocks noChangeArrowheads="1"/>
                </p:cNvSpPr>
                <p:nvPr/>
              </p:nvSpPr>
              <p:spPr bwMode="auto">
                <a:xfrm>
                  <a:off x="4355" y="2396"/>
                  <a:ext cx="477" cy="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2" name="Rectangle 78"/>
                <p:cNvSpPr>
                  <a:spLocks noChangeArrowheads="1"/>
                </p:cNvSpPr>
                <p:nvPr/>
              </p:nvSpPr>
              <p:spPr bwMode="auto">
                <a:xfrm>
                  <a:off x="800" y="2286"/>
                  <a:ext cx="11" cy="13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3" name="Rectangle 79"/>
                <p:cNvSpPr>
                  <a:spLocks noChangeArrowheads="1"/>
                </p:cNvSpPr>
                <p:nvPr/>
              </p:nvSpPr>
              <p:spPr bwMode="auto">
                <a:xfrm>
                  <a:off x="4832" y="2286"/>
                  <a:ext cx="12" cy="13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4" name="Rectangle 80"/>
                <p:cNvSpPr>
                  <a:spLocks noChangeArrowheads="1"/>
                </p:cNvSpPr>
                <p:nvPr/>
              </p:nvSpPr>
              <p:spPr bwMode="auto">
                <a:xfrm>
                  <a:off x="864" y="2424"/>
                  <a:ext cx="1063" cy="92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5" name="Rectangle 81"/>
                <p:cNvSpPr>
                  <a:spLocks noChangeArrowheads="1"/>
                </p:cNvSpPr>
                <p:nvPr/>
              </p:nvSpPr>
              <p:spPr bwMode="auto">
                <a:xfrm>
                  <a:off x="933" y="2426"/>
                  <a:ext cx="448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 i="1">
                      <a:solidFill>
                        <a:srgbClr val="010000"/>
                      </a:solidFill>
                    </a:rPr>
                    <a:t>Categorías d</a:t>
                  </a:r>
                  <a:endParaRPr lang="es-ES"/>
                </a:p>
              </p:txBody>
            </p:sp>
            <p:sp>
              <p:nvSpPr>
                <p:cNvPr id="11346" name="Rectangle 82"/>
                <p:cNvSpPr>
                  <a:spLocks noChangeArrowheads="1"/>
                </p:cNvSpPr>
                <p:nvPr/>
              </p:nvSpPr>
              <p:spPr bwMode="auto">
                <a:xfrm>
                  <a:off x="1349" y="2426"/>
                  <a:ext cx="511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 i="1">
                      <a:solidFill>
                        <a:srgbClr val="010000"/>
                      </a:solidFill>
                    </a:rPr>
                    <a:t>e Ponderación</a:t>
                  </a:r>
                  <a:endParaRPr lang="es-ES"/>
                </a:p>
              </p:txBody>
            </p:sp>
            <p:sp>
              <p:nvSpPr>
                <p:cNvPr id="11347" name="Rectangle 83"/>
                <p:cNvSpPr>
                  <a:spLocks noChangeArrowheads="1"/>
                </p:cNvSpPr>
                <p:nvPr/>
              </p:nvSpPr>
              <p:spPr bwMode="auto">
                <a:xfrm>
                  <a:off x="1827" y="2426"/>
                  <a:ext cx="53" cy="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 i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48" name="Rectangle 84"/>
                <p:cNvSpPr>
                  <a:spLocks noChangeArrowheads="1"/>
                </p:cNvSpPr>
                <p:nvPr/>
              </p:nvSpPr>
              <p:spPr bwMode="auto">
                <a:xfrm>
                  <a:off x="1927" y="2424"/>
                  <a:ext cx="25" cy="92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9" name="Rectangle 85"/>
                <p:cNvSpPr>
                  <a:spLocks noChangeArrowheads="1"/>
                </p:cNvSpPr>
                <p:nvPr/>
              </p:nvSpPr>
              <p:spPr bwMode="auto">
                <a:xfrm>
                  <a:off x="864" y="2516"/>
                  <a:ext cx="1088" cy="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0" name="Rectangle 86"/>
                <p:cNvSpPr>
                  <a:spLocks noChangeArrowheads="1"/>
                </p:cNvSpPr>
                <p:nvPr/>
              </p:nvSpPr>
              <p:spPr bwMode="auto">
                <a:xfrm>
                  <a:off x="2123" y="242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51" name="Rectangle 87"/>
                <p:cNvSpPr>
                  <a:spLocks noChangeArrowheads="1"/>
                </p:cNvSpPr>
                <p:nvPr/>
              </p:nvSpPr>
              <p:spPr bwMode="auto">
                <a:xfrm>
                  <a:off x="2147" y="242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52" name="Rectangle 88"/>
                <p:cNvSpPr>
                  <a:spLocks noChangeArrowheads="1"/>
                </p:cNvSpPr>
                <p:nvPr/>
              </p:nvSpPr>
              <p:spPr bwMode="auto">
                <a:xfrm>
                  <a:off x="2672" y="242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53" name="Rectangle 89"/>
                <p:cNvSpPr>
                  <a:spLocks noChangeArrowheads="1"/>
                </p:cNvSpPr>
                <p:nvPr/>
              </p:nvSpPr>
              <p:spPr bwMode="auto">
                <a:xfrm>
                  <a:off x="2696" y="242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54" name="Rectangle 90"/>
                <p:cNvSpPr>
                  <a:spLocks noChangeArrowheads="1"/>
                </p:cNvSpPr>
                <p:nvPr/>
              </p:nvSpPr>
              <p:spPr bwMode="auto">
                <a:xfrm>
                  <a:off x="3346" y="242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55" name="Rectangle 91"/>
                <p:cNvSpPr>
                  <a:spLocks noChangeArrowheads="1"/>
                </p:cNvSpPr>
                <p:nvPr/>
              </p:nvSpPr>
              <p:spPr bwMode="auto">
                <a:xfrm>
                  <a:off x="3370" y="242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56" name="Rectangle 92"/>
                <p:cNvSpPr>
                  <a:spLocks noChangeArrowheads="1"/>
                </p:cNvSpPr>
                <p:nvPr/>
              </p:nvSpPr>
              <p:spPr bwMode="auto">
                <a:xfrm>
                  <a:off x="3999" y="242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57" name="Rectangle 93"/>
                <p:cNvSpPr>
                  <a:spLocks noChangeArrowheads="1"/>
                </p:cNvSpPr>
                <p:nvPr/>
              </p:nvSpPr>
              <p:spPr bwMode="auto">
                <a:xfrm>
                  <a:off x="4023" y="242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58" name="Rectangle 94"/>
                <p:cNvSpPr>
                  <a:spLocks noChangeArrowheads="1"/>
                </p:cNvSpPr>
                <p:nvPr/>
              </p:nvSpPr>
              <p:spPr bwMode="auto">
                <a:xfrm>
                  <a:off x="4587" y="242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59" name="Rectangle 95"/>
                <p:cNvSpPr>
                  <a:spLocks noChangeArrowheads="1"/>
                </p:cNvSpPr>
                <p:nvPr/>
              </p:nvSpPr>
              <p:spPr bwMode="auto">
                <a:xfrm>
                  <a:off x="4611" y="242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60" name="Rectangle 96"/>
                <p:cNvSpPr>
                  <a:spLocks noChangeArrowheads="1"/>
                </p:cNvSpPr>
                <p:nvPr/>
              </p:nvSpPr>
              <p:spPr bwMode="auto">
                <a:xfrm>
                  <a:off x="800" y="2424"/>
                  <a:ext cx="11" cy="13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1" name="Rectangle 97"/>
                <p:cNvSpPr>
                  <a:spLocks noChangeArrowheads="1"/>
                </p:cNvSpPr>
                <p:nvPr/>
              </p:nvSpPr>
              <p:spPr bwMode="auto">
                <a:xfrm>
                  <a:off x="4832" y="2424"/>
                  <a:ext cx="12" cy="13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2" name="Rectangle 98"/>
                <p:cNvSpPr>
                  <a:spLocks noChangeArrowheads="1"/>
                </p:cNvSpPr>
                <p:nvPr/>
              </p:nvSpPr>
              <p:spPr bwMode="auto">
                <a:xfrm>
                  <a:off x="864" y="2556"/>
                  <a:ext cx="1063" cy="11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3" name="Rectangle 99"/>
                <p:cNvSpPr>
                  <a:spLocks noChangeArrowheads="1"/>
                </p:cNvSpPr>
                <p:nvPr/>
              </p:nvSpPr>
              <p:spPr bwMode="auto">
                <a:xfrm>
                  <a:off x="1183" y="2556"/>
                  <a:ext cx="43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Excelente</a:t>
                  </a:r>
                  <a:endParaRPr lang="es-ES"/>
                </a:p>
              </p:txBody>
            </p:sp>
            <p:sp>
              <p:nvSpPr>
                <p:cNvPr id="11364" name="Rectangle 100"/>
                <p:cNvSpPr>
                  <a:spLocks noChangeArrowheads="1"/>
                </p:cNvSpPr>
                <p:nvPr/>
              </p:nvSpPr>
              <p:spPr bwMode="auto">
                <a:xfrm>
                  <a:off x="1576" y="2556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65" name="Rectangle 101"/>
                <p:cNvSpPr>
                  <a:spLocks noChangeArrowheads="1"/>
                </p:cNvSpPr>
                <p:nvPr/>
              </p:nvSpPr>
              <p:spPr bwMode="auto">
                <a:xfrm>
                  <a:off x="1927" y="2556"/>
                  <a:ext cx="25" cy="11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6" name="Rectangle 102"/>
                <p:cNvSpPr>
                  <a:spLocks noChangeArrowheads="1"/>
                </p:cNvSpPr>
                <p:nvPr/>
              </p:nvSpPr>
              <p:spPr bwMode="auto">
                <a:xfrm>
                  <a:off x="864" y="2666"/>
                  <a:ext cx="1088" cy="1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7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10" y="2556"/>
                  <a:ext cx="8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6</a:t>
                  </a:r>
                  <a:endParaRPr lang="es-ES"/>
                </a:p>
              </p:txBody>
            </p:sp>
            <p:sp>
              <p:nvSpPr>
                <p:cNvPr id="11368" name="Rectangle 104"/>
                <p:cNvSpPr>
                  <a:spLocks noChangeArrowheads="1"/>
                </p:cNvSpPr>
                <p:nvPr/>
              </p:nvSpPr>
              <p:spPr bwMode="auto">
                <a:xfrm>
                  <a:off x="2158" y="2556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69" name="Rectangle 105"/>
                <p:cNvSpPr>
                  <a:spLocks noChangeArrowheads="1"/>
                </p:cNvSpPr>
                <p:nvPr/>
              </p:nvSpPr>
              <p:spPr bwMode="auto">
                <a:xfrm>
                  <a:off x="2659" y="2556"/>
                  <a:ext cx="8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8</a:t>
                  </a:r>
                  <a:endParaRPr lang="es-ES"/>
                </a:p>
              </p:txBody>
            </p:sp>
            <p:sp>
              <p:nvSpPr>
                <p:cNvPr id="11370" name="Rectangle 106"/>
                <p:cNvSpPr>
                  <a:spLocks noChangeArrowheads="1"/>
                </p:cNvSpPr>
                <p:nvPr/>
              </p:nvSpPr>
              <p:spPr bwMode="auto">
                <a:xfrm>
                  <a:off x="2707" y="2556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71" name="Rectangle 107"/>
                <p:cNvSpPr>
                  <a:spLocks noChangeArrowheads="1"/>
                </p:cNvSpPr>
                <p:nvPr/>
              </p:nvSpPr>
              <p:spPr bwMode="auto">
                <a:xfrm>
                  <a:off x="3334" y="2556"/>
                  <a:ext cx="8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4</a:t>
                  </a:r>
                  <a:endParaRPr lang="es-ES"/>
                </a:p>
              </p:txBody>
            </p:sp>
            <p:sp>
              <p:nvSpPr>
                <p:cNvPr id="11372" name="Rectangle 108"/>
                <p:cNvSpPr>
                  <a:spLocks noChangeArrowheads="1"/>
                </p:cNvSpPr>
                <p:nvPr/>
              </p:nvSpPr>
              <p:spPr bwMode="auto">
                <a:xfrm>
                  <a:off x="3382" y="2556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73" name="Rectangle 109"/>
                <p:cNvSpPr>
                  <a:spLocks noChangeArrowheads="1"/>
                </p:cNvSpPr>
                <p:nvPr/>
              </p:nvSpPr>
              <p:spPr bwMode="auto">
                <a:xfrm>
                  <a:off x="3987" y="2556"/>
                  <a:ext cx="8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6</a:t>
                  </a:r>
                  <a:endParaRPr lang="es-ES"/>
                </a:p>
              </p:txBody>
            </p:sp>
            <p:sp>
              <p:nvSpPr>
                <p:cNvPr id="11374" name="Rectangle 110"/>
                <p:cNvSpPr>
                  <a:spLocks noChangeArrowheads="1"/>
                </p:cNvSpPr>
                <p:nvPr/>
              </p:nvSpPr>
              <p:spPr bwMode="auto">
                <a:xfrm>
                  <a:off x="4035" y="2556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75" name="Rectangle 111"/>
                <p:cNvSpPr>
                  <a:spLocks noChangeArrowheads="1"/>
                </p:cNvSpPr>
                <p:nvPr/>
              </p:nvSpPr>
              <p:spPr bwMode="auto">
                <a:xfrm>
                  <a:off x="4575" y="2556"/>
                  <a:ext cx="8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7</a:t>
                  </a:r>
                  <a:endParaRPr lang="es-ES"/>
                </a:p>
              </p:txBody>
            </p:sp>
            <p:sp>
              <p:nvSpPr>
                <p:cNvPr id="11376" name="Rectangle 112"/>
                <p:cNvSpPr>
                  <a:spLocks noChangeArrowheads="1"/>
                </p:cNvSpPr>
                <p:nvPr/>
              </p:nvSpPr>
              <p:spPr bwMode="auto">
                <a:xfrm>
                  <a:off x="4623" y="2556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77" name="Rectangle 113"/>
                <p:cNvSpPr>
                  <a:spLocks noChangeArrowheads="1"/>
                </p:cNvSpPr>
                <p:nvPr/>
              </p:nvSpPr>
              <p:spPr bwMode="auto">
                <a:xfrm>
                  <a:off x="800" y="2556"/>
                  <a:ext cx="11" cy="12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8" name="Rectangle 114"/>
                <p:cNvSpPr>
                  <a:spLocks noChangeArrowheads="1"/>
                </p:cNvSpPr>
                <p:nvPr/>
              </p:nvSpPr>
              <p:spPr bwMode="auto">
                <a:xfrm>
                  <a:off x="4832" y="2556"/>
                  <a:ext cx="12" cy="12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9" name="Rectangle 115"/>
                <p:cNvSpPr>
                  <a:spLocks noChangeArrowheads="1"/>
                </p:cNvSpPr>
                <p:nvPr/>
              </p:nvSpPr>
              <p:spPr bwMode="auto">
                <a:xfrm>
                  <a:off x="864" y="2682"/>
                  <a:ext cx="1063" cy="111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0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49" y="2682"/>
                  <a:ext cx="303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Bueno</a:t>
                  </a:r>
                  <a:endParaRPr lang="es-ES"/>
                </a:p>
              </p:txBody>
            </p:sp>
            <p:sp>
              <p:nvSpPr>
                <p:cNvPr id="11381" name="Rectangle 117"/>
                <p:cNvSpPr>
                  <a:spLocks noChangeArrowheads="1"/>
                </p:cNvSpPr>
                <p:nvPr/>
              </p:nvSpPr>
              <p:spPr bwMode="auto">
                <a:xfrm>
                  <a:off x="1511" y="2682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82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27" y="2682"/>
                  <a:ext cx="25" cy="111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3" name="Rectangle 119"/>
                <p:cNvSpPr>
                  <a:spLocks noChangeArrowheads="1"/>
                </p:cNvSpPr>
                <p:nvPr/>
              </p:nvSpPr>
              <p:spPr bwMode="auto">
                <a:xfrm>
                  <a:off x="864" y="2793"/>
                  <a:ext cx="1088" cy="15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4" name="Rectangle 120"/>
                <p:cNvSpPr>
                  <a:spLocks noChangeArrowheads="1"/>
                </p:cNvSpPr>
                <p:nvPr/>
              </p:nvSpPr>
              <p:spPr bwMode="auto">
                <a:xfrm>
                  <a:off x="2086" y="2682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39</a:t>
                  </a:r>
                  <a:endParaRPr lang="es-ES"/>
                </a:p>
              </p:txBody>
            </p:sp>
            <p:sp>
              <p:nvSpPr>
                <p:cNvPr id="11385" name="Rectangle 121"/>
                <p:cNvSpPr>
                  <a:spLocks noChangeArrowheads="1"/>
                </p:cNvSpPr>
                <p:nvPr/>
              </p:nvSpPr>
              <p:spPr bwMode="auto">
                <a:xfrm>
                  <a:off x="2182" y="2682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86" name="Rectangle 122"/>
                <p:cNvSpPr>
                  <a:spLocks noChangeArrowheads="1"/>
                </p:cNvSpPr>
                <p:nvPr/>
              </p:nvSpPr>
              <p:spPr bwMode="auto">
                <a:xfrm>
                  <a:off x="2635" y="2682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32</a:t>
                  </a:r>
                  <a:endParaRPr lang="es-ES"/>
                </a:p>
              </p:txBody>
            </p:sp>
            <p:sp>
              <p:nvSpPr>
                <p:cNvPr id="11387" name="Rectangle 123"/>
                <p:cNvSpPr>
                  <a:spLocks noChangeArrowheads="1"/>
                </p:cNvSpPr>
                <p:nvPr/>
              </p:nvSpPr>
              <p:spPr bwMode="auto">
                <a:xfrm>
                  <a:off x="2731" y="2682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88" name="Rectangle 124"/>
                <p:cNvSpPr>
                  <a:spLocks noChangeArrowheads="1"/>
                </p:cNvSpPr>
                <p:nvPr/>
              </p:nvSpPr>
              <p:spPr bwMode="auto">
                <a:xfrm>
                  <a:off x="3310" y="2682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31</a:t>
                  </a:r>
                  <a:endParaRPr lang="es-ES"/>
                </a:p>
              </p:txBody>
            </p:sp>
            <p:sp>
              <p:nvSpPr>
                <p:cNvPr id="11389" name="Rectangle 125"/>
                <p:cNvSpPr>
                  <a:spLocks noChangeArrowheads="1"/>
                </p:cNvSpPr>
                <p:nvPr/>
              </p:nvSpPr>
              <p:spPr bwMode="auto">
                <a:xfrm>
                  <a:off x="3406" y="2682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90" name="Rectangle 126"/>
                <p:cNvSpPr>
                  <a:spLocks noChangeArrowheads="1"/>
                </p:cNvSpPr>
                <p:nvPr/>
              </p:nvSpPr>
              <p:spPr bwMode="auto">
                <a:xfrm>
                  <a:off x="3963" y="2682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28</a:t>
                  </a:r>
                  <a:endParaRPr lang="es-ES"/>
                </a:p>
              </p:txBody>
            </p:sp>
            <p:sp>
              <p:nvSpPr>
                <p:cNvPr id="11391" name="Rectangle 127"/>
                <p:cNvSpPr>
                  <a:spLocks noChangeArrowheads="1"/>
                </p:cNvSpPr>
                <p:nvPr/>
              </p:nvSpPr>
              <p:spPr bwMode="auto">
                <a:xfrm>
                  <a:off x="4059" y="2682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92" name="Rectangle 128"/>
                <p:cNvSpPr>
                  <a:spLocks noChangeArrowheads="1"/>
                </p:cNvSpPr>
                <p:nvPr/>
              </p:nvSpPr>
              <p:spPr bwMode="auto">
                <a:xfrm>
                  <a:off x="4551" y="2682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26</a:t>
                  </a:r>
                  <a:endParaRPr lang="es-ES"/>
                </a:p>
              </p:txBody>
            </p:sp>
            <p:sp>
              <p:nvSpPr>
                <p:cNvPr id="11393" name="Rectangle 129"/>
                <p:cNvSpPr>
                  <a:spLocks noChangeArrowheads="1"/>
                </p:cNvSpPr>
                <p:nvPr/>
              </p:nvSpPr>
              <p:spPr bwMode="auto">
                <a:xfrm>
                  <a:off x="4647" y="2682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94" name="Rectangle 130"/>
                <p:cNvSpPr>
                  <a:spLocks noChangeArrowheads="1"/>
                </p:cNvSpPr>
                <p:nvPr/>
              </p:nvSpPr>
              <p:spPr bwMode="auto">
                <a:xfrm>
                  <a:off x="800" y="2682"/>
                  <a:ext cx="11" cy="12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5" name="Rectangle 131"/>
                <p:cNvSpPr>
                  <a:spLocks noChangeArrowheads="1"/>
                </p:cNvSpPr>
                <p:nvPr/>
              </p:nvSpPr>
              <p:spPr bwMode="auto">
                <a:xfrm>
                  <a:off x="4832" y="2682"/>
                  <a:ext cx="12" cy="12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6" name="Rectangle 132"/>
                <p:cNvSpPr>
                  <a:spLocks noChangeArrowheads="1"/>
                </p:cNvSpPr>
                <p:nvPr/>
              </p:nvSpPr>
              <p:spPr bwMode="auto">
                <a:xfrm>
                  <a:off x="864" y="2808"/>
                  <a:ext cx="1063" cy="111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7" name="Rectangle 133"/>
                <p:cNvSpPr>
                  <a:spLocks noChangeArrowheads="1"/>
                </p:cNvSpPr>
                <p:nvPr/>
              </p:nvSpPr>
              <p:spPr bwMode="auto">
                <a:xfrm>
                  <a:off x="1214" y="2808"/>
                  <a:ext cx="372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Regular</a:t>
                  </a:r>
                  <a:endParaRPr lang="es-ES"/>
                </a:p>
              </p:txBody>
            </p:sp>
            <p:sp>
              <p:nvSpPr>
                <p:cNvPr id="11398" name="Rectangle 134"/>
                <p:cNvSpPr>
                  <a:spLocks noChangeArrowheads="1"/>
                </p:cNvSpPr>
                <p:nvPr/>
              </p:nvSpPr>
              <p:spPr bwMode="auto">
                <a:xfrm>
                  <a:off x="1545" y="2808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399" name="Rectangle 135"/>
                <p:cNvSpPr>
                  <a:spLocks noChangeArrowheads="1"/>
                </p:cNvSpPr>
                <p:nvPr/>
              </p:nvSpPr>
              <p:spPr bwMode="auto">
                <a:xfrm>
                  <a:off x="1927" y="2808"/>
                  <a:ext cx="25" cy="111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0" name="Rectangle 136"/>
                <p:cNvSpPr>
                  <a:spLocks noChangeArrowheads="1"/>
                </p:cNvSpPr>
                <p:nvPr/>
              </p:nvSpPr>
              <p:spPr bwMode="auto">
                <a:xfrm>
                  <a:off x="864" y="2919"/>
                  <a:ext cx="1088" cy="15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1" name="Rectangle 137"/>
                <p:cNvSpPr>
                  <a:spLocks noChangeArrowheads="1"/>
                </p:cNvSpPr>
                <p:nvPr/>
              </p:nvSpPr>
              <p:spPr bwMode="auto">
                <a:xfrm>
                  <a:off x="2086" y="2808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64</a:t>
                  </a:r>
                  <a:endParaRPr lang="es-ES"/>
                </a:p>
              </p:txBody>
            </p:sp>
            <p:sp>
              <p:nvSpPr>
                <p:cNvPr id="11402" name="Rectangle 138"/>
                <p:cNvSpPr>
                  <a:spLocks noChangeArrowheads="1"/>
                </p:cNvSpPr>
                <p:nvPr/>
              </p:nvSpPr>
              <p:spPr bwMode="auto">
                <a:xfrm>
                  <a:off x="2182" y="2808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03" name="Rectangle 139"/>
                <p:cNvSpPr>
                  <a:spLocks noChangeArrowheads="1"/>
                </p:cNvSpPr>
                <p:nvPr/>
              </p:nvSpPr>
              <p:spPr bwMode="auto">
                <a:xfrm>
                  <a:off x="2635" y="2808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81</a:t>
                  </a:r>
                  <a:endParaRPr lang="es-ES"/>
                </a:p>
              </p:txBody>
            </p:sp>
            <p:sp>
              <p:nvSpPr>
                <p:cNvPr id="11404" name="Rectangle 140"/>
                <p:cNvSpPr>
                  <a:spLocks noChangeArrowheads="1"/>
                </p:cNvSpPr>
                <p:nvPr/>
              </p:nvSpPr>
              <p:spPr bwMode="auto">
                <a:xfrm>
                  <a:off x="2731" y="2808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05" name="Rectangle 141"/>
                <p:cNvSpPr>
                  <a:spLocks noChangeArrowheads="1"/>
                </p:cNvSpPr>
                <p:nvPr/>
              </p:nvSpPr>
              <p:spPr bwMode="auto">
                <a:xfrm>
                  <a:off x="3310" y="2808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82</a:t>
                  </a:r>
                  <a:endParaRPr lang="es-ES"/>
                </a:p>
              </p:txBody>
            </p:sp>
            <p:sp>
              <p:nvSpPr>
                <p:cNvPr id="11406" name="Rectangle 142"/>
                <p:cNvSpPr>
                  <a:spLocks noChangeArrowheads="1"/>
                </p:cNvSpPr>
                <p:nvPr/>
              </p:nvSpPr>
              <p:spPr bwMode="auto">
                <a:xfrm>
                  <a:off x="3406" y="2808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07" name="Rectangle 143"/>
                <p:cNvSpPr>
                  <a:spLocks noChangeArrowheads="1"/>
                </p:cNvSpPr>
                <p:nvPr/>
              </p:nvSpPr>
              <p:spPr bwMode="auto">
                <a:xfrm>
                  <a:off x="3963" y="2808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84</a:t>
                  </a:r>
                  <a:endParaRPr lang="es-ES"/>
                </a:p>
              </p:txBody>
            </p:sp>
            <p:sp>
              <p:nvSpPr>
                <p:cNvPr id="11408" name="Rectangle 144"/>
                <p:cNvSpPr>
                  <a:spLocks noChangeArrowheads="1"/>
                </p:cNvSpPr>
                <p:nvPr/>
              </p:nvSpPr>
              <p:spPr bwMode="auto">
                <a:xfrm>
                  <a:off x="4059" y="2808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09" name="Rectangle 145"/>
                <p:cNvSpPr>
                  <a:spLocks noChangeArrowheads="1"/>
                </p:cNvSpPr>
                <p:nvPr/>
              </p:nvSpPr>
              <p:spPr bwMode="auto">
                <a:xfrm>
                  <a:off x="4551" y="2808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93</a:t>
                  </a:r>
                  <a:endParaRPr lang="es-ES"/>
                </a:p>
              </p:txBody>
            </p:sp>
            <p:sp>
              <p:nvSpPr>
                <p:cNvPr id="11410" name="Rectangle 146"/>
                <p:cNvSpPr>
                  <a:spLocks noChangeArrowheads="1"/>
                </p:cNvSpPr>
                <p:nvPr/>
              </p:nvSpPr>
              <p:spPr bwMode="auto">
                <a:xfrm>
                  <a:off x="4647" y="2808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11" name="Rectangle 147"/>
                <p:cNvSpPr>
                  <a:spLocks noChangeArrowheads="1"/>
                </p:cNvSpPr>
                <p:nvPr/>
              </p:nvSpPr>
              <p:spPr bwMode="auto">
                <a:xfrm>
                  <a:off x="800" y="2808"/>
                  <a:ext cx="11" cy="12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2" name="Rectangle 148"/>
                <p:cNvSpPr>
                  <a:spLocks noChangeArrowheads="1"/>
                </p:cNvSpPr>
                <p:nvPr/>
              </p:nvSpPr>
              <p:spPr bwMode="auto">
                <a:xfrm>
                  <a:off x="4832" y="2808"/>
                  <a:ext cx="12" cy="12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3" name="Rectangle 149"/>
                <p:cNvSpPr>
                  <a:spLocks noChangeArrowheads="1"/>
                </p:cNvSpPr>
                <p:nvPr/>
              </p:nvSpPr>
              <p:spPr bwMode="auto">
                <a:xfrm>
                  <a:off x="864" y="2934"/>
                  <a:ext cx="1063" cy="11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4" name="Rectangle 150"/>
                <p:cNvSpPr>
                  <a:spLocks noChangeArrowheads="1"/>
                </p:cNvSpPr>
                <p:nvPr/>
              </p:nvSpPr>
              <p:spPr bwMode="auto">
                <a:xfrm>
                  <a:off x="1140" y="2934"/>
                  <a:ext cx="522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Inadecuado</a:t>
                  </a:r>
                  <a:endParaRPr lang="es-ES"/>
                </a:p>
              </p:txBody>
            </p:sp>
            <p:sp>
              <p:nvSpPr>
                <p:cNvPr id="11415" name="Rectangle 151"/>
                <p:cNvSpPr>
                  <a:spLocks noChangeArrowheads="1"/>
                </p:cNvSpPr>
                <p:nvPr/>
              </p:nvSpPr>
              <p:spPr bwMode="auto">
                <a:xfrm>
                  <a:off x="1620" y="2934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16" name="Rectangle 152"/>
                <p:cNvSpPr>
                  <a:spLocks noChangeArrowheads="1"/>
                </p:cNvSpPr>
                <p:nvPr/>
              </p:nvSpPr>
              <p:spPr bwMode="auto">
                <a:xfrm>
                  <a:off x="1927" y="2934"/>
                  <a:ext cx="25" cy="11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" name="Rectangle 153"/>
                <p:cNvSpPr>
                  <a:spLocks noChangeArrowheads="1"/>
                </p:cNvSpPr>
                <p:nvPr/>
              </p:nvSpPr>
              <p:spPr bwMode="auto">
                <a:xfrm>
                  <a:off x="864" y="3044"/>
                  <a:ext cx="1088" cy="1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" name="Rectangle 154"/>
                <p:cNvSpPr>
                  <a:spLocks noChangeArrowheads="1"/>
                </p:cNvSpPr>
                <p:nvPr/>
              </p:nvSpPr>
              <p:spPr bwMode="auto">
                <a:xfrm>
                  <a:off x="2086" y="2934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29</a:t>
                  </a:r>
                  <a:endParaRPr lang="es-ES"/>
                </a:p>
              </p:txBody>
            </p:sp>
            <p:sp>
              <p:nvSpPr>
                <p:cNvPr id="11419" name="Rectangle 155"/>
                <p:cNvSpPr>
                  <a:spLocks noChangeArrowheads="1"/>
                </p:cNvSpPr>
                <p:nvPr/>
              </p:nvSpPr>
              <p:spPr bwMode="auto">
                <a:xfrm>
                  <a:off x="2182" y="293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20" name="Rectangle 156"/>
                <p:cNvSpPr>
                  <a:spLocks noChangeArrowheads="1"/>
                </p:cNvSpPr>
                <p:nvPr/>
              </p:nvSpPr>
              <p:spPr bwMode="auto">
                <a:xfrm>
                  <a:off x="2635" y="2934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27</a:t>
                  </a:r>
                  <a:endParaRPr lang="es-ES"/>
                </a:p>
              </p:txBody>
            </p:sp>
            <p:sp>
              <p:nvSpPr>
                <p:cNvPr id="11421" name="Rectangle 157"/>
                <p:cNvSpPr>
                  <a:spLocks noChangeArrowheads="1"/>
                </p:cNvSpPr>
                <p:nvPr/>
              </p:nvSpPr>
              <p:spPr bwMode="auto">
                <a:xfrm>
                  <a:off x="2731" y="293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22" name="Rectangle 158"/>
                <p:cNvSpPr>
                  <a:spLocks noChangeArrowheads="1"/>
                </p:cNvSpPr>
                <p:nvPr/>
              </p:nvSpPr>
              <p:spPr bwMode="auto">
                <a:xfrm>
                  <a:off x="3310" y="2934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33</a:t>
                  </a:r>
                  <a:endParaRPr lang="es-ES"/>
                </a:p>
              </p:txBody>
            </p:sp>
            <p:sp>
              <p:nvSpPr>
                <p:cNvPr id="11423" name="Rectangle 159"/>
                <p:cNvSpPr>
                  <a:spLocks noChangeArrowheads="1"/>
                </p:cNvSpPr>
                <p:nvPr/>
              </p:nvSpPr>
              <p:spPr bwMode="auto">
                <a:xfrm>
                  <a:off x="3406" y="293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24" name="Rectangle 160"/>
                <p:cNvSpPr>
                  <a:spLocks noChangeArrowheads="1"/>
                </p:cNvSpPr>
                <p:nvPr/>
              </p:nvSpPr>
              <p:spPr bwMode="auto">
                <a:xfrm>
                  <a:off x="3963" y="2934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31</a:t>
                  </a:r>
                  <a:endParaRPr lang="es-ES"/>
                </a:p>
              </p:txBody>
            </p:sp>
            <p:sp>
              <p:nvSpPr>
                <p:cNvPr id="11425" name="Rectangle 161"/>
                <p:cNvSpPr>
                  <a:spLocks noChangeArrowheads="1"/>
                </p:cNvSpPr>
                <p:nvPr/>
              </p:nvSpPr>
              <p:spPr bwMode="auto">
                <a:xfrm>
                  <a:off x="4059" y="293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26" name="Rectangle 162"/>
                <p:cNvSpPr>
                  <a:spLocks noChangeArrowheads="1"/>
                </p:cNvSpPr>
                <p:nvPr/>
              </p:nvSpPr>
              <p:spPr bwMode="auto">
                <a:xfrm>
                  <a:off x="4551" y="2934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22</a:t>
                  </a:r>
                  <a:endParaRPr lang="es-ES"/>
                </a:p>
              </p:txBody>
            </p:sp>
            <p:sp>
              <p:nvSpPr>
                <p:cNvPr id="11427" name="Rectangle 163"/>
                <p:cNvSpPr>
                  <a:spLocks noChangeArrowheads="1"/>
                </p:cNvSpPr>
                <p:nvPr/>
              </p:nvSpPr>
              <p:spPr bwMode="auto">
                <a:xfrm>
                  <a:off x="4647" y="293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28" name="Rectangle 164"/>
                <p:cNvSpPr>
                  <a:spLocks noChangeArrowheads="1"/>
                </p:cNvSpPr>
                <p:nvPr/>
              </p:nvSpPr>
              <p:spPr bwMode="auto">
                <a:xfrm>
                  <a:off x="800" y="2934"/>
                  <a:ext cx="11" cy="12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9" name="Rectangle 165"/>
                <p:cNvSpPr>
                  <a:spLocks noChangeArrowheads="1"/>
                </p:cNvSpPr>
                <p:nvPr/>
              </p:nvSpPr>
              <p:spPr bwMode="auto">
                <a:xfrm>
                  <a:off x="4832" y="2934"/>
                  <a:ext cx="12" cy="12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0" name="Rectangle 166"/>
                <p:cNvSpPr>
                  <a:spLocks noChangeArrowheads="1"/>
                </p:cNvSpPr>
                <p:nvPr/>
              </p:nvSpPr>
              <p:spPr bwMode="auto">
                <a:xfrm>
                  <a:off x="864" y="3060"/>
                  <a:ext cx="1063" cy="11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1" name="Rectangle 167"/>
                <p:cNvSpPr>
                  <a:spLocks noChangeArrowheads="1"/>
                </p:cNvSpPr>
                <p:nvPr/>
              </p:nvSpPr>
              <p:spPr bwMode="auto">
                <a:xfrm>
                  <a:off x="1061" y="3060"/>
                  <a:ext cx="680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No significativo</a:t>
                  </a:r>
                  <a:endParaRPr lang="es-ES"/>
                </a:p>
              </p:txBody>
            </p:sp>
            <p:sp>
              <p:nvSpPr>
                <p:cNvPr id="11432" name="Rectangle 168"/>
                <p:cNvSpPr>
                  <a:spLocks noChangeArrowheads="1"/>
                </p:cNvSpPr>
                <p:nvPr/>
              </p:nvSpPr>
              <p:spPr bwMode="auto">
                <a:xfrm>
                  <a:off x="1698" y="3060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33" name="Rectangle 169"/>
                <p:cNvSpPr>
                  <a:spLocks noChangeArrowheads="1"/>
                </p:cNvSpPr>
                <p:nvPr/>
              </p:nvSpPr>
              <p:spPr bwMode="auto">
                <a:xfrm>
                  <a:off x="1927" y="3060"/>
                  <a:ext cx="25" cy="11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4" name="Rectangle 170"/>
                <p:cNvSpPr>
                  <a:spLocks noChangeArrowheads="1"/>
                </p:cNvSpPr>
                <p:nvPr/>
              </p:nvSpPr>
              <p:spPr bwMode="auto">
                <a:xfrm>
                  <a:off x="864" y="3170"/>
                  <a:ext cx="1088" cy="3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5" name="Rectangle 171"/>
                <p:cNvSpPr>
                  <a:spLocks noChangeArrowheads="1"/>
                </p:cNvSpPr>
                <p:nvPr/>
              </p:nvSpPr>
              <p:spPr bwMode="auto">
                <a:xfrm>
                  <a:off x="2086" y="3060"/>
                  <a:ext cx="13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12</a:t>
                  </a:r>
                  <a:endParaRPr lang="es-ES"/>
                </a:p>
              </p:txBody>
            </p:sp>
            <p:sp>
              <p:nvSpPr>
                <p:cNvPr id="11436" name="Rectangle 172"/>
                <p:cNvSpPr>
                  <a:spLocks noChangeArrowheads="1"/>
                </p:cNvSpPr>
                <p:nvPr/>
              </p:nvSpPr>
              <p:spPr bwMode="auto">
                <a:xfrm>
                  <a:off x="2182" y="3060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37" name="Rectangle 173"/>
                <p:cNvSpPr>
                  <a:spLocks noChangeArrowheads="1"/>
                </p:cNvSpPr>
                <p:nvPr/>
              </p:nvSpPr>
              <p:spPr bwMode="auto">
                <a:xfrm>
                  <a:off x="2659" y="3060"/>
                  <a:ext cx="8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2</a:t>
                  </a:r>
                  <a:endParaRPr lang="es-ES"/>
                </a:p>
              </p:txBody>
            </p:sp>
            <p:sp>
              <p:nvSpPr>
                <p:cNvPr id="11438" name="Rectangle 174"/>
                <p:cNvSpPr>
                  <a:spLocks noChangeArrowheads="1"/>
                </p:cNvSpPr>
                <p:nvPr/>
              </p:nvSpPr>
              <p:spPr bwMode="auto">
                <a:xfrm>
                  <a:off x="2707" y="3060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39" name="Rectangle 175"/>
                <p:cNvSpPr>
                  <a:spLocks noChangeArrowheads="1"/>
                </p:cNvSpPr>
                <p:nvPr/>
              </p:nvSpPr>
              <p:spPr bwMode="auto">
                <a:xfrm>
                  <a:off x="3334" y="3060"/>
                  <a:ext cx="8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0</a:t>
                  </a:r>
                  <a:endParaRPr lang="es-ES"/>
                </a:p>
              </p:txBody>
            </p:sp>
            <p:sp>
              <p:nvSpPr>
                <p:cNvPr id="11440" name="Rectangle 176"/>
                <p:cNvSpPr>
                  <a:spLocks noChangeArrowheads="1"/>
                </p:cNvSpPr>
                <p:nvPr/>
              </p:nvSpPr>
              <p:spPr bwMode="auto">
                <a:xfrm>
                  <a:off x="3382" y="3060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41" name="Rectangle 177"/>
                <p:cNvSpPr>
                  <a:spLocks noChangeArrowheads="1"/>
                </p:cNvSpPr>
                <p:nvPr/>
              </p:nvSpPr>
              <p:spPr bwMode="auto">
                <a:xfrm>
                  <a:off x="3987" y="3060"/>
                  <a:ext cx="8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1</a:t>
                  </a:r>
                  <a:endParaRPr lang="es-ES"/>
                </a:p>
              </p:txBody>
            </p:sp>
            <p:sp>
              <p:nvSpPr>
                <p:cNvPr id="11442" name="Rectangle 178"/>
                <p:cNvSpPr>
                  <a:spLocks noChangeArrowheads="1"/>
                </p:cNvSpPr>
                <p:nvPr/>
              </p:nvSpPr>
              <p:spPr bwMode="auto">
                <a:xfrm>
                  <a:off x="4035" y="3060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43" name="Rectangle 179"/>
                <p:cNvSpPr>
                  <a:spLocks noChangeArrowheads="1"/>
                </p:cNvSpPr>
                <p:nvPr/>
              </p:nvSpPr>
              <p:spPr bwMode="auto">
                <a:xfrm>
                  <a:off x="4575" y="3060"/>
                  <a:ext cx="8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2</a:t>
                  </a:r>
                  <a:endParaRPr lang="es-ES"/>
                </a:p>
              </p:txBody>
            </p:sp>
            <p:sp>
              <p:nvSpPr>
                <p:cNvPr id="11444" name="Rectangle 180"/>
                <p:cNvSpPr>
                  <a:spLocks noChangeArrowheads="1"/>
                </p:cNvSpPr>
                <p:nvPr/>
              </p:nvSpPr>
              <p:spPr bwMode="auto">
                <a:xfrm>
                  <a:off x="4623" y="3060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45" name="Rectangle 181"/>
                <p:cNvSpPr>
                  <a:spLocks noChangeArrowheads="1"/>
                </p:cNvSpPr>
                <p:nvPr/>
              </p:nvSpPr>
              <p:spPr bwMode="auto">
                <a:xfrm>
                  <a:off x="800" y="3060"/>
                  <a:ext cx="11" cy="14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6" name="Rectangle 182"/>
                <p:cNvSpPr>
                  <a:spLocks noChangeArrowheads="1"/>
                </p:cNvSpPr>
                <p:nvPr/>
              </p:nvSpPr>
              <p:spPr bwMode="auto">
                <a:xfrm>
                  <a:off x="4832" y="3060"/>
                  <a:ext cx="12" cy="14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7" name="Rectangle 183"/>
                <p:cNvSpPr>
                  <a:spLocks noChangeArrowheads="1"/>
                </p:cNvSpPr>
                <p:nvPr/>
              </p:nvSpPr>
              <p:spPr bwMode="auto">
                <a:xfrm>
                  <a:off x="864" y="3204"/>
                  <a:ext cx="1063" cy="11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8" name="Rectangle 184"/>
                <p:cNvSpPr>
                  <a:spLocks noChangeArrowheads="1"/>
                </p:cNvSpPr>
                <p:nvPr/>
              </p:nvSpPr>
              <p:spPr bwMode="auto">
                <a:xfrm>
                  <a:off x="1007" y="3204"/>
                  <a:ext cx="786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Total de empresas</a:t>
                  </a:r>
                  <a:endParaRPr lang="es-ES"/>
                </a:p>
              </p:txBody>
            </p:sp>
            <p:sp>
              <p:nvSpPr>
                <p:cNvPr id="11449" name="Rectangle 185"/>
                <p:cNvSpPr>
                  <a:spLocks noChangeArrowheads="1"/>
                </p:cNvSpPr>
                <p:nvPr/>
              </p:nvSpPr>
              <p:spPr bwMode="auto">
                <a:xfrm>
                  <a:off x="1753" y="3204"/>
                  <a:ext cx="65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 b="1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50" name="Rectangle 186"/>
                <p:cNvSpPr>
                  <a:spLocks noChangeArrowheads="1"/>
                </p:cNvSpPr>
                <p:nvPr/>
              </p:nvSpPr>
              <p:spPr bwMode="auto">
                <a:xfrm>
                  <a:off x="1927" y="3204"/>
                  <a:ext cx="25" cy="11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1" name="Rectangle 187"/>
                <p:cNvSpPr>
                  <a:spLocks noChangeArrowheads="1"/>
                </p:cNvSpPr>
                <p:nvPr/>
              </p:nvSpPr>
              <p:spPr bwMode="auto">
                <a:xfrm>
                  <a:off x="864" y="3314"/>
                  <a:ext cx="1088" cy="3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2062" y="3204"/>
                  <a:ext cx="18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150</a:t>
                  </a:r>
                  <a:endParaRPr lang="es-ES"/>
                </a:p>
              </p:txBody>
            </p:sp>
            <p:sp>
              <p:nvSpPr>
                <p:cNvPr id="11453" name="Rectangle 189"/>
                <p:cNvSpPr>
                  <a:spLocks noChangeArrowheads="1"/>
                </p:cNvSpPr>
                <p:nvPr/>
              </p:nvSpPr>
              <p:spPr bwMode="auto">
                <a:xfrm>
                  <a:off x="2206" y="320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54" name="Rectangle 190"/>
                <p:cNvSpPr>
                  <a:spLocks noChangeArrowheads="1"/>
                </p:cNvSpPr>
                <p:nvPr/>
              </p:nvSpPr>
              <p:spPr bwMode="auto">
                <a:xfrm>
                  <a:off x="2611" y="3204"/>
                  <a:ext cx="18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150</a:t>
                  </a:r>
                  <a:endParaRPr lang="es-ES"/>
                </a:p>
              </p:txBody>
            </p:sp>
            <p:sp>
              <p:nvSpPr>
                <p:cNvPr id="11455" name="Rectangle 191"/>
                <p:cNvSpPr>
                  <a:spLocks noChangeArrowheads="1"/>
                </p:cNvSpPr>
                <p:nvPr/>
              </p:nvSpPr>
              <p:spPr bwMode="auto">
                <a:xfrm>
                  <a:off x="2755" y="320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56" name="Rectangle 192"/>
                <p:cNvSpPr>
                  <a:spLocks noChangeArrowheads="1"/>
                </p:cNvSpPr>
                <p:nvPr/>
              </p:nvSpPr>
              <p:spPr bwMode="auto">
                <a:xfrm>
                  <a:off x="3286" y="3204"/>
                  <a:ext cx="18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150</a:t>
                  </a:r>
                  <a:endParaRPr lang="es-ES"/>
                </a:p>
              </p:txBody>
            </p:sp>
            <p:sp>
              <p:nvSpPr>
                <p:cNvPr id="11457" name="Rectangle 193"/>
                <p:cNvSpPr>
                  <a:spLocks noChangeArrowheads="1"/>
                </p:cNvSpPr>
                <p:nvPr/>
              </p:nvSpPr>
              <p:spPr bwMode="auto">
                <a:xfrm>
                  <a:off x="3430" y="320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58" name="Rectangle 194"/>
                <p:cNvSpPr>
                  <a:spLocks noChangeArrowheads="1"/>
                </p:cNvSpPr>
                <p:nvPr/>
              </p:nvSpPr>
              <p:spPr bwMode="auto">
                <a:xfrm>
                  <a:off x="3939" y="3204"/>
                  <a:ext cx="18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150</a:t>
                  </a:r>
                  <a:endParaRPr lang="es-ES"/>
                </a:p>
              </p:txBody>
            </p:sp>
            <p:sp>
              <p:nvSpPr>
                <p:cNvPr id="11459" name="Rectangle 195"/>
                <p:cNvSpPr>
                  <a:spLocks noChangeArrowheads="1"/>
                </p:cNvSpPr>
                <p:nvPr/>
              </p:nvSpPr>
              <p:spPr bwMode="auto">
                <a:xfrm>
                  <a:off x="4083" y="320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60" name="Rectangle 196"/>
                <p:cNvSpPr>
                  <a:spLocks noChangeArrowheads="1"/>
                </p:cNvSpPr>
                <p:nvPr/>
              </p:nvSpPr>
              <p:spPr bwMode="auto">
                <a:xfrm>
                  <a:off x="4527" y="3204"/>
                  <a:ext cx="18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150</a:t>
                  </a:r>
                  <a:endParaRPr lang="es-ES"/>
                </a:p>
              </p:txBody>
            </p:sp>
            <p:sp>
              <p:nvSpPr>
                <p:cNvPr id="11461" name="Rectangle 197"/>
                <p:cNvSpPr>
                  <a:spLocks noChangeArrowheads="1"/>
                </p:cNvSpPr>
                <p:nvPr/>
              </p:nvSpPr>
              <p:spPr bwMode="auto">
                <a:xfrm>
                  <a:off x="4671" y="3204"/>
                  <a:ext cx="6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62" name="Rectangle 198"/>
                <p:cNvSpPr>
                  <a:spLocks noChangeArrowheads="1"/>
                </p:cNvSpPr>
                <p:nvPr/>
              </p:nvSpPr>
              <p:spPr bwMode="auto">
                <a:xfrm>
                  <a:off x="800" y="3204"/>
                  <a:ext cx="11" cy="14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3" name="Rectangle 199"/>
                <p:cNvSpPr>
                  <a:spLocks noChangeArrowheads="1"/>
                </p:cNvSpPr>
                <p:nvPr/>
              </p:nvSpPr>
              <p:spPr bwMode="auto">
                <a:xfrm>
                  <a:off x="4832" y="3204"/>
                  <a:ext cx="12" cy="14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4" name="Rectangle 200"/>
                <p:cNvSpPr>
                  <a:spLocks noChangeArrowheads="1"/>
                </p:cNvSpPr>
                <p:nvPr/>
              </p:nvSpPr>
              <p:spPr bwMode="auto">
                <a:xfrm>
                  <a:off x="811" y="3377"/>
                  <a:ext cx="618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800">
                      <a:solidFill>
                        <a:srgbClr val="010000"/>
                      </a:solidFill>
                    </a:rPr>
                    <a:t>Fuente Total nacional  </a:t>
                  </a:r>
                  <a:endParaRPr lang="es-ES"/>
                </a:p>
              </p:txBody>
            </p:sp>
            <p:sp>
              <p:nvSpPr>
                <p:cNvPr id="11465" name="Rectangle 201"/>
                <p:cNvSpPr>
                  <a:spLocks noChangeArrowheads="1"/>
                </p:cNvSpPr>
                <p:nvPr/>
              </p:nvSpPr>
              <p:spPr bwMode="auto">
                <a:xfrm>
                  <a:off x="1403" y="3377"/>
                  <a:ext cx="47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800">
                      <a:solidFill>
                        <a:srgbClr val="010000"/>
                      </a:solidFill>
                    </a:rPr>
                    <a:t>-</a:t>
                  </a:r>
                  <a:endParaRPr lang="es-ES"/>
                </a:p>
              </p:txBody>
            </p:sp>
            <p:sp>
              <p:nvSpPr>
                <p:cNvPr id="11466" name="Rectangle 202"/>
                <p:cNvSpPr>
                  <a:spLocks noChangeArrowheads="1"/>
                </p:cNvSpPr>
                <p:nvPr/>
              </p:nvSpPr>
              <p:spPr bwMode="auto">
                <a:xfrm>
                  <a:off x="1424" y="3377"/>
                  <a:ext cx="419" cy="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800">
                      <a:solidFill>
                        <a:srgbClr val="010000"/>
                      </a:solidFill>
                    </a:rPr>
                    <a:t> ADIMRA.TICs</a:t>
                  </a:r>
                  <a:endParaRPr lang="es-ES"/>
                </a:p>
              </p:txBody>
            </p:sp>
            <p:sp>
              <p:nvSpPr>
                <p:cNvPr id="11467" name="Rectangle 203"/>
                <p:cNvSpPr>
                  <a:spLocks noChangeArrowheads="1"/>
                </p:cNvSpPr>
                <p:nvPr/>
              </p:nvSpPr>
              <p:spPr bwMode="auto">
                <a:xfrm>
                  <a:off x="1843" y="3377"/>
                  <a:ext cx="42" cy="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800">
                      <a:solidFill>
                        <a:srgbClr val="010000"/>
                      </a:solidFill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68" name="Rectangle 204"/>
                <p:cNvSpPr>
                  <a:spLocks noChangeArrowheads="1"/>
                </p:cNvSpPr>
                <p:nvPr/>
              </p:nvSpPr>
              <p:spPr bwMode="auto">
                <a:xfrm>
                  <a:off x="3082" y="3360"/>
                  <a:ext cx="58" cy="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  <a:latin typeface="Arial" pitchFamily="34" charset="0"/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69" name="Rectangle 205"/>
                <p:cNvSpPr>
                  <a:spLocks noChangeArrowheads="1"/>
                </p:cNvSpPr>
                <p:nvPr/>
              </p:nvSpPr>
              <p:spPr bwMode="auto">
                <a:xfrm>
                  <a:off x="3105" y="3360"/>
                  <a:ext cx="58" cy="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  <a:latin typeface="Arial" pitchFamily="34" charset="0"/>
                    </a:rPr>
                    <a:t> </a:t>
                  </a:r>
                  <a:endParaRPr lang="es-ES"/>
                </a:p>
              </p:txBody>
            </p:sp>
            <p:sp>
              <p:nvSpPr>
                <p:cNvPr id="11470" name="Rectangle 206"/>
                <p:cNvSpPr>
                  <a:spLocks noChangeArrowheads="1"/>
                </p:cNvSpPr>
                <p:nvPr/>
              </p:nvSpPr>
              <p:spPr bwMode="auto">
                <a:xfrm>
                  <a:off x="3691" y="3360"/>
                  <a:ext cx="58" cy="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s-ES" sz="1200">
                      <a:solidFill>
                        <a:srgbClr val="010000"/>
                      </a:solidFill>
                      <a:latin typeface="Arial" pitchFamily="34" charset="0"/>
                    </a:rPr>
                    <a:t> </a:t>
                  </a:r>
                  <a:endParaRPr lang="es-ES"/>
                </a:p>
              </p:txBody>
            </p:sp>
          </p:grpSp>
          <p:grpSp>
            <p:nvGrpSpPr>
              <p:cNvPr id="11471" name="Group 207"/>
              <p:cNvGrpSpPr>
                <a:grpSpLocks/>
              </p:cNvGrpSpPr>
              <p:nvPr/>
            </p:nvGrpSpPr>
            <p:grpSpPr bwMode="auto">
              <a:xfrm>
                <a:off x="811" y="3451"/>
                <a:ext cx="4021" cy="11"/>
                <a:chOff x="811" y="3451"/>
                <a:chExt cx="4021" cy="11"/>
              </a:xfrm>
            </p:grpSpPr>
            <p:sp>
              <p:nvSpPr>
                <p:cNvPr id="11472" name="Rectangle 208"/>
                <p:cNvSpPr>
                  <a:spLocks noChangeArrowheads="1"/>
                </p:cNvSpPr>
                <p:nvPr/>
              </p:nvSpPr>
              <p:spPr bwMode="auto">
                <a:xfrm>
                  <a:off x="811" y="3451"/>
                  <a:ext cx="2240" cy="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3" name="Rectangle 209"/>
                <p:cNvSpPr>
                  <a:spLocks noChangeArrowheads="1"/>
                </p:cNvSpPr>
                <p:nvPr/>
              </p:nvSpPr>
              <p:spPr bwMode="auto">
                <a:xfrm>
                  <a:off x="3062" y="3451"/>
                  <a:ext cx="597" cy="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4" name="Rectangle 210"/>
                <p:cNvSpPr>
                  <a:spLocks noChangeArrowheads="1"/>
                </p:cNvSpPr>
                <p:nvPr/>
              </p:nvSpPr>
              <p:spPr bwMode="auto">
                <a:xfrm>
                  <a:off x="3671" y="3451"/>
                  <a:ext cx="684" cy="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5" name="Rectangle 211"/>
                <p:cNvSpPr>
                  <a:spLocks noChangeArrowheads="1"/>
                </p:cNvSpPr>
                <p:nvPr/>
              </p:nvSpPr>
              <p:spPr bwMode="auto">
                <a:xfrm>
                  <a:off x="4367" y="3451"/>
                  <a:ext cx="465" cy="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476" name="Rectangle 212"/>
            <p:cNvSpPr>
              <a:spLocks noChangeArrowheads="1"/>
            </p:cNvSpPr>
            <p:nvPr/>
          </p:nvSpPr>
          <p:spPr bwMode="auto">
            <a:xfrm>
              <a:off x="4832" y="3348"/>
              <a:ext cx="12" cy="10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480" name="Picture 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47800"/>
            <a:ext cx="72913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391</Words>
  <Application>Microsoft Office PowerPoint</Application>
  <PresentationFormat>On-screen Show (4:3)</PresentationFormat>
  <Paragraphs>165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Times New Roman</vt:lpstr>
      <vt:lpstr>Arial Narrow</vt:lpstr>
      <vt:lpstr>Lucida Sans Unicode</vt:lpstr>
      <vt:lpstr>Tahoma</vt:lpstr>
      <vt:lpstr>Arial</vt:lpstr>
      <vt:lpstr>Arial Unicode MS</vt:lpstr>
      <vt:lpstr>Diseño predeterminado</vt:lpstr>
      <vt:lpstr>Gráfico de Microsoft Office Excel</vt:lpstr>
      <vt:lpstr>Programa ADIMRA.TICs</vt:lpstr>
      <vt:lpstr>Slide 2</vt:lpstr>
      <vt:lpstr>Slide 3</vt:lpstr>
      <vt:lpstr>Slide 4</vt:lpstr>
      <vt:lpstr>ETAPAS DEL PROYECTO</vt:lpstr>
      <vt:lpstr>Slide 6</vt:lpstr>
      <vt:lpstr>PLANIFICACIÓN  DE LA EJECUCIÓN </vt:lpstr>
      <vt:lpstr>Slide 8</vt:lpstr>
      <vt:lpstr>Slide 9</vt:lpstr>
      <vt:lpstr>Cuadro de situación de MAPEO</vt:lpstr>
      <vt:lpstr>Perfil en innvoción</vt:lpstr>
      <vt:lpstr>Slide 12</vt:lpstr>
      <vt:lpstr>Slide 13</vt:lpstr>
      <vt:lpstr>Slide 14</vt:lpstr>
      <vt:lpstr>Slide 15</vt:lpstr>
      <vt:lpstr>Sustentabilidad de proyecto</vt:lpstr>
      <vt:lpstr>LECCIONES APRENDIDAS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anarod</cp:lastModifiedBy>
  <cp:revision>24</cp:revision>
  <dcterms:created xsi:type="dcterms:W3CDTF">1601-01-01T00:00:00Z</dcterms:created>
  <dcterms:modified xsi:type="dcterms:W3CDTF">2010-07-12T02:54:21Z</dcterms:modified>
</cp:coreProperties>
</file>