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0" r:id="rId4"/>
    <p:sldId id="273" r:id="rId5"/>
    <p:sldId id="275" r:id="rId6"/>
    <p:sldId id="276" r:id="rId7"/>
    <p:sldId id="265" r:id="rId8"/>
    <p:sldId id="278" r:id="rId9"/>
    <p:sldId id="279" r:id="rId10"/>
    <p:sldId id="280" r:id="rId11"/>
    <p:sldId id="277" r:id="rId12"/>
    <p:sldId id="281" r:id="rId13"/>
    <p:sldId id="261" r:id="rId14"/>
    <p:sldId id="266" r:id="rId15"/>
    <p:sldId id="283" r:id="rId16"/>
    <p:sldId id="282" r:id="rId17"/>
    <p:sldId id="269" r:id="rId18"/>
  </p:sldIdLst>
  <p:sldSz cx="9144000" cy="6858000" type="screen4x3"/>
  <p:notesSz cx="6858000" cy="9144000"/>
  <p:embeddedFontLst>
    <p:embeddedFont>
      <p:font typeface="Arial Black" pitchFamily="34" charset="0"/>
      <p:bold r:id="rId19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6094"/>
    <a:srgbClr val="9900CC"/>
    <a:srgbClr val="FF3300"/>
    <a:srgbClr val="007A00"/>
    <a:srgbClr val="008000"/>
    <a:srgbClr val="CBFF85"/>
    <a:srgbClr val="B5B0D4"/>
    <a:srgbClr val="694C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90802" autoAdjust="0"/>
  </p:normalViewPr>
  <p:slideViewPr>
    <p:cSldViewPr>
      <p:cViewPr>
        <p:scale>
          <a:sx n="50" d="100"/>
          <a:sy n="50" d="100"/>
        </p:scale>
        <p:origin x="-96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B469A-99BB-4F07-B323-E7414CBEA1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4D712-13E8-491A-B87C-D5C135E3545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41A74-E48E-4244-97BB-A7C40BD045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D6ED1B-9D9E-4831-8153-27838C64575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D855CC-0232-4512-B70F-33C03C9FCAE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BE76B-A99C-4182-8169-D5480B5D2BE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D1D57-BA16-481E-8D09-4531499CB0A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C731B-60B0-4A31-B376-26F6C20148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268D-0645-4D9B-B496-A74800CB87D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C4B78-E879-4BD6-AF42-9E067964D8F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EEDEF-086E-4E8A-B34F-C2B6A43F75D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82B0C-2F7E-4809-B661-219E270DB79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18051-AD2C-41C2-8DE1-8CE89B3A4EC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2A5ABF-0F6C-44AD-A709-5513AF4AD15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8.jpe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vsi.org/elenco_progetti-c_corr=sudamerica&amp;p_corr=Per&#249;.htm" TargetMode="External"/><Relationship Id="rId13" Type="http://schemas.openxmlformats.org/officeDocument/2006/relationships/hyperlink" Target="http://www.avsi.org/elenco_progetti-c_corr=africa&amp;p_corr=Sudan.htm" TargetMode="External"/><Relationship Id="rId18" Type="http://schemas.openxmlformats.org/officeDocument/2006/relationships/hyperlink" Target="http://www.avsi.org/elenco_progetti-c_corr=esteuropa&amp;p_corr=Croazia.htm" TargetMode="External"/><Relationship Id="rId26" Type="http://schemas.openxmlformats.org/officeDocument/2006/relationships/hyperlink" Target="http://www.avsi.org/elenco_progetti-c_corr=mediooriente&amp;p_corr=Giordania.htm" TargetMode="External"/><Relationship Id="rId39" Type="http://schemas.openxmlformats.org/officeDocument/2006/relationships/hyperlink" Target="http://www.avsi.org/elenco_progetti-c_corr=africa&amp;p_corr=Mozambico.htm" TargetMode="External"/><Relationship Id="rId3" Type="http://schemas.openxmlformats.org/officeDocument/2006/relationships/hyperlink" Target="http://www.avsi.org/elenco_progetti-c_corr=sudamerica&amp;p_corr=Argentina.htm" TargetMode="External"/><Relationship Id="rId21" Type="http://schemas.openxmlformats.org/officeDocument/2006/relationships/hyperlink" Target="http://www.avsi.org/elenco_progetti-c_corr=centroamerica&amp;p_corr=Cuba.htm" TargetMode="External"/><Relationship Id="rId34" Type="http://schemas.openxmlformats.org/officeDocument/2006/relationships/hyperlink" Target="http://www.avsi.org/elenco_progetti-c_corr=esteuropa&amp;p_corr=Serbia.htm" TargetMode="External"/><Relationship Id="rId42" Type="http://schemas.openxmlformats.org/officeDocument/2006/relationships/image" Target="../media/image5.emf"/><Relationship Id="rId7" Type="http://schemas.openxmlformats.org/officeDocument/2006/relationships/hyperlink" Target="http://www.avsi.org/elenco_progetti-c_corr=sudamerica&amp;p_corr=Paraguay.htm" TargetMode="External"/><Relationship Id="rId12" Type="http://schemas.openxmlformats.org/officeDocument/2006/relationships/hyperlink" Target="http://www.avsi.org/elenco_progetti-c_corr=africa&amp;p_corr=Sierra+Leone.htm" TargetMode="External"/><Relationship Id="rId17" Type="http://schemas.openxmlformats.org/officeDocument/2006/relationships/hyperlink" Target="http://www.avsi.org/elenco_progetti-c_corr=esteuropa&amp;p_corr=Bosnia+-+Herzegovina.htm" TargetMode="External"/><Relationship Id="rId25" Type="http://schemas.openxmlformats.org/officeDocument/2006/relationships/hyperlink" Target="http://www.avsi.org/elenco_progetti-c_corr=centroamerica&amp;p_corr=Repubblica+Domenicana.htm" TargetMode="External"/><Relationship Id="rId33" Type="http://schemas.openxmlformats.org/officeDocument/2006/relationships/hyperlink" Target="http://www.avsi.org/elenco_progetti-c_corr=esteuropa&amp;p_corr=Russia.htm" TargetMode="External"/><Relationship Id="rId38" Type="http://schemas.openxmlformats.org/officeDocument/2006/relationships/hyperlink" Target="http://www.avsi.org/elenco_progetti-c_corr=africa&amp;p_corr=Marocco.htm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://www.avsi.org/elenco_progetti-c_corr=esteuropa&amp;p_corr=Albania.htm" TargetMode="External"/><Relationship Id="rId20" Type="http://schemas.openxmlformats.org/officeDocument/2006/relationships/hyperlink" Target="http://www.avsi.org/elenco_progetti-c_corr=esteuropa&amp;p_corr=Kosovo+.htm" TargetMode="External"/><Relationship Id="rId29" Type="http://schemas.openxmlformats.org/officeDocument/2006/relationships/hyperlink" Target="http://www.avsi.org/elenco_progetti-c_corr=mediooriente&amp;p_corr=Libano.htm" TargetMode="External"/><Relationship Id="rId41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vsi.org/elenco_progetti-c_corr=sudamerica&amp;p_corr=Colombia.htm" TargetMode="External"/><Relationship Id="rId11" Type="http://schemas.openxmlformats.org/officeDocument/2006/relationships/hyperlink" Target="http://www.avsi.org/elenco_progetti-c_corr=africa&amp;p_corr=Rwanda.htm" TargetMode="External"/><Relationship Id="rId24" Type="http://schemas.openxmlformats.org/officeDocument/2006/relationships/hyperlink" Target="http://www.avsi.org/elenco_progetti-c_corr=centroamerica&amp;p_corr=Messico.htm" TargetMode="External"/><Relationship Id="rId32" Type="http://schemas.openxmlformats.org/officeDocument/2006/relationships/hyperlink" Target="http://www.avsi.org/elenco_progetti-c_corr=esteuropa&amp;p_corr=Romania.htm" TargetMode="External"/><Relationship Id="rId37" Type="http://schemas.openxmlformats.org/officeDocument/2006/relationships/hyperlink" Target="http://www.avsi.org/elenco_progetti-c_corr=africa&amp;p_corr=Kenya.htm" TargetMode="External"/><Relationship Id="rId40" Type="http://schemas.openxmlformats.org/officeDocument/2006/relationships/hyperlink" Target="http://www.avsi.org/elenco_progetti-c_corr=africa&amp;p_corr=Nigeria.htm" TargetMode="External"/><Relationship Id="rId45" Type="http://schemas.openxmlformats.org/officeDocument/2006/relationships/image" Target="../media/image8.jpeg"/><Relationship Id="rId5" Type="http://schemas.openxmlformats.org/officeDocument/2006/relationships/hyperlink" Target="http://www.avsi.org/elenco_progetti-c_corr=sudamerica&amp;p_corr=Cile.htm" TargetMode="External"/><Relationship Id="rId15" Type="http://schemas.openxmlformats.org/officeDocument/2006/relationships/hyperlink" Target="http://www.avsi.org/elenco_progetti-c_corr=africa&amp;p_corr=Uganda.htm" TargetMode="External"/><Relationship Id="rId23" Type="http://schemas.openxmlformats.org/officeDocument/2006/relationships/hyperlink" Target="http://www.avsi.org/elenco_progetti-c_corr=centroamerica&amp;p_corr=Honduras.htm" TargetMode="External"/><Relationship Id="rId28" Type="http://schemas.openxmlformats.org/officeDocument/2006/relationships/hyperlink" Target="http://www.avsi.org/elenco_progetti-c_corr=mediooriente&amp;p_corr=Israele+-+Palestina.htm" TargetMode="External"/><Relationship Id="rId36" Type="http://schemas.openxmlformats.org/officeDocument/2006/relationships/hyperlink" Target="http://www.avsi.org/elenco_progetti-c_corr=africa&amp;p_corr=Guinea+Bissau.htm" TargetMode="External"/><Relationship Id="rId10" Type="http://schemas.openxmlformats.org/officeDocument/2006/relationships/hyperlink" Target="http://www.avsi.org/elenco_progetti-c_corr=africa&amp;p_corr=Repubblica+Democratica+del+Congo.htm" TargetMode="External"/><Relationship Id="rId19" Type="http://schemas.openxmlformats.org/officeDocument/2006/relationships/hyperlink" Target="http://www.avsi.org/elenco_progetti-c_corr=esteuropa&amp;p_corr=Kazakstan.htm" TargetMode="External"/><Relationship Id="rId31" Type="http://schemas.openxmlformats.org/officeDocument/2006/relationships/hyperlink" Target="http://www.avsi.org/elenco_progetti-c_corr=esteuropa&amp;p_corr=Polonia.htm" TargetMode="External"/><Relationship Id="rId44" Type="http://schemas.openxmlformats.org/officeDocument/2006/relationships/image" Target="../media/image7.jpeg"/><Relationship Id="rId4" Type="http://schemas.openxmlformats.org/officeDocument/2006/relationships/hyperlink" Target="http://www.avsi.org/elenco_progetti-c_corr=sudamerica&amp;p_corr=Brasile.htm" TargetMode="External"/><Relationship Id="rId9" Type="http://schemas.openxmlformats.org/officeDocument/2006/relationships/hyperlink" Target="http://www.avsi.org/elenco_progetti-c_corr=sudamerica&amp;p_corr=Venezuela.htm" TargetMode="External"/><Relationship Id="rId14" Type="http://schemas.openxmlformats.org/officeDocument/2006/relationships/hyperlink" Target="http://www.avsi.org/elenco_progetti-c_corr=africa&amp;p_corr=Tunisia.htm" TargetMode="External"/><Relationship Id="rId22" Type="http://schemas.openxmlformats.org/officeDocument/2006/relationships/hyperlink" Target="http://www.avsi.org/elenco_progetti-c_corr=centroamerica&amp;p_corr=Haiti.htm" TargetMode="External"/><Relationship Id="rId27" Type="http://schemas.openxmlformats.org/officeDocument/2006/relationships/hyperlink" Target="http://www.avsi.org/elenco_progetti-c_corr=mediooriente&amp;p_corr=Iraq.htm" TargetMode="External"/><Relationship Id="rId30" Type="http://schemas.openxmlformats.org/officeDocument/2006/relationships/hyperlink" Target="http://www.avsi.org/elenco_progetti-c_corr=esteuropa&amp;p_corr=Lituania.htm" TargetMode="External"/><Relationship Id="rId35" Type="http://schemas.openxmlformats.org/officeDocument/2006/relationships/hyperlink" Target="http://www.avsi.org/elenco_progetti-c_corr=africa&amp;p_corr=Angola.htm" TargetMode="External"/><Relationship Id="rId43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042988" y="2943225"/>
            <a:ext cx="7421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 sz="2000" b="1">
                <a:solidFill>
                  <a:schemeClr val="accent2"/>
                </a:solidFill>
              </a:rPr>
              <a:t>Inclusión Rural</a:t>
            </a:r>
          </a:p>
          <a:p>
            <a:pPr algn="ctr"/>
            <a:r>
              <a:rPr lang="es-ES" sz="2000" b="1">
                <a:solidFill>
                  <a:schemeClr val="accent2"/>
                </a:solidFill>
              </a:rPr>
              <a:t>De no Conectividad  a Avanzados Sistemas de Trazabilidad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042988" y="5013325"/>
            <a:ext cx="7370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_tradnl" b="1"/>
              <a:t>II Reunión del Clúster TIC: </a:t>
            </a:r>
            <a:r>
              <a:rPr lang="es-ES_tradnl"/>
              <a:t>Colombia, 30 de Octubre al 1 de Noviembre, 2006</a:t>
            </a:r>
            <a:r>
              <a:rPr lang="es-ES" b="1"/>
              <a:t> </a:t>
            </a: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1788"/>
            <a:ext cx="9144000" cy="1446212"/>
          </a:xfrm>
          <a:prstGeom prst="rect">
            <a:avLst/>
          </a:prstGeom>
          <a:noFill/>
        </p:spPr>
      </p:pic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1401763"/>
        </p:xfrm>
        <a:graphic>
          <a:graphicData uri="http://schemas.openxmlformats.org/presentationml/2006/ole">
            <p:oleObj spid="_x0000_s3090" name="Fotografía de Photo Editor" r:id="rId4" imgW="5095238" imgH="781159" progId="MSPhotoEd.3">
              <p:embed/>
            </p:oleObj>
          </a:graphicData>
        </a:graphic>
      </p:graphicFrame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779838" y="4365625"/>
            <a:ext cx="1912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_tradnl" b="1"/>
              <a:t>Mauricio Moresco</a:t>
            </a:r>
          </a:p>
          <a:p>
            <a:pPr algn="ctr"/>
            <a:r>
              <a:rPr lang="es-ES_tradnl" b="1"/>
              <a:t>ACDI-AVSI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44000" cy="838200"/>
            <a:chOff x="0" y="0"/>
            <a:chExt cx="5760" cy="528"/>
          </a:xfrm>
        </p:grpSpPr>
        <p:grpSp>
          <p:nvGrpSpPr>
            <p:cNvPr id="36867" name="Group 3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pic>
            <p:nvPicPr>
              <p:cNvPr id="36868" name="Picture 4" descr="encabezado_swt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34410"/>
              <a:stretch>
                <a:fillRect/>
              </a:stretch>
            </p:blipFill>
            <p:spPr bwMode="auto">
              <a:xfrm>
                <a:off x="0" y="0"/>
                <a:ext cx="5760" cy="528"/>
              </a:xfrm>
              <a:prstGeom prst="rect">
                <a:avLst/>
              </a:prstGeom>
              <a:noFill/>
            </p:spPr>
          </p:pic>
          <p:sp>
            <p:nvSpPr>
              <p:cNvPr id="36869" name="Rectangle 5"/>
              <p:cNvSpPr>
                <a:spLocks noChangeArrowheads="1"/>
              </p:cNvSpPr>
              <p:nvPr/>
            </p:nvSpPr>
            <p:spPr bwMode="auto">
              <a:xfrm>
                <a:off x="912" y="54"/>
                <a:ext cx="1104" cy="4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6870" name="Picture 6" descr="TRAZAR logo rgb chic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13" y="12"/>
                <a:ext cx="663" cy="515"/>
              </a:xfrm>
              <a:prstGeom prst="rect">
                <a:avLst/>
              </a:prstGeom>
              <a:noFill/>
            </p:spPr>
          </p:pic>
        </p:grp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1056" y="480"/>
              <a:ext cx="96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1728" y="480"/>
              <a:ext cx="96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" y="866775"/>
            <a:ext cx="91535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323850"/>
            <a:ext cx="915352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0" y="0"/>
            <a:ext cx="9144000" cy="838200"/>
            <a:chOff x="0" y="0"/>
            <a:chExt cx="5760" cy="528"/>
          </a:xfrm>
        </p:grpSpPr>
        <p:pic>
          <p:nvPicPr>
            <p:cNvPr id="33803" name="Picture 11" descr="encabezado_swt"/>
            <p:cNvPicPr>
              <a:picLocks noChangeAspect="1" noChangeArrowheads="1"/>
            </p:cNvPicPr>
            <p:nvPr/>
          </p:nvPicPr>
          <p:blipFill>
            <a:blip r:embed="rId3" cstate="print"/>
            <a:srcRect b="34410"/>
            <a:stretch>
              <a:fillRect/>
            </a:stretch>
          </p:blipFill>
          <p:spPr bwMode="auto">
            <a:xfrm>
              <a:off x="0" y="0"/>
              <a:ext cx="5760" cy="528"/>
            </a:xfrm>
            <a:prstGeom prst="rect">
              <a:avLst/>
            </a:prstGeom>
            <a:noFill/>
          </p:spPr>
        </p:pic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912" y="54"/>
              <a:ext cx="1104" cy="4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05" name="Picture 13" descr="TRAZAR logo rgb chic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3" y="12"/>
              <a:ext cx="663" cy="515"/>
            </a:xfrm>
            <a:prstGeom prst="rect">
              <a:avLst/>
            </a:prstGeom>
            <a:noFill/>
          </p:spPr>
        </p:pic>
      </p:grp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676400" y="762000"/>
            <a:ext cx="1524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743200" y="762000"/>
            <a:ext cx="1524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0" y="0"/>
            <a:ext cx="9144000" cy="838200"/>
            <a:chOff x="0" y="0"/>
            <a:chExt cx="5760" cy="528"/>
          </a:xfrm>
        </p:grpSpPr>
        <p:grpSp>
          <p:nvGrpSpPr>
            <p:cNvPr id="37893" name="Group 5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pic>
            <p:nvPicPr>
              <p:cNvPr id="37894" name="Picture 6" descr="encabezado_swt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34410"/>
              <a:stretch>
                <a:fillRect/>
              </a:stretch>
            </p:blipFill>
            <p:spPr bwMode="auto">
              <a:xfrm>
                <a:off x="0" y="0"/>
                <a:ext cx="5760" cy="528"/>
              </a:xfrm>
              <a:prstGeom prst="rect">
                <a:avLst/>
              </a:prstGeom>
              <a:noFill/>
            </p:spPr>
          </p:pic>
          <p:sp>
            <p:nvSpPr>
              <p:cNvPr id="37895" name="Rectangle 7"/>
              <p:cNvSpPr>
                <a:spLocks noChangeArrowheads="1"/>
              </p:cNvSpPr>
              <p:nvPr/>
            </p:nvSpPr>
            <p:spPr bwMode="auto">
              <a:xfrm>
                <a:off x="912" y="54"/>
                <a:ext cx="1104" cy="4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7896" name="Picture 8" descr="TRAZAR logo rgb chic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13" y="12"/>
                <a:ext cx="663" cy="515"/>
              </a:xfrm>
              <a:prstGeom prst="rect">
                <a:avLst/>
              </a:prstGeom>
              <a:noFill/>
            </p:spPr>
          </p:pic>
        </p:grp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1056" y="480"/>
              <a:ext cx="96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1728" y="480"/>
              <a:ext cx="96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38" y="846138"/>
            <a:ext cx="875347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04788" y="3224213"/>
            <a:ext cx="8939212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/>
              <a:t>Consorcio PROGAN</a:t>
            </a:r>
            <a:endParaRPr lang="es-ES"/>
          </a:p>
          <a:p>
            <a:pPr>
              <a:lnSpc>
                <a:spcPct val="120000"/>
              </a:lnSpc>
            </a:pPr>
            <a:r>
              <a:rPr lang="es-ES" b="1"/>
              <a:t>Cooperativa COPRODEX</a:t>
            </a:r>
            <a:endParaRPr lang="es-ES"/>
          </a:p>
          <a:p>
            <a:pPr>
              <a:lnSpc>
                <a:spcPct val="120000"/>
              </a:lnSpc>
            </a:pPr>
            <a:r>
              <a:rPr lang="es-ES" b="1"/>
              <a:t>70</a:t>
            </a:r>
            <a:r>
              <a:rPr lang="es-ES"/>
              <a:t> productores</a:t>
            </a:r>
          </a:p>
          <a:p>
            <a:pPr>
              <a:lnSpc>
                <a:spcPct val="120000"/>
              </a:lnSpc>
            </a:pPr>
            <a:r>
              <a:rPr lang="es-ES" b="1"/>
              <a:t>75.000</a:t>
            </a:r>
            <a:r>
              <a:rPr lang="es-ES"/>
              <a:t> animales</a:t>
            </a:r>
          </a:p>
          <a:p>
            <a:pPr>
              <a:lnSpc>
                <a:spcPct val="120000"/>
              </a:lnSpc>
            </a:pPr>
            <a:endParaRPr lang="es-ES" b="1"/>
          </a:p>
          <a:p>
            <a:pPr>
              <a:lnSpc>
                <a:spcPct val="120000"/>
              </a:lnSpc>
            </a:pPr>
            <a:r>
              <a:rPr lang="es-ES" b="1"/>
              <a:t>65.000 kg</a:t>
            </a:r>
            <a:r>
              <a:rPr lang="es-ES"/>
              <a:t> exportados entre  j 2005- j 2006</a:t>
            </a:r>
          </a:p>
          <a:p>
            <a:pPr>
              <a:lnSpc>
                <a:spcPct val="120000"/>
              </a:lnSpc>
            </a:pPr>
            <a:r>
              <a:rPr lang="es-ES" b="1"/>
              <a:t>78.000 </a:t>
            </a:r>
            <a:r>
              <a:rPr lang="es-ES"/>
              <a:t>kg de cuota asignadas en Jl 2006</a:t>
            </a:r>
          </a:p>
          <a:p>
            <a:pPr>
              <a:lnSpc>
                <a:spcPct val="120000"/>
              </a:lnSpc>
            </a:pPr>
            <a:r>
              <a:rPr lang="es-ES"/>
              <a:t>Comercialización “puerta – Puerta” Milan (Italia)</a:t>
            </a:r>
          </a:p>
          <a:p>
            <a:pPr>
              <a:lnSpc>
                <a:spcPct val="120000"/>
              </a:lnSpc>
            </a:pPr>
            <a:endParaRPr lang="es-ES"/>
          </a:p>
          <a:p>
            <a:r>
              <a:rPr lang="es-ES" b="1">
                <a:solidFill>
                  <a:schemeClr val="accent2"/>
                </a:solidFill>
              </a:rPr>
              <a:t>* Cultura de la Registración</a:t>
            </a:r>
          </a:p>
          <a:p>
            <a:r>
              <a:rPr lang="es-ES" b="1">
                <a:solidFill>
                  <a:schemeClr val="accent2"/>
                </a:solidFill>
              </a:rPr>
              <a:t>* Valorización de la Información</a:t>
            </a:r>
          </a:p>
          <a:p>
            <a:r>
              <a:rPr lang="es-ES" b="1">
                <a:solidFill>
                  <a:schemeClr val="accent2"/>
                </a:solidFill>
              </a:rPr>
              <a:t>* Adquisición de Tecnologías</a:t>
            </a:r>
          </a:p>
        </p:txBody>
      </p:sp>
      <p:pic>
        <p:nvPicPr>
          <p:cNvPr id="7174" name="Picture 6" descr="logo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1C0B8"/>
              </a:clrFrom>
              <a:clrTo>
                <a:srgbClr val="C1C0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1817687" cy="1871663"/>
          </a:xfrm>
          <a:prstGeom prst="rect">
            <a:avLst/>
          </a:prstGeom>
          <a:noFill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156325" y="98107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rgbClr val="008000"/>
                </a:solidFill>
              </a:rPr>
              <a:t>www.progan.com.ar</a:t>
            </a:r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0" y="0"/>
            <a:ext cx="9144000" cy="839788"/>
            <a:chOff x="0" y="0"/>
            <a:chExt cx="5760" cy="529"/>
          </a:xfrm>
        </p:grpSpPr>
        <p:grpSp>
          <p:nvGrpSpPr>
            <p:cNvPr id="7181" name="Group 13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grpSp>
            <p:nvGrpSpPr>
              <p:cNvPr id="7182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528"/>
                <a:chOff x="0" y="0"/>
                <a:chExt cx="5760" cy="528"/>
              </a:xfrm>
            </p:grpSpPr>
            <p:pic>
              <p:nvPicPr>
                <p:cNvPr id="7183" name="Picture 15" descr="encabezado_swt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b="34410"/>
                <a:stretch>
                  <a:fillRect/>
                </a:stretch>
              </p:blipFill>
              <p:spPr bwMode="auto">
                <a:xfrm>
                  <a:off x="0" y="0"/>
                  <a:ext cx="5760" cy="528"/>
                </a:xfrm>
                <a:prstGeom prst="rect">
                  <a:avLst/>
                </a:prstGeom>
                <a:noFill/>
              </p:spPr>
            </p:pic>
            <p:sp>
              <p:nvSpPr>
                <p:cNvPr id="7184" name="Rectangle 16"/>
                <p:cNvSpPr>
                  <a:spLocks noChangeArrowheads="1"/>
                </p:cNvSpPr>
                <p:nvPr/>
              </p:nvSpPr>
              <p:spPr bwMode="auto">
                <a:xfrm>
                  <a:off x="912" y="54"/>
                  <a:ext cx="1104" cy="4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7185" name="Picture 17" descr="TRAZAR logo rgb chic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13" y="12"/>
                  <a:ext cx="663" cy="51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7186" name="Rectangle 18"/>
              <p:cNvSpPr>
                <a:spLocks noChangeArrowheads="1"/>
              </p:cNvSpPr>
              <p:nvPr/>
            </p:nvSpPr>
            <p:spPr bwMode="auto">
              <a:xfrm>
                <a:off x="1056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Rectangle 19"/>
              <p:cNvSpPr>
                <a:spLocks noChangeArrowheads="1"/>
              </p:cNvSpPr>
              <p:nvPr/>
            </p:nvSpPr>
            <p:spPr bwMode="auto">
              <a:xfrm>
                <a:off x="1728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793" y="0"/>
              <a:ext cx="1316" cy="5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ES">
                <a:latin typeface="Arial Black" pitchFamily="34" charset="0"/>
              </a:endParaRPr>
            </a:p>
            <a:p>
              <a:pPr algn="ctr"/>
              <a:r>
                <a:rPr lang="es-ES" sz="1700">
                  <a:latin typeface="Arial Black" pitchFamily="34" charset="0"/>
                </a:rPr>
                <a:t>resultados</a:t>
              </a:r>
            </a:p>
            <a:p>
              <a:endParaRPr lang="es-ES">
                <a:latin typeface="Arial Black" pitchFamily="34" charset="0"/>
              </a:endParaRPr>
            </a:p>
          </p:txBody>
        </p:sp>
      </p:grpSp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504950"/>
            <a:ext cx="35814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72" name="Group 84"/>
          <p:cNvGrpSpPr>
            <a:grpSpLocks/>
          </p:cNvGrpSpPr>
          <p:nvPr/>
        </p:nvGrpSpPr>
        <p:grpSpPr bwMode="auto">
          <a:xfrm>
            <a:off x="3656013" y="1844675"/>
            <a:ext cx="2019300" cy="2149475"/>
            <a:chOff x="2303" y="1162"/>
            <a:chExt cx="1272" cy="1354"/>
          </a:xfrm>
        </p:grpSpPr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2303" y="1162"/>
              <a:ext cx="1272" cy="135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2472" y="1616"/>
              <a:ext cx="95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solidFill>
                    <a:schemeClr val="accent2"/>
                  </a:solidFill>
                </a:rPr>
                <a:t>Estrategia de </a:t>
              </a:r>
            </a:p>
            <a:p>
              <a:pPr algn="ctr"/>
              <a:r>
                <a:rPr lang="es-ES" sz="1400" b="1">
                  <a:solidFill>
                    <a:schemeClr val="accent2"/>
                  </a:solidFill>
                </a:rPr>
                <a:t>Competitividad </a:t>
              </a:r>
            </a:p>
          </p:txBody>
        </p:sp>
      </p:grpSp>
      <p:grpSp>
        <p:nvGrpSpPr>
          <p:cNvPr id="12351" name="Group 63"/>
          <p:cNvGrpSpPr>
            <a:grpSpLocks/>
          </p:cNvGrpSpPr>
          <p:nvPr/>
        </p:nvGrpSpPr>
        <p:grpSpPr bwMode="auto">
          <a:xfrm>
            <a:off x="0" y="0"/>
            <a:ext cx="9144000" cy="839788"/>
            <a:chOff x="0" y="0"/>
            <a:chExt cx="5760" cy="529"/>
          </a:xfrm>
        </p:grpSpPr>
        <p:grpSp>
          <p:nvGrpSpPr>
            <p:cNvPr id="12352" name="Group 64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grpSp>
            <p:nvGrpSpPr>
              <p:cNvPr id="12353" name="Group 65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528"/>
                <a:chOff x="0" y="0"/>
                <a:chExt cx="5760" cy="528"/>
              </a:xfrm>
            </p:grpSpPr>
            <p:pic>
              <p:nvPicPr>
                <p:cNvPr id="12354" name="Picture 66" descr="encabezado_swt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b="34410"/>
                <a:stretch>
                  <a:fillRect/>
                </a:stretch>
              </p:blipFill>
              <p:spPr bwMode="auto">
                <a:xfrm>
                  <a:off x="0" y="0"/>
                  <a:ext cx="5760" cy="528"/>
                </a:xfrm>
                <a:prstGeom prst="rect">
                  <a:avLst/>
                </a:prstGeom>
                <a:noFill/>
              </p:spPr>
            </p:pic>
            <p:sp>
              <p:nvSpPr>
                <p:cNvPr id="12355" name="Rectangle 67"/>
                <p:cNvSpPr>
                  <a:spLocks noChangeArrowheads="1"/>
                </p:cNvSpPr>
                <p:nvPr/>
              </p:nvSpPr>
              <p:spPr bwMode="auto">
                <a:xfrm>
                  <a:off x="912" y="54"/>
                  <a:ext cx="1104" cy="4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2356" name="Picture 68" descr="TRAZAR logo rgb chic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13" y="12"/>
                  <a:ext cx="663" cy="51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2357" name="Rectangle 69"/>
              <p:cNvSpPr>
                <a:spLocks noChangeArrowheads="1"/>
              </p:cNvSpPr>
              <p:nvPr/>
            </p:nvSpPr>
            <p:spPr bwMode="auto">
              <a:xfrm>
                <a:off x="1056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8" name="Rectangle 70"/>
              <p:cNvSpPr>
                <a:spLocks noChangeArrowheads="1"/>
              </p:cNvSpPr>
              <p:nvPr/>
            </p:nvSpPr>
            <p:spPr bwMode="auto">
              <a:xfrm>
                <a:off x="1728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59" name="Text Box 71"/>
            <p:cNvSpPr txBox="1">
              <a:spLocks noChangeArrowheads="1"/>
            </p:cNvSpPr>
            <p:nvPr/>
          </p:nvSpPr>
          <p:spPr bwMode="auto">
            <a:xfrm>
              <a:off x="793" y="0"/>
              <a:ext cx="1316" cy="5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ES">
                <a:latin typeface="Arial Black" pitchFamily="34" charset="0"/>
              </a:endParaRPr>
            </a:p>
            <a:p>
              <a:pPr algn="ctr"/>
              <a:r>
                <a:rPr lang="es-ES" sz="1700">
                  <a:latin typeface="Arial Black" pitchFamily="34" charset="0"/>
                </a:rPr>
                <a:t>claves de éxito</a:t>
              </a:r>
            </a:p>
            <a:p>
              <a:endParaRPr lang="es-ES">
                <a:latin typeface="Arial Black" pitchFamily="34" charset="0"/>
              </a:endParaRPr>
            </a:p>
          </p:txBody>
        </p:sp>
      </p:grpSp>
      <p:grpSp>
        <p:nvGrpSpPr>
          <p:cNvPr id="12375" name="Group 87"/>
          <p:cNvGrpSpPr>
            <a:grpSpLocks/>
          </p:cNvGrpSpPr>
          <p:nvPr/>
        </p:nvGrpSpPr>
        <p:grpSpPr bwMode="auto">
          <a:xfrm>
            <a:off x="3563938" y="1628775"/>
            <a:ext cx="4965700" cy="4886325"/>
            <a:chOff x="2245" y="1026"/>
            <a:chExt cx="3128" cy="3078"/>
          </a:xfrm>
        </p:grpSpPr>
        <p:grpSp>
          <p:nvGrpSpPr>
            <p:cNvPr id="12368" name="Group 80"/>
            <p:cNvGrpSpPr>
              <a:grpSpLocks/>
            </p:cNvGrpSpPr>
            <p:nvPr/>
          </p:nvGrpSpPr>
          <p:grpSpPr bwMode="auto">
            <a:xfrm>
              <a:off x="2245" y="2750"/>
              <a:ext cx="1272" cy="1354"/>
              <a:chOff x="2245" y="2750"/>
              <a:chExt cx="1272" cy="1354"/>
            </a:xfrm>
          </p:grpSpPr>
          <p:sp>
            <p:nvSpPr>
              <p:cNvPr id="12297" name="Oval 9"/>
              <p:cNvSpPr>
                <a:spLocks noChangeArrowheads="1"/>
              </p:cNvSpPr>
              <p:nvPr/>
            </p:nvSpPr>
            <p:spPr bwMode="auto">
              <a:xfrm>
                <a:off x="2245" y="2750"/>
                <a:ext cx="1272" cy="1354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bg1"/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Text Box 13"/>
              <p:cNvSpPr txBox="1">
                <a:spLocks noChangeArrowheads="1"/>
              </p:cNvSpPr>
              <p:nvPr/>
            </p:nvSpPr>
            <p:spPr bwMode="auto">
              <a:xfrm>
                <a:off x="2419" y="3353"/>
                <a:ext cx="90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1400" b="1">
                    <a:solidFill>
                      <a:schemeClr val="accent2"/>
                    </a:solidFill>
                  </a:rPr>
                  <a:t>Infraestructura</a:t>
                </a:r>
              </a:p>
              <a:p>
                <a:r>
                  <a:rPr lang="es-ES" sz="1400" b="1">
                    <a:solidFill>
                      <a:schemeClr val="accent2"/>
                    </a:solidFill>
                  </a:rPr>
                  <a:t>  Tecnológica</a:t>
                </a:r>
              </a:p>
              <a:p>
                <a:r>
                  <a:rPr lang="es-ES" sz="1300">
                    <a:solidFill>
                      <a:schemeClr val="accent2"/>
                    </a:solidFill>
                  </a:rPr>
                  <a:t>* Equipamiento</a:t>
                </a:r>
              </a:p>
              <a:p>
                <a:r>
                  <a:rPr lang="es-ES" sz="1300">
                    <a:solidFill>
                      <a:schemeClr val="accent2"/>
                    </a:solidFill>
                  </a:rPr>
                  <a:t>* Conectividad</a:t>
                </a:r>
              </a:p>
            </p:txBody>
          </p:sp>
        </p:grp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>
              <a:off x="4377" y="1026"/>
              <a:ext cx="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800" b="1">
                  <a:solidFill>
                    <a:schemeClr val="accent2"/>
                  </a:solidFill>
                </a:rPr>
                <a:t>Solución TIC</a:t>
              </a:r>
              <a:endParaRPr lang="es-ES">
                <a:solidFill>
                  <a:schemeClr val="accent2"/>
                </a:solidFill>
              </a:endParaRPr>
            </a:p>
          </p:txBody>
        </p:sp>
      </p:grpSp>
      <p:grpSp>
        <p:nvGrpSpPr>
          <p:cNvPr id="12369" name="Group 81"/>
          <p:cNvGrpSpPr>
            <a:grpSpLocks/>
          </p:cNvGrpSpPr>
          <p:nvPr/>
        </p:nvGrpSpPr>
        <p:grpSpPr bwMode="auto">
          <a:xfrm>
            <a:off x="4473575" y="3159125"/>
            <a:ext cx="4268788" cy="2938463"/>
            <a:chOff x="2818" y="1990"/>
            <a:chExt cx="2689" cy="1851"/>
          </a:xfrm>
        </p:grpSpPr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2818" y="1990"/>
              <a:ext cx="1272" cy="135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3070" y="2478"/>
              <a:ext cx="855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solidFill>
                    <a:schemeClr val="accent2"/>
                  </a:solidFill>
                </a:rPr>
                <a:t>Contenidos</a:t>
              </a:r>
            </a:p>
            <a:p>
              <a:pPr algn="ctr"/>
              <a:r>
                <a:rPr lang="es-ES" sz="1200">
                  <a:solidFill>
                    <a:schemeClr val="accent2"/>
                  </a:solidFill>
                </a:rPr>
                <a:t>(información y</a:t>
              </a:r>
            </a:p>
            <a:p>
              <a:pPr algn="ctr"/>
              <a:r>
                <a:rPr lang="es-ES" sz="1200">
                  <a:solidFill>
                    <a:schemeClr val="accent2"/>
                  </a:solidFill>
                </a:rPr>
                <a:t>servicio brindado</a:t>
              </a:r>
            </a:p>
            <a:p>
              <a:pPr algn="ctr"/>
              <a:r>
                <a:rPr lang="es-ES" sz="1200">
                  <a:solidFill>
                    <a:schemeClr val="accent2"/>
                  </a:solidFill>
                </a:rPr>
                <a:t>por la tecnología)</a:t>
              </a:r>
            </a:p>
          </p:txBody>
        </p:sp>
        <p:sp>
          <p:nvSpPr>
            <p:cNvPr id="12361" name="Text Box 73"/>
            <p:cNvSpPr txBox="1">
              <a:spLocks noChangeArrowheads="1"/>
            </p:cNvSpPr>
            <p:nvPr/>
          </p:nvSpPr>
          <p:spPr bwMode="auto">
            <a:xfrm>
              <a:off x="4241" y="3113"/>
              <a:ext cx="1266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1400"/>
                <a:t>Definición de las tecnologías en función de la información y los servicios que se brindarán (contenidos). </a:t>
              </a:r>
            </a:p>
          </p:txBody>
        </p:sp>
        <p:sp>
          <p:nvSpPr>
            <p:cNvPr id="12362" name="Line 74"/>
            <p:cNvSpPr>
              <a:spLocks noChangeShapeType="1"/>
            </p:cNvSpPr>
            <p:nvPr/>
          </p:nvSpPr>
          <p:spPr bwMode="auto">
            <a:xfrm>
              <a:off x="3288" y="3203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71" name="Group 83"/>
          <p:cNvGrpSpPr>
            <a:grpSpLocks/>
          </p:cNvGrpSpPr>
          <p:nvPr/>
        </p:nvGrpSpPr>
        <p:grpSpPr bwMode="auto">
          <a:xfrm>
            <a:off x="5148263" y="2492375"/>
            <a:ext cx="3594100" cy="1008063"/>
            <a:chOff x="3243" y="1570"/>
            <a:chExt cx="2264" cy="635"/>
          </a:xfrm>
        </p:grpSpPr>
        <p:sp>
          <p:nvSpPr>
            <p:cNvPr id="12363" name="Text Box 75"/>
            <p:cNvSpPr txBox="1">
              <a:spLocks noChangeArrowheads="1"/>
            </p:cNvSpPr>
            <p:nvPr/>
          </p:nvSpPr>
          <p:spPr bwMode="auto">
            <a:xfrm>
              <a:off x="4241" y="1570"/>
              <a:ext cx="126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1400"/>
                <a:t>Definición de los contenidos en función de las necesidades del negocio.</a:t>
              </a:r>
            </a:p>
          </p:txBody>
        </p:sp>
        <p:sp>
          <p:nvSpPr>
            <p:cNvPr id="12364" name="Line 76"/>
            <p:cNvSpPr>
              <a:spLocks noChangeShapeType="1"/>
            </p:cNvSpPr>
            <p:nvPr/>
          </p:nvSpPr>
          <p:spPr bwMode="auto">
            <a:xfrm flipV="1">
              <a:off x="3243" y="1842"/>
              <a:ext cx="952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73" name="Group 85"/>
          <p:cNvGrpSpPr>
            <a:grpSpLocks/>
          </p:cNvGrpSpPr>
          <p:nvPr/>
        </p:nvGrpSpPr>
        <p:grpSpPr bwMode="auto">
          <a:xfrm>
            <a:off x="0" y="3141663"/>
            <a:ext cx="4718050" cy="2317750"/>
            <a:chOff x="0" y="1979"/>
            <a:chExt cx="2972" cy="1460"/>
          </a:xfrm>
        </p:grpSpPr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1701" y="1979"/>
              <a:ext cx="1271" cy="135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rgbClr val="FFFFFF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1861" y="2586"/>
              <a:ext cx="8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solidFill>
                    <a:schemeClr val="accent2"/>
                  </a:solidFill>
                </a:rPr>
                <a:t>Capacitación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>
              <a:off x="340" y="2205"/>
              <a:ext cx="10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800" b="1">
                  <a:solidFill>
                    <a:schemeClr val="accent2"/>
                  </a:solidFill>
                </a:rPr>
                <a:t>Capacitación </a:t>
              </a:r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204" y="3113"/>
              <a:ext cx="126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1400"/>
                <a:t>Capacitación en el uso de la tecnologías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0" y="2523"/>
              <a:ext cx="1581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1400"/>
                <a:t>Capacitación en el uso de la información (generación de conocimiento)</a:t>
              </a:r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 flipH="1" flipV="1">
              <a:off x="1519" y="2750"/>
              <a:ext cx="13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H="1">
              <a:off x="1519" y="3203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74" name="Group 86"/>
          <p:cNvGrpSpPr>
            <a:grpSpLocks/>
          </p:cNvGrpSpPr>
          <p:nvPr/>
        </p:nvGrpSpPr>
        <p:grpSpPr bwMode="auto">
          <a:xfrm>
            <a:off x="0" y="1125538"/>
            <a:ext cx="4438650" cy="2370137"/>
            <a:chOff x="0" y="709"/>
            <a:chExt cx="2796" cy="1493"/>
          </a:xfrm>
        </p:grpSpPr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29" y="1525"/>
              <a:ext cx="20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1400" b="1">
                  <a:solidFill>
                    <a:srgbClr val="694C76"/>
                  </a:solidFill>
                </a:rPr>
                <a:t>Capacitar en buenas prácticas, gestión, comercialización </a:t>
              </a:r>
            </a:p>
          </p:txBody>
        </p:sp>
        <p:sp>
          <p:nvSpPr>
            <p:cNvPr id="12365" name="Text Box 77"/>
            <p:cNvSpPr txBox="1">
              <a:spLocks noChangeArrowheads="1"/>
            </p:cNvSpPr>
            <p:nvPr/>
          </p:nvSpPr>
          <p:spPr bwMode="auto">
            <a:xfrm>
              <a:off x="0" y="709"/>
              <a:ext cx="27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800" b="1">
                  <a:solidFill>
                    <a:srgbClr val="9900CC"/>
                  </a:solidFill>
                </a:rPr>
                <a:t>Desarrollo de Estrategias Competitivas</a:t>
              </a:r>
            </a:p>
          </p:txBody>
        </p:sp>
        <p:sp>
          <p:nvSpPr>
            <p:cNvPr id="12366" name="Text Box 78"/>
            <p:cNvSpPr txBox="1">
              <a:spLocks noChangeArrowheads="1"/>
            </p:cNvSpPr>
            <p:nvPr/>
          </p:nvSpPr>
          <p:spPr bwMode="auto">
            <a:xfrm>
              <a:off x="204" y="935"/>
              <a:ext cx="20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1400" b="1">
                  <a:solidFill>
                    <a:srgbClr val="694C76"/>
                  </a:solidFill>
                </a:rPr>
                <a:t>Sensibilizar, desarrollar estrategias</a:t>
              </a:r>
            </a:p>
            <a:p>
              <a:pPr algn="ctr"/>
              <a:r>
                <a:rPr lang="es-ES" sz="1400" b="1">
                  <a:solidFill>
                    <a:srgbClr val="694C76"/>
                  </a:solidFill>
                </a:rPr>
                <a:t> y soporte start-up</a:t>
              </a:r>
            </a:p>
          </p:txBody>
        </p:sp>
        <p:sp>
          <p:nvSpPr>
            <p:cNvPr id="12367" name="Line 79"/>
            <p:cNvSpPr>
              <a:spLocks noChangeShapeType="1"/>
            </p:cNvSpPr>
            <p:nvPr/>
          </p:nvSpPr>
          <p:spPr bwMode="auto">
            <a:xfrm flipH="1" flipV="1">
              <a:off x="2018" y="1253"/>
              <a:ext cx="511" cy="4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 flipH="1" flipV="1">
              <a:off x="2101" y="1787"/>
              <a:ext cx="511" cy="4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839788"/>
            <a:chOff x="0" y="0"/>
            <a:chExt cx="5760" cy="529"/>
          </a:xfrm>
        </p:grpSpPr>
        <p:grpSp>
          <p:nvGrpSpPr>
            <p:cNvPr id="41987" name="Group 3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grpSp>
            <p:nvGrpSpPr>
              <p:cNvPr id="4198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528"/>
                <a:chOff x="0" y="0"/>
                <a:chExt cx="5760" cy="528"/>
              </a:xfrm>
            </p:grpSpPr>
            <p:pic>
              <p:nvPicPr>
                <p:cNvPr id="41989" name="Picture 5" descr="encabezado_swt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b="34410"/>
                <a:stretch>
                  <a:fillRect/>
                </a:stretch>
              </p:blipFill>
              <p:spPr bwMode="auto">
                <a:xfrm>
                  <a:off x="0" y="0"/>
                  <a:ext cx="5760" cy="528"/>
                </a:xfrm>
                <a:prstGeom prst="rect">
                  <a:avLst/>
                </a:prstGeom>
                <a:noFill/>
              </p:spPr>
            </p:pic>
            <p:sp>
              <p:nvSpPr>
                <p:cNvPr id="41990" name="Rectangle 6"/>
                <p:cNvSpPr>
                  <a:spLocks noChangeArrowheads="1"/>
                </p:cNvSpPr>
                <p:nvPr/>
              </p:nvSpPr>
              <p:spPr bwMode="auto">
                <a:xfrm>
                  <a:off x="912" y="54"/>
                  <a:ext cx="1104" cy="4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41991" name="Picture 7" descr="TRAZAR logo rgb chic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13" y="12"/>
                  <a:ext cx="663" cy="51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1992" name="Rectangle 8"/>
              <p:cNvSpPr>
                <a:spLocks noChangeArrowheads="1"/>
              </p:cNvSpPr>
              <p:nvPr/>
            </p:nvSpPr>
            <p:spPr bwMode="auto">
              <a:xfrm>
                <a:off x="1056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3" name="Rectangle 9"/>
              <p:cNvSpPr>
                <a:spLocks noChangeArrowheads="1"/>
              </p:cNvSpPr>
              <p:nvPr/>
            </p:nvSpPr>
            <p:spPr bwMode="auto">
              <a:xfrm>
                <a:off x="1728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793" y="0"/>
              <a:ext cx="1316" cy="5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ES">
                <a:latin typeface="Arial Black" pitchFamily="34" charset="0"/>
              </a:endParaRPr>
            </a:p>
            <a:p>
              <a:pPr algn="ctr"/>
              <a:r>
                <a:rPr lang="es-ES" sz="1700">
                  <a:latin typeface="Arial Black" pitchFamily="34" charset="0"/>
                </a:rPr>
                <a:t>demandas</a:t>
              </a:r>
            </a:p>
            <a:p>
              <a:endParaRPr lang="es-ES">
                <a:latin typeface="Arial Black" pitchFamily="34" charset="0"/>
              </a:endParaRPr>
            </a:p>
          </p:txBody>
        </p:sp>
      </p:grpSp>
      <p:grpSp>
        <p:nvGrpSpPr>
          <p:cNvPr id="42060" name="Group 76"/>
          <p:cNvGrpSpPr>
            <a:grpSpLocks/>
          </p:cNvGrpSpPr>
          <p:nvPr/>
        </p:nvGrpSpPr>
        <p:grpSpPr bwMode="auto">
          <a:xfrm>
            <a:off x="395288" y="931863"/>
            <a:ext cx="4540250" cy="5926137"/>
            <a:chOff x="249" y="587"/>
            <a:chExt cx="2860" cy="3733"/>
          </a:xfrm>
        </p:grpSpPr>
        <p:graphicFrame>
          <p:nvGraphicFramePr>
            <p:cNvPr id="42000" name="Object 16"/>
            <p:cNvGraphicFramePr>
              <a:graphicFrameLocks noChangeAspect="1"/>
            </p:cNvGraphicFramePr>
            <p:nvPr/>
          </p:nvGraphicFramePr>
          <p:xfrm>
            <a:off x="249" y="935"/>
            <a:ext cx="1747" cy="3385"/>
          </p:xfrm>
          <a:graphic>
            <a:graphicData uri="http://schemas.openxmlformats.org/presentationml/2006/ole">
              <p:oleObj spid="_x0000_s42000" name="Imagen de mapa de bits" r:id="rId5" imgW="1523810" imgH="2952381" progId="Paint.Picture">
                <p:embed/>
              </p:oleObj>
            </a:graphicData>
          </a:graphic>
        </p:graphicFrame>
        <p:sp>
          <p:nvSpPr>
            <p:cNvPr id="42009" name="Oval 25"/>
            <p:cNvSpPr>
              <a:spLocks noChangeArrowheads="1"/>
            </p:cNvSpPr>
            <p:nvPr/>
          </p:nvSpPr>
          <p:spPr bwMode="auto">
            <a:xfrm>
              <a:off x="1315" y="1253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Oval 26"/>
            <p:cNvSpPr>
              <a:spLocks noChangeArrowheads="1"/>
            </p:cNvSpPr>
            <p:nvPr/>
          </p:nvSpPr>
          <p:spPr bwMode="auto">
            <a:xfrm>
              <a:off x="906" y="1842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Oval 27"/>
            <p:cNvSpPr>
              <a:spLocks noChangeArrowheads="1"/>
            </p:cNvSpPr>
            <p:nvPr/>
          </p:nvSpPr>
          <p:spPr bwMode="auto">
            <a:xfrm>
              <a:off x="1042" y="2024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Oval 28"/>
            <p:cNvSpPr>
              <a:spLocks noChangeArrowheads="1"/>
            </p:cNvSpPr>
            <p:nvPr/>
          </p:nvSpPr>
          <p:spPr bwMode="auto">
            <a:xfrm>
              <a:off x="997" y="1207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Oval 29"/>
            <p:cNvSpPr>
              <a:spLocks noChangeArrowheads="1"/>
            </p:cNvSpPr>
            <p:nvPr/>
          </p:nvSpPr>
          <p:spPr bwMode="auto">
            <a:xfrm>
              <a:off x="833" y="1464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Oval 30"/>
            <p:cNvSpPr>
              <a:spLocks noChangeArrowheads="1"/>
            </p:cNvSpPr>
            <p:nvPr/>
          </p:nvSpPr>
          <p:spPr bwMode="auto">
            <a:xfrm>
              <a:off x="816" y="2115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Oval 31"/>
            <p:cNvSpPr>
              <a:spLocks noChangeArrowheads="1"/>
            </p:cNvSpPr>
            <p:nvPr/>
          </p:nvSpPr>
          <p:spPr bwMode="auto">
            <a:xfrm>
              <a:off x="861" y="2387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Oval 35"/>
            <p:cNvSpPr>
              <a:spLocks noChangeArrowheads="1"/>
            </p:cNvSpPr>
            <p:nvPr/>
          </p:nvSpPr>
          <p:spPr bwMode="auto">
            <a:xfrm>
              <a:off x="1927" y="220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Oval 36"/>
            <p:cNvSpPr>
              <a:spLocks noChangeArrowheads="1"/>
            </p:cNvSpPr>
            <p:nvPr/>
          </p:nvSpPr>
          <p:spPr bwMode="auto">
            <a:xfrm>
              <a:off x="1927" y="3384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2040" name="Picture 5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8" y="844"/>
              <a:ext cx="589" cy="6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aphicFrame>
          <p:nvGraphicFramePr>
            <p:cNvPr id="42045" name="Object 61"/>
            <p:cNvGraphicFramePr>
              <a:graphicFrameLocks noChangeAspect="1"/>
            </p:cNvGraphicFramePr>
            <p:nvPr/>
          </p:nvGraphicFramePr>
          <p:xfrm>
            <a:off x="1927" y="1570"/>
            <a:ext cx="750" cy="291"/>
          </p:xfrm>
          <a:graphic>
            <a:graphicData uri="http://schemas.openxmlformats.org/presentationml/2006/ole">
              <p:oleObj spid="_x0000_s42045" name="Fotografía de Photo Editor" r:id="rId7" imgW="1961905" imgH="762106" progId="MSPhotoEd.3">
                <p:embed/>
              </p:oleObj>
            </a:graphicData>
          </a:graphic>
        </p:graphicFrame>
        <p:pic>
          <p:nvPicPr>
            <p:cNvPr id="42049" name="Picture 6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85" y="2069"/>
              <a:ext cx="477" cy="41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2052" name="Text Box 68"/>
            <p:cNvSpPr txBox="1">
              <a:spLocks noChangeArrowheads="1"/>
            </p:cNvSpPr>
            <p:nvPr/>
          </p:nvSpPr>
          <p:spPr bwMode="auto">
            <a:xfrm>
              <a:off x="2103" y="3294"/>
              <a:ext cx="7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/>
                <a:t>Demandas</a:t>
              </a:r>
            </a:p>
          </p:txBody>
        </p:sp>
        <p:sp>
          <p:nvSpPr>
            <p:cNvPr id="42055" name="Text Box 71"/>
            <p:cNvSpPr txBox="1">
              <a:spLocks noChangeArrowheads="1"/>
            </p:cNvSpPr>
            <p:nvPr/>
          </p:nvSpPr>
          <p:spPr bwMode="auto">
            <a:xfrm>
              <a:off x="249" y="587"/>
              <a:ext cx="2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chemeClr val="accent2"/>
                  </a:solidFill>
                </a:rPr>
                <a:t>Desarrollo de nuevos Consorcios Ganaderos</a:t>
              </a:r>
            </a:p>
          </p:txBody>
        </p:sp>
        <p:sp>
          <p:nvSpPr>
            <p:cNvPr id="42056" name="Oval 72"/>
            <p:cNvSpPr>
              <a:spLocks noChangeArrowheads="1"/>
            </p:cNvSpPr>
            <p:nvPr/>
          </p:nvSpPr>
          <p:spPr bwMode="auto">
            <a:xfrm>
              <a:off x="1156" y="1933"/>
              <a:ext cx="45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59" name="Group 75"/>
          <p:cNvGrpSpPr>
            <a:grpSpLocks/>
          </p:cNvGrpSpPr>
          <p:nvPr/>
        </p:nvGrpSpPr>
        <p:grpSpPr bwMode="auto">
          <a:xfrm>
            <a:off x="5688013" y="2636838"/>
            <a:ext cx="3455987" cy="3905250"/>
            <a:chOff x="3583" y="1661"/>
            <a:chExt cx="2177" cy="2460"/>
          </a:xfrm>
        </p:grpSpPr>
        <p:grpSp>
          <p:nvGrpSpPr>
            <p:cNvPr id="41995" name="Group 11"/>
            <p:cNvGrpSpPr>
              <a:grpSpLocks/>
            </p:cNvGrpSpPr>
            <p:nvPr/>
          </p:nvGrpSpPr>
          <p:grpSpPr bwMode="auto">
            <a:xfrm>
              <a:off x="3583" y="1933"/>
              <a:ext cx="2177" cy="2188"/>
              <a:chOff x="3991" y="2115"/>
              <a:chExt cx="1769" cy="2052"/>
            </a:xfrm>
          </p:grpSpPr>
          <p:sp>
            <p:nvSpPr>
              <p:cNvPr id="41996" name="Text Box 12"/>
              <p:cNvSpPr txBox="1">
                <a:spLocks noChangeArrowheads="1"/>
              </p:cNvSpPr>
              <p:nvPr/>
            </p:nvSpPr>
            <p:spPr bwMode="auto">
              <a:xfrm>
                <a:off x="3991" y="2115"/>
                <a:ext cx="1769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ES" sz="1400" b="1">
                    <a:solidFill>
                      <a:schemeClr val="accent2"/>
                    </a:solidFill>
                  </a:rPr>
                  <a:t>         Uruguay, Nicaragua, Panamá</a:t>
                </a:r>
                <a:endParaRPr lang="es-ES" sz="1400"/>
              </a:p>
            </p:txBody>
          </p:sp>
          <p:pic>
            <p:nvPicPr>
              <p:cNvPr id="41997" name="Picture 1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014" y="2387"/>
                <a:ext cx="1593" cy="1780"/>
              </a:xfrm>
              <a:prstGeom prst="rect">
                <a:avLst/>
              </a:prstGeom>
              <a:noFill/>
            </p:spPr>
          </p:pic>
          <p:graphicFrame>
            <p:nvGraphicFramePr>
              <p:cNvPr id="41998" name="Object 14"/>
              <p:cNvGraphicFramePr>
                <a:graphicFrameLocks noChangeAspect="1"/>
              </p:cNvGraphicFramePr>
              <p:nvPr/>
            </p:nvGraphicFramePr>
            <p:xfrm>
              <a:off x="5012" y="2432"/>
              <a:ext cx="607" cy="473"/>
            </p:xfrm>
            <a:graphic>
              <a:graphicData uri="http://schemas.openxmlformats.org/presentationml/2006/ole">
                <p:oleObj spid="_x0000_s41998" name="Fotografía de Photo Editor" r:id="rId10" imgW="12565229" imgH="9764488" progId="MSPhotoEd.3">
                  <p:embed/>
                </p:oleObj>
              </a:graphicData>
            </a:graphic>
          </p:graphicFrame>
        </p:grpSp>
        <p:sp>
          <p:nvSpPr>
            <p:cNvPr id="42058" name="Text Box 74"/>
            <p:cNvSpPr txBox="1">
              <a:spLocks noChangeArrowheads="1"/>
            </p:cNvSpPr>
            <p:nvPr/>
          </p:nvSpPr>
          <p:spPr bwMode="auto">
            <a:xfrm>
              <a:off x="3878" y="1661"/>
              <a:ext cx="16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chemeClr val="accent2"/>
                  </a:solidFill>
                </a:rPr>
                <a:t>Demanda de Replicación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9144000" cy="839788"/>
            <a:chOff x="0" y="0"/>
            <a:chExt cx="5760" cy="529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grpSp>
            <p:nvGrpSpPr>
              <p:cNvPr id="40964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528"/>
                <a:chOff x="0" y="0"/>
                <a:chExt cx="5760" cy="528"/>
              </a:xfrm>
            </p:grpSpPr>
            <p:pic>
              <p:nvPicPr>
                <p:cNvPr id="40965" name="Picture 5" descr="encabezado_swt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b="34410"/>
                <a:stretch>
                  <a:fillRect/>
                </a:stretch>
              </p:blipFill>
              <p:spPr bwMode="auto">
                <a:xfrm>
                  <a:off x="0" y="0"/>
                  <a:ext cx="5760" cy="528"/>
                </a:xfrm>
                <a:prstGeom prst="rect">
                  <a:avLst/>
                </a:prstGeom>
                <a:noFill/>
              </p:spPr>
            </p:pic>
            <p:sp>
              <p:nvSpPr>
                <p:cNvPr id="40966" name="Rectangle 6"/>
                <p:cNvSpPr>
                  <a:spLocks noChangeArrowheads="1"/>
                </p:cNvSpPr>
                <p:nvPr/>
              </p:nvSpPr>
              <p:spPr bwMode="auto">
                <a:xfrm>
                  <a:off x="912" y="54"/>
                  <a:ext cx="1104" cy="4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40967" name="Picture 7" descr="TRAZAR logo rgb chic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13" y="12"/>
                  <a:ext cx="663" cy="51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0968" name="Rectangle 8"/>
              <p:cNvSpPr>
                <a:spLocks noChangeArrowheads="1"/>
              </p:cNvSpPr>
              <p:nvPr/>
            </p:nvSpPr>
            <p:spPr bwMode="auto">
              <a:xfrm>
                <a:off x="1056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9" name="Rectangle 9"/>
              <p:cNvSpPr>
                <a:spLocks noChangeArrowheads="1"/>
              </p:cNvSpPr>
              <p:nvPr/>
            </p:nvSpPr>
            <p:spPr bwMode="auto">
              <a:xfrm>
                <a:off x="1728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793" y="0"/>
              <a:ext cx="1316" cy="5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ES">
                <a:latin typeface="Arial Black" pitchFamily="34" charset="0"/>
              </a:endParaRPr>
            </a:p>
            <a:p>
              <a:pPr algn="ctr"/>
              <a:r>
                <a:rPr lang="es-ES" sz="1700">
                  <a:latin typeface="Arial Black" pitchFamily="34" charset="0"/>
                </a:rPr>
                <a:t>demandas</a:t>
              </a:r>
            </a:p>
            <a:p>
              <a:endParaRPr lang="es-ES">
                <a:latin typeface="Arial Black" pitchFamily="34" charset="0"/>
              </a:endParaRPr>
            </a:p>
          </p:txBody>
        </p:sp>
      </p:grp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755650" y="1412875"/>
            <a:ext cx="8281988" cy="5445125"/>
            <a:chOff x="476" y="890"/>
            <a:chExt cx="5217" cy="3430"/>
          </a:xfrm>
        </p:grpSpPr>
        <p:graphicFrame>
          <p:nvGraphicFramePr>
            <p:cNvPr id="40975" name="Object 15"/>
            <p:cNvGraphicFramePr>
              <a:graphicFrameLocks noChangeAspect="1"/>
            </p:cNvGraphicFramePr>
            <p:nvPr/>
          </p:nvGraphicFramePr>
          <p:xfrm>
            <a:off x="476" y="890"/>
            <a:ext cx="1771" cy="3430"/>
          </p:xfrm>
          <a:graphic>
            <a:graphicData uri="http://schemas.openxmlformats.org/presentationml/2006/ole">
              <p:oleObj spid="_x0000_s40975" name="Fotografía de Photo Editor" r:id="rId5" imgW="1523810" imgH="2952381" progId="MSPhotoEd.3">
                <p:embed/>
              </p:oleObj>
            </a:graphicData>
          </a:graphic>
        </p:graphicFrame>
        <p:sp>
          <p:nvSpPr>
            <p:cNvPr id="40976" name="Oval 16"/>
            <p:cNvSpPr>
              <a:spLocks noChangeArrowheads="1"/>
            </p:cNvSpPr>
            <p:nvPr/>
          </p:nvSpPr>
          <p:spPr bwMode="auto">
            <a:xfrm>
              <a:off x="1656" y="1888"/>
              <a:ext cx="90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Oval 17"/>
            <p:cNvSpPr>
              <a:spLocks noChangeArrowheads="1"/>
            </p:cNvSpPr>
            <p:nvPr/>
          </p:nvSpPr>
          <p:spPr bwMode="auto">
            <a:xfrm>
              <a:off x="1746" y="1661"/>
              <a:ext cx="90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1066" y="1344"/>
              <a:ext cx="90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Oval 19"/>
            <p:cNvSpPr>
              <a:spLocks noChangeArrowheads="1"/>
            </p:cNvSpPr>
            <p:nvPr/>
          </p:nvSpPr>
          <p:spPr bwMode="auto">
            <a:xfrm>
              <a:off x="1610" y="1933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Oval 20"/>
            <p:cNvSpPr>
              <a:spLocks noChangeArrowheads="1"/>
            </p:cNvSpPr>
            <p:nvPr/>
          </p:nvSpPr>
          <p:spPr bwMode="auto">
            <a:xfrm>
              <a:off x="1610" y="2115"/>
              <a:ext cx="90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Oval 21"/>
            <p:cNvSpPr>
              <a:spLocks noChangeArrowheads="1"/>
            </p:cNvSpPr>
            <p:nvPr/>
          </p:nvSpPr>
          <p:spPr bwMode="auto">
            <a:xfrm>
              <a:off x="1610" y="1616"/>
              <a:ext cx="90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Oval 22"/>
            <p:cNvSpPr>
              <a:spLocks noChangeArrowheads="1"/>
            </p:cNvSpPr>
            <p:nvPr/>
          </p:nvSpPr>
          <p:spPr bwMode="auto">
            <a:xfrm>
              <a:off x="1519" y="1842"/>
              <a:ext cx="90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Oval 23"/>
            <p:cNvSpPr>
              <a:spLocks noChangeArrowheads="1"/>
            </p:cNvSpPr>
            <p:nvPr/>
          </p:nvSpPr>
          <p:spPr bwMode="auto">
            <a:xfrm>
              <a:off x="1519" y="1207"/>
              <a:ext cx="90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Oval 24"/>
            <p:cNvSpPr>
              <a:spLocks noChangeArrowheads="1"/>
            </p:cNvSpPr>
            <p:nvPr/>
          </p:nvSpPr>
          <p:spPr bwMode="auto">
            <a:xfrm>
              <a:off x="1429" y="1434"/>
              <a:ext cx="90" cy="9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Oval 25"/>
            <p:cNvSpPr>
              <a:spLocks noChangeArrowheads="1"/>
            </p:cNvSpPr>
            <p:nvPr/>
          </p:nvSpPr>
          <p:spPr bwMode="auto">
            <a:xfrm>
              <a:off x="1157" y="1434"/>
              <a:ext cx="90" cy="9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Oval 26"/>
            <p:cNvSpPr>
              <a:spLocks noChangeArrowheads="1"/>
            </p:cNvSpPr>
            <p:nvPr/>
          </p:nvSpPr>
          <p:spPr bwMode="auto">
            <a:xfrm>
              <a:off x="1247" y="1389"/>
              <a:ext cx="90" cy="91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Oval 27"/>
            <p:cNvSpPr>
              <a:spLocks noChangeArrowheads="1"/>
            </p:cNvSpPr>
            <p:nvPr/>
          </p:nvSpPr>
          <p:spPr bwMode="auto">
            <a:xfrm>
              <a:off x="1202" y="1117"/>
              <a:ext cx="90" cy="91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Oval 28"/>
            <p:cNvSpPr>
              <a:spLocks noChangeArrowheads="1"/>
            </p:cNvSpPr>
            <p:nvPr/>
          </p:nvSpPr>
          <p:spPr bwMode="auto">
            <a:xfrm>
              <a:off x="1066" y="1117"/>
              <a:ext cx="90" cy="91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Oval 29"/>
            <p:cNvSpPr>
              <a:spLocks noChangeArrowheads="1"/>
            </p:cNvSpPr>
            <p:nvPr/>
          </p:nvSpPr>
          <p:spPr bwMode="auto">
            <a:xfrm>
              <a:off x="1020" y="1434"/>
              <a:ext cx="90" cy="91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Oval 30"/>
            <p:cNvSpPr>
              <a:spLocks noChangeArrowheads="1"/>
            </p:cNvSpPr>
            <p:nvPr/>
          </p:nvSpPr>
          <p:spPr bwMode="auto">
            <a:xfrm>
              <a:off x="996" y="1549"/>
              <a:ext cx="90" cy="91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884" y="1434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Oval 32"/>
            <p:cNvSpPr>
              <a:spLocks noChangeArrowheads="1"/>
            </p:cNvSpPr>
            <p:nvPr/>
          </p:nvSpPr>
          <p:spPr bwMode="auto">
            <a:xfrm>
              <a:off x="1656" y="1253"/>
              <a:ext cx="90" cy="91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Oval 33"/>
            <p:cNvSpPr>
              <a:spLocks noChangeArrowheads="1"/>
            </p:cNvSpPr>
            <p:nvPr/>
          </p:nvSpPr>
          <p:spPr bwMode="auto">
            <a:xfrm>
              <a:off x="1338" y="1842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2483" y="2523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40995" name="Oval 35"/>
            <p:cNvSpPr>
              <a:spLocks noChangeArrowheads="1"/>
            </p:cNvSpPr>
            <p:nvPr/>
          </p:nvSpPr>
          <p:spPr bwMode="auto">
            <a:xfrm>
              <a:off x="2483" y="1570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6" name="Oval 36"/>
            <p:cNvSpPr>
              <a:spLocks noChangeArrowheads="1"/>
            </p:cNvSpPr>
            <p:nvPr/>
          </p:nvSpPr>
          <p:spPr bwMode="auto">
            <a:xfrm>
              <a:off x="2483" y="1253"/>
              <a:ext cx="90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Oval 37"/>
            <p:cNvSpPr>
              <a:spLocks noChangeArrowheads="1"/>
            </p:cNvSpPr>
            <p:nvPr/>
          </p:nvSpPr>
          <p:spPr bwMode="auto">
            <a:xfrm>
              <a:off x="2483" y="1888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Oval 38"/>
            <p:cNvSpPr>
              <a:spLocks noChangeArrowheads="1"/>
            </p:cNvSpPr>
            <p:nvPr/>
          </p:nvSpPr>
          <p:spPr bwMode="auto">
            <a:xfrm>
              <a:off x="2483" y="2205"/>
              <a:ext cx="90" cy="91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auto">
            <a:xfrm>
              <a:off x="2483" y="2840"/>
              <a:ext cx="90" cy="9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Oval 40"/>
            <p:cNvSpPr>
              <a:spLocks noChangeArrowheads="1"/>
            </p:cNvSpPr>
            <p:nvPr/>
          </p:nvSpPr>
          <p:spPr bwMode="auto">
            <a:xfrm>
              <a:off x="2483" y="3203"/>
              <a:ext cx="90" cy="91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Oval 41"/>
            <p:cNvSpPr>
              <a:spLocks noChangeArrowheads="1"/>
            </p:cNvSpPr>
            <p:nvPr/>
          </p:nvSpPr>
          <p:spPr bwMode="auto">
            <a:xfrm>
              <a:off x="2483" y="3566"/>
              <a:ext cx="90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Text Box 42"/>
            <p:cNvSpPr txBox="1">
              <a:spLocks noChangeArrowheads="1"/>
            </p:cNvSpPr>
            <p:nvPr/>
          </p:nvSpPr>
          <p:spPr bwMode="auto">
            <a:xfrm>
              <a:off x="2611" y="1143"/>
              <a:ext cx="305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s-ES" sz="1400" b="1"/>
                <a:t>Citrus:</a:t>
              </a:r>
              <a:r>
                <a:rPr lang="es-ES" sz="1400"/>
                <a:t> </a:t>
              </a:r>
              <a:r>
                <a:rPr lang="es-ES" sz="1200"/>
                <a:t>Federación de Citrus de Entre Ríos (FECIER), FUNDANEA,</a:t>
              </a:r>
            </a:p>
            <a:p>
              <a:pPr algn="just"/>
              <a:r>
                <a:rPr lang="es-ES" sz="1200"/>
                <a:t>Fundación del Tucumán, INTA Concordia</a:t>
              </a:r>
            </a:p>
          </p:txBody>
        </p:sp>
        <p:sp>
          <p:nvSpPr>
            <p:cNvPr id="41003" name="Text Box 43"/>
            <p:cNvSpPr txBox="1">
              <a:spLocks noChangeArrowheads="1"/>
            </p:cNvSpPr>
            <p:nvPr/>
          </p:nvSpPr>
          <p:spPr bwMode="auto">
            <a:xfrm>
              <a:off x="2605" y="1506"/>
              <a:ext cx="28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400" b="1"/>
                <a:t>Berries:</a:t>
              </a:r>
              <a:r>
                <a:rPr lang="es-ES" sz="1400"/>
                <a:t> </a:t>
              </a:r>
              <a:r>
                <a:rPr lang="es-ES" sz="1200"/>
                <a:t>Asociación de Productores de Arándano de Entre Ríos</a:t>
              </a:r>
            </a:p>
          </p:txBody>
        </p:sp>
        <p:sp>
          <p:nvSpPr>
            <p:cNvPr id="41004" name="Text Box 44"/>
            <p:cNvSpPr txBox="1">
              <a:spLocks noChangeArrowheads="1"/>
            </p:cNvSpPr>
            <p:nvPr/>
          </p:nvSpPr>
          <p:spPr bwMode="auto">
            <a:xfrm>
              <a:off x="2613" y="1794"/>
              <a:ext cx="303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400" b="1"/>
                <a:t>Olivo:</a:t>
              </a:r>
              <a:r>
                <a:rPr lang="es-ES" sz="1400"/>
                <a:t> </a:t>
              </a:r>
              <a:r>
                <a:rPr lang="es-ES" sz="1200"/>
                <a:t>INTA Catamarca, Ministerio de la Producción de Catamarca,</a:t>
              </a:r>
            </a:p>
            <a:p>
              <a:r>
                <a:rPr lang="es-ES" sz="1200"/>
                <a:t>Productores y aceiteras</a:t>
              </a:r>
            </a:p>
          </p:txBody>
        </p:sp>
        <p:sp>
          <p:nvSpPr>
            <p:cNvPr id="41005" name="Text Box 45"/>
            <p:cNvSpPr txBox="1">
              <a:spLocks noChangeArrowheads="1"/>
            </p:cNvSpPr>
            <p:nvPr/>
          </p:nvSpPr>
          <p:spPr bwMode="auto">
            <a:xfrm>
              <a:off x="2589" y="2106"/>
              <a:ext cx="3035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400" b="1"/>
                <a:t>Miel:</a:t>
              </a:r>
              <a:r>
                <a:rPr lang="es-ES" sz="1400"/>
                <a:t> </a:t>
              </a:r>
              <a:r>
                <a:rPr lang="es-ES" sz="1200"/>
                <a:t>CRECyT-NOA Consejo Regional de Ciencia y Tecn. del NOA,</a:t>
              </a:r>
            </a:p>
            <a:p>
              <a:r>
                <a:rPr lang="es-ES" sz="1200"/>
                <a:t>Productores apícolas de las 5 provincias. FAO</a:t>
              </a:r>
            </a:p>
          </p:txBody>
        </p:sp>
        <p:sp>
          <p:nvSpPr>
            <p:cNvPr id="41006" name="Text Box 46"/>
            <p:cNvSpPr txBox="1">
              <a:spLocks noChangeArrowheads="1"/>
            </p:cNvSpPr>
            <p:nvPr/>
          </p:nvSpPr>
          <p:spPr bwMode="auto">
            <a:xfrm>
              <a:off x="2605" y="2426"/>
              <a:ext cx="3088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400" b="1"/>
                <a:t>Leche bovina:</a:t>
              </a:r>
              <a:r>
                <a:rPr lang="es-ES" sz="1400"/>
                <a:t> </a:t>
              </a:r>
              <a:r>
                <a:rPr lang="es-ES" sz="1200"/>
                <a:t>PyMEs industriales lácteas, Asociación Lechera de </a:t>
              </a:r>
            </a:p>
            <a:p>
              <a:r>
                <a:rPr lang="es-ES" sz="1200"/>
                <a:t>las Colonias, Cañabas de producción genética </a:t>
              </a:r>
            </a:p>
          </p:txBody>
        </p:sp>
        <p:sp>
          <p:nvSpPr>
            <p:cNvPr id="41007" name="Text Box 47"/>
            <p:cNvSpPr txBox="1">
              <a:spLocks noChangeArrowheads="1"/>
            </p:cNvSpPr>
            <p:nvPr/>
          </p:nvSpPr>
          <p:spPr bwMode="auto">
            <a:xfrm>
              <a:off x="2608" y="2710"/>
              <a:ext cx="3081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400" b="1"/>
                <a:t>Leche y carne caprina: </a:t>
              </a:r>
              <a:r>
                <a:rPr lang="es-ES" sz="1200"/>
                <a:t>Centro industrial caprino de  Pampa del </a:t>
              </a:r>
            </a:p>
            <a:p>
              <a:r>
                <a:rPr lang="es-ES" sz="1200"/>
                <a:t>Infierno (Chaco), Asoc. Rural de Termas de Río Hondo, Gobierno del </a:t>
              </a:r>
            </a:p>
            <a:p>
              <a:r>
                <a:rPr lang="es-ES" sz="1200"/>
                <a:t>Chaco y S. del Estero, </a:t>
              </a:r>
            </a:p>
          </p:txBody>
        </p:sp>
        <p:sp>
          <p:nvSpPr>
            <p:cNvPr id="41008" name="Text Box 48"/>
            <p:cNvSpPr txBox="1">
              <a:spLocks noChangeArrowheads="1"/>
            </p:cNvSpPr>
            <p:nvPr/>
          </p:nvSpPr>
          <p:spPr bwMode="auto">
            <a:xfrm>
              <a:off x="2610" y="3147"/>
              <a:ext cx="15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400" b="1"/>
                <a:t>Banana: </a:t>
              </a:r>
              <a:r>
                <a:rPr lang="es-ES" sz="1200"/>
                <a:t>Gobierno de Formosa</a:t>
              </a:r>
            </a:p>
          </p:txBody>
        </p:sp>
        <p:sp>
          <p:nvSpPr>
            <p:cNvPr id="41009" name="Text Box 49"/>
            <p:cNvSpPr txBox="1">
              <a:spLocks noChangeArrowheads="1"/>
            </p:cNvSpPr>
            <p:nvPr/>
          </p:nvSpPr>
          <p:spPr bwMode="auto">
            <a:xfrm>
              <a:off x="2605" y="3433"/>
              <a:ext cx="308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400" b="1"/>
                <a:t>Búfalos: </a:t>
              </a:r>
              <a:r>
                <a:rPr lang="es-ES" sz="1200"/>
                <a:t>Gobierno de Formosa, Asociación de Búfalos de Formosa,</a:t>
              </a:r>
            </a:p>
            <a:p>
              <a:r>
                <a:rPr lang="es-ES" sz="1200"/>
                <a:t>Productores de Búfalos del Delta Ibicui, productores de Entre Ríos y </a:t>
              </a:r>
            </a:p>
            <a:p>
              <a:r>
                <a:rPr lang="es-ES" sz="1200"/>
                <a:t>Corrientes</a:t>
              </a:r>
            </a:p>
          </p:txBody>
        </p:sp>
      </p:grp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4851400" y="1147763"/>
            <a:ext cx="2744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accent2"/>
                </a:solidFill>
              </a:rPr>
              <a:t>Demanda de adaptaciones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9" name="Group 19"/>
          <p:cNvGrpSpPr>
            <a:grpSpLocks/>
          </p:cNvGrpSpPr>
          <p:nvPr/>
        </p:nvGrpSpPr>
        <p:grpSpPr bwMode="auto">
          <a:xfrm>
            <a:off x="0" y="0"/>
            <a:ext cx="9144000" cy="839788"/>
            <a:chOff x="0" y="0"/>
            <a:chExt cx="5760" cy="529"/>
          </a:xfrm>
        </p:grpSpPr>
        <p:grpSp>
          <p:nvGrpSpPr>
            <p:cNvPr id="15380" name="Group 20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grpSp>
            <p:nvGrpSpPr>
              <p:cNvPr id="15381" name="Group 21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528"/>
                <a:chOff x="0" y="0"/>
                <a:chExt cx="5760" cy="528"/>
              </a:xfrm>
            </p:grpSpPr>
            <p:pic>
              <p:nvPicPr>
                <p:cNvPr id="15382" name="Picture 22" descr="encabezado_swt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b="34410"/>
                <a:stretch>
                  <a:fillRect/>
                </a:stretch>
              </p:blipFill>
              <p:spPr bwMode="auto">
                <a:xfrm>
                  <a:off x="0" y="0"/>
                  <a:ext cx="5760" cy="528"/>
                </a:xfrm>
                <a:prstGeom prst="rect">
                  <a:avLst/>
                </a:prstGeom>
                <a:noFill/>
              </p:spPr>
            </p:pic>
            <p:sp>
              <p:nvSpPr>
                <p:cNvPr id="15383" name="Rectangle 23"/>
                <p:cNvSpPr>
                  <a:spLocks noChangeArrowheads="1"/>
                </p:cNvSpPr>
                <p:nvPr/>
              </p:nvSpPr>
              <p:spPr bwMode="auto">
                <a:xfrm>
                  <a:off x="912" y="54"/>
                  <a:ext cx="1104" cy="4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5384" name="Picture 24" descr="TRAZAR logo rgb chic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13" y="12"/>
                  <a:ext cx="663" cy="51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5385" name="Rectangle 25"/>
              <p:cNvSpPr>
                <a:spLocks noChangeArrowheads="1"/>
              </p:cNvSpPr>
              <p:nvPr/>
            </p:nvSpPr>
            <p:spPr bwMode="auto">
              <a:xfrm>
                <a:off x="1056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Rectangle 26"/>
              <p:cNvSpPr>
                <a:spLocks noChangeArrowheads="1"/>
              </p:cNvSpPr>
              <p:nvPr/>
            </p:nvSpPr>
            <p:spPr bwMode="auto">
              <a:xfrm>
                <a:off x="1728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87" name="Text Box 27"/>
            <p:cNvSpPr txBox="1">
              <a:spLocks noChangeArrowheads="1"/>
            </p:cNvSpPr>
            <p:nvPr/>
          </p:nvSpPr>
          <p:spPr bwMode="auto">
            <a:xfrm>
              <a:off x="793" y="0"/>
              <a:ext cx="1316" cy="5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ES">
                <a:latin typeface="Arial Black" pitchFamily="34" charset="0"/>
              </a:endParaRPr>
            </a:p>
            <a:p>
              <a:pPr algn="ctr"/>
              <a:r>
                <a:rPr lang="es-ES" sz="1700">
                  <a:latin typeface="Arial Black" pitchFamily="34" charset="0"/>
                </a:rPr>
                <a:t>conclusiones</a:t>
              </a:r>
            </a:p>
            <a:p>
              <a:endParaRPr lang="es-ES">
                <a:latin typeface="Arial Black" pitchFamily="34" charset="0"/>
              </a:endParaRPr>
            </a:p>
          </p:txBody>
        </p:sp>
      </p:grp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827088" y="692150"/>
            <a:ext cx="72739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3200" b="1">
                <a:latin typeface="Times New Roman" pitchFamily="18" charset="0"/>
              </a:rPr>
              <a:t>I</a:t>
            </a:r>
          </a:p>
          <a:p>
            <a:r>
              <a:rPr lang="es-ES" sz="1800" b="1">
                <a:solidFill>
                  <a:srgbClr val="846094"/>
                </a:solidFill>
              </a:rPr>
              <a:t>el PROBLEMA DEL SUBDESARROLLO del Sector Rural de ALC</a:t>
            </a:r>
          </a:p>
          <a:p>
            <a:pPr algn="ctr"/>
            <a:r>
              <a:rPr lang="es-ES" sz="1800" b="1">
                <a:solidFill>
                  <a:srgbClr val="846094"/>
                </a:solidFill>
              </a:rPr>
              <a:t>es que carece de ESTRATEGIAS COMPETITIVAS </a:t>
            </a:r>
          </a:p>
          <a:p>
            <a:pPr algn="ctr"/>
            <a:r>
              <a:rPr lang="es-ES" sz="1800" b="1">
                <a:solidFill>
                  <a:srgbClr val="846094"/>
                </a:solidFill>
              </a:rPr>
              <a:t>y estas implican un CAMBIO CULTURAL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827088" y="2060575"/>
            <a:ext cx="72739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3200" b="1">
                <a:latin typeface="Times New Roman" pitchFamily="18" charset="0"/>
              </a:rPr>
              <a:t>II</a:t>
            </a:r>
          </a:p>
          <a:p>
            <a:pPr algn="ctr"/>
            <a:r>
              <a:rPr lang="es-ES" sz="1800" b="1">
                <a:solidFill>
                  <a:srgbClr val="846094"/>
                </a:solidFill>
              </a:rPr>
              <a:t>Las NUEVAS TECNOLOGÍAS son HERRAMIENTAS cada vez más necesarias para el éxito de las ESTRATEGIAS COMPETITIVAS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755650" y="3213100"/>
            <a:ext cx="745013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3200" b="1">
                <a:latin typeface="Times New Roman" pitchFamily="18" charset="0"/>
              </a:rPr>
              <a:t>III</a:t>
            </a:r>
          </a:p>
          <a:p>
            <a:pPr algn="ctr"/>
            <a:r>
              <a:rPr lang="es-ES" sz="1800" b="1">
                <a:solidFill>
                  <a:srgbClr val="846094"/>
                </a:solidFill>
              </a:rPr>
              <a:t>El PROBLEMA DE LA SOSTENIBILIDAD de los Proyectos TICs (expansión del servicio) es que se necesita introducir previamente a los potenciales usuarios en una ESTRATEGIA COMPETITIVA 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722313" y="4652963"/>
            <a:ext cx="745013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3200" b="1">
                <a:latin typeface="Times New Roman" pitchFamily="18" charset="0"/>
              </a:rPr>
              <a:t>IV</a:t>
            </a:r>
          </a:p>
          <a:p>
            <a:pPr algn="ctr"/>
            <a:r>
              <a:rPr lang="es-ES" sz="1800" b="1">
                <a:solidFill>
                  <a:srgbClr val="846094"/>
                </a:solidFill>
              </a:rPr>
              <a:t>La finalidad de los PROYECTO PILOTO ICT es verificar su impacto y ajustar el método. El aumento de los beneficiarios no es una cuestión comercial sino de DESARROLLO. El abandono de un Proyecto Piloto a las reglas del mercado impacta NEGATIVAMENTE en el desarrollo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9" grpId="0"/>
      <p:bldP spid="15390" grpId="0"/>
      <p:bldP spid="153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912813" y="1900238"/>
            <a:ext cx="8267700" cy="4913312"/>
            <a:chOff x="552" y="1225"/>
            <a:chExt cx="5208" cy="3095"/>
          </a:xfrm>
        </p:grpSpPr>
        <p:pic>
          <p:nvPicPr>
            <p:cNvPr id="4099" name="Picture 3" descr="plan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0" y="1684"/>
              <a:ext cx="3792" cy="2099"/>
            </a:xfrm>
            <a:prstGeom prst="rect">
              <a:avLst/>
            </a:prstGeom>
            <a:noFill/>
          </p:spPr>
        </p:pic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744" y="3241"/>
              <a:ext cx="707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s-ES" sz="1400" b="1">
                  <a:solidFill>
                    <a:schemeClr val="accent2"/>
                  </a:solidFill>
                  <a:cs typeface="Arial" pitchFamily="34" charset="0"/>
                  <a:hlinkClick r:id="rId3"/>
                </a:rPr>
                <a:t>Argentina</a:t>
              </a:r>
              <a:r>
                <a:rPr lang="es-ES" sz="1400" b="1">
                  <a:solidFill>
                    <a:schemeClr val="accent2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4"/>
                </a:rPr>
                <a:t>Brasil</a:t>
              </a:r>
              <a:endParaRPr lang="es-ES" sz="1400">
                <a:solidFill>
                  <a:srgbClr val="000000"/>
                </a:solidFill>
                <a:cs typeface="Arial" pitchFamily="34" charset="0"/>
              </a:endParaRP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5"/>
                </a:rPr>
                <a:t>Chile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6"/>
                </a:rPr>
                <a:t>Colombia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7"/>
                </a:rPr>
                <a:t>Paraguay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8"/>
                </a:rPr>
                <a:t>Perù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9"/>
                </a:rPr>
                <a:t>Venezuela</a:t>
              </a:r>
              <a:endParaRPr lang="es-ES" sz="1400">
                <a:latin typeface="Times New Roman" pitchFamily="18" charset="0"/>
              </a:endParaRP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2888" y="3450"/>
              <a:ext cx="1167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10"/>
                </a:rPr>
                <a:t>Rep. Democ.Congo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11"/>
                </a:rPr>
                <a:t>Rwanda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12"/>
                </a:rPr>
                <a:t>Sierra Leone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13"/>
                </a:rPr>
                <a:t>Sudan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14"/>
                </a:rPr>
                <a:t>Tunisia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15"/>
                </a:rPr>
                <a:t>Uganda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  <a:endParaRPr lang="es-ES" sz="1400">
                <a:latin typeface="Times New Roman" pitchFamily="18" charset="0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3144" y="1225"/>
              <a:ext cx="1254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16"/>
                </a:rPr>
                <a:t>Albania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17"/>
                </a:rPr>
                <a:t>Bosnia - Herzegovina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18"/>
                </a:rPr>
                <a:t>Croazia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19"/>
                </a:rPr>
                <a:t>Kazakstan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20"/>
                </a:rPr>
                <a:t>Kosovo </a:t>
              </a:r>
              <a:endParaRPr lang="es-ES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552" y="2473"/>
              <a:ext cx="1403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21"/>
                </a:rPr>
                <a:t>Cuba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22"/>
                </a:rPr>
                <a:t>Haiti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23"/>
                </a:rPr>
                <a:t>Honduras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24"/>
                </a:rPr>
                <a:t>Messico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25"/>
                </a:rPr>
                <a:t>Repubblica Domenicana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  <a:endParaRPr lang="es-ES" sz="1400">
                <a:latin typeface="Times New Roman" pitchFamily="18" charset="0"/>
              </a:endParaRPr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4680" y="2521"/>
              <a:ext cx="108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26"/>
                </a:rPr>
                <a:t>Giordania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27"/>
                </a:rPr>
                <a:t>Iraq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28"/>
                </a:rPr>
                <a:t>Israele - Palestina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29"/>
                </a:rPr>
                <a:t>Libano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  <a:endParaRPr lang="es-ES" sz="1400">
                <a:latin typeface="Times New Roman" pitchFamily="18" charset="0"/>
              </a:endParaRP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2616" y="1225"/>
              <a:ext cx="633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30"/>
                </a:rPr>
                <a:t>Lituania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31"/>
                </a:rPr>
                <a:t>Polonia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32"/>
                </a:rPr>
                <a:t>Romania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33"/>
                </a:rPr>
                <a:t>Russia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34"/>
                </a:rPr>
                <a:t>Serbia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3964" y="3458"/>
              <a:ext cx="913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35"/>
                </a:rPr>
                <a:t>Angola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36"/>
                </a:rPr>
                <a:t>Guinea Bissau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37"/>
                </a:rPr>
                <a:t>Kenya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38"/>
                </a:rPr>
                <a:t>Marocco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39"/>
                </a:rPr>
                <a:t>Mozambico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s-ES" sz="1400">
                  <a:solidFill>
                    <a:srgbClr val="000000"/>
                  </a:solidFill>
                  <a:cs typeface="Arial" pitchFamily="34" charset="0"/>
                  <a:hlinkClick r:id="rId40"/>
                </a:rPr>
                <a:t>Nigeria</a:t>
              </a:r>
              <a:r>
                <a:rPr lang="es-ES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  <a:endParaRPr lang="es-ES" sz="2400">
                <a:latin typeface="Times New Roman" pitchFamily="18" charset="0"/>
              </a:endParaRPr>
            </a:p>
          </p:txBody>
        </p:sp>
      </p:grpSp>
      <p:pic>
        <p:nvPicPr>
          <p:cNvPr id="4108" name="Picture 12" descr="Logo AVSI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771775" y="1792288"/>
            <a:ext cx="1439863" cy="1276350"/>
          </a:xfrm>
          <a:prstGeom prst="rect">
            <a:avLst/>
          </a:prstGeom>
          <a:noFill/>
        </p:spPr>
      </p:pic>
      <p:grpSp>
        <p:nvGrpSpPr>
          <p:cNvPr id="4123" name="Group 27"/>
          <p:cNvGrpSpPr>
            <a:grpSpLocks/>
          </p:cNvGrpSpPr>
          <p:nvPr/>
        </p:nvGrpSpPr>
        <p:grpSpPr bwMode="auto">
          <a:xfrm>
            <a:off x="0" y="908050"/>
            <a:ext cx="2268538" cy="1873250"/>
            <a:chOff x="67" y="618"/>
            <a:chExt cx="1248" cy="997"/>
          </a:xfrm>
        </p:grpSpPr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67" y="618"/>
              <a:ext cx="1225" cy="9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22" name="Picture 26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68" y="1434"/>
              <a:ext cx="124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0" y="0"/>
            <a:ext cx="9144000" cy="839788"/>
            <a:chOff x="0" y="0"/>
            <a:chExt cx="5760" cy="529"/>
          </a:xfrm>
        </p:grpSpPr>
        <p:grpSp>
          <p:nvGrpSpPr>
            <p:cNvPr id="4114" name="Group 18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grpSp>
            <p:nvGrpSpPr>
              <p:cNvPr id="4115" name="Group 19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528"/>
                <a:chOff x="0" y="0"/>
                <a:chExt cx="5760" cy="528"/>
              </a:xfrm>
            </p:grpSpPr>
            <p:pic>
              <p:nvPicPr>
                <p:cNvPr id="4116" name="Picture 20" descr="encabezado_swt"/>
                <p:cNvPicPr>
                  <a:picLocks noChangeAspect="1" noChangeArrowheads="1"/>
                </p:cNvPicPr>
                <p:nvPr/>
              </p:nvPicPr>
              <p:blipFill>
                <a:blip r:embed="rId44" cstate="print"/>
                <a:srcRect b="34410"/>
                <a:stretch>
                  <a:fillRect/>
                </a:stretch>
              </p:blipFill>
              <p:spPr bwMode="auto">
                <a:xfrm>
                  <a:off x="0" y="0"/>
                  <a:ext cx="5760" cy="528"/>
                </a:xfrm>
                <a:prstGeom prst="rect">
                  <a:avLst/>
                </a:prstGeom>
                <a:noFill/>
              </p:spPr>
            </p:pic>
            <p:sp>
              <p:nvSpPr>
                <p:cNvPr id="4117" name="Rectangle 21"/>
                <p:cNvSpPr>
                  <a:spLocks noChangeArrowheads="1"/>
                </p:cNvSpPr>
                <p:nvPr/>
              </p:nvSpPr>
              <p:spPr bwMode="auto">
                <a:xfrm>
                  <a:off x="912" y="54"/>
                  <a:ext cx="1104" cy="4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4118" name="Picture 22" descr="TRAZAR logo rgb chico"/>
                <p:cNvPicPr>
                  <a:picLocks noChangeAspect="1" noChangeArrowheads="1"/>
                </p:cNvPicPr>
                <p:nvPr/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1113" y="12"/>
                  <a:ext cx="663" cy="51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1056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1728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25" name="Text Box 29"/>
            <p:cNvSpPr txBox="1">
              <a:spLocks noChangeArrowheads="1"/>
            </p:cNvSpPr>
            <p:nvPr/>
          </p:nvSpPr>
          <p:spPr bwMode="auto">
            <a:xfrm>
              <a:off x="793" y="0"/>
              <a:ext cx="1316" cy="5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ES">
                <a:latin typeface="Arial Black" pitchFamily="34" charset="0"/>
              </a:endParaRPr>
            </a:p>
            <a:p>
              <a:r>
                <a:rPr lang="es-ES" sz="1700">
                  <a:latin typeface="Arial Black" pitchFamily="34" charset="0"/>
                </a:rPr>
                <a:t> quienes somos</a:t>
              </a:r>
            </a:p>
            <a:p>
              <a:endParaRPr lang="es-ES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9" name="Group 25"/>
          <p:cNvGrpSpPr>
            <a:grpSpLocks/>
          </p:cNvGrpSpPr>
          <p:nvPr/>
        </p:nvGrpSpPr>
        <p:grpSpPr bwMode="auto">
          <a:xfrm>
            <a:off x="0" y="0"/>
            <a:ext cx="9144000" cy="839788"/>
            <a:chOff x="0" y="0"/>
            <a:chExt cx="5760" cy="529"/>
          </a:xfrm>
        </p:grpSpPr>
        <p:grpSp>
          <p:nvGrpSpPr>
            <p:cNvPr id="6170" name="Group 26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grpSp>
            <p:nvGrpSpPr>
              <p:cNvPr id="6171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528"/>
                <a:chOff x="0" y="0"/>
                <a:chExt cx="5760" cy="528"/>
              </a:xfrm>
            </p:grpSpPr>
            <p:pic>
              <p:nvPicPr>
                <p:cNvPr id="6172" name="Picture 28" descr="encabezado_swt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b="34410"/>
                <a:stretch>
                  <a:fillRect/>
                </a:stretch>
              </p:blipFill>
              <p:spPr bwMode="auto">
                <a:xfrm>
                  <a:off x="0" y="0"/>
                  <a:ext cx="5760" cy="528"/>
                </a:xfrm>
                <a:prstGeom prst="rect">
                  <a:avLst/>
                </a:prstGeom>
                <a:noFill/>
              </p:spPr>
            </p:pic>
            <p:sp>
              <p:nvSpPr>
                <p:cNvPr id="6173" name="Rectangle 29"/>
                <p:cNvSpPr>
                  <a:spLocks noChangeArrowheads="1"/>
                </p:cNvSpPr>
                <p:nvPr/>
              </p:nvSpPr>
              <p:spPr bwMode="auto">
                <a:xfrm>
                  <a:off x="912" y="54"/>
                  <a:ext cx="1104" cy="4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6174" name="Picture 30" descr="TRAZAR logo rgb chic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13" y="12"/>
                  <a:ext cx="663" cy="51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6175" name="Rectangle 31"/>
              <p:cNvSpPr>
                <a:spLocks noChangeArrowheads="1"/>
              </p:cNvSpPr>
              <p:nvPr/>
            </p:nvSpPr>
            <p:spPr bwMode="auto">
              <a:xfrm>
                <a:off x="1056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6" name="Rectangle 32"/>
              <p:cNvSpPr>
                <a:spLocks noChangeArrowheads="1"/>
              </p:cNvSpPr>
              <p:nvPr/>
            </p:nvSpPr>
            <p:spPr bwMode="auto">
              <a:xfrm>
                <a:off x="1728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793" y="0"/>
              <a:ext cx="1316" cy="5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ES">
                <a:latin typeface="Arial Black" pitchFamily="34" charset="0"/>
              </a:endParaRPr>
            </a:p>
            <a:p>
              <a:r>
                <a:rPr lang="es-ES" sz="1700">
                  <a:latin typeface="Arial Black" pitchFamily="34" charset="0"/>
                </a:rPr>
                <a:t>   el proyecto</a:t>
              </a:r>
            </a:p>
            <a:p>
              <a:endParaRPr lang="es-ES">
                <a:latin typeface="Arial Black" pitchFamily="34" charset="0"/>
              </a:endParaRPr>
            </a:p>
          </p:txBody>
        </p:sp>
      </p:grpSp>
      <p:graphicFrame>
        <p:nvGraphicFramePr>
          <p:cNvPr id="6178" name="Object 34"/>
          <p:cNvGraphicFramePr>
            <a:graphicFrameLocks noChangeAspect="1"/>
          </p:cNvGraphicFramePr>
          <p:nvPr/>
        </p:nvGraphicFramePr>
        <p:xfrm>
          <a:off x="3132138" y="2206625"/>
          <a:ext cx="3240087" cy="2517775"/>
        </p:xfrm>
        <a:graphic>
          <a:graphicData uri="http://schemas.openxmlformats.org/presentationml/2006/ole">
            <p:oleObj spid="_x0000_s6178" name="Fotografía de Photo Editor" r:id="rId5" imgW="12565229" imgH="9764488" progId="MSPhotoEd.3">
              <p:embed/>
            </p:oleObj>
          </a:graphicData>
        </a:graphic>
      </p:graphicFrame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0" y="1135063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>
                <a:solidFill>
                  <a:srgbClr val="000090"/>
                </a:solidFill>
                <a:latin typeface="Arial Black" pitchFamily="34" charset="0"/>
              </a:rPr>
              <a:t>Nuevas Tecnologías para el desarrollo de las PyMEs argentinas </a:t>
            </a:r>
          </a:p>
          <a:p>
            <a:pPr algn="ctr">
              <a:spcBef>
                <a:spcPct val="50000"/>
              </a:spcBef>
            </a:pPr>
            <a:r>
              <a:rPr lang="es-ES_tradnl" sz="2000">
                <a:solidFill>
                  <a:srgbClr val="000090"/>
                </a:solidFill>
                <a:latin typeface="Arial Black" pitchFamily="34" charset="0"/>
              </a:rPr>
              <a:t>en la exportación  de carnes de calidad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3203575" y="4868863"/>
            <a:ext cx="2416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/>
              <a:t>Inicio: Agosto 2003</a:t>
            </a:r>
          </a:p>
          <a:p>
            <a:pPr algn="ctr"/>
            <a:r>
              <a:rPr lang="es-ES"/>
              <a:t>Finalización: Enero 2006</a:t>
            </a:r>
          </a:p>
          <a:p>
            <a:pPr algn="ctr"/>
            <a:r>
              <a:rPr lang="es-ES"/>
              <a:t>Localización: Argentina</a:t>
            </a:r>
          </a:p>
          <a:p>
            <a:pPr algn="ctr"/>
            <a:endParaRPr lang="es-ES"/>
          </a:p>
          <a:p>
            <a:pPr algn="ctr"/>
            <a:r>
              <a:rPr lang="es-ES" b="1">
                <a:solidFill>
                  <a:schemeClr val="accent2"/>
                </a:solidFill>
              </a:rPr>
              <a:t>ICT4BUS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0" y="0"/>
            <a:ext cx="9144000" cy="839788"/>
            <a:chOff x="0" y="0"/>
            <a:chExt cx="5760" cy="529"/>
          </a:xfrm>
        </p:grpSpPr>
        <p:grpSp>
          <p:nvGrpSpPr>
            <p:cNvPr id="29703" name="Group 7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grpSp>
            <p:nvGrpSpPr>
              <p:cNvPr id="2970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528"/>
                <a:chOff x="0" y="0"/>
                <a:chExt cx="5760" cy="528"/>
              </a:xfrm>
            </p:grpSpPr>
            <p:pic>
              <p:nvPicPr>
                <p:cNvPr id="29705" name="Picture 9" descr="encabezado_swt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b="34410"/>
                <a:stretch>
                  <a:fillRect/>
                </a:stretch>
              </p:blipFill>
              <p:spPr bwMode="auto">
                <a:xfrm>
                  <a:off x="0" y="0"/>
                  <a:ext cx="5760" cy="528"/>
                </a:xfrm>
                <a:prstGeom prst="rect">
                  <a:avLst/>
                </a:prstGeom>
                <a:noFill/>
              </p:spPr>
            </p:pic>
            <p:sp>
              <p:nvSpPr>
                <p:cNvPr id="29706" name="Rectangle 10"/>
                <p:cNvSpPr>
                  <a:spLocks noChangeArrowheads="1"/>
                </p:cNvSpPr>
                <p:nvPr/>
              </p:nvSpPr>
              <p:spPr bwMode="auto">
                <a:xfrm>
                  <a:off x="912" y="54"/>
                  <a:ext cx="1104" cy="4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9707" name="Picture 11" descr="TRAZAR logo rgb chic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13" y="12"/>
                  <a:ext cx="663" cy="51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9708" name="Rectangle 12"/>
              <p:cNvSpPr>
                <a:spLocks noChangeArrowheads="1"/>
              </p:cNvSpPr>
              <p:nvPr/>
            </p:nvSpPr>
            <p:spPr bwMode="auto">
              <a:xfrm>
                <a:off x="1056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" name="Rectangle 13"/>
              <p:cNvSpPr>
                <a:spLocks noChangeArrowheads="1"/>
              </p:cNvSpPr>
              <p:nvPr/>
            </p:nvSpPr>
            <p:spPr bwMode="auto">
              <a:xfrm>
                <a:off x="1728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793" y="0"/>
              <a:ext cx="1316" cy="5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ES">
                <a:latin typeface="Arial Black" pitchFamily="34" charset="0"/>
              </a:endParaRPr>
            </a:p>
            <a:p>
              <a:r>
                <a:rPr lang="es-ES" sz="1700">
                  <a:latin typeface="Arial Black" pitchFamily="34" charset="0"/>
                </a:rPr>
                <a:t>situación inicial</a:t>
              </a:r>
            </a:p>
            <a:p>
              <a:endParaRPr lang="es-ES">
                <a:latin typeface="Arial Black" pitchFamily="34" charset="0"/>
              </a:endParaRPr>
            </a:p>
          </p:txBody>
        </p:sp>
      </p:grpSp>
      <p:grpSp>
        <p:nvGrpSpPr>
          <p:cNvPr id="29740" name="Group 44"/>
          <p:cNvGrpSpPr>
            <a:grpSpLocks/>
          </p:cNvGrpSpPr>
          <p:nvPr/>
        </p:nvGrpSpPr>
        <p:grpSpPr bwMode="auto">
          <a:xfrm>
            <a:off x="250825" y="981075"/>
            <a:ext cx="3889375" cy="1444625"/>
            <a:chOff x="158" y="618"/>
            <a:chExt cx="2450" cy="910"/>
          </a:xfrm>
        </p:grpSpPr>
        <p:grpSp>
          <p:nvGrpSpPr>
            <p:cNvPr id="29738" name="Group 42"/>
            <p:cNvGrpSpPr>
              <a:grpSpLocks/>
            </p:cNvGrpSpPr>
            <p:nvPr/>
          </p:nvGrpSpPr>
          <p:grpSpPr bwMode="auto">
            <a:xfrm>
              <a:off x="158" y="663"/>
              <a:ext cx="1871" cy="865"/>
              <a:chOff x="158" y="663"/>
              <a:chExt cx="1871" cy="865"/>
            </a:xfrm>
          </p:grpSpPr>
          <p:sp>
            <p:nvSpPr>
              <p:cNvPr id="29711" name="Text Box 15"/>
              <p:cNvSpPr txBox="1">
                <a:spLocks noChangeArrowheads="1"/>
              </p:cNvSpPr>
              <p:nvPr/>
            </p:nvSpPr>
            <p:spPr bwMode="auto">
              <a:xfrm>
                <a:off x="267" y="663"/>
                <a:ext cx="153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b="1">
                    <a:solidFill>
                      <a:schemeClr val="accent2"/>
                    </a:solidFill>
                  </a:rPr>
                  <a:t>Demanda</a:t>
                </a:r>
              </a:p>
              <a:p>
                <a:pPr algn="ctr"/>
                <a:r>
                  <a:rPr lang="es-ES" b="1"/>
                  <a:t>Tendencia del Mercado</a:t>
                </a:r>
              </a:p>
            </p:txBody>
          </p:sp>
          <p:sp>
            <p:nvSpPr>
              <p:cNvPr id="29712" name="Text Box 16"/>
              <p:cNvSpPr txBox="1">
                <a:spLocks noChangeArrowheads="1"/>
              </p:cNvSpPr>
              <p:nvPr/>
            </p:nvSpPr>
            <p:spPr bwMode="auto">
              <a:xfrm>
                <a:off x="158" y="1162"/>
                <a:ext cx="187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/>
                  <a:t>Aseguramiento de la inocuidad</a:t>
                </a:r>
              </a:p>
              <a:p>
                <a:pPr algn="ctr"/>
                <a:r>
                  <a:rPr lang="es-ES" b="1">
                    <a:solidFill>
                      <a:schemeClr val="accent2"/>
                    </a:solidFill>
                  </a:rPr>
                  <a:t>TRAZABILIDAD</a:t>
                </a:r>
              </a:p>
            </p:txBody>
          </p:sp>
        </p:grpSp>
        <p:sp>
          <p:nvSpPr>
            <p:cNvPr id="29715" name="AutoShape 19"/>
            <p:cNvSpPr>
              <a:spLocks noChangeArrowheads="1"/>
            </p:cNvSpPr>
            <p:nvPr/>
          </p:nvSpPr>
          <p:spPr bwMode="auto">
            <a:xfrm>
              <a:off x="2154" y="618"/>
              <a:ext cx="454" cy="317"/>
            </a:xfrm>
            <a:prstGeom prst="rightArrow">
              <a:avLst>
                <a:gd name="adj1" fmla="val 50000"/>
                <a:gd name="adj2" fmla="val 35804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39" name="Group 43"/>
          <p:cNvGrpSpPr>
            <a:grpSpLocks/>
          </p:cNvGrpSpPr>
          <p:nvPr/>
        </p:nvGrpSpPr>
        <p:grpSpPr bwMode="auto">
          <a:xfrm>
            <a:off x="4354513" y="981075"/>
            <a:ext cx="4321175" cy="1200150"/>
            <a:chOff x="2743" y="618"/>
            <a:chExt cx="2722" cy="756"/>
          </a:xfrm>
        </p:grpSpPr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3352" y="663"/>
              <a:ext cx="196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b="1">
                  <a:solidFill>
                    <a:schemeClr val="accent2"/>
                  </a:solidFill>
                </a:rPr>
                <a:t>Oferta</a:t>
              </a:r>
            </a:p>
            <a:p>
              <a:pPr algn="ctr"/>
              <a:r>
                <a:rPr lang="es-ES" b="1"/>
                <a:t>Sector Ganadero de Argentina</a:t>
              </a:r>
            </a:p>
          </p:txBody>
        </p:sp>
        <p:sp>
          <p:nvSpPr>
            <p:cNvPr id="29714" name="Text Box 18"/>
            <p:cNvSpPr txBox="1">
              <a:spLocks noChangeArrowheads="1"/>
            </p:cNvSpPr>
            <p:nvPr/>
          </p:nvSpPr>
          <p:spPr bwMode="auto">
            <a:xfrm>
              <a:off x="3329" y="1162"/>
              <a:ext cx="21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>
                  <a:solidFill>
                    <a:srgbClr val="FF3300"/>
                  </a:solidFill>
                </a:rPr>
                <a:t>NO cumplimiento de las normativas</a:t>
              </a:r>
            </a:p>
          </p:txBody>
        </p:sp>
        <p:sp>
          <p:nvSpPr>
            <p:cNvPr id="29716" name="AutoShape 20"/>
            <p:cNvSpPr>
              <a:spLocks noChangeArrowheads="1"/>
            </p:cNvSpPr>
            <p:nvPr/>
          </p:nvSpPr>
          <p:spPr bwMode="auto">
            <a:xfrm flipH="1">
              <a:off x="2743" y="618"/>
              <a:ext cx="454" cy="317"/>
            </a:xfrm>
            <a:prstGeom prst="rightArrow">
              <a:avLst>
                <a:gd name="adj1" fmla="val 50000"/>
                <a:gd name="adj2" fmla="val 35804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41" name="Group 45"/>
          <p:cNvGrpSpPr>
            <a:grpSpLocks/>
          </p:cNvGrpSpPr>
          <p:nvPr/>
        </p:nvGrpSpPr>
        <p:grpSpPr bwMode="auto">
          <a:xfrm>
            <a:off x="2987675" y="1484313"/>
            <a:ext cx="2632075" cy="1906587"/>
            <a:chOff x="1882" y="935"/>
            <a:chExt cx="1658" cy="1201"/>
          </a:xfrm>
        </p:grpSpPr>
        <p:sp>
          <p:nvSpPr>
            <p:cNvPr id="29718" name="AutoShape 22"/>
            <p:cNvSpPr>
              <a:spLocks noChangeArrowheads="1"/>
            </p:cNvSpPr>
            <p:nvPr/>
          </p:nvSpPr>
          <p:spPr bwMode="auto">
            <a:xfrm rot="5400000">
              <a:off x="2358" y="1094"/>
              <a:ext cx="635" cy="31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1882" y="1616"/>
              <a:ext cx="165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>
                  <a:solidFill>
                    <a:schemeClr val="accent2"/>
                  </a:solidFill>
                </a:rPr>
                <a:t>Perdida de mercados</a:t>
              </a:r>
            </a:p>
            <a:p>
              <a:pPr algn="ctr"/>
              <a:r>
                <a:rPr lang="es-ES">
                  <a:solidFill>
                    <a:schemeClr val="accent2"/>
                  </a:solidFill>
                </a:rPr>
                <a:t>Bajo valor de la producción</a:t>
              </a:r>
            </a:p>
            <a:p>
              <a:pPr algn="ctr"/>
              <a:r>
                <a:rPr lang="es-ES">
                  <a:solidFill>
                    <a:schemeClr val="accent2"/>
                  </a:solidFill>
                </a:rPr>
                <a:t>Baja rentabilidad</a:t>
              </a:r>
            </a:p>
          </p:txBody>
        </p:sp>
      </p:grpSp>
      <p:grpSp>
        <p:nvGrpSpPr>
          <p:cNvPr id="29742" name="Group 46"/>
          <p:cNvGrpSpPr>
            <a:grpSpLocks/>
          </p:cNvGrpSpPr>
          <p:nvPr/>
        </p:nvGrpSpPr>
        <p:grpSpPr bwMode="auto">
          <a:xfrm>
            <a:off x="971550" y="2565400"/>
            <a:ext cx="6657975" cy="2509838"/>
            <a:chOff x="612" y="1616"/>
            <a:chExt cx="4194" cy="1581"/>
          </a:xfrm>
        </p:grpSpPr>
        <p:pic>
          <p:nvPicPr>
            <p:cNvPr id="29721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" y="1616"/>
              <a:ext cx="4194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731" name="Text Box 35"/>
            <p:cNvSpPr txBox="1">
              <a:spLocks noChangeArrowheads="1"/>
            </p:cNvSpPr>
            <p:nvPr/>
          </p:nvSpPr>
          <p:spPr bwMode="auto">
            <a:xfrm>
              <a:off x="1837" y="2523"/>
              <a:ext cx="173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>
                  <a:solidFill>
                    <a:schemeClr val="accent2"/>
                  </a:solidFill>
                </a:rPr>
                <a:t>Numerosos actores</a:t>
              </a:r>
            </a:p>
            <a:p>
              <a:pPr algn="ctr"/>
              <a:r>
                <a:rPr lang="es-ES">
                  <a:solidFill>
                    <a:schemeClr val="accent2"/>
                  </a:solidFill>
                </a:rPr>
                <a:t>Grandes distancias</a:t>
              </a:r>
            </a:p>
            <a:p>
              <a:pPr algn="ctr"/>
              <a:r>
                <a:rPr lang="es-ES">
                  <a:solidFill>
                    <a:schemeClr val="accent2"/>
                  </a:solidFill>
                </a:rPr>
                <a:t>Alto volumen de información</a:t>
              </a:r>
            </a:p>
            <a:p>
              <a:pPr algn="ctr"/>
              <a:r>
                <a:rPr lang="es-ES">
                  <a:solidFill>
                    <a:schemeClr val="accent2"/>
                  </a:solidFill>
                </a:rPr>
                <a:t>Alta velocidad de respuesta </a:t>
              </a:r>
            </a:p>
          </p:txBody>
        </p:sp>
      </p:grpSp>
      <p:grpSp>
        <p:nvGrpSpPr>
          <p:cNvPr id="29743" name="Group 47"/>
          <p:cNvGrpSpPr>
            <a:grpSpLocks/>
          </p:cNvGrpSpPr>
          <p:nvPr/>
        </p:nvGrpSpPr>
        <p:grpSpPr bwMode="auto">
          <a:xfrm>
            <a:off x="3725863" y="5084763"/>
            <a:ext cx="990600" cy="1368425"/>
            <a:chOff x="2347" y="3203"/>
            <a:chExt cx="624" cy="862"/>
          </a:xfrm>
        </p:grpSpPr>
        <p:sp>
          <p:nvSpPr>
            <p:cNvPr id="29732" name="AutoShape 36"/>
            <p:cNvSpPr>
              <a:spLocks noChangeArrowheads="1"/>
            </p:cNvSpPr>
            <p:nvPr/>
          </p:nvSpPr>
          <p:spPr bwMode="auto">
            <a:xfrm rot="5400000">
              <a:off x="2510" y="3226"/>
              <a:ext cx="363" cy="31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Text Box 37"/>
            <p:cNvSpPr txBox="1">
              <a:spLocks noChangeArrowheads="1"/>
            </p:cNvSpPr>
            <p:nvPr/>
          </p:nvSpPr>
          <p:spPr bwMode="auto">
            <a:xfrm>
              <a:off x="2347" y="3738"/>
              <a:ext cx="6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b="1">
                  <a:solidFill>
                    <a:schemeClr val="accent2"/>
                  </a:solidFill>
                  <a:latin typeface="Benguiat Bk BT" pitchFamily="18" charset="0"/>
                </a:rPr>
                <a:t>TICs</a:t>
              </a:r>
            </a:p>
          </p:txBody>
        </p:sp>
      </p:grpSp>
      <p:grpSp>
        <p:nvGrpSpPr>
          <p:cNvPr id="29744" name="Group 48"/>
          <p:cNvGrpSpPr>
            <a:grpSpLocks/>
          </p:cNvGrpSpPr>
          <p:nvPr/>
        </p:nvGrpSpPr>
        <p:grpSpPr bwMode="auto">
          <a:xfrm>
            <a:off x="323850" y="5589588"/>
            <a:ext cx="3097213" cy="1069975"/>
            <a:chOff x="204" y="3521"/>
            <a:chExt cx="1951" cy="674"/>
          </a:xfrm>
        </p:grpSpPr>
        <p:sp>
          <p:nvSpPr>
            <p:cNvPr id="29734" name="Text Box 38"/>
            <p:cNvSpPr txBox="1">
              <a:spLocks noChangeArrowheads="1"/>
            </p:cNvSpPr>
            <p:nvPr/>
          </p:nvSpPr>
          <p:spPr bwMode="auto">
            <a:xfrm>
              <a:off x="204" y="3521"/>
              <a:ext cx="1466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>
                  <a:solidFill>
                    <a:schemeClr val="accent2"/>
                  </a:solidFill>
                </a:rPr>
                <a:t>Necesidad del Proyecto</a:t>
              </a:r>
            </a:p>
            <a:p>
              <a:pPr algn="ctr"/>
              <a:r>
                <a:rPr lang="es-ES"/>
                <a:t>Registra datos</a:t>
              </a:r>
            </a:p>
            <a:p>
              <a:pPr algn="ctr"/>
              <a:r>
                <a:rPr lang="es-ES"/>
                <a:t>Usar tecnologías</a:t>
              </a:r>
            </a:p>
            <a:p>
              <a:pPr algn="ctr"/>
              <a:r>
                <a:rPr lang="es-ES"/>
                <a:t>Sostenibilidad</a:t>
              </a:r>
            </a:p>
          </p:txBody>
        </p:sp>
        <p:sp>
          <p:nvSpPr>
            <p:cNvPr id="29736" name="AutoShape 40"/>
            <p:cNvSpPr>
              <a:spLocks noChangeArrowheads="1"/>
            </p:cNvSpPr>
            <p:nvPr/>
          </p:nvSpPr>
          <p:spPr bwMode="auto">
            <a:xfrm>
              <a:off x="1701" y="3748"/>
              <a:ext cx="454" cy="317"/>
            </a:xfrm>
            <a:prstGeom prst="rightArrow">
              <a:avLst>
                <a:gd name="adj1" fmla="val 50000"/>
                <a:gd name="adj2" fmla="val 35804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45" name="Group 49"/>
          <p:cNvGrpSpPr>
            <a:grpSpLocks/>
          </p:cNvGrpSpPr>
          <p:nvPr/>
        </p:nvGrpSpPr>
        <p:grpSpPr bwMode="auto">
          <a:xfrm>
            <a:off x="5003800" y="5589588"/>
            <a:ext cx="3795713" cy="1069975"/>
            <a:chOff x="3152" y="3521"/>
            <a:chExt cx="2391" cy="674"/>
          </a:xfrm>
        </p:grpSpPr>
        <p:sp>
          <p:nvSpPr>
            <p:cNvPr id="29735" name="Text Box 39"/>
            <p:cNvSpPr txBox="1">
              <a:spLocks noChangeArrowheads="1"/>
            </p:cNvSpPr>
            <p:nvPr/>
          </p:nvSpPr>
          <p:spPr bwMode="auto">
            <a:xfrm>
              <a:off x="3601" y="3521"/>
              <a:ext cx="1942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>
                  <a:solidFill>
                    <a:schemeClr val="accent2"/>
                  </a:solidFill>
                </a:rPr>
                <a:t>Situación del Sector Rural</a:t>
              </a:r>
            </a:p>
            <a:p>
              <a:pPr algn="ctr"/>
              <a:r>
                <a:rPr lang="es-ES">
                  <a:solidFill>
                    <a:srgbClr val="FF3300"/>
                  </a:solidFill>
                </a:rPr>
                <a:t>BAJA Cultura de la Registración</a:t>
              </a:r>
            </a:p>
            <a:p>
              <a:pPr algn="ctr"/>
              <a:r>
                <a:rPr lang="es-ES">
                  <a:solidFill>
                    <a:srgbClr val="FF3300"/>
                  </a:solidFill>
                </a:rPr>
                <a:t>NO uso de Tecnologías</a:t>
              </a:r>
            </a:p>
            <a:p>
              <a:pPr algn="ctr"/>
              <a:r>
                <a:rPr lang="es-ES">
                  <a:solidFill>
                    <a:srgbClr val="FF3300"/>
                  </a:solidFill>
                </a:rPr>
                <a:t>NO visualización de la Utilidad</a:t>
              </a:r>
            </a:p>
          </p:txBody>
        </p:sp>
        <p:sp>
          <p:nvSpPr>
            <p:cNvPr id="29737" name="AutoShape 41"/>
            <p:cNvSpPr>
              <a:spLocks noChangeArrowheads="1"/>
            </p:cNvSpPr>
            <p:nvPr/>
          </p:nvSpPr>
          <p:spPr bwMode="auto">
            <a:xfrm flipH="1">
              <a:off x="3152" y="3748"/>
              <a:ext cx="454" cy="317"/>
            </a:xfrm>
            <a:prstGeom prst="rightArrow">
              <a:avLst>
                <a:gd name="adj1" fmla="val 50000"/>
                <a:gd name="adj2" fmla="val 35804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44000" cy="839788"/>
            <a:chOff x="0" y="0"/>
            <a:chExt cx="5760" cy="529"/>
          </a:xfrm>
        </p:grpSpPr>
        <p:grpSp>
          <p:nvGrpSpPr>
            <p:cNvPr id="31747" name="Group 3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grpSp>
            <p:nvGrpSpPr>
              <p:cNvPr id="3174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528"/>
                <a:chOff x="0" y="0"/>
                <a:chExt cx="5760" cy="528"/>
              </a:xfrm>
            </p:grpSpPr>
            <p:pic>
              <p:nvPicPr>
                <p:cNvPr id="31749" name="Picture 5" descr="encabezado_swt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b="34410"/>
                <a:stretch>
                  <a:fillRect/>
                </a:stretch>
              </p:blipFill>
              <p:spPr bwMode="auto">
                <a:xfrm>
                  <a:off x="0" y="0"/>
                  <a:ext cx="5760" cy="528"/>
                </a:xfrm>
                <a:prstGeom prst="rect">
                  <a:avLst/>
                </a:prstGeom>
                <a:noFill/>
              </p:spPr>
            </p:pic>
            <p:sp>
              <p:nvSpPr>
                <p:cNvPr id="31750" name="Rectangle 6"/>
                <p:cNvSpPr>
                  <a:spLocks noChangeArrowheads="1"/>
                </p:cNvSpPr>
                <p:nvPr/>
              </p:nvSpPr>
              <p:spPr bwMode="auto">
                <a:xfrm>
                  <a:off x="912" y="54"/>
                  <a:ext cx="1104" cy="4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31751" name="Picture 7" descr="TRAZAR logo rgb chic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13" y="12"/>
                  <a:ext cx="663" cy="51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1752" name="Rectangle 8"/>
              <p:cNvSpPr>
                <a:spLocks noChangeArrowheads="1"/>
              </p:cNvSpPr>
              <p:nvPr/>
            </p:nvSpPr>
            <p:spPr bwMode="auto">
              <a:xfrm>
                <a:off x="1056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3" name="Rectangle 9"/>
              <p:cNvSpPr>
                <a:spLocks noChangeArrowheads="1"/>
              </p:cNvSpPr>
              <p:nvPr/>
            </p:nvSpPr>
            <p:spPr bwMode="auto">
              <a:xfrm>
                <a:off x="1728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793" y="0"/>
              <a:ext cx="1316" cy="5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ES">
                <a:latin typeface="Arial Black" pitchFamily="34" charset="0"/>
              </a:endParaRPr>
            </a:p>
            <a:p>
              <a:pPr algn="ctr"/>
              <a:r>
                <a:rPr lang="es-ES" sz="1700">
                  <a:latin typeface="Arial Black" pitchFamily="34" charset="0"/>
                </a:rPr>
                <a:t>componentes</a:t>
              </a:r>
            </a:p>
            <a:p>
              <a:endParaRPr lang="es-ES">
                <a:latin typeface="Arial Black" pitchFamily="34" charset="0"/>
              </a:endParaRPr>
            </a:p>
          </p:txBody>
        </p:sp>
      </p:grp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942975" y="908050"/>
            <a:ext cx="2908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b="1">
                <a:solidFill>
                  <a:schemeClr val="accent2"/>
                </a:solidFill>
              </a:rPr>
              <a:t>Desarrollo</a:t>
            </a:r>
          </a:p>
          <a:p>
            <a:pPr algn="ctr"/>
            <a:r>
              <a:rPr lang="es-ES" b="1">
                <a:solidFill>
                  <a:schemeClr val="accent2"/>
                </a:solidFill>
              </a:rPr>
              <a:t>de la Estrategia Competitiva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919788" y="908050"/>
            <a:ext cx="1924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b="1">
                <a:solidFill>
                  <a:schemeClr val="accent2"/>
                </a:solidFill>
              </a:rPr>
              <a:t>Desarrollo</a:t>
            </a:r>
          </a:p>
          <a:p>
            <a:pPr algn="ctr"/>
            <a:r>
              <a:rPr lang="es-ES" b="1">
                <a:solidFill>
                  <a:schemeClr val="accent2"/>
                </a:solidFill>
              </a:rPr>
              <a:t>de la solución TIC</a:t>
            </a:r>
          </a:p>
        </p:txBody>
      </p:sp>
      <p:grpSp>
        <p:nvGrpSpPr>
          <p:cNvPr id="31761" name="Group 17"/>
          <p:cNvGrpSpPr>
            <a:grpSpLocks/>
          </p:cNvGrpSpPr>
          <p:nvPr/>
        </p:nvGrpSpPr>
        <p:grpSpPr bwMode="auto">
          <a:xfrm>
            <a:off x="401638" y="1555750"/>
            <a:ext cx="4098925" cy="5257800"/>
            <a:chOff x="253" y="980"/>
            <a:chExt cx="2582" cy="3312"/>
          </a:xfrm>
        </p:grpSpPr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253" y="980"/>
              <a:ext cx="2582" cy="2406"/>
            </a:xfrm>
            <a:prstGeom prst="rect">
              <a:avLst/>
            </a:prstGeom>
            <a:noFill/>
            <a:ln w="57150" cmpd="thinThick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None/>
              </a:pPr>
              <a:r>
                <a:rPr lang="es-AR" sz="800"/>
                <a:t>  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Sensibilización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Asociación de  productores 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None/>
              </a:pPr>
              <a:endParaRPr lang="es-AR"/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Definir un protocolo de Producción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Implementación de Buenas Prácticas 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None/>
              </a:pPr>
              <a:endParaRPr lang="es-AR"/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Certificación de Calidad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Desarrollo de marca y promoción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Desarrollo de producto y canal de venta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Capacitación en Comercio 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None/>
              </a:pPr>
              <a:endParaRPr lang="es-AR"/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Soporte en las  primeras exportaciones</a:t>
              </a:r>
            </a:p>
          </p:txBody>
        </p:sp>
        <p:pic>
          <p:nvPicPr>
            <p:cNvPr id="31759" name="Picture 15" descr="logo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C1C0B8"/>
                </a:clrFrom>
                <a:clrTo>
                  <a:srgbClr val="C1C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90" y="3430"/>
              <a:ext cx="837" cy="862"/>
            </a:xfrm>
            <a:prstGeom prst="rect">
              <a:avLst/>
            </a:prstGeom>
            <a:noFill/>
          </p:spPr>
        </p:pic>
      </p:grpSp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4859338" y="1555750"/>
            <a:ext cx="3992562" cy="5230813"/>
            <a:chOff x="3061" y="980"/>
            <a:chExt cx="2515" cy="3295"/>
          </a:xfrm>
        </p:grpSpPr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3061" y="980"/>
              <a:ext cx="2515" cy="2406"/>
            </a:xfrm>
            <a:prstGeom prst="rect">
              <a:avLst/>
            </a:prstGeom>
            <a:noFill/>
            <a:ln w="57150" cmpd="thinThick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None/>
              </a:pPr>
              <a:r>
                <a:rPr lang="es-AR" sz="800"/>
                <a:t>    </a:t>
              </a:r>
              <a:endParaRPr lang="es-AR" sz="800" b="1">
                <a:solidFill>
                  <a:schemeClr val="accent2"/>
                </a:solidFill>
              </a:endParaRP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Relevamiento de Requerimientos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Relevamiento de infraestructura 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Relevamiento de la cultura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None/>
              </a:pPr>
              <a:endParaRPr lang="es-AR"/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Selección y adquisición de tecnologías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ES"/>
                <a:t>Desarrollo del Sistema</a:t>
              </a:r>
              <a:endParaRPr lang="es-AR"/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None/>
              </a:pPr>
              <a:endParaRPr lang="es-AR"/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Prueba Piloto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Capacitación de los usuarios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None/>
              </a:pPr>
              <a:endParaRPr lang="es-AR"/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Definición de la Organización</a:t>
              </a:r>
            </a:p>
            <a:p>
              <a:pPr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Char char="ü"/>
              </a:pPr>
              <a:r>
                <a:rPr lang="es-AR"/>
                <a:t> Difusión del Servicio</a:t>
              </a:r>
            </a:p>
          </p:txBody>
        </p:sp>
        <p:graphicFrame>
          <p:nvGraphicFramePr>
            <p:cNvPr id="31760" name="Object 16"/>
            <p:cNvGraphicFramePr>
              <a:graphicFrameLocks noChangeAspect="1"/>
            </p:cNvGraphicFramePr>
            <p:nvPr/>
          </p:nvGraphicFramePr>
          <p:xfrm>
            <a:off x="3878" y="3430"/>
            <a:ext cx="1089" cy="845"/>
          </p:xfrm>
          <a:graphic>
            <a:graphicData uri="http://schemas.openxmlformats.org/presentationml/2006/ole">
              <p:oleObj spid="_x0000_s31760" name="Fotografía de Photo Editor" r:id="rId6" imgW="12565229" imgH="9764488" progId="MSPhotoEd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4000" cy="839788"/>
            <a:chOff x="0" y="0"/>
            <a:chExt cx="5760" cy="529"/>
          </a:xfrm>
        </p:grpSpPr>
        <p:grpSp>
          <p:nvGrpSpPr>
            <p:cNvPr id="32771" name="Group 3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grpSp>
            <p:nvGrpSpPr>
              <p:cNvPr id="3277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528"/>
                <a:chOff x="0" y="0"/>
                <a:chExt cx="5760" cy="528"/>
              </a:xfrm>
            </p:grpSpPr>
            <p:pic>
              <p:nvPicPr>
                <p:cNvPr id="32773" name="Picture 5" descr="encabezado_swt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b="34410"/>
                <a:stretch>
                  <a:fillRect/>
                </a:stretch>
              </p:blipFill>
              <p:spPr bwMode="auto">
                <a:xfrm>
                  <a:off x="0" y="0"/>
                  <a:ext cx="5760" cy="528"/>
                </a:xfrm>
                <a:prstGeom prst="rect">
                  <a:avLst/>
                </a:prstGeom>
                <a:noFill/>
              </p:spPr>
            </p:pic>
            <p:sp>
              <p:nvSpPr>
                <p:cNvPr id="32774" name="Rectangle 6"/>
                <p:cNvSpPr>
                  <a:spLocks noChangeArrowheads="1"/>
                </p:cNvSpPr>
                <p:nvPr/>
              </p:nvSpPr>
              <p:spPr bwMode="auto">
                <a:xfrm>
                  <a:off x="912" y="54"/>
                  <a:ext cx="1104" cy="4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32775" name="Picture 7" descr="TRAZAR logo rgb chic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13" y="12"/>
                  <a:ext cx="663" cy="51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2776" name="Rectangle 8"/>
              <p:cNvSpPr>
                <a:spLocks noChangeArrowheads="1"/>
              </p:cNvSpPr>
              <p:nvPr/>
            </p:nvSpPr>
            <p:spPr bwMode="auto">
              <a:xfrm>
                <a:off x="1056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7" name="Rectangle 9"/>
              <p:cNvSpPr>
                <a:spLocks noChangeArrowheads="1"/>
              </p:cNvSpPr>
              <p:nvPr/>
            </p:nvSpPr>
            <p:spPr bwMode="auto">
              <a:xfrm>
                <a:off x="1728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793" y="0"/>
              <a:ext cx="1316" cy="5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ES">
                <a:latin typeface="Arial Black" pitchFamily="34" charset="0"/>
              </a:endParaRPr>
            </a:p>
            <a:p>
              <a:pPr algn="ctr"/>
              <a:r>
                <a:rPr lang="es-ES" sz="1700">
                  <a:latin typeface="Arial Black" pitchFamily="34" charset="0"/>
                </a:rPr>
                <a:t>componentes</a:t>
              </a:r>
            </a:p>
            <a:p>
              <a:endParaRPr lang="es-ES">
                <a:latin typeface="Arial Black" pitchFamily="34" charset="0"/>
              </a:endParaRPr>
            </a:p>
          </p:txBody>
        </p:sp>
      </p:grpSp>
      <p:grpSp>
        <p:nvGrpSpPr>
          <p:cNvPr id="32802" name="Group 34"/>
          <p:cNvGrpSpPr>
            <a:grpSpLocks/>
          </p:cNvGrpSpPr>
          <p:nvPr/>
        </p:nvGrpSpPr>
        <p:grpSpPr bwMode="auto">
          <a:xfrm>
            <a:off x="468313" y="908050"/>
            <a:ext cx="7991475" cy="2520950"/>
            <a:chOff x="295" y="572"/>
            <a:chExt cx="5034" cy="1588"/>
          </a:xfrm>
        </p:grpSpPr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612" y="572"/>
              <a:ext cx="1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b="1">
                  <a:solidFill>
                    <a:schemeClr val="accent2"/>
                  </a:solidFill>
                </a:rPr>
                <a:t>Estrategia Competitiva</a:t>
              </a:r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3886" y="572"/>
              <a:ext cx="8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b="1">
                  <a:solidFill>
                    <a:schemeClr val="accent2"/>
                  </a:solidFill>
                </a:rPr>
                <a:t>Solución TIC</a:t>
              </a:r>
            </a:p>
          </p:txBody>
        </p:sp>
        <p:sp>
          <p:nvSpPr>
            <p:cNvPr id="32782" name="Text Box 14"/>
            <p:cNvSpPr txBox="1">
              <a:spLocks noChangeArrowheads="1"/>
            </p:cNvSpPr>
            <p:nvPr/>
          </p:nvSpPr>
          <p:spPr bwMode="auto">
            <a:xfrm>
              <a:off x="295" y="1881"/>
              <a:ext cx="2041" cy="279"/>
            </a:xfrm>
            <a:prstGeom prst="rect">
              <a:avLst/>
            </a:prstGeom>
            <a:noFill/>
            <a:ln w="57150" cmpd="thinThick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None/>
              </a:pPr>
              <a:r>
                <a:rPr lang="es-AR" b="1"/>
                <a:t>Definición de Requerimientos</a:t>
              </a:r>
              <a:endParaRPr lang="es-AR" b="1">
                <a:solidFill>
                  <a:schemeClr val="accent2"/>
                </a:solidFill>
              </a:endParaRPr>
            </a:p>
          </p:txBody>
        </p:sp>
        <p:pic>
          <p:nvPicPr>
            <p:cNvPr id="32783" name="Picture 15" descr="logo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C1C0B8"/>
                </a:clrFrom>
                <a:clrTo>
                  <a:srgbClr val="C1C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4" y="799"/>
              <a:ext cx="969" cy="998"/>
            </a:xfrm>
            <a:prstGeom prst="rect">
              <a:avLst/>
            </a:prstGeom>
            <a:noFill/>
          </p:spPr>
        </p:pic>
        <p:graphicFrame>
          <p:nvGraphicFramePr>
            <p:cNvPr id="32784" name="Object 16"/>
            <p:cNvGraphicFramePr>
              <a:graphicFrameLocks noChangeAspect="1"/>
            </p:cNvGraphicFramePr>
            <p:nvPr/>
          </p:nvGraphicFramePr>
          <p:xfrm>
            <a:off x="3878" y="816"/>
            <a:ext cx="1089" cy="845"/>
          </p:xfrm>
          <a:graphic>
            <a:graphicData uri="http://schemas.openxmlformats.org/presentationml/2006/ole">
              <p:oleObj spid="_x0000_s32784" name="Fotografía de Photo Editor" r:id="rId6" imgW="12565229" imgH="9764488" progId="MSPhotoEd.3">
                <p:embed/>
              </p:oleObj>
            </a:graphicData>
          </a:graphic>
        </p:graphicFrame>
        <p:sp>
          <p:nvSpPr>
            <p:cNvPr id="32785" name="Text Box 17"/>
            <p:cNvSpPr txBox="1">
              <a:spLocks noChangeArrowheads="1"/>
            </p:cNvSpPr>
            <p:nvPr/>
          </p:nvSpPr>
          <p:spPr bwMode="auto">
            <a:xfrm>
              <a:off x="3288" y="1881"/>
              <a:ext cx="2041" cy="279"/>
            </a:xfrm>
            <a:prstGeom prst="rect">
              <a:avLst/>
            </a:prstGeom>
            <a:noFill/>
            <a:ln w="57150" cmpd="thinThick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buClr>
                  <a:srgbClr val="336699"/>
                </a:buClr>
                <a:buSzPct val="130000"/>
                <a:buFont typeface="Wingdings" pitchFamily="2" charset="2"/>
                <a:buNone/>
              </a:pPr>
              <a:r>
                <a:rPr lang="es-AR" b="1"/>
                <a:t>Nuevos Contenidos</a:t>
              </a:r>
              <a:endParaRPr lang="es-AR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900113" y="3760788"/>
            <a:ext cx="7602537" cy="2625725"/>
            <a:chOff x="567" y="2369"/>
            <a:chExt cx="4789" cy="1654"/>
          </a:xfrm>
        </p:grpSpPr>
        <p:grpSp>
          <p:nvGrpSpPr>
            <p:cNvPr id="32803" name="Group 35"/>
            <p:cNvGrpSpPr>
              <a:grpSpLocks/>
            </p:cNvGrpSpPr>
            <p:nvPr/>
          </p:nvGrpSpPr>
          <p:grpSpPr bwMode="auto">
            <a:xfrm>
              <a:off x="567" y="2369"/>
              <a:ext cx="4789" cy="230"/>
              <a:chOff x="567" y="2369"/>
              <a:chExt cx="4789" cy="230"/>
            </a:xfrm>
          </p:grpSpPr>
          <p:sp>
            <p:nvSpPr>
              <p:cNvPr id="32786" name="Text Box 18"/>
              <p:cNvSpPr txBox="1">
                <a:spLocks noChangeArrowheads="1"/>
              </p:cNvSpPr>
              <p:nvPr/>
            </p:nvSpPr>
            <p:spPr bwMode="auto">
              <a:xfrm>
                <a:off x="567" y="2369"/>
                <a:ext cx="133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/>
                  <a:t>Integración horizontal</a:t>
                </a:r>
              </a:p>
            </p:txBody>
          </p:sp>
          <p:sp>
            <p:nvSpPr>
              <p:cNvPr id="32787" name="Text Box 19"/>
              <p:cNvSpPr txBox="1">
                <a:spLocks noChangeArrowheads="1"/>
              </p:cNvSpPr>
              <p:nvPr/>
            </p:nvSpPr>
            <p:spPr bwMode="auto">
              <a:xfrm>
                <a:off x="3470" y="2387"/>
                <a:ext cx="18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/>
                  <a:t>Gestión de la comercialización </a:t>
                </a:r>
              </a:p>
            </p:txBody>
          </p:sp>
          <p:sp>
            <p:nvSpPr>
              <p:cNvPr id="32797" name="Line 29"/>
              <p:cNvSpPr>
                <a:spLocks noChangeShapeType="1"/>
              </p:cNvSpPr>
              <p:nvPr/>
            </p:nvSpPr>
            <p:spPr bwMode="auto">
              <a:xfrm>
                <a:off x="2335" y="2478"/>
                <a:ext cx="95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04" name="Group 36"/>
            <p:cNvGrpSpPr>
              <a:grpSpLocks/>
            </p:cNvGrpSpPr>
            <p:nvPr/>
          </p:nvGrpSpPr>
          <p:grpSpPr bwMode="auto">
            <a:xfrm>
              <a:off x="571" y="2704"/>
              <a:ext cx="4285" cy="230"/>
              <a:chOff x="571" y="2704"/>
              <a:chExt cx="4285" cy="230"/>
            </a:xfrm>
          </p:grpSpPr>
          <p:sp>
            <p:nvSpPr>
              <p:cNvPr id="32788" name="Text Box 20"/>
              <p:cNvSpPr txBox="1">
                <a:spLocks noChangeArrowheads="1"/>
              </p:cNvSpPr>
              <p:nvPr/>
            </p:nvSpPr>
            <p:spPr bwMode="auto">
              <a:xfrm>
                <a:off x="571" y="2704"/>
                <a:ext cx="121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/>
                  <a:t>Integración Vertical</a:t>
                </a:r>
              </a:p>
            </p:txBody>
          </p:sp>
          <p:sp>
            <p:nvSpPr>
              <p:cNvPr id="32789" name="Text Box 21"/>
              <p:cNvSpPr txBox="1">
                <a:spLocks noChangeArrowheads="1"/>
              </p:cNvSpPr>
              <p:nvPr/>
            </p:nvSpPr>
            <p:spPr bwMode="auto">
              <a:xfrm>
                <a:off x="3474" y="2722"/>
                <a:ext cx="138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/>
                  <a:t>Gestión del suministro</a:t>
                </a:r>
              </a:p>
            </p:txBody>
          </p:sp>
          <p:sp>
            <p:nvSpPr>
              <p:cNvPr id="32798" name="Line 30"/>
              <p:cNvSpPr>
                <a:spLocks noChangeShapeType="1"/>
              </p:cNvSpPr>
              <p:nvPr/>
            </p:nvSpPr>
            <p:spPr bwMode="auto">
              <a:xfrm>
                <a:off x="2335" y="2840"/>
                <a:ext cx="95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05" name="Group 37"/>
            <p:cNvGrpSpPr>
              <a:grpSpLocks/>
            </p:cNvGrpSpPr>
            <p:nvPr/>
          </p:nvGrpSpPr>
          <p:grpSpPr bwMode="auto">
            <a:xfrm>
              <a:off x="571" y="3067"/>
              <a:ext cx="4278" cy="230"/>
              <a:chOff x="571" y="3067"/>
              <a:chExt cx="4278" cy="230"/>
            </a:xfrm>
          </p:grpSpPr>
          <p:sp>
            <p:nvSpPr>
              <p:cNvPr id="32790" name="Text Box 22"/>
              <p:cNvSpPr txBox="1">
                <a:spLocks noChangeArrowheads="1"/>
              </p:cNvSpPr>
              <p:nvPr/>
            </p:nvSpPr>
            <p:spPr bwMode="auto">
              <a:xfrm>
                <a:off x="571" y="3067"/>
                <a:ext cx="15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/>
                  <a:t>Comercialización directa</a:t>
                </a:r>
              </a:p>
            </p:txBody>
          </p:sp>
          <p:sp>
            <p:nvSpPr>
              <p:cNvPr id="32791" name="Text Box 23"/>
              <p:cNvSpPr txBox="1">
                <a:spLocks noChangeArrowheads="1"/>
              </p:cNvSpPr>
              <p:nvPr/>
            </p:nvSpPr>
            <p:spPr bwMode="auto">
              <a:xfrm>
                <a:off x="3474" y="3085"/>
                <a:ext cx="13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/>
                  <a:t>Gestión de la logística</a:t>
                </a:r>
              </a:p>
            </p:txBody>
          </p:sp>
          <p:sp>
            <p:nvSpPr>
              <p:cNvPr id="32799" name="Line 31"/>
              <p:cNvSpPr>
                <a:spLocks noChangeShapeType="1"/>
              </p:cNvSpPr>
              <p:nvPr/>
            </p:nvSpPr>
            <p:spPr bwMode="auto">
              <a:xfrm>
                <a:off x="2335" y="3203"/>
                <a:ext cx="95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06" name="Group 38"/>
            <p:cNvGrpSpPr>
              <a:grpSpLocks/>
            </p:cNvGrpSpPr>
            <p:nvPr/>
          </p:nvGrpSpPr>
          <p:grpSpPr bwMode="auto">
            <a:xfrm>
              <a:off x="571" y="3430"/>
              <a:ext cx="4213" cy="230"/>
              <a:chOff x="571" y="3430"/>
              <a:chExt cx="4213" cy="230"/>
            </a:xfrm>
          </p:grpSpPr>
          <p:sp>
            <p:nvSpPr>
              <p:cNvPr id="32792" name="Text Box 24"/>
              <p:cNvSpPr txBox="1">
                <a:spLocks noChangeArrowheads="1"/>
              </p:cNvSpPr>
              <p:nvPr/>
            </p:nvSpPr>
            <p:spPr bwMode="auto">
              <a:xfrm>
                <a:off x="571" y="3430"/>
                <a:ext cx="13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/>
                  <a:t>Estrategia de Calidad</a:t>
                </a:r>
              </a:p>
            </p:txBody>
          </p:sp>
          <p:sp>
            <p:nvSpPr>
              <p:cNvPr id="32793" name="Text Box 25"/>
              <p:cNvSpPr txBox="1">
                <a:spLocks noChangeArrowheads="1"/>
              </p:cNvSpPr>
              <p:nvPr/>
            </p:nvSpPr>
            <p:spPr bwMode="auto">
              <a:xfrm>
                <a:off x="3474" y="3448"/>
                <a:ext cx="131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/>
                  <a:t>Gestión de la calidad</a:t>
                </a:r>
              </a:p>
            </p:txBody>
          </p:sp>
          <p:sp>
            <p:nvSpPr>
              <p:cNvPr id="32800" name="Line 32"/>
              <p:cNvSpPr>
                <a:spLocks noChangeShapeType="1"/>
              </p:cNvSpPr>
              <p:nvPr/>
            </p:nvSpPr>
            <p:spPr bwMode="auto">
              <a:xfrm>
                <a:off x="2335" y="3566"/>
                <a:ext cx="95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07" name="Group 39"/>
            <p:cNvGrpSpPr>
              <a:grpSpLocks/>
            </p:cNvGrpSpPr>
            <p:nvPr/>
          </p:nvGrpSpPr>
          <p:grpSpPr bwMode="auto">
            <a:xfrm>
              <a:off x="571" y="3793"/>
              <a:ext cx="4434" cy="230"/>
              <a:chOff x="571" y="3793"/>
              <a:chExt cx="4434" cy="230"/>
            </a:xfrm>
          </p:grpSpPr>
          <p:sp>
            <p:nvSpPr>
              <p:cNvPr id="32794" name="Text Box 26"/>
              <p:cNvSpPr txBox="1">
                <a:spLocks noChangeArrowheads="1"/>
              </p:cNvSpPr>
              <p:nvPr/>
            </p:nvSpPr>
            <p:spPr bwMode="auto">
              <a:xfrm>
                <a:off x="571" y="3793"/>
                <a:ext cx="130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/>
                  <a:t>Eficiencia Productiva</a:t>
                </a:r>
              </a:p>
            </p:txBody>
          </p:sp>
          <p:sp>
            <p:nvSpPr>
              <p:cNvPr id="32795" name="Text Box 27"/>
              <p:cNvSpPr txBox="1">
                <a:spLocks noChangeArrowheads="1"/>
              </p:cNvSpPr>
              <p:nvPr/>
            </p:nvSpPr>
            <p:spPr bwMode="auto">
              <a:xfrm>
                <a:off x="3474" y="3811"/>
                <a:ext cx="153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/>
                  <a:t>Gestión de la producción</a:t>
                </a:r>
              </a:p>
            </p:txBody>
          </p:sp>
          <p:sp>
            <p:nvSpPr>
              <p:cNvPr id="32801" name="Line 33"/>
              <p:cNvSpPr>
                <a:spLocks noChangeShapeType="1"/>
              </p:cNvSpPr>
              <p:nvPr/>
            </p:nvSpPr>
            <p:spPr bwMode="auto">
              <a:xfrm>
                <a:off x="2335" y="3929"/>
                <a:ext cx="95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773238"/>
            <a:ext cx="6624637" cy="4211637"/>
          </a:xfrm>
          <a:noFill/>
          <a:ln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203575" y="623728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>
                <a:solidFill>
                  <a:schemeClr val="accent2"/>
                </a:solidFill>
                <a:latin typeface="Arial Black" pitchFamily="34" charset="0"/>
              </a:rPr>
              <a:t>www.trazar.org.ar</a:t>
            </a:r>
          </a:p>
        </p:txBody>
      </p:sp>
      <p:grpSp>
        <p:nvGrpSpPr>
          <p:cNvPr id="11297" name="Group 33"/>
          <p:cNvGrpSpPr>
            <a:grpSpLocks/>
          </p:cNvGrpSpPr>
          <p:nvPr/>
        </p:nvGrpSpPr>
        <p:grpSpPr bwMode="auto">
          <a:xfrm>
            <a:off x="7740650" y="2062163"/>
            <a:ext cx="793750" cy="1327150"/>
            <a:chOff x="4876" y="1163"/>
            <a:chExt cx="500" cy="836"/>
          </a:xfrm>
        </p:grpSpPr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" y="1163"/>
              <a:ext cx="50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" y="1574"/>
              <a:ext cx="496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0" y="0"/>
            <a:ext cx="9144000" cy="839788"/>
            <a:chOff x="0" y="0"/>
            <a:chExt cx="5760" cy="529"/>
          </a:xfrm>
        </p:grpSpPr>
        <p:grpSp>
          <p:nvGrpSpPr>
            <p:cNvPr id="11285" name="Group 21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grpSp>
            <p:nvGrpSpPr>
              <p:cNvPr id="11286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528"/>
                <a:chOff x="0" y="0"/>
                <a:chExt cx="5760" cy="528"/>
              </a:xfrm>
            </p:grpSpPr>
            <p:pic>
              <p:nvPicPr>
                <p:cNvPr id="11287" name="Picture 23" descr="encabezado_swt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b="34410"/>
                <a:stretch>
                  <a:fillRect/>
                </a:stretch>
              </p:blipFill>
              <p:spPr bwMode="auto">
                <a:xfrm>
                  <a:off x="0" y="0"/>
                  <a:ext cx="5760" cy="528"/>
                </a:xfrm>
                <a:prstGeom prst="rect">
                  <a:avLst/>
                </a:prstGeom>
                <a:noFill/>
              </p:spPr>
            </p:pic>
            <p:sp>
              <p:nvSpPr>
                <p:cNvPr id="11288" name="Rectangle 24"/>
                <p:cNvSpPr>
                  <a:spLocks noChangeArrowheads="1"/>
                </p:cNvSpPr>
                <p:nvPr/>
              </p:nvSpPr>
              <p:spPr bwMode="auto">
                <a:xfrm>
                  <a:off x="912" y="54"/>
                  <a:ext cx="1104" cy="4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1289" name="Picture 25" descr="TRAZAR logo rgb chico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13" y="12"/>
                  <a:ext cx="663" cy="51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1290" name="Rectangle 26"/>
              <p:cNvSpPr>
                <a:spLocks noChangeArrowheads="1"/>
              </p:cNvSpPr>
              <p:nvPr/>
            </p:nvSpPr>
            <p:spPr bwMode="auto">
              <a:xfrm>
                <a:off x="1056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Rectangle 27"/>
              <p:cNvSpPr>
                <a:spLocks noChangeArrowheads="1"/>
              </p:cNvSpPr>
              <p:nvPr/>
            </p:nvSpPr>
            <p:spPr bwMode="auto">
              <a:xfrm>
                <a:off x="1728" y="48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92" name="Text Box 28"/>
            <p:cNvSpPr txBox="1">
              <a:spLocks noChangeArrowheads="1"/>
            </p:cNvSpPr>
            <p:nvPr/>
          </p:nvSpPr>
          <p:spPr bwMode="auto">
            <a:xfrm>
              <a:off x="793" y="0"/>
              <a:ext cx="1316" cy="5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ES">
                <a:latin typeface="Arial Black" pitchFamily="34" charset="0"/>
              </a:endParaRPr>
            </a:p>
            <a:p>
              <a:pPr algn="ctr"/>
              <a:r>
                <a:rPr lang="es-ES" sz="1700">
                  <a:latin typeface="Arial Black" pitchFamily="34" charset="0"/>
                </a:rPr>
                <a:t>resultados</a:t>
              </a:r>
            </a:p>
            <a:p>
              <a:endParaRPr lang="es-ES">
                <a:latin typeface="Arial Black" pitchFamily="34" charset="0"/>
              </a:endParaRPr>
            </a:p>
          </p:txBody>
        </p:sp>
      </p:grp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827088" y="1123950"/>
            <a:ext cx="753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 i="1">
                <a:solidFill>
                  <a:schemeClr val="accent2"/>
                </a:solidFill>
              </a:rPr>
              <a:t>Una herramienta tecnológica funcional a una estrategia competitiva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44000" cy="838200"/>
            <a:chOff x="0" y="0"/>
            <a:chExt cx="5760" cy="528"/>
          </a:xfrm>
        </p:grpSpPr>
        <p:grpSp>
          <p:nvGrpSpPr>
            <p:cNvPr id="34819" name="Group 3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pic>
            <p:nvPicPr>
              <p:cNvPr id="34820" name="Picture 4" descr="encabezado_swt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34410"/>
              <a:stretch>
                <a:fillRect/>
              </a:stretch>
            </p:blipFill>
            <p:spPr bwMode="auto">
              <a:xfrm>
                <a:off x="0" y="0"/>
                <a:ext cx="5760" cy="528"/>
              </a:xfrm>
              <a:prstGeom prst="rect">
                <a:avLst/>
              </a:prstGeom>
              <a:noFill/>
            </p:spPr>
          </p:pic>
          <p:sp>
            <p:nvSpPr>
              <p:cNvPr id="34821" name="Rectangle 5"/>
              <p:cNvSpPr>
                <a:spLocks noChangeArrowheads="1"/>
              </p:cNvSpPr>
              <p:nvPr/>
            </p:nvSpPr>
            <p:spPr bwMode="auto">
              <a:xfrm>
                <a:off x="912" y="54"/>
                <a:ext cx="1104" cy="4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4822" name="Picture 6" descr="TRAZAR logo rgb chic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13" y="12"/>
                <a:ext cx="663" cy="515"/>
              </a:xfrm>
              <a:prstGeom prst="rect">
                <a:avLst/>
              </a:prstGeom>
              <a:noFill/>
            </p:spPr>
          </p:pic>
        </p:grp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1056" y="480"/>
              <a:ext cx="96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1728" y="480"/>
              <a:ext cx="96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28675"/>
            <a:ext cx="91630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0" y="0"/>
            <a:ext cx="9144000" cy="838200"/>
            <a:chOff x="0" y="0"/>
            <a:chExt cx="5760" cy="528"/>
          </a:xfrm>
        </p:grpSpPr>
        <p:grpSp>
          <p:nvGrpSpPr>
            <p:cNvPr id="35844" name="Group 4"/>
            <p:cNvGrpSpPr>
              <a:grpSpLocks/>
            </p:cNvGrpSpPr>
            <p:nvPr/>
          </p:nvGrpSpPr>
          <p:grpSpPr bwMode="auto">
            <a:xfrm>
              <a:off x="0" y="0"/>
              <a:ext cx="5760" cy="528"/>
              <a:chOff x="0" y="0"/>
              <a:chExt cx="5760" cy="528"/>
            </a:xfrm>
          </p:grpSpPr>
          <p:pic>
            <p:nvPicPr>
              <p:cNvPr id="35845" name="Picture 5" descr="encabezado_sw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34410"/>
              <a:stretch>
                <a:fillRect/>
              </a:stretch>
            </p:blipFill>
            <p:spPr bwMode="auto">
              <a:xfrm>
                <a:off x="0" y="0"/>
                <a:ext cx="5760" cy="528"/>
              </a:xfrm>
              <a:prstGeom prst="rect">
                <a:avLst/>
              </a:prstGeom>
              <a:noFill/>
            </p:spPr>
          </p:pic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>
                <a:off x="912" y="54"/>
                <a:ext cx="1104" cy="4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847" name="Picture 7" descr="TRAZAR logo rgb chic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13" y="12"/>
                <a:ext cx="663" cy="515"/>
              </a:xfrm>
              <a:prstGeom prst="rect">
                <a:avLst/>
              </a:prstGeom>
              <a:noFill/>
            </p:spPr>
          </p:pic>
        </p:grp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1056" y="480"/>
              <a:ext cx="96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1728" y="480"/>
              <a:ext cx="96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755</Words>
  <Application>Microsoft Office PowerPoint</Application>
  <PresentationFormat>On-screen Show (4:3)</PresentationFormat>
  <Paragraphs>206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Times New Roman</vt:lpstr>
      <vt:lpstr>Arial Black</vt:lpstr>
      <vt:lpstr>Benguiat Bk BT</vt:lpstr>
      <vt:lpstr>Wingdings</vt:lpstr>
      <vt:lpstr>Diseño predeterminado</vt:lpstr>
      <vt:lpstr>Fotografía de Microsoft Photo Editor 3.0</vt:lpstr>
      <vt:lpstr>Imagen de mapa de bits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MORESCO, Mauricio</dc:creator>
  <cp:lastModifiedBy>anarod</cp:lastModifiedBy>
  <cp:revision>37</cp:revision>
  <dcterms:created xsi:type="dcterms:W3CDTF">2006-10-02T12:05:36Z</dcterms:created>
  <dcterms:modified xsi:type="dcterms:W3CDTF">2010-07-12T07:16:25Z</dcterms:modified>
</cp:coreProperties>
</file>