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0080625" cy="7559675"/>
  <p:notesSz cx="7772400" cy="10058400"/>
  <p:embeddedFontLst>
    <p:embeddedFont>
      <p:font typeface="Helvetica" pitchFamily="34" charset="0"/>
      <p:regular r:id="rId21"/>
      <p:bold r:id="rId22"/>
      <p:italic r:id="rId23"/>
      <p:boldItalic r:id="rId24"/>
    </p:embeddedFont>
    <p:embeddedFont>
      <p:font typeface="Verdana" pitchFamily="34" charset="0"/>
      <p:regular r:id="rId25"/>
      <p:bold r:id="rId26"/>
      <p:italic r:id="rId27"/>
      <p:boldItalic r:id="rId28"/>
    </p:embeddedFont>
    <p:embeddedFont>
      <p:font typeface="Webdings" pitchFamily="18" charset="2"/>
      <p:regular r:id="rId29"/>
    </p:embeddedFont>
  </p:embeddedFont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2787"/>
    <p:restoredTop sz="90929"/>
  </p:normalViewPr>
  <p:slideViewPr>
    <p:cSldViewPr>
      <p:cViewPr varScale="1">
        <p:scale>
          <a:sx n="46" d="100"/>
          <a:sy n="46" d="100"/>
        </p:scale>
        <p:origin x="-96" y="-13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 noTextEdit="1"/>
          </p:cNvSpPr>
          <p:nvPr>
            <p:ph type="sldImg"/>
          </p:nvPr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 noTextEdit="1"/>
          </p:cNvSpPr>
          <p:nvPr>
            <p:ph type="sldImg"/>
          </p:nvPr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 noTextEdit="1"/>
          </p:cNvSpPr>
          <p:nvPr>
            <p:ph type="sldImg"/>
          </p:nvPr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 noTextEdit="1"/>
          </p:cNvSpPr>
          <p:nvPr>
            <p:ph type="sldImg"/>
          </p:nvPr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 noTextEdit="1"/>
          </p:cNvSpPr>
          <p:nvPr>
            <p:ph type="sldImg"/>
          </p:nvPr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 noTextEdit="1"/>
          </p:cNvSpPr>
          <p:nvPr>
            <p:ph type="sldImg"/>
          </p:nvPr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 noTextEdit="1"/>
          </p:cNvSpPr>
          <p:nvPr>
            <p:ph type="sldImg"/>
          </p:nvPr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 noTextEdit="1"/>
          </p:cNvSpPr>
          <p:nvPr>
            <p:ph type="sldImg"/>
          </p:nvPr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 noTextEdit="1"/>
          </p:cNvSpPr>
          <p:nvPr>
            <p:ph type="sldImg"/>
          </p:nvPr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 noTextEdit="1"/>
          </p:cNvSpPr>
          <p:nvPr>
            <p:ph type="sldImg"/>
          </p:nvPr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 noTextEdit="1"/>
          </p:cNvSpPr>
          <p:nvPr>
            <p:ph type="sldImg"/>
          </p:nvPr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 noTextEdit="1"/>
          </p:cNvSpPr>
          <p:nvPr>
            <p:ph type="sldImg"/>
          </p:nvPr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 noTextEdit="1"/>
          </p:cNvSpPr>
          <p:nvPr>
            <p:ph type="sldImg"/>
          </p:nvPr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 noTextEdit="1"/>
          </p:cNvSpPr>
          <p:nvPr>
            <p:ph type="sldImg"/>
          </p:nvPr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 noTextEdit="1"/>
          </p:cNvSpPr>
          <p:nvPr>
            <p:ph type="sldImg"/>
          </p:nvPr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 noTextEdit="1"/>
          </p:cNvSpPr>
          <p:nvPr>
            <p:ph type="sldImg"/>
          </p:nvPr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 noTextEdit="1"/>
          </p:cNvSpPr>
          <p:nvPr>
            <p:ph type="sldImg"/>
          </p:nvPr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 noTextEdit="1"/>
          </p:cNvSpPr>
          <p:nvPr>
            <p:ph type="sldImg"/>
          </p:nvPr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 noTextEdit="1"/>
          </p:cNvSpPr>
          <p:nvPr>
            <p:ph type="sldImg"/>
          </p:nvPr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1375" y="627063"/>
            <a:ext cx="2149475" cy="6230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9775" y="627063"/>
            <a:ext cx="6299200" cy="6230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775" y="627063"/>
            <a:ext cx="8601075" cy="12557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9775" y="2101850"/>
            <a:ext cx="4224338" cy="4756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2101850"/>
            <a:ext cx="4224337" cy="4756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39775" y="627063"/>
            <a:ext cx="8601075" cy="125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9775" y="2101850"/>
            <a:ext cx="8601075" cy="475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fontAlgn="base" hangingPunct="0">
        <a:lnSpc>
          <a:spcPts val="445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HG Mincho Light J;MS Gothic;HG " charset="0"/>
          <a:cs typeface="HG Mincho Light J;MS Gothic;HG " charset="0"/>
        </a:defRPr>
      </a:lvl2pPr>
      <a:lvl3pPr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HG Mincho Light J;MS Gothic;HG " charset="0"/>
          <a:cs typeface="HG Mincho Light J;MS Gothic;HG " charset="0"/>
        </a:defRPr>
      </a:lvl3pPr>
      <a:lvl4pPr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HG Mincho Light J;MS Gothic;HG " charset="0"/>
          <a:cs typeface="HG Mincho Light J;MS Gothic;HG " charset="0"/>
        </a:defRPr>
      </a:lvl4pPr>
      <a:lvl5pPr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HG Mincho Light J;MS Gothic;HG " charset="0"/>
          <a:cs typeface="HG Mincho Light J;MS Gothic;HG " charset="0"/>
        </a:defRPr>
      </a:lvl5pPr>
      <a:lvl6pPr marL="4572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HG Mincho Light J;MS Gothic;HG " charset="0"/>
          <a:cs typeface="HG Mincho Light J;MS Gothic;HG " charset="0"/>
        </a:defRPr>
      </a:lvl6pPr>
      <a:lvl7pPr marL="9144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HG Mincho Light J;MS Gothic;HG " charset="0"/>
          <a:cs typeface="HG Mincho Light J;MS Gothic;HG " charset="0"/>
        </a:defRPr>
      </a:lvl7pPr>
      <a:lvl8pPr marL="13716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HG Mincho Light J;MS Gothic;HG " charset="0"/>
          <a:cs typeface="HG Mincho Light J;MS Gothic;HG " charset="0"/>
        </a:defRPr>
      </a:lvl8pPr>
      <a:lvl9pPr marL="18288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HG Mincho Light J;MS Gothic;HG " charset="0"/>
          <a:cs typeface="HG Mincho Light J;MS Gothic;HG " charset="0"/>
        </a:defRPr>
      </a:lvl9pPr>
    </p:titleStyle>
    <p:bodyStyle>
      <a:lvl1pPr marL="427038" indent="-322263" algn="l" defTabSz="457200" rtl="0" fontAlgn="base" hangingPunct="0">
        <a:lnSpc>
          <a:spcPts val="3263"/>
        </a:lnSpc>
        <a:spcBef>
          <a:spcPct val="0"/>
        </a:spcBef>
        <a:spcAft>
          <a:spcPts val="1425"/>
        </a:spcAft>
        <a:buClr>
          <a:srgbClr val="000000"/>
        </a:buClr>
        <a:buSzPct val="45000"/>
        <a:buFont typeface="StarSymbol" charset="0"/>
        <a:buChar char="●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858838" indent="-285750" algn="l" defTabSz="457200" rtl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75000"/>
        <a:buFont typeface="StarSymbol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290638" indent="-212725" algn="l" defTabSz="457200" rtl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45000"/>
        <a:buFont typeface="StarSymbol" charset="0"/>
        <a:buChar char="●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722438" indent="-211138" algn="l" defTabSz="457200" rtl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75000"/>
        <a:buFont typeface="StarSymbol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154238" indent="-212725" algn="l" defTabSz="457200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611438" indent="-212725" algn="l" defTabSz="457200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3068638" indent="-212725" algn="l" defTabSz="457200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525838" indent="-212725" algn="l" defTabSz="457200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983038" indent="-212725" algn="l" defTabSz="457200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739775" y="581025"/>
            <a:ext cx="8607425" cy="4197350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FF"/>
                </a:solidFill>
                <a:latin typeface="Helvetica" pitchFamily="32" charset="0"/>
              </a:rPr>
              <a:t>Free Software and SMEs,</a:t>
            </a:r>
            <a:br>
              <a:rPr lang="en-GB">
                <a:solidFill>
                  <a:srgbClr val="0000FF"/>
                </a:solidFill>
                <a:latin typeface="Helvetica" pitchFamily="32" charset="0"/>
              </a:rPr>
            </a:br>
            <a:r>
              <a:rPr lang="en-GB">
                <a:solidFill>
                  <a:srgbClr val="0000FF"/>
                </a:solidFill>
                <a:latin typeface="Helvetica" pitchFamily="32" charset="0"/>
              </a:rPr>
              <a:t>A Perspective of the Future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739775" y="4244975"/>
            <a:ext cx="8607425" cy="2620963"/>
          </a:xfrm>
          <a:prstGeom prst="rect">
            <a:avLst/>
          </a:prstGeom>
          <a:noFill/>
          <a:ln/>
        </p:spPr>
        <p:txBody>
          <a:bodyPr lIns="0" tIns="0" rIns="0" bIns="0" anchor="ctr"/>
          <a:lstStyle/>
          <a:p>
            <a:pPr marL="0" indent="0" algn="ctr">
              <a:spcAft>
                <a:spcPct val="0"/>
              </a:spcAft>
              <a:buFont typeface="StarSymbo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b="1">
                <a:latin typeface="Helvetica" pitchFamily="32" charset="0"/>
              </a:rPr>
              <a:t>Sérgio Vale Aguiar Campos</a:t>
            </a:r>
            <a:r>
              <a:rPr lang="en-GB" sz="2400">
                <a:latin typeface="Helvetica" pitchFamily="32" charset="0"/>
              </a:rPr>
              <a:t>, Ph.D.</a:t>
            </a:r>
          </a:p>
          <a:p>
            <a:pPr marL="0" indent="0" algn="ctr">
              <a:spcAft>
                <a:spcPct val="0"/>
              </a:spcAft>
              <a:buFont typeface="StarSymbo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>
                <a:latin typeface="Helvetica" pitchFamily="32" charset="0"/>
              </a:rPr>
              <a:t>Dept. Ciência da Computação</a:t>
            </a:r>
          </a:p>
          <a:p>
            <a:pPr marL="0" indent="0" algn="ctr">
              <a:spcAft>
                <a:spcPct val="0"/>
              </a:spcAft>
              <a:buFont typeface="StarSymbo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>
                <a:latin typeface="Helvetica" pitchFamily="32" charset="0"/>
              </a:rPr>
              <a:t>Universidade Federal de Minas Gerais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50" y="30163"/>
            <a:ext cx="10080625" cy="7559675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50" y="30163"/>
            <a:ext cx="10080625" cy="7559675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250825" y="849313"/>
            <a:ext cx="8785225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>
              <a:lnSpc>
                <a:spcPts val="3713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>
                <a:solidFill>
                  <a:srgbClr val="0000FF"/>
                </a:solidFill>
                <a:latin typeface="Helvetica" pitchFamily="32" charset="0"/>
              </a:rPr>
              <a:t>Example: Lab with 50 Computers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2076450"/>
            <a:ext cx="8020050" cy="4525963"/>
          </a:xfrm>
          <a:prstGeom prst="rect">
            <a:avLst/>
          </a:prstGeom>
          <a:noFill/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50825" y="1581150"/>
            <a:ext cx="87852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427038" indent="-322263" eaLnBrk="1">
              <a:lnSpc>
                <a:spcPts val="2400"/>
              </a:lnSpc>
              <a:spcBef>
                <a:spcPts val="550"/>
              </a:spcBef>
              <a:buClr>
                <a:srgbClr val="000000"/>
              </a:buClr>
              <a:buSzPct val="45000"/>
              <a:buFont typeface="StarSymbol" charset="0"/>
              <a:buChar char="●"/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</a:pPr>
            <a:r>
              <a:rPr lang="en-GB">
                <a:solidFill>
                  <a:srgbClr val="000000"/>
                </a:solidFill>
                <a:latin typeface="Helvetica" pitchFamily="32" charset="0"/>
              </a:rPr>
              <a:t>Cost comparison</a:t>
            </a:r>
          </a:p>
        </p:txBody>
      </p:sp>
      <p:grpSp>
        <p:nvGrpSpPr>
          <p:cNvPr id="19460" name="Group 4"/>
          <p:cNvGrpSpPr>
            <a:grpSpLocks/>
          </p:cNvGrpSpPr>
          <p:nvPr/>
        </p:nvGrpSpPr>
        <p:grpSpPr bwMode="auto">
          <a:xfrm>
            <a:off x="646113" y="6710363"/>
            <a:ext cx="8126412" cy="361950"/>
            <a:chOff x="407" y="4227"/>
            <a:chExt cx="5119" cy="228"/>
          </a:xfrm>
        </p:grpSpPr>
        <p:sp>
          <p:nvSpPr>
            <p:cNvPr id="19461" name="AutoShape 5"/>
            <p:cNvSpPr>
              <a:spLocks noChangeArrowheads="1"/>
            </p:cNvSpPr>
            <p:nvPr/>
          </p:nvSpPr>
          <p:spPr bwMode="auto">
            <a:xfrm>
              <a:off x="407" y="4227"/>
              <a:ext cx="5120" cy="229"/>
            </a:xfrm>
            <a:prstGeom prst="roundRect">
              <a:avLst>
                <a:gd name="adj" fmla="val 435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462" name="Group 6"/>
            <p:cNvGrpSpPr>
              <a:grpSpLocks/>
            </p:cNvGrpSpPr>
            <p:nvPr/>
          </p:nvGrpSpPr>
          <p:grpSpPr bwMode="auto">
            <a:xfrm>
              <a:off x="407" y="4227"/>
              <a:ext cx="5118" cy="227"/>
              <a:chOff x="407" y="4227"/>
              <a:chExt cx="5118" cy="227"/>
            </a:xfrm>
          </p:grpSpPr>
          <p:sp>
            <p:nvSpPr>
              <p:cNvPr id="19463" name="AutoShape 7"/>
              <p:cNvSpPr>
                <a:spLocks noChangeArrowheads="1"/>
              </p:cNvSpPr>
              <p:nvPr/>
            </p:nvSpPr>
            <p:spPr bwMode="auto">
              <a:xfrm>
                <a:off x="407" y="4227"/>
                <a:ext cx="5119" cy="228"/>
              </a:xfrm>
              <a:prstGeom prst="roundRect">
                <a:avLst>
                  <a:gd name="adj" fmla="val 435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9464" name="Group 8"/>
              <p:cNvGrpSpPr>
                <a:grpSpLocks/>
              </p:cNvGrpSpPr>
              <p:nvPr/>
            </p:nvGrpSpPr>
            <p:grpSpPr bwMode="auto">
              <a:xfrm>
                <a:off x="407" y="4227"/>
                <a:ext cx="5118" cy="227"/>
                <a:chOff x="407" y="4227"/>
                <a:chExt cx="5118" cy="227"/>
              </a:xfrm>
            </p:grpSpPr>
            <p:sp>
              <p:nvSpPr>
                <p:cNvPr id="19465" name="AutoShape 9"/>
                <p:cNvSpPr>
                  <a:spLocks noChangeArrowheads="1"/>
                </p:cNvSpPr>
                <p:nvPr/>
              </p:nvSpPr>
              <p:spPr bwMode="auto">
                <a:xfrm>
                  <a:off x="407" y="4227"/>
                  <a:ext cx="5119" cy="228"/>
                </a:xfrm>
                <a:prstGeom prst="roundRect">
                  <a:avLst>
                    <a:gd name="adj" fmla="val 435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66" name="AutoShape 10"/>
                <p:cNvSpPr>
                  <a:spLocks noChangeArrowheads="1"/>
                </p:cNvSpPr>
                <p:nvPr/>
              </p:nvSpPr>
              <p:spPr bwMode="auto">
                <a:xfrm>
                  <a:off x="407" y="4227"/>
                  <a:ext cx="5119" cy="228"/>
                </a:xfrm>
                <a:prstGeom prst="roundRect">
                  <a:avLst>
                    <a:gd name="adj" fmla="val 435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eaLnBrk="1">
                    <a:buClr>
                      <a:srgbClr val="FF3300"/>
                    </a:buClr>
                    <a:buSzPct val="100000"/>
                    <a:buFont typeface="Verdana" pitchFamily="34" charset="0"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r>
                    <a:rPr lang="en-GB" b="1" i="1">
                      <a:solidFill>
                        <a:srgbClr val="FF3300"/>
                      </a:solidFill>
                      <a:latin typeface="Verdana" pitchFamily="34" charset="0"/>
                    </a:rPr>
                    <a:t>62% savings of R$ 215,374.00 or US$82,836.00</a:t>
                  </a:r>
                </a:p>
              </p:txBody>
            </p:sp>
          </p:grpSp>
        </p:grpSp>
      </p:grp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739775" y="627063"/>
            <a:ext cx="8607425" cy="1263650"/>
          </a:xfrm>
          <a:ln/>
        </p:spPr>
        <p:txBody>
          <a:bodyPr/>
          <a:lstStyle/>
          <a:p>
            <a:pPr algn="l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>
                <a:solidFill>
                  <a:srgbClr val="0000FF"/>
                </a:solidFill>
                <a:latin typeface="Helvetica" pitchFamily="32" charset="0"/>
              </a:rPr>
              <a:t>Conclusion: Free Software and the SME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9775" y="2101850"/>
            <a:ext cx="8607425" cy="4895850"/>
          </a:xfrm>
          <a:ln/>
        </p:spPr>
        <p:txBody>
          <a:bodyPr/>
          <a:lstStyle/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>
                <a:latin typeface="Helvetica" pitchFamily="32" charset="0"/>
              </a:rPr>
              <a:t>Free software can provide significant savings for SMEs</a:t>
            </a:r>
          </a:p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>
                <a:latin typeface="Helvetica" pitchFamily="32" charset="0"/>
              </a:rPr>
              <a:t>But must be careful</a:t>
            </a:r>
          </a:p>
          <a:p>
            <a:pPr lvl="1">
              <a:lnSpc>
                <a:spcPct val="104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>
                <a:latin typeface="Helvetica" pitchFamily="32" charset="0"/>
              </a:rPr>
              <a:t>Free software can be confusing</a:t>
            </a:r>
          </a:p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>
                <a:latin typeface="Helvetica" pitchFamily="32" charset="0"/>
              </a:rPr>
              <a:t>Free software does not mean everything is open</a:t>
            </a:r>
          </a:p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>
                <a:latin typeface="Helvetica" pitchFamily="32" charset="0"/>
              </a:rPr>
              <a:t>A carefully constructed solution, such as Metasys, can offer</a:t>
            </a:r>
          </a:p>
          <a:p>
            <a:pPr lvl="1">
              <a:lnSpc>
                <a:spcPct val="104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>
                <a:latin typeface="Helvetica" pitchFamily="32" charset="0"/>
              </a:rPr>
              <a:t>$$$ Savings</a:t>
            </a:r>
          </a:p>
          <a:p>
            <a:pPr lvl="1">
              <a:lnSpc>
                <a:spcPct val="104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>
                <a:latin typeface="Helvetica" pitchFamily="32" charset="0"/>
              </a:rPr>
              <a:t>Ease of use</a:t>
            </a:r>
          </a:p>
          <a:p>
            <a:pPr lvl="1">
              <a:lnSpc>
                <a:spcPct val="104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>
                <a:latin typeface="Helvetica" pitchFamily="32" charset="0"/>
              </a:rPr>
              <a:t>Reliability (simplified and robust administration)</a:t>
            </a:r>
          </a:p>
          <a:p>
            <a:pPr lvl="1">
              <a:lnSpc>
                <a:spcPct val="104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>
                <a:latin typeface="Helvetica" pitchFamily="32" charset="0"/>
              </a:rPr>
              <a:t>Powerful end application software.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739775" y="627063"/>
            <a:ext cx="8607425" cy="1263650"/>
          </a:xfrm>
          <a:ln/>
        </p:spPr>
        <p:txBody>
          <a:bodyPr/>
          <a:lstStyle/>
          <a:p>
            <a:pPr algn="l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>
                <a:solidFill>
                  <a:srgbClr val="0000FF"/>
                </a:solidFill>
                <a:latin typeface="Helvetica" pitchFamily="32" charset="0"/>
              </a:rPr>
              <a:t>What is Free Software ?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9775" y="2101850"/>
            <a:ext cx="8607425" cy="4762500"/>
          </a:xfrm>
          <a:ln/>
        </p:spPr>
        <p:txBody>
          <a:bodyPr/>
          <a:lstStyle/>
          <a:p>
            <a:pPr>
              <a:lnSpc>
                <a:spcPts val="245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>
                <a:latin typeface="Helvetica" pitchFamily="32" charset="0"/>
              </a:rPr>
              <a:t>Software that comes with the source code</a:t>
            </a:r>
          </a:p>
          <a:p>
            <a:pPr lvl="1">
              <a:lnSpc>
                <a:spcPct val="104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>
                <a:latin typeface="Helvetica" pitchFamily="32" charset="0"/>
              </a:rPr>
              <a:t>You get the running system </a:t>
            </a:r>
            <a:r>
              <a:rPr lang="en-GB" sz="2400" b="1">
                <a:latin typeface="Helvetica" pitchFamily="32" charset="0"/>
              </a:rPr>
              <a:t>and the instructions used to build it!</a:t>
            </a:r>
          </a:p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b="1">
                <a:latin typeface="Helvetica" pitchFamily="32" charset="0"/>
              </a:rPr>
              <a:t>Free as in </a:t>
            </a:r>
            <a:r>
              <a:rPr lang="en-GB" sz="2400" b="1" i="1">
                <a:latin typeface="Helvetica" pitchFamily="32" charset="0"/>
              </a:rPr>
              <a:t>Freedom</a:t>
            </a:r>
            <a:r>
              <a:rPr lang="en-GB" sz="2400" b="1">
                <a:latin typeface="Helvetica" pitchFamily="32" charset="0"/>
              </a:rPr>
              <a:t>, not as in </a:t>
            </a:r>
            <a:r>
              <a:rPr lang="en-GB" sz="2400" b="1" i="1">
                <a:latin typeface="Helvetica" pitchFamily="32" charset="0"/>
              </a:rPr>
              <a:t>Gratis</a:t>
            </a:r>
            <a:r>
              <a:rPr lang="en-GB" sz="2400" b="1">
                <a:latin typeface="Helvetica" pitchFamily="32" charset="0"/>
              </a:rPr>
              <a:t>!</a:t>
            </a:r>
          </a:p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b="1">
                <a:latin typeface="Helvetica" pitchFamily="32" charset="0"/>
              </a:rPr>
              <a:t>Can be sold, even though not often.</a:t>
            </a:r>
          </a:p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b="1">
                <a:latin typeface="Helvetica" pitchFamily="32" charset="0"/>
              </a:rPr>
              <a:t>Can be “attached to”, i.e., Free code can be used together with proprietary code.</a:t>
            </a:r>
          </a:p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b="1">
                <a:latin typeface="Helvetica" pitchFamily="32" charset="0"/>
              </a:rPr>
              <a:t>Can be protected: being free doesn't mean anyone can look into your data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739775" y="627063"/>
            <a:ext cx="8607425" cy="1263650"/>
          </a:xfrm>
          <a:ln/>
        </p:spPr>
        <p:txBody>
          <a:bodyPr/>
          <a:lstStyle/>
          <a:p>
            <a:pPr algn="l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>
                <a:solidFill>
                  <a:srgbClr val="0000FF"/>
                </a:solidFill>
                <a:latin typeface="Helvetica" pitchFamily="32" charset="0"/>
              </a:rPr>
              <a:t>Why Free Software ?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9775" y="2101850"/>
            <a:ext cx="8607425" cy="4945063"/>
          </a:xfrm>
          <a:ln/>
        </p:spPr>
        <p:txBody>
          <a:bodyPr/>
          <a:lstStyle/>
          <a:p>
            <a:pPr>
              <a:lnSpc>
                <a:spcPts val="245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b="1">
                <a:latin typeface="Helvetica" pitchFamily="32" charset="0"/>
              </a:rPr>
              <a:t>Flexible</a:t>
            </a:r>
          </a:p>
          <a:p>
            <a:pPr lvl="1">
              <a:lnSpc>
                <a:spcPct val="104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b="1">
                <a:latin typeface="Helvetica" pitchFamily="32" charset="0"/>
              </a:rPr>
              <a:t>Can be adapted to run in less powerful computers, such as, old computers, thin clients, etc</a:t>
            </a:r>
          </a:p>
          <a:p>
            <a:pPr lvl="1">
              <a:lnSpc>
                <a:spcPct val="104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>
                <a:latin typeface="Helvetica" pitchFamily="32" charset="0"/>
              </a:rPr>
              <a:t>Lowers acquisition cost</a:t>
            </a:r>
          </a:p>
          <a:p>
            <a:pPr>
              <a:lnSpc>
                <a:spcPct val="104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b="1">
                <a:latin typeface="Helvetica" pitchFamily="32" charset="0"/>
              </a:rPr>
              <a:t>Technology ownership</a:t>
            </a:r>
          </a:p>
          <a:p>
            <a:pPr lvl="1">
              <a:lnSpc>
                <a:spcPct val="104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>
                <a:latin typeface="Helvetica" pitchFamily="32" charset="0"/>
              </a:rPr>
              <a:t>SMEs don't have to follow requirements of home users.</a:t>
            </a:r>
          </a:p>
          <a:p>
            <a:pPr>
              <a:lnSpc>
                <a:spcPct val="104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b="1">
                <a:latin typeface="Helvetica" pitchFamily="32" charset="0"/>
              </a:rPr>
              <a:t>Open Standards</a:t>
            </a:r>
          </a:p>
          <a:p>
            <a:pPr lvl="1">
              <a:lnSpc>
                <a:spcPct val="104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>
                <a:latin typeface="Helvetica" pitchFamily="32" charset="0"/>
              </a:rPr>
              <a:t>Supplier independent: everyone uses the same Open Office</a:t>
            </a:r>
          </a:p>
          <a:p>
            <a:pPr lvl="1">
              <a:lnSpc>
                <a:spcPct val="104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>
                <a:latin typeface="Helvetica" pitchFamily="32" charset="0"/>
              </a:rPr>
              <a:t>Data always available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739775" y="627063"/>
            <a:ext cx="8607425" cy="1263650"/>
          </a:xfrm>
          <a:ln/>
        </p:spPr>
        <p:txBody>
          <a:bodyPr/>
          <a:lstStyle/>
          <a:p>
            <a:pPr algn="l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>
                <a:solidFill>
                  <a:srgbClr val="0000FF"/>
                </a:solidFill>
                <a:latin typeface="Helvetica" pitchFamily="32" charset="0"/>
              </a:rPr>
              <a:t>Disadvantages of Free Software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9775" y="2101850"/>
            <a:ext cx="8607425" cy="4764088"/>
          </a:xfrm>
          <a:ln/>
        </p:spPr>
        <p:txBody>
          <a:bodyPr/>
          <a:lstStyle/>
          <a:p>
            <a:pPr>
              <a:lnSpc>
                <a:spcPts val="245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b="1">
                <a:latin typeface="Helvetica" pitchFamily="32" charset="0"/>
              </a:rPr>
              <a:t>Too many options!</a:t>
            </a:r>
          </a:p>
          <a:p>
            <a:pPr lvl="1">
              <a:lnSpc>
                <a:spcPct val="104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b="1">
                <a:latin typeface="Helvetica" pitchFamily="32" charset="0"/>
              </a:rPr>
              <a:t>I just want to process my data, not learn about Linux, </a:t>
            </a:r>
            <a:r>
              <a:rPr lang="en-GB" sz="2200" b="1">
                <a:latin typeface="Helvetica" pitchFamily="32" charset="0"/>
              </a:rPr>
              <a:t>Red Hat</a:t>
            </a:r>
            <a:r>
              <a:rPr lang="en-GB" sz="2400" b="1">
                <a:latin typeface="Helvetica" pitchFamily="32" charset="0"/>
              </a:rPr>
              <a:t>, </a:t>
            </a:r>
            <a:r>
              <a:rPr lang="en-GB" sz="2000" b="1">
                <a:latin typeface="Helvetica" pitchFamily="32" charset="0"/>
              </a:rPr>
              <a:t>SuSE</a:t>
            </a:r>
            <a:r>
              <a:rPr lang="en-GB" sz="2400" b="1">
                <a:latin typeface="Helvetica" pitchFamily="32" charset="0"/>
              </a:rPr>
              <a:t>, </a:t>
            </a:r>
            <a:r>
              <a:rPr lang="en-GB" sz="1800" b="1">
                <a:latin typeface="Helvetica" pitchFamily="32" charset="0"/>
              </a:rPr>
              <a:t>KDE</a:t>
            </a:r>
            <a:r>
              <a:rPr lang="en-GB" sz="2400" b="1">
                <a:latin typeface="Helvetica" pitchFamily="32" charset="0"/>
              </a:rPr>
              <a:t>, </a:t>
            </a:r>
            <a:r>
              <a:rPr lang="en-GB" sz="1800" b="1">
                <a:latin typeface="Helvetica" pitchFamily="32" charset="0"/>
              </a:rPr>
              <a:t>Gnome</a:t>
            </a:r>
            <a:r>
              <a:rPr lang="en-GB" sz="2400" b="1">
                <a:latin typeface="Helvetica" pitchFamily="32" charset="0"/>
              </a:rPr>
              <a:t>, </a:t>
            </a:r>
            <a:r>
              <a:rPr lang="en-GB" sz="1600" b="1">
                <a:latin typeface="Helvetica" pitchFamily="32" charset="0"/>
              </a:rPr>
              <a:t>LDAP</a:t>
            </a:r>
            <a:r>
              <a:rPr lang="en-GB" sz="2400" b="1">
                <a:latin typeface="Helvetica" pitchFamily="32" charset="0"/>
              </a:rPr>
              <a:t>, </a:t>
            </a:r>
            <a:r>
              <a:rPr lang="en-GB" sz="1400" b="1">
                <a:latin typeface="Helvetica" pitchFamily="32" charset="0"/>
              </a:rPr>
              <a:t>Samba</a:t>
            </a:r>
            <a:r>
              <a:rPr lang="en-GB" sz="2400" b="1">
                <a:latin typeface="Helvetica" pitchFamily="32" charset="0"/>
              </a:rPr>
              <a:t>, </a:t>
            </a:r>
            <a:r>
              <a:rPr lang="en-GB" sz="1200" b="1">
                <a:latin typeface="Helvetica" pitchFamily="32" charset="0"/>
              </a:rPr>
              <a:t>NFS, MySQL, .............</a:t>
            </a:r>
          </a:p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b="1">
                <a:latin typeface="Helvetica" pitchFamily="32" charset="0"/>
              </a:rPr>
              <a:t>Requires technical personnel to keep running</a:t>
            </a:r>
          </a:p>
          <a:p>
            <a:pPr lvl="1">
              <a:lnSpc>
                <a:spcPct val="104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b="1">
                <a:latin typeface="Helvetica" pitchFamily="32" charset="0"/>
              </a:rPr>
              <a:t>More expenses ???!!!</a:t>
            </a:r>
          </a:p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b="1">
                <a:latin typeface="Helvetica" pitchFamily="32" charset="0"/>
              </a:rPr>
              <a:t>What if something goes wrong ?</a:t>
            </a:r>
          </a:p>
          <a:p>
            <a:pPr lvl="1">
              <a:lnSpc>
                <a:spcPct val="104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b="1">
                <a:latin typeface="Helvetica" pitchFamily="32" charset="0"/>
              </a:rPr>
              <a:t>Who do I call ?</a:t>
            </a:r>
          </a:p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b="1">
                <a:latin typeface="Helvetica" pitchFamily="32" charset="0"/>
              </a:rPr>
              <a:t>Does everything I do need to be free as well ?</a:t>
            </a:r>
          </a:p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b="1">
                <a:latin typeface="Helvetica" pitchFamily="32" charset="0"/>
              </a:rPr>
              <a:t>Not enough applications!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739775" y="627063"/>
            <a:ext cx="8607425" cy="1263650"/>
          </a:xfrm>
          <a:ln/>
        </p:spPr>
        <p:txBody>
          <a:bodyPr/>
          <a:lstStyle/>
          <a:p>
            <a:pPr algn="l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>
                <a:solidFill>
                  <a:srgbClr val="0000FF"/>
                </a:solidFill>
                <a:latin typeface="Helvetica" pitchFamily="32" charset="0"/>
              </a:rPr>
              <a:t>What's Missing in Free Software Today ?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9775" y="2101850"/>
            <a:ext cx="8607425" cy="5087938"/>
          </a:xfrm>
          <a:ln/>
        </p:spPr>
        <p:txBody>
          <a:bodyPr/>
          <a:lstStyle/>
          <a:p>
            <a:pPr>
              <a:spcBef>
                <a:spcPts val="550"/>
              </a:spcBef>
              <a:spcAft>
                <a:spcPct val="0"/>
              </a:spcAft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>
                <a:latin typeface="Helvetica" pitchFamily="32" charset="0"/>
              </a:rPr>
              <a:t>A solution that is:</a:t>
            </a:r>
          </a:p>
          <a:p>
            <a:pPr lvl="1">
              <a:lnSpc>
                <a:spcPct val="104000"/>
              </a:lnSpc>
              <a:spcAft>
                <a:spcPct val="0"/>
              </a:spcAft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>
                <a:latin typeface="Helvetica" pitchFamily="32" charset="0"/>
              </a:rPr>
              <a:t>Easy to install and use</a:t>
            </a:r>
          </a:p>
          <a:p>
            <a:pPr lvl="1">
              <a:lnSpc>
                <a:spcPct val="104000"/>
              </a:lnSpc>
              <a:spcAft>
                <a:spcPct val="0"/>
              </a:spcAft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>
                <a:latin typeface="Helvetica" pitchFamily="32" charset="0"/>
              </a:rPr>
              <a:t>multifunctional</a:t>
            </a:r>
          </a:p>
          <a:p>
            <a:pPr lvl="1">
              <a:lnSpc>
                <a:spcPct val="104000"/>
              </a:lnSpc>
              <a:spcAft>
                <a:spcPct val="0"/>
              </a:spcAft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>
                <a:latin typeface="Helvetica" pitchFamily="32" charset="0"/>
              </a:rPr>
              <a:t>Scalable</a:t>
            </a:r>
          </a:p>
          <a:p>
            <a:pPr lvl="1">
              <a:lnSpc>
                <a:spcPct val="104000"/>
              </a:lnSpc>
              <a:spcAft>
                <a:spcPct val="0"/>
              </a:spcAft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>
                <a:latin typeface="Helvetica" pitchFamily="32" charset="0"/>
              </a:rPr>
              <a:t>Operates between environments free and proprietary</a:t>
            </a:r>
          </a:p>
          <a:p>
            <a:pPr lvl="1">
              <a:lnSpc>
                <a:spcPct val="104000"/>
              </a:lnSpc>
              <a:spcAft>
                <a:spcPct val="0"/>
              </a:spcAft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>
                <a:latin typeface="Helvetica" pitchFamily="32" charset="0"/>
              </a:rPr>
              <a:t>Easy to manage</a:t>
            </a:r>
          </a:p>
          <a:p>
            <a:pPr lvl="1">
              <a:lnSpc>
                <a:spcPct val="104000"/>
              </a:lnSpc>
              <a:spcAft>
                <a:spcPct val="0"/>
              </a:spcAft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>
                <a:latin typeface="Helvetica" pitchFamily="32" charset="0"/>
              </a:rPr>
              <a:t>Of good “reputation”</a:t>
            </a:r>
          </a:p>
          <a:p>
            <a:pPr lvl="1">
              <a:lnSpc>
                <a:spcPct val="104000"/>
              </a:lnSpc>
              <a:spcAft>
                <a:spcPct val="0"/>
              </a:spcAft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>
                <a:latin typeface="Helvetica" pitchFamily="32" charset="0"/>
              </a:rPr>
              <a:t>Constantly updated</a:t>
            </a:r>
          </a:p>
          <a:p>
            <a:pPr>
              <a:spcBef>
                <a:spcPts val="1438"/>
              </a:spcBef>
              <a:spcAft>
                <a:spcPts val="1438"/>
              </a:spcAft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>
                <a:latin typeface="Helvetica" pitchFamily="32" charset="0"/>
              </a:rPr>
              <a:t>Competent support team</a:t>
            </a:r>
          </a:p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>
                <a:latin typeface="Helvetica" pitchFamily="32" charset="0"/>
              </a:rPr>
              <a:t>Training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739775" y="627063"/>
            <a:ext cx="8607425" cy="1263650"/>
          </a:xfrm>
          <a:ln/>
        </p:spPr>
        <p:txBody>
          <a:bodyPr/>
          <a:lstStyle/>
          <a:p>
            <a:pPr algn="l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>
                <a:solidFill>
                  <a:srgbClr val="0000FF"/>
                </a:solidFill>
                <a:latin typeface="Helvetica" pitchFamily="32" charset="0"/>
              </a:rPr>
              <a:t>Free Software Tomorrow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9775" y="2101850"/>
            <a:ext cx="8607425" cy="4762500"/>
          </a:xfrm>
          <a:ln/>
        </p:spPr>
        <p:txBody>
          <a:bodyPr/>
          <a:lstStyle/>
          <a:p>
            <a:pPr>
              <a:spcBef>
                <a:spcPts val="550"/>
              </a:spcBef>
              <a:spcAft>
                <a:spcPct val="0"/>
              </a:spcAft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>
                <a:latin typeface="Helvetica" pitchFamily="32" charset="0"/>
              </a:rPr>
              <a:t>A lot of what is missing in free software today can be found in proprietary software:</a:t>
            </a:r>
          </a:p>
          <a:p>
            <a:pPr lvl="1">
              <a:lnSpc>
                <a:spcPct val="104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>
                <a:latin typeface="Helvetica" pitchFamily="32" charset="0"/>
              </a:rPr>
              <a:t>Because of IT companies</a:t>
            </a:r>
          </a:p>
          <a:p>
            <a:pPr>
              <a:spcBef>
                <a:spcPts val="550"/>
              </a:spcBef>
              <a:spcAft>
                <a:spcPct val="0"/>
              </a:spcAft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>
                <a:latin typeface="Helvetica" pitchFamily="32" charset="0"/>
              </a:rPr>
              <a:t>We will see more and more of systems with:</a:t>
            </a:r>
          </a:p>
          <a:p>
            <a:pPr lvl="1">
              <a:lnSpc>
                <a:spcPct val="104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>
                <a:latin typeface="Helvetica" pitchFamily="32" charset="0"/>
              </a:rPr>
              <a:t>Open and gratis component: Linux</a:t>
            </a:r>
          </a:p>
          <a:p>
            <a:pPr lvl="1">
              <a:lnSpc>
                <a:spcPct val="104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>
                <a:latin typeface="Helvetica" pitchFamily="32" charset="0"/>
              </a:rPr>
              <a:t>Comercial component: suport, training, especific software, ... - </a:t>
            </a:r>
            <a:r>
              <a:rPr lang="en-GB" sz="2400">
                <a:solidFill>
                  <a:srgbClr val="FF0000"/>
                </a:solidFill>
                <a:latin typeface="Helvetica" pitchFamily="32" charset="0"/>
              </a:rPr>
              <a:t>Someone to call when things go wrong</a:t>
            </a:r>
          </a:p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>
                <a:latin typeface="Helvetica" pitchFamily="32" charset="0"/>
              </a:rPr>
              <a:t>The hybrid vision has:</a:t>
            </a:r>
          </a:p>
          <a:p>
            <a:pPr lvl="1">
              <a:lnSpc>
                <a:spcPct val="104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>
                <a:latin typeface="Helvetica" pitchFamily="32" charset="0"/>
              </a:rPr>
              <a:t>Low cost: part of the system is free (as in gratis)</a:t>
            </a:r>
          </a:p>
          <a:p>
            <a:pPr lvl="1">
              <a:lnSpc>
                <a:spcPct val="104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>
                <a:latin typeface="Helvetica" pitchFamily="32" charset="0"/>
              </a:rPr>
              <a:t>Support and warranty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739775" y="627063"/>
            <a:ext cx="8607425" cy="1263650"/>
          </a:xfrm>
          <a:ln/>
        </p:spPr>
        <p:txBody>
          <a:bodyPr/>
          <a:lstStyle/>
          <a:p>
            <a:pPr algn="l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>
                <a:solidFill>
                  <a:srgbClr val="0000FF"/>
                </a:solidFill>
                <a:latin typeface="Helvetica" pitchFamily="32" charset="0"/>
              </a:rPr>
              <a:t>What We Are Doing About It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8663" y="1565275"/>
            <a:ext cx="5667375" cy="4857750"/>
          </a:xfrm>
          <a:prstGeom prst="rect">
            <a:avLst/>
          </a:prstGeom>
          <a:noFill/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731963" y="6423025"/>
            <a:ext cx="6408737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125"/>
              </a:spcBef>
              <a:buClr>
                <a:srgbClr val="0038A8"/>
              </a:buClr>
              <a:buSzPct val="100000"/>
              <a:buFont typeface="Verdana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 i="1">
                <a:solidFill>
                  <a:srgbClr val="0038A8"/>
                </a:solidFill>
                <a:latin typeface="Helvetica" pitchFamily="32" charset="0"/>
              </a:rPr>
              <a:t>A meta-operating system:</a:t>
            </a:r>
            <a:br>
              <a:rPr lang="en-GB" b="1" i="1">
                <a:solidFill>
                  <a:srgbClr val="0038A8"/>
                </a:solidFill>
                <a:latin typeface="Helvetica" pitchFamily="32" charset="0"/>
              </a:rPr>
            </a:br>
            <a:r>
              <a:rPr lang="en-GB" b="1" i="1">
                <a:solidFill>
                  <a:srgbClr val="0038A8"/>
                </a:solidFill>
                <a:latin typeface="Helvetica" pitchFamily="32" charset="0"/>
              </a:rPr>
              <a:t>integrates computational environments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739775" y="627063"/>
            <a:ext cx="8607425" cy="1263650"/>
          </a:xfrm>
          <a:ln/>
        </p:spPr>
        <p:txBody>
          <a:bodyPr/>
          <a:lstStyle/>
          <a:p>
            <a:pPr algn="l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>
                <a:solidFill>
                  <a:srgbClr val="0000FF"/>
                </a:solidFill>
                <a:latin typeface="Helvetica" pitchFamily="32" charset="0"/>
              </a:rPr>
              <a:t>The Metasys Solution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9775" y="2101850"/>
            <a:ext cx="8607425" cy="4762500"/>
          </a:xfrm>
          <a:ln/>
        </p:spPr>
        <p:txBody>
          <a:bodyPr/>
          <a:lstStyle/>
          <a:p>
            <a:pPr>
              <a:spcBef>
                <a:spcPts val="550"/>
              </a:spcBef>
              <a:spcAft>
                <a:spcPct val="0"/>
              </a:spcAft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>
                <a:latin typeface="Helvetica" pitchFamily="32" charset="0"/>
              </a:rPr>
              <a:t>Allows:</a:t>
            </a:r>
          </a:p>
          <a:p>
            <a:pPr lvl="1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>
                <a:latin typeface="Helvetica" pitchFamily="32" charset="0"/>
              </a:rPr>
              <a:t>A </a:t>
            </a:r>
            <a:r>
              <a:rPr lang="en-GB" sz="2400">
                <a:solidFill>
                  <a:srgbClr val="CC3300"/>
                </a:solidFill>
                <a:latin typeface="Helvetica" pitchFamily="32" charset="0"/>
              </a:rPr>
              <a:t>seamless integration</a:t>
            </a:r>
            <a:r>
              <a:rPr lang="en-GB" sz="2400">
                <a:latin typeface="Helvetica" pitchFamily="32" charset="0"/>
              </a:rPr>
              <a:t> between Windows and Linux</a:t>
            </a:r>
          </a:p>
          <a:p>
            <a:pPr lvl="1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>
                <a:latin typeface="Helvetica" pitchFamily="32" charset="0"/>
              </a:rPr>
              <a:t>The execution of both Linux and Windows apps in any workstation</a:t>
            </a:r>
          </a:p>
          <a:p>
            <a:pPr lvl="1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CC3300"/>
              </a:buClr>
              <a:buSzPct val="100000"/>
              <a:buFont typeface="Verdana" pitchFamily="34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i="1">
                <a:solidFill>
                  <a:srgbClr val="CC3300"/>
                </a:solidFill>
                <a:latin typeface="Helvetica" pitchFamily="32" charset="0"/>
              </a:rPr>
              <a:t>Windows look and feel</a:t>
            </a:r>
            <a:r>
              <a:rPr lang="en-GB" sz="2400">
                <a:latin typeface="Helvetica" pitchFamily="32" charset="0"/>
              </a:rPr>
              <a:t> in a Linux environment</a:t>
            </a:r>
          </a:p>
          <a:p>
            <a:pPr lvl="1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>
                <a:latin typeface="Helvetica" pitchFamily="32" charset="0"/>
              </a:rPr>
              <a:t>Uses </a:t>
            </a:r>
            <a:r>
              <a:rPr lang="en-GB" sz="2400">
                <a:solidFill>
                  <a:srgbClr val="CC3300"/>
                </a:solidFill>
                <a:latin typeface="Helvetica" pitchFamily="32" charset="0"/>
              </a:rPr>
              <a:t>low cost workstations</a:t>
            </a:r>
          </a:p>
          <a:p>
            <a:pPr lvl="1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>
                <a:latin typeface="Helvetica" pitchFamily="32" charset="0"/>
              </a:rPr>
              <a:t>Administration and management are simplified and web based.</a:t>
            </a:r>
          </a:p>
          <a:p>
            <a:pPr lvl="1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CC3300"/>
              </a:buClr>
              <a:buSzPct val="100000"/>
              <a:buFont typeface="Verdana" pitchFamily="34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>
                <a:solidFill>
                  <a:srgbClr val="CC3300"/>
                </a:solidFill>
                <a:latin typeface="Helvetica" pitchFamily="32" charset="0"/>
              </a:rPr>
              <a:t>Total cost reduction</a:t>
            </a:r>
            <a:r>
              <a:rPr lang="en-GB" sz="2400">
                <a:latin typeface="Helvetica" pitchFamily="32" charset="0"/>
              </a:rPr>
              <a:t>: hardware, software, services</a:t>
            </a:r>
          </a:p>
          <a:p>
            <a:pPr>
              <a:lnSpc>
                <a:spcPct val="110000"/>
              </a:lnSpc>
              <a:spcBef>
                <a:spcPts val="550"/>
              </a:spcBef>
              <a:spcAft>
                <a:spcPct val="0"/>
              </a:spcAft>
              <a:buClr>
                <a:srgbClr val="FF6600"/>
              </a:buClr>
              <a:buSzPct val="100000"/>
              <a:buFont typeface="Webdings" pitchFamily="18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400">
              <a:latin typeface="Helvetica" pitchFamily="32" charset="0"/>
            </a:endParaRP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739775" y="627063"/>
            <a:ext cx="8607425" cy="1263650"/>
          </a:xfrm>
          <a:ln/>
        </p:spPr>
        <p:txBody>
          <a:bodyPr/>
          <a:lstStyle/>
          <a:p>
            <a:pPr algn="l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>
                <a:solidFill>
                  <a:srgbClr val="0000FF"/>
                </a:solidFill>
                <a:latin typeface="Helvetica" pitchFamily="32" charset="0"/>
              </a:rPr>
              <a:t>The Metasys Architecture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3538" y="6872288"/>
            <a:ext cx="9259887" cy="831850"/>
          </a:xfrm>
          <a:ln/>
        </p:spPr>
        <p:txBody>
          <a:bodyPr lIns="90000" tIns="46800" rIns="90000" bIns="46800"/>
          <a:lstStyle/>
          <a:p>
            <a:pPr>
              <a:spcBef>
                <a:spcPts val="350"/>
              </a:spcBef>
              <a:spcAft>
                <a:spcPct val="0"/>
              </a:spcAft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b="1">
                <a:latin typeface="Helvetica" pitchFamily="32" charset="0"/>
              </a:rPr>
              <a:t>Programs are read from the servers HD and executed locally.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00188"/>
            <a:ext cx="10080625" cy="504031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HG Mincho Light J;MS Gothic;HG "/>
        <a:cs typeface="HG Mincho Light J;MS Gothic;HG "/>
      </a:majorFont>
      <a:minorFont>
        <a:latin typeface="Times New Roman"/>
        <a:ea typeface="HG Mincho Light J;MS Gothic;HG "/>
        <a:cs typeface="HG Mincho Light J;MS Gothic;HG 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500</Words>
  <Application>Microsoft Office PowerPoint</Application>
  <PresentationFormat>Custom</PresentationFormat>
  <Paragraphs>74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Times New Roman</vt:lpstr>
      <vt:lpstr>StarSymbol</vt:lpstr>
      <vt:lpstr>Helvetica</vt:lpstr>
      <vt:lpstr>HG Mincho Light J;MS Gothic;HG </vt:lpstr>
      <vt:lpstr>Verdana</vt:lpstr>
      <vt:lpstr>Webdings</vt:lpstr>
      <vt:lpstr>Default Design</vt:lpstr>
      <vt:lpstr>Free Software and SMEs, A Perspective of the Future</vt:lpstr>
      <vt:lpstr>What is Free Software ?</vt:lpstr>
      <vt:lpstr>Why Free Software ?</vt:lpstr>
      <vt:lpstr>Disadvantages of Free Software</vt:lpstr>
      <vt:lpstr>What's Missing in Free Software Today ?</vt:lpstr>
      <vt:lpstr>Free Software Tomorrow</vt:lpstr>
      <vt:lpstr>What We Are Doing About It</vt:lpstr>
      <vt:lpstr>The Metasys Solution</vt:lpstr>
      <vt:lpstr>The Metasys Architecture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Conclusion: Free Software and the SME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 Software and SMEs, A Perspective of the Future</dc:title>
  <cp:lastModifiedBy>anarod</cp:lastModifiedBy>
  <cp:revision>1</cp:revision>
  <dcterms:modified xsi:type="dcterms:W3CDTF">2010-07-11T22:11:55Z</dcterms:modified>
</cp:coreProperties>
</file>