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99" r:id="rId2"/>
    <p:sldId id="297" r:id="rId3"/>
    <p:sldId id="257" r:id="rId4"/>
    <p:sldId id="298" r:id="rId5"/>
    <p:sldId id="261" r:id="rId6"/>
    <p:sldId id="282" r:id="rId7"/>
    <p:sldId id="306" r:id="rId8"/>
    <p:sldId id="267" r:id="rId9"/>
    <p:sldId id="318" r:id="rId10"/>
    <p:sldId id="262" r:id="rId11"/>
    <p:sldId id="286" r:id="rId12"/>
    <p:sldId id="308" r:id="rId13"/>
    <p:sldId id="317" r:id="rId14"/>
    <p:sldId id="266" r:id="rId15"/>
    <p:sldId id="288" r:id="rId16"/>
    <p:sldId id="291" r:id="rId17"/>
    <p:sldId id="307" r:id="rId18"/>
    <p:sldId id="293" r:id="rId19"/>
    <p:sldId id="312" r:id="rId20"/>
    <p:sldId id="295" r:id="rId21"/>
    <p:sldId id="300" r:id="rId22"/>
    <p:sldId id="301" r:id="rId23"/>
    <p:sldId id="276" r:id="rId24"/>
    <p:sldId id="315" r:id="rId25"/>
    <p:sldId id="303" r:id="rId26"/>
    <p:sldId id="313" r:id="rId27"/>
    <p:sldId id="304" r:id="rId28"/>
    <p:sldId id="316" r:id="rId29"/>
    <p:sldId id="280" r:id="rId30"/>
    <p:sldId id="277" r:id="rId31"/>
    <p:sldId id="309" r:id="rId32"/>
    <p:sldId id="319" r:id="rId33"/>
    <p:sldId id="320" r:id="rId34"/>
    <p:sldId id="314" r:id="rId35"/>
    <p:sldId id="311" r:id="rId36"/>
    <p:sldId id="310" r:id="rId37"/>
  </p:sldIdLst>
  <p:sldSz cx="9144000" cy="6858000" type="screen4x3"/>
  <p:notesSz cx="6858000" cy="9144000"/>
  <p:embeddedFontLst>
    <p:embeddedFont>
      <p:font typeface="Century Gothic" pitchFamily="34" charset="0"/>
      <p:regular r:id="rId39"/>
      <p:bold r:id="rId40"/>
      <p:italic r:id="rId41"/>
      <p:boldItalic r:id="rId42"/>
    </p:embeddedFont>
  </p:embeddedFontLst>
  <p:defaultTextStyle>
    <a:defPPr>
      <a:defRPr lang="en-US"/>
    </a:defPPr>
    <a:lvl1pPr algn="ctr" rtl="0" fontAlgn="base">
      <a:spcBef>
        <a:spcPct val="0"/>
      </a:spcBef>
      <a:spcAft>
        <a:spcPct val="0"/>
      </a:spcAft>
      <a:defRPr sz="2000" kern="1200">
        <a:solidFill>
          <a:schemeClr val="tx1"/>
        </a:solidFill>
        <a:latin typeface="Arial" pitchFamily="34" charset="0"/>
        <a:ea typeface="+mn-ea"/>
        <a:cs typeface="+mn-cs"/>
      </a:defRPr>
    </a:lvl1pPr>
    <a:lvl2pPr marL="457200" algn="ctr" rtl="0" fontAlgn="base">
      <a:spcBef>
        <a:spcPct val="0"/>
      </a:spcBef>
      <a:spcAft>
        <a:spcPct val="0"/>
      </a:spcAft>
      <a:defRPr sz="2000" kern="1200">
        <a:solidFill>
          <a:schemeClr val="tx1"/>
        </a:solidFill>
        <a:latin typeface="Arial" pitchFamily="34" charset="0"/>
        <a:ea typeface="+mn-ea"/>
        <a:cs typeface="+mn-cs"/>
      </a:defRPr>
    </a:lvl2pPr>
    <a:lvl3pPr marL="914400" algn="ctr" rtl="0" fontAlgn="base">
      <a:spcBef>
        <a:spcPct val="0"/>
      </a:spcBef>
      <a:spcAft>
        <a:spcPct val="0"/>
      </a:spcAft>
      <a:defRPr sz="2000" kern="1200">
        <a:solidFill>
          <a:schemeClr val="tx1"/>
        </a:solidFill>
        <a:latin typeface="Arial" pitchFamily="34" charset="0"/>
        <a:ea typeface="+mn-ea"/>
        <a:cs typeface="+mn-cs"/>
      </a:defRPr>
    </a:lvl3pPr>
    <a:lvl4pPr marL="1371600" algn="ctr" rtl="0" fontAlgn="base">
      <a:spcBef>
        <a:spcPct val="0"/>
      </a:spcBef>
      <a:spcAft>
        <a:spcPct val="0"/>
      </a:spcAft>
      <a:defRPr sz="2000" kern="1200">
        <a:solidFill>
          <a:schemeClr val="tx1"/>
        </a:solidFill>
        <a:latin typeface="Arial" pitchFamily="34" charset="0"/>
        <a:ea typeface="+mn-ea"/>
        <a:cs typeface="+mn-cs"/>
      </a:defRPr>
    </a:lvl4pPr>
    <a:lvl5pPr marL="1828800" algn="ctr"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8" autoAdjust="0"/>
    <p:restoredTop sz="83204" autoAdjust="0"/>
  </p:normalViewPr>
  <p:slideViewPr>
    <p:cSldViewPr>
      <p:cViewPr>
        <p:scale>
          <a:sx n="60" d="100"/>
          <a:sy n="60" d="100"/>
        </p:scale>
        <p:origin x="-7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1881D1E-6C6D-4C17-A783-5157D83C947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1D495-5C8F-4556-BC33-0241A3F6D3A6}" type="slidenum">
              <a:rPr lang="en-US"/>
              <a:pPr/>
              <a:t>1</a:t>
            </a:fld>
            <a:endParaRPr 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pPr>
              <a:buFontTx/>
              <a:buChar char="•"/>
            </a:pPr>
            <a:r>
              <a:rPr lang="en-US"/>
              <a:t>My Latin America experience - primarily been in research about the impact of immigration, in ES and Brazil, and some recent writing on new affordable housing mechanisms in Latin America.</a:t>
            </a:r>
          </a:p>
          <a:p>
            <a:pPr>
              <a:buFontTx/>
              <a:buChar char="•"/>
            </a:pPr>
            <a:endParaRPr lang="en-US"/>
          </a:p>
          <a:p>
            <a:pPr>
              <a:buFontTx/>
              <a:buChar char="•"/>
            </a:pPr>
            <a:r>
              <a:rPr lang="en-US"/>
              <a:t>Work experience in affordable housing</a:t>
            </a:r>
          </a:p>
          <a:p>
            <a:pPr>
              <a:buFontTx/>
              <a:buChar char="•"/>
            </a:pPr>
            <a:endParaRPr lang="en-US"/>
          </a:p>
          <a:p>
            <a:pPr>
              <a:buFontTx/>
              <a:buChar char="•"/>
            </a:pPr>
            <a:r>
              <a:rPr lang="en-US"/>
              <a:t>Always interested in linkage between two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36BE9-5A7C-48F5-9D62-CF9264193ED3}" type="slidenum">
              <a:rPr lang="en-US"/>
              <a:pPr/>
              <a:t>10</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398A2-04BD-4106-824D-8DFC13EFC21D}" type="slidenum">
              <a:rPr lang="en-US"/>
              <a:pPr/>
              <a:t>11</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The household survey and interviews with a range of local actors gave an idea of how housing has gotten built locally.    </a:t>
            </a:r>
          </a:p>
          <a:p>
            <a:r>
              <a:rPr lang="en-US"/>
              <a:t>Dynamics were similar to other communities where I had worked in Latin America.</a:t>
            </a:r>
          </a:p>
          <a:p>
            <a:r>
              <a:rPr lang="en-US"/>
              <a:t>Households had to dedicate the bulk of their income to consumption. </a:t>
            </a:r>
          </a:p>
          <a:p>
            <a:r>
              <a:rPr lang="en-US"/>
              <a:t>Capital was the missing ingredient for poor households, and a limitation for relatively middle income households.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4FEF9-8CB2-4622-B5EF-59C63551982C}" type="slidenum">
              <a:rPr lang="en-US"/>
              <a:pPr/>
              <a:t>12</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D500E-6431-4927-88C5-C99287662266}" type="slidenum">
              <a:rPr lang="en-US"/>
              <a:pPr/>
              <a:t>13</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2B422-A2A4-41B7-BAC2-4B79D306DB66}" type="slidenum">
              <a:rPr lang="en-US"/>
              <a:pPr/>
              <a:t>14</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Households with remittances are significantly more likely to have made improvements to their housing or build new over the past decade.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0D098-B737-41C0-99CA-8ADD8A4250F1}" type="slidenum">
              <a:rPr lang="en-US"/>
              <a:pPr/>
              <a:t>15</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pPr>
              <a:buFontTx/>
              <a:buChar char="•"/>
            </a:pPr>
            <a:r>
              <a:rPr lang="en-US"/>
              <a:t>The most basic and powerful finding of this study. </a:t>
            </a:r>
          </a:p>
          <a:p>
            <a:pPr>
              <a:buFontTx/>
              <a:buChar char="•"/>
            </a:pPr>
            <a:endParaRPr lang="en-US"/>
          </a:p>
          <a:p>
            <a:pPr>
              <a:buFontTx/>
              <a:buChar char="•"/>
            </a:pPr>
            <a:r>
              <a:rPr lang="en-US"/>
              <a:t>Non-remittance households have spent limited funds on housing improvements - this is in line with the limitations on capital</a:t>
            </a:r>
          </a:p>
          <a:p>
            <a:pPr>
              <a:buFontTx/>
              <a:buChar char="•"/>
            </a:pPr>
            <a:endParaRPr lang="en-US"/>
          </a:p>
          <a:p>
            <a:pPr>
              <a:buFontTx/>
              <a:buChar char="•"/>
            </a:pPr>
            <a:r>
              <a:rPr lang="en-US"/>
              <a:t>Remittance households have spent on average more than seven times as much on housing improvements over the past decade as non-remittance households.</a:t>
            </a:r>
          </a:p>
          <a:p>
            <a:pPr>
              <a:buFontTx/>
              <a:buChar char="•"/>
            </a:pPr>
            <a:endParaRPr lang="en-US"/>
          </a:p>
          <a:p>
            <a:pPr>
              <a:buFontTx/>
              <a:buChar char="•"/>
            </a:pPr>
            <a:r>
              <a:rPr lang="en-US"/>
              <a:t>This finding provides the strongest evidence that remittances are being used heavily for housing purposes.  </a:t>
            </a:r>
          </a:p>
          <a:p>
            <a:pPr>
              <a:buFontTx/>
              <a:buChar char="•"/>
            </a:pPr>
            <a:endParaRPr lang="en-US"/>
          </a:p>
          <a:p>
            <a:pPr>
              <a:buFontTx/>
              <a:buChar char="•"/>
            </a:pPr>
            <a:r>
              <a:rPr lang="en-US"/>
              <a:t>This difference in spending indicates that remittances allow households who receive them to spend significantly more to improve their housing circumstances.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2FE1A-4A13-4AEB-A279-815A1D502596}" type="slidenum">
              <a:rPr lang="en-US"/>
              <a:pPr/>
              <a:t>16</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This chart =  how much households with the same income characteristics have been able to spend on housing.  (separated into quintiles)</a:t>
            </a:r>
          </a:p>
          <a:p>
            <a:endParaRPr lang="en-US"/>
          </a:p>
          <a:p>
            <a:r>
              <a:rPr lang="en-US"/>
              <a:t>In all categories, remittance households are outspending non-remittance households.  </a:t>
            </a:r>
          </a:p>
          <a:p>
            <a:endParaRPr lang="en-US"/>
          </a:p>
          <a:p>
            <a:r>
              <a:rPr lang="en-US"/>
              <a:t>In 3 groups the difference in housing spending is statistically significant. </a:t>
            </a:r>
          </a:p>
          <a:p>
            <a:endParaRPr lang="en-US"/>
          </a:p>
          <a:p>
            <a:r>
              <a:rPr lang="en-US"/>
              <a:t>This makes sense for non-remittance households:  low-incomes have limited their ability to improve their housing circumstances.  </a:t>
            </a:r>
          </a:p>
          <a:p>
            <a:endParaRPr lang="en-US"/>
          </a:p>
          <a:p>
            <a:r>
              <a:rPr lang="en-US"/>
              <a:t>For remittance households the limitation of capital does not seem to apply. </a:t>
            </a:r>
          </a:p>
          <a:p>
            <a:endParaRPr lang="en-US"/>
          </a:p>
          <a:p>
            <a:r>
              <a:rPr lang="en-US"/>
              <a:t>Remittances playing a major role in addressing the housing needs of the poorest groups.  </a:t>
            </a:r>
          </a:p>
          <a:p>
            <a:endParaRPr lang="en-US"/>
          </a:p>
          <a:p>
            <a:r>
              <a:rPr lang="en-US"/>
              <a:t>Remittance households have spent amounts on housing that have been completely unattainable for non-remittance households. </a:t>
            </a:r>
          </a:p>
          <a:p>
            <a:endParaRPr lang="en-US"/>
          </a:p>
          <a:p>
            <a:r>
              <a:rPr lang="en-US"/>
              <a:t>The difference in the high group: remittance households may be spending a lot of money to “catch up” in other words</a:t>
            </a:r>
          </a:p>
          <a:p>
            <a:endParaRPr lang="en-US"/>
          </a:p>
          <a:p>
            <a:r>
              <a:rPr lang="en-US"/>
              <a:t>All in all, these findings make it clear that remittance household are spending much more money on housing than those without.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2FD8A-378C-46C2-B27D-0FEA36190C9F}" type="slidenum">
              <a:rPr lang="en-US"/>
              <a:pPr/>
              <a:t>17</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sz="1000"/>
              <a:t>how are remittance households differently positioned to access land, labor, and materials?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B5FE1-9A9C-4222-B10D-A2EE97F371F1}" type="slidenum">
              <a:rPr lang="en-US"/>
              <a:pPr/>
              <a:t>18</a:t>
            </a:fld>
            <a:endParaRPr 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pPr>
              <a:buFontTx/>
              <a:buChar char="•"/>
            </a:pPr>
            <a:r>
              <a:rPr lang="en-US"/>
              <a:t>This first chart gives a snapshot of how the housing process in non-remittance households is organized and implemented by the head of household.  </a:t>
            </a:r>
          </a:p>
          <a:p>
            <a:pPr>
              <a:buFontTx/>
              <a:buChar char="•"/>
            </a:pPr>
            <a:r>
              <a:rPr lang="en-US"/>
              <a:t>CLICK</a:t>
            </a:r>
          </a:p>
          <a:p>
            <a:pPr>
              <a:buFontTx/>
              <a:buChar char="•"/>
            </a:pPr>
            <a:r>
              <a:rPr lang="en-US"/>
              <a:t>In non-remittance households the head of household controls the improvements, including all of the inputs to housing.  Coordinates labor – whether his own or that of others, controls the spending of resources, buys materials, and coordinates access to land.    </a:t>
            </a:r>
          </a:p>
          <a:p>
            <a:pPr>
              <a:buFontTx/>
              <a:buChar char="•"/>
            </a:pPr>
            <a:endParaRPr lang="en-US"/>
          </a:p>
          <a:p>
            <a:pPr>
              <a:buFontTx/>
              <a:buChar char="•"/>
            </a:pPr>
            <a:r>
              <a:rPr lang="en-US"/>
              <a:t>In remittance households control remains within the hands of family, but responsibility becomes dispersed.  </a:t>
            </a:r>
          </a:p>
          <a:p>
            <a:pPr>
              <a:buFontTx/>
              <a:buChar char="•"/>
            </a:pPr>
            <a:endParaRPr lang="en-US"/>
          </a:p>
          <a:p>
            <a:pPr>
              <a:buFontTx/>
              <a:buChar char="•"/>
            </a:pPr>
            <a:r>
              <a:rPr lang="en-US"/>
              <a:t>Importantly, the process has changed, but has remained within the hands of the family and has continues to be largely autonomous and informal.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8DAD0-23C4-4E63-96E8-46ACCF740CA7}" type="slidenum">
              <a:rPr lang="en-US"/>
              <a:pPr/>
              <a:t>19</a:t>
            </a:fld>
            <a:endParaRPr 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Remittance capital has enhanced the ability of households to carry out improvements.  Data on construction labor provide the clearest evidence of this.  This is a major change -- more than half of non remittance households provide their own labor to carry out housing improvements and construction.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0267F-05B0-4502-9C1C-4F6480A058AA}" type="slidenum">
              <a:rPr lang="en-US"/>
              <a:pPr/>
              <a:t>2</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pPr>
              <a:buFontTx/>
              <a:buChar char="•"/>
            </a:pPr>
            <a:r>
              <a:rPr lang="it-IT"/>
              <a:t>El Salvador  one of the countries most deeply affected by international migration and remittances.  </a:t>
            </a:r>
          </a:p>
          <a:p>
            <a:pPr>
              <a:buFontTx/>
              <a:buChar char="•"/>
            </a:pPr>
            <a:endParaRPr lang="it-IT"/>
          </a:p>
          <a:p>
            <a:pPr>
              <a:buFontTx/>
              <a:buChar char="•"/>
            </a:pPr>
            <a:r>
              <a:rPr lang="it-IT"/>
              <a:t>One in seven Salvadorans live abroad, mostly in US.  Nearly every family in ES and every aspect of Salvadoran society seem impacted by migration.</a:t>
            </a:r>
          </a:p>
          <a:p>
            <a:pPr>
              <a:buFontTx/>
              <a:buChar char="•"/>
            </a:pPr>
            <a:endParaRPr lang="it-IT"/>
          </a:p>
          <a:p>
            <a:pPr>
              <a:buFontTx/>
              <a:buChar char="•"/>
            </a:pPr>
            <a:r>
              <a:rPr lang="it-IT"/>
              <a:t>Migrant remittances clearest indicator of migration’s impact in El Salvador.  As Manuel Orozco has written, millions/billions.  </a:t>
            </a:r>
          </a:p>
          <a:p>
            <a:pPr>
              <a:buFontTx/>
              <a:buChar char="•"/>
            </a:pPr>
            <a:endParaRPr lang="it-IT"/>
          </a:p>
          <a:p>
            <a:pPr>
              <a:buFontTx/>
              <a:buChar char="•"/>
            </a:pPr>
            <a:r>
              <a:rPr lang="it-IT"/>
              <a:t>Macroeconomic role</a:t>
            </a:r>
          </a:p>
          <a:p>
            <a:pPr>
              <a:buFontTx/>
              <a:buChar char="•"/>
            </a:pPr>
            <a:endParaRPr lang="it-IT"/>
          </a:p>
          <a:p>
            <a:pPr>
              <a:buFontTx/>
              <a:buChar char="•"/>
            </a:pPr>
            <a:r>
              <a:rPr lang="it-IT"/>
              <a:t>Capital flows, but micro-targeted family capital, increments of an average of $200</a:t>
            </a:r>
          </a:p>
          <a:p>
            <a:pPr>
              <a:buFontTx/>
              <a:buChar char="•"/>
            </a:pPr>
            <a:endParaRPr lang="it-IT"/>
          </a:p>
          <a:p>
            <a:pPr>
              <a:buFontTx/>
              <a:buChar char="•"/>
            </a:pPr>
            <a:r>
              <a:rPr lang="it-IT"/>
              <a:t>All in all, a critical global flow of capital to El Salvador, both macroenomically and in the way that they increase standards of living family by family.  </a:t>
            </a:r>
          </a:p>
          <a:p>
            <a:pPr>
              <a:buFontTx/>
              <a:buChar char="•"/>
            </a:pPr>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28BC9-AAF4-437E-A369-D4E201AA27F1}" type="slidenum">
              <a:rPr lang="en-US"/>
              <a:pPr/>
              <a:t>20</a:t>
            </a:fld>
            <a:endParaRPr 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Remittance households are thus better positioned than non-R to access land, one of the most important inputs to housing, and one of the most expensive inputs in the San Jeronimo area.   </a:t>
            </a:r>
          </a:p>
          <a:p>
            <a:endParaRPr lang="en-US"/>
          </a:p>
          <a:p>
            <a:r>
              <a:rPr lang="en-US"/>
              <a:t>Purchase process distinctive: In a majority of remitt hhold cases, a member of the remittance household purchased land for a migrant living abroad, what I call a ‘liaison’ purchase.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D64EB-4097-4E6A-8C66-56E5B5166A65}" type="slidenum">
              <a:rPr lang="en-US"/>
              <a:pPr/>
              <a:t>21</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Provides one big answer to research question #1 – how are remittances being  used for housing? </a:t>
            </a:r>
          </a:p>
          <a:p>
            <a:endParaRPr lang="en-US"/>
          </a:p>
          <a:p>
            <a:r>
              <a:rPr lang="en-US"/>
              <a:t>New houses are the most powerful result of the greater spending power of remittance households.  </a:t>
            </a:r>
          </a:p>
          <a:p>
            <a:endParaRPr lang="en-US"/>
          </a:p>
          <a:p>
            <a:r>
              <a:rPr lang="en-US"/>
              <a:t>A significantly greater percentage of remittance households have built new houses.  These houses make up over half of remittance household spending.  </a:t>
            </a:r>
          </a:p>
          <a:p>
            <a:endParaRPr lang="en-US"/>
          </a:p>
          <a:p>
            <a:r>
              <a:rPr lang="en-US"/>
              <a:t>This statistic provides some of the strongest evidence that remittances are producing beneficial impacts for families that receive them.  Nearly one-third of these families are now living in a new house.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367C7-87EE-4B12-AAC7-597AEF5FF208}" type="slidenum">
              <a:rPr lang="en-US"/>
              <a:pPr/>
              <a:t>22</a:t>
            </a:fld>
            <a:endParaRPr 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pPr>
              <a:buFontTx/>
              <a:buChar char="•"/>
            </a:pPr>
            <a:r>
              <a:rPr lang="en-US"/>
              <a:t>This finding can be seen in the physical form of the improvements that dot the landscape of the San Jeronimo area. </a:t>
            </a:r>
          </a:p>
          <a:p>
            <a:pPr>
              <a:buFontTx/>
              <a:buChar char="•"/>
            </a:pPr>
            <a:endParaRPr lang="en-US"/>
          </a:p>
          <a:p>
            <a:pPr>
              <a:buFontTx/>
              <a:buChar char="•"/>
            </a:pPr>
            <a:r>
              <a:rPr lang="en-US"/>
              <a:t>These new homes are changing the face of housing in the San Jeronimo area with the materials that they use. </a:t>
            </a:r>
          </a:p>
          <a:p>
            <a:pPr>
              <a:buFontTx/>
              <a:buChar char="•"/>
            </a:pPr>
            <a:endParaRPr lang="en-US"/>
          </a:p>
          <a:p>
            <a:pPr>
              <a:buFontTx/>
              <a:buChar char="•"/>
            </a:pPr>
            <a:r>
              <a:rPr lang="en-US"/>
              <a:t>There is a shift away from traditional materials and toward purchased, sometimes imported materials. The houses almost entirely of adobe and bahareque – only a quarter century ago.  </a:t>
            </a:r>
          </a:p>
          <a:p>
            <a:pPr>
              <a:buFontTx/>
              <a:buChar char="•"/>
            </a:pPr>
            <a:endParaRPr lang="en-US"/>
          </a:p>
          <a:p>
            <a:pPr>
              <a:buFontTx/>
              <a:buChar char="•"/>
            </a:pPr>
            <a:r>
              <a:rPr lang="en-US"/>
              <a:t>Home designs ranged from the traditional to what might be called outlandish….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CFBDA-0DC6-4C55-81BA-68F713E7D0D9}" type="slidenum">
              <a:rPr lang="en-US"/>
              <a:pPr/>
              <a:t>23</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This included adding a room, a kitchen, or a bathroom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000D0-0065-4767-9267-60657DEE5314}" type="slidenum">
              <a:rPr lang="en-US"/>
              <a:pPr/>
              <a:t>24</a:t>
            </a:fld>
            <a:endParaRPr 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3C320-AF95-46D6-B111-F2DE5097A3CF}" type="slidenum">
              <a:rPr lang="en-US"/>
              <a:pPr/>
              <a:t>25</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B7FEF-485F-420F-AA38-7637749BD6DD}" type="slidenum">
              <a:rPr lang="en-US"/>
              <a:pPr/>
              <a:t>26</a:t>
            </a:fld>
            <a:endParaRPr lang="en-US"/>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5CC05-BB60-4D2D-914E-DB07043F014A}" type="slidenum">
              <a:rPr lang="en-US"/>
              <a:pPr/>
              <a:t>27</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t>In a limited number of cases of improvements (about 30%) there was data on the before and after of improvements</a:t>
            </a:r>
          </a:p>
          <a:p>
            <a:endParaRPr lang="en-US"/>
          </a:p>
          <a:p>
            <a:r>
              <a:rPr lang="en-US"/>
              <a:t>Showed that a large # of remittance hholds had replaced a dirt floor.  This seemed to be one of the first improvements that hholds made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17197-3BBB-42F7-A064-4E1D69BD4AAB}" type="slidenum">
              <a:rPr lang="en-US"/>
              <a:pPr/>
              <a:t>28</a:t>
            </a:fld>
            <a:endParaRPr lang="en-US"/>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2A5A7-28B3-4470-884D-EBB507674E89}" type="slidenum">
              <a:rPr lang="en-US"/>
              <a:pPr/>
              <a:t>29</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2EF88-7E91-436F-8B71-C51E83F4F79D}" type="slidenum">
              <a:rPr lang="en-US"/>
              <a:pPr/>
              <a:t>3</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pPr>
              <a:buFontTx/>
              <a:buChar char="•"/>
            </a:pPr>
            <a:r>
              <a:rPr lang="it-IT"/>
              <a:t>Despite these flows, El Salvador is not a place without housing problems.  </a:t>
            </a:r>
          </a:p>
          <a:p>
            <a:pPr>
              <a:buFontTx/>
              <a:buChar char="•"/>
            </a:pPr>
            <a:endParaRPr lang="it-IT"/>
          </a:p>
          <a:p>
            <a:pPr>
              <a:buFontTx/>
              <a:buChar char="•"/>
            </a:pPr>
            <a:r>
              <a:rPr lang="it-IT"/>
              <a:t>These are either qualitative or quantitative deficits. </a:t>
            </a:r>
          </a:p>
          <a:p>
            <a:pPr>
              <a:buFontTx/>
              <a:buChar char="•"/>
            </a:pPr>
            <a:endParaRPr lang="it-IT"/>
          </a:p>
          <a:p>
            <a:pPr>
              <a:buFontTx/>
              <a:buChar char="•"/>
            </a:pPr>
            <a:r>
              <a:rPr lang="it-IT"/>
              <a:t>I saw these housing deficits while doing previous research in El Salvador in 1997, even in towns that received large flows of remittances from migrants abroad.  </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FCD8E-769E-4677-ADD9-968163C7CF16}" type="slidenum">
              <a:rPr lang="en-US"/>
              <a:pPr/>
              <a:t>30</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pPr>
              <a:buFontTx/>
              <a:buChar char="•"/>
            </a:pPr>
            <a:r>
              <a:rPr lang="en-US"/>
              <a:t>I thought that I was going to encounter a number of reasons for why remittances were not being used for housing, given national #’s.  </a:t>
            </a:r>
          </a:p>
          <a:p>
            <a:pPr>
              <a:buFontTx/>
              <a:buChar char="•"/>
            </a:pPr>
            <a:r>
              <a:rPr lang="en-US"/>
              <a:t>In contrast, I have found that they have a major impact on both the housing process and its outcomes.  </a:t>
            </a:r>
          </a:p>
          <a:p>
            <a:pPr>
              <a:buFontTx/>
              <a:buChar char="•"/>
            </a:pPr>
            <a:r>
              <a:rPr lang="en-US"/>
              <a:t>Unlikely to uncover this result without research on a local and household level, by delving into the details of how remittances play a unique role in the local housing process.  </a:t>
            </a:r>
          </a:p>
          <a:p>
            <a:pPr>
              <a:buFontTx/>
              <a:buChar char="•"/>
            </a:pPr>
            <a:r>
              <a:rPr lang="en-US"/>
              <a:t>This local perspective is especially important in cases where informal systems may hide remittance use patterns at first glance.  </a:t>
            </a:r>
          </a:p>
          <a:p>
            <a:endParaRPr lang="en-US"/>
          </a:p>
          <a:p>
            <a:pPr>
              <a:buFontTx/>
              <a:buChar char="•"/>
            </a:pPr>
            <a:r>
              <a:rPr lang="en-US"/>
              <a:t>A basic question motivated this study --- are remittances used for housing purposes?  The simple answer is yes – remittances extensively used for housing improvements in SJ.  </a:t>
            </a:r>
          </a:p>
          <a:p>
            <a:pPr>
              <a:buFontTx/>
              <a:buChar char="•"/>
            </a:pPr>
            <a:r>
              <a:rPr lang="en-US"/>
              <a:t>A basic estimate indicates that nearly a quarter of remittances are used for housing.  </a:t>
            </a:r>
          </a:p>
          <a:p>
            <a:pPr>
              <a:buFontTx/>
              <a:buChar char="•"/>
            </a:pPr>
            <a:r>
              <a:rPr lang="en-US"/>
              <a:t>This study concludes that remittances are serving as one of the primary forms of capital for housing improvements in the study area. </a:t>
            </a:r>
          </a:p>
          <a:p>
            <a:r>
              <a:rPr lang="en-US"/>
              <a:t> </a:t>
            </a:r>
          </a:p>
          <a:p>
            <a:r>
              <a:rPr lang="en-US"/>
              <a:t>Remittances arrive in a context of housing need where non-remittance capital is generally in short supply.  Remittances appear to have played a major role in filling this capital gap. </a:t>
            </a:r>
          </a:p>
          <a:p>
            <a:r>
              <a:rPr lang="en-US"/>
              <a:t>Remittances have not replaced existing self-help strategies for housing improvements and construction. </a:t>
            </a:r>
          </a:p>
          <a:p>
            <a:r>
              <a:rPr lang="en-US"/>
              <a:t>Remittances – which are by nature informal, family based resource flows – fit well into largely informal, family based system of housing production. </a:t>
            </a:r>
          </a:p>
          <a:p>
            <a:r>
              <a:rPr lang="en-US"/>
              <a:t>Although remittance households have shifted their approach somewhat, the strategies remain largely the same.  </a:t>
            </a:r>
          </a:p>
          <a:p>
            <a:r>
              <a:rPr lang="en-US"/>
              <a:t>Remittances enhance households’ ability to help themselves, enabling them to access inputs to housing.  Households still build with what they have, but with remittances they can do much more.   </a:t>
            </a:r>
          </a:p>
          <a:p>
            <a:endParaRPr lang="en-US"/>
          </a:p>
          <a:p>
            <a:r>
              <a:rPr lang="en-US"/>
              <a:t>Remittance households live in better conditions.  These capital flows are definitively improving the housing opportunities of remittance households. </a:t>
            </a:r>
          </a:p>
          <a:p>
            <a:r>
              <a:rPr lang="en-US"/>
              <a:t> If development is about improving opportunities for families in real, sustained ways, then remittances appear to be advancing goals of development one household at a time.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8E7D7-1530-4784-8678-F0668BF531B0}" type="slidenum">
              <a:rPr lang="en-US"/>
              <a:pPr/>
              <a:t>31</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pPr>
              <a:lnSpc>
                <a:spcPct val="80000"/>
              </a:lnSpc>
              <a:buFontTx/>
              <a:buChar char="•"/>
            </a:pPr>
            <a:r>
              <a:rPr lang="en-US" sz="800"/>
              <a:t>Although the housing process is local, $ might be coming from 1,000s of miles away. Housing decisions may be made by someone on another continent.  Also, different people are coordinating the process of housing improvements – less likely to be a traditional head of household, and more likely to be a woman. How much is being spent on housing and how the money and the process flows is being impacted by remittances, and this information is important to know as we formulate housing solutions in remittance-receiving locales. </a:t>
            </a:r>
          </a:p>
          <a:p>
            <a:pPr>
              <a:lnSpc>
                <a:spcPct val="80000"/>
              </a:lnSpc>
              <a:buFontTx/>
              <a:buChar char="•"/>
            </a:pPr>
            <a:endParaRPr lang="en-US" sz="800"/>
          </a:p>
          <a:p>
            <a:pPr>
              <a:lnSpc>
                <a:spcPct val="80000"/>
              </a:lnSpc>
              <a:buFontTx/>
              <a:buChar char="•"/>
            </a:pPr>
            <a:r>
              <a:rPr lang="en-US" sz="800"/>
              <a:t>This second implication could meant that both the positive and negative aspects of informal housing production could become bolder.</a:t>
            </a:r>
          </a:p>
          <a:p>
            <a:pPr>
              <a:lnSpc>
                <a:spcPct val="80000"/>
              </a:lnSpc>
              <a:buFontTx/>
              <a:buChar char="•"/>
            </a:pPr>
            <a:r>
              <a:rPr lang="en-US" sz="800"/>
              <a:t>1) Unregulated construction, for example 2) keeping housing users out of the formal financial system</a:t>
            </a:r>
          </a:p>
          <a:p>
            <a:pPr>
              <a:lnSpc>
                <a:spcPct val="80000"/>
              </a:lnSpc>
              <a:buFontTx/>
              <a:buChar char="•"/>
            </a:pPr>
            <a:endParaRPr lang="en-US" sz="800"/>
          </a:p>
          <a:p>
            <a:pPr>
              <a:lnSpc>
                <a:spcPct val="80000"/>
              </a:lnSpc>
              <a:buFontTx/>
              <a:buChar char="•"/>
            </a:pPr>
            <a:r>
              <a:rPr lang="en-US" sz="800"/>
              <a:t>Local practices of building could be transformed by an infusion of migrant capital. (like in film with lamina)  This could mean that local building techniques could fade out of existence</a:t>
            </a:r>
          </a:p>
          <a:p>
            <a:pPr>
              <a:lnSpc>
                <a:spcPct val="80000"/>
              </a:lnSpc>
              <a:buFontTx/>
              <a:buChar char="•"/>
            </a:pPr>
            <a:endParaRPr lang="en-US" sz="800"/>
          </a:p>
          <a:p>
            <a:pPr>
              <a:lnSpc>
                <a:spcPct val="80000"/>
              </a:lnSpc>
              <a:buFontTx/>
              <a:buChar char="•"/>
            </a:pPr>
            <a:r>
              <a:rPr lang="en-US" sz="800"/>
              <a:t>Creating housing oppties for some households as never before, but also a gap in opportunities between those who have a source of migrant capital and those who do not.  </a:t>
            </a:r>
          </a:p>
          <a:p>
            <a:pPr>
              <a:lnSpc>
                <a:spcPct val="80000"/>
              </a:lnSpc>
              <a:buFontTx/>
              <a:buChar char="•"/>
            </a:pPr>
            <a:r>
              <a:rPr lang="en-US" sz="800"/>
              <a:t>Households receiving remittances have a distinctive spending advantage that may be changing the market in locales like SJ.  Land is a big example of this; masons are another</a:t>
            </a:r>
          </a:p>
          <a:p>
            <a:pPr>
              <a:lnSpc>
                <a:spcPct val="80000"/>
              </a:lnSpc>
              <a:buFontTx/>
              <a:buChar char="•"/>
            </a:pPr>
            <a:endParaRPr lang="en-US" sz="800"/>
          </a:p>
          <a:p>
            <a:pPr>
              <a:lnSpc>
                <a:spcPct val="80000"/>
              </a:lnSpc>
              <a:buFontTx/>
              <a:buChar char="•"/>
            </a:pPr>
            <a:r>
              <a:rPr lang="en-US" sz="800"/>
              <a:t>Many houses that are built in SJ are built for the future, not the present.  They are incomplete, or completed but not occupied.  25% of the houses in the town sit empty. 2/3 owners abroad and vacant more than 5 years.   What impact?</a:t>
            </a:r>
          </a:p>
          <a:p>
            <a:pPr>
              <a:lnSpc>
                <a:spcPct val="80000"/>
              </a:lnSpc>
              <a:buFontTx/>
              <a:buChar char="•"/>
            </a:pPr>
            <a:endParaRPr lang="en-US" sz="800"/>
          </a:p>
          <a:p>
            <a:pPr>
              <a:lnSpc>
                <a:spcPct val="80000"/>
              </a:lnSpc>
              <a:buFontTx/>
              <a:buChar char="•"/>
            </a:pPr>
            <a:r>
              <a:rPr lang="en-US" sz="800"/>
              <a:t>The idea of building a house is a powerful force in making the decision to emigrate. </a:t>
            </a:r>
          </a:p>
          <a:p>
            <a:pPr>
              <a:lnSpc>
                <a:spcPct val="80000"/>
              </a:lnSpc>
              <a:buFontTx/>
              <a:buChar char="•"/>
            </a:pPr>
            <a:r>
              <a:rPr lang="en-US" sz="800"/>
              <a:t>If remittance capital remains or grows in its role as an almost indispensable tool for housing development, will migration be come to seen as a essential mechanism for improving the household’s housing conditions?</a:t>
            </a:r>
          </a:p>
          <a:p>
            <a:pPr>
              <a:lnSpc>
                <a:spcPct val="80000"/>
              </a:lnSpc>
              <a:buFontTx/>
              <a:buChar char="•"/>
            </a:pPr>
            <a:endParaRPr lang="en-US" sz="800"/>
          </a:p>
          <a:p>
            <a:pPr>
              <a:lnSpc>
                <a:spcPct val="80000"/>
              </a:lnSpc>
              <a:buFontTx/>
              <a:buChar char="•"/>
            </a:pPr>
            <a:endParaRPr lang="en-US"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466D4-BC23-4AF7-A4E8-160AB537EE5A}" type="slidenum">
              <a:rPr lang="en-US"/>
              <a:pPr/>
              <a:t>32</a:t>
            </a:fld>
            <a:endParaRPr 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E68F0-44FB-4FC3-BCE6-E62B6EE7F143}" type="slidenum">
              <a:rPr lang="en-US"/>
              <a:pPr/>
              <a:t>33</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DCD7B-34F6-4A3E-8594-789F13BA1E8F}" type="slidenum">
              <a:rPr lang="en-US"/>
              <a:pPr/>
              <a:t>34</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C90FD-D15E-4759-9C31-913246FAD6B0}" type="slidenum">
              <a:rPr lang="en-US"/>
              <a:pPr/>
              <a:t>35</a:t>
            </a:fld>
            <a:endParaRPr 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Though they come out a small Salvadoran village, these findings could give a glimpse of global phenomena.  </a:t>
            </a:r>
          </a:p>
          <a:p>
            <a:endParaRPr lang="en-US"/>
          </a:p>
          <a:p>
            <a:r>
              <a:rPr lang="en-US"/>
              <a:t>Remittances represent one-third of capital flows to developing countries – formally estimated to be on the order of $240 billion dollars per year going to developing countries.  </a:t>
            </a:r>
          </a:p>
          <a:p>
            <a:endParaRPr lang="en-US"/>
          </a:p>
          <a:p>
            <a:r>
              <a:rPr lang="en-US"/>
              <a:t>These flows of resources impact the lives of 100s of millions of people throughout the developing world.</a:t>
            </a:r>
          </a:p>
          <a:p>
            <a:endParaRPr lang="en-US"/>
          </a:p>
          <a:p>
            <a:r>
              <a:rPr lang="en-US"/>
              <a:t>If we look closely at other areas where remittances and informal housing systems intersect, remittances could also be playing a similarly instrumental role in the housing process and having significant impacts on housing outcomes.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460BF-7B60-4C87-A6F9-1185298955A7}" type="slidenum">
              <a:rPr lang="en-US"/>
              <a:pPr/>
              <a:t>36</a:t>
            </a:fld>
            <a:endParaRPr lang="en-US"/>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Across the world, we need to have more information about how remittances are being used for housing in local contexts.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CA38F-D642-40A2-8ADC-09A9453317EF}" type="slidenum">
              <a:rPr lang="en-US"/>
              <a:pPr/>
              <a:t>4</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pPr>
              <a:buFontTx/>
              <a:buChar char="•"/>
            </a:pPr>
            <a:r>
              <a:rPr lang="it-IT"/>
              <a:t>Existing sources do not answer this question, or at least not in a satisfactory way.  National survey says 1.5 percent spent on housing uses, and .27% on improvements. </a:t>
            </a:r>
          </a:p>
          <a:p>
            <a:endParaRPr lang="it-IT"/>
          </a:p>
          <a:p>
            <a:pPr>
              <a:buFontTx/>
              <a:buChar char="•"/>
            </a:pPr>
            <a:r>
              <a:rPr lang="it-IT"/>
              <a:t>Remittances’ use for housing purposes was not well understood. </a:t>
            </a:r>
          </a:p>
          <a:p>
            <a:endParaRPr lang="it-IT"/>
          </a:p>
          <a:p>
            <a:pPr>
              <a:buFontTx/>
              <a:buChar char="•"/>
            </a:pPr>
            <a:r>
              <a:rPr lang="it-IT"/>
              <a:t>Likewise, remittances were an unknown variable in the study of housing. </a:t>
            </a:r>
          </a:p>
          <a:p>
            <a:pPr>
              <a:buFontTx/>
              <a:buChar char="•"/>
            </a:pPr>
            <a:endParaRPr lang="it-IT"/>
          </a:p>
          <a:p>
            <a:pPr>
              <a:buFontTx/>
              <a:buChar char="•"/>
            </a:pPr>
            <a:r>
              <a:rPr lang="it-IT"/>
              <a:t>The connection between these two important phenomena was entirely unclear.  </a:t>
            </a:r>
          </a:p>
          <a:p>
            <a:pPr>
              <a:buFontTx/>
              <a:buChar char="•"/>
            </a:pPr>
            <a:endParaRPr lang="it-IT"/>
          </a:p>
          <a:p>
            <a:pPr>
              <a:buFontTx/>
              <a:buChar char="•"/>
            </a:pPr>
            <a:r>
              <a:rPr lang="it-IT"/>
              <a:t>A desire to understand the connections between remittances and housing was the motivation for this thesis.  </a:t>
            </a:r>
          </a:p>
          <a:p>
            <a:pPr>
              <a:buFontTx/>
              <a:buChar char="•"/>
            </a:pPr>
            <a:endParaRPr lang="it-IT"/>
          </a:p>
          <a:p>
            <a:pPr>
              <a:buFontTx/>
              <a:buChar char="•"/>
            </a:pPr>
            <a:r>
              <a:rPr lang="it-IT"/>
              <a:t>The goal was to begin providing empirical evidence for how remittances play a role in the housing process and housing outcomes.  </a:t>
            </a:r>
          </a:p>
          <a:p>
            <a:pPr>
              <a:buFontTx/>
              <a:buChar cha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50B94-AAF5-41D5-9B9E-A0C34FECB195}" type="slidenum">
              <a:rPr lang="en-US"/>
              <a:pPr/>
              <a:t>5</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EE002-7BFF-4438-AD8E-10F6817E140E}" type="slidenum">
              <a:rPr lang="en-US"/>
              <a:pPr/>
              <a:t>6</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pPr>
              <a:buFontTx/>
              <a:buChar char="•"/>
            </a:pPr>
            <a:r>
              <a:rPr lang="en-US"/>
              <a:t>Reviewed literature of both to select indicators that can tell us about how remittances and housing are related.  </a:t>
            </a:r>
          </a:p>
          <a:p>
            <a:pPr>
              <a:buFontTx/>
              <a:buChar char="•"/>
            </a:pPr>
            <a:endParaRPr lang="en-US"/>
          </a:p>
          <a:p>
            <a:pPr>
              <a:buFontTx/>
              <a:buChar char="•"/>
            </a:pPr>
            <a:r>
              <a:rPr lang="en-US"/>
              <a:t>the survey collected information about the characteristics of households </a:t>
            </a:r>
          </a:p>
          <a:p>
            <a:pPr>
              <a:buFontTx/>
              <a:buChar char="•"/>
            </a:pPr>
            <a:endParaRPr lang="en-US"/>
          </a:p>
          <a:p>
            <a:pPr>
              <a:buFontTx/>
              <a:buChar char="•"/>
            </a:pPr>
            <a:r>
              <a:rPr lang="en-US"/>
              <a:t>Migrant characteristics – connections - remittances</a:t>
            </a:r>
          </a:p>
          <a:p>
            <a:pPr>
              <a:buFontTx/>
              <a:buChar char="•"/>
            </a:pPr>
            <a:endParaRPr lang="en-US"/>
          </a:p>
          <a:p>
            <a:pPr>
              <a:buFontTx/>
              <a:buChar char="•"/>
            </a:pPr>
            <a:r>
              <a:rPr lang="en-US"/>
              <a:t>Housing spending over last decade, land spending, and indicators that tell us about the unique workings of the housing process and its outcomes   </a:t>
            </a:r>
          </a:p>
          <a:p>
            <a:pPr>
              <a:buFontTx/>
              <a:buChar char="•"/>
            </a:pPr>
            <a:endParaRPr lang="en-US"/>
          </a:p>
          <a:p>
            <a:r>
              <a:rPr lang="en-US"/>
              <a:t>Also asked people other questions about animals they owned, households assets et al.  Amazing I was not kicked out of anyone’s house!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F548C-9958-4223-92D2-6194334D0AC2}" type="slidenum">
              <a:rPr lang="en-US"/>
              <a:pPr/>
              <a:t>7</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To prove that I really did this, I have included some action slides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587CE-BAE5-4431-95F1-28A5D35A8CA8}" type="slidenum">
              <a:rPr lang="en-US"/>
              <a:pPr/>
              <a:t>8</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Since 1970’s villagers have been migrating north. The migration first showed strong growth in the 1980’s during the civil war, but did not abate after the peace accords. It continued to build momentum throughout the 90’s and into this millennium. </a:t>
            </a:r>
          </a:p>
          <a:p>
            <a:r>
              <a:rPr lang="en-US"/>
              <a:t>Majority of migrants go to NY, with smaller concentrations in LA and DC. </a:t>
            </a:r>
            <a:endParaRPr lang="en-US" sz="1400"/>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4A1EB-4048-4E1B-827F-D0B97D541254}" type="slidenum">
              <a:rPr lang="en-US"/>
              <a:pPr/>
              <a:t>9</a:t>
            </a:fld>
            <a:endParaRPr 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02824E-69DE-4023-A715-21E4DF8117D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28D821-2129-41F1-B815-5C76657CB5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A8E5CE-1246-47D2-ABD3-17FDE4746B5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2046163-083D-4E27-806F-F89C87139D0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F8900A2-F80A-4261-9AF2-91139BC392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D72638-23D2-4B4F-A7E3-3F7A8068DF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EA6CFC-97A5-4C78-8613-98208C44CD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D119BE-6945-4A14-99F9-A41532A365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6C7C85-1548-4262-A655-260DB97373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915CC6-449B-4254-B467-CA9608FA49A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D94F48-0776-420A-9708-B875C0E39F7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03EDEA-DE2D-4A7E-8B62-F88D53AA946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672903-818E-462E-AD38-E076151DBD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11CDDC9-1320-45BE-B888-1337B6173D2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Microsoft_Office_Excel_Chart4.xls"/><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Microsoft_Office_Excel_Chart5.xls"/><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Microsoft_Office_Excel_Chart6.xls"/></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Microsoft_Office_Excel_Chart7.xls"/></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Chart8.xls"/></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Chart9.xls"/></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hyperlink" Target="../Local%20Settings/Temporary%20Internet%20Files/brendan_thesismovie.av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2" name="Rectangle 8"/>
          <p:cNvSpPr>
            <a:spLocks noGrp="1" noChangeArrowheads="1"/>
          </p:cNvSpPr>
          <p:nvPr>
            <p:ph type="title"/>
          </p:nvPr>
        </p:nvSpPr>
        <p:spPr/>
        <p:txBody>
          <a:bodyPr/>
          <a:lstStyle/>
          <a:p>
            <a:endParaRPr lang="en-US"/>
          </a:p>
        </p:txBody>
      </p:sp>
      <p:sp>
        <p:nvSpPr>
          <p:cNvPr id="103433" name="Rectangle 9"/>
          <p:cNvSpPr>
            <a:spLocks noGrp="1" noChangeArrowheads="1"/>
          </p:cNvSpPr>
          <p:nvPr>
            <p:ph type="body" idx="1"/>
          </p:nvPr>
        </p:nvSpPr>
        <p:spPr/>
        <p:txBody>
          <a:bodyPr/>
          <a:lstStyle/>
          <a:p>
            <a:endParaRPr lang="en-US"/>
          </a:p>
        </p:txBody>
      </p:sp>
      <p:pic>
        <p:nvPicPr>
          <p:cNvPr id="103428" name="Picture 4" descr="P1010040"/>
          <p:cNvPicPr>
            <a:picLocks noChangeAspect="1" noChangeArrowheads="1"/>
          </p:cNvPicPr>
          <p:nvPr/>
        </p:nvPicPr>
        <p:blipFill>
          <a:blip r:embed="rId3" cstate="print"/>
          <a:srcRect/>
          <a:stretch>
            <a:fillRect/>
          </a:stretch>
        </p:blipFill>
        <p:spPr bwMode="auto">
          <a:xfrm>
            <a:off x="34925" y="0"/>
            <a:ext cx="9144000" cy="7054850"/>
          </a:xfrm>
          <a:prstGeom prst="rect">
            <a:avLst/>
          </a:prstGeom>
          <a:noFill/>
        </p:spPr>
      </p:pic>
      <p:sp>
        <p:nvSpPr>
          <p:cNvPr id="103429" name="Rectangle 5"/>
          <p:cNvSpPr>
            <a:spLocks noChangeArrowheads="1"/>
          </p:cNvSpPr>
          <p:nvPr/>
        </p:nvSpPr>
        <p:spPr bwMode="auto">
          <a:xfrm>
            <a:off x="179388" y="260350"/>
            <a:ext cx="8785225" cy="1152525"/>
          </a:xfrm>
          <a:prstGeom prst="rect">
            <a:avLst/>
          </a:prstGeom>
          <a:solidFill>
            <a:schemeClr val="accent1">
              <a:alpha val="41000"/>
            </a:schemeClr>
          </a:solidFill>
          <a:ln w="9525" algn="ctr">
            <a:solidFill>
              <a:schemeClr val="tx1"/>
            </a:solidFill>
            <a:miter lim="800000"/>
            <a:headEnd/>
            <a:tailEnd/>
          </a:ln>
          <a:effectLst/>
        </p:spPr>
        <p:txBody>
          <a:bodyPr anchor="ctr"/>
          <a:lstStyle/>
          <a:p>
            <a:r>
              <a:rPr lang="en-US" sz="2600" b="1">
                <a:solidFill>
                  <a:schemeClr val="bg1"/>
                </a:solidFill>
              </a:rPr>
              <a:t>Building capital: the role of migrant remittances in housing improvement and construction in El Salvador</a:t>
            </a:r>
          </a:p>
        </p:txBody>
      </p:sp>
      <p:sp>
        <p:nvSpPr>
          <p:cNvPr id="103431" name="Rectangle 7"/>
          <p:cNvSpPr>
            <a:spLocks noChangeArrowheads="1"/>
          </p:cNvSpPr>
          <p:nvPr/>
        </p:nvSpPr>
        <p:spPr bwMode="auto">
          <a:xfrm>
            <a:off x="4356100" y="1557338"/>
            <a:ext cx="4573588" cy="1152525"/>
          </a:xfrm>
          <a:prstGeom prst="rect">
            <a:avLst/>
          </a:prstGeom>
          <a:solidFill>
            <a:schemeClr val="accent1">
              <a:alpha val="41000"/>
            </a:schemeClr>
          </a:solidFill>
          <a:ln w="9525" algn="ctr">
            <a:solidFill>
              <a:schemeClr val="tx1"/>
            </a:solidFill>
            <a:miter lim="800000"/>
            <a:headEnd/>
            <a:tailEnd/>
          </a:ln>
          <a:effectLst/>
        </p:spPr>
        <p:txBody>
          <a:bodyPr anchor="ctr"/>
          <a:lstStyle/>
          <a:p>
            <a:r>
              <a:rPr lang="en-US" b="1">
                <a:solidFill>
                  <a:schemeClr val="bg1"/>
                </a:solidFill>
              </a:rPr>
              <a:t>Brendan McBride</a:t>
            </a:r>
          </a:p>
          <a:p>
            <a:r>
              <a:rPr lang="en-US" b="1">
                <a:solidFill>
                  <a:schemeClr val="bg1"/>
                </a:solidFill>
              </a:rPr>
              <a:t>IDB-MIF Presentation, </a:t>
            </a:r>
          </a:p>
          <a:p>
            <a:r>
              <a:rPr lang="en-US" b="1">
                <a:solidFill>
                  <a:schemeClr val="bg1"/>
                </a:solidFill>
              </a:rPr>
              <a:t>May 15,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24038" y="274638"/>
            <a:ext cx="5556250" cy="706437"/>
          </a:xfrm>
        </p:spPr>
        <p:txBody>
          <a:bodyPr/>
          <a:lstStyle/>
          <a:p>
            <a:r>
              <a:rPr lang="en-US" sz="3200"/>
              <a:t>Profile of remittances’ role </a:t>
            </a:r>
          </a:p>
        </p:txBody>
      </p:sp>
      <p:sp>
        <p:nvSpPr>
          <p:cNvPr id="17411" name="Rectangle 3"/>
          <p:cNvSpPr>
            <a:spLocks noGrp="1" noChangeArrowheads="1"/>
          </p:cNvSpPr>
          <p:nvPr>
            <p:ph type="body" idx="1"/>
          </p:nvPr>
        </p:nvSpPr>
        <p:spPr>
          <a:xfrm>
            <a:off x="457200" y="1341438"/>
            <a:ext cx="8229600" cy="5040312"/>
          </a:xfrm>
        </p:spPr>
        <p:txBody>
          <a:bodyPr/>
          <a:lstStyle/>
          <a:p>
            <a:pPr>
              <a:lnSpc>
                <a:spcPct val="80000"/>
              </a:lnSpc>
              <a:buFontTx/>
              <a:buNone/>
            </a:pPr>
            <a:endParaRPr lang="en-US" sz="1400"/>
          </a:p>
        </p:txBody>
      </p:sp>
      <p:pic>
        <p:nvPicPr>
          <p:cNvPr id="17412" name="Picture 4" descr="P1000513"/>
          <p:cNvPicPr>
            <a:picLocks noChangeAspect="1" noChangeArrowheads="1"/>
          </p:cNvPicPr>
          <p:nvPr/>
        </p:nvPicPr>
        <p:blipFill>
          <a:blip r:embed="rId3" cstate="print"/>
          <a:srcRect/>
          <a:stretch>
            <a:fillRect/>
          </a:stretch>
        </p:blipFill>
        <p:spPr bwMode="auto">
          <a:xfrm>
            <a:off x="1547813" y="1185863"/>
            <a:ext cx="6265862" cy="5122862"/>
          </a:xfrm>
          <a:prstGeom prst="rect">
            <a:avLst/>
          </a:prstGeom>
          <a:noFill/>
        </p:spPr>
      </p:pic>
      <p:sp>
        <p:nvSpPr>
          <p:cNvPr id="17414" name="AutoShape 6"/>
          <p:cNvSpPr>
            <a:spLocks noChangeArrowheads="1"/>
          </p:cNvSpPr>
          <p:nvPr/>
        </p:nvSpPr>
        <p:spPr bwMode="auto">
          <a:xfrm>
            <a:off x="252413" y="4652963"/>
            <a:ext cx="5040312" cy="792162"/>
          </a:xfrm>
          <a:prstGeom prst="roundRect">
            <a:avLst>
              <a:gd name="adj" fmla="val 16667"/>
            </a:avLst>
          </a:prstGeom>
          <a:solidFill>
            <a:srgbClr val="333399"/>
          </a:solidFill>
          <a:ln w="9525" algn="ctr">
            <a:solidFill>
              <a:schemeClr val="tx1"/>
            </a:solidFill>
            <a:round/>
            <a:headEnd/>
            <a:tailEnd/>
          </a:ln>
          <a:effectLst/>
        </p:spPr>
        <p:txBody>
          <a:bodyPr anchor="ctr"/>
          <a:lstStyle/>
          <a:p>
            <a:r>
              <a:rPr lang="en-US"/>
              <a:t>Mother of migrant is receiver 45% of time</a:t>
            </a:r>
          </a:p>
        </p:txBody>
      </p:sp>
      <p:sp>
        <p:nvSpPr>
          <p:cNvPr id="17415" name="AutoShape 7"/>
          <p:cNvSpPr>
            <a:spLocks noChangeArrowheads="1"/>
          </p:cNvSpPr>
          <p:nvPr/>
        </p:nvSpPr>
        <p:spPr bwMode="auto">
          <a:xfrm>
            <a:off x="252413" y="1052513"/>
            <a:ext cx="5040312" cy="719137"/>
          </a:xfrm>
          <a:prstGeom prst="roundRect">
            <a:avLst>
              <a:gd name="adj" fmla="val 16667"/>
            </a:avLst>
          </a:prstGeom>
          <a:solidFill>
            <a:srgbClr val="333399"/>
          </a:solidFill>
          <a:ln w="9525" algn="ctr">
            <a:solidFill>
              <a:schemeClr val="tx1"/>
            </a:solidFill>
            <a:round/>
            <a:headEnd/>
            <a:tailEnd/>
          </a:ln>
          <a:effectLst/>
        </p:spPr>
        <p:txBody>
          <a:bodyPr anchor="ctr"/>
          <a:lstStyle/>
          <a:p>
            <a:r>
              <a:rPr lang="en-US"/>
              <a:t>61% of households receiving remittances.</a:t>
            </a:r>
          </a:p>
        </p:txBody>
      </p:sp>
      <p:sp>
        <p:nvSpPr>
          <p:cNvPr id="17416" name="AutoShape 8"/>
          <p:cNvSpPr>
            <a:spLocks noChangeArrowheads="1"/>
          </p:cNvSpPr>
          <p:nvPr/>
        </p:nvSpPr>
        <p:spPr bwMode="auto">
          <a:xfrm>
            <a:off x="250825" y="5588000"/>
            <a:ext cx="5041900" cy="865188"/>
          </a:xfrm>
          <a:prstGeom prst="roundRect">
            <a:avLst>
              <a:gd name="adj" fmla="val 16667"/>
            </a:avLst>
          </a:prstGeom>
          <a:solidFill>
            <a:srgbClr val="333399"/>
          </a:solidFill>
          <a:ln w="9525" algn="ctr">
            <a:solidFill>
              <a:schemeClr val="tx1"/>
            </a:solidFill>
            <a:round/>
            <a:headEnd/>
            <a:tailEnd/>
          </a:ln>
          <a:effectLst/>
        </p:spPr>
        <p:txBody>
          <a:bodyPr anchor="ctr"/>
          <a:lstStyle/>
          <a:p>
            <a:pPr algn="l">
              <a:lnSpc>
                <a:spcPct val="80000"/>
              </a:lnSpc>
              <a:spcBef>
                <a:spcPct val="20000"/>
              </a:spcBef>
            </a:pPr>
            <a:r>
              <a:rPr lang="en-US"/>
              <a:t>Remittance households have more income – $1,275 annually – than non-remittance households.</a:t>
            </a:r>
          </a:p>
        </p:txBody>
      </p:sp>
      <p:sp>
        <p:nvSpPr>
          <p:cNvPr id="17417" name="AutoShape 9"/>
          <p:cNvSpPr>
            <a:spLocks noChangeArrowheads="1"/>
          </p:cNvSpPr>
          <p:nvPr/>
        </p:nvSpPr>
        <p:spPr bwMode="auto">
          <a:xfrm>
            <a:off x="250825" y="2852738"/>
            <a:ext cx="5041900" cy="719137"/>
          </a:xfrm>
          <a:prstGeom prst="roundRect">
            <a:avLst>
              <a:gd name="adj" fmla="val 16667"/>
            </a:avLst>
          </a:prstGeom>
          <a:solidFill>
            <a:srgbClr val="333399"/>
          </a:solidFill>
          <a:ln w="9525" algn="ctr">
            <a:solidFill>
              <a:schemeClr val="tx1"/>
            </a:solidFill>
            <a:round/>
            <a:headEnd/>
            <a:tailEnd/>
          </a:ln>
          <a:effectLst/>
        </p:spPr>
        <p:txBody>
          <a:bodyPr anchor="ctr"/>
          <a:lstStyle/>
          <a:p>
            <a:r>
              <a:rPr lang="en-US"/>
              <a:t>Represented 48% of household income. </a:t>
            </a:r>
          </a:p>
        </p:txBody>
      </p:sp>
      <p:sp>
        <p:nvSpPr>
          <p:cNvPr id="17418" name="AutoShape 10"/>
          <p:cNvSpPr>
            <a:spLocks noChangeArrowheads="1"/>
          </p:cNvSpPr>
          <p:nvPr/>
        </p:nvSpPr>
        <p:spPr bwMode="auto">
          <a:xfrm>
            <a:off x="252413" y="1916113"/>
            <a:ext cx="5040312" cy="720725"/>
          </a:xfrm>
          <a:prstGeom prst="roundRect">
            <a:avLst>
              <a:gd name="adj" fmla="val 16667"/>
            </a:avLst>
          </a:prstGeom>
          <a:solidFill>
            <a:srgbClr val="333399"/>
          </a:solidFill>
          <a:ln w="9525" algn="ctr">
            <a:solidFill>
              <a:schemeClr val="tx1"/>
            </a:solidFill>
            <a:round/>
            <a:headEnd/>
            <a:tailEnd/>
          </a:ln>
          <a:effectLst/>
        </p:spPr>
        <p:txBody>
          <a:bodyPr anchor="ctr"/>
          <a:lstStyle/>
          <a:p>
            <a:r>
              <a:rPr lang="en-US"/>
              <a:t>Annual remittances averaged $2,334.</a:t>
            </a:r>
          </a:p>
        </p:txBody>
      </p:sp>
      <p:sp>
        <p:nvSpPr>
          <p:cNvPr id="17419" name="AutoShape 11"/>
          <p:cNvSpPr>
            <a:spLocks noChangeArrowheads="1"/>
          </p:cNvSpPr>
          <p:nvPr/>
        </p:nvSpPr>
        <p:spPr bwMode="auto">
          <a:xfrm>
            <a:off x="250825" y="3787775"/>
            <a:ext cx="5041900" cy="719138"/>
          </a:xfrm>
          <a:prstGeom prst="roundRect">
            <a:avLst>
              <a:gd name="adj" fmla="val 16667"/>
            </a:avLst>
          </a:prstGeom>
          <a:solidFill>
            <a:srgbClr val="333399"/>
          </a:solidFill>
          <a:ln w="9525" algn="ctr">
            <a:solidFill>
              <a:schemeClr val="tx1"/>
            </a:solidFill>
            <a:round/>
            <a:headEnd/>
            <a:tailEnd/>
          </a:ln>
          <a:effectLst/>
        </p:spPr>
        <p:txBody>
          <a:bodyPr anchor="ctr"/>
          <a:lstStyle/>
          <a:p>
            <a:r>
              <a:rPr lang="en-US"/>
              <a:t>Remitters averaged $1,104 annually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childTnLst>
                                </p:cTn>
                              </p:par>
                              <p:par>
                                <p:cTn id="8" presetID="10" presetClass="entr" presetSubtype="0"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1000"/>
                                        <p:tgtEl>
                                          <p:spTgt spid="174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1000" fill="hold"/>
                                        <p:tgtEl>
                                          <p:spTgt spid="17412"/>
                                        </p:tgtEl>
                                      </p:cBhvr>
                                      <p:by x="45000" y="45000"/>
                                    </p:animScale>
                                  </p:childTnLst>
                                </p:cTn>
                              </p:par>
                              <p:par>
                                <p:cTn id="15" presetID="63" presetClass="path" presetSubtype="0" accel="50000" decel="50000" fill="hold" nodeType="withEffect">
                                  <p:stCondLst>
                                    <p:cond delay="0"/>
                                  </p:stCondLst>
                                  <p:childTnLst>
                                    <p:animMotion origin="layout" path="M 4.44444E-6 3.7037E-6 L 0.29531 0.00625 " pathEditMode="relative" rAng="0" ptsTypes="AA">
                                      <p:cBhvr>
                                        <p:cTn id="16" dur="1000" fill="hold"/>
                                        <p:tgtEl>
                                          <p:spTgt spid="17412"/>
                                        </p:tgtEl>
                                        <p:attrNameLst>
                                          <p:attrName>ppt_x</p:attrName>
                                          <p:attrName>ppt_y</p:attrName>
                                        </p:attrNameLst>
                                      </p:cBhvr>
                                      <p:rCtr x="148" y="3"/>
                                    </p:animMotion>
                                  </p:childTnLst>
                                </p:cTn>
                              </p:par>
                            </p:childTnLst>
                          </p:cTn>
                        </p:par>
                        <p:par>
                          <p:cTn id="17" fill="hold">
                            <p:stCondLst>
                              <p:cond delay="1000"/>
                            </p:stCondLst>
                            <p:childTnLst>
                              <p:par>
                                <p:cTn id="18" presetID="10" presetClass="entr" presetSubtype="0" fill="hold" grpId="1" nodeType="after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fade">
                                      <p:cBhvr>
                                        <p:cTn id="20" dur="500"/>
                                        <p:tgtEl>
                                          <p:spTgt spid="174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fade">
                                      <p:cBhvr>
                                        <p:cTn id="25" dur="500"/>
                                        <p:tgtEl>
                                          <p:spTgt spid="174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417"/>
                                        </p:tgtEl>
                                        <p:attrNameLst>
                                          <p:attrName>style.visibility</p:attrName>
                                        </p:attrNameLst>
                                      </p:cBhvr>
                                      <p:to>
                                        <p:strVal val="visible"/>
                                      </p:to>
                                    </p:set>
                                    <p:animEffect transition="in" filter="fade">
                                      <p:cBhvr>
                                        <p:cTn id="30" dur="500"/>
                                        <p:tgtEl>
                                          <p:spTgt spid="174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419"/>
                                        </p:tgtEl>
                                        <p:attrNameLst>
                                          <p:attrName>style.visibility</p:attrName>
                                        </p:attrNameLst>
                                      </p:cBhvr>
                                      <p:to>
                                        <p:strVal val="visible"/>
                                      </p:to>
                                    </p:set>
                                    <p:animEffect transition="in" filter="fade">
                                      <p:cBhvr>
                                        <p:cTn id="35" dur="500"/>
                                        <p:tgtEl>
                                          <p:spTgt spid="174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414"/>
                                        </p:tgtEl>
                                        <p:attrNameLst>
                                          <p:attrName>style.visibility</p:attrName>
                                        </p:attrNameLst>
                                      </p:cBhvr>
                                      <p:to>
                                        <p:strVal val="visible"/>
                                      </p:to>
                                    </p:set>
                                    <p:animEffect transition="in" filter="fade">
                                      <p:cBhvr>
                                        <p:cTn id="40" dur="500"/>
                                        <p:tgtEl>
                                          <p:spTgt spid="174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416"/>
                                        </p:tgtEl>
                                        <p:attrNameLst>
                                          <p:attrName>style.visibility</p:attrName>
                                        </p:attrNameLst>
                                      </p:cBhvr>
                                      <p:to>
                                        <p:strVal val="visible"/>
                                      </p:to>
                                    </p:set>
                                    <p:animEffect transition="in" filter="fade">
                                      <p:cBhvr>
                                        <p:cTn id="45"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4" grpId="0" animBg="1"/>
      <p:bldP spid="17415" grpId="1" animBg="1"/>
      <p:bldP spid="17416" grpId="0" animBg="1"/>
      <p:bldP spid="17417" grpId="0" animBg="1"/>
      <p:bldP spid="17418" grpId="0" animBg="1"/>
      <p:bldP spid="174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9750" y="981075"/>
            <a:ext cx="8229600" cy="561975"/>
          </a:xfrm>
        </p:spPr>
        <p:txBody>
          <a:bodyPr/>
          <a:lstStyle/>
          <a:p>
            <a:r>
              <a:rPr lang="en-US" sz="3200"/>
              <a:t>The local housing process</a:t>
            </a:r>
          </a:p>
        </p:txBody>
      </p:sp>
      <p:sp>
        <p:nvSpPr>
          <p:cNvPr id="71683" name="Rectangle 3"/>
          <p:cNvSpPr>
            <a:spLocks noGrp="1" noChangeArrowheads="1"/>
          </p:cNvSpPr>
          <p:nvPr>
            <p:ph type="body" idx="1"/>
          </p:nvPr>
        </p:nvSpPr>
        <p:spPr>
          <a:xfrm>
            <a:off x="468313" y="2060575"/>
            <a:ext cx="8229600" cy="3816350"/>
          </a:xfrm>
        </p:spPr>
        <p:txBody>
          <a:bodyPr/>
          <a:lstStyle/>
          <a:p>
            <a:pPr>
              <a:lnSpc>
                <a:spcPct val="90000"/>
              </a:lnSpc>
            </a:pPr>
            <a:r>
              <a:rPr lang="en-US" sz="2800"/>
              <a:t>State largely uninvolved in housing regulation</a:t>
            </a:r>
          </a:p>
          <a:p>
            <a:pPr>
              <a:lnSpc>
                <a:spcPct val="90000"/>
              </a:lnSpc>
            </a:pPr>
            <a:r>
              <a:rPr lang="en-US" sz="2800"/>
              <a:t>Families coordinate the process, using their own resources and means</a:t>
            </a:r>
          </a:p>
          <a:p>
            <a:pPr>
              <a:lnSpc>
                <a:spcPct val="90000"/>
              </a:lnSpc>
            </a:pPr>
            <a:r>
              <a:rPr lang="en-US" sz="2800"/>
              <a:t>Formal housing loans never used</a:t>
            </a:r>
          </a:p>
          <a:p>
            <a:pPr>
              <a:lnSpc>
                <a:spcPct val="90000"/>
              </a:lnSpc>
            </a:pPr>
            <a:r>
              <a:rPr lang="en-US" sz="2800"/>
              <a:t>Households </a:t>
            </a:r>
            <a:r>
              <a:rPr lang="en-US" sz="2800" i="1"/>
              <a:t>spend</a:t>
            </a:r>
            <a:r>
              <a:rPr lang="en-US" sz="2800"/>
              <a:t> what they </a:t>
            </a:r>
            <a:r>
              <a:rPr lang="en-US" sz="2800" i="1"/>
              <a:t>have</a:t>
            </a:r>
          </a:p>
          <a:p>
            <a:pPr>
              <a:lnSpc>
                <a:spcPct val="90000"/>
              </a:lnSpc>
            </a:pPr>
            <a:r>
              <a:rPr lang="en-US" sz="2800"/>
              <a:t>Capital was and is limited for many households.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1683">
                                            <p:txEl>
                                              <p:pRg st="0" end="0"/>
                                            </p:txEl>
                                          </p:spTgt>
                                        </p:tgtEl>
                                        <p:attrNameLst>
                                          <p:attrName>style.opacity</p:attrName>
                                        </p:attrNameLst>
                                      </p:cBhvr>
                                      <p:to>
                                        <p:strVal val="0.25"/>
                                      </p:to>
                                    </p:set>
                                    <p:animEffect filter="image" prLst="opacity: 0.25">
                                      <p:cBhvr rctx="IE">
                                        <p:cTn id="7" dur="indefinite"/>
                                        <p:tgtEl>
                                          <p:spTgt spid="71683">
                                            <p:txEl>
                                              <p:pRg st="0" end="0"/>
                                            </p:txEl>
                                          </p:spTgt>
                                        </p:tgtEl>
                                      </p:cBhvr>
                                    </p:animEffect>
                                  </p:childTnLst>
                                </p:cTn>
                              </p:par>
                              <p:par>
                                <p:cTn id="8" presetID="9" presetClass="emph" presetSubtype="0" grpId="0" nodeType="withEffect">
                                  <p:stCondLst>
                                    <p:cond delay="0"/>
                                  </p:stCondLst>
                                  <p:childTnLst>
                                    <p:set>
                                      <p:cBhvr rctx="PPT">
                                        <p:cTn id="9" dur="indefinite"/>
                                        <p:tgtEl>
                                          <p:spTgt spid="71683">
                                            <p:txEl>
                                              <p:pRg st="1" end="1"/>
                                            </p:txEl>
                                          </p:spTgt>
                                        </p:tgtEl>
                                        <p:attrNameLst>
                                          <p:attrName>style.opacity</p:attrName>
                                        </p:attrNameLst>
                                      </p:cBhvr>
                                      <p:to>
                                        <p:strVal val="0.25"/>
                                      </p:to>
                                    </p:set>
                                    <p:animEffect filter="image" prLst="opacity: 0.25">
                                      <p:cBhvr rctx="IE">
                                        <p:cTn id="10" dur="indefinite"/>
                                        <p:tgtEl>
                                          <p:spTgt spid="71683">
                                            <p:txEl>
                                              <p:pRg st="1" end="1"/>
                                            </p:txEl>
                                          </p:spTgt>
                                        </p:tgtEl>
                                      </p:cBhvr>
                                    </p:animEffect>
                                  </p:childTnLst>
                                </p:cTn>
                              </p:par>
                              <p:par>
                                <p:cTn id="11" presetID="9" presetClass="emph" presetSubtype="0" grpId="0" nodeType="withEffect">
                                  <p:stCondLst>
                                    <p:cond delay="0"/>
                                  </p:stCondLst>
                                  <p:childTnLst>
                                    <p:set>
                                      <p:cBhvr rctx="PPT">
                                        <p:cTn id="12" dur="indefinite"/>
                                        <p:tgtEl>
                                          <p:spTgt spid="71683">
                                            <p:txEl>
                                              <p:pRg st="2" end="2"/>
                                            </p:txEl>
                                          </p:spTgt>
                                        </p:tgtEl>
                                        <p:attrNameLst>
                                          <p:attrName>style.opacity</p:attrName>
                                        </p:attrNameLst>
                                      </p:cBhvr>
                                      <p:to>
                                        <p:strVal val="0.25"/>
                                      </p:to>
                                    </p:set>
                                    <p:animEffect filter="image" prLst="opacity: 0.25">
                                      <p:cBhvr rctx="IE">
                                        <p:cTn id="13" dur="indefinite"/>
                                        <p:tgtEl>
                                          <p:spTgt spid="71683">
                                            <p:txEl>
                                              <p:pRg st="2" end="2"/>
                                            </p:txEl>
                                          </p:spTgt>
                                        </p:tgtEl>
                                      </p:cBhvr>
                                    </p:animEffect>
                                  </p:childTnLst>
                                </p:cTn>
                              </p:par>
                              <p:par>
                                <p:cTn id="14" presetID="9" presetClass="emph" presetSubtype="0" grpId="0" nodeType="withEffect">
                                  <p:stCondLst>
                                    <p:cond delay="0"/>
                                  </p:stCondLst>
                                  <p:childTnLst>
                                    <p:set>
                                      <p:cBhvr rctx="PPT">
                                        <p:cTn id="15" dur="indefinite"/>
                                        <p:tgtEl>
                                          <p:spTgt spid="71683">
                                            <p:txEl>
                                              <p:pRg st="3" end="3"/>
                                            </p:txEl>
                                          </p:spTgt>
                                        </p:tgtEl>
                                        <p:attrNameLst>
                                          <p:attrName>style.opacity</p:attrName>
                                        </p:attrNameLst>
                                      </p:cBhvr>
                                      <p:to>
                                        <p:strVal val="0.25"/>
                                      </p:to>
                                    </p:set>
                                    <p:animEffect filter="image" prLst="opacity: 0.25">
                                      <p:cBhvr rctx="IE">
                                        <p:cTn id="16" dur="indefinite"/>
                                        <p:tgtEl>
                                          <p:spTgt spid="71683">
                                            <p:txEl>
                                              <p:pRg st="3" end="3"/>
                                            </p:txEl>
                                          </p:spTgt>
                                        </p:tgtEl>
                                      </p:cBhvr>
                                    </p:animEffect>
                                  </p:childTnLst>
                                </p:cTn>
                              </p:par>
                              <p:par>
                                <p:cTn id="17" presetID="9" presetClass="emph" presetSubtype="0" grpId="0" nodeType="withEffect">
                                  <p:stCondLst>
                                    <p:cond delay="0"/>
                                  </p:stCondLst>
                                  <p:childTnLst>
                                    <p:set>
                                      <p:cBhvr rctx="PPT">
                                        <p:cTn id="18" dur="indefinite"/>
                                        <p:tgtEl>
                                          <p:spTgt spid="71683">
                                            <p:txEl>
                                              <p:pRg st="4" end="4"/>
                                            </p:txEl>
                                          </p:spTgt>
                                        </p:tgtEl>
                                        <p:attrNameLst>
                                          <p:attrName>style.opacity</p:attrName>
                                        </p:attrNameLst>
                                      </p:cBhvr>
                                      <p:to>
                                        <p:strVal val="0.25"/>
                                      </p:to>
                                    </p:set>
                                    <p:animEffect filter="image" prLst="opacity: 0.25">
                                      <p:cBhvr rctx="IE">
                                        <p:cTn id="19" dur="indefinite"/>
                                        <p:tgtEl>
                                          <p:spTgt spid="7168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71683">
                                            <p:txEl>
                                              <p:pRg st="0" end="0"/>
                                            </p:txEl>
                                          </p:spTgt>
                                        </p:tgtEl>
                                        <p:attrNameLst>
                                          <p:attrName>style.opacity</p:attrName>
                                        </p:attrNameLst>
                                      </p:cBhvr>
                                      <p:to>
                                        <p:strVal val="1.0"/>
                                      </p:to>
                                    </p:set>
                                    <p:animEffect filter="image" prLst="opacity: 1.0">
                                      <p:cBhvr rctx="IE">
                                        <p:cTn id="24" dur="indefinite"/>
                                        <p:tgtEl>
                                          <p:spTgt spid="7168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endCondLst>
                                    <p:cond evt="onNext" delay="0">
                                      <p:tgtEl>
                                        <p:sldTgt/>
                                      </p:tgtEl>
                                    </p:cond>
                                  </p:endCondLst>
                                  <p:childTnLst>
                                    <p:set>
                                      <p:cBhvr rctx="PPT">
                                        <p:cTn id="28" dur="indefinite"/>
                                        <p:tgtEl>
                                          <p:spTgt spid="71683">
                                            <p:txEl>
                                              <p:pRg st="1" end="1"/>
                                            </p:txEl>
                                          </p:spTgt>
                                        </p:tgtEl>
                                        <p:attrNameLst>
                                          <p:attrName>style.opacity</p:attrName>
                                        </p:attrNameLst>
                                      </p:cBhvr>
                                      <p:to>
                                        <p:strVal val="1.0"/>
                                      </p:to>
                                    </p:set>
                                    <p:animEffect filter="image" prLst="opacity: 1.0">
                                      <p:cBhvr rctx="IE">
                                        <p:cTn id="29" dur="indefinite"/>
                                        <p:tgtEl>
                                          <p:spTgt spid="7168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mph" presetSubtype="0" grpId="1" nodeType="clickEffect">
                                  <p:stCondLst>
                                    <p:cond delay="0"/>
                                  </p:stCondLst>
                                  <p:endCondLst>
                                    <p:cond evt="onNext" delay="0">
                                      <p:tgtEl>
                                        <p:sldTgt/>
                                      </p:tgtEl>
                                    </p:cond>
                                  </p:endCondLst>
                                  <p:childTnLst>
                                    <p:set>
                                      <p:cBhvr rctx="PPT">
                                        <p:cTn id="33" dur="indefinite"/>
                                        <p:tgtEl>
                                          <p:spTgt spid="71683">
                                            <p:txEl>
                                              <p:pRg st="2" end="2"/>
                                            </p:txEl>
                                          </p:spTgt>
                                        </p:tgtEl>
                                        <p:attrNameLst>
                                          <p:attrName>style.opacity</p:attrName>
                                        </p:attrNameLst>
                                      </p:cBhvr>
                                      <p:to>
                                        <p:strVal val="1.0"/>
                                      </p:to>
                                    </p:set>
                                    <p:animEffect filter="image" prLst="opacity: 1.0">
                                      <p:cBhvr rctx="IE">
                                        <p:cTn id="34" dur="indefinite"/>
                                        <p:tgtEl>
                                          <p:spTgt spid="7168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endCondLst>
                                    <p:cond evt="onNext" delay="0">
                                      <p:tgtEl>
                                        <p:sldTgt/>
                                      </p:tgtEl>
                                    </p:cond>
                                  </p:endCondLst>
                                  <p:childTnLst>
                                    <p:set>
                                      <p:cBhvr rctx="PPT">
                                        <p:cTn id="38" dur="indefinite"/>
                                        <p:tgtEl>
                                          <p:spTgt spid="71683">
                                            <p:txEl>
                                              <p:pRg st="3" end="3"/>
                                            </p:txEl>
                                          </p:spTgt>
                                        </p:tgtEl>
                                        <p:attrNameLst>
                                          <p:attrName>style.opacity</p:attrName>
                                        </p:attrNameLst>
                                      </p:cBhvr>
                                      <p:to>
                                        <p:strVal val="1.0"/>
                                      </p:to>
                                    </p:set>
                                    <p:animEffect filter="image" prLst="opacity: 1.0">
                                      <p:cBhvr rctx="IE">
                                        <p:cTn id="39" dur="indefinite"/>
                                        <p:tgtEl>
                                          <p:spTgt spid="7168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endCondLst>
                                    <p:cond evt="onNext" delay="0">
                                      <p:tgtEl>
                                        <p:sldTgt/>
                                      </p:tgtEl>
                                    </p:cond>
                                  </p:endCondLst>
                                  <p:childTnLst>
                                    <p:set>
                                      <p:cBhvr rctx="PPT">
                                        <p:cTn id="43" dur="indefinite"/>
                                        <p:tgtEl>
                                          <p:spTgt spid="71683">
                                            <p:txEl>
                                              <p:pRg st="4" end="4"/>
                                            </p:txEl>
                                          </p:spTgt>
                                        </p:tgtEl>
                                        <p:attrNameLst>
                                          <p:attrName>style.opacity</p:attrName>
                                        </p:attrNameLst>
                                      </p:cBhvr>
                                      <p:to>
                                        <p:strVal val="1.0"/>
                                      </p:to>
                                    </p:set>
                                    <p:animEffect filter="image" prLst="opacity: 1.0">
                                      <p:cBhvr rctx="IE">
                                        <p:cTn id="44" dur="indefinite"/>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allAtOnce"/>
      <p:bldP spid="7168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468313" y="2708275"/>
            <a:ext cx="8229600" cy="749300"/>
          </a:xfrm>
        </p:spPr>
        <p:txBody>
          <a:bodyPr/>
          <a:lstStyle/>
          <a:p>
            <a:pPr algn="ctr">
              <a:buFontTx/>
              <a:buNone/>
            </a:pPr>
            <a:r>
              <a:rPr lang="en-US"/>
              <a:t>The use of remittances for housing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79388" y="274638"/>
            <a:ext cx="8507412" cy="706437"/>
          </a:xfrm>
        </p:spPr>
        <p:txBody>
          <a:bodyPr/>
          <a:lstStyle/>
          <a:p>
            <a:r>
              <a:rPr lang="en-US" sz="3200"/>
              <a:t>“Through the grapevine” talk about remittances and housing</a:t>
            </a:r>
          </a:p>
        </p:txBody>
      </p:sp>
      <p:sp>
        <p:nvSpPr>
          <p:cNvPr id="159747" name="Rectangle 3"/>
          <p:cNvSpPr>
            <a:spLocks noGrp="1" noChangeArrowheads="1"/>
          </p:cNvSpPr>
          <p:nvPr>
            <p:ph type="body" idx="1"/>
          </p:nvPr>
        </p:nvSpPr>
        <p:spPr>
          <a:xfrm>
            <a:off x="457200" y="1196975"/>
            <a:ext cx="8229600" cy="4929188"/>
          </a:xfrm>
        </p:spPr>
        <p:txBody>
          <a:bodyPr/>
          <a:lstStyle/>
          <a:p>
            <a:pPr>
              <a:lnSpc>
                <a:spcPct val="80000"/>
              </a:lnSpc>
            </a:pPr>
            <a:endParaRPr lang="en-US" sz="2000"/>
          </a:p>
          <a:p>
            <a:pPr>
              <a:lnSpc>
                <a:spcPct val="80000"/>
              </a:lnSpc>
            </a:pPr>
            <a:r>
              <a:rPr lang="en-US" sz="2000"/>
              <a:t>“You see the difference between the houses, [those with remittances] have their houses nicely arranged, made of brick and block, nice doors and walls, furnished.”</a:t>
            </a:r>
          </a:p>
          <a:p>
            <a:pPr>
              <a:lnSpc>
                <a:spcPct val="80000"/>
              </a:lnSpc>
            </a:pPr>
            <a:endParaRPr lang="en-US" sz="2000"/>
          </a:p>
          <a:p>
            <a:pPr>
              <a:lnSpc>
                <a:spcPct val="80000"/>
              </a:lnSpc>
            </a:pPr>
            <a:r>
              <a:rPr lang="en-US" sz="2000"/>
              <a:t>“[Those with remittances] can have their pretty little houses with furniture, made of brick….they have duralita [roofing] and iron in them.”</a:t>
            </a:r>
          </a:p>
          <a:p>
            <a:pPr>
              <a:lnSpc>
                <a:spcPct val="80000"/>
              </a:lnSpc>
              <a:buFontTx/>
              <a:buNone/>
            </a:pPr>
            <a:endParaRPr lang="en-US" sz="2000"/>
          </a:p>
          <a:p>
            <a:pPr>
              <a:lnSpc>
                <a:spcPct val="80000"/>
              </a:lnSpc>
            </a:pPr>
            <a:r>
              <a:rPr lang="en-US" sz="2000"/>
              <a:t>“People who get remittances have good houses, houses of cement with ceramic [floors], some have new homes.”</a:t>
            </a:r>
          </a:p>
          <a:p>
            <a:pPr>
              <a:lnSpc>
                <a:spcPct val="80000"/>
              </a:lnSpc>
              <a:buFontTx/>
              <a:buNone/>
            </a:pPr>
            <a:endParaRPr lang="en-US" sz="2000"/>
          </a:p>
          <a:p>
            <a:pPr>
              <a:lnSpc>
                <a:spcPct val="80000"/>
              </a:lnSpc>
            </a:pPr>
            <a:r>
              <a:rPr lang="en-US" sz="2000"/>
              <a:t>“You see the difference in the house…you see that [migrants] have sent for the houses to be built.”</a:t>
            </a:r>
          </a:p>
          <a:p>
            <a:pPr>
              <a:lnSpc>
                <a:spcPct val="80000"/>
              </a:lnSpc>
              <a:buFontTx/>
              <a:buNone/>
            </a:pPr>
            <a:endParaRPr lang="en-US" sz="2000"/>
          </a:p>
          <a:p>
            <a:pPr>
              <a:lnSpc>
                <a:spcPct val="80000"/>
              </a:lnSpc>
            </a:pPr>
            <a:r>
              <a:rPr lang="en-US" sz="2000"/>
              <a:t>“People are knocking down old houses and building new ones.  That’s how the town is growing.”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77875"/>
          </a:xfrm>
        </p:spPr>
        <p:txBody>
          <a:bodyPr/>
          <a:lstStyle/>
          <a:p>
            <a:r>
              <a:rPr lang="en-US" sz="3200"/>
              <a:t>Percentages of households making improvements over last 10 years</a:t>
            </a:r>
          </a:p>
        </p:txBody>
      </p:sp>
      <p:graphicFrame>
        <p:nvGraphicFramePr>
          <p:cNvPr id="25603" name="Object 3"/>
          <p:cNvGraphicFramePr>
            <a:graphicFrameLocks noChangeAspect="1"/>
          </p:cNvGraphicFramePr>
          <p:nvPr>
            <p:ph idx="1"/>
          </p:nvPr>
        </p:nvGraphicFramePr>
        <p:xfrm>
          <a:off x="1116013" y="1412875"/>
          <a:ext cx="6985000" cy="3678238"/>
        </p:xfrm>
        <a:graphic>
          <a:graphicData uri="http://schemas.openxmlformats.org/presentationml/2006/ole">
            <p:oleObj spid="_x0000_s25603" name="Chart" r:id="rId4" imgW="4210050" imgH="2543175" progId="Excel.Chart.8">
              <p:embed/>
            </p:oleObj>
          </a:graphicData>
        </a:graphic>
      </p:graphicFrame>
      <p:sp>
        <p:nvSpPr>
          <p:cNvPr id="25605" name="Rectangle 5"/>
          <p:cNvSpPr>
            <a:spLocks noChangeArrowheads="1"/>
          </p:cNvSpPr>
          <p:nvPr/>
        </p:nvSpPr>
        <p:spPr bwMode="auto">
          <a:xfrm>
            <a:off x="1619250" y="5373688"/>
            <a:ext cx="2520950" cy="936625"/>
          </a:xfrm>
          <a:prstGeom prst="rect">
            <a:avLst/>
          </a:prstGeom>
          <a:solidFill>
            <a:schemeClr val="accent1"/>
          </a:solidFill>
          <a:ln w="9525" algn="ctr">
            <a:solidFill>
              <a:schemeClr val="tx1"/>
            </a:solidFill>
            <a:miter lim="800000"/>
            <a:headEnd/>
            <a:tailEnd/>
          </a:ln>
          <a:effectLst/>
        </p:spPr>
        <p:txBody>
          <a:bodyPr anchor="ctr"/>
          <a:lstStyle/>
          <a:p>
            <a:r>
              <a:rPr lang="en-US" sz="1800" b="1"/>
              <a:t>NON-REMITTANCE HOUSEHOLDS</a:t>
            </a:r>
          </a:p>
        </p:txBody>
      </p:sp>
      <p:sp>
        <p:nvSpPr>
          <p:cNvPr id="25606" name="Rectangle 6"/>
          <p:cNvSpPr>
            <a:spLocks noChangeArrowheads="1"/>
          </p:cNvSpPr>
          <p:nvPr/>
        </p:nvSpPr>
        <p:spPr bwMode="auto">
          <a:xfrm>
            <a:off x="5003800" y="5373688"/>
            <a:ext cx="2520950" cy="936625"/>
          </a:xfrm>
          <a:prstGeom prst="rect">
            <a:avLst/>
          </a:prstGeom>
          <a:solidFill>
            <a:srgbClr val="008000"/>
          </a:solidFill>
          <a:ln w="9525" algn="ctr">
            <a:solidFill>
              <a:schemeClr val="tx1"/>
            </a:solidFill>
            <a:miter lim="800000"/>
            <a:headEnd/>
            <a:tailEnd/>
          </a:ln>
          <a:effectLst/>
        </p:spPr>
        <p:txBody>
          <a:bodyPr anchor="ctr"/>
          <a:lstStyle/>
          <a:p>
            <a:r>
              <a:rPr lang="en-US" sz="1800" b="1"/>
              <a:t>REMITTANCE HOUSEHOLDS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1000"/>
                                        <p:tgtEl>
                                          <p:spTgt spid="2560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603" grpId="0"/>
      <p:bldP spid="25605" grpId="0" animBg="1"/>
      <p:bldP spid="256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p:txBody>
          <a:bodyPr/>
          <a:lstStyle/>
          <a:p>
            <a:r>
              <a:rPr lang="en-US" sz="3200"/>
              <a:t>Amount spent on average per household</a:t>
            </a:r>
          </a:p>
        </p:txBody>
      </p:sp>
      <p:graphicFrame>
        <p:nvGraphicFramePr>
          <p:cNvPr id="77828" name="Object 4"/>
          <p:cNvGraphicFramePr>
            <a:graphicFrameLocks noChangeAspect="1"/>
          </p:cNvGraphicFramePr>
          <p:nvPr>
            <p:ph idx="1"/>
          </p:nvPr>
        </p:nvGraphicFramePr>
        <p:xfrm>
          <a:off x="1042988" y="1412875"/>
          <a:ext cx="6978650" cy="3876675"/>
        </p:xfrm>
        <a:graphic>
          <a:graphicData uri="http://schemas.openxmlformats.org/presentationml/2006/ole">
            <p:oleObj spid="_x0000_s77828" name="Chart" r:id="rId4" imgW="4581525" imgH="2543175" progId="Excel.Chart.8">
              <p:embed/>
            </p:oleObj>
          </a:graphicData>
        </a:graphic>
      </p:graphicFrame>
      <p:sp>
        <p:nvSpPr>
          <p:cNvPr id="77831" name="Rectangle 7"/>
          <p:cNvSpPr>
            <a:spLocks noChangeArrowheads="1"/>
          </p:cNvSpPr>
          <p:nvPr/>
        </p:nvSpPr>
        <p:spPr bwMode="auto">
          <a:xfrm>
            <a:off x="1692275" y="5516563"/>
            <a:ext cx="2520950" cy="936625"/>
          </a:xfrm>
          <a:prstGeom prst="rect">
            <a:avLst/>
          </a:prstGeom>
          <a:solidFill>
            <a:schemeClr val="accent1"/>
          </a:solidFill>
          <a:ln w="9525" algn="ctr">
            <a:solidFill>
              <a:schemeClr val="tx1"/>
            </a:solidFill>
            <a:miter lim="800000"/>
            <a:headEnd/>
            <a:tailEnd/>
          </a:ln>
          <a:effectLst/>
        </p:spPr>
        <p:txBody>
          <a:bodyPr anchor="ctr"/>
          <a:lstStyle/>
          <a:p>
            <a:r>
              <a:rPr lang="en-US" sz="1800" b="1"/>
              <a:t>NON-REMITTANCE HOUSEHOLDS</a:t>
            </a:r>
          </a:p>
        </p:txBody>
      </p:sp>
      <p:sp>
        <p:nvSpPr>
          <p:cNvPr id="77832" name="Rectangle 8"/>
          <p:cNvSpPr>
            <a:spLocks noChangeArrowheads="1"/>
          </p:cNvSpPr>
          <p:nvPr/>
        </p:nvSpPr>
        <p:spPr bwMode="auto">
          <a:xfrm>
            <a:off x="4859338" y="5516563"/>
            <a:ext cx="2520950" cy="936625"/>
          </a:xfrm>
          <a:prstGeom prst="rect">
            <a:avLst/>
          </a:prstGeom>
          <a:solidFill>
            <a:srgbClr val="008000"/>
          </a:solidFill>
          <a:ln w="9525" algn="ctr">
            <a:solidFill>
              <a:schemeClr val="tx1"/>
            </a:solidFill>
            <a:miter lim="800000"/>
            <a:headEnd/>
            <a:tailEnd/>
          </a:ln>
          <a:effectLst/>
        </p:spPr>
        <p:txBody>
          <a:bodyPr anchor="ctr"/>
          <a:lstStyle/>
          <a:p>
            <a:r>
              <a:rPr lang="en-US" sz="1800" b="1"/>
              <a:t>REMITTANCE HOUSEHOLDS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blinds(horizontal)">
                                      <p:cBhvr>
                                        <p:cTn id="7" dur="1000"/>
                                        <p:tgtEl>
                                          <p:spTgt spid="77828"/>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77831"/>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77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7828" grpId="0"/>
      <p:bldP spid="77831" grpId="0" animBg="1"/>
      <p:bldP spid="778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457200" y="274638"/>
            <a:ext cx="8229600" cy="633412"/>
          </a:xfrm>
        </p:spPr>
        <p:txBody>
          <a:bodyPr/>
          <a:lstStyle/>
          <a:p>
            <a:r>
              <a:rPr lang="en-US" sz="3200"/>
              <a:t>Spending across income categories</a:t>
            </a:r>
          </a:p>
        </p:txBody>
      </p:sp>
      <p:graphicFrame>
        <p:nvGraphicFramePr>
          <p:cNvPr id="84996" name="Object 4"/>
          <p:cNvGraphicFramePr>
            <a:graphicFrameLocks noChangeAspect="1"/>
          </p:cNvGraphicFramePr>
          <p:nvPr>
            <p:ph idx="1"/>
          </p:nvPr>
        </p:nvGraphicFramePr>
        <p:xfrm>
          <a:off x="468313" y="2708275"/>
          <a:ext cx="8286750" cy="3279775"/>
        </p:xfrm>
        <a:graphic>
          <a:graphicData uri="http://schemas.openxmlformats.org/presentationml/2006/ole">
            <p:oleObj spid="_x0000_s84996" name="Chart" r:id="rId4" imgW="9544050" imgH="3771900" progId="Excel.Chart.8">
              <p:embed/>
            </p:oleObj>
          </a:graphicData>
        </a:graphic>
      </p:graphicFrame>
      <p:sp>
        <p:nvSpPr>
          <p:cNvPr id="84999" name="AutoShape 7"/>
          <p:cNvSpPr>
            <a:spLocks noChangeArrowheads="1"/>
          </p:cNvSpPr>
          <p:nvPr/>
        </p:nvSpPr>
        <p:spPr bwMode="auto">
          <a:xfrm>
            <a:off x="1908175" y="1268413"/>
            <a:ext cx="936625" cy="1152525"/>
          </a:xfrm>
          <a:prstGeom prst="downArrow">
            <a:avLst>
              <a:gd name="adj1" fmla="val 50000"/>
              <a:gd name="adj2" fmla="val 30763"/>
            </a:avLst>
          </a:prstGeom>
          <a:solidFill>
            <a:srgbClr val="FFFF00"/>
          </a:solidFill>
          <a:ln w="9525" algn="ctr">
            <a:solidFill>
              <a:schemeClr val="tx1"/>
            </a:solidFill>
            <a:miter lim="800000"/>
            <a:headEnd/>
            <a:tailEnd/>
          </a:ln>
          <a:effectLst/>
        </p:spPr>
        <p:txBody>
          <a:bodyPr wrap="none" anchor="ctr"/>
          <a:lstStyle/>
          <a:p>
            <a:endParaRPr lang="en-US"/>
          </a:p>
        </p:txBody>
      </p:sp>
      <p:sp>
        <p:nvSpPr>
          <p:cNvPr id="85000" name="AutoShape 8"/>
          <p:cNvSpPr>
            <a:spLocks noChangeArrowheads="1"/>
          </p:cNvSpPr>
          <p:nvPr/>
        </p:nvSpPr>
        <p:spPr bwMode="auto">
          <a:xfrm>
            <a:off x="3348038" y="1268413"/>
            <a:ext cx="936625" cy="1152525"/>
          </a:xfrm>
          <a:prstGeom prst="downArrow">
            <a:avLst>
              <a:gd name="adj1" fmla="val 50000"/>
              <a:gd name="adj2" fmla="val 30763"/>
            </a:avLst>
          </a:prstGeom>
          <a:solidFill>
            <a:srgbClr val="FFFF00"/>
          </a:solidFill>
          <a:ln w="9525" algn="ctr">
            <a:solidFill>
              <a:schemeClr val="tx1"/>
            </a:solidFill>
            <a:miter lim="800000"/>
            <a:headEnd/>
            <a:tailEnd/>
          </a:ln>
          <a:effectLst/>
        </p:spPr>
        <p:txBody>
          <a:bodyPr wrap="none" anchor="ctr"/>
          <a:lstStyle/>
          <a:p>
            <a:endParaRPr lang="en-US"/>
          </a:p>
        </p:txBody>
      </p:sp>
      <p:sp>
        <p:nvSpPr>
          <p:cNvPr id="85001" name="AutoShape 9"/>
          <p:cNvSpPr>
            <a:spLocks noChangeArrowheads="1"/>
          </p:cNvSpPr>
          <p:nvPr/>
        </p:nvSpPr>
        <p:spPr bwMode="auto">
          <a:xfrm>
            <a:off x="7667625" y="1268413"/>
            <a:ext cx="936625" cy="1152525"/>
          </a:xfrm>
          <a:prstGeom prst="downArrow">
            <a:avLst>
              <a:gd name="adj1" fmla="val 50000"/>
              <a:gd name="adj2" fmla="val 30763"/>
            </a:avLst>
          </a:prstGeom>
          <a:solidFill>
            <a:srgbClr val="FFFF00"/>
          </a:solid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blinds(horizontal)">
                                      <p:cBhvr>
                                        <p:cTn id="7" dur="1000"/>
                                        <p:tgtEl>
                                          <p:spTgt spid="849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9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500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5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4996" grpId="0"/>
      <p:bldP spid="84999" grpId="0" animBg="1"/>
      <p:bldP spid="85000" grpId="0" animBg="1"/>
      <p:bldP spid="850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4213" y="2636838"/>
            <a:ext cx="7885112" cy="1143000"/>
          </a:xfrm>
        </p:spPr>
        <p:txBody>
          <a:bodyPr/>
          <a:lstStyle/>
          <a:p>
            <a:r>
              <a:rPr lang="en-US" sz="3600"/>
              <a:t>The use of remittances for housing and their role in the housing process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3" y="476250"/>
            <a:ext cx="8229600" cy="1143000"/>
          </a:xfrm>
        </p:spPr>
        <p:txBody>
          <a:bodyPr/>
          <a:lstStyle/>
          <a:p>
            <a:r>
              <a:rPr lang="en-US" sz="3200"/>
              <a:t>Dispersed organization of housing process in remittance household</a:t>
            </a:r>
          </a:p>
        </p:txBody>
      </p:sp>
      <p:sp>
        <p:nvSpPr>
          <p:cNvPr id="91139" name="Rectangle 3"/>
          <p:cNvSpPr>
            <a:spLocks noGrp="1" noChangeArrowheads="1"/>
          </p:cNvSpPr>
          <p:nvPr>
            <p:ph type="body" idx="1"/>
          </p:nvPr>
        </p:nvSpPr>
        <p:spPr/>
        <p:txBody>
          <a:bodyPr/>
          <a:lstStyle/>
          <a:p>
            <a:endParaRPr lang="en-US"/>
          </a:p>
        </p:txBody>
      </p:sp>
      <p:sp>
        <p:nvSpPr>
          <p:cNvPr id="91140" name="AutoShape 4"/>
          <p:cNvSpPr>
            <a:spLocks noChangeArrowheads="1"/>
          </p:cNvSpPr>
          <p:nvPr/>
        </p:nvSpPr>
        <p:spPr bwMode="auto">
          <a:xfrm>
            <a:off x="3708400" y="2276475"/>
            <a:ext cx="1871663" cy="720725"/>
          </a:xfrm>
          <a:prstGeom prst="roundRect">
            <a:avLst>
              <a:gd name="adj" fmla="val 16667"/>
            </a:avLst>
          </a:prstGeom>
          <a:solidFill>
            <a:schemeClr val="accent1"/>
          </a:solidFill>
          <a:ln w="9525" algn="ctr">
            <a:solidFill>
              <a:schemeClr val="tx1"/>
            </a:solidFill>
            <a:round/>
            <a:headEnd/>
            <a:tailEnd/>
          </a:ln>
          <a:effectLst/>
        </p:spPr>
        <p:txBody>
          <a:bodyPr anchor="ctr"/>
          <a:lstStyle/>
          <a:p>
            <a:r>
              <a:rPr lang="en-US" sz="1800">
                <a:latin typeface="Century Gothic" pitchFamily="34" charset="0"/>
              </a:rPr>
              <a:t>Typical head of household</a:t>
            </a:r>
          </a:p>
        </p:txBody>
      </p:sp>
      <p:sp>
        <p:nvSpPr>
          <p:cNvPr id="91141" name="Rectangle 5"/>
          <p:cNvSpPr>
            <a:spLocks noChangeArrowheads="1"/>
          </p:cNvSpPr>
          <p:nvPr/>
        </p:nvSpPr>
        <p:spPr bwMode="auto">
          <a:xfrm>
            <a:off x="827088" y="3716338"/>
            <a:ext cx="1368425" cy="792162"/>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91142" name="Rectangle 6"/>
          <p:cNvSpPr>
            <a:spLocks noChangeArrowheads="1"/>
          </p:cNvSpPr>
          <p:nvPr/>
        </p:nvSpPr>
        <p:spPr bwMode="auto">
          <a:xfrm>
            <a:off x="827088" y="3716338"/>
            <a:ext cx="1368425" cy="792162"/>
          </a:xfrm>
          <a:prstGeom prst="rect">
            <a:avLst/>
          </a:prstGeom>
          <a:solidFill>
            <a:srgbClr val="800000"/>
          </a:solidFill>
          <a:ln w="9525" algn="ctr">
            <a:solidFill>
              <a:schemeClr val="tx1"/>
            </a:solidFill>
            <a:miter lim="800000"/>
            <a:headEnd/>
            <a:tailEnd/>
          </a:ln>
          <a:effectLst/>
        </p:spPr>
        <p:txBody>
          <a:bodyPr wrap="none" anchor="ctr"/>
          <a:lstStyle/>
          <a:p>
            <a:r>
              <a:rPr lang="en-US" sz="1800">
                <a:latin typeface="Century Gothic" pitchFamily="34" charset="0"/>
              </a:rPr>
              <a:t>Capital</a:t>
            </a:r>
          </a:p>
        </p:txBody>
      </p:sp>
      <p:sp>
        <p:nvSpPr>
          <p:cNvPr id="91143" name="Rectangle 7"/>
          <p:cNvSpPr>
            <a:spLocks noChangeArrowheads="1"/>
          </p:cNvSpPr>
          <p:nvPr/>
        </p:nvSpPr>
        <p:spPr bwMode="auto">
          <a:xfrm>
            <a:off x="6877050" y="3716338"/>
            <a:ext cx="1368425" cy="792162"/>
          </a:xfrm>
          <a:prstGeom prst="rect">
            <a:avLst/>
          </a:prstGeom>
          <a:solidFill>
            <a:srgbClr val="003300"/>
          </a:solidFill>
          <a:ln w="9525" algn="ctr">
            <a:solidFill>
              <a:schemeClr val="tx1"/>
            </a:solidFill>
            <a:miter lim="800000"/>
            <a:headEnd/>
            <a:tailEnd/>
          </a:ln>
          <a:effectLst/>
        </p:spPr>
        <p:txBody>
          <a:bodyPr wrap="none" anchor="ctr"/>
          <a:lstStyle/>
          <a:p>
            <a:r>
              <a:rPr lang="en-US" sz="1800">
                <a:latin typeface="Century Gothic" pitchFamily="34" charset="0"/>
              </a:rPr>
              <a:t>Land</a:t>
            </a:r>
            <a:endParaRPr lang="en-US" sz="1800">
              <a:solidFill>
                <a:schemeClr val="bg1"/>
              </a:solidFill>
              <a:latin typeface="Century Gothic" pitchFamily="34" charset="0"/>
            </a:endParaRPr>
          </a:p>
        </p:txBody>
      </p:sp>
      <p:sp>
        <p:nvSpPr>
          <p:cNvPr id="91144" name="Rectangle 8"/>
          <p:cNvSpPr>
            <a:spLocks noChangeArrowheads="1"/>
          </p:cNvSpPr>
          <p:nvPr/>
        </p:nvSpPr>
        <p:spPr bwMode="auto">
          <a:xfrm>
            <a:off x="4932363" y="3716338"/>
            <a:ext cx="1368425" cy="792162"/>
          </a:xfrm>
          <a:prstGeom prst="rect">
            <a:avLst/>
          </a:prstGeom>
          <a:solidFill>
            <a:srgbClr val="800080"/>
          </a:solidFill>
          <a:ln w="9525" algn="ctr">
            <a:solidFill>
              <a:schemeClr val="tx1"/>
            </a:solidFill>
            <a:miter lim="800000"/>
            <a:headEnd/>
            <a:tailEnd/>
          </a:ln>
          <a:effectLst/>
        </p:spPr>
        <p:txBody>
          <a:bodyPr wrap="none" anchor="ctr"/>
          <a:lstStyle/>
          <a:p>
            <a:r>
              <a:rPr lang="en-US" sz="1800">
                <a:latin typeface="Century Gothic" pitchFamily="34" charset="0"/>
              </a:rPr>
              <a:t>Materials</a:t>
            </a:r>
          </a:p>
        </p:txBody>
      </p:sp>
      <p:sp>
        <p:nvSpPr>
          <p:cNvPr id="91145" name="Rectangle 9"/>
          <p:cNvSpPr>
            <a:spLocks noChangeArrowheads="1"/>
          </p:cNvSpPr>
          <p:nvPr/>
        </p:nvSpPr>
        <p:spPr bwMode="auto">
          <a:xfrm>
            <a:off x="2700338" y="3716338"/>
            <a:ext cx="1368425" cy="792162"/>
          </a:xfrm>
          <a:prstGeom prst="rect">
            <a:avLst/>
          </a:prstGeom>
          <a:solidFill>
            <a:srgbClr val="FFFF00"/>
          </a:solidFill>
          <a:ln w="9525" algn="ctr">
            <a:solidFill>
              <a:schemeClr val="tx1"/>
            </a:solidFill>
            <a:miter lim="800000"/>
            <a:headEnd/>
            <a:tailEnd/>
          </a:ln>
          <a:effectLst/>
        </p:spPr>
        <p:txBody>
          <a:bodyPr wrap="none" anchor="ctr"/>
          <a:lstStyle/>
          <a:p>
            <a:r>
              <a:rPr lang="en-US" sz="1800">
                <a:solidFill>
                  <a:schemeClr val="bg1"/>
                </a:solidFill>
                <a:latin typeface="Century Gothic" pitchFamily="34" charset="0"/>
              </a:rPr>
              <a:t>Labor</a:t>
            </a:r>
          </a:p>
        </p:txBody>
      </p:sp>
      <p:cxnSp>
        <p:nvCxnSpPr>
          <p:cNvPr id="91146" name="AutoShape 10"/>
          <p:cNvCxnSpPr>
            <a:cxnSpLocks noChangeShapeType="1"/>
            <a:stCxn id="91140" idx="2"/>
            <a:endCxn id="91142" idx="0"/>
          </p:cNvCxnSpPr>
          <p:nvPr/>
        </p:nvCxnSpPr>
        <p:spPr bwMode="auto">
          <a:xfrm rot="5400000">
            <a:off x="2718594" y="1789906"/>
            <a:ext cx="719138" cy="3133725"/>
          </a:xfrm>
          <a:prstGeom prst="bentConnector3">
            <a:avLst>
              <a:gd name="adj1" fmla="val 49889"/>
            </a:avLst>
          </a:prstGeom>
          <a:noFill/>
          <a:ln w="9525">
            <a:solidFill>
              <a:schemeClr val="tx1"/>
            </a:solidFill>
            <a:miter lim="800000"/>
            <a:headEnd/>
            <a:tailEnd type="triangle" w="med" len="med"/>
          </a:ln>
          <a:effectLst/>
        </p:spPr>
      </p:cxnSp>
      <p:cxnSp>
        <p:nvCxnSpPr>
          <p:cNvPr id="91147" name="AutoShape 11"/>
          <p:cNvCxnSpPr>
            <a:cxnSpLocks noChangeShapeType="1"/>
            <a:stCxn id="91140" idx="2"/>
            <a:endCxn id="91143" idx="0"/>
          </p:cNvCxnSpPr>
          <p:nvPr/>
        </p:nvCxnSpPr>
        <p:spPr bwMode="auto">
          <a:xfrm rot="16200000" flipH="1">
            <a:off x="5743575" y="1898650"/>
            <a:ext cx="719138" cy="2916238"/>
          </a:xfrm>
          <a:prstGeom prst="bentConnector3">
            <a:avLst>
              <a:gd name="adj1" fmla="val 49889"/>
            </a:avLst>
          </a:prstGeom>
          <a:noFill/>
          <a:ln w="9525">
            <a:solidFill>
              <a:schemeClr val="tx1"/>
            </a:solidFill>
            <a:miter lim="800000"/>
            <a:headEnd/>
            <a:tailEnd type="triangle" w="med" len="med"/>
          </a:ln>
          <a:effectLst/>
        </p:spPr>
      </p:cxnSp>
      <p:cxnSp>
        <p:nvCxnSpPr>
          <p:cNvPr id="91148" name="AutoShape 12"/>
          <p:cNvCxnSpPr>
            <a:cxnSpLocks noChangeShapeType="1"/>
            <a:stCxn id="91140" idx="2"/>
            <a:endCxn id="91144" idx="0"/>
          </p:cNvCxnSpPr>
          <p:nvPr/>
        </p:nvCxnSpPr>
        <p:spPr bwMode="auto">
          <a:xfrm rot="16200000" flipH="1">
            <a:off x="4771231" y="2870994"/>
            <a:ext cx="719138" cy="971550"/>
          </a:xfrm>
          <a:prstGeom prst="bentConnector3">
            <a:avLst>
              <a:gd name="adj1" fmla="val 49889"/>
            </a:avLst>
          </a:prstGeom>
          <a:noFill/>
          <a:ln w="9525">
            <a:solidFill>
              <a:schemeClr val="tx1"/>
            </a:solidFill>
            <a:miter lim="800000"/>
            <a:headEnd/>
            <a:tailEnd type="triangle" w="med" len="med"/>
          </a:ln>
          <a:effectLst/>
        </p:spPr>
      </p:cxnSp>
      <p:cxnSp>
        <p:nvCxnSpPr>
          <p:cNvPr id="91149" name="AutoShape 13"/>
          <p:cNvCxnSpPr>
            <a:cxnSpLocks noChangeShapeType="1"/>
            <a:stCxn id="91140" idx="2"/>
            <a:endCxn id="91145" idx="0"/>
          </p:cNvCxnSpPr>
          <p:nvPr/>
        </p:nvCxnSpPr>
        <p:spPr bwMode="auto">
          <a:xfrm rot="5400000">
            <a:off x="3655219" y="2726531"/>
            <a:ext cx="719138" cy="1260475"/>
          </a:xfrm>
          <a:prstGeom prst="bentConnector3">
            <a:avLst>
              <a:gd name="adj1" fmla="val 49889"/>
            </a:avLst>
          </a:prstGeom>
          <a:noFill/>
          <a:ln w="9525">
            <a:solidFill>
              <a:schemeClr val="tx1"/>
            </a:solidFill>
            <a:miter lim="800000"/>
            <a:headEnd/>
            <a:tailEnd type="triangle" w="med" len="med"/>
          </a:ln>
          <a:effectLst/>
        </p:spPr>
      </p:cxnSp>
      <p:sp>
        <p:nvSpPr>
          <p:cNvPr id="91150" name="Rectangle 14"/>
          <p:cNvSpPr>
            <a:spLocks noChangeArrowheads="1"/>
          </p:cNvSpPr>
          <p:nvPr/>
        </p:nvSpPr>
        <p:spPr bwMode="auto">
          <a:xfrm>
            <a:off x="673100" y="490538"/>
            <a:ext cx="8229600" cy="1143000"/>
          </a:xfrm>
          <a:prstGeom prst="rect">
            <a:avLst/>
          </a:prstGeom>
          <a:noFill/>
          <a:ln w="9525">
            <a:noFill/>
            <a:miter lim="800000"/>
            <a:headEnd/>
            <a:tailEnd/>
          </a:ln>
          <a:effectLst/>
        </p:spPr>
        <p:txBody>
          <a:bodyPr anchor="ctr"/>
          <a:lstStyle/>
          <a:p>
            <a:r>
              <a:rPr lang="en-US" sz="3200">
                <a:solidFill>
                  <a:schemeClr val="tx2"/>
                </a:solidFill>
              </a:rPr>
              <a:t>Typical organization of housing process in non-remittance household</a:t>
            </a:r>
          </a:p>
        </p:txBody>
      </p:sp>
      <p:sp>
        <p:nvSpPr>
          <p:cNvPr id="91151" name="AutoShape 15"/>
          <p:cNvSpPr>
            <a:spLocks noChangeArrowheads="1"/>
          </p:cNvSpPr>
          <p:nvPr/>
        </p:nvSpPr>
        <p:spPr bwMode="auto">
          <a:xfrm>
            <a:off x="6300788" y="2205038"/>
            <a:ext cx="1871662" cy="863600"/>
          </a:xfrm>
          <a:prstGeom prst="roundRect">
            <a:avLst>
              <a:gd name="adj" fmla="val 16667"/>
            </a:avLst>
          </a:prstGeom>
          <a:solidFill>
            <a:srgbClr val="808080"/>
          </a:solidFill>
          <a:ln w="9525" algn="ctr">
            <a:solidFill>
              <a:schemeClr val="tx1"/>
            </a:solidFill>
            <a:round/>
            <a:headEnd/>
            <a:tailEnd/>
          </a:ln>
          <a:effectLst/>
        </p:spPr>
        <p:txBody>
          <a:bodyPr anchor="ctr"/>
          <a:lstStyle/>
          <a:p>
            <a:r>
              <a:rPr lang="en-US" sz="1800">
                <a:latin typeface="Century Gothic" pitchFamily="34" charset="0"/>
              </a:rPr>
              <a:t>Range of family members</a:t>
            </a:r>
          </a:p>
        </p:txBody>
      </p:sp>
      <p:grpSp>
        <p:nvGrpSpPr>
          <p:cNvPr id="91159" name="Group 23"/>
          <p:cNvGrpSpPr>
            <a:grpSpLocks/>
          </p:cNvGrpSpPr>
          <p:nvPr/>
        </p:nvGrpSpPr>
        <p:grpSpPr bwMode="auto">
          <a:xfrm>
            <a:off x="1116013" y="4868863"/>
            <a:ext cx="6911975" cy="865187"/>
            <a:chOff x="703" y="3067"/>
            <a:chExt cx="4354" cy="545"/>
          </a:xfrm>
        </p:grpSpPr>
        <p:sp>
          <p:nvSpPr>
            <p:cNvPr id="91156" name="Rectangle 20"/>
            <p:cNvSpPr>
              <a:spLocks noChangeArrowheads="1"/>
            </p:cNvSpPr>
            <p:nvPr/>
          </p:nvSpPr>
          <p:spPr bwMode="auto">
            <a:xfrm>
              <a:off x="2971" y="3067"/>
              <a:ext cx="2086" cy="545"/>
            </a:xfrm>
            <a:prstGeom prst="rect">
              <a:avLst/>
            </a:prstGeom>
            <a:solidFill>
              <a:srgbClr val="800080"/>
            </a:solidFill>
            <a:ln w="9525" algn="ctr">
              <a:solidFill>
                <a:schemeClr val="tx1"/>
              </a:solidFill>
              <a:miter lim="800000"/>
              <a:headEnd/>
              <a:tailEnd/>
            </a:ln>
            <a:effectLst/>
          </p:spPr>
          <p:txBody>
            <a:bodyPr anchor="ctr"/>
            <a:lstStyle/>
            <a:p>
              <a:r>
                <a:rPr lang="en-US" sz="1400" b="1">
                  <a:latin typeface="Century Gothic" pitchFamily="34" charset="0"/>
                </a:rPr>
                <a:t>Other family member more likely to buy materials</a:t>
              </a:r>
            </a:p>
          </p:txBody>
        </p:sp>
        <p:sp>
          <p:nvSpPr>
            <p:cNvPr id="91157" name="Rectangle 21"/>
            <p:cNvSpPr>
              <a:spLocks noChangeArrowheads="1"/>
            </p:cNvSpPr>
            <p:nvPr/>
          </p:nvSpPr>
          <p:spPr bwMode="auto">
            <a:xfrm>
              <a:off x="703" y="3067"/>
              <a:ext cx="2041" cy="545"/>
            </a:xfrm>
            <a:prstGeom prst="rect">
              <a:avLst/>
            </a:prstGeom>
            <a:solidFill>
              <a:srgbClr val="FFFF00"/>
            </a:solidFill>
            <a:ln w="9525" algn="ctr">
              <a:solidFill>
                <a:schemeClr val="tx1"/>
              </a:solidFill>
              <a:miter lim="800000"/>
              <a:headEnd/>
              <a:tailEnd/>
            </a:ln>
            <a:effectLst/>
          </p:spPr>
          <p:txBody>
            <a:bodyPr anchor="ctr"/>
            <a:lstStyle/>
            <a:p>
              <a:r>
                <a:rPr lang="en-US" sz="1400" b="1">
                  <a:solidFill>
                    <a:schemeClr val="bg1"/>
                  </a:solidFill>
                  <a:latin typeface="Century Gothic" pitchFamily="34" charset="0"/>
                </a:rPr>
                <a:t>Other family members more likely to supervise work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91150"/>
                                        </p:tgtEl>
                                      </p:cBhvr>
                                    </p:animEffect>
                                    <p:set>
                                      <p:cBhvr>
                                        <p:cTn id="7" dur="1" fill="hold">
                                          <p:stCondLst>
                                            <p:cond delay="999"/>
                                          </p:stCondLst>
                                        </p:cTn>
                                        <p:tgtEl>
                                          <p:spTgt spid="91150"/>
                                        </p:tgtEl>
                                        <p:attrNameLst>
                                          <p:attrName>style.visibility</p:attrName>
                                        </p:attrNameLst>
                                      </p:cBhvr>
                                      <p:to>
                                        <p:strVal val="hidden"/>
                                      </p:to>
                                    </p:se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91138"/>
                                        </p:tgtEl>
                                        <p:attrNameLst>
                                          <p:attrName>style.visibility</p:attrName>
                                        </p:attrNameLst>
                                      </p:cBhvr>
                                      <p:to>
                                        <p:strVal val="visible"/>
                                      </p:to>
                                    </p:set>
                                    <p:animEffect transition="in" filter="diamond(in)">
                                      <p:cBhvr>
                                        <p:cTn id="11" dur="1000"/>
                                        <p:tgtEl>
                                          <p:spTgt spid="91138"/>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 0  L -0.25 0  E" pathEditMode="relative" ptsTypes="">
                                      <p:cBhvr>
                                        <p:cTn id="15" dur="1000" fill="hold"/>
                                        <p:tgtEl>
                                          <p:spTgt spid="91140"/>
                                        </p:tgtEl>
                                        <p:attrNameLst>
                                          <p:attrName>ppt_x</p:attrName>
                                          <p:attrName>ppt_y</p:attrName>
                                        </p:attrNameLst>
                                      </p:cBhvr>
                                    </p:animMotion>
                                  </p:childTnLst>
                                </p:cTn>
                              </p:par>
                              <p:par>
                                <p:cTn id="16" presetID="3" presetClass="entr" presetSubtype="10" fill="hold" grpId="0" nodeType="withEffect">
                                  <p:stCondLst>
                                    <p:cond delay="0"/>
                                  </p:stCondLst>
                                  <p:childTnLst>
                                    <p:set>
                                      <p:cBhvr>
                                        <p:cTn id="17" dur="1" fill="hold">
                                          <p:stCondLst>
                                            <p:cond delay="0"/>
                                          </p:stCondLst>
                                        </p:cTn>
                                        <p:tgtEl>
                                          <p:spTgt spid="91151"/>
                                        </p:tgtEl>
                                        <p:attrNameLst>
                                          <p:attrName>style.visibility</p:attrName>
                                        </p:attrNameLst>
                                      </p:cBhvr>
                                      <p:to>
                                        <p:strVal val="visible"/>
                                      </p:to>
                                    </p:set>
                                    <p:animEffect transition="in" filter="blinds(horizontal)">
                                      <p:cBhvr>
                                        <p:cTn id="18" dur="500"/>
                                        <p:tgtEl>
                                          <p:spTgt spid="91151"/>
                                        </p:tgtEl>
                                      </p:cBhvr>
                                    </p:animEffect>
                                  </p:childTnLst>
                                </p:cTn>
                              </p:par>
                            </p:childTnLst>
                          </p:cTn>
                        </p:par>
                        <p:par>
                          <p:cTn id="19" fill="hold">
                            <p:stCondLst>
                              <p:cond delay="1000"/>
                            </p:stCondLst>
                            <p:childTnLst>
                              <p:par>
                                <p:cTn id="20" presetID="35" presetClass="path" presetSubtype="0" accel="50000" decel="50000" fill="hold" grpId="1" nodeType="afterEffect">
                                  <p:stCondLst>
                                    <p:cond delay="500"/>
                                  </p:stCondLst>
                                  <p:childTnLst>
                                    <p:animMotion origin="layout" path="M 5.55556E-7 -7.40741E-7 L -0.28351 -7.40741E-7 " pathEditMode="relative" rAng="0" ptsTypes="AA">
                                      <p:cBhvr>
                                        <p:cTn id="21" dur="1000" fill="hold"/>
                                        <p:tgtEl>
                                          <p:spTgt spid="91151"/>
                                        </p:tgtEl>
                                        <p:attrNameLst>
                                          <p:attrName>ppt_x</p:attrName>
                                          <p:attrName>ppt_y</p:attrName>
                                        </p:attrNameLst>
                                      </p:cBhvr>
                                      <p:rCtr x="-142" y="0"/>
                                    </p:animMotion>
                                  </p:childTnLst>
                                </p:cTn>
                              </p:par>
                            </p:childTnLst>
                          </p:cTn>
                        </p:par>
                        <p:par>
                          <p:cTn id="22" fill="hold">
                            <p:stCondLst>
                              <p:cond delay="2500"/>
                            </p:stCondLst>
                            <p:childTnLst>
                              <p:par>
                                <p:cTn id="23" presetID="6" presetClass="emph" presetSubtype="0" fill="hold" nodeType="afterEffect">
                                  <p:stCondLst>
                                    <p:cond delay="1000"/>
                                  </p:stCondLst>
                                  <p:childTnLst>
                                    <p:animScale>
                                      <p:cBhvr>
                                        <p:cTn id="24" dur="2000" fill="hold"/>
                                        <p:tgtEl>
                                          <p:spTgt spid="91159"/>
                                        </p:tgtEl>
                                      </p:cBhvr>
                                      <p:by x="116000" y="11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40" grpId="0" animBg="1"/>
      <p:bldP spid="91150" grpId="0"/>
      <p:bldP spid="91151" grpId="0" animBg="1"/>
      <p:bldP spid="9115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SJ2007 131"/>
          <p:cNvPicPr>
            <a:picLocks noChangeAspect="1" noChangeArrowheads="1"/>
          </p:cNvPicPr>
          <p:nvPr/>
        </p:nvPicPr>
        <p:blipFill>
          <a:blip r:embed="rId4" cstate="print"/>
          <a:srcRect t="13605" r="-232" b="32703"/>
          <a:stretch>
            <a:fillRect/>
          </a:stretch>
        </p:blipFill>
        <p:spPr bwMode="auto">
          <a:xfrm>
            <a:off x="-252413" y="0"/>
            <a:ext cx="9793288" cy="6996113"/>
          </a:xfrm>
          <a:prstGeom prst="rect">
            <a:avLst/>
          </a:prstGeom>
          <a:noFill/>
        </p:spPr>
      </p:pic>
      <p:sp>
        <p:nvSpPr>
          <p:cNvPr id="146435" name="Text Box 3"/>
          <p:cNvSpPr txBox="1">
            <a:spLocks noChangeArrowheads="1"/>
          </p:cNvSpPr>
          <p:nvPr/>
        </p:nvSpPr>
        <p:spPr bwMode="auto">
          <a:xfrm>
            <a:off x="-252413" y="5305425"/>
            <a:ext cx="9720263" cy="1552575"/>
          </a:xfrm>
          <a:prstGeom prst="rect">
            <a:avLst/>
          </a:prstGeom>
          <a:solidFill>
            <a:schemeClr val="bg1"/>
          </a:solidFill>
          <a:ln w="9525" algn="ctr">
            <a:noFill/>
            <a:miter lim="800000"/>
            <a:headEnd/>
            <a:tailEnd/>
          </a:ln>
          <a:effectLst/>
        </p:spPr>
        <p:txBody>
          <a:bodyPr>
            <a:spAutoFit/>
          </a:bodyPr>
          <a:lstStyle/>
          <a:p>
            <a:pPr>
              <a:spcBef>
                <a:spcPct val="50000"/>
              </a:spcBef>
            </a:pPr>
            <a:endParaRPr lang="en-US" sz="2400" b="1"/>
          </a:p>
          <a:p>
            <a:pPr>
              <a:spcBef>
                <a:spcPct val="50000"/>
              </a:spcBef>
            </a:pPr>
            <a:r>
              <a:rPr lang="en-US" sz="2400" b="1"/>
              <a:t>Remittance households hired paid labor more often</a:t>
            </a:r>
            <a:r>
              <a:rPr lang="en-US" sz="2400" b="1">
                <a:solidFill>
                  <a:schemeClr val="bg1"/>
                </a:solidFill>
              </a:rPr>
              <a:t> </a:t>
            </a:r>
          </a:p>
          <a:p>
            <a:pPr>
              <a:spcBef>
                <a:spcPct val="50000"/>
              </a:spcBef>
            </a:pPr>
            <a:endParaRPr lang="en-US" sz="2400" b="1">
              <a:solidFill>
                <a:schemeClr val="bg1"/>
              </a:solidFill>
            </a:endParaRPr>
          </a:p>
        </p:txBody>
      </p:sp>
      <p:graphicFrame>
        <p:nvGraphicFramePr>
          <p:cNvPr id="146436" name="Object 4"/>
          <p:cNvGraphicFramePr>
            <a:graphicFrameLocks noChangeAspect="1"/>
          </p:cNvGraphicFramePr>
          <p:nvPr/>
        </p:nvGraphicFramePr>
        <p:xfrm>
          <a:off x="395288" y="1628775"/>
          <a:ext cx="4572000" cy="2705100"/>
        </p:xfrm>
        <a:graphic>
          <a:graphicData uri="http://schemas.openxmlformats.org/presentationml/2006/ole">
            <p:oleObj spid="_x0000_s146436" name="Chart" r:id="rId5" imgW="4572000" imgH="270510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diamond(in)">
                                      <p:cBhvr>
                                        <p:cTn id="7" dur="1000"/>
                                        <p:tgtEl>
                                          <p:spTgt spid="14643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6436"/>
                                        </p:tgtEl>
                                        <p:attrNameLst>
                                          <p:attrName>style.visibility</p:attrName>
                                        </p:attrNameLst>
                                      </p:cBhvr>
                                      <p:to>
                                        <p:strVal val="visible"/>
                                      </p:to>
                                    </p:set>
                                    <p:anim calcmode="lin" valueType="num">
                                      <p:cBhvr additive="base">
                                        <p:cTn id="11" dur="1000" fill="hold"/>
                                        <p:tgtEl>
                                          <p:spTgt spid="146436"/>
                                        </p:tgtEl>
                                        <p:attrNameLst>
                                          <p:attrName>ppt_x</p:attrName>
                                        </p:attrNameLst>
                                      </p:cBhvr>
                                      <p:tavLst>
                                        <p:tav tm="0">
                                          <p:val>
                                            <p:strVal val="#ppt_x"/>
                                          </p:val>
                                        </p:tav>
                                        <p:tav tm="100000">
                                          <p:val>
                                            <p:strVal val="#ppt_x"/>
                                          </p:val>
                                        </p:tav>
                                      </p:tavLst>
                                    </p:anim>
                                    <p:anim calcmode="lin" valueType="num">
                                      <p:cBhvr additive="base">
                                        <p:cTn id="12" dur="1000" fill="hold"/>
                                        <p:tgtEl>
                                          <p:spTgt spid="14643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6" presetClass="emph" presetSubtype="0" fill="hold" grpId="1" nodeType="afterEffect">
                                  <p:stCondLst>
                                    <p:cond delay="1000"/>
                                  </p:stCondLst>
                                  <p:childTnLst>
                                    <p:animScale>
                                      <p:cBhvr>
                                        <p:cTn id="15" dur="2000" fill="hold"/>
                                        <p:tgtEl>
                                          <p:spTgt spid="1464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nimBg="1"/>
      <p:bldOleChart spid="146436" grpId="0"/>
      <p:bldOleChart spid="14643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val 2"/>
          <p:cNvSpPr>
            <a:spLocks noChangeArrowheads="1"/>
          </p:cNvSpPr>
          <p:nvPr/>
        </p:nvSpPr>
        <p:spPr bwMode="auto">
          <a:xfrm>
            <a:off x="4427538" y="5013325"/>
            <a:ext cx="935037" cy="863600"/>
          </a:xfrm>
          <a:prstGeom prst="ellipse">
            <a:avLst/>
          </a:prstGeom>
          <a:solidFill>
            <a:schemeClr val="accent1"/>
          </a:solidFill>
          <a:ln w="9525">
            <a:solidFill>
              <a:schemeClr val="tx1"/>
            </a:solidFill>
            <a:round/>
            <a:headEnd/>
            <a:tailEnd/>
          </a:ln>
          <a:effectLst/>
        </p:spPr>
        <p:txBody>
          <a:bodyPr wrap="none" anchor="ctr"/>
          <a:lstStyle/>
          <a:p>
            <a:endParaRPr lang="en-US"/>
          </a:p>
        </p:txBody>
      </p:sp>
      <p:pic>
        <p:nvPicPr>
          <p:cNvPr id="99331" name="Picture 3" descr="big transparent"/>
          <p:cNvPicPr>
            <a:picLocks noChangeAspect="1" noChangeArrowheads="1"/>
          </p:cNvPicPr>
          <p:nvPr/>
        </p:nvPicPr>
        <p:blipFill>
          <a:blip r:embed="rId3" cstate="print"/>
          <a:srcRect r="3702"/>
          <a:stretch>
            <a:fillRect/>
          </a:stretch>
        </p:blipFill>
        <p:spPr bwMode="auto">
          <a:xfrm>
            <a:off x="1763713" y="1412875"/>
            <a:ext cx="5616575" cy="4775200"/>
          </a:xfrm>
          <a:prstGeom prst="rect">
            <a:avLst/>
          </a:prstGeom>
          <a:noFill/>
        </p:spPr>
      </p:pic>
      <p:pic>
        <p:nvPicPr>
          <p:cNvPr id="99332" name="Picture 4" descr="Remittances Flow T"/>
          <p:cNvPicPr>
            <a:picLocks noChangeAspect="1" noChangeArrowheads="1"/>
          </p:cNvPicPr>
          <p:nvPr/>
        </p:nvPicPr>
        <p:blipFill>
          <a:blip r:embed="rId4" cstate="print"/>
          <a:srcRect l="11281" t="4002" r="14015" b="6244"/>
          <a:stretch>
            <a:fillRect/>
          </a:stretch>
        </p:blipFill>
        <p:spPr bwMode="auto">
          <a:xfrm>
            <a:off x="1331913" y="2781300"/>
            <a:ext cx="4608512" cy="3486150"/>
          </a:xfrm>
          <a:prstGeom prst="rect">
            <a:avLst/>
          </a:prstGeom>
          <a:noFill/>
        </p:spPr>
      </p:pic>
      <p:grpSp>
        <p:nvGrpSpPr>
          <p:cNvPr id="99333" name="Group 5"/>
          <p:cNvGrpSpPr>
            <a:grpSpLocks/>
          </p:cNvGrpSpPr>
          <p:nvPr/>
        </p:nvGrpSpPr>
        <p:grpSpPr bwMode="auto">
          <a:xfrm>
            <a:off x="2051050" y="2205038"/>
            <a:ext cx="4968875" cy="1366837"/>
            <a:chOff x="1292" y="981"/>
            <a:chExt cx="3130" cy="861"/>
          </a:xfrm>
        </p:grpSpPr>
        <p:sp>
          <p:nvSpPr>
            <p:cNvPr id="99334" name="Text Box 6"/>
            <p:cNvSpPr txBox="1">
              <a:spLocks noChangeArrowheads="1"/>
            </p:cNvSpPr>
            <p:nvPr/>
          </p:nvSpPr>
          <p:spPr bwMode="auto">
            <a:xfrm>
              <a:off x="1292" y="981"/>
              <a:ext cx="1996" cy="231"/>
            </a:xfrm>
            <a:prstGeom prst="rect">
              <a:avLst/>
            </a:prstGeom>
            <a:noFill/>
            <a:ln w="9525">
              <a:noFill/>
              <a:miter lim="800000"/>
              <a:headEnd/>
              <a:tailEnd/>
            </a:ln>
            <a:effectLst/>
          </p:spPr>
          <p:txBody>
            <a:bodyPr>
              <a:spAutoFit/>
            </a:bodyPr>
            <a:lstStyle/>
            <a:p>
              <a:pPr algn="l">
                <a:spcBef>
                  <a:spcPct val="50000"/>
                </a:spcBef>
              </a:pPr>
              <a:endParaRPr lang="it-IT" sz="1800" b="1">
                <a:solidFill>
                  <a:srgbClr val="FFFFFF"/>
                </a:solidFill>
              </a:endParaRPr>
            </a:p>
          </p:txBody>
        </p:sp>
        <p:sp>
          <p:nvSpPr>
            <p:cNvPr id="99335" name="Text Box 7"/>
            <p:cNvSpPr txBox="1">
              <a:spLocks noChangeArrowheads="1"/>
            </p:cNvSpPr>
            <p:nvPr/>
          </p:nvSpPr>
          <p:spPr bwMode="auto">
            <a:xfrm>
              <a:off x="1519" y="1184"/>
              <a:ext cx="1996" cy="231"/>
            </a:xfrm>
            <a:prstGeom prst="rect">
              <a:avLst/>
            </a:prstGeom>
            <a:noFill/>
            <a:ln w="9525">
              <a:noFill/>
              <a:miter lim="800000"/>
              <a:headEnd/>
              <a:tailEnd/>
            </a:ln>
            <a:effectLst/>
          </p:spPr>
          <p:txBody>
            <a:bodyPr>
              <a:spAutoFit/>
            </a:bodyPr>
            <a:lstStyle/>
            <a:p>
              <a:pPr algn="l">
                <a:spcBef>
                  <a:spcPct val="50000"/>
                </a:spcBef>
              </a:pPr>
              <a:endParaRPr lang="it-IT" sz="1800" b="1">
                <a:solidFill>
                  <a:srgbClr val="FFFFFF"/>
                </a:solidFill>
              </a:endParaRPr>
            </a:p>
          </p:txBody>
        </p:sp>
        <p:sp>
          <p:nvSpPr>
            <p:cNvPr id="99336" name="Text Box 8"/>
            <p:cNvSpPr txBox="1">
              <a:spLocks noChangeArrowheads="1"/>
            </p:cNvSpPr>
            <p:nvPr/>
          </p:nvSpPr>
          <p:spPr bwMode="auto">
            <a:xfrm>
              <a:off x="1973" y="1389"/>
              <a:ext cx="1996" cy="231"/>
            </a:xfrm>
            <a:prstGeom prst="rect">
              <a:avLst/>
            </a:prstGeom>
            <a:noFill/>
            <a:ln w="9525">
              <a:noFill/>
              <a:miter lim="800000"/>
              <a:headEnd/>
              <a:tailEnd/>
            </a:ln>
            <a:effectLst/>
          </p:spPr>
          <p:txBody>
            <a:bodyPr>
              <a:spAutoFit/>
            </a:bodyPr>
            <a:lstStyle/>
            <a:p>
              <a:pPr algn="l">
                <a:spcBef>
                  <a:spcPct val="50000"/>
                </a:spcBef>
              </a:pPr>
              <a:endParaRPr lang="it-IT" sz="1800" b="1">
                <a:solidFill>
                  <a:srgbClr val="FFFFFF"/>
                </a:solidFill>
              </a:endParaRPr>
            </a:p>
          </p:txBody>
        </p:sp>
        <p:sp>
          <p:nvSpPr>
            <p:cNvPr id="99337" name="Text Box 9"/>
            <p:cNvSpPr txBox="1">
              <a:spLocks noChangeArrowheads="1"/>
            </p:cNvSpPr>
            <p:nvPr/>
          </p:nvSpPr>
          <p:spPr bwMode="auto">
            <a:xfrm>
              <a:off x="2426" y="1611"/>
              <a:ext cx="1996" cy="231"/>
            </a:xfrm>
            <a:prstGeom prst="rect">
              <a:avLst/>
            </a:prstGeom>
            <a:noFill/>
            <a:ln w="9525">
              <a:noFill/>
              <a:miter lim="800000"/>
              <a:headEnd/>
              <a:tailEnd/>
            </a:ln>
            <a:effectLst/>
          </p:spPr>
          <p:txBody>
            <a:bodyPr>
              <a:spAutoFit/>
            </a:bodyPr>
            <a:lstStyle/>
            <a:p>
              <a:pPr algn="l">
                <a:spcBef>
                  <a:spcPct val="50000"/>
                </a:spcBef>
              </a:pPr>
              <a:endParaRPr lang="it-IT" sz="1800" b="1">
                <a:solidFill>
                  <a:srgbClr val="FFFFFF"/>
                </a:solidFill>
              </a:endParaRPr>
            </a:p>
          </p:txBody>
        </p:sp>
      </p:grpSp>
      <p:sp>
        <p:nvSpPr>
          <p:cNvPr id="99338" name="Text Box 10"/>
          <p:cNvSpPr txBox="1">
            <a:spLocks noChangeArrowheads="1"/>
          </p:cNvSpPr>
          <p:nvPr/>
        </p:nvSpPr>
        <p:spPr bwMode="auto">
          <a:xfrm>
            <a:off x="3490913" y="2492375"/>
            <a:ext cx="2089150" cy="457200"/>
          </a:xfrm>
          <a:prstGeom prst="rect">
            <a:avLst/>
          </a:prstGeom>
          <a:noFill/>
          <a:ln w="9525">
            <a:noFill/>
            <a:miter lim="800000"/>
            <a:headEnd/>
            <a:tailEnd/>
          </a:ln>
          <a:effectLst/>
        </p:spPr>
        <p:txBody>
          <a:bodyPr>
            <a:spAutoFit/>
          </a:bodyPr>
          <a:lstStyle/>
          <a:p>
            <a:pPr algn="l">
              <a:spcBef>
                <a:spcPct val="50000"/>
              </a:spcBef>
            </a:pPr>
            <a:r>
              <a:rPr lang="it-IT" sz="2400" b="1">
                <a:solidFill>
                  <a:srgbClr val="FFFFFF"/>
                </a:solidFill>
              </a:rPr>
              <a:t>USA</a:t>
            </a:r>
          </a:p>
        </p:txBody>
      </p:sp>
      <p:sp>
        <p:nvSpPr>
          <p:cNvPr id="99339" name="Text Box 11"/>
          <p:cNvSpPr txBox="1">
            <a:spLocks noChangeArrowheads="1"/>
          </p:cNvSpPr>
          <p:nvPr/>
        </p:nvSpPr>
        <p:spPr bwMode="auto">
          <a:xfrm>
            <a:off x="4572000" y="5516563"/>
            <a:ext cx="3457575" cy="366712"/>
          </a:xfrm>
          <a:prstGeom prst="rect">
            <a:avLst/>
          </a:prstGeom>
          <a:noFill/>
          <a:ln w="9525">
            <a:noFill/>
            <a:miter lim="800000"/>
            <a:headEnd/>
            <a:tailEnd/>
          </a:ln>
          <a:effectLst/>
        </p:spPr>
        <p:txBody>
          <a:bodyPr>
            <a:spAutoFit/>
          </a:bodyPr>
          <a:lstStyle/>
          <a:p>
            <a:pPr algn="l">
              <a:spcBef>
                <a:spcPct val="50000"/>
              </a:spcBef>
            </a:pPr>
            <a:r>
              <a:rPr lang="it-IT" sz="1800" b="1">
                <a:solidFill>
                  <a:srgbClr val="FFFFFF"/>
                </a:solidFill>
              </a:rPr>
              <a:t>EL SALVADOR</a:t>
            </a:r>
          </a:p>
        </p:txBody>
      </p:sp>
      <p:sp>
        <p:nvSpPr>
          <p:cNvPr id="99340" name="Text Box 12"/>
          <p:cNvSpPr txBox="1">
            <a:spLocks noChangeArrowheads="1"/>
          </p:cNvSpPr>
          <p:nvPr/>
        </p:nvSpPr>
        <p:spPr bwMode="auto">
          <a:xfrm>
            <a:off x="2051050" y="5373688"/>
            <a:ext cx="2160588" cy="457200"/>
          </a:xfrm>
          <a:prstGeom prst="rect">
            <a:avLst/>
          </a:prstGeom>
          <a:noFill/>
          <a:ln w="9525">
            <a:noFill/>
            <a:miter lim="800000"/>
            <a:headEnd/>
            <a:tailEnd/>
          </a:ln>
          <a:effectLst/>
        </p:spPr>
        <p:txBody>
          <a:bodyPr>
            <a:spAutoFit/>
          </a:bodyPr>
          <a:lstStyle/>
          <a:p>
            <a:pPr algn="l">
              <a:spcBef>
                <a:spcPct val="50000"/>
              </a:spcBef>
            </a:pPr>
            <a:r>
              <a:rPr lang="nl-NL" sz="2400" b="1"/>
              <a:t>3.7 BILLION</a:t>
            </a:r>
          </a:p>
        </p:txBody>
      </p:sp>
      <p:sp>
        <p:nvSpPr>
          <p:cNvPr id="99347" name="Text Box 19"/>
          <p:cNvSpPr txBox="1">
            <a:spLocks noChangeArrowheads="1"/>
          </p:cNvSpPr>
          <p:nvPr/>
        </p:nvSpPr>
        <p:spPr bwMode="auto">
          <a:xfrm>
            <a:off x="179388" y="188913"/>
            <a:ext cx="7993062" cy="366712"/>
          </a:xfrm>
          <a:prstGeom prst="rect">
            <a:avLst/>
          </a:prstGeom>
          <a:noFill/>
          <a:ln w="9525">
            <a:noFill/>
            <a:miter lim="800000"/>
            <a:headEnd/>
            <a:tailEnd/>
          </a:ln>
          <a:effectLst/>
        </p:spPr>
        <p:txBody>
          <a:bodyPr>
            <a:spAutoFit/>
          </a:bodyPr>
          <a:lstStyle/>
          <a:p>
            <a:pPr algn="l">
              <a:spcBef>
                <a:spcPct val="50000"/>
              </a:spcBef>
            </a:pPr>
            <a:endParaRPr lang="nl-NL" sz="1800"/>
          </a:p>
        </p:txBody>
      </p:sp>
      <p:sp>
        <p:nvSpPr>
          <p:cNvPr id="99348" name="Text Box 20"/>
          <p:cNvSpPr txBox="1">
            <a:spLocks noChangeArrowheads="1"/>
          </p:cNvSpPr>
          <p:nvPr/>
        </p:nvSpPr>
        <p:spPr bwMode="auto">
          <a:xfrm>
            <a:off x="179388" y="115888"/>
            <a:ext cx="5473700" cy="457200"/>
          </a:xfrm>
          <a:prstGeom prst="rect">
            <a:avLst/>
          </a:prstGeom>
          <a:noFill/>
          <a:ln w="9525">
            <a:noFill/>
            <a:miter lim="800000"/>
            <a:headEnd/>
            <a:tailEnd/>
          </a:ln>
          <a:effectLst/>
        </p:spPr>
        <p:txBody>
          <a:bodyPr>
            <a:spAutoFit/>
          </a:bodyPr>
          <a:lstStyle/>
          <a:p>
            <a:pPr algn="l">
              <a:spcBef>
                <a:spcPct val="50000"/>
              </a:spcBef>
            </a:pPr>
            <a:r>
              <a:rPr lang="nl-NL" sz="2400" b="1">
                <a:solidFill>
                  <a:schemeClr val="bg1"/>
                </a:solidFill>
              </a:rPr>
              <a:t>REMITTANCES FLOW</a:t>
            </a:r>
          </a:p>
        </p:txBody>
      </p:sp>
      <p:sp>
        <p:nvSpPr>
          <p:cNvPr id="99349" name="AutoShape 21"/>
          <p:cNvSpPr>
            <a:spLocks noChangeArrowheads="1"/>
          </p:cNvSpPr>
          <p:nvPr/>
        </p:nvSpPr>
        <p:spPr bwMode="auto">
          <a:xfrm>
            <a:off x="6372225" y="2565400"/>
            <a:ext cx="2484438" cy="1439863"/>
          </a:xfrm>
          <a:prstGeom prst="roundRect">
            <a:avLst>
              <a:gd name="adj" fmla="val 16667"/>
            </a:avLst>
          </a:prstGeom>
          <a:solidFill>
            <a:schemeClr val="tx2"/>
          </a:solidFill>
          <a:ln w="9525" algn="ctr">
            <a:solidFill>
              <a:schemeClr val="tx1"/>
            </a:solidFill>
            <a:round/>
            <a:headEnd/>
            <a:tailEnd/>
          </a:ln>
          <a:effectLst/>
        </p:spPr>
        <p:txBody>
          <a:bodyPr wrap="none" anchor="ctr"/>
          <a:lstStyle/>
          <a:p>
            <a:r>
              <a:rPr lang="en-US" sz="1800" b="1" u="sng">
                <a:solidFill>
                  <a:schemeClr val="bg1"/>
                </a:solidFill>
              </a:rPr>
              <a:t>National level:</a:t>
            </a:r>
          </a:p>
          <a:p>
            <a:pPr>
              <a:buFontTx/>
              <a:buChar char="•"/>
            </a:pPr>
            <a:r>
              <a:rPr lang="en-US" sz="1800" b="1">
                <a:solidFill>
                  <a:schemeClr val="bg1"/>
                </a:solidFill>
              </a:rPr>
              <a:t>18% of GDP</a:t>
            </a:r>
          </a:p>
          <a:p>
            <a:pPr>
              <a:buFontTx/>
              <a:buChar char="•"/>
            </a:pPr>
            <a:r>
              <a:rPr lang="en-US" sz="1800" b="1">
                <a:solidFill>
                  <a:schemeClr val="bg1"/>
                </a:solidFill>
              </a:rPr>
              <a:t>Six times ODA</a:t>
            </a:r>
          </a:p>
          <a:p>
            <a:pPr>
              <a:buFontTx/>
              <a:buChar char="•"/>
            </a:pPr>
            <a:r>
              <a:rPr lang="en-US" sz="1800" b="1">
                <a:solidFill>
                  <a:schemeClr val="bg1"/>
                </a:solidFill>
              </a:rPr>
              <a:t>Equal to exports</a:t>
            </a:r>
          </a:p>
          <a:p>
            <a:endParaRPr lang="en-US" sz="1800" b="1">
              <a:solidFill>
                <a:schemeClr val="bg1"/>
              </a:solidFill>
            </a:endParaRPr>
          </a:p>
        </p:txBody>
      </p:sp>
      <p:sp>
        <p:nvSpPr>
          <p:cNvPr id="99350" name="AutoShape 22"/>
          <p:cNvSpPr>
            <a:spLocks noChangeArrowheads="1"/>
          </p:cNvSpPr>
          <p:nvPr/>
        </p:nvSpPr>
        <p:spPr bwMode="auto">
          <a:xfrm>
            <a:off x="6156325" y="2708275"/>
            <a:ext cx="2987675" cy="1152525"/>
          </a:xfrm>
          <a:prstGeom prst="roundRect">
            <a:avLst>
              <a:gd name="adj" fmla="val 16667"/>
            </a:avLst>
          </a:prstGeom>
          <a:solidFill>
            <a:schemeClr val="tx2"/>
          </a:solidFill>
          <a:ln w="9525" algn="ctr">
            <a:solidFill>
              <a:schemeClr val="tx1"/>
            </a:solidFill>
            <a:round/>
            <a:headEnd/>
            <a:tailEnd/>
          </a:ln>
          <a:effectLst/>
        </p:spPr>
        <p:txBody>
          <a:bodyPr wrap="none" anchor="ctr"/>
          <a:lstStyle/>
          <a:p>
            <a:endParaRPr lang="en-US" sz="1800" b="1" u="sng">
              <a:solidFill>
                <a:schemeClr val="bg1"/>
              </a:solidFill>
            </a:endParaRPr>
          </a:p>
          <a:p>
            <a:r>
              <a:rPr lang="en-US" sz="1800" b="1" u="sng">
                <a:solidFill>
                  <a:schemeClr val="bg1"/>
                </a:solidFill>
              </a:rPr>
              <a:t>Household level:</a:t>
            </a:r>
          </a:p>
          <a:p>
            <a:pPr>
              <a:buFontTx/>
              <a:buChar char="•"/>
            </a:pPr>
            <a:r>
              <a:rPr lang="en-US" sz="1800" b="1">
                <a:solidFill>
                  <a:schemeClr val="bg1"/>
                </a:solidFill>
              </a:rPr>
              <a:t>22% of households</a:t>
            </a:r>
          </a:p>
          <a:p>
            <a:pPr>
              <a:buFontTx/>
              <a:buChar char="•"/>
            </a:pPr>
            <a:r>
              <a:rPr lang="en-US" sz="1800" b="1">
                <a:solidFill>
                  <a:schemeClr val="bg1"/>
                </a:solidFill>
              </a:rPr>
              <a:t>51% of household income</a:t>
            </a:r>
          </a:p>
          <a:p>
            <a:pPr>
              <a:buFontTx/>
              <a:buChar char="•"/>
            </a:pPr>
            <a:endParaRPr lang="en-US" sz="1800" b="1">
              <a:solidFill>
                <a:schemeClr val="bg1"/>
              </a:solidFill>
            </a:endParaRPr>
          </a:p>
          <a:p>
            <a:endParaRPr lang="en-US" sz="1800" b="1">
              <a:solidFill>
                <a:schemeClr val="bg1"/>
              </a:solidFill>
            </a:endParaRPr>
          </a:p>
        </p:txBody>
      </p:sp>
      <p:sp>
        <p:nvSpPr>
          <p:cNvPr id="99351" name="Rectangle 23"/>
          <p:cNvSpPr>
            <a:spLocks noChangeArrowheads="1"/>
          </p:cNvSpPr>
          <p:nvPr/>
        </p:nvSpPr>
        <p:spPr bwMode="auto">
          <a:xfrm>
            <a:off x="323850" y="333375"/>
            <a:ext cx="8497888" cy="647700"/>
          </a:xfrm>
          <a:prstGeom prst="rect">
            <a:avLst/>
          </a:prstGeom>
          <a:solidFill>
            <a:schemeClr val="accent1"/>
          </a:solidFill>
          <a:ln w="9525" algn="ctr">
            <a:solidFill>
              <a:schemeClr val="tx1"/>
            </a:solidFill>
            <a:miter lim="800000"/>
            <a:headEnd/>
            <a:tailEnd/>
          </a:ln>
          <a:effectLst/>
        </p:spPr>
        <p:txBody>
          <a:bodyPr wrap="none" anchor="ctr"/>
          <a:lstStyle/>
          <a:p>
            <a:r>
              <a:rPr lang="en-US" sz="2200" b="1"/>
              <a:t>The scope and impact of migrant remittances in El Salvador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500"/>
                                        <p:tgtEl>
                                          <p:spTgt spid="99331"/>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99338"/>
                                        </p:tgtEl>
                                        <p:attrNameLst>
                                          <p:attrName>style.visibility</p:attrName>
                                        </p:attrNameLst>
                                      </p:cBhvr>
                                      <p:to>
                                        <p:strVal val="visible"/>
                                      </p:to>
                                    </p:set>
                                    <p:animEffect transition="in" filter="fade">
                                      <p:cBhvr>
                                        <p:cTn id="11" dur="1000"/>
                                        <p:tgtEl>
                                          <p:spTgt spid="99338"/>
                                        </p:tgtEl>
                                      </p:cBhvr>
                                    </p:animEffect>
                                  </p:childTnLst>
                                </p:cTn>
                              </p:par>
                              <p:par>
                                <p:cTn id="12" presetID="10" presetClass="entr" presetSubtype="0" fill="hold" nodeType="withEffect">
                                  <p:stCondLst>
                                    <p:cond delay="0"/>
                                  </p:stCondLst>
                                  <p:childTnLst>
                                    <p:set>
                                      <p:cBhvr>
                                        <p:cTn id="13" dur="1" fill="hold">
                                          <p:stCondLst>
                                            <p:cond delay="0"/>
                                          </p:stCondLst>
                                        </p:cTn>
                                        <p:tgtEl>
                                          <p:spTgt spid="99339"/>
                                        </p:tgtEl>
                                        <p:attrNameLst>
                                          <p:attrName>style.visibility</p:attrName>
                                        </p:attrNameLst>
                                      </p:cBhvr>
                                      <p:to>
                                        <p:strVal val="visible"/>
                                      </p:to>
                                    </p:set>
                                    <p:animEffect transition="in" filter="fade">
                                      <p:cBhvr>
                                        <p:cTn id="14" dur="1000"/>
                                        <p:tgtEl>
                                          <p:spTgt spid="993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9332"/>
                                        </p:tgtEl>
                                        <p:attrNameLst>
                                          <p:attrName>style.visibility</p:attrName>
                                        </p:attrNameLst>
                                      </p:cBhvr>
                                      <p:to>
                                        <p:strVal val="visible"/>
                                      </p:to>
                                    </p:set>
                                    <p:animEffect transition="in" filter="fade">
                                      <p:cBhvr>
                                        <p:cTn id="19" dur="1000"/>
                                        <p:tgtEl>
                                          <p:spTgt spid="99332"/>
                                        </p:tgtEl>
                                      </p:cBhvr>
                                    </p:animEffect>
                                  </p:childTnLst>
                                </p:cTn>
                              </p:par>
                            </p:childTnLst>
                          </p:cTn>
                        </p:par>
                        <p:par>
                          <p:cTn id="20" fill="hold">
                            <p:stCondLst>
                              <p:cond delay="1000"/>
                            </p:stCondLst>
                            <p:childTnLst>
                              <p:par>
                                <p:cTn id="21" presetID="5" presetClass="exit" presetSubtype="10" fill="hold" grpId="0" nodeType="afterEffect">
                                  <p:stCondLst>
                                    <p:cond delay="500"/>
                                  </p:stCondLst>
                                  <p:childTnLst>
                                    <p:animEffect transition="out" filter="checkerboard(across)">
                                      <p:cBhvr>
                                        <p:cTn id="22" dur="500"/>
                                        <p:tgtEl>
                                          <p:spTgt spid="99351"/>
                                        </p:tgtEl>
                                      </p:cBhvr>
                                    </p:animEffect>
                                    <p:set>
                                      <p:cBhvr>
                                        <p:cTn id="23" dur="1" fill="hold">
                                          <p:stCondLst>
                                            <p:cond delay="499"/>
                                          </p:stCondLst>
                                        </p:cTn>
                                        <p:tgtEl>
                                          <p:spTgt spid="9935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9330"/>
                                        </p:tgtEl>
                                        <p:attrNameLst>
                                          <p:attrName>style.visibility</p:attrName>
                                        </p:attrNameLst>
                                      </p:cBhvr>
                                      <p:to>
                                        <p:strVal val="visible"/>
                                      </p:to>
                                    </p:set>
                                    <p:animEffect transition="in" filter="fade">
                                      <p:cBhvr>
                                        <p:cTn id="26" dur="1000"/>
                                        <p:tgtEl>
                                          <p:spTgt spid="99330"/>
                                        </p:tgtEl>
                                      </p:cBhvr>
                                    </p:animEffect>
                                  </p:childTnLst>
                                </p:cTn>
                              </p:par>
                            </p:childTnLst>
                          </p:cTn>
                        </p:par>
                        <p:par>
                          <p:cTn id="27" fill="hold">
                            <p:stCondLst>
                              <p:cond delay="2000"/>
                            </p:stCondLst>
                            <p:childTnLst>
                              <p:par>
                                <p:cTn id="28" presetID="9" presetClass="entr" presetSubtype="0" fill="hold" grpId="0" nodeType="afterEffect">
                                  <p:stCondLst>
                                    <p:cond delay="500"/>
                                  </p:stCondLst>
                                  <p:childTnLst>
                                    <p:set>
                                      <p:cBhvr>
                                        <p:cTn id="29" dur="1" fill="hold">
                                          <p:stCondLst>
                                            <p:cond delay="0"/>
                                          </p:stCondLst>
                                        </p:cTn>
                                        <p:tgtEl>
                                          <p:spTgt spid="99340"/>
                                        </p:tgtEl>
                                        <p:attrNameLst>
                                          <p:attrName>style.visibility</p:attrName>
                                        </p:attrNameLst>
                                      </p:cBhvr>
                                      <p:to>
                                        <p:strVal val="visible"/>
                                      </p:to>
                                    </p:set>
                                    <p:animEffect transition="in" filter="dissolve">
                                      <p:cBhvr>
                                        <p:cTn id="30" dur="500"/>
                                        <p:tgtEl>
                                          <p:spTgt spid="993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9333"/>
                                        </p:tgtEl>
                                        <p:attrNameLst>
                                          <p:attrName>style.visibility</p:attrName>
                                        </p:attrNameLst>
                                      </p:cBhvr>
                                      <p:to>
                                        <p:strVal val="visible"/>
                                      </p:to>
                                    </p:set>
                                    <p:animEffect transition="in" filter="fade">
                                      <p:cBhvr>
                                        <p:cTn id="35" dur="1000"/>
                                        <p:tgtEl>
                                          <p:spTgt spid="99333"/>
                                        </p:tgtEl>
                                      </p:cBhvr>
                                    </p:animEffect>
                                  </p:childTnLst>
                                </p:cTn>
                              </p:par>
                            </p:childTnLst>
                          </p:cTn>
                        </p:par>
                        <p:par>
                          <p:cTn id="36" fill="hold">
                            <p:stCondLst>
                              <p:cond delay="1000"/>
                            </p:stCondLst>
                            <p:childTnLst>
                              <p:par>
                                <p:cTn id="37" presetID="10" presetClass="exit" presetSubtype="0" fill="hold" grpId="0" nodeType="afterEffect">
                                  <p:stCondLst>
                                    <p:cond delay="0"/>
                                  </p:stCondLst>
                                  <p:childTnLst>
                                    <p:animEffect transition="out" filter="fade">
                                      <p:cBhvr>
                                        <p:cTn id="38" dur="500"/>
                                        <p:tgtEl>
                                          <p:spTgt spid="99338"/>
                                        </p:tgtEl>
                                      </p:cBhvr>
                                    </p:animEffect>
                                    <p:set>
                                      <p:cBhvr>
                                        <p:cTn id="39" dur="1" fill="hold">
                                          <p:stCondLst>
                                            <p:cond delay="499"/>
                                          </p:stCondLst>
                                        </p:cTn>
                                        <p:tgtEl>
                                          <p:spTgt spid="9933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99349"/>
                                        </p:tgtEl>
                                        <p:attrNameLst>
                                          <p:attrName>style.visibility</p:attrName>
                                        </p:attrNameLst>
                                      </p:cBhvr>
                                      <p:to>
                                        <p:strVal val="visible"/>
                                      </p:to>
                                    </p:set>
                                    <p:animEffect transition="in" filter="checkerboard(across)">
                                      <p:cBhvr>
                                        <p:cTn id="44" dur="500"/>
                                        <p:tgtEl>
                                          <p:spTgt spid="99349"/>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99349"/>
                                        </p:tgtEl>
                                      </p:cBhvr>
                                    </p:animEffect>
                                    <p:set>
                                      <p:cBhvr>
                                        <p:cTn id="49" dur="1" fill="hold">
                                          <p:stCondLst>
                                            <p:cond delay="499"/>
                                          </p:stCondLst>
                                        </p:cTn>
                                        <p:tgtEl>
                                          <p:spTgt spid="99349"/>
                                        </p:tgtEl>
                                        <p:attrNameLst>
                                          <p:attrName>style.visibility</p:attrName>
                                        </p:attrNameLst>
                                      </p:cBhvr>
                                      <p:to>
                                        <p:strVal val="hidden"/>
                                      </p:to>
                                    </p:set>
                                  </p:childTnLst>
                                </p:cTn>
                              </p:par>
                            </p:childTnLst>
                          </p:cTn>
                        </p:par>
                        <p:par>
                          <p:cTn id="50" fill="hold">
                            <p:stCondLst>
                              <p:cond delay="500"/>
                            </p:stCondLst>
                            <p:childTnLst>
                              <p:par>
                                <p:cTn id="51" presetID="5" presetClass="entr" presetSubtype="10" fill="hold" grpId="0" nodeType="afterEffect">
                                  <p:stCondLst>
                                    <p:cond delay="500"/>
                                  </p:stCondLst>
                                  <p:childTnLst>
                                    <p:set>
                                      <p:cBhvr>
                                        <p:cTn id="52" dur="1" fill="hold">
                                          <p:stCondLst>
                                            <p:cond delay="0"/>
                                          </p:stCondLst>
                                        </p:cTn>
                                        <p:tgtEl>
                                          <p:spTgt spid="99350"/>
                                        </p:tgtEl>
                                        <p:attrNameLst>
                                          <p:attrName>style.visibility</p:attrName>
                                        </p:attrNameLst>
                                      </p:cBhvr>
                                      <p:to>
                                        <p:strVal val="visible"/>
                                      </p:to>
                                    </p:set>
                                    <p:animEffect transition="in" filter="checkerboard(across)">
                                      <p:cBhvr>
                                        <p:cTn id="53" dur="500"/>
                                        <p:tgtEl>
                                          <p:spTgt spid="99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99338" grpId="0"/>
      <p:bldP spid="99338" grpId="1"/>
      <p:bldP spid="99340" grpId="0"/>
      <p:bldP spid="99349" grpId="0" animBg="1"/>
      <p:bldP spid="99349" grpId="1" animBg="1"/>
      <p:bldP spid="99350" grpId="0" animBg="1"/>
      <p:bldP spid="993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sj"/>
          <p:cNvPicPr>
            <a:picLocks noChangeAspect="1" noChangeArrowheads="1"/>
          </p:cNvPicPr>
          <p:nvPr/>
        </p:nvPicPr>
        <p:blipFill>
          <a:blip r:embed="rId4" cstate="print">
            <a:lum bright="10000" contrast="20000"/>
          </a:blip>
          <a:srcRect/>
          <a:stretch>
            <a:fillRect/>
          </a:stretch>
        </p:blipFill>
        <p:spPr bwMode="auto">
          <a:xfrm>
            <a:off x="0" y="0"/>
            <a:ext cx="9396413" cy="6911975"/>
          </a:xfrm>
          <a:prstGeom prst="rect">
            <a:avLst/>
          </a:prstGeom>
          <a:noFill/>
        </p:spPr>
      </p:pic>
      <p:sp>
        <p:nvSpPr>
          <p:cNvPr id="95235" name="Text Box 3"/>
          <p:cNvSpPr txBox="1">
            <a:spLocks noChangeArrowheads="1"/>
          </p:cNvSpPr>
          <p:nvPr/>
        </p:nvSpPr>
        <p:spPr bwMode="auto">
          <a:xfrm>
            <a:off x="0" y="5529263"/>
            <a:ext cx="9396413" cy="1328737"/>
          </a:xfrm>
          <a:prstGeom prst="rect">
            <a:avLst/>
          </a:prstGeom>
          <a:solidFill>
            <a:schemeClr val="bg1"/>
          </a:solidFill>
          <a:ln w="9525">
            <a:noFill/>
            <a:miter lim="800000"/>
            <a:headEnd/>
            <a:tailEnd/>
          </a:ln>
          <a:effectLst/>
        </p:spPr>
        <p:txBody>
          <a:bodyPr bIns="82800" anchor="ctr" anchorCtr="1"/>
          <a:lstStyle/>
          <a:p>
            <a:pPr>
              <a:spcBef>
                <a:spcPct val="50000"/>
              </a:spcBef>
            </a:pPr>
            <a:r>
              <a:rPr lang="en-US" sz="2400" b="1"/>
              <a:t>Remittance households were more likely to purchase land</a:t>
            </a:r>
          </a:p>
        </p:txBody>
      </p:sp>
      <p:graphicFrame>
        <p:nvGraphicFramePr>
          <p:cNvPr id="95236" name="Object 4"/>
          <p:cNvGraphicFramePr>
            <a:graphicFrameLocks noChangeAspect="1"/>
          </p:cNvGraphicFramePr>
          <p:nvPr/>
        </p:nvGraphicFramePr>
        <p:xfrm>
          <a:off x="2411413" y="1484313"/>
          <a:ext cx="4464050" cy="2884487"/>
        </p:xfrm>
        <a:graphic>
          <a:graphicData uri="http://schemas.openxmlformats.org/presentationml/2006/ole">
            <p:oleObj spid="_x0000_s95236" name="Chart" r:id="rId5" imgW="4267200" imgH="278130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diamond(in)">
                                      <p:cBhvr>
                                        <p:cTn id="7" dur="1000"/>
                                        <p:tgtEl>
                                          <p:spTgt spid="95235"/>
                                        </p:tgtEl>
                                      </p:cBhvr>
                                    </p:animEffect>
                                  </p:childTnLst>
                                </p:cTn>
                              </p:par>
                            </p:childTnLst>
                          </p:cTn>
                        </p:par>
                        <p:par>
                          <p:cTn id="8" fill="hold">
                            <p:stCondLst>
                              <p:cond delay="1000"/>
                            </p:stCondLst>
                            <p:childTnLst>
                              <p:par>
                                <p:cTn id="9" presetID="5" presetClass="entr" presetSubtype="10" fill="hold" grpId="0" nodeType="afterEffect">
                                  <p:stCondLst>
                                    <p:cond delay="500"/>
                                  </p:stCondLst>
                                  <p:childTnLst>
                                    <p:set>
                                      <p:cBhvr>
                                        <p:cTn id="10" dur="1" fill="hold">
                                          <p:stCondLst>
                                            <p:cond delay="0"/>
                                          </p:stCondLst>
                                        </p:cTn>
                                        <p:tgtEl>
                                          <p:spTgt spid="95236"/>
                                        </p:tgtEl>
                                        <p:attrNameLst>
                                          <p:attrName>style.visibility</p:attrName>
                                        </p:attrNameLst>
                                      </p:cBhvr>
                                      <p:to>
                                        <p:strVal val="visible"/>
                                      </p:to>
                                    </p:set>
                                    <p:animEffect transition="in" filter="checkerboard(across)">
                                      <p:cBhvr>
                                        <p:cTn id="11" dur="1000"/>
                                        <p:tgtEl>
                                          <p:spTgt spid="95236"/>
                                        </p:tgtEl>
                                      </p:cBhvr>
                                    </p:animEffect>
                                  </p:childTnLst>
                                </p:cTn>
                              </p:par>
                            </p:childTnLst>
                          </p:cTn>
                        </p:par>
                        <p:par>
                          <p:cTn id="12" fill="hold">
                            <p:stCondLst>
                              <p:cond delay="2500"/>
                            </p:stCondLst>
                            <p:childTnLst>
                              <p:par>
                                <p:cTn id="13" presetID="6" presetClass="emph" presetSubtype="0" fill="hold" grpId="1" nodeType="afterEffect">
                                  <p:stCondLst>
                                    <p:cond delay="1000"/>
                                  </p:stCondLst>
                                  <p:childTnLst>
                                    <p:animScale>
                                      <p:cBhvr>
                                        <p:cTn id="14" dur="2000" fill="hold"/>
                                        <p:tgtEl>
                                          <p:spTgt spid="95236"/>
                                        </p:tgtEl>
                                      </p:cBhvr>
                                      <p:by x="135000" y="13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OleChart spid="95236" grpId="0"/>
      <p:bldOleChart spid="9523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7950" y="476250"/>
            <a:ext cx="8785225" cy="850900"/>
          </a:xfrm>
        </p:spPr>
        <p:txBody>
          <a:bodyPr/>
          <a:lstStyle/>
          <a:p>
            <a:r>
              <a:rPr lang="en-US" sz="3200"/>
              <a:t>The impact of remittances – new homes</a:t>
            </a:r>
          </a:p>
        </p:txBody>
      </p:sp>
      <p:sp>
        <p:nvSpPr>
          <p:cNvPr id="106499" name="Rectangle 3"/>
          <p:cNvSpPr>
            <a:spLocks noGrp="1" noChangeArrowheads="1"/>
          </p:cNvSpPr>
          <p:nvPr>
            <p:ph type="body" sz="half" idx="1"/>
          </p:nvPr>
        </p:nvSpPr>
        <p:spPr/>
        <p:txBody>
          <a:bodyPr/>
          <a:lstStyle/>
          <a:p>
            <a:pPr>
              <a:buFontTx/>
              <a:buNone/>
            </a:pPr>
            <a:endParaRPr lang="en-US" sz="2800"/>
          </a:p>
          <a:p>
            <a:pPr>
              <a:buFontTx/>
              <a:buNone/>
            </a:pPr>
            <a:endParaRPr lang="en-US" sz="2800"/>
          </a:p>
          <a:p>
            <a:pPr>
              <a:buFontTx/>
              <a:buNone/>
            </a:pPr>
            <a:endParaRPr lang="en-US" sz="2800"/>
          </a:p>
          <a:p>
            <a:pPr>
              <a:buFontTx/>
              <a:buNone/>
            </a:pPr>
            <a:endParaRPr lang="en-US" sz="2800"/>
          </a:p>
          <a:p>
            <a:endParaRPr lang="en-US" sz="2800"/>
          </a:p>
          <a:p>
            <a:endParaRPr lang="en-US" sz="2800"/>
          </a:p>
        </p:txBody>
      </p:sp>
      <p:sp>
        <p:nvSpPr>
          <p:cNvPr id="106500" name="Rectangle 4"/>
          <p:cNvSpPr>
            <a:spLocks noChangeArrowheads="1"/>
          </p:cNvSpPr>
          <p:nvPr/>
        </p:nvSpPr>
        <p:spPr bwMode="auto">
          <a:xfrm>
            <a:off x="250825" y="0"/>
            <a:ext cx="8497888" cy="1079500"/>
          </a:xfrm>
          <a:prstGeom prst="rect">
            <a:avLst/>
          </a:prstGeom>
          <a:noFill/>
          <a:ln w="9525" algn="ctr">
            <a:solidFill>
              <a:schemeClr val="folHlink"/>
            </a:solidFill>
            <a:miter lim="800000"/>
            <a:headEnd/>
            <a:tailEnd/>
          </a:ln>
          <a:effectLst/>
        </p:spPr>
        <p:txBody>
          <a:bodyPr/>
          <a:lstStyle/>
          <a:p>
            <a:endParaRPr lang="en-US" b="1"/>
          </a:p>
          <a:p>
            <a:r>
              <a:rPr lang="en-US" b="1"/>
              <a:t>New homes represent the majority of funds spent on housing – 55%</a:t>
            </a:r>
          </a:p>
          <a:p>
            <a:endParaRPr lang="en-US" b="1"/>
          </a:p>
          <a:p>
            <a:endParaRPr lang="en-US" b="1"/>
          </a:p>
          <a:p>
            <a:endParaRPr lang="en-US" b="1"/>
          </a:p>
          <a:p>
            <a:endParaRPr lang="en-US" b="1"/>
          </a:p>
          <a:p>
            <a:endParaRPr lang="en-US" b="1"/>
          </a:p>
        </p:txBody>
      </p:sp>
      <p:grpSp>
        <p:nvGrpSpPr>
          <p:cNvPr id="106506" name="Group 10"/>
          <p:cNvGrpSpPr>
            <a:grpSpLocks/>
          </p:cNvGrpSpPr>
          <p:nvPr/>
        </p:nvGrpSpPr>
        <p:grpSpPr bwMode="auto">
          <a:xfrm>
            <a:off x="1908175" y="1773238"/>
            <a:ext cx="5327650" cy="4464050"/>
            <a:chOff x="1202" y="709"/>
            <a:chExt cx="3356" cy="2812"/>
          </a:xfrm>
        </p:grpSpPr>
        <p:grpSp>
          <p:nvGrpSpPr>
            <p:cNvPr id="106505" name="Group 9"/>
            <p:cNvGrpSpPr>
              <a:grpSpLocks/>
            </p:cNvGrpSpPr>
            <p:nvPr/>
          </p:nvGrpSpPr>
          <p:grpSpPr bwMode="auto">
            <a:xfrm>
              <a:off x="1247" y="2931"/>
              <a:ext cx="3266" cy="590"/>
              <a:chOff x="1156" y="3611"/>
              <a:chExt cx="3266" cy="590"/>
            </a:xfrm>
          </p:grpSpPr>
          <p:sp>
            <p:nvSpPr>
              <p:cNvPr id="106501" name="Rectangle 5"/>
              <p:cNvSpPr>
                <a:spLocks noChangeArrowheads="1"/>
              </p:cNvSpPr>
              <p:nvPr/>
            </p:nvSpPr>
            <p:spPr bwMode="auto">
              <a:xfrm>
                <a:off x="1156" y="3611"/>
                <a:ext cx="1588" cy="590"/>
              </a:xfrm>
              <a:prstGeom prst="rect">
                <a:avLst/>
              </a:prstGeom>
              <a:solidFill>
                <a:schemeClr val="accent1"/>
              </a:solidFill>
              <a:ln w="9525" algn="ctr">
                <a:solidFill>
                  <a:schemeClr val="tx1"/>
                </a:solidFill>
                <a:miter lim="800000"/>
                <a:headEnd/>
                <a:tailEnd/>
              </a:ln>
              <a:effectLst/>
            </p:spPr>
            <p:txBody>
              <a:bodyPr anchor="ctr"/>
              <a:lstStyle/>
              <a:p>
                <a:r>
                  <a:rPr lang="en-US" sz="1800" b="1"/>
                  <a:t>NON-REMITTANCE HOUSEHOLDS</a:t>
                </a:r>
              </a:p>
            </p:txBody>
          </p:sp>
          <p:sp>
            <p:nvSpPr>
              <p:cNvPr id="106502" name="Rectangle 6"/>
              <p:cNvSpPr>
                <a:spLocks noChangeArrowheads="1"/>
              </p:cNvSpPr>
              <p:nvPr/>
            </p:nvSpPr>
            <p:spPr bwMode="auto">
              <a:xfrm>
                <a:off x="2834" y="3611"/>
                <a:ext cx="1588" cy="590"/>
              </a:xfrm>
              <a:prstGeom prst="rect">
                <a:avLst/>
              </a:prstGeom>
              <a:solidFill>
                <a:srgbClr val="008000"/>
              </a:solidFill>
              <a:ln w="9525" algn="ctr">
                <a:solidFill>
                  <a:schemeClr val="tx1"/>
                </a:solidFill>
                <a:miter lim="800000"/>
                <a:headEnd/>
                <a:tailEnd/>
              </a:ln>
              <a:effectLst/>
            </p:spPr>
            <p:txBody>
              <a:bodyPr anchor="ctr"/>
              <a:lstStyle/>
              <a:p>
                <a:r>
                  <a:rPr lang="en-US" sz="1800" b="1"/>
                  <a:t>REMITTANCE HOUSEHOLDS</a:t>
                </a:r>
              </a:p>
            </p:txBody>
          </p:sp>
        </p:grpSp>
        <p:graphicFrame>
          <p:nvGraphicFramePr>
            <p:cNvPr id="106503" name="Object 7"/>
            <p:cNvGraphicFramePr>
              <a:graphicFrameLocks noChangeAspect="1"/>
            </p:cNvGraphicFramePr>
            <p:nvPr/>
          </p:nvGraphicFramePr>
          <p:xfrm>
            <a:off x="1202" y="709"/>
            <a:ext cx="3356" cy="2123"/>
          </p:xfrm>
          <a:graphic>
            <a:graphicData uri="http://schemas.openxmlformats.org/presentationml/2006/ole">
              <p:oleObj spid="_x0000_s106503" name="Chart" r:id="rId4" imgW="4276725" imgH="2705100" progId="Excel.Chart.8">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106498"/>
                                        </p:tgtEl>
                                      </p:cBhvr>
                                    </p:animEffect>
                                    <p:set>
                                      <p:cBhvr>
                                        <p:cTn id="7" dur="1" fill="hold">
                                          <p:stCondLst>
                                            <p:cond delay="1999"/>
                                          </p:stCondLst>
                                        </p:cTn>
                                        <p:tgtEl>
                                          <p:spTgt spid="106498"/>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grpId="0" nodeType="afterEffect">
                                  <p:stCondLst>
                                    <p:cond delay="500"/>
                                  </p:stCondLst>
                                  <p:childTnLst>
                                    <p:set>
                                      <p:cBhvr>
                                        <p:cTn id="10" dur="1" fill="hold">
                                          <p:stCondLst>
                                            <p:cond delay="0"/>
                                          </p:stCondLst>
                                        </p:cTn>
                                        <p:tgtEl>
                                          <p:spTgt spid="10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5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468313" y="1484313"/>
            <a:ext cx="8229600" cy="4525962"/>
          </a:xfrm>
        </p:spPr>
        <p:txBody>
          <a:bodyPr/>
          <a:lstStyle/>
          <a:p>
            <a:pPr>
              <a:buFontTx/>
              <a:buNone/>
            </a:pPr>
            <a:endParaRPr lang="en-US"/>
          </a:p>
          <a:p>
            <a:pPr>
              <a:buFontTx/>
              <a:buNone/>
            </a:pPr>
            <a:endParaRPr lang="en-US"/>
          </a:p>
        </p:txBody>
      </p:sp>
      <p:sp>
        <p:nvSpPr>
          <p:cNvPr id="108551" name="Rectangle 7"/>
          <p:cNvSpPr>
            <a:spLocks noChangeArrowheads="1"/>
          </p:cNvSpPr>
          <p:nvPr/>
        </p:nvSpPr>
        <p:spPr bwMode="auto">
          <a:xfrm>
            <a:off x="900113" y="476250"/>
            <a:ext cx="7416800" cy="1079500"/>
          </a:xfrm>
          <a:prstGeom prst="rect">
            <a:avLst/>
          </a:prstGeom>
          <a:solidFill>
            <a:srgbClr val="800000"/>
          </a:solidFill>
          <a:ln w="9525" algn="ctr">
            <a:solidFill>
              <a:srgbClr val="FFFFFF"/>
            </a:solidFill>
            <a:miter lim="800000"/>
            <a:headEnd/>
            <a:tailEnd/>
          </a:ln>
          <a:effectLst/>
        </p:spPr>
        <p:txBody>
          <a:bodyPr anchor="ctr"/>
          <a:lstStyle/>
          <a:p>
            <a:endParaRPr lang="en-US"/>
          </a:p>
          <a:p>
            <a:r>
              <a:rPr lang="en-US"/>
              <a:t>New homes are more likely to be made of brick, have a premium roof, and have high grade floors than existing homes.</a:t>
            </a:r>
          </a:p>
          <a:p>
            <a:endParaRPr lang="en-US"/>
          </a:p>
        </p:txBody>
      </p:sp>
      <p:pic>
        <p:nvPicPr>
          <p:cNvPr id="108552" name="Picture 8" descr="P1000964"/>
          <p:cNvPicPr>
            <a:picLocks noChangeAspect="1" noChangeArrowheads="1"/>
          </p:cNvPicPr>
          <p:nvPr/>
        </p:nvPicPr>
        <p:blipFill>
          <a:blip r:embed="rId3" cstate="print"/>
          <a:srcRect/>
          <a:stretch>
            <a:fillRect/>
          </a:stretch>
        </p:blipFill>
        <p:spPr bwMode="auto">
          <a:xfrm>
            <a:off x="1225550" y="765175"/>
            <a:ext cx="3240088" cy="2430463"/>
          </a:xfrm>
          <a:prstGeom prst="rect">
            <a:avLst/>
          </a:prstGeom>
          <a:noFill/>
        </p:spPr>
      </p:pic>
      <p:pic>
        <p:nvPicPr>
          <p:cNvPr id="108553" name="Picture 9" descr="P1000956"/>
          <p:cNvPicPr>
            <a:picLocks noChangeAspect="1" noChangeArrowheads="1"/>
          </p:cNvPicPr>
          <p:nvPr/>
        </p:nvPicPr>
        <p:blipFill>
          <a:blip r:embed="rId4" cstate="print"/>
          <a:srcRect/>
          <a:stretch>
            <a:fillRect/>
          </a:stretch>
        </p:blipFill>
        <p:spPr bwMode="auto">
          <a:xfrm>
            <a:off x="4716463" y="765175"/>
            <a:ext cx="3205162" cy="2403475"/>
          </a:xfrm>
          <a:prstGeom prst="rect">
            <a:avLst/>
          </a:prstGeom>
          <a:noFill/>
        </p:spPr>
      </p:pic>
      <p:pic>
        <p:nvPicPr>
          <p:cNvPr id="108555" name="Picture 11" descr="Casas solas 2"/>
          <p:cNvPicPr>
            <a:picLocks noChangeAspect="1" noChangeArrowheads="1"/>
          </p:cNvPicPr>
          <p:nvPr/>
        </p:nvPicPr>
        <p:blipFill>
          <a:blip r:embed="rId5" cstate="print"/>
          <a:srcRect/>
          <a:stretch>
            <a:fillRect/>
          </a:stretch>
        </p:blipFill>
        <p:spPr bwMode="auto">
          <a:xfrm>
            <a:off x="1225550" y="3446463"/>
            <a:ext cx="3240088" cy="2432050"/>
          </a:xfrm>
          <a:prstGeom prst="rect">
            <a:avLst/>
          </a:prstGeom>
          <a:noFill/>
        </p:spPr>
      </p:pic>
      <p:pic>
        <p:nvPicPr>
          <p:cNvPr id="108556" name="Picture 12" descr="P1000590"/>
          <p:cNvPicPr>
            <a:picLocks noChangeAspect="1" noChangeArrowheads="1"/>
          </p:cNvPicPr>
          <p:nvPr/>
        </p:nvPicPr>
        <p:blipFill>
          <a:blip r:embed="rId6" cstate="print"/>
          <a:srcRect/>
          <a:stretch>
            <a:fillRect/>
          </a:stretch>
        </p:blipFill>
        <p:spPr bwMode="auto">
          <a:xfrm>
            <a:off x="4716463" y="3475038"/>
            <a:ext cx="3205162" cy="2403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checkerboard(across)">
                                      <p:cBhvr>
                                        <p:cTn id="7" dur="1000"/>
                                        <p:tgtEl>
                                          <p:spTgt spid="1085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8551"/>
                                        </p:tgtEl>
                                      </p:cBhvr>
                                    </p:animEffect>
                                    <p:set>
                                      <p:cBhvr>
                                        <p:cTn id="12" dur="1" fill="hold">
                                          <p:stCondLst>
                                            <p:cond delay="499"/>
                                          </p:stCondLst>
                                        </p:cTn>
                                        <p:tgtEl>
                                          <p:spTgt spid="108551"/>
                                        </p:tgtEl>
                                        <p:attrNameLst>
                                          <p:attrName>style.visibility</p:attrName>
                                        </p:attrNameLst>
                                      </p:cBhvr>
                                      <p:to>
                                        <p:strVal val="hidden"/>
                                      </p:to>
                                    </p:se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08556"/>
                                        </p:tgtEl>
                                        <p:attrNameLst>
                                          <p:attrName>style.visibility</p:attrName>
                                        </p:attrNameLst>
                                      </p:cBhvr>
                                      <p:to>
                                        <p:strVal val="visible"/>
                                      </p:to>
                                    </p:set>
                                    <p:animEffect transition="in" filter="checkerboard(across)">
                                      <p:cBhvr>
                                        <p:cTn id="16" dur="500"/>
                                        <p:tgtEl>
                                          <p:spTgt spid="108556"/>
                                        </p:tgtEl>
                                      </p:cBhvr>
                                    </p:animEffect>
                                  </p:childTnLst>
                                </p:cTn>
                              </p:par>
                              <p:par>
                                <p:cTn id="17" presetID="5" presetClass="entr" presetSubtype="10" fill="hold" nodeType="withEffect">
                                  <p:stCondLst>
                                    <p:cond delay="0"/>
                                  </p:stCondLst>
                                  <p:childTnLst>
                                    <p:set>
                                      <p:cBhvr>
                                        <p:cTn id="18" dur="1" fill="hold">
                                          <p:stCondLst>
                                            <p:cond delay="0"/>
                                          </p:stCondLst>
                                        </p:cTn>
                                        <p:tgtEl>
                                          <p:spTgt spid="108553"/>
                                        </p:tgtEl>
                                        <p:attrNameLst>
                                          <p:attrName>style.visibility</p:attrName>
                                        </p:attrNameLst>
                                      </p:cBhvr>
                                      <p:to>
                                        <p:strVal val="visible"/>
                                      </p:to>
                                    </p:set>
                                    <p:animEffect transition="in" filter="checkerboard(across)">
                                      <p:cBhvr>
                                        <p:cTn id="19" dur="500"/>
                                        <p:tgtEl>
                                          <p:spTgt spid="108553"/>
                                        </p:tgtEl>
                                      </p:cBhvr>
                                    </p:animEffect>
                                  </p:childTnLst>
                                </p:cTn>
                              </p:par>
                              <p:par>
                                <p:cTn id="20" presetID="5" presetClass="entr" presetSubtype="10" fill="hold" nodeType="withEffect">
                                  <p:stCondLst>
                                    <p:cond delay="0"/>
                                  </p:stCondLst>
                                  <p:childTnLst>
                                    <p:set>
                                      <p:cBhvr>
                                        <p:cTn id="21" dur="1" fill="hold">
                                          <p:stCondLst>
                                            <p:cond delay="0"/>
                                          </p:stCondLst>
                                        </p:cTn>
                                        <p:tgtEl>
                                          <p:spTgt spid="108552"/>
                                        </p:tgtEl>
                                        <p:attrNameLst>
                                          <p:attrName>style.visibility</p:attrName>
                                        </p:attrNameLst>
                                      </p:cBhvr>
                                      <p:to>
                                        <p:strVal val="visible"/>
                                      </p:to>
                                    </p:set>
                                    <p:animEffect transition="in" filter="checkerboard(across)">
                                      <p:cBhvr>
                                        <p:cTn id="22" dur="500"/>
                                        <p:tgtEl>
                                          <p:spTgt spid="108552"/>
                                        </p:tgtEl>
                                      </p:cBhvr>
                                    </p:animEffect>
                                  </p:childTnLst>
                                </p:cTn>
                              </p:par>
                              <p:par>
                                <p:cTn id="23" presetID="5" presetClass="entr" presetSubtype="10" fill="hold" nodeType="withEffect">
                                  <p:stCondLst>
                                    <p:cond delay="0"/>
                                  </p:stCondLst>
                                  <p:childTnLst>
                                    <p:set>
                                      <p:cBhvr>
                                        <p:cTn id="24" dur="1" fill="hold">
                                          <p:stCondLst>
                                            <p:cond delay="0"/>
                                          </p:stCondLst>
                                        </p:cTn>
                                        <p:tgtEl>
                                          <p:spTgt spid="108555"/>
                                        </p:tgtEl>
                                        <p:attrNameLst>
                                          <p:attrName>style.visibility</p:attrName>
                                        </p:attrNameLst>
                                      </p:cBhvr>
                                      <p:to>
                                        <p:strVal val="visible"/>
                                      </p:to>
                                    </p:set>
                                    <p:animEffect transition="in" filter="checkerboard(across)">
                                      <p:cBhvr>
                                        <p:cTn id="25" dur="500"/>
                                        <p:tgtEl>
                                          <p:spTgt spid="108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P spid="10855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a:t>Improvement impacts</a:t>
            </a:r>
          </a:p>
        </p:txBody>
      </p:sp>
      <p:graphicFrame>
        <p:nvGraphicFramePr>
          <p:cNvPr id="48131" name="Object 3"/>
          <p:cNvGraphicFramePr>
            <a:graphicFrameLocks noChangeAspect="1"/>
          </p:cNvGraphicFramePr>
          <p:nvPr>
            <p:ph sz="half" idx="1"/>
          </p:nvPr>
        </p:nvGraphicFramePr>
        <p:xfrm>
          <a:off x="2478088" y="2349500"/>
          <a:ext cx="4038600" cy="2833688"/>
        </p:xfrm>
        <a:graphic>
          <a:graphicData uri="http://schemas.openxmlformats.org/presentationml/2006/ole">
            <p:oleObj spid="_x0000_s48131" name="Chart" r:id="rId4" imgW="4276725" imgH="3000375" progId="Excel.Chart.8">
              <p:embed/>
            </p:oleObj>
          </a:graphicData>
        </a:graphic>
      </p:graphicFrame>
      <p:sp>
        <p:nvSpPr>
          <p:cNvPr id="48133" name="Rectangle 5"/>
          <p:cNvSpPr>
            <a:spLocks noChangeArrowheads="1"/>
          </p:cNvSpPr>
          <p:nvPr/>
        </p:nvSpPr>
        <p:spPr bwMode="auto">
          <a:xfrm>
            <a:off x="2484438" y="1557338"/>
            <a:ext cx="4032250" cy="647700"/>
          </a:xfrm>
          <a:prstGeom prst="rect">
            <a:avLst/>
          </a:prstGeom>
          <a:solidFill>
            <a:srgbClr val="00FFFF"/>
          </a:solidFill>
          <a:ln w="9525" algn="ctr">
            <a:solidFill>
              <a:schemeClr val="tx1"/>
            </a:solidFill>
            <a:miter lim="800000"/>
            <a:headEnd/>
            <a:tailEnd/>
          </a:ln>
          <a:effectLst/>
        </p:spPr>
        <p:txBody>
          <a:bodyPr wrap="none" anchor="ctr"/>
          <a:lstStyle/>
          <a:p>
            <a:r>
              <a:rPr lang="en-US" b="1">
                <a:solidFill>
                  <a:schemeClr val="bg1"/>
                </a:solidFill>
                <a:latin typeface="Century Gothic" pitchFamily="34" charset="0"/>
              </a:rPr>
              <a:t>HOME ADDITIONS</a:t>
            </a:r>
          </a:p>
        </p:txBody>
      </p:sp>
      <p:sp>
        <p:nvSpPr>
          <p:cNvPr id="48144" name="Rectangle 16"/>
          <p:cNvSpPr>
            <a:spLocks noChangeArrowheads="1"/>
          </p:cNvSpPr>
          <p:nvPr/>
        </p:nvSpPr>
        <p:spPr bwMode="auto">
          <a:xfrm>
            <a:off x="2484438" y="5300663"/>
            <a:ext cx="2016125" cy="936625"/>
          </a:xfrm>
          <a:prstGeom prst="rect">
            <a:avLst/>
          </a:prstGeom>
          <a:solidFill>
            <a:schemeClr val="accent1"/>
          </a:solidFill>
          <a:ln w="9525" algn="ctr">
            <a:solidFill>
              <a:schemeClr val="tx1"/>
            </a:solidFill>
            <a:miter lim="800000"/>
            <a:headEnd/>
            <a:tailEnd/>
          </a:ln>
          <a:effectLst/>
        </p:spPr>
        <p:txBody>
          <a:bodyPr anchor="ctr"/>
          <a:lstStyle/>
          <a:p>
            <a:r>
              <a:rPr lang="en-US" sz="1600" b="1"/>
              <a:t>NON-REMITTANCE HOUSEHOLDS</a:t>
            </a:r>
          </a:p>
        </p:txBody>
      </p:sp>
      <p:sp>
        <p:nvSpPr>
          <p:cNvPr id="48145" name="Rectangle 17"/>
          <p:cNvSpPr>
            <a:spLocks noChangeArrowheads="1"/>
          </p:cNvSpPr>
          <p:nvPr/>
        </p:nvSpPr>
        <p:spPr bwMode="auto">
          <a:xfrm>
            <a:off x="4643438" y="5300663"/>
            <a:ext cx="1800225" cy="936625"/>
          </a:xfrm>
          <a:prstGeom prst="rect">
            <a:avLst/>
          </a:prstGeom>
          <a:solidFill>
            <a:srgbClr val="008000"/>
          </a:solidFill>
          <a:ln w="9525" algn="ctr">
            <a:solidFill>
              <a:schemeClr val="tx1"/>
            </a:solidFill>
            <a:miter lim="800000"/>
            <a:headEnd/>
            <a:tailEnd/>
          </a:ln>
          <a:effectLst/>
        </p:spPr>
        <p:txBody>
          <a:bodyPr anchor="ctr"/>
          <a:lstStyle/>
          <a:p>
            <a:r>
              <a:rPr lang="en-US" sz="1600" b="1"/>
              <a:t>REMITTANCE HOUSEHOLDS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8144"/>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8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4" grpId="0" animBg="1"/>
      <p:bldP spid="481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4213" y="1196975"/>
            <a:ext cx="3827462" cy="1143000"/>
          </a:xfrm>
        </p:spPr>
        <p:txBody>
          <a:bodyPr/>
          <a:lstStyle/>
          <a:p>
            <a:r>
              <a:rPr lang="en-US" sz="2800"/>
              <a:t>Expansion of house</a:t>
            </a:r>
          </a:p>
        </p:txBody>
      </p:sp>
      <p:pic>
        <p:nvPicPr>
          <p:cNvPr id="155652" name="Picture 4" descr="P1000552"/>
          <p:cNvPicPr>
            <a:picLocks noChangeAspect="1" noChangeArrowheads="1"/>
          </p:cNvPicPr>
          <p:nvPr/>
        </p:nvPicPr>
        <p:blipFill>
          <a:blip r:embed="rId3" cstate="print"/>
          <a:srcRect/>
          <a:stretch>
            <a:fillRect/>
          </a:stretch>
        </p:blipFill>
        <p:spPr bwMode="auto">
          <a:xfrm>
            <a:off x="4716463" y="404813"/>
            <a:ext cx="3913187" cy="2935287"/>
          </a:xfrm>
          <a:prstGeom prst="rect">
            <a:avLst/>
          </a:prstGeom>
          <a:noFill/>
        </p:spPr>
      </p:pic>
      <p:sp>
        <p:nvSpPr>
          <p:cNvPr id="155653" name="Rectangle 5"/>
          <p:cNvSpPr>
            <a:spLocks noGrp="1" noChangeArrowheads="1"/>
          </p:cNvSpPr>
          <p:nvPr>
            <p:ph type="body" idx="1"/>
          </p:nvPr>
        </p:nvSpPr>
        <p:spPr>
          <a:xfrm>
            <a:off x="5400675" y="4652963"/>
            <a:ext cx="4500563" cy="792162"/>
          </a:xfrm>
          <a:noFill/>
          <a:ln/>
        </p:spPr>
        <p:txBody>
          <a:bodyPr/>
          <a:lstStyle/>
          <a:p>
            <a:pPr>
              <a:buFontTx/>
              <a:buNone/>
            </a:pPr>
            <a:r>
              <a:rPr lang="en-US" sz="2800"/>
              <a:t>Kitchen addition</a:t>
            </a:r>
          </a:p>
        </p:txBody>
      </p:sp>
      <p:pic>
        <p:nvPicPr>
          <p:cNvPr id="155654" name="Picture 6" descr="P1000977"/>
          <p:cNvPicPr>
            <a:picLocks noChangeAspect="1" noChangeArrowheads="1"/>
          </p:cNvPicPr>
          <p:nvPr/>
        </p:nvPicPr>
        <p:blipFill>
          <a:blip r:embed="rId4" cstate="print"/>
          <a:srcRect/>
          <a:stretch>
            <a:fillRect/>
          </a:stretch>
        </p:blipFill>
        <p:spPr bwMode="auto">
          <a:xfrm>
            <a:off x="755650" y="3357563"/>
            <a:ext cx="3903663" cy="292893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2484438" y="1196975"/>
            <a:ext cx="4032250" cy="647700"/>
          </a:xfrm>
          <a:prstGeom prst="rect">
            <a:avLst/>
          </a:prstGeom>
          <a:solidFill>
            <a:schemeClr val="bg2"/>
          </a:solidFill>
          <a:ln w="9525" algn="ctr">
            <a:solidFill>
              <a:schemeClr val="tx1"/>
            </a:solidFill>
            <a:miter lim="800000"/>
            <a:headEnd/>
            <a:tailEnd/>
          </a:ln>
          <a:effectLst/>
        </p:spPr>
        <p:txBody>
          <a:bodyPr wrap="none" anchor="ctr"/>
          <a:lstStyle/>
          <a:p>
            <a:r>
              <a:rPr lang="en-US" b="1">
                <a:latin typeface="Century Gothic" pitchFamily="34" charset="0"/>
              </a:rPr>
              <a:t>CHANGES TO THE ROOF</a:t>
            </a:r>
          </a:p>
        </p:txBody>
      </p:sp>
      <p:graphicFrame>
        <p:nvGraphicFramePr>
          <p:cNvPr id="118789" name="Object 5"/>
          <p:cNvGraphicFramePr>
            <a:graphicFrameLocks noChangeAspect="1"/>
          </p:cNvGraphicFramePr>
          <p:nvPr/>
        </p:nvGraphicFramePr>
        <p:xfrm>
          <a:off x="2555875" y="2060575"/>
          <a:ext cx="3887788" cy="2727325"/>
        </p:xfrm>
        <a:graphic>
          <a:graphicData uri="http://schemas.openxmlformats.org/presentationml/2006/ole">
            <p:oleObj spid="_x0000_s118789" name="Chart" r:id="rId4" imgW="4276725" imgH="3000375" progId="Excel.Chart.8">
              <p:embed/>
            </p:oleObj>
          </a:graphicData>
        </a:graphic>
      </p:graphicFrame>
      <p:sp>
        <p:nvSpPr>
          <p:cNvPr id="118790" name="Rectangle 6"/>
          <p:cNvSpPr>
            <a:spLocks noChangeArrowheads="1"/>
          </p:cNvSpPr>
          <p:nvPr/>
        </p:nvSpPr>
        <p:spPr bwMode="auto">
          <a:xfrm>
            <a:off x="2052638" y="4941888"/>
            <a:ext cx="2232025" cy="647700"/>
          </a:xfrm>
          <a:prstGeom prst="rect">
            <a:avLst/>
          </a:prstGeom>
          <a:solidFill>
            <a:schemeClr val="accent1"/>
          </a:solidFill>
          <a:ln w="9525" algn="ctr">
            <a:solidFill>
              <a:schemeClr val="tx1"/>
            </a:solidFill>
            <a:miter lim="800000"/>
            <a:headEnd/>
            <a:tailEnd/>
          </a:ln>
          <a:effectLst/>
        </p:spPr>
        <p:txBody>
          <a:bodyPr anchor="ctr"/>
          <a:lstStyle/>
          <a:p>
            <a:r>
              <a:rPr lang="en-US" sz="1800" b="1">
                <a:latin typeface="Century Gothic" pitchFamily="34" charset="0"/>
              </a:rPr>
              <a:t>NON-REMITTANCE HOUSEHOLDS</a:t>
            </a:r>
          </a:p>
        </p:txBody>
      </p:sp>
      <p:sp>
        <p:nvSpPr>
          <p:cNvPr id="118791" name="Rectangle 7"/>
          <p:cNvSpPr>
            <a:spLocks noChangeArrowheads="1"/>
          </p:cNvSpPr>
          <p:nvPr/>
        </p:nvSpPr>
        <p:spPr bwMode="auto">
          <a:xfrm>
            <a:off x="4716463" y="4941888"/>
            <a:ext cx="2232025" cy="647700"/>
          </a:xfrm>
          <a:prstGeom prst="rect">
            <a:avLst/>
          </a:prstGeom>
          <a:solidFill>
            <a:srgbClr val="008000"/>
          </a:solidFill>
          <a:ln w="9525" algn="ctr">
            <a:solidFill>
              <a:schemeClr val="tx1"/>
            </a:solidFill>
            <a:miter lim="800000"/>
            <a:headEnd/>
            <a:tailEnd/>
          </a:ln>
          <a:effectLst/>
        </p:spPr>
        <p:txBody>
          <a:bodyPr anchor="ctr"/>
          <a:lstStyle/>
          <a:p>
            <a:r>
              <a:rPr lang="en-US" sz="1800" b="1">
                <a:latin typeface="Century Gothic" pitchFamily="34" charset="0"/>
              </a:rPr>
              <a:t>REMITTANCE HOUSEHOLDS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7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P spid="1187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4638"/>
            <a:ext cx="8229600" cy="706437"/>
          </a:xfrm>
        </p:spPr>
        <p:txBody>
          <a:bodyPr/>
          <a:lstStyle/>
          <a:p>
            <a:r>
              <a:rPr lang="en-US" sz="3200"/>
              <a:t>Roof comparison</a:t>
            </a:r>
          </a:p>
        </p:txBody>
      </p:sp>
      <p:pic>
        <p:nvPicPr>
          <p:cNvPr id="151556" name="Picture 4" descr="roofs"/>
          <p:cNvPicPr>
            <a:picLocks noChangeAspect="1" noChangeArrowheads="1"/>
          </p:cNvPicPr>
          <p:nvPr>
            <p:ph type="body" idx="1"/>
          </p:nvPr>
        </p:nvPicPr>
        <p:blipFill>
          <a:blip r:embed="rId3" cstate="print"/>
          <a:srcRect/>
          <a:stretch>
            <a:fillRect/>
          </a:stretch>
        </p:blipFill>
        <p:spPr>
          <a:xfrm>
            <a:off x="2555875" y="1125538"/>
            <a:ext cx="4214813" cy="5432425"/>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6" name="Object 4"/>
          <p:cNvGraphicFramePr>
            <a:graphicFrameLocks noChangeAspect="1"/>
          </p:cNvGraphicFramePr>
          <p:nvPr/>
        </p:nvGraphicFramePr>
        <p:xfrm>
          <a:off x="2627313" y="2062163"/>
          <a:ext cx="3816350" cy="2676525"/>
        </p:xfrm>
        <a:graphic>
          <a:graphicData uri="http://schemas.openxmlformats.org/presentationml/2006/ole">
            <p:oleObj spid="_x0000_s120836" name="Chart" r:id="rId4" imgW="4276725" imgH="3000375" progId="Excel.Chart.8">
              <p:embed/>
            </p:oleObj>
          </a:graphicData>
        </a:graphic>
      </p:graphicFrame>
      <p:sp>
        <p:nvSpPr>
          <p:cNvPr id="120837" name="Rectangle 5"/>
          <p:cNvSpPr>
            <a:spLocks noChangeArrowheads="1"/>
          </p:cNvSpPr>
          <p:nvPr/>
        </p:nvSpPr>
        <p:spPr bwMode="auto">
          <a:xfrm>
            <a:off x="2555875" y="1125538"/>
            <a:ext cx="4032250" cy="647700"/>
          </a:xfrm>
          <a:prstGeom prst="rect">
            <a:avLst/>
          </a:prstGeom>
          <a:solidFill>
            <a:srgbClr val="99CC00"/>
          </a:solidFill>
          <a:ln w="9525" algn="ctr">
            <a:solidFill>
              <a:schemeClr val="tx1"/>
            </a:solidFill>
            <a:miter lim="800000"/>
            <a:headEnd/>
            <a:tailEnd/>
          </a:ln>
          <a:effectLst/>
        </p:spPr>
        <p:txBody>
          <a:bodyPr wrap="none" anchor="ctr"/>
          <a:lstStyle/>
          <a:p>
            <a:r>
              <a:rPr lang="en-US" b="1">
                <a:latin typeface="Century Gothic" pitchFamily="34" charset="0"/>
              </a:rPr>
              <a:t>CHANGES TO THE FLOOR</a:t>
            </a:r>
          </a:p>
        </p:txBody>
      </p:sp>
      <p:sp>
        <p:nvSpPr>
          <p:cNvPr id="120838" name="Rectangle 6"/>
          <p:cNvSpPr>
            <a:spLocks noChangeArrowheads="1"/>
          </p:cNvSpPr>
          <p:nvPr/>
        </p:nvSpPr>
        <p:spPr bwMode="auto">
          <a:xfrm>
            <a:off x="2124075" y="5013325"/>
            <a:ext cx="2232025" cy="647700"/>
          </a:xfrm>
          <a:prstGeom prst="rect">
            <a:avLst/>
          </a:prstGeom>
          <a:solidFill>
            <a:schemeClr val="accent1"/>
          </a:solidFill>
          <a:ln w="9525" algn="ctr">
            <a:solidFill>
              <a:schemeClr val="tx1"/>
            </a:solidFill>
            <a:miter lim="800000"/>
            <a:headEnd/>
            <a:tailEnd/>
          </a:ln>
          <a:effectLst/>
        </p:spPr>
        <p:txBody>
          <a:bodyPr anchor="ctr"/>
          <a:lstStyle/>
          <a:p>
            <a:r>
              <a:rPr lang="en-US" sz="1800" b="1">
                <a:latin typeface="Century Gothic" pitchFamily="34" charset="0"/>
              </a:rPr>
              <a:t>NON-REMITTANCE HOUSEHOLDS</a:t>
            </a:r>
          </a:p>
        </p:txBody>
      </p:sp>
      <p:sp>
        <p:nvSpPr>
          <p:cNvPr id="120839" name="Rectangle 7"/>
          <p:cNvSpPr>
            <a:spLocks noChangeArrowheads="1"/>
          </p:cNvSpPr>
          <p:nvPr/>
        </p:nvSpPr>
        <p:spPr bwMode="auto">
          <a:xfrm>
            <a:off x="4645025" y="5013325"/>
            <a:ext cx="2232025" cy="647700"/>
          </a:xfrm>
          <a:prstGeom prst="rect">
            <a:avLst/>
          </a:prstGeom>
          <a:solidFill>
            <a:srgbClr val="008000"/>
          </a:solidFill>
          <a:ln w="9525" algn="ctr">
            <a:solidFill>
              <a:schemeClr val="tx1"/>
            </a:solidFill>
            <a:miter lim="800000"/>
            <a:headEnd/>
            <a:tailEnd/>
          </a:ln>
          <a:effectLst/>
        </p:spPr>
        <p:txBody>
          <a:bodyPr anchor="ctr"/>
          <a:lstStyle/>
          <a:p>
            <a:r>
              <a:rPr lang="en-US" sz="1800" b="1">
                <a:latin typeface="Century Gothic" pitchFamily="34" charset="0"/>
              </a:rPr>
              <a:t>REMITTANCE HOUSEHOLDS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08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nimBg="1"/>
      <p:bldP spid="1208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z="3200"/>
              <a:t>Floor improvements</a:t>
            </a:r>
          </a:p>
        </p:txBody>
      </p:sp>
      <p:sp>
        <p:nvSpPr>
          <p:cNvPr id="157699" name="Rectangle 3"/>
          <p:cNvSpPr>
            <a:spLocks noGrp="1" noChangeArrowheads="1"/>
          </p:cNvSpPr>
          <p:nvPr>
            <p:ph type="body" idx="1"/>
          </p:nvPr>
        </p:nvSpPr>
        <p:spPr>
          <a:xfrm>
            <a:off x="303213" y="1600200"/>
            <a:ext cx="8229600" cy="4525963"/>
          </a:xfrm>
        </p:spPr>
        <p:txBody>
          <a:bodyPr/>
          <a:lstStyle/>
          <a:p>
            <a:endParaRPr lang="en-US"/>
          </a:p>
        </p:txBody>
      </p:sp>
      <p:pic>
        <p:nvPicPr>
          <p:cNvPr id="157700" name="Picture 4" descr="P1000618"/>
          <p:cNvPicPr>
            <a:picLocks noChangeAspect="1" noChangeArrowheads="1"/>
          </p:cNvPicPr>
          <p:nvPr/>
        </p:nvPicPr>
        <p:blipFill>
          <a:blip r:embed="rId3" cstate="print"/>
          <a:srcRect/>
          <a:stretch>
            <a:fillRect/>
          </a:stretch>
        </p:blipFill>
        <p:spPr bwMode="auto">
          <a:xfrm>
            <a:off x="4849813" y="1771650"/>
            <a:ext cx="2954337" cy="3889375"/>
          </a:xfrm>
          <a:prstGeom prst="rect">
            <a:avLst/>
          </a:prstGeom>
          <a:noFill/>
        </p:spPr>
      </p:pic>
      <p:pic>
        <p:nvPicPr>
          <p:cNvPr id="157701" name="Picture 5" descr="SJ2007 088"/>
          <p:cNvPicPr>
            <a:picLocks noChangeAspect="1" noChangeArrowheads="1"/>
          </p:cNvPicPr>
          <p:nvPr/>
        </p:nvPicPr>
        <p:blipFill>
          <a:blip r:embed="rId4" cstate="print"/>
          <a:srcRect/>
          <a:stretch>
            <a:fillRect/>
          </a:stretch>
        </p:blipFill>
        <p:spPr bwMode="auto">
          <a:xfrm>
            <a:off x="1393825" y="1771650"/>
            <a:ext cx="2879725" cy="38623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200"/>
              <a:t>Local impacts:  a short film about remittances and housing</a:t>
            </a:r>
            <a:r>
              <a:rPr lang="en-US" sz="4000"/>
              <a:t> </a:t>
            </a:r>
          </a:p>
        </p:txBody>
      </p:sp>
      <p:sp>
        <p:nvSpPr>
          <p:cNvPr id="56323" name="Rectangle 3"/>
          <p:cNvSpPr>
            <a:spLocks noGrp="1" noChangeArrowheads="1"/>
          </p:cNvSpPr>
          <p:nvPr>
            <p:ph type="body" idx="1"/>
          </p:nvPr>
        </p:nvSpPr>
        <p:spPr>
          <a:xfrm>
            <a:off x="879475" y="1484313"/>
            <a:ext cx="8229600" cy="3168650"/>
          </a:xfrm>
        </p:spPr>
        <p:txBody>
          <a:bodyPr/>
          <a:lstStyle/>
          <a:p>
            <a:pPr>
              <a:lnSpc>
                <a:spcPct val="90000"/>
              </a:lnSpc>
              <a:buFontTx/>
              <a:buNone/>
            </a:pPr>
            <a:endParaRPr lang="en-US" sz="2400"/>
          </a:p>
          <a:p>
            <a:pPr>
              <a:lnSpc>
                <a:spcPct val="90000"/>
              </a:lnSpc>
            </a:pPr>
            <a:r>
              <a:rPr lang="en-US"/>
              <a:t>SCENE 1:  Transito, veteran mason</a:t>
            </a:r>
          </a:p>
          <a:p>
            <a:pPr>
              <a:lnSpc>
                <a:spcPct val="90000"/>
              </a:lnSpc>
            </a:pPr>
            <a:r>
              <a:rPr lang="en-US"/>
              <a:t>SCENE 2:  Reyes, renovated her home</a:t>
            </a:r>
          </a:p>
          <a:p>
            <a:pPr>
              <a:lnSpc>
                <a:spcPct val="90000"/>
              </a:lnSpc>
            </a:pPr>
            <a:r>
              <a:rPr lang="en-US"/>
              <a:t>SCENE 3:  Ana, built a new home</a:t>
            </a:r>
          </a:p>
          <a:p>
            <a:pPr>
              <a:lnSpc>
                <a:spcPct val="90000"/>
              </a:lnSpc>
              <a:buFontTx/>
              <a:buNone/>
            </a:pPr>
            <a:endParaRPr lang="en-US" sz="2400"/>
          </a:p>
          <a:p>
            <a:pPr algn="ctr">
              <a:lnSpc>
                <a:spcPct val="90000"/>
              </a:lnSpc>
              <a:buFontTx/>
              <a:buNone/>
            </a:pPr>
            <a:r>
              <a:rPr lang="en-US" sz="2400"/>
              <a:t> </a:t>
            </a:r>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p:txBody>
      </p:sp>
      <p:pic>
        <p:nvPicPr>
          <p:cNvPr id="56324" name="Picture 4">
            <a:hlinkClick r:id="rId3" action="ppaction://hlinkfile"/>
          </p:cNvPr>
          <p:cNvPicPr>
            <a:picLocks noChangeAspect="1" noChangeArrowheads="1"/>
          </p:cNvPicPr>
          <p:nvPr/>
        </p:nvPicPr>
        <p:blipFill>
          <a:blip r:embed="rId4" cstate="print"/>
          <a:srcRect/>
          <a:stretch>
            <a:fillRect/>
          </a:stretch>
        </p:blipFill>
        <p:spPr bwMode="auto">
          <a:xfrm>
            <a:off x="2916238" y="3933825"/>
            <a:ext cx="3311525" cy="24082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0"/>
            <a:ext cx="9144000" cy="908050"/>
          </a:xfrm>
        </p:spPr>
        <p:txBody>
          <a:bodyPr/>
          <a:lstStyle/>
          <a:p>
            <a:pPr algn="ctr">
              <a:buFontTx/>
              <a:buNone/>
            </a:pPr>
            <a:r>
              <a:rPr lang="en-US" sz="2000"/>
              <a:t>	</a:t>
            </a:r>
          </a:p>
          <a:p>
            <a:pPr algn="ctr">
              <a:buFontTx/>
              <a:buNone/>
            </a:pPr>
            <a:r>
              <a:rPr lang="en-US" sz="2000"/>
              <a:t>34% of the Salvadoran population live in substandard housing conditions</a:t>
            </a:r>
          </a:p>
          <a:p>
            <a:pPr>
              <a:buFontTx/>
              <a:buNone/>
            </a:pPr>
            <a:endParaRPr lang="en-US" sz="2000"/>
          </a:p>
          <a:p>
            <a:pPr>
              <a:buFontTx/>
              <a:buNone/>
            </a:pPr>
            <a:endParaRPr lang="en-US" sz="2200"/>
          </a:p>
          <a:p>
            <a:pPr>
              <a:buFontTx/>
              <a:buNone/>
            </a:pPr>
            <a:endParaRPr lang="en-US"/>
          </a:p>
        </p:txBody>
      </p:sp>
      <p:sp>
        <p:nvSpPr>
          <p:cNvPr id="5124" name="Rectangle 4"/>
          <p:cNvSpPr>
            <a:spLocks noChangeArrowheads="1"/>
          </p:cNvSpPr>
          <p:nvPr/>
        </p:nvSpPr>
        <p:spPr bwMode="auto">
          <a:xfrm>
            <a:off x="250825" y="5734050"/>
            <a:ext cx="8893175" cy="935038"/>
          </a:xfrm>
          <a:prstGeom prst="rect">
            <a:avLst/>
          </a:prstGeom>
          <a:noFill/>
          <a:ln w="9525">
            <a:noFill/>
            <a:miter lim="800000"/>
            <a:headEnd/>
            <a:tailEnd/>
          </a:ln>
          <a:effectLst/>
        </p:spPr>
        <p:txBody>
          <a:bodyPr/>
          <a:lstStyle/>
          <a:p>
            <a:pPr marL="342900" indent="-342900" algn="l">
              <a:lnSpc>
                <a:spcPct val="80000"/>
              </a:lnSpc>
              <a:spcBef>
                <a:spcPct val="20000"/>
              </a:spcBef>
            </a:pPr>
            <a:r>
              <a:rPr lang="en-US"/>
              <a:t>	The magnitude of remittances side by side with the housing deficit leads us to ask: what role do these capital flows play in housing improvements?</a:t>
            </a:r>
            <a:r>
              <a:rPr lang="en-US" sz="2800"/>
              <a:t> </a:t>
            </a:r>
          </a:p>
          <a:p>
            <a:pPr marL="342900" indent="-342900" algn="l">
              <a:lnSpc>
                <a:spcPct val="80000"/>
              </a:lnSpc>
              <a:spcBef>
                <a:spcPct val="20000"/>
              </a:spcBef>
              <a:buFontTx/>
              <a:buChar char="•"/>
            </a:pPr>
            <a:endParaRPr lang="en-US" sz="2800"/>
          </a:p>
          <a:p>
            <a:pPr marL="342900" indent="-342900" algn="l">
              <a:lnSpc>
                <a:spcPct val="80000"/>
              </a:lnSpc>
              <a:spcBef>
                <a:spcPct val="20000"/>
              </a:spcBef>
            </a:pPr>
            <a:endParaRPr lang="en-US" sz="2800"/>
          </a:p>
          <a:p>
            <a:pPr marL="342900" indent="-342900" algn="l">
              <a:lnSpc>
                <a:spcPct val="80000"/>
              </a:lnSpc>
              <a:spcBef>
                <a:spcPct val="20000"/>
              </a:spcBef>
            </a:pPr>
            <a:endParaRPr lang="en-US"/>
          </a:p>
        </p:txBody>
      </p:sp>
      <p:pic>
        <p:nvPicPr>
          <p:cNvPr id="5129" name="Picture 9" descr="P1000579"/>
          <p:cNvPicPr>
            <a:picLocks noChangeAspect="1" noChangeArrowheads="1"/>
          </p:cNvPicPr>
          <p:nvPr/>
        </p:nvPicPr>
        <p:blipFill>
          <a:blip r:embed="rId3" cstate="print"/>
          <a:srcRect/>
          <a:stretch>
            <a:fillRect/>
          </a:stretch>
        </p:blipFill>
        <p:spPr bwMode="auto">
          <a:xfrm>
            <a:off x="4908550" y="3294063"/>
            <a:ext cx="2832100" cy="2125662"/>
          </a:xfrm>
          <a:prstGeom prst="rect">
            <a:avLst/>
          </a:prstGeom>
          <a:noFill/>
        </p:spPr>
      </p:pic>
      <p:pic>
        <p:nvPicPr>
          <p:cNvPr id="5130" name="Picture 10" descr="SJ2007 080"/>
          <p:cNvPicPr>
            <a:picLocks noChangeAspect="1" noChangeArrowheads="1"/>
          </p:cNvPicPr>
          <p:nvPr/>
        </p:nvPicPr>
        <p:blipFill>
          <a:blip r:embed="rId4" cstate="print"/>
          <a:srcRect/>
          <a:stretch>
            <a:fillRect/>
          </a:stretch>
        </p:blipFill>
        <p:spPr bwMode="auto">
          <a:xfrm>
            <a:off x="1739900" y="989013"/>
            <a:ext cx="2808288" cy="2106612"/>
          </a:xfrm>
          <a:prstGeom prst="rect">
            <a:avLst/>
          </a:prstGeom>
          <a:noFill/>
        </p:spPr>
      </p:pic>
      <p:pic>
        <p:nvPicPr>
          <p:cNvPr id="5131" name="Picture 11" descr="P1000572"/>
          <p:cNvPicPr>
            <a:picLocks noChangeAspect="1" noChangeArrowheads="1"/>
          </p:cNvPicPr>
          <p:nvPr/>
        </p:nvPicPr>
        <p:blipFill>
          <a:blip r:embed="rId5" cstate="print"/>
          <a:srcRect/>
          <a:stretch>
            <a:fillRect/>
          </a:stretch>
        </p:blipFill>
        <p:spPr bwMode="auto">
          <a:xfrm>
            <a:off x="1763713" y="3284538"/>
            <a:ext cx="2808287" cy="2106612"/>
          </a:xfrm>
          <a:prstGeom prst="rect">
            <a:avLst/>
          </a:prstGeom>
          <a:noFill/>
        </p:spPr>
      </p:pic>
      <p:pic>
        <p:nvPicPr>
          <p:cNvPr id="5132" name="Picture 12" descr="SJ2007 089"/>
          <p:cNvPicPr>
            <a:picLocks noChangeAspect="1" noChangeArrowheads="1"/>
          </p:cNvPicPr>
          <p:nvPr/>
        </p:nvPicPr>
        <p:blipFill>
          <a:blip r:embed="rId6" cstate="print"/>
          <a:srcRect/>
          <a:stretch>
            <a:fillRect/>
          </a:stretch>
        </p:blipFill>
        <p:spPr bwMode="auto">
          <a:xfrm>
            <a:off x="4908550" y="989013"/>
            <a:ext cx="2832100" cy="2124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checkerboard(down)">
                                      <p:cBhvr>
                                        <p:cTn id="7" dur="500"/>
                                        <p:tgtEl>
                                          <p:spTgt spid="5130"/>
                                        </p:tgtEl>
                                      </p:cBhvr>
                                    </p:animEffect>
                                  </p:childTnLst>
                                </p:cTn>
                              </p:par>
                              <p:par>
                                <p:cTn id="8" presetID="5" presetClass="entr" presetSubtype="5" fill="hold"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checkerboard(down)">
                                      <p:cBhvr>
                                        <p:cTn id="10" dur="500"/>
                                        <p:tgtEl>
                                          <p:spTgt spid="5132"/>
                                        </p:tgtEl>
                                      </p:cBhvr>
                                    </p:animEffect>
                                  </p:childTnLst>
                                </p:cTn>
                              </p:par>
                              <p:par>
                                <p:cTn id="11" presetID="5" presetClass="entr" presetSubtype="5" fill="hold" nodeType="withEffect">
                                  <p:stCondLst>
                                    <p:cond delay="0"/>
                                  </p:stCondLst>
                                  <p:childTnLst>
                                    <p:set>
                                      <p:cBhvr>
                                        <p:cTn id="12" dur="1" fill="hold">
                                          <p:stCondLst>
                                            <p:cond delay="0"/>
                                          </p:stCondLst>
                                        </p:cTn>
                                        <p:tgtEl>
                                          <p:spTgt spid="5129"/>
                                        </p:tgtEl>
                                        <p:attrNameLst>
                                          <p:attrName>style.visibility</p:attrName>
                                        </p:attrNameLst>
                                      </p:cBhvr>
                                      <p:to>
                                        <p:strVal val="visible"/>
                                      </p:to>
                                    </p:set>
                                    <p:animEffect transition="in" filter="checkerboard(down)">
                                      <p:cBhvr>
                                        <p:cTn id="13" dur="500"/>
                                        <p:tgtEl>
                                          <p:spTgt spid="5129"/>
                                        </p:tgtEl>
                                      </p:cBhvr>
                                    </p:animEffect>
                                  </p:childTnLst>
                                </p:cTn>
                              </p:par>
                              <p:par>
                                <p:cTn id="14" presetID="5" presetClass="entr" presetSubtype="5" fill="hold" nodeType="withEffect">
                                  <p:stCondLst>
                                    <p:cond delay="0"/>
                                  </p:stCondLst>
                                  <p:childTnLst>
                                    <p:set>
                                      <p:cBhvr>
                                        <p:cTn id="15" dur="1" fill="hold">
                                          <p:stCondLst>
                                            <p:cond delay="0"/>
                                          </p:stCondLst>
                                        </p:cTn>
                                        <p:tgtEl>
                                          <p:spTgt spid="5131"/>
                                        </p:tgtEl>
                                        <p:attrNameLst>
                                          <p:attrName>style.visibility</p:attrName>
                                        </p:attrNameLst>
                                      </p:cBhvr>
                                      <p:to>
                                        <p:strVal val="visible"/>
                                      </p:to>
                                    </p:set>
                                    <p:animEffect transition="in" filter="checkerboard(down)">
                                      <p:cBhvr>
                                        <p:cTn id="16" dur="500"/>
                                        <p:tgtEl>
                                          <p:spTgt spid="513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06437"/>
          </a:xfrm>
        </p:spPr>
        <p:txBody>
          <a:bodyPr/>
          <a:lstStyle/>
          <a:p>
            <a:r>
              <a:rPr lang="en-US" sz="3600"/>
              <a:t>Conclusions</a:t>
            </a:r>
          </a:p>
        </p:txBody>
      </p:sp>
      <p:sp>
        <p:nvSpPr>
          <p:cNvPr id="50179" name="Rectangle 3"/>
          <p:cNvSpPr>
            <a:spLocks noGrp="1" noChangeArrowheads="1"/>
          </p:cNvSpPr>
          <p:nvPr>
            <p:ph type="body" idx="1"/>
          </p:nvPr>
        </p:nvSpPr>
        <p:spPr>
          <a:xfrm>
            <a:off x="539750" y="908050"/>
            <a:ext cx="8229600" cy="5616575"/>
          </a:xfrm>
        </p:spPr>
        <p:txBody>
          <a:bodyPr/>
          <a:lstStyle/>
          <a:p>
            <a:pPr marL="457200" indent="-457200">
              <a:lnSpc>
                <a:spcPct val="80000"/>
              </a:lnSpc>
              <a:buFontTx/>
              <a:buNone/>
            </a:pPr>
            <a:endParaRPr lang="en-US" sz="2700"/>
          </a:p>
          <a:p>
            <a:pPr marL="457200" indent="-457200">
              <a:lnSpc>
                <a:spcPct val="80000"/>
              </a:lnSpc>
              <a:buFontTx/>
              <a:buAutoNum type="arabicPeriod"/>
            </a:pPr>
            <a:r>
              <a:rPr lang="en-US" sz="2700"/>
              <a:t>Analysis of remittances in their local context is critical to an understanding of how they are used.</a:t>
            </a:r>
          </a:p>
          <a:p>
            <a:pPr marL="457200" indent="-457200">
              <a:lnSpc>
                <a:spcPct val="80000"/>
              </a:lnSpc>
              <a:buFontTx/>
              <a:buAutoNum type="arabicPeriod"/>
            </a:pPr>
            <a:r>
              <a:rPr lang="en-US" sz="2700"/>
              <a:t>Remittances have been used extensively for housing, serving as one of the primary forms of capital for housing improvements and construction in the study area.  </a:t>
            </a:r>
          </a:p>
          <a:p>
            <a:pPr marL="457200" indent="-457200">
              <a:lnSpc>
                <a:spcPct val="80000"/>
              </a:lnSpc>
              <a:buFontTx/>
              <a:buAutoNum type="arabicPeriod"/>
            </a:pPr>
            <a:r>
              <a:rPr lang="en-US" sz="2700"/>
              <a:t>Remittances have been integrated into and sometimes </a:t>
            </a:r>
            <a:r>
              <a:rPr lang="en-US" sz="2700" i="1"/>
              <a:t>enhanced</a:t>
            </a:r>
            <a:r>
              <a:rPr lang="en-US" sz="2700"/>
              <a:t> an informal system of housing production. </a:t>
            </a:r>
          </a:p>
          <a:p>
            <a:pPr marL="457200" indent="-457200">
              <a:lnSpc>
                <a:spcPct val="80000"/>
              </a:lnSpc>
              <a:buFontTx/>
              <a:buAutoNum type="arabicPeriod"/>
            </a:pPr>
            <a:r>
              <a:rPr lang="en-US" sz="2700"/>
              <a:t>The impact: remittance spending on housing is producing real benefits and expanding shelter options for remittance-receiving households.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0179">
                                            <p:txEl>
                                              <p:pRg st="1" end="1"/>
                                            </p:txEl>
                                          </p:spTgt>
                                        </p:tgtEl>
                                        <p:attrNameLst>
                                          <p:attrName>style.opacity</p:attrName>
                                        </p:attrNameLst>
                                      </p:cBhvr>
                                      <p:to>
                                        <p:strVal val="0.25"/>
                                      </p:to>
                                    </p:set>
                                    <p:animEffect filter="image" prLst="opacity: 0.25">
                                      <p:cBhvr rctx="IE">
                                        <p:cTn id="7" dur="indefinite"/>
                                        <p:tgtEl>
                                          <p:spTgt spid="50179">
                                            <p:txEl>
                                              <p:pRg st="1" end="1"/>
                                            </p:txEl>
                                          </p:spTgt>
                                        </p:tgtEl>
                                      </p:cBhvr>
                                    </p:animEffect>
                                  </p:childTnLst>
                                </p:cTn>
                              </p:par>
                              <p:par>
                                <p:cTn id="8" presetID="9" presetClass="emph" presetSubtype="0" grpId="0" nodeType="withEffect">
                                  <p:stCondLst>
                                    <p:cond delay="0"/>
                                  </p:stCondLst>
                                  <p:childTnLst>
                                    <p:set>
                                      <p:cBhvr rctx="PPT">
                                        <p:cTn id="9" dur="indefinite"/>
                                        <p:tgtEl>
                                          <p:spTgt spid="50179">
                                            <p:txEl>
                                              <p:pRg st="2" end="2"/>
                                            </p:txEl>
                                          </p:spTgt>
                                        </p:tgtEl>
                                        <p:attrNameLst>
                                          <p:attrName>style.opacity</p:attrName>
                                        </p:attrNameLst>
                                      </p:cBhvr>
                                      <p:to>
                                        <p:strVal val="0.25"/>
                                      </p:to>
                                    </p:set>
                                    <p:animEffect filter="image" prLst="opacity: 0.25">
                                      <p:cBhvr rctx="IE">
                                        <p:cTn id="10" dur="indefinite"/>
                                        <p:tgtEl>
                                          <p:spTgt spid="50179">
                                            <p:txEl>
                                              <p:pRg st="2" end="2"/>
                                            </p:txEl>
                                          </p:spTgt>
                                        </p:tgtEl>
                                      </p:cBhvr>
                                    </p:animEffect>
                                  </p:childTnLst>
                                </p:cTn>
                              </p:par>
                              <p:par>
                                <p:cTn id="11" presetID="9" presetClass="emph" presetSubtype="0" grpId="0" nodeType="withEffect">
                                  <p:stCondLst>
                                    <p:cond delay="0"/>
                                  </p:stCondLst>
                                  <p:childTnLst>
                                    <p:set>
                                      <p:cBhvr rctx="PPT">
                                        <p:cTn id="12" dur="indefinite"/>
                                        <p:tgtEl>
                                          <p:spTgt spid="50179">
                                            <p:txEl>
                                              <p:pRg st="3" end="3"/>
                                            </p:txEl>
                                          </p:spTgt>
                                        </p:tgtEl>
                                        <p:attrNameLst>
                                          <p:attrName>style.opacity</p:attrName>
                                        </p:attrNameLst>
                                      </p:cBhvr>
                                      <p:to>
                                        <p:strVal val="0.25"/>
                                      </p:to>
                                    </p:set>
                                    <p:animEffect filter="image" prLst="opacity: 0.25">
                                      <p:cBhvr rctx="IE">
                                        <p:cTn id="13" dur="indefinite"/>
                                        <p:tgtEl>
                                          <p:spTgt spid="50179">
                                            <p:txEl>
                                              <p:pRg st="3" end="3"/>
                                            </p:txEl>
                                          </p:spTgt>
                                        </p:tgtEl>
                                      </p:cBhvr>
                                    </p:animEffect>
                                  </p:childTnLst>
                                </p:cTn>
                              </p:par>
                              <p:par>
                                <p:cTn id="14" presetID="9" presetClass="emph" presetSubtype="0" grpId="0" nodeType="withEffect">
                                  <p:stCondLst>
                                    <p:cond delay="0"/>
                                  </p:stCondLst>
                                  <p:childTnLst>
                                    <p:set>
                                      <p:cBhvr rctx="PPT">
                                        <p:cTn id="15" dur="indefinite"/>
                                        <p:tgtEl>
                                          <p:spTgt spid="50179">
                                            <p:txEl>
                                              <p:pRg st="4" end="4"/>
                                            </p:txEl>
                                          </p:spTgt>
                                        </p:tgtEl>
                                        <p:attrNameLst>
                                          <p:attrName>style.opacity</p:attrName>
                                        </p:attrNameLst>
                                      </p:cBhvr>
                                      <p:to>
                                        <p:strVal val="0.25"/>
                                      </p:to>
                                    </p:set>
                                    <p:animEffect filter="image" prLst="opacity: 0.25">
                                      <p:cBhvr rctx="IE">
                                        <p:cTn id="16" dur="indefinite"/>
                                        <p:tgtEl>
                                          <p:spTgt spid="5017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50179">
                                            <p:txEl>
                                              <p:pRg st="1" end="1"/>
                                            </p:txEl>
                                          </p:spTgt>
                                        </p:tgtEl>
                                        <p:attrNameLst>
                                          <p:attrName>style.opacity</p:attrName>
                                        </p:attrNameLst>
                                      </p:cBhvr>
                                      <p:to>
                                        <p:strVal val="1.0"/>
                                      </p:to>
                                    </p:set>
                                    <p:animEffect filter="image" prLst="opacity: 1.0">
                                      <p:cBhvr rctx="IE">
                                        <p:cTn id="21" dur="indefinite"/>
                                        <p:tgtEl>
                                          <p:spTgt spid="5017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50179">
                                            <p:txEl>
                                              <p:pRg st="2" end="2"/>
                                            </p:txEl>
                                          </p:spTgt>
                                        </p:tgtEl>
                                        <p:attrNameLst>
                                          <p:attrName>style.opacity</p:attrName>
                                        </p:attrNameLst>
                                      </p:cBhvr>
                                      <p:to>
                                        <p:strVal val="1.0"/>
                                      </p:to>
                                    </p:set>
                                    <p:animEffect filter="image" prLst="opacity: 1.0">
                                      <p:cBhvr rctx="IE">
                                        <p:cTn id="26" dur="indefinite"/>
                                        <p:tgtEl>
                                          <p:spTgt spid="5017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1" nodeType="clickEffect">
                                  <p:stCondLst>
                                    <p:cond delay="0"/>
                                  </p:stCondLst>
                                  <p:endCondLst>
                                    <p:cond evt="onNext" delay="0">
                                      <p:tgtEl>
                                        <p:sldTgt/>
                                      </p:tgtEl>
                                    </p:cond>
                                  </p:endCondLst>
                                  <p:childTnLst>
                                    <p:set>
                                      <p:cBhvr rctx="PPT">
                                        <p:cTn id="30" dur="indefinite"/>
                                        <p:tgtEl>
                                          <p:spTgt spid="50179">
                                            <p:txEl>
                                              <p:pRg st="3" end="3"/>
                                            </p:txEl>
                                          </p:spTgt>
                                        </p:tgtEl>
                                        <p:attrNameLst>
                                          <p:attrName>style.opacity</p:attrName>
                                        </p:attrNameLst>
                                      </p:cBhvr>
                                      <p:to>
                                        <p:strVal val="1.0"/>
                                      </p:to>
                                    </p:set>
                                    <p:animEffect filter="image" prLst="opacity: 1.0">
                                      <p:cBhvr rctx="IE">
                                        <p:cTn id="31" dur="indefinite"/>
                                        <p:tgtEl>
                                          <p:spTgt spid="5017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50179">
                                            <p:txEl>
                                              <p:pRg st="4" end="4"/>
                                            </p:txEl>
                                          </p:spTgt>
                                        </p:tgtEl>
                                        <p:attrNameLst>
                                          <p:attrName>style.opacity</p:attrName>
                                        </p:attrNameLst>
                                      </p:cBhvr>
                                      <p:to>
                                        <p:strVal val="1.0"/>
                                      </p:to>
                                    </p:set>
                                    <p:animEffect filter="image" prLst="opacity: 1.0">
                                      <p:cBhvr rctx="IE">
                                        <p:cTn id="36" dur="indefinite"/>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allAtOnce"/>
      <p:bldP spid="50179" grpI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403350" y="260350"/>
            <a:ext cx="6589713" cy="1143000"/>
          </a:xfrm>
        </p:spPr>
        <p:txBody>
          <a:bodyPr/>
          <a:lstStyle/>
          <a:p>
            <a:r>
              <a:rPr lang="en-US" sz="3200"/>
              <a:t>What are the potential implications for housing practitioners?</a:t>
            </a:r>
          </a:p>
        </p:txBody>
      </p:sp>
      <p:sp>
        <p:nvSpPr>
          <p:cNvPr id="134147" name="Rectangle 3"/>
          <p:cNvSpPr>
            <a:spLocks noGrp="1" noChangeArrowheads="1"/>
          </p:cNvSpPr>
          <p:nvPr>
            <p:ph type="body" idx="1"/>
          </p:nvPr>
        </p:nvSpPr>
        <p:spPr>
          <a:xfrm>
            <a:off x="468313" y="1452563"/>
            <a:ext cx="8229600" cy="4497387"/>
          </a:xfrm>
        </p:spPr>
        <p:txBody>
          <a:bodyPr/>
          <a:lstStyle/>
          <a:p>
            <a:r>
              <a:rPr lang="en-US" sz="2800"/>
              <a:t>Remittances are a variable to consider when addressing housing needs in remittance-receiving communities</a:t>
            </a:r>
          </a:p>
          <a:p>
            <a:r>
              <a:rPr lang="en-US" sz="2800"/>
              <a:t>Both positives and negatives of informal systems of housing production could be fueled by remittance capital </a:t>
            </a:r>
          </a:p>
          <a:p>
            <a:r>
              <a:rPr lang="en-US" sz="2800"/>
              <a:t>Positive multiplier effects</a:t>
            </a:r>
          </a:p>
          <a:p>
            <a:r>
              <a:rPr lang="en-US" sz="2800"/>
              <a:t>Increasing rates of unoccupied houses</a:t>
            </a:r>
          </a:p>
          <a:p>
            <a:pPr>
              <a:buFontTx/>
              <a:buNone/>
            </a:pPr>
            <a:endParaRPr lang="en-US" sz="2800"/>
          </a:p>
          <a:p>
            <a:endParaRPr lang="en-US" sz="2800"/>
          </a:p>
          <a:p>
            <a:endParaRPr lang="en-US" sz="2800"/>
          </a:p>
          <a:p>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2000"/>
                                        <p:tgtEl>
                                          <p:spTgt spid="134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fade">
                                      <p:cBhvr>
                                        <p:cTn id="12" dur="2000"/>
                                        <p:tgtEl>
                                          <p:spTgt spid="134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fade">
                                      <p:cBhvr>
                                        <p:cTn id="17" dur="2000"/>
                                        <p:tgtEl>
                                          <p:spTgt spid="134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fade">
                                      <p:cBhvr>
                                        <p:cTn id="22" dur="2000"/>
                                        <p:tgtEl>
                                          <p:spTgt spid="134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147">
                                            <p:txEl>
                                              <p:pRg st="3" end="3"/>
                                            </p:txEl>
                                          </p:spTgt>
                                        </p:tgtEl>
                                        <p:attrNameLst>
                                          <p:attrName>style.visibility</p:attrName>
                                        </p:attrNameLst>
                                      </p:cBhvr>
                                      <p:to>
                                        <p:strVal val="visible"/>
                                      </p:to>
                                    </p:set>
                                    <p:animEffect transition="in" filter="fade">
                                      <p:cBhvr>
                                        <p:cTn id="27" dur="2000"/>
                                        <p:tgtEl>
                                          <p:spTgt spid="134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endParaRPr lang="en-US"/>
          </a:p>
        </p:txBody>
      </p:sp>
      <p:pic>
        <p:nvPicPr>
          <p:cNvPr id="164868" name="Picture 4" descr="abandance1"/>
          <p:cNvPicPr>
            <a:picLocks noChangeAspect="1" noChangeArrowheads="1"/>
          </p:cNvPicPr>
          <p:nvPr>
            <p:ph type="body" idx="1"/>
          </p:nvPr>
        </p:nvPicPr>
        <p:blipFill>
          <a:blip r:embed="rId3" cstate="print"/>
          <a:srcRect/>
          <a:stretch>
            <a:fillRect/>
          </a:stretch>
        </p:blipFill>
        <p:spPr>
          <a:xfrm>
            <a:off x="935038" y="836613"/>
            <a:ext cx="7308850" cy="5343525"/>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414338"/>
            <a:ext cx="8229600" cy="1143000"/>
          </a:xfrm>
        </p:spPr>
        <p:txBody>
          <a:bodyPr/>
          <a:lstStyle/>
          <a:p>
            <a:r>
              <a:rPr lang="en-US" sz="3200"/>
              <a:t>What are the potential implications for housing practitioners?</a:t>
            </a:r>
          </a:p>
        </p:txBody>
      </p:sp>
      <p:sp>
        <p:nvSpPr>
          <p:cNvPr id="166915" name="Rectangle 3"/>
          <p:cNvSpPr>
            <a:spLocks noGrp="1" noChangeArrowheads="1"/>
          </p:cNvSpPr>
          <p:nvPr>
            <p:ph type="body" idx="1"/>
          </p:nvPr>
        </p:nvSpPr>
        <p:spPr>
          <a:xfrm>
            <a:off x="457200" y="1844675"/>
            <a:ext cx="8229600" cy="4525963"/>
          </a:xfrm>
        </p:spPr>
        <p:txBody>
          <a:bodyPr/>
          <a:lstStyle/>
          <a:p>
            <a:r>
              <a:rPr lang="en-US" sz="2800"/>
              <a:t>Remittances are a variable to consider when addressing housing needs in remittance-receiving communities</a:t>
            </a:r>
          </a:p>
          <a:p>
            <a:r>
              <a:rPr lang="en-US" sz="2800"/>
              <a:t>Both positives and negatives of informal systems of housing production could be fueled by remittance capital </a:t>
            </a:r>
          </a:p>
          <a:p>
            <a:r>
              <a:rPr lang="en-US" sz="2800"/>
              <a:t>Positive multiplier effects</a:t>
            </a:r>
          </a:p>
          <a:p>
            <a:r>
              <a:rPr lang="en-US" sz="2800"/>
              <a:t>Increasing rates of unoccupied houses</a:t>
            </a:r>
          </a:p>
          <a:p>
            <a:r>
              <a:rPr lang="en-US" sz="2800"/>
              <a:t>Potential for inequality in housing opportunities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419100"/>
            <a:ext cx="8229600" cy="346075"/>
          </a:xfrm>
        </p:spPr>
        <p:txBody>
          <a:bodyPr/>
          <a:lstStyle/>
          <a:p>
            <a:r>
              <a:rPr lang="en-US" sz="2400"/>
              <a:t>Houses on the same road</a:t>
            </a:r>
            <a:br>
              <a:rPr lang="en-US" sz="2400"/>
            </a:br>
            <a:endParaRPr lang="en-US" sz="2400"/>
          </a:p>
        </p:txBody>
      </p:sp>
      <p:sp>
        <p:nvSpPr>
          <p:cNvPr id="153603" name="Rectangle 3"/>
          <p:cNvSpPr>
            <a:spLocks noGrp="1" noChangeArrowheads="1"/>
          </p:cNvSpPr>
          <p:nvPr>
            <p:ph type="body" idx="1"/>
          </p:nvPr>
        </p:nvSpPr>
        <p:spPr>
          <a:xfrm>
            <a:off x="250825" y="3286125"/>
            <a:ext cx="8229600" cy="503238"/>
          </a:xfrm>
        </p:spPr>
        <p:txBody>
          <a:bodyPr/>
          <a:lstStyle/>
          <a:p>
            <a:pPr algn="ctr">
              <a:lnSpc>
                <a:spcPct val="90000"/>
              </a:lnSpc>
              <a:buFontTx/>
              <a:buNone/>
            </a:pPr>
            <a:r>
              <a:rPr lang="en-US" sz="2400"/>
              <a:t>Kitchens in houses on same street</a:t>
            </a:r>
          </a:p>
        </p:txBody>
      </p:sp>
      <p:pic>
        <p:nvPicPr>
          <p:cNvPr id="153606" name="Picture 6" descr="P1000947"/>
          <p:cNvPicPr>
            <a:picLocks noChangeAspect="1" noChangeArrowheads="1"/>
          </p:cNvPicPr>
          <p:nvPr/>
        </p:nvPicPr>
        <p:blipFill>
          <a:blip r:embed="rId3" cstate="print"/>
          <a:srcRect/>
          <a:stretch>
            <a:fillRect/>
          </a:stretch>
        </p:blipFill>
        <p:spPr bwMode="auto">
          <a:xfrm>
            <a:off x="1258888" y="863600"/>
            <a:ext cx="3025775" cy="2271713"/>
          </a:xfrm>
          <a:prstGeom prst="rect">
            <a:avLst/>
          </a:prstGeom>
          <a:noFill/>
        </p:spPr>
      </p:pic>
      <p:pic>
        <p:nvPicPr>
          <p:cNvPr id="153607" name="Picture 7" descr="P1000949"/>
          <p:cNvPicPr>
            <a:picLocks noChangeAspect="1" noChangeArrowheads="1"/>
          </p:cNvPicPr>
          <p:nvPr/>
        </p:nvPicPr>
        <p:blipFill>
          <a:blip r:embed="rId4" cstate="print"/>
          <a:srcRect/>
          <a:stretch>
            <a:fillRect/>
          </a:stretch>
        </p:blipFill>
        <p:spPr bwMode="auto">
          <a:xfrm>
            <a:off x="4786313" y="863600"/>
            <a:ext cx="3025775" cy="2270125"/>
          </a:xfrm>
          <a:prstGeom prst="rect">
            <a:avLst/>
          </a:prstGeom>
          <a:noFill/>
        </p:spPr>
      </p:pic>
      <p:pic>
        <p:nvPicPr>
          <p:cNvPr id="153608" name="Picture 8" descr="Copy of P1000578"/>
          <p:cNvPicPr>
            <a:picLocks noChangeAspect="1" noChangeArrowheads="1"/>
          </p:cNvPicPr>
          <p:nvPr/>
        </p:nvPicPr>
        <p:blipFill>
          <a:blip r:embed="rId5" cstate="print"/>
          <a:srcRect/>
          <a:stretch>
            <a:fillRect/>
          </a:stretch>
        </p:blipFill>
        <p:spPr bwMode="auto">
          <a:xfrm>
            <a:off x="1258888" y="3895725"/>
            <a:ext cx="3025775" cy="2270125"/>
          </a:xfrm>
          <a:prstGeom prst="rect">
            <a:avLst/>
          </a:prstGeom>
          <a:noFill/>
        </p:spPr>
      </p:pic>
      <p:pic>
        <p:nvPicPr>
          <p:cNvPr id="153609" name="Picture 9" descr="P1000620"/>
          <p:cNvPicPr>
            <a:picLocks noChangeAspect="1" noChangeArrowheads="1"/>
          </p:cNvPicPr>
          <p:nvPr/>
        </p:nvPicPr>
        <p:blipFill>
          <a:blip r:embed="rId6" cstate="print"/>
          <a:srcRect/>
          <a:stretch>
            <a:fillRect/>
          </a:stretch>
        </p:blipFill>
        <p:spPr bwMode="auto">
          <a:xfrm>
            <a:off x="4786313" y="3895725"/>
            <a:ext cx="3025775" cy="22701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177925" y="260350"/>
            <a:ext cx="7210425" cy="1143000"/>
          </a:xfrm>
        </p:spPr>
        <p:txBody>
          <a:bodyPr/>
          <a:lstStyle/>
          <a:p>
            <a:r>
              <a:rPr lang="en-US" sz="3200"/>
              <a:t>Potential reach of remittances as a housing development tool</a:t>
            </a:r>
          </a:p>
        </p:txBody>
      </p:sp>
      <p:sp>
        <p:nvSpPr>
          <p:cNvPr id="140291" name="Rectangle 3"/>
          <p:cNvSpPr>
            <a:spLocks noGrp="1" noChangeArrowheads="1"/>
          </p:cNvSpPr>
          <p:nvPr>
            <p:ph type="body" idx="1"/>
          </p:nvPr>
        </p:nvSpPr>
        <p:spPr/>
        <p:txBody>
          <a:bodyPr/>
          <a:lstStyle/>
          <a:p>
            <a:endParaRPr lang="en-US"/>
          </a:p>
        </p:txBody>
      </p:sp>
      <p:pic>
        <p:nvPicPr>
          <p:cNvPr id="140292" name="Picture 4" descr="Snapshot global migration"/>
          <p:cNvPicPr>
            <a:picLocks noChangeAspect="1" noChangeArrowheads="1"/>
          </p:cNvPicPr>
          <p:nvPr/>
        </p:nvPicPr>
        <p:blipFill>
          <a:blip r:embed="rId3" cstate="print"/>
          <a:srcRect/>
          <a:stretch>
            <a:fillRect/>
          </a:stretch>
        </p:blipFill>
        <p:spPr bwMode="auto">
          <a:xfrm>
            <a:off x="250825" y="1557338"/>
            <a:ext cx="8640763" cy="4949825"/>
          </a:xfrm>
          <a:prstGeom prst="rect">
            <a:avLst/>
          </a:prstGeom>
          <a:noFill/>
        </p:spPr>
      </p:pic>
      <p:sp>
        <p:nvSpPr>
          <p:cNvPr id="140293" name="Rectangle 5"/>
          <p:cNvSpPr>
            <a:spLocks noChangeArrowheads="1"/>
          </p:cNvSpPr>
          <p:nvPr/>
        </p:nvSpPr>
        <p:spPr bwMode="auto">
          <a:xfrm>
            <a:off x="7812088" y="1628775"/>
            <a:ext cx="1008062" cy="360363"/>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4638"/>
            <a:ext cx="8229600" cy="777875"/>
          </a:xfrm>
        </p:spPr>
        <p:txBody>
          <a:bodyPr/>
          <a:lstStyle/>
          <a:p>
            <a:endParaRPr lang="en-US"/>
          </a:p>
        </p:txBody>
      </p:sp>
      <p:sp>
        <p:nvSpPr>
          <p:cNvPr id="137219" name="Rectangle 3"/>
          <p:cNvSpPr>
            <a:spLocks noGrp="1" noChangeArrowheads="1"/>
          </p:cNvSpPr>
          <p:nvPr>
            <p:ph type="body" idx="1"/>
          </p:nvPr>
        </p:nvSpPr>
        <p:spPr>
          <a:xfrm>
            <a:off x="4211638" y="1600200"/>
            <a:ext cx="4475162" cy="4525963"/>
          </a:xfrm>
        </p:spPr>
        <p:txBody>
          <a:bodyPr/>
          <a:lstStyle/>
          <a:p>
            <a:endParaRPr lang="en-US" sz="2400"/>
          </a:p>
          <a:p>
            <a:endParaRPr lang="en-US"/>
          </a:p>
          <a:p>
            <a:endParaRPr lang="en-US"/>
          </a:p>
        </p:txBody>
      </p:sp>
      <p:pic>
        <p:nvPicPr>
          <p:cNvPr id="137221" name="Picture 5" descr="P1000892"/>
          <p:cNvPicPr>
            <a:picLocks noChangeAspect="1" noChangeArrowheads="1"/>
          </p:cNvPicPr>
          <p:nvPr/>
        </p:nvPicPr>
        <p:blipFill>
          <a:blip r:embed="rId3" cstate="print"/>
          <a:srcRect/>
          <a:stretch>
            <a:fillRect/>
          </a:stretch>
        </p:blipFill>
        <p:spPr bwMode="auto">
          <a:xfrm>
            <a:off x="-73025" y="0"/>
            <a:ext cx="9217025" cy="6913563"/>
          </a:xfrm>
          <a:prstGeom prst="rect">
            <a:avLst/>
          </a:prstGeom>
          <a:noFill/>
        </p:spPr>
      </p:pic>
      <p:sp>
        <p:nvSpPr>
          <p:cNvPr id="137222" name="Rectangle 6"/>
          <p:cNvSpPr>
            <a:spLocks noChangeArrowheads="1"/>
          </p:cNvSpPr>
          <p:nvPr/>
        </p:nvSpPr>
        <p:spPr bwMode="auto">
          <a:xfrm>
            <a:off x="215900" y="1989138"/>
            <a:ext cx="8748713" cy="3311525"/>
          </a:xfrm>
          <a:prstGeom prst="rect">
            <a:avLst/>
          </a:prstGeom>
          <a:solidFill>
            <a:srgbClr val="33CCCC">
              <a:alpha val="62000"/>
            </a:srgbClr>
          </a:solidFill>
          <a:ln w="9525" algn="ctr">
            <a:solidFill>
              <a:schemeClr val="tx1"/>
            </a:solidFill>
            <a:miter lim="800000"/>
            <a:headEnd/>
            <a:tailEnd/>
          </a:ln>
          <a:effectLst/>
        </p:spPr>
        <p:txBody>
          <a:bodyPr anchor="ctr"/>
          <a:lstStyle/>
          <a:p>
            <a:r>
              <a:rPr lang="en-US" sz="3200" b="1">
                <a:solidFill>
                  <a:schemeClr val="bg1"/>
                </a:solidFill>
              </a:rPr>
              <a:t>THANK YOU</a:t>
            </a:r>
          </a:p>
          <a:p>
            <a:endParaRPr lang="en-US" sz="3200" b="1">
              <a:solidFill>
                <a:schemeClr val="bg1"/>
              </a:solidFill>
            </a:endParaRPr>
          </a:p>
          <a:p>
            <a:r>
              <a:rPr lang="en-US" sz="2800" b="1">
                <a:solidFill>
                  <a:schemeClr val="bg1"/>
                </a:solidFill>
              </a:rPr>
              <a:t>Brendan McBride</a:t>
            </a:r>
          </a:p>
          <a:p>
            <a:r>
              <a:rPr lang="en-US" sz="2800" b="1">
                <a:solidFill>
                  <a:schemeClr val="bg1"/>
                </a:solidFill>
              </a:rPr>
              <a:t>brendanmcb@gmail.com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37219">
                                            <p:txEl>
                                              <p:pRg st="0" end="0"/>
                                            </p:txEl>
                                          </p:spTgt>
                                        </p:tgtEl>
                                        <p:attrNameLst>
                                          <p:attrName>style.visibility</p:attrName>
                                        </p:attrNameLst>
                                      </p:cBhvr>
                                      <p:to>
                                        <p:strVal val="visible"/>
                                      </p:to>
                                    </p:set>
                                    <p:animEffect transition="in" filter="fade">
                                      <p:cBhvr>
                                        <p:cTn id="12" dur="2000"/>
                                        <p:tgtEl>
                                          <p:spTgt spid="137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900113" y="476250"/>
            <a:ext cx="7632700" cy="1081088"/>
          </a:xfrm>
        </p:spPr>
        <p:txBody>
          <a:bodyPr/>
          <a:lstStyle/>
          <a:p>
            <a:pPr>
              <a:buFontTx/>
              <a:buNone/>
            </a:pPr>
            <a:r>
              <a:rPr lang="en-US" sz="2000" b="1"/>
              <a:t>     National statistics tell us that a small percentage of remittances is used for housing, and the literature does not speak specifically to remittances’ use for housing.</a:t>
            </a:r>
            <a:r>
              <a:rPr lang="en-US" sz="2000"/>
              <a:t>  </a:t>
            </a:r>
          </a:p>
        </p:txBody>
      </p:sp>
      <p:sp>
        <p:nvSpPr>
          <p:cNvPr id="101381" name="Rectangle 5"/>
          <p:cNvSpPr>
            <a:spLocks noChangeArrowheads="1"/>
          </p:cNvSpPr>
          <p:nvPr/>
        </p:nvSpPr>
        <p:spPr bwMode="auto">
          <a:xfrm>
            <a:off x="6084888" y="2852738"/>
            <a:ext cx="2232025" cy="1152525"/>
          </a:xfrm>
          <a:prstGeom prst="rect">
            <a:avLst/>
          </a:prstGeom>
          <a:solidFill>
            <a:srgbClr val="FFFF99"/>
          </a:solidFill>
          <a:ln w="9525" algn="ctr">
            <a:solidFill>
              <a:schemeClr val="tx1"/>
            </a:solidFill>
            <a:miter lim="800000"/>
            <a:headEnd/>
            <a:tailEnd/>
          </a:ln>
          <a:effectLst/>
        </p:spPr>
        <p:txBody>
          <a:bodyPr wrap="none" anchor="ctr"/>
          <a:lstStyle/>
          <a:p>
            <a:r>
              <a:rPr lang="en-US" b="1">
                <a:solidFill>
                  <a:schemeClr val="bg1"/>
                </a:solidFill>
              </a:rPr>
              <a:t>HOUSING</a:t>
            </a:r>
          </a:p>
        </p:txBody>
      </p:sp>
      <p:sp>
        <p:nvSpPr>
          <p:cNvPr id="101382" name="AutoShape 6"/>
          <p:cNvSpPr>
            <a:spLocks noChangeArrowheads="1"/>
          </p:cNvSpPr>
          <p:nvPr/>
        </p:nvSpPr>
        <p:spPr bwMode="auto">
          <a:xfrm>
            <a:off x="5653088" y="2132013"/>
            <a:ext cx="3062287" cy="733425"/>
          </a:xfrm>
          <a:prstGeom prst="triangle">
            <a:avLst>
              <a:gd name="adj" fmla="val 50000"/>
            </a:avLst>
          </a:prstGeom>
          <a:solidFill>
            <a:srgbClr val="993300"/>
          </a:solidFill>
          <a:ln w="9525" algn="ctr">
            <a:solidFill>
              <a:schemeClr val="tx1"/>
            </a:solidFill>
            <a:miter lim="800000"/>
            <a:headEnd/>
            <a:tailEnd/>
          </a:ln>
          <a:effectLst/>
        </p:spPr>
        <p:txBody>
          <a:bodyPr wrap="none" anchor="ctr"/>
          <a:lstStyle/>
          <a:p>
            <a:endParaRPr lang="en-US"/>
          </a:p>
        </p:txBody>
      </p:sp>
      <p:sp>
        <p:nvSpPr>
          <p:cNvPr id="101383" name="AutoShape 7"/>
          <p:cNvSpPr>
            <a:spLocks noChangeArrowheads="1"/>
          </p:cNvSpPr>
          <p:nvPr/>
        </p:nvSpPr>
        <p:spPr bwMode="auto">
          <a:xfrm>
            <a:off x="3779838" y="2852738"/>
            <a:ext cx="1727200" cy="1079500"/>
          </a:xfrm>
          <a:prstGeom prst="leftRightArrow">
            <a:avLst>
              <a:gd name="adj1" fmla="val 50000"/>
              <a:gd name="adj2" fmla="val 32000"/>
            </a:avLst>
          </a:prstGeom>
          <a:solidFill>
            <a:schemeClr val="accent1"/>
          </a:solidFill>
          <a:ln w="9525" algn="ctr">
            <a:solidFill>
              <a:schemeClr val="tx1"/>
            </a:solidFill>
            <a:miter lim="800000"/>
            <a:headEnd/>
            <a:tailEnd/>
          </a:ln>
          <a:effectLst/>
        </p:spPr>
        <p:txBody>
          <a:bodyPr wrap="none" anchor="ctr"/>
          <a:lstStyle/>
          <a:p>
            <a:r>
              <a:rPr lang="en-US" sz="3600"/>
              <a:t>?</a:t>
            </a:r>
          </a:p>
        </p:txBody>
      </p:sp>
      <p:sp>
        <p:nvSpPr>
          <p:cNvPr id="101384" name="Rectangle 8"/>
          <p:cNvSpPr>
            <a:spLocks noChangeArrowheads="1"/>
          </p:cNvSpPr>
          <p:nvPr/>
        </p:nvSpPr>
        <p:spPr bwMode="auto">
          <a:xfrm>
            <a:off x="900113" y="2781300"/>
            <a:ext cx="2374900" cy="1079500"/>
          </a:xfrm>
          <a:prstGeom prst="rect">
            <a:avLst/>
          </a:prstGeom>
          <a:solidFill>
            <a:srgbClr val="00FFFF"/>
          </a:solidFill>
          <a:ln w="9525" algn="ctr">
            <a:solidFill>
              <a:schemeClr val="tx1"/>
            </a:solidFill>
            <a:miter lim="800000"/>
            <a:headEnd/>
            <a:tailEnd/>
          </a:ln>
          <a:effectLst/>
        </p:spPr>
        <p:txBody>
          <a:bodyPr wrap="none" anchor="ctr"/>
          <a:lstStyle/>
          <a:p>
            <a:r>
              <a:rPr lang="en-US" b="1">
                <a:solidFill>
                  <a:schemeClr val="bg1"/>
                </a:solidFill>
              </a:rPr>
              <a:t>$ REMITTANCES $</a:t>
            </a:r>
          </a:p>
        </p:txBody>
      </p:sp>
      <p:sp>
        <p:nvSpPr>
          <p:cNvPr id="101385" name="Rectangle 9"/>
          <p:cNvSpPr>
            <a:spLocks noChangeArrowheads="1"/>
          </p:cNvSpPr>
          <p:nvPr/>
        </p:nvSpPr>
        <p:spPr bwMode="auto">
          <a:xfrm>
            <a:off x="395288" y="4868863"/>
            <a:ext cx="8424862" cy="1368425"/>
          </a:xfrm>
          <a:prstGeom prst="rect">
            <a:avLst/>
          </a:prstGeom>
          <a:solidFill>
            <a:schemeClr val="accent1"/>
          </a:solidFill>
          <a:ln w="9525" algn="ctr">
            <a:solidFill>
              <a:schemeClr val="tx1"/>
            </a:solidFill>
            <a:miter lim="800000"/>
            <a:headEnd/>
            <a:tailEnd/>
          </a:ln>
          <a:effectLst/>
        </p:spPr>
        <p:txBody>
          <a:bodyPr anchor="ctr"/>
          <a:lstStyle/>
          <a:p>
            <a:r>
              <a:rPr lang="it-IT" b="1"/>
              <a:t>Current sources do not tell how remittances and housing are related.  The goal of this study was to explore the connection between the two and provide empirical evidence of the role of remittances in housing production.  </a:t>
            </a: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58888" y="260350"/>
            <a:ext cx="6923087" cy="1008063"/>
          </a:xfrm>
        </p:spPr>
        <p:txBody>
          <a:bodyPr/>
          <a:lstStyle/>
          <a:p>
            <a:r>
              <a:rPr lang="en-US" sz="3200"/>
              <a:t>Research questions</a:t>
            </a:r>
          </a:p>
        </p:txBody>
      </p:sp>
      <p:sp>
        <p:nvSpPr>
          <p:cNvPr id="15363" name="Rectangle 3"/>
          <p:cNvSpPr>
            <a:spLocks noGrp="1" noChangeArrowheads="1"/>
          </p:cNvSpPr>
          <p:nvPr>
            <p:ph type="body" idx="1"/>
          </p:nvPr>
        </p:nvSpPr>
        <p:spPr>
          <a:xfrm>
            <a:off x="468313" y="1341438"/>
            <a:ext cx="8229600" cy="3992562"/>
          </a:xfrm>
        </p:spPr>
        <p:txBody>
          <a:bodyPr/>
          <a:lstStyle/>
          <a:p>
            <a:pPr>
              <a:lnSpc>
                <a:spcPct val="90000"/>
              </a:lnSpc>
              <a:buFontTx/>
              <a:buNone/>
            </a:pPr>
            <a:endParaRPr lang="en-US"/>
          </a:p>
          <a:p>
            <a:pPr>
              <a:lnSpc>
                <a:spcPct val="90000"/>
              </a:lnSpc>
            </a:pPr>
            <a:r>
              <a:rPr lang="en-US" sz="2800" i="1"/>
              <a:t>How </a:t>
            </a:r>
            <a:r>
              <a:rPr lang="en-US" sz="2800"/>
              <a:t>and </a:t>
            </a:r>
            <a:r>
              <a:rPr lang="en-US" sz="2800" i="1"/>
              <a:t>how much </a:t>
            </a:r>
            <a:r>
              <a:rPr lang="en-US" sz="2800"/>
              <a:t>are remittances used for housing purposes by remittance households, and what impact have they had on housing outcomes?</a:t>
            </a:r>
          </a:p>
          <a:p>
            <a:pPr>
              <a:lnSpc>
                <a:spcPct val="90000"/>
              </a:lnSpc>
              <a:buFontTx/>
              <a:buNone/>
            </a:pPr>
            <a:endParaRPr lang="en-US" sz="2800"/>
          </a:p>
          <a:p>
            <a:pPr>
              <a:lnSpc>
                <a:spcPct val="90000"/>
              </a:lnSpc>
            </a:pPr>
            <a:r>
              <a:rPr lang="en-US" sz="2800"/>
              <a:t>How does the use of remittances influence the housing process, particularly the major inputs to housing – land, labor, capital, and materials?</a:t>
            </a:r>
          </a:p>
          <a:p>
            <a:pPr>
              <a:lnSpc>
                <a:spcPct val="9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5363">
                                            <p:txEl>
                                              <p:pRg st="1" end="1"/>
                                            </p:txEl>
                                          </p:spTgt>
                                        </p:tgtEl>
                                        <p:attrNameLst>
                                          <p:attrName>style.opacity</p:attrName>
                                        </p:attrNameLst>
                                      </p:cBhvr>
                                      <p:to>
                                        <p:strVal val="0.25"/>
                                      </p:to>
                                    </p:set>
                                    <p:animEffect filter="image" prLst="opacity: 0.25">
                                      <p:cBhvr rctx="IE">
                                        <p:cTn id="7" dur="indefinite"/>
                                        <p:tgtEl>
                                          <p:spTgt spid="15363">
                                            <p:txEl>
                                              <p:pRg st="1" end="1"/>
                                            </p:txEl>
                                          </p:spTgt>
                                        </p:tgtEl>
                                      </p:cBhvr>
                                    </p:animEffect>
                                  </p:childTnLst>
                                </p:cTn>
                              </p:par>
                              <p:par>
                                <p:cTn id="8" presetID="9" presetClass="emph" presetSubtype="0" grpId="0" nodeType="withEffect">
                                  <p:stCondLst>
                                    <p:cond delay="0"/>
                                  </p:stCondLst>
                                  <p:childTnLst>
                                    <p:set>
                                      <p:cBhvr rctx="PPT">
                                        <p:cTn id="9" dur="indefinite"/>
                                        <p:tgtEl>
                                          <p:spTgt spid="15363">
                                            <p:txEl>
                                              <p:pRg st="3" end="3"/>
                                            </p:txEl>
                                          </p:spTgt>
                                        </p:tgtEl>
                                        <p:attrNameLst>
                                          <p:attrName>style.opacity</p:attrName>
                                        </p:attrNameLst>
                                      </p:cBhvr>
                                      <p:to>
                                        <p:strVal val="0.25"/>
                                      </p:to>
                                    </p:set>
                                    <p:animEffect filter="image" prLst="opacity: 0.25">
                                      <p:cBhvr rctx="IE">
                                        <p:cTn id="10" dur="indefinite"/>
                                        <p:tgtEl>
                                          <p:spTgt spid="1536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15363">
                                            <p:txEl>
                                              <p:pRg st="1" end="1"/>
                                            </p:txEl>
                                          </p:spTgt>
                                        </p:tgtEl>
                                        <p:attrNameLst>
                                          <p:attrName>style.opacity</p:attrName>
                                        </p:attrNameLst>
                                      </p:cBhvr>
                                      <p:to>
                                        <p:strVal val="1.0"/>
                                      </p:to>
                                    </p:set>
                                    <p:animEffect filter="image" prLst="opacity: 1.0">
                                      <p:cBhvr rctx="IE">
                                        <p:cTn id="15" dur="indefinite"/>
                                        <p:tgtEl>
                                          <p:spTgt spid="153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15363">
                                            <p:txEl>
                                              <p:pRg st="3" end="3"/>
                                            </p:txEl>
                                          </p:spTgt>
                                        </p:tgtEl>
                                        <p:attrNameLst>
                                          <p:attrName>style.opacity</p:attrName>
                                        </p:attrNameLst>
                                      </p:cBhvr>
                                      <p:to>
                                        <p:strVal val="1.0"/>
                                      </p:to>
                                    </p:set>
                                    <p:animEffect filter="image" prLst="opacity: 1.0">
                                      <p:cBhvr rctx="IE">
                                        <p:cTn id="20" dur="indefinite"/>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allAtOnce"/>
      <p:bldP spid="1536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AutoShape 8"/>
          <p:cNvSpPr>
            <a:spLocks noChangeArrowheads="1"/>
          </p:cNvSpPr>
          <p:nvPr/>
        </p:nvSpPr>
        <p:spPr bwMode="auto">
          <a:xfrm>
            <a:off x="3635375" y="4189413"/>
            <a:ext cx="2087563" cy="2374900"/>
          </a:xfrm>
          <a:prstGeom prst="foldedCorner">
            <a:avLst>
              <a:gd name="adj" fmla="val 12500"/>
            </a:avLst>
          </a:prstGeom>
          <a:solidFill>
            <a:srgbClr val="FF9900"/>
          </a:solidFill>
          <a:ln w="9525">
            <a:solidFill>
              <a:schemeClr val="tx1"/>
            </a:solidFill>
            <a:round/>
            <a:headEnd/>
            <a:tailEnd/>
          </a:ln>
          <a:effectLst/>
        </p:spPr>
        <p:txBody>
          <a:bodyPr anchor="ctr"/>
          <a:lstStyle/>
          <a:p>
            <a:r>
              <a:rPr lang="en-US" sz="1800">
                <a:solidFill>
                  <a:schemeClr val="bg1"/>
                </a:solidFill>
              </a:rPr>
              <a:t>In-depth survey on remittances and housing</a:t>
            </a:r>
          </a:p>
        </p:txBody>
      </p:sp>
      <p:sp>
        <p:nvSpPr>
          <p:cNvPr id="61444" name="Oval 4"/>
          <p:cNvSpPr>
            <a:spLocks noChangeArrowheads="1"/>
          </p:cNvSpPr>
          <p:nvPr/>
        </p:nvSpPr>
        <p:spPr bwMode="auto">
          <a:xfrm>
            <a:off x="611188" y="981075"/>
            <a:ext cx="3382962" cy="2160588"/>
          </a:xfrm>
          <a:prstGeom prst="ellipse">
            <a:avLst/>
          </a:prstGeom>
          <a:solidFill>
            <a:schemeClr val="accent1"/>
          </a:solidFill>
          <a:ln w="9525">
            <a:solidFill>
              <a:schemeClr val="tx1"/>
            </a:solidFill>
            <a:round/>
            <a:headEnd/>
            <a:tailEnd/>
          </a:ln>
          <a:effectLst/>
        </p:spPr>
        <p:txBody>
          <a:bodyPr anchor="ctr"/>
          <a:lstStyle/>
          <a:p>
            <a:r>
              <a:rPr lang="en-US" sz="1800"/>
              <a:t>Literature of remittances defines important indicators relating to remittances</a:t>
            </a:r>
          </a:p>
        </p:txBody>
      </p:sp>
      <p:sp>
        <p:nvSpPr>
          <p:cNvPr id="61447" name="Oval 7"/>
          <p:cNvSpPr>
            <a:spLocks noChangeArrowheads="1"/>
          </p:cNvSpPr>
          <p:nvPr/>
        </p:nvSpPr>
        <p:spPr bwMode="auto">
          <a:xfrm>
            <a:off x="5221288" y="981075"/>
            <a:ext cx="3382962" cy="2160588"/>
          </a:xfrm>
          <a:prstGeom prst="ellipse">
            <a:avLst/>
          </a:prstGeom>
          <a:solidFill>
            <a:schemeClr val="accent1"/>
          </a:solidFill>
          <a:ln w="9525">
            <a:solidFill>
              <a:schemeClr val="tx1"/>
            </a:solidFill>
            <a:round/>
            <a:headEnd/>
            <a:tailEnd/>
          </a:ln>
          <a:effectLst/>
        </p:spPr>
        <p:txBody>
          <a:bodyPr anchor="ctr"/>
          <a:lstStyle/>
          <a:p>
            <a:r>
              <a:rPr lang="en-US" sz="1800"/>
              <a:t>Literature of housing defines important indicators for informal housing process and outcomes</a:t>
            </a:r>
          </a:p>
        </p:txBody>
      </p:sp>
      <p:cxnSp>
        <p:nvCxnSpPr>
          <p:cNvPr id="61450" name="AutoShape 10"/>
          <p:cNvCxnSpPr>
            <a:cxnSpLocks noChangeShapeType="1"/>
            <a:stCxn id="61444" idx="6"/>
            <a:endCxn id="61448" idx="0"/>
          </p:cNvCxnSpPr>
          <p:nvPr/>
        </p:nvCxnSpPr>
        <p:spPr bwMode="auto">
          <a:xfrm>
            <a:off x="3994150" y="2062163"/>
            <a:ext cx="685800" cy="2127250"/>
          </a:xfrm>
          <a:prstGeom prst="curvedConnector2">
            <a:avLst/>
          </a:prstGeom>
          <a:noFill/>
          <a:ln w="9525">
            <a:solidFill>
              <a:schemeClr val="tx1"/>
            </a:solidFill>
            <a:round/>
            <a:headEnd/>
            <a:tailEnd type="triangle" w="med" len="med"/>
          </a:ln>
          <a:effectLst/>
        </p:spPr>
      </p:cxnSp>
      <p:cxnSp>
        <p:nvCxnSpPr>
          <p:cNvPr id="61451" name="AutoShape 11"/>
          <p:cNvCxnSpPr>
            <a:cxnSpLocks noChangeShapeType="1"/>
            <a:stCxn id="61447" idx="2"/>
            <a:endCxn id="61448" idx="0"/>
          </p:cNvCxnSpPr>
          <p:nvPr/>
        </p:nvCxnSpPr>
        <p:spPr bwMode="auto">
          <a:xfrm rot="10800000" flipV="1">
            <a:off x="4679950" y="2062163"/>
            <a:ext cx="541338" cy="2127250"/>
          </a:xfrm>
          <a:prstGeom prst="curvedConnector2">
            <a:avLst/>
          </a:prstGeom>
          <a:noFill/>
          <a:ln w="9525">
            <a:solidFill>
              <a:schemeClr val="tx1"/>
            </a:solidFill>
            <a:round/>
            <a:headEnd/>
            <a:tailEnd type="triangle" w="med" len="med"/>
          </a:ln>
          <a:effectLst/>
        </p:spPr>
      </p:cxnSp>
      <p:sp>
        <p:nvSpPr>
          <p:cNvPr id="61453" name="Rectangle 13"/>
          <p:cNvSpPr>
            <a:spLocks noChangeArrowheads="1"/>
          </p:cNvSpPr>
          <p:nvPr/>
        </p:nvSpPr>
        <p:spPr bwMode="auto">
          <a:xfrm>
            <a:off x="468313" y="0"/>
            <a:ext cx="8229600" cy="706438"/>
          </a:xfrm>
          <a:prstGeom prst="rect">
            <a:avLst/>
          </a:prstGeom>
          <a:noFill/>
          <a:ln w="9525">
            <a:noFill/>
            <a:miter lim="800000"/>
            <a:headEnd/>
            <a:tailEnd/>
          </a:ln>
          <a:effectLst/>
        </p:spPr>
        <p:txBody>
          <a:bodyPr anchor="ctr"/>
          <a:lstStyle/>
          <a:p>
            <a:r>
              <a:rPr lang="en-US" sz="3200">
                <a:solidFill>
                  <a:schemeClr val="tx2"/>
                </a:solidFill>
              </a:rPr>
              <a:t>Analytic framework</a:t>
            </a:r>
          </a:p>
        </p:txBody>
      </p:sp>
      <p:sp>
        <p:nvSpPr>
          <p:cNvPr id="61456" name="Rectangle 16"/>
          <p:cNvSpPr>
            <a:spLocks noChangeArrowheads="1"/>
          </p:cNvSpPr>
          <p:nvPr/>
        </p:nvSpPr>
        <p:spPr bwMode="auto">
          <a:xfrm>
            <a:off x="1403350" y="4797425"/>
            <a:ext cx="6408738" cy="1511300"/>
          </a:xfrm>
          <a:prstGeom prst="rect">
            <a:avLst/>
          </a:prstGeom>
          <a:solidFill>
            <a:srgbClr val="800000"/>
          </a:solidFill>
          <a:ln w="9525" algn="ctr">
            <a:solidFill>
              <a:schemeClr val="tx1"/>
            </a:solidFill>
            <a:miter lim="800000"/>
            <a:headEnd/>
            <a:tailEnd/>
          </a:ln>
          <a:effectLst/>
        </p:spPr>
        <p:txBody>
          <a:bodyPr anchor="ctr"/>
          <a:lstStyle/>
          <a:p>
            <a:r>
              <a:rPr lang="en-US" b="1">
                <a:solidFill>
                  <a:schemeClr val="tx2"/>
                </a:solidFill>
              </a:rPr>
              <a:t>The survey was administered to 100 randomly selected households in the San Jer</a:t>
            </a:r>
            <a:r>
              <a:rPr lang="es-SV" b="1">
                <a:solidFill>
                  <a:schemeClr val="tx2"/>
                </a:solidFill>
              </a:rPr>
              <a:t>ó</a:t>
            </a:r>
            <a:r>
              <a:rPr lang="en-US" b="1">
                <a:solidFill>
                  <a:schemeClr val="tx2"/>
                </a:solidFill>
              </a:rPr>
              <a:t>nimo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1447"/>
                                        </p:tgtEl>
                                      </p:cBhvr>
                                    </p:animEffect>
                                    <p:set>
                                      <p:cBhvr>
                                        <p:cTn id="7" dur="1" fill="hold">
                                          <p:stCondLst>
                                            <p:cond delay="499"/>
                                          </p:stCondLst>
                                        </p:cTn>
                                        <p:tgtEl>
                                          <p:spTgt spid="61447"/>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61444"/>
                                        </p:tgtEl>
                                      </p:cBhvr>
                                    </p:animEffect>
                                    <p:set>
                                      <p:cBhvr>
                                        <p:cTn id="10" dur="1" fill="hold">
                                          <p:stCondLst>
                                            <p:cond delay="499"/>
                                          </p:stCondLst>
                                        </p:cTn>
                                        <p:tgtEl>
                                          <p:spTgt spid="61444"/>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61450"/>
                                        </p:tgtEl>
                                      </p:cBhvr>
                                    </p:animEffect>
                                    <p:set>
                                      <p:cBhvr>
                                        <p:cTn id="13" dur="1" fill="hold">
                                          <p:stCondLst>
                                            <p:cond delay="499"/>
                                          </p:stCondLst>
                                        </p:cTn>
                                        <p:tgtEl>
                                          <p:spTgt spid="61450"/>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61451"/>
                                        </p:tgtEl>
                                      </p:cBhvr>
                                    </p:animEffect>
                                    <p:set>
                                      <p:cBhvr>
                                        <p:cTn id="16" dur="1" fill="hold">
                                          <p:stCondLst>
                                            <p:cond delay="499"/>
                                          </p:stCondLst>
                                        </p:cTn>
                                        <p:tgtEl>
                                          <p:spTgt spid="61451"/>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61453"/>
                                        </p:tgtEl>
                                      </p:cBhvr>
                                    </p:animEffect>
                                    <p:set>
                                      <p:cBhvr>
                                        <p:cTn id="19" dur="1" fill="hold">
                                          <p:stCondLst>
                                            <p:cond delay="499"/>
                                          </p:stCondLst>
                                        </p:cTn>
                                        <p:tgtEl>
                                          <p:spTgt spid="61453"/>
                                        </p:tgtEl>
                                        <p:attrNameLst>
                                          <p:attrName>style.visibility</p:attrName>
                                        </p:attrNameLst>
                                      </p:cBhvr>
                                      <p:to>
                                        <p:strVal val="hidden"/>
                                      </p:to>
                                    </p:set>
                                  </p:childTnLst>
                                </p:cTn>
                              </p:par>
                            </p:childTnLst>
                          </p:cTn>
                        </p:par>
                        <p:par>
                          <p:cTn id="20" fill="hold">
                            <p:stCondLst>
                              <p:cond delay="500"/>
                            </p:stCondLst>
                            <p:childTnLst>
                              <p:par>
                                <p:cTn id="21" presetID="64" presetClass="path" presetSubtype="0" accel="50000" decel="50000" fill="hold" grpId="0" nodeType="afterEffect">
                                  <p:stCondLst>
                                    <p:cond delay="0"/>
                                  </p:stCondLst>
                                  <p:childTnLst>
                                    <p:animMotion origin="layout" path="M -0.00382 -0.1713 L -0.00382 -0.50463 " pathEditMode="relative" rAng="0" ptsTypes="AA">
                                      <p:cBhvr>
                                        <p:cTn id="22" dur="1000" fill="hold"/>
                                        <p:tgtEl>
                                          <p:spTgt spid="61448"/>
                                        </p:tgtEl>
                                        <p:attrNameLst>
                                          <p:attrName>ppt_x</p:attrName>
                                          <p:attrName>ppt_y</p:attrName>
                                        </p:attrNameLst>
                                      </p:cBhvr>
                                      <p:rCtr x="0" y="-167"/>
                                    </p:animMotion>
                                  </p:childTnLst>
                                </p:cTn>
                              </p:par>
                            </p:childTnLst>
                          </p:cTn>
                        </p:par>
                        <p:par>
                          <p:cTn id="23" fill="hold">
                            <p:stCondLst>
                              <p:cond delay="1500"/>
                            </p:stCondLst>
                            <p:childTnLst>
                              <p:par>
                                <p:cTn id="24" presetID="5" presetClass="entr" presetSubtype="10" fill="hold" grpId="0" nodeType="afterEffect">
                                  <p:stCondLst>
                                    <p:cond delay="0"/>
                                  </p:stCondLst>
                                  <p:childTnLst>
                                    <p:set>
                                      <p:cBhvr>
                                        <p:cTn id="25" dur="1" fill="hold">
                                          <p:stCondLst>
                                            <p:cond delay="0"/>
                                          </p:stCondLst>
                                        </p:cTn>
                                        <p:tgtEl>
                                          <p:spTgt spid="61456"/>
                                        </p:tgtEl>
                                        <p:attrNameLst>
                                          <p:attrName>style.visibility</p:attrName>
                                        </p:attrNameLst>
                                      </p:cBhvr>
                                      <p:to>
                                        <p:strVal val="visible"/>
                                      </p:to>
                                    </p:set>
                                    <p:animEffect transition="in" filter="checkerboard(across)">
                                      <p:cBhvr>
                                        <p:cTn id="26"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animBg="1"/>
      <p:bldP spid="61444" grpId="0" animBg="1"/>
      <p:bldP spid="61447" grpId="0" animBg="1"/>
      <p:bldP spid="61453" grpId="0"/>
      <p:bldP spid="614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68313" y="476250"/>
            <a:ext cx="8229600" cy="1143000"/>
          </a:xfrm>
        </p:spPr>
        <p:txBody>
          <a:bodyPr/>
          <a:lstStyle/>
          <a:p>
            <a:r>
              <a:rPr lang="en-US" sz="3200" b="1"/>
              <a:t>The findings from the household survey</a:t>
            </a:r>
          </a:p>
        </p:txBody>
      </p:sp>
      <p:pic>
        <p:nvPicPr>
          <p:cNvPr id="124934" name="Picture 6" descr="SJ2007 078"/>
          <p:cNvPicPr>
            <a:picLocks noChangeAspect="1" noChangeArrowheads="1"/>
          </p:cNvPicPr>
          <p:nvPr/>
        </p:nvPicPr>
        <p:blipFill>
          <a:blip r:embed="rId3" cstate="print"/>
          <a:srcRect/>
          <a:stretch>
            <a:fillRect/>
          </a:stretch>
        </p:blipFill>
        <p:spPr bwMode="auto">
          <a:xfrm>
            <a:off x="4716463" y="2357438"/>
            <a:ext cx="4356100" cy="3267075"/>
          </a:xfrm>
          <a:prstGeom prst="rect">
            <a:avLst/>
          </a:prstGeom>
          <a:noFill/>
        </p:spPr>
      </p:pic>
      <p:pic>
        <p:nvPicPr>
          <p:cNvPr id="124935" name="Picture 7" descr="SJ2007 048"/>
          <p:cNvPicPr>
            <a:picLocks noChangeAspect="1" noChangeArrowheads="1"/>
          </p:cNvPicPr>
          <p:nvPr/>
        </p:nvPicPr>
        <p:blipFill>
          <a:blip r:embed="rId4" cstate="print"/>
          <a:srcRect/>
          <a:stretch>
            <a:fillRect/>
          </a:stretch>
        </p:blipFill>
        <p:spPr bwMode="auto">
          <a:xfrm>
            <a:off x="144463" y="2339975"/>
            <a:ext cx="4356100" cy="32670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a:t>Findings from the survey</a:t>
            </a:r>
          </a:p>
        </p:txBody>
      </p:sp>
      <p:sp>
        <p:nvSpPr>
          <p:cNvPr id="29699" name="Rectangle 3"/>
          <p:cNvSpPr>
            <a:spLocks noGrp="1" noChangeArrowheads="1"/>
          </p:cNvSpPr>
          <p:nvPr>
            <p:ph type="body" idx="1"/>
          </p:nvPr>
        </p:nvSpPr>
        <p:spPr/>
        <p:txBody>
          <a:bodyPr/>
          <a:lstStyle/>
          <a:p>
            <a:pPr>
              <a:buFontTx/>
              <a:buNone/>
            </a:pPr>
            <a:endParaRPr lang="en-US"/>
          </a:p>
        </p:txBody>
      </p:sp>
      <p:pic>
        <p:nvPicPr>
          <p:cNvPr id="29700" name="Picture 4" descr="800px-LocationElSalvador"/>
          <p:cNvPicPr>
            <a:picLocks noChangeAspect="1" noChangeArrowheads="1"/>
          </p:cNvPicPr>
          <p:nvPr/>
        </p:nvPicPr>
        <p:blipFill>
          <a:blip r:embed="rId3" cstate="print"/>
          <a:srcRect/>
          <a:stretch>
            <a:fillRect/>
          </a:stretch>
        </p:blipFill>
        <p:spPr bwMode="auto">
          <a:xfrm>
            <a:off x="762000" y="1524000"/>
            <a:ext cx="7620000" cy="3810000"/>
          </a:xfrm>
          <a:prstGeom prst="rect">
            <a:avLst/>
          </a:prstGeom>
          <a:noFill/>
        </p:spPr>
      </p:pic>
      <p:pic>
        <p:nvPicPr>
          <p:cNvPr id="29701" name="Picture 5" descr="800px-LocationElSalvador"/>
          <p:cNvPicPr>
            <a:picLocks noChangeAspect="1" noChangeArrowheads="1"/>
          </p:cNvPicPr>
          <p:nvPr/>
        </p:nvPicPr>
        <p:blipFill>
          <a:blip r:embed="rId3" cstate="print"/>
          <a:srcRect t="61333" r="61333"/>
          <a:stretch>
            <a:fillRect/>
          </a:stretch>
        </p:blipFill>
        <p:spPr bwMode="auto">
          <a:xfrm>
            <a:off x="755650" y="1484313"/>
            <a:ext cx="7632700" cy="4392612"/>
          </a:xfrm>
          <a:prstGeom prst="rect">
            <a:avLst/>
          </a:prstGeom>
          <a:noFill/>
        </p:spPr>
      </p:pic>
      <p:pic>
        <p:nvPicPr>
          <p:cNvPr id="29702" name="Picture 6" descr="map1"/>
          <p:cNvPicPr>
            <a:picLocks noChangeAspect="1" noChangeArrowheads="1"/>
          </p:cNvPicPr>
          <p:nvPr/>
        </p:nvPicPr>
        <p:blipFill>
          <a:blip r:embed="rId4" cstate="print"/>
          <a:srcRect/>
          <a:stretch>
            <a:fillRect/>
          </a:stretch>
        </p:blipFill>
        <p:spPr bwMode="auto">
          <a:xfrm>
            <a:off x="1403350" y="1268413"/>
            <a:ext cx="6480175" cy="3921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9701"/>
                                        </p:tgtEl>
                                      </p:cBhvr>
                                      <p:by x="25000" y="25000"/>
                                    </p:animScale>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0 0 L 0 0.44097 " pathEditMode="relative" rAng="0" ptsTypes="AA">
                                      <p:cBhvr>
                                        <p:cTn id="9" dur="1000" fill="hold"/>
                                        <p:tgtEl>
                                          <p:spTgt spid="29701"/>
                                        </p:tgtEl>
                                        <p:attrNameLst>
                                          <p:attrName>ppt_x</p:attrName>
                                          <p:attrName>ppt_y</p:attrName>
                                        </p:attrNameLst>
                                      </p:cBhvr>
                                      <p:rCtr x="0" y="220"/>
                                    </p:animMotion>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1000" fill="hold"/>
                                        <p:tgtEl>
                                          <p:spTgt spid="29700"/>
                                        </p:tgtEl>
                                      </p:cBhvr>
                                      <p:by x="25000" y="25000"/>
                                    </p:animScale>
                                  </p:childTnLst>
                                </p:cTn>
                              </p:par>
                            </p:childTnLst>
                          </p:cTn>
                        </p:par>
                        <p:par>
                          <p:cTn id="14" fill="hold">
                            <p:stCondLst>
                              <p:cond delay="1000"/>
                            </p:stCondLst>
                            <p:childTnLst>
                              <p:par>
                                <p:cTn id="15" presetID="42" presetClass="path" presetSubtype="0" accel="50000" decel="50000" fill="hold" nodeType="afterEffect">
                                  <p:stCondLst>
                                    <p:cond delay="0"/>
                                  </p:stCondLst>
                                  <p:childTnLst>
                                    <p:animMotion origin="layout" path="M 0 0.05255 L 0 0.44097 " pathEditMode="relative" rAng="0" ptsTypes="AA">
                                      <p:cBhvr>
                                        <p:cTn id="16" dur="1000" fill="hold"/>
                                        <p:tgtEl>
                                          <p:spTgt spid="29700"/>
                                        </p:tgtEl>
                                        <p:attrNameLst>
                                          <p:attrName>ppt_x</p:attrName>
                                          <p:attrName>ppt_y</p:attrName>
                                        </p:attrNameLst>
                                      </p:cBhvr>
                                      <p:rCtr x="0" y="194"/>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702"/>
                                        </p:tgtEl>
                                        <p:attrNameLst>
                                          <p:attrName>style.visibility</p:attrName>
                                        </p:attrNameLst>
                                      </p:cBhvr>
                                      <p:to>
                                        <p:strVal val="visible"/>
                                      </p:to>
                                    </p:set>
                                    <p:animEffect transition="in" filter="blinds(horizontal)">
                                      <p:cBhvr>
                                        <p:cTn id="21"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28675" y="1600200"/>
            <a:ext cx="7775575" cy="4525963"/>
          </a:xfrm>
        </p:spPr>
        <p:txBody>
          <a:bodyPr/>
          <a:lstStyle/>
          <a:p>
            <a:r>
              <a:rPr lang="en-US" sz="2600"/>
              <a:t>Semi-subsistent agricultural community.</a:t>
            </a:r>
          </a:p>
          <a:p>
            <a:r>
              <a:rPr lang="en-US" sz="2600"/>
              <a:t>Since 1970’s villagers have been migrating. </a:t>
            </a:r>
          </a:p>
          <a:p>
            <a:r>
              <a:rPr lang="en-US" sz="2600"/>
              <a:t>The migration grew sharply in the 80’s during the civil war and continued to grow into the ’90’s.</a:t>
            </a:r>
          </a:p>
          <a:p>
            <a:r>
              <a:rPr lang="en-US" sz="2600"/>
              <a:t>Majority of migrants go to the NY metropolitan area, with smaller concentrations in LA and DC</a:t>
            </a:r>
          </a:p>
          <a:p>
            <a:r>
              <a:rPr lang="en-US" sz="2600"/>
              <a:t>Nearly half worked in the construction and service industries. </a:t>
            </a:r>
          </a:p>
          <a:p>
            <a:r>
              <a:rPr lang="en-US" sz="2600"/>
              <a:t>Two-thirds are men.</a:t>
            </a:r>
          </a:p>
          <a:p>
            <a:endParaRPr lang="en-US" sz="2600"/>
          </a:p>
        </p:txBody>
      </p:sp>
      <p:sp>
        <p:nvSpPr>
          <p:cNvPr id="161794" name="Rectangle 2"/>
          <p:cNvSpPr>
            <a:spLocks noGrp="1" noChangeArrowheads="1"/>
          </p:cNvSpPr>
          <p:nvPr>
            <p:ph type="title"/>
          </p:nvPr>
        </p:nvSpPr>
        <p:spPr>
          <a:xfrm>
            <a:off x="457200" y="274638"/>
            <a:ext cx="8229600" cy="417512"/>
          </a:xfrm>
        </p:spPr>
        <p:txBody>
          <a:bodyPr/>
          <a:lstStyle/>
          <a:p>
            <a:r>
              <a:rPr lang="en-US" sz="2800"/>
              <a:t>The study locale: San Jer</a:t>
            </a:r>
            <a:r>
              <a:rPr lang="es-SV" sz="2800"/>
              <a:t>ónimo</a:t>
            </a:r>
            <a:endParaRPr lang="en-US" sz="2800"/>
          </a:p>
        </p:txBody>
      </p:sp>
      <p:pic>
        <p:nvPicPr>
          <p:cNvPr id="161796" name="Picture 4" descr="P1010116"/>
          <p:cNvPicPr>
            <a:picLocks noChangeAspect="1" noChangeArrowheads="1"/>
          </p:cNvPicPr>
          <p:nvPr/>
        </p:nvPicPr>
        <p:blipFill>
          <a:blip r:embed="rId3" cstate="print"/>
          <a:srcRect/>
          <a:stretch>
            <a:fillRect/>
          </a:stretch>
        </p:blipFill>
        <p:spPr bwMode="auto">
          <a:xfrm>
            <a:off x="827088" y="908050"/>
            <a:ext cx="7632700" cy="5329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61796"/>
                                        </p:tgtEl>
                                      </p:cBhvr>
                                    </p:animEffect>
                                    <p:set>
                                      <p:cBhvr>
                                        <p:cTn id="7" dur="1" fill="hold">
                                          <p:stCondLst>
                                            <p:cond delay="999"/>
                                          </p:stCondLst>
                                        </p:cTn>
                                        <p:tgtEl>
                                          <p:spTgt spid="16179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61794"/>
                                        </p:tgtEl>
                                      </p:cBhvr>
                                    </p:animEffect>
                                    <p:set>
                                      <p:cBhvr>
                                        <p:cTn id="10" dur="1" fill="hold">
                                          <p:stCondLst>
                                            <p:cond delay="1999"/>
                                          </p:stCondLst>
                                        </p:cTn>
                                        <p:tgtEl>
                                          <p:spTgt spid="16179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161795">
                                            <p:txEl>
                                              <p:pRg st="0" end="0"/>
                                            </p:txEl>
                                          </p:spTgt>
                                        </p:tgtEl>
                                        <p:attrNameLst>
                                          <p:attrName>style.opacity</p:attrName>
                                        </p:attrNameLst>
                                      </p:cBhvr>
                                      <p:to>
                                        <p:strVal val="1.0"/>
                                      </p:to>
                                    </p:set>
                                    <p:animEffect filter="image" prLst="opacity: 1.0">
                                      <p:cBhvr rctx="IE">
                                        <p:cTn id="15" dur="indefinite"/>
                                        <p:tgtEl>
                                          <p:spTgt spid="16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1" uiExpand="1" build="p"/>
      <p:bldP spid="161794" grpId="0"/>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6736</TotalTime>
  <Words>3080</Words>
  <Application>Microsoft Office PowerPoint</Application>
  <PresentationFormat>On-screen Show (4:3)</PresentationFormat>
  <Paragraphs>338</Paragraphs>
  <Slides>36</Slides>
  <Notes>36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0" baseType="lpstr">
      <vt:lpstr>Arial</vt:lpstr>
      <vt:lpstr>Century Gothic</vt:lpstr>
      <vt:lpstr>Default Design</vt:lpstr>
      <vt:lpstr>Microsoft Office Excel Chart</vt:lpstr>
      <vt:lpstr>Slide 1</vt:lpstr>
      <vt:lpstr>Slide 2</vt:lpstr>
      <vt:lpstr>Slide 3</vt:lpstr>
      <vt:lpstr>Slide 4</vt:lpstr>
      <vt:lpstr>Research questions</vt:lpstr>
      <vt:lpstr>Slide 6</vt:lpstr>
      <vt:lpstr>The findings from the household survey</vt:lpstr>
      <vt:lpstr>Findings from the survey</vt:lpstr>
      <vt:lpstr>The study locale: San Jerónimo</vt:lpstr>
      <vt:lpstr>Profile of remittances’ role </vt:lpstr>
      <vt:lpstr>The local housing process</vt:lpstr>
      <vt:lpstr>Slide 12</vt:lpstr>
      <vt:lpstr>“Through the grapevine” talk about remittances and housing</vt:lpstr>
      <vt:lpstr>Percentages of households making improvements over last 10 years</vt:lpstr>
      <vt:lpstr>Amount spent on average per household</vt:lpstr>
      <vt:lpstr>Spending across income categories</vt:lpstr>
      <vt:lpstr>The use of remittances for housing and their role in the housing process</vt:lpstr>
      <vt:lpstr>Dispersed organization of housing process in remittance household</vt:lpstr>
      <vt:lpstr>Slide 19</vt:lpstr>
      <vt:lpstr>Slide 20</vt:lpstr>
      <vt:lpstr>The impact of remittances – new homes</vt:lpstr>
      <vt:lpstr>Slide 22</vt:lpstr>
      <vt:lpstr>Improvement impacts</vt:lpstr>
      <vt:lpstr>Expansion of house</vt:lpstr>
      <vt:lpstr>Slide 25</vt:lpstr>
      <vt:lpstr>Roof comparison</vt:lpstr>
      <vt:lpstr>Slide 27</vt:lpstr>
      <vt:lpstr>Floor improvements</vt:lpstr>
      <vt:lpstr>Local impacts:  a short film about remittances and housing </vt:lpstr>
      <vt:lpstr>Conclusions</vt:lpstr>
      <vt:lpstr>What are the potential implications for housing practitioners?</vt:lpstr>
      <vt:lpstr>Slide 32</vt:lpstr>
      <vt:lpstr>What are the potential implications for housing practitioners?</vt:lpstr>
      <vt:lpstr>Houses on the same road </vt:lpstr>
      <vt:lpstr>Potential reach of remittances as a housing development tool</vt:lpstr>
      <vt:lpstr>Slide 36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of remittances as a phenomenon – map from WBW website and stats</dc:title>
  <dc:creator> </dc:creator>
  <cp:lastModifiedBy>anarod</cp:lastModifiedBy>
  <cp:revision>99</cp:revision>
  <dcterms:created xsi:type="dcterms:W3CDTF">2007-11-12T10:19:39Z</dcterms:created>
  <dcterms:modified xsi:type="dcterms:W3CDTF">2010-07-13T13:40:25Z</dcterms:modified>
</cp:coreProperties>
</file>