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39" r:id="rId2"/>
    <p:sldId id="558" r:id="rId3"/>
    <p:sldId id="559" r:id="rId4"/>
    <p:sldId id="556" r:id="rId5"/>
    <p:sldId id="560" r:id="rId6"/>
    <p:sldId id="530" r:id="rId7"/>
    <p:sldId id="532" r:id="rId8"/>
    <p:sldId id="555" r:id="rId9"/>
    <p:sldId id="533" r:id="rId10"/>
    <p:sldId id="534" r:id="rId11"/>
    <p:sldId id="561" r:id="rId12"/>
  </p:sldIdLst>
  <p:sldSz cx="9144000" cy="6858000" type="screen4x3"/>
  <p:notesSz cx="6858000" cy="90646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00FF"/>
    <a:srgbClr val="FF3300"/>
    <a:srgbClr val="FF9900"/>
    <a:srgbClr val="CCECFF"/>
    <a:srgbClr val="66CCFF"/>
    <a:srgbClr val="CCFF66"/>
    <a:srgbClr val="CCCC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76" autoAdjust="0"/>
  </p:normalViewPr>
  <p:slideViewPr>
    <p:cSldViewPr snapToGrid="0"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106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03CF9E-65AB-4ED6-BCFD-10B7FC380AC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437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2050" y="679450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3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05300"/>
            <a:ext cx="54864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43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106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7338A1-60BB-40B0-92B0-38C93F66439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12794-F767-4972-AAA8-C2DD3617D2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11209-1FFA-4181-AC8A-242190DDD61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9FEC-4804-4EDC-87CF-F4022F2FF0A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BCEE-318B-40A2-B9B2-3609110732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37BF9-6A59-4F89-8BC9-086C3A357B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E01FA-36D7-4304-9563-248BBF6E60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3E93-326C-41AE-8205-95CB20ACB6B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3E78-D284-4C1C-A03E-BCDC1B01B29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77374-6C31-4F1A-B27D-3626A91746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9B9B0-FF9B-4755-88EF-268114DA8B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5F8E9-D330-4BE8-983B-1E90ADB7B6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C7FE17-3659-48EF-9740-5D90F4E3B47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://www.ccoa.org.c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../Local%20Settings/Temporary%20Internet%20Files/OLK188/RELACION%20DE%20EVENTOS%20PROY%20FRANQUICIAS.xl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hyperlink" Target="../Local%20Settings/Temporary%20Internet%20Files/OLK188/SEGUIMIENTO%20A%20LA%20VENTA%20DE%20FRANQUICIAS%20abril%202009%203%20DEPURADO.x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hyperlink" Target="../Local%20Settings/Temporary%20Internet%20Files/OLK188/EMPRESAS%20FRANQUICIANTES%20Y%20PLAN%20DE%20EXPANSI&#211;N%20E%20INF%20FRA.xls" TargetMode="External"/><Relationship Id="rId4" Type="http://schemas.openxmlformats.org/officeDocument/2006/relationships/hyperlink" Target="../Local%20Settings/Temporary%20Internet%20Files/OLK188/EMPRESAS%20EN%20PEF%20(TABLA)%20NOV%20%2017%20(version%203).x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hyperlink" Target="../Local%20Settings/Temporary%20Internet%20Files/OLK188/EMPRESAS%20EN%20PEF%20(TABLA)%20NOV%20%2017%20(version%203).xls" TargetMode="External"/><Relationship Id="rId4" Type="http://schemas.openxmlformats.org/officeDocument/2006/relationships/hyperlink" Target="../Local%20Settings/Temporary%20Internet%20Files/OLK188/DINAMICA%20FIRMAS%20CONSULTORAS.x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hyperlink" Target="../Local%20Settings/Temporary%20Internet%20Files/OLK188/SEGUIMIENTO%20A%20LA%20VENTA%20DE%20FRANQUICIAS%20abril%202009%203%20DEPURADO.xl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alonsomontenegro.com/fotos/impacto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0538" y="185738"/>
            <a:ext cx="701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1400" b="1">
                <a:solidFill>
                  <a:schemeClr val="accent2"/>
                </a:solidFill>
              </a:rPr>
              <a:t>ESTRUCTURA DEL PROGRAMA FRANQUICIAS COLOMBIANAS</a:t>
            </a:r>
          </a:p>
        </p:txBody>
      </p:sp>
      <p:graphicFrame>
        <p:nvGraphicFramePr>
          <p:cNvPr id="460803" name="Object 15"/>
          <p:cNvGraphicFramePr>
            <a:graphicFrameLocks noChangeAspect="1"/>
          </p:cNvGraphicFramePr>
          <p:nvPr/>
        </p:nvGraphicFramePr>
        <p:xfrm>
          <a:off x="7480300" y="5522913"/>
          <a:ext cx="1663700" cy="1335087"/>
        </p:xfrm>
        <a:graphic>
          <a:graphicData uri="http://schemas.openxmlformats.org/presentationml/2006/ole">
            <p:oleObj spid="_x0000_s460803" name="CorelDRAW" r:id="rId3" imgW="2173056" imgH="2255820" progId="CorelDRAW.Graphic.13">
              <p:embed/>
            </p:oleObj>
          </a:graphicData>
        </a:graphic>
      </p:graphicFrame>
      <p:pic>
        <p:nvPicPr>
          <p:cNvPr id="4608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8" y="741363"/>
            <a:ext cx="68834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3175" y="2871788"/>
            <a:ext cx="935038" cy="1316037"/>
          </a:xfrm>
          <a:prstGeom prst="rect">
            <a:avLst/>
          </a:prstGeom>
          <a:noFill/>
        </p:spPr>
      </p:pic>
      <p:pic>
        <p:nvPicPr>
          <p:cNvPr id="4608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0" y="4135438"/>
            <a:ext cx="2816225" cy="482600"/>
          </a:xfrm>
          <a:prstGeom prst="rect">
            <a:avLst/>
          </a:prstGeom>
          <a:noFill/>
        </p:spPr>
      </p:pic>
      <p:sp>
        <p:nvSpPr>
          <p:cNvPr id="460813" name="AutoShape 13"/>
          <p:cNvSpPr>
            <a:spLocks noChangeArrowheads="1"/>
          </p:cNvSpPr>
          <p:nvPr/>
        </p:nvSpPr>
        <p:spPr bwMode="auto">
          <a:xfrm>
            <a:off x="3133725" y="4724400"/>
            <a:ext cx="304800" cy="419100"/>
          </a:xfrm>
          <a:prstGeom prst="upArrow">
            <a:avLst>
              <a:gd name="adj1" fmla="val 50000"/>
              <a:gd name="adj2" fmla="val 34375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14" name="AutoShape 14"/>
          <p:cNvSpPr>
            <a:spLocks noChangeArrowheads="1"/>
          </p:cNvSpPr>
          <p:nvPr/>
        </p:nvSpPr>
        <p:spPr bwMode="auto">
          <a:xfrm>
            <a:off x="3930650" y="4730750"/>
            <a:ext cx="304800" cy="419100"/>
          </a:xfrm>
          <a:prstGeom prst="upArrow">
            <a:avLst>
              <a:gd name="adj1" fmla="val 50000"/>
              <a:gd name="adj2" fmla="val 34375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16" name="AutoShape 16"/>
          <p:cNvSpPr>
            <a:spLocks noChangeArrowheads="1"/>
          </p:cNvSpPr>
          <p:nvPr/>
        </p:nvSpPr>
        <p:spPr bwMode="auto">
          <a:xfrm>
            <a:off x="4749800" y="4711700"/>
            <a:ext cx="304800" cy="419100"/>
          </a:xfrm>
          <a:prstGeom prst="upArrow">
            <a:avLst>
              <a:gd name="adj1" fmla="val 50000"/>
              <a:gd name="adj2" fmla="val 34375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846138" y="307975"/>
            <a:ext cx="701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400" b="1">
                <a:solidFill>
                  <a:schemeClr val="accent2"/>
                </a:solidFill>
              </a:rPr>
              <a:t>HERRAMIENTAS DE APOYO A LA GESTIÓN</a:t>
            </a:r>
          </a:p>
        </p:txBody>
      </p:sp>
      <p:graphicFrame>
        <p:nvGraphicFramePr>
          <p:cNvPr id="455683" name="Object 15"/>
          <p:cNvGraphicFramePr>
            <a:graphicFrameLocks noChangeAspect="1"/>
          </p:cNvGraphicFramePr>
          <p:nvPr/>
        </p:nvGraphicFramePr>
        <p:xfrm>
          <a:off x="7740650" y="5761038"/>
          <a:ext cx="1403350" cy="1096962"/>
        </p:xfrm>
        <a:graphic>
          <a:graphicData uri="http://schemas.openxmlformats.org/presentationml/2006/ole">
            <p:oleObj spid="_x0000_s455683" name="CorelDRAW" r:id="rId3" imgW="2173056" imgH="2255820" progId="CorelDRAW.Graphic.13">
              <p:embed/>
            </p:oleObj>
          </a:graphicData>
        </a:graphic>
      </p:graphicFrame>
      <p:sp>
        <p:nvSpPr>
          <p:cNvPr id="455684" name="Line 4"/>
          <p:cNvSpPr>
            <a:spLocks noChangeShapeType="1"/>
          </p:cNvSpPr>
          <p:nvPr/>
        </p:nvSpPr>
        <p:spPr bwMode="auto">
          <a:xfrm>
            <a:off x="1622425" y="1028700"/>
            <a:ext cx="5880100" cy="11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1682750" y="1155700"/>
            <a:ext cx="5880100" cy="111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639763" y="1785938"/>
            <a:ext cx="76962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</a:pPr>
            <a:r>
              <a:rPr lang="es-CO" sz="2000" b="1" u="sng"/>
              <a:t>Software de cooperación</a:t>
            </a:r>
            <a:r>
              <a:rPr lang="es-CO"/>
              <a:t>:  Herramienta de gestión y seguimiento a los contratos con el soporte documental (escaneo de documentos: no objeciones, contrato, propuesta, acta de selección firma consultora, etc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None/>
            </a:pPr>
            <a:r>
              <a:rPr lang="es-CO"/>
              <a:t> 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</a:pPr>
            <a:r>
              <a:rPr lang="es-CO"/>
              <a:t>Simuladores sobre la disponibilidad de recursos presupuestales vs comportamiento de la TRM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</a:pPr>
            <a:endParaRPr lang="es-CO"/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</a:pPr>
            <a:r>
              <a:rPr lang="es-CO"/>
              <a:t>Herramientas de homologación de procesos y de reporte de ejecución de actividades por OEL</a:t>
            </a:r>
          </a:p>
          <a:p>
            <a:pPr marL="534988" lvl="1">
              <a:spcBef>
                <a:spcPct val="50000"/>
              </a:spcBef>
              <a:buFont typeface="Wingdings" pitchFamily="2" charset="2"/>
              <a:buChar char="ü"/>
            </a:pPr>
            <a:r>
              <a:rPr lang="es-CO"/>
              <a:t> Planillas de reporte de eventos, autodiagnósticos, empresas</a:t>
            </a:r>
          </a:p>
          <a:p>
            <a:pPr marL="534988" lvl="1">
              <a:spcBef>
                <a:spcPct val="50000"/>
              </a:spcBef>
              <a:buFont typeface="Wingdings" pitchFamily="2" charset="2"/>
              <a:buChar char="ü"/>
            </a:pPr>
            <a:r>
              <a:rPr lang="es-CO"/>
              <a:t> Formato de evaluación de propuestas de planes de estructuración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883" name="Object 15"/>
          <p:cNvGraphicFramePr>
            <a:graphicFrameLocks noChangeAspect="1"/>
          </p:cNvGraphicFramePr>
          <p:nvPr/>
        </p:nvGraphicFramePr>
        <p:xfrm>
          <a:off x="7740650" y="5761038"/>
          <a:ext cx="1403350" cy="1096962"/>
        </p:xfrm>
        <a:graphic>
          <a:graphicData uri="http://schemas.openxmlformats.org/presentationml/2006/ole">
            <p:oleObj spid="_x0000_s506883" name="CorelDRAW" r:id="rId3" imgW="2173056" imgH="2255820" progId="CorelDRAW.Graphic.13">
              <p:embed/>
            </p:oleObj>
          </a:graphicData>
        </a:graphic>
      </p:graphicFrame>
      <p:sp>
        <p:nvSpPr>
          <p:cNvPr id="506884" name="Line 4"/>
          <p:cNvSpPr>
            <a:spLocks noChangeShapeType="1"/>
          </p:cNvSpPr>
          <p:nvPr/>
        </p:nvSpPr>
        <p:spPr bwMode="auto">
          <a:xfrm>
            <a:off x="1622425" y="1028700"/>
            <a:ext cx="5880100" cy="11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6885" name="Line 5"/>
          <p:cNvSpPr>
            <a:spLocks noChangeShapeType="1"/>
          </p:cNvSpPr>
          <p:nvPr/>
        </p:nvSpPr>
        <p:spPr bwMode="auto">
          <a:xfrm>
            <a:off x="1682750" y="1155700"/>
            <a:ext cx="5880100" cy="111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6889" name="Text Box 9"/>
          <p:cNvSpPr txBox="1">
            <a:spLocks noChangeArrowheads="1"/>
          </p:cNvSpPr>
          <p:nvPr/>
        </p:nvSpPr>
        <p:spPr bwMode="auto">
          <a:xfrm>
            <a:off x="1733550" y="2339975"/>
            <a:ext cx="54149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4800">
                <a:solidFill>
                  <a:srgbClr val="FF3300"/>
                </a:solidFill>
              </a:rPr>
              <a:t>GRACIAS</a:t>
            </a:r>
            <a:endParaRPr lang="es-ES" sz="4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958850" y="117475"/>
            <a:ext cx="694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EJECUTORES DEL PROGRAMA</a:t>
            </a:r>
            <a:r>
              <a:rPr lang="es-E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7427" name="Picture 3" descr="log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1230313"/>
            <a:ext cx="1225550" cy="703262"/>
          </a:xfrm>
          <a:prstGeom prst="rect">
            <a:avLst/>
          </a:prstGeom>
          <a:noFill/>
        </p:spPr>
      </p:pic>
      <p:pic>
        <p:nvPicPr>
          <p:cNvPr id="487428" name="Picture 4" descr="logo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3117850"/>
            <a:ext cx="790575" cy="642938"/>
          </a:xfrm>
          <a:prstGeom prst="rect">
            <a:avLst/>
          </a:prstGeom>
          <a:noFill/>
        </p:spPr>
      </p:pic>
      <p:pic>
        <p:nvPicPr>
          <p:cNvPr id="487429" name="Picture 5" descr="logo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7525" y="4857750"/>
            <a:ext cx="1150938" cy="582613"/>
          </a:xfrm>
          <a:prstGeom prst="rect">
            <a:avLst/>
          </a:prstGeom>
          <a:noFill/>
        </p:spPr>
      </p:pic>
      <p:pic>
        <p:nvPicPr>
          <p:cNvPr id="487430" name="Picture 6" descr="logo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475" y="825500"/>
            <a:ext cx="712788" cy="731838"/>
          </a:xfrm>
          <a:prstGeom prst="rect">
            <a:avLst/>
          </a:prstGeom>
          <a:noFill/>
        </p:spPr>
      </p:pic>
      <p:pic>
        <p:nvPicPr>
          <p:cNvPr id="487431" name="Picture 7" descr="logo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1975" y="5184775"/>
            <a:ext cx="1366838" cy="711200"/>
          </a:xfrm>
          <a:prstGeom prst="rect">
            <a:avLst/>
          </a:prstGeom>
          <a:noFill/>
        </p:spPr>
      </p:pic>
      <p:pic>
        <p:nvPicPr>
          <p:cNvPr id="487432" name="Picture 8" descr="logo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9213" y="2733675"/>
            <a:ext cx="650875" cy="874713"/>
          </a:xfrm>
          <a:prstGeom prst="rect">
            <a:avLst/>
          </a:prstGeom>
          <a:noFill/>
        </p:spPr>
      </p:pic>
      <p:pic>
        <p:nvPicPr>
          <p:cNvPr id="487433" name="Picture 9" descr="logo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97738" y="4822825"/>
            <a:ext cx="830262" cy="673100"/>
          </a:xfrm>
          <a:prstGeom prst="rect">
            <a:avLst/>
          </a:prstGeom>
          <a:noFill/>
        </p:spPr>
      </p:pic>
      <p:pic>
        <p:nvPicPr>
          <p:cNvPr id="487434" name="Picture 10" descr="Cámara de Comercio del Oriente Antioqueñ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8288" y="889000"/>
            <a:ext cx="658812" cy="658813"/>
          </a:xfrm>
          <a:prstGeom prst="rect">
            <a:avLst/>
          </a:prstGeom>
          <a:noFill/>
        </p:spPr>
      </p:pic>
      <p:pic>
        <p:nvPicPr>
          <p:cNvPr id="487437" name="Picture 13" descr="LOGO ORDEN CORRECTO"/>
          <p:cNvPicPr>
            <a:picLocks noChangeAspect="1" noChangeArrowheads="1"/>
          </p:cNvPicPr>
          <p:nvPr/>
        </p:nvPicPr>
        <p:blipFill>
          <a:blip r:embed="rId11" cstate="print"/>
          <a:srcRect l="11972" t="22264" r="16245" b="68828"/>
          <a:stretch>
            <a:fillRect/>
          </a:stretch>
        </p:blipFill>
        <p:spPr bwMode="auto">
          <a:xfrm>
            <a:off x="3933825" y="2876550"/>
            <a:ext cx="1584325" cy="739775"/>
          </a:xfrm>
          <a:prstGeom prst="rect">
            <a:avLst/>
          </a:prstGeom>
          <a:noFill/>
        </p:spPr>
      </p:pic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3706813" y="3602038"/>
            <a:ext cx="22939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 </a:t>
            </a:r>
          </a:p>
          <a:p>
            <a:pPr algn="ctr"/>
            <a:r>
              <a:rPr lang="es-CO" sz="1300" b="1"/>
              <a:t>de Medellín para Antioquia</a:t>
            </a:r>
          </a:p>
          <a:p>
            <a:pPr algn="ctr"/>
            <a:r>
              <a:rPr lang="es-CO" sz="1600" b="1">
                <a:solidFill>
                  <a:srgbClr val="FF3300"/>
                </a:solidFill>
              </a:rPr>
              <a:t>(OEC)</a:t>
            </a:r>
            <a:endParaRPr lang="es-ES" sz="1600" b="1">
              <a:solidFill>
                <a:srgbClr val="FF3300"/>
              </a:solidFill>
            </a:endParaRP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1096963" y="2001838"/>
            <a:ext cx="18827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 </a:t>
            </a:r>
          </a:p>
          <a:p>
            <a:pPr algn="ctr"/>
            <a:r>
              <a:rPr lang="es-CO" sz="1300" b="1"/>
              <a:t>del Aburrá Sur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365125" y="3852863"/>
            <a:ext cx="18827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 </a:t>
            </a:r>
          </a:p>
          <a:p>
            <a:pPr algn="ctr"/>
            <a:r>
              <a:rPr lang="es-CO" sz="1300" b="1"/>
              <a:t>de Armenia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1" name="Text Box 17"/>
          <p:cNvSpPr txBox="1">
            <a:spLocks noChangeArrowheads="1"/>
          </p:cNvSpPr>
          <p:nvPr/>
        </p:nvSpPr>
        <p:spPr bwMode="auto">
          <a:xfrm>
            <a:off x="1295400" y="5372100"/>
            <a:ext cx="18827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 </a:t>
            </a:r>
          </a:p>
          <a:p>
            <a:pPr algn="ctr"/>
            <a:r>
              <a:rPr lang="es-CO" sz="1300" b="1"/>
              <a:t>de Barranquilla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2" name="Text Box 18"/>
          <p:cNvSpPr txBox="1">
            <a:spLocks noChangeArrowheads="1"/>
          </p:cNvSpPr>
          <p:nvPr/>
        </p:nvSpPr>
        <p:spPr bwMode="auto">
          <a:xfrm>
            <a:off x="3729038" y="1528763"/>
            <a:ext cx="18367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</a:t>
            </a:r>
          </a:p>
          <a:p>
            <a:pPr algn="ctr"/>
            <a:r>
              <a:rPr lang="es-CO" sz="1300" b="1"/>
              <a:t> de Bogotá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3" name="Text Box 19"/>
          <p:cNvSpPr txBox="1">
            <a:spLocks noChangeArrowheads="1"/>
          </p:cNvSpPr>
          <p:nvPr/>
        </p:nvSpPr>
        <p:spPr bwMode="auto">
          <a:xfrm>
            <a:off x="4114800" y="5759450"/>
            <a:ext cx="18827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 </a:t>
            </a:r>
          </a:p>
          <a:p>
            <a:pPr algn="ctr"/>
            <a:r>
              <a:rPr lang="es-CO" sz="1300" b="1"/>
              <a:t>de Bucaramanga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4" name="Text Box 20"/>
          <p:cNvSpPr txBox="1">
            <a:spLocks noChangeArrowheads="1"/>
          </p:cNvSpPr>
          <p:nvPr/>
        </p:nvSpPr>
        <p:spPr bwMode="auto">
          <a:xfrm>
            <a:off x="7002463" y="3651250"/>
            <a:ext cx="18367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</a:t>
            </a:r>
          </a:p>
          <a:p>
            <a:pPr algn="ctr"/>
            <a:r>
              <a:rPr lang="es-CO" sz="1300" b="1"/>
              <a:t> de Cali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5" name="Text Box 21"/>
          <p:cNvSpPr txBox="1">
            <a:spLocks noChangeArrowheads="1"/>
          </p:cNvSpPr>
          <p:nvPr/>
        </p:nvSpPr>
        <p:spPr bwMode="auto">
          <a:xfrm>
            <a:off x="6864350" y="5551488"/>
            <a:ext cx="18827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 </a:t>
            </a:r>
          </a:p>
          <a:p>
            <a:pPr algn="ctr"/>
            <a:r>
              <a:rPr lang="es-CO" sz="1300" b="1"/>
              <a:t>de Cartagena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6" name="Text Box 22"/>
          <p:cNvSpPr txBox="1">
            <a:spLocks noChangeArrowheads="1"/>
          </p:cNvSpPr>
          <p:nvPr/>
        </p:nvSpPr>
        <p:spPr bwMode="auto">
          <a:xfrm>
            <a:off x="6111875" y="1557338"/>
            <a:ext cx="201771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CO" sz="1300" b="1"/>
              <a:t>Cámara de Comercio </a:t>
            </a:r>
          </a:p>
          <a:p>
            <a:pPr algn="ctr"/>
            <a:r>
              <a:rPr lang="es-CO" sz="1300" b="1"/>
              <a:t>del Oriente Antioqueño</a:t>
            </a:r>
          </a:p>
          <a:p>
            <a:pPr algn="ctr"/>
            <a:r>
              <a:rPr lang="es-CO" sz="1300" b="1">
                <a:solidFill>
                  <a:srgbClr val="FF3300"/>
                </a:solidFill>
              </a:rPr>
              <a:t>(OEL)</a:t>
            </a:r>
            <a:endParaRPr lang="es-ES" sz="1300" b="1">
              <a:solidFill>
                <a:srgbClr val="FF3300"/>
              </a:solidFill>
            </a:endParaRPr>
          </a:p>
        </p:txBody>
      </p:sp>
      <p:sp>
        <p:nvSpPr>
          <p:cNvPr id="487447" name="Oval 23"/>
          <p:cNvSpPr>
            <a:spLocks noChangeArrowheads="1"/>
          </p:cNvSpPr>
          <p:nvPr/>
        </p:nvSpPr>
        <p:spPr bwMode="auto">
          <a:xfrm>
            <a:off x="3489325" y="2740025"/>
            <a:ext cx="2709863" cy="173355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49" name="Oval 25"/>
          <p:cNvSpPr>
            <a:spLocks noChangeArrowheads="1"/>
          </p:cNvSpPr>
          <p:nvPr/>
        </p:nvSpPr>
        <p:spPr bwMode="auto">
          <a:xfrm>
            <a:off x="1152525" y="4611688"/>
            <a:ext cx="2220913" cy="1639887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0" name="Oval 26"/>
          <p:cNvSpPr>
            <a:spLocks noChangeArrowheads="1"/>
          </p:cNvSpPr>
          <p:nvPr/>
        </p:nvSpPr>
        <p:spPr bwMode="auto">
          <a:xfrm>
            <a:off x="320675" y="2941638"/>
            <a:ext cx="1947863" cy="1614487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1" name="Oval 27"/>
          <p:cNvSpPr>
            <a:spLocks noChangeArrowheads="1"/>
          </p:cNvSpPr>
          <p:nvPr/>
        </p:nvSpPr>
        <p:spPr bwMode="auto">
          <a:xfrm>
            <a:off x="1039813" y="933450"/>
            <a:ext cx="2090737" cy="176847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2" name="Oval 28"/>
          <p:cNvSpPr>
            <a:spLocks noChangeArrowheads="1"/>
          </p:cNvSpPr>
          <p:nvPr/>
        </p:nvSpPr>
        <p:spPr bwMode="auto">
          <a:xfrm>
            <a:off x="3614738" y="723900"/>
            <a:ext cx="2030412" cy="14732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3" name="Oval 29"/>
          <p:cNvSpPr>
            <a:spLocks noChangeArrowheads="1"/>
          </p:cNvSpPr>
          <p:nvPr/>
        </p:nvSpPr>
        <p:spPr bwMode="auto">
          <a:xfrm>
            <a:off x="3986213" y="4975225"/>
            <a:ext cx="2005012" cy="1519238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5" name="Oval 31"/>
          <p:cNvSpPr>
            <a:spLocks noChangeArrowheads="1"/>
          </p:cNvSpPr>
          <p:nvPr/>
        </p:nvSpPr>
        <p:spPr bwMode="auto">
          <a:xfrm>
            <a:off x="6923088" y="2660650"/>
            <a:ext cx="2006600" cy="169862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6" name="Oval 32"/>
          <p:cNvSpPr>
            <a:spLocks noChangeArrowheads="1"/>
          </p:cNvSpPr>
          <p:nvPr/>
        </p:nvSpPr>
        <p:spPr bwMode="auto">
          <a:xfrm>
            <a:off x="6638925" y="4637088"/>
            <a:ext cx="2173288" cy="157797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7" name="Oval 33"/>
          <p:cNvSpPr>
            <a:spLocks noChangeArrowheads="1"/>
          </p:cNvSpPr>
          <p:nvPr/>
        </p:nvSpPr>
        <p:spPr bwMode="auto">
          <a:xfrm>
            <a:off x="5895975" y="771525"/>
            <a:ext cx="2268538" cy="1614488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59" name="Line 35"/>
          <p:cNvSpPr>
            <a:spLocks noChangeShapeType="1"/>
          </p:cNvSpPr>
          <p:nvPr/>
        </p:nvSpPr>
        <p:spPr bwMode="auto">
          <a:xfrm>
            <a:off x="2255838" y="3609975"/>
            <a:ext cx="1176337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2" name="Line 38"/>
          <p:cNvSpPr>
            <a:spLocks noChangeShapeType="1"/>
          </p:cNvSpPr>
          <p:nvPr/>
        </p:nvSpPr>
        <p:spPr bwMode="auto">
          <a:xfrm>
            <a:off x="2944813" y="2339975"/>
            <a:ext cx="962025" cy="61753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3" name="Line 39"/>
          <p:cNvSpPr>
            <a:spLocks noChangeShapeType="1"/>
          </p:cNvSpPr>
          <p:nvPr/>
        </p:nvSpPr>
        <p:spPr bwMode="auto">
          <a:xfrm>
            <a:off x="4691063" y="2173288"/>
            <a:ext cx="23812" cy="569912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4" name="Line 40"/>
          <p:cNvSpPr>
            <a:spLocks noChangeShapeType="1"/>
          </p:cNvSpPr>
          <p:nvPr/>
        </p:nvSpPr>
        <p:spPr bwMode="auto">
          <a:xfrm flipH="1">
            <a:off x="5830888" y="2268538"/>
            <a:ext cx="617537" cy="68897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6" name="Line 42"/>
          <p:cNvSpPr>
            <a:spLocks noChangeShapeType="1"/>
          </p:cNvSpPr>
          <p:nvPr/>
        </p:nvSpPr>
        <p:spPr bwMode="auto">
          <a:xfrm flipH="1">
            <a:off x="6223000" y="3551238"/>
            <a:ext cx="700088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7" name="Line 43"/>
          <p:cNvSpPr>
            <a:spLocks noChangeShapeType="1"/>
          </p:cNvSpPr>
          <p:nvPr/>
        </p:nvSpPr>
        <p:spPr bwMode="auto">
          <a:xfrm flipH="1" flipV="1">
            <a:off x="5961063" y="4132263"/>
            <a:ext cx="938212" cy="760412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8" name="Line 44"/>
          <p:cNvSpPr>
            <a:spLocks noChangeShapeType="1"/>
          </p:cNvSpPr>
          <p:nvPr/>
        </p:nvSpPr>
        <p:spPr bwMode="auto">
          <a:xfrm flipV="1">
            <a:off x="4964113" y="4452938"/>
            <a:ext cx="0" cy="487362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7469" name="Line 45"/>
          <p:cNvSpPr>
            <a:spLocks noChangeShapeType="1"/>
          </p:cNvSpPr>
          <p:nvPr/>
        </p:nvSpPr>
        <p:spPr bwMode="auto">
          <a:xfrm flipV="1">
            <a:off x="2994025" y="4254500"/>
            <a:ext cx="923925" cy="5222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Object 15"/>
          <p:cNvGraphicFramePr>
            <a:graphicFrameLocks noChangeAspect="1"/>
          </p:cNvGraphicFramePr>
          <p:nvPr/>
        </p:nvGraphicFramePr>
        <p:xfrm>
          <a:off x="7726363" y="177800"/>
          <a:ext cx="1417637" cy="1157288"/>
        </p:xfrm>
        <a:graphic>
          <a:graphicData uri="http://schemas.openxmlformats.org/presentationml/2006/ole">
            <p:oleObj spid="_x0000_s490498" name="CorelDRAW" r:id="rId3" imgW="2173056" imgH="2255820" progId="CorelDRAW.Graphic.13">
              <p:embed/>
            </p:oleObj>
          </a:graphicData>
        </a:graphic>
      </p:graphicFrame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1023938" y="185738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MONITOREO Y EVALUACIÓN</a:t>
            </a:r>
          </a:p>
        </p:txBody>
      </p:sp>
      <p:sp>
        <p:nvSpPr>
          <p:cNvPr id="490508" name="Text Box 12"/>
          <p:cNvSpPr txBox="1">
            <a:spLocks noChangeArrowheads="1"/>
          </p:cNvSpPr>
          <p:nvPr/>
        </p:nvSpPr>
        <p:spPr bwMode="auto">
          <a:xfrm>
            <a:off x="1127125" y="2827338"/>
            <a:ext cx="186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Bases institucionales</a:t>
            </a:r>
            <a:endParaRPr lang="es-ES" sz="1400"/>
          </a:p>
        </p:txBody>
      </p:sp>
      <p:sp>
        <p:nvSpPr>
          <p:cNvPr id="490509" name="Line 13"/>
          <p:cNvSpPr>
            <a:spLocks noChangeShapeType="1"/>
          </p:cNvSpPr>
          <p:nvPr/>
        </p:nvSpPr>
        <p:spPr bwMode="auto">
          <a:xfrm>
            <a:off x="819150" y="2982913"/>
            <a:ext cx="24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1131888" y="3243263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Gestión ante Gobierno</a:t>
            </a:r>
            <a:endParaRPr lang="es-ES" sz="1400"/>
          </a:p>
        </p:txBody>
      </p:sp>
      <p:sp>
        <p:nvSpPr>
          <p:cNvPr id="490511" name="Line 15"/>
          <p:cNvSpPr>
            <a:spLocks noChangeShapeType="1"/>
          </p:cNvSpPr>
          <p:nvPr/>
        </p:nvSpPr>
        <p:spPr bwMode="auto">
          <a:xfrm>
            <a:off x="812800" y="3398838"/>
            <a:ext cx="24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12" name="Text Box 16"/>
          <p:cNvSpPr txBox="1">
            <a:spLocks noChangeArrowheads="1"/>
          </p:cNvSpPr>
          <p:nvPr/>
        </p:nvSpPr>
        <p:spPr bwMode="auto">
          <a:xfrm>
            <a:off x="1125538" y="3670300"/>
            <a:ext cx="306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Centralización de contratación (*)</a:t>
            </a:r>
            <a:endParaRPr lang="es-ES" sz="1400"/>
          </a:p>
        </p:txBody>
      </p:sp>
      <p:sp>
        <p:nvSpPr>
          <p:cNvPr id="490513" name="Line 17"/>
          <p:cNvSpPr>
            <a:spLocks noChangeShapeType="1"/>
          </p:cNvSpPr>
          <p:nvPr/>
        </p:nvSpPr>
        <p:spPr bwMode="auto">
          <a:xfrm>
            <a:off x="817563" y="3825875"/>
            <a:ext cx="2492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14" name="Text Box 18"/>
          <p:cNvSpPr txBox="1">
            <a:spLocks noChangeArrowheads="1"/>
          </p:cNvSpPr>
          <p:nvPr/>
        </p:nvSpPr>
        <p:spPr bwMode="auto">
          <a:xfrm>
            <a:off x="1074738" y="4086225"/>
            <a:ext cx="246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 Gestión de contratos</a:t>
            </a:r>
            <a:endParaRPr lang="es-ES" sz="1400"/>
          </a:p>
        </p:txBody>
      </p:sp>
      <p:sp>
        <p:nvSpPr>
          <p:cNvPr id="490515" name="Line 19"/>
          <p:cNvSpPr>
            <a:spLocks noChangeShapeType="1"/>
          </p:cNvSpPr>
          <p:nvPr/>
        </p:nvSpPr>
        <p:spPr bwMode="auto">
          <a:xfrm>
            <a:off x="822325" y="4241800"/>
            <a:ext cx="24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1112838" y="4546600"/>
            <a:ext cx="252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Gestión del presupuesto</a:t>
            </a:r>
            <a:endParaRPr lang="es-ES" sz="1400"/>
          </a:p>
        </p:txBody>
      </p:sp>
      <p:sp>
        <p:nvSpPr>
          <p:cNvPr id="490517" name="Line 21"/>
          <p:cNvSpPr>
            <a:spLocks noChangeShapeType="1"/>
          </p:cNvSpPr>
          <p:nvPr/>
        </p:nvSpPr>
        <p:spPr bwMode="auto">
          <a:xfrm>
            <a:off x="827088" y="4702175"/>
            <a:ext cx="2492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18" name="Text Box 22"/>
          <p:cNvSpPr txBox="1">
            <a:spLocks noChangeArrowheads="1"/>
          </p:cNvSpPr>
          <p:nvPr/>
        </p:nvSpPr>
        <p:spPr bwMode="auto">
          <a:xfrm>
            <a:off x="1128713" y="5029200"/>
            <a:ext cx="2589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Réplica y sostenibilidad</a:t>
            </a:r>
            <a:endParaRPr lang="es-ES" sz="1400"/>
          </a:p>
        </p:txBody>
      </p:sp>
      <p:sp>
        <p:nvSpPr>
          <p:cNvPr id="490519" name="Line 23"/>
          <p:cNvSpPr>
            <a:spLocks noChangeShapeType="1"/>
          </p:cNvSpPr>
          <p:nvPr/>
        </p:nvSpPr>
        <p:spPr bwMode="auto">
          <a:xfrm>
            <a:off x="809625" y="5184775"/>
            <a:ext cx="24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20" name="Line 24"/>
          <p:cNvSpPr>
            <a:spLocks noChangeShapeType="1"/>
          </p:cNvSpPr>
          <p:nvPr/>
        </p:nvSpPr>
        <p:spPr bwMode="auto">
          <a:xfrm>
            <a:off x="4446588" y="2544763"/>
            <a:ext cx="20637" cy="3216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21" name="Text Box 25"/>
          <p:cNvSpPr txBox="1">
            <a:spLocks noChangeArrowheads="1"/>
          </p:cNvSpPr>
          <p:nvPr/>
        </p:nvSpPr>
        <p:spPr bwMode="auto">
          <a:xfrm>
            <a:off x="4791075" y="2954338"/>
            <a:ext cx="435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Eventos (difusión, promoción)</a:t>
            </a:r>
            <a:endParaRPr lang="es-ES" sz="1400"/>
          </a:p>
        </p:txBody>
      </p:sp>
      <p:sp>
        <p:nvSpPr>
          <p:cNvPr id="490522" name="Line 26"/>
          <p:cNvSpPr>
            <a:spLocks noChangeShapeType="1"/>
          </p:cNvSpPr>
          <p:nvPr/>
        </p:nvSpPr>
        <p:spPr bwMode="auto">
          <a:xfrm>
            <a:off x="4483100" y="3109913"/>
            <a:ext cx="274638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23" name="Text Box 27"/>
          <p:cNvSpPr txBox="1">
            <a:spLocks noChangeArrowheads="1"/>
          </p:cNvSpPr>
          <p:nvPr/>
        </p:nvSpPr>
        <p:spPr bwMode="auto">
          <a:xfrm>
            <a:off x="4765675" y="4330700"/>
            <a:ext cx="4062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Eventos comerciales (ruedas, muestras, ferias)</a:t>
            </a:r>
            <a:endParaRPr lang="es-ES" sz="1400"/>
          </a:p>
        </p:txBody>
      </p:sp>
      <p:sp>
        <p:nvSpPr>
          <p:cNvPr id="490525" name="Text Box 29"/>
          <p:cNvSpPr txBox="1">
            <a:spLocks noChangeArrowheads="1"/>
          </p:cNvSpPr>
          <p:nvPr/>
        </p:nvSpPr>
        <p:spPr bwMode="auto">
          <a:xfrm>
            <a:off x="4818063" y="5146675"/>
            <a:ext cx="4075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Ejecución diplomados y seminarios</a:t>
            </a:r>
            <a:endParaRPr lang="es-ES" sz="1400"/>
          </a:p>
        </p:txBody>
      </p:sp>
      <p:sp>
        <p:nvSpPr>
          <p:cNvPr id="490526" name="Line 30"/>
          <p:cNvSpPr>
            <a:spLocks noChangeShapeType="1"/>
          </p:cNvSpPr>
          <p:nvPr/>
        </p:nvSpPr>
        <p:spPr bwMode="auto">
          <a:xfrm>
            <a:off x="4462463" y="4492625"/>
            <a:ext cx="2492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27" name="Text Box 31"/>
          <p:cNvSpPr txBox="1">
            <a:spLocks noChangeArrowheads="1"/>
          </p:cNvSpPr>
          <p:nvPr/>
        </p:nvSpPr>
        <p:spPr bwMode="auto">
          <a:xfrm>
            <a:off x="4783138" y="4722813"/>
            <a:ext cx="429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Autodiagnósticos franquiciantes, franquiciados</a:t>
            </a:r>
            <a:endParaRPr lang="es-ES" sz="1400"/>
          </a:p>
        </p:txBody>
      </p:sp>
      <p:sp>
        <p:nvSpPr>
          <p:cNvPr id="490528" name="Line 32"/>
          <p:cNvSpPr>
            <a:spLocks noChangeShapeType="1"/>
          </p:cNvSpPr>
          <p:nvPr/>
        </p:nvSpPr>
        <p:spPr bwMode="auto">
          <a:xfrm>
            <a:off x="4456113" y="4902200"/>
            <a:ext cx="2492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29" name="Line 33"/>
          <p:cNvSpPr>
            <a:spLocks noChangeShapeType="1"/>
          </p:cNvSpPr>
          <p:nvPr/>
        </p:nvSpPr>
        <p:spPr bwMode="auto">
          <a:xfrm>
            <a:off x="4457700" y="5329238"/>
            <a:ext cx="24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30" name="Text Box 34"/>
          <p:cNvSpPr txBox="1">
            <a:spLocks noChangeArrowheads="1"/>
          </p:cNvSpPr>
          <p:nvPr/>
        </p:nvSpPr>
        <p:spPr bwMode="auto">
          <a:xfrm>
            <a:off x="4762500" y="3370263"/>
            <a:ext cx="420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 b="1" u="sng"/>
              <a:t>Vinculación de empresarios</a:t>
            </a:r>
            <a:endParaRPr lang="es-ES" sz="1400" b="1" u="sng"/>
          </a:p>
        </p:txBody>
      </p:sp>
      <p:sp>
        <p:nvSpPr>
          <p:cNvPr id="490531" name="Text Box 35"/>
          <p:cNvSpPr txBox="1">
            <a:spLocks noChangeArrowheads="1"/>
          </p:cNvSpPr>
          <p:nvPr/>
        </p:nvSpPr>
        <p:spPr bwMode="auto">
          <a:xfrm>
            <a:off x="4787900" y="5580063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Estrategias de Sostenibilidad</a:t>
            </a:r>
            <a:endParaRPr lang="es-ES" sz="1400"/>
          </a:p>
        </p:txBody>
      </p:sp>
      <p:sp>
        <p:nvSpPr>
          <p:cNvPr id="490532" name="Text Box 36"/>
          <p:cNvSpPr txBox="1">
            <a:spLocks noChangeArrowheads="1"/>
          </p:cNvSpPr>
          <p:nvPr/>
        </p:nvSpPr>
        <p:spPr bwMode="auto">
          <a:xfrm>
            <a:off x="1089025" y="5500688"/>
            <a:ext cx="3005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Sistematización de la  experiencia</a:t>
            </a:r>
            <a:endParaRPr lang="es-ES" sz="1400"/>
          </a:p>
        </p:txBody>
      </p:sp>
      <p:sp>
        <p:nvSpPr>
          <p:cNvPr id="490533" name="Line 37"/>
          <p:cNvSpPr>
            <a:spLocks noChangeShapeType="1"/>
          </p:cNvSpPr>
          <p:nvPr/>
        </p:nvSpPr>
        <p:spPr bwMode="auto">
          <a:xfrm>
            <a:off x="811213" y="5656263"/>
            <a:ext cx="2968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34" name="Line 38"/>
          <p:cNvSpPr>
            <a:spLocks noChangeShapeType="1"/>
          </p:cNvSpPr>
          <p:nvPr/>
        </p:nvSpPr>
        <p:spPr bwMode="auto">
          <a:xfrm>
            <a:off x="4459288" y="3997325"/>
            <a:ext cx="2492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35" name="Text Box 39"/>
          <p:cNvSpPr txBox="1">
            <a:spLocks noChangeArrowheads="1"/>
          </p:cNvSpPr>
          <p:nvPr/>
        </p:nvSpPr>
        <p:spPr bwMode="auto">
          <a:xfrm>
            <a:off x="4733925" y="3736975"/>
            <a:ext cx="4276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 b="1" u="sng"/>
              <a:t>Gestión de contratos firmas consultoras - empresarios</a:t>
            </a:r>
            <a:endParaRPr lang="es-ES" sz="1400" b="1" u="sng"/>
          </a:p>
        </p:txBody>
      </p:sp>
      <p:sp>
        <p:nvSpPr>
          <p:cNvPr id="490536" name="Line 40"/>
          <p:cNvSpPr>
            <a:spLocks noChangeShapeType="1"/>
          </p:cNvSpPr>
          <p:nvPr/>
        </p:nvSpPr>
        <p:spPr bwMode="auto">
          <a:xfrm>
            <a:off x="4473575" y="5756275"/>
            <a:ext cx="2492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38" name="AutoShape 42"/>
          <p:cNvSpPr>
            <a:spLocks noChangeArrowheads="1"/>
          </p:cNvSpPr>
          <p:nvPr/>
        </p:nvSpPr>
        <p:spPr bwMode="auto">
          <a:xfrm>
            <a:off x="792163" y="2022475"/>
            <a:ext cx="2849562" cy="606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De la Unidad Ejecutora</a:t>
            </a:r>
          </a:p>
          <a:p>
            <a:pPr algn="ctr"/>
            <a:r>
              <a:rPr lang="es-CO"/>
              <a:t>(OEC)</a:t>
            </a:r>
            <a:endParaRPr lang="es-ES"/>
          </a:p>
        </p:txBody>
      </p:sp>
      <p:sp>
        <p:nvSpPr>
          <p:cNvPr id="490539" name="AutoShape 43"/>
          <p:cNvSpPr>
            <a:spLocks noChangeArrowheads="1"/>
          </p:cNvSpPr>
          <p:nvPr/>
        </p:nvSpPr>
        <p:spPr bwMode="auto">
          <a:xfrm>
            <a:off x="4457700" y="1989138"/>
            <a:ext cx="2767013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100000">
                <a:srgbClr val="FFFF66"/>
              </a:gs>
            </a:gsLst>
            <a:lin ang="54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De las Cámaras</a:t>
            </a:r>
          </a:p>
          <a:p>
            <a:pPr algn="ctr"/>
            <a:r>
              <a:rPr lang="es-CO"/>
              <a:t>(OEC) y (OEL)</a:t>
            </a:r>
            <a:endParaRPr lang="es-ES"/>
          </a:p>
        </p:txBody>
      </p:sp>
      <p:sp>
        <p:nvSpPr>
          <p:cNvPr id="490540" name="Line 44"/>
          <p:cNvSpPr>
            <a:spLocks noChangeShapeType="1"/>
          </p:cNvSpPr>
          <p:nvPr/>
        </p:nvSpPr>
        <p:spPr bwMode="auto">
          <a:xfrm>
            <a:off x="4227513" y="1458913"/>
            <a:ext cx="0" cy="236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41" name="Line 45"/>
          <p:cNvSpPr>
            <a:spLocks noChangeShapeType="1"/>
          </p:cNvSpPr>
          <p:nvPr/>
        </p:nvSpPr>
        <p:spPr bwMode="auto">
          <a:xfrm>
            <a:off x="2424113" y="1728788"/>
            <a:ext cx="36099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42" name="Line 46"/>
          <p:cNvSpPr>
            <a:spLocks noChangeShapeType="1"/>
          </p:cNvSpPr>
          <p:nvPr/>
        </p:nvSpPr>
        <p:spPr bwMode="auto">
          <a:xfrm>
            <a:off x="2435225" y="1757363"/>
            <a:ext cx="0" cy="261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43" name="Line 47"/>
          <p:cNvSpPr>
            <a:spLocks noChangeShapeType="1"/>
          </p:cNvSpPr>
          <p:nvPr/>
        </p:nvSpPr>
        <p:spPr bwMode="auto">
          <a:xfrm>
            <a:off x="6032500" y="1698625"/>
            <a:ext cx="0" cy="284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44" name="Line 48"/>
          <p:cNvSpPr>
            <a:spLocks noChangeShapeType="1"/>
          </p:cNvSpPr>
          <p:nvPr/>
        </p:nvSpPr>
        <p:spPr bwMode="auto">
          <a:xfrm>
            <a:off x="796925" y="2493963"/>
            <a:ext cx="12700" cy="3159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46" name="Line 50"/>
          <p:cNvSpPr>
            <a:spLocks noChangeShapeType="1"/>
          </p:cNvSpPr>
          <p:nvPr/>
        </p:nvSpPr>
        <p:spPr bwMode="auto">
          <a:xfrm>
            <a:off x="4454525" y="3503613"/>
            <a:ext cx="274638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0547" name="AutoShape 51"/>
          <p:cNvSpPr>
            <a:spLocks noChangeArrowheads="1"/>
          </p:cNvSpPr>
          <p:nvPr/>
        </p:nvSpPr>
        <p:spPr bwMode="auto">
          <a:xfrm>
            <a:off x="2387600" y="868363"/>
            <a:ext cx="3740150" cy="557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100000">
                <a:srgbClr val="FFFF66"/>
              </a:gs>
            </a:gsLst>
            <a:lin ang="54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Seguimiento a los resultados del</a:t>
            </a:r>
          </a:p>
          <a:p>
            <a:pPr algn="ctr"/>
            <a:r>
              <a:rPr lang="es-CO"/>
              <a:t>programa</a:t>
            </a:r>
            <a:endParaRPr lang="es-ES"/>
          </a:p>
        </p:txBody>
      </p:sp>
      <p:sp>
        <p:nvSpPr>
          <p:cNvPr id="490548" name="Text Box 52"/>
          <p:cNvSpPr txBox="1">
            <a:spLocks noChangeArrowheads="1"/>
          </p:cNvSpPr>
          <p:nvPr/>
        </p:nvSpPr>
        <p:spPr bwMode="auto">
          <a:xfrm>
            <a:off x="455613" y="6170613"/>
            <a:ext cx="8310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(*) de planes de contratación de franquicias, de diplomados, de talleres especializados, de bases institucionales</a:t>
            </a: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15"/>
          <p:cNvGraphicFramePr>
            <a:graphicFrameLocks noChangeAspect="1"/>
          </p:cNvGraphicFramePr>
          <p:nvPr/>
        </p:nvGraphicFramePr>
        <p:xfrm>
          <a:off x="7999413" y="177800"/>
          <a:ext cx="1144587" cy="908050"/>
        </p:xfrm>
        <a:graphic>
          <a:graphicData uri="http://schemas.openxmlformats.org/presentationml/2006/ole">
            <p:oleObj spid="_x0000_s485378" name="CorelDRAW" r:id="rId3" imgW="2173056" imgH="2255820" progId="CorelDRAW.Graphic.13">
              <p:embed/>
            </p:oleObj>
          </a:graphicData>
        </a:graphic>
      </p:graphicFrame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1023938" y="185738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MONITOREO Y EVALUACIÓN</a:t>
            </a: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944563" y="514350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EVENTOS DE DIVULGACIÓN Y CAPACITACIÓN</a:t>
            </a:r>
            <a:endParaRPr lang="es-ES" sz="2000" b="1">
              <a:solidFill>
                <a:schemeClr val="accent2"/>
              </a:solidFill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771525" y="1289050"/>
            <a:ext cx="779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Eventos:  Difusión, sensibilización, comercialización, capacitación</a:t>
            </a:r>
            <a:endParaRPr lang="es-ES"/>
          </a:p>
        </p:txBody>
      </p:sp>
      <p:pic>
        <p:nvPicPr>
          <p:cNvPr id="485388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550" y="4152900"/>
            <a:ext cx="85645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53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175" y="1962150"/>
            <a:ext cx="70834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5390" name="Oval 14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8299450" y="6294438"/>
            <a:ext cx="192088" cy="236537"/>
          </a:xfrm>
          <a:prstGeom prst="ellips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7666" name="Object 15"/>
          <p:cNvGraphicFramePr>
            <a:graphicFrameLocks noChangeAspect="1"/>
          </p:cNvGraphicFramePr>
          <p:nvPr/>
        </p:nvGraphicFramePr>
        <p:xfrm>
          <a:off x="7818438" y="155575"/>
          <a:ext cx="1171575" cy="801688"/>
        </p:xfrm>
        <a:graphic>
          <a:graphicData uri="http://schemas.openxmlformats.org/presentationml/2006/ole">
            <p:oleObj spid="_x0000_s497666" name="CorelDRAW" r:id="rId3" imgW="2173056" imgH="2255820" progId="CorelDRAW.Graphic.13">
              <p:embed/>
            </p:oleObj>
          </a:graphicData>
        </a:graphic>
      </p:graphicFrame>
      <p:sp>
        <p:nvSpPr>
          <p:cNvPr id="497667" name="Text Box 3"/>
          <p:cNvSpPr txBox="1">
            <a:spLocks noChangeArrowheads="1"/>
          </p:cNvSpPr>
          <p:nvPr/>
        </p:nvSpPr>
        <p:spPr bwMode="auto">
          <a:xfrm>
            <a:off x="1023938" y="185738"/>
            <a:ext cx="701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b="1">
                <a:solidFill>
                  <a:schemeClr val="accent2"/>
                </a:solidFill>
              </a:rPr>
              <a:t>MONITOREO Y EVALUACIÓN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944563" y="514350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PLAN DE MEDIOS</a:t>
            </a:r>
            <a:endParaRPr lang="es-ES" sz="2000" b="1">
              <a:solidFill>
                <a:schemeClr val="accent2"/>
              </a:solidFill>
            </a:endParaRPr>
          </a:p>
        </p:txBody>
      </p:sp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263" y="1204913"/>
            <a:ext cx="70675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982663" y="3967163"/>
            <a:ext cx="2246312" cy="2781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600"/>
              <a:t>Prensa </a:t>
            </a:r>
          </a:p>
          <a:p>
            <a:pPr>
              <a:spcBef>
                <a:spcPct val="50000"/>
              </a:spcBef>
            </a:pPr>
            <a:r>
              <a:rPr lang="es-CO" sz="1600"/>
              <a:t>Free press </a:t>
            </a:r>
          </a:p>
          <a:p>
            <a:pPr>
              <a:spcBef>
                <a:spcPct val="50000"/>
              </a:spcBef>
            </a:pPr>
            <a:r>
              <a:rPr lang="es-CO" sz="1600"/>
              <a:t>Televisión </a:t>
            </a:r>
          </a:p>
          <a:p>
            <a:pPr>
              <a:spcBef>
                <a:spcPct val="50000"/>
              </a:spcBef>
            </a:pPr>
            <a:r>
              <a:rPr lang="es-CO" sz="1600"/>
              <a:t>emisora del programa </a:t>
            </a:r>
          </a:p>
          <a:p>
            <a:pPr>
              <a:spcBef>
                <a:spcPct val="50000"/>
              </a:spcBef>
            </a:pPr>
            <a:r>
              <a:rPr lang="es-CO" sz="1600"/>
              <a:t>cuñas radiales</a:t>
            </a:r>
          </a:p>
          <a:p>
            <a:pPr>
              <a:spcBef>
                <a:spcPct val="50000"/>
              </a:spcBef>
            </a:pPr>
            <a:r>
              <a:rPr lang="es-CO" sz="1600"/>
              <a:t>Otros programas de radio </a:t>
            </a:r>
          </a:p>
          <a:p>
            <a:pPr>
              <a:spcBef>
                <a:spcPct val="50000"/>
              </a:spcBef>
            </a:pPr>
            <a:r>
              <a:rPr lang="es-CO" sz="1600"/>
              <a:t>News letter</a:t>
            </a:r>
            <a:endParaRPr lang="es-ES" sz="1600"/>
          </a:p>
        </p:txBody>
      </p:sp>
      <p:sp>
        <p:nvSpPr>
          <p:cNvPr id="497673" name="Text Box 9"/>
          <p:cNvSpPr txBox="1">
            <a:spLocks noChangeArrowheads="1"/>
          </p:cNvSpPr>
          <p:nvPr/>
        </p:nvSpPr>
        <p:spPr bwMode="auto">
          <a:xfrm>
            <a:off x="3962400" y="4021138"/>
            <a:ext cx="2171700" cy="26590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600"/>
              <a:t>Fecha</a:t>
            </a:r>
          </a:p>
          <a:p>
            <a:pPr>
              <a:spcBef>
                <a:spcPct val="50000"/>
              </a:spcBef>
            </a:pPr>
            <a:r>
              <a:rPr lang="es-CO" sz="1600"/>
              <a:t>Tema </a:t>
            </a:r>
          </a:p>
          <a:p>
            <a:pPr>
              <a:spcBef>
                <a:spcPct val="50000"/>
              </a:spcBef>
            </a:pPr>
            <a:r>
              <a:rPr lang="es-CO" sz="1600"/>
              <a:t>Nombre del medio, página</a:t>
            </a:r>
          </a:p>
          <a:p>
            <a:pPr>
              <a:spcBef>
                <a:spcPct val="50000"/>
              </a:spcBef>
            </a:pPr>
            <a:r>
              <a:rPr lang="es-CO" sz="1600"/>
              <a:t>Entrevistados</a:t>
            </a:r>
          </a:p>
          <a:p>
            <a:pPr>
              <a:spcBef>
                <a:spcPct val="50000"/>
              </a:spcBef>
            </a:pPr>
            <a:r>
              <a:rPr lang="es-CO" sz="1600"/>
              <a:t>Nro de emisiones</a:t>
            </a:r>
          </a:p>
          <a:p>
            <a:pPr>
              <a:spcBef>
                <a:spcPct val="50000"/>
              </a:spcBef>
            </a:pPr>
            <a:r>
              <a:rPr lang="es-CO" sz="1600"/>
              <a:t>Estimativo del vr comercial</a:t>
            </a:r>
            <a:endParaRPr lang="es-ES" sz="1600"/>
          </a:p>
        </p:txBody>
      </p:sp>
      <p:sp>
        <p:nvSpPr>
          <p:cNvPr id="497674" name="Text Box 10"/>
          <p:cNvSpPr txBox="1">
            <a:spLocks noChangeArrowheads="1"/>
          </p:cNvSpPr>
          <p:nvPr/>
        </p:nvSpPr>
        <p:spPr bwMode="auto">
          <a:xfrm>
            <a:off x="2825750" y="3016250"/>
            <a:ext cx="376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b="1">
                <a:solidFill>
                  <a:schemeClr val="accent2"/>
                </a:solidFill>
              </a:rPr>
              <a:t>OTROS MEDIOS DE DIFUSIÓN</a:t>
            </a:r>
            <a:r>
              <a:rPr lang="es-CO">
                <a:solidFill>
                  <a:schemeClr val="accent2"/>
                </a:solidFill>
              </a:rPr>
              <a:t>:</a:t>
            </a:r>
            <a:endParaRPr lang="es-ES">
              <a:solidFill>
                <a:schemeClr val="accent2"/>
              </a:solidFill>
            </a:endParaRPr>
          </a:p>
        </p:txBody>
      </p:sp>
      <p:sp>
        <p:nvSpPr>
          <p:cNvPr id="497675" name="Text Box 11"/>
          <p:cNvSpPr txBox="1">
            <a:spLocks noChangeArrowheads="1"/>
          </p:cNvSpPr>
          <p:nvPr/>
        </p:nvSpPr>
        <p:spPr bwMode="auto">
          <a:xfrm>
            <a:off x="1200150" y="3602038"/>
            <a:ext cx="16144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1600" b="1"/>
              <a:t>Clase</a:t>
            </a:r>
            <a:endParaRPr lang="es-ES" sz="1600" b="1"/>
          </a:p>
        </p:txBody>
      </p:sp>
      <p:sp>
        <p:nvSpPr>
          <p:cNvPr id="497676" name="Text Box 12"/>
          <p:cNvSpPr txBox="1">
            <a:spLocks noChangeArrowheads="1"/>
          </p:cNvSpPr>
          <p:nvPr/>
        </p:nvSpPr>
        <p:spPr bwMode="auto">
          <a:xfrm>
            <a:off x="3863975" y="3621088"/>
            <a:ext cx="255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600" b="1"/>
              <a:t>Detalle de información</a:t>
            </a:r>
            <a:endParaRPr lang="es-ES" sz="1600" b="1"/>
          </a:p>
        </p:txBody>
      </p:sp>
      <p:sp>
        <p:nvSpPr>
          <p:cNvPr id="497677" name="Text Box 13"/>
          <p:cNvSpPr txBox="1">
            <a:spLocks noChangeArrowheads="1"/>
          </p:cNvSpPr>
          <p:nvPr/>
        </p:nvSpPr>
        <p:spPr bwMode="auto">
          <a:xfrm>
            <a:off x="6611938" y="4003675"/>
            <a:ext cx="2171700" cy="1925638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600"/>
              <a:t>Recopilación en argollado</a:t>
            </a:r>
          </a:p>
          <a:p>
            <a:pPr>
              <a:spcBef>
                <a:spcPct val="50000"/>
              </a:spcBef>
            </a:pPr>
            <a:r>
              <a:rPr lang="es-CO" sz="1600"/>
              <a:t>Publicaciones en el portal</a:t>
            </a:r>
          </a:p>
          <a:p>
            <a:pPr>
              <a:spcBef>
                <a:spcPct val="50000"/>
              </a:spcBef>
            </a:pPr>
            <a:r>
              <a:rPr lang="es-CO" sz="1600"/>
              <a:t>Informes de gestión</a:t>
            </a:r>
          </a:p>
          <a:p>
            <a:pPr>
              <a:spcBef>
                <a:spcPct val="50000"/>
              </a:spcBef>
            </a:pPr>
            <a:endParaRPr lang="es-ES" sz="1600"/>
          </a:p>
        </p:txBody>
      </p:sp>
      <p:sp>
        <p:nvSpPr>
          <p:cNvPr id="497678" name="Text Box 14"/>
          <p:cNvSpPr txBox="1">
            <a:spLocks noChangeArrowheads="1"/>
          </p:cNvSpPr>
          <p:nvPr/>
        </p:nvSpPr>
        <p:spPr bwMode="auto">
          <a:xfrm>
            <a:off x="7011988" y="3611563"/>
            <a:ext cx="156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600" b="1"/>
              <a:t>Evidencias</a:t>
            </a:r>
            <a:endParaRPr lang="es-E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7" name="Object 15"/>
          <p:cNvGraphicFramePr>
            <a:graphicFrameLocks noChangeAspect="1"/>
          </p:cNvGraphicFramePr>
          <p:nvPr/>
        </p:nvGraphicFramePr>
        <p:xfrm>
          <a:off x="0" y="5737225"/>
          <a:ext cx="1295400" cy="966788"/>
        </p:xfrm>
        <a:graphic>
          <a:graphicData uri="http://schemas.openxmlformats.org/presentationml/2006/ole">
            <p:oleObj spid="_x0000_s451587" name="CorelDRAW" r:id="rId3" imgW="2173056" imgH="2255820" progId="CorelDRAW.Graphic.13">
              <p:embed/>
            </p:oleObj>
          </a:graphicData>
        </a:graphic>
      </p:graphicFrame>
      <p:sp>
        <p:nvSpPr>
          <p:cNvPr id="451595" name="Oval 11"/>
          <p:cNvSpPr>
            <a:spLocks noChangeArrowheads="1"/>
          </p:cNvSpPr>
          <p:nvPr/>
        </p:nvSpPr>
        <p:spPr bwMode="auto">
          <a:xfrm>
            <a:off x="401638" y="3060700"/>
            <a:ext cx="1936750" cy="1792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Empresas </a:t>
            </a:r>
          </a:p>
          <a:p>
            <a:pPr algn="ctr"/>
            <a:r>
              <a:rPr lang="es-CO"/>
              <a:t>Vinculadas al </a:t>
            </a:r>
          </a:p>
          <a:p>
            <a:pPr algn="ctr"/>
            <a:r>
              <a:rPr lang="es-CO"/>
              <a:t>programa</a:t>
            </a:r>
            <a:endParaRPr lang="es-ES"/>
          </a:p>
        </p:txBody>
      </p:sp>
      <p:sp>
        <p:nvSpPr>
          <p:cNvPr id="451596" name="Line 12"/>
          <p:cNvSpPr>
            <a:spLocks noChangeShapeType="1"/>
          </p:cNvSpPr>
          <p:nvPr/>
        </p:nvSpPr>
        <p:spPr bwMode="auto">
          <a:xfrm>
            <a:off x="2397125" y="3954463"/>
            <a:ext cx="7604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7" name="Line 13"/>
          <p:cNvSpPr>
            <a:spLocks noChangeShapeType="1"/>
          </p:cNvSpPr>
          <p:nvPr/>
        </p:nvSpPr>
        <p:spPr bwMode="auto">
          <a:xfrm>
            <a:off x="3182938" y="1808163"/>
            <a:ext cx="47625" cy="4273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3763963" y="1598613"/>
            <a:ext cx="3098800" cy="366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Por ciudades</a:t>
            </a:r>
            <a:endParaRPr lang="es-ES"/>
          </a:p>
        </p:txBody>
      </p:sp>
      <p:sp>
        <p:nvSpPr>
          <p:cNvPr id="451600" name="Text Box 16"/>
          <p:cNvSpPr txBox="1">
            <a:spLocks noChangeArrowheads="1"/>
          </p:cNvSpPr>
          <p:nvPr/>
        </p:nvSpPr>
        <p:spPr bwMode="auto">
          <a:xfrm>
            <a:off x="3779838" y="2227263"/>
            <a:ext cx="3087687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Sectores económicos</a:t>
            </a:r>
            <a:endParaRPr lang="es-ES"/>
          </a:p>
        </p:txBody>
      </p:sp>
      <p:sp>
        <p:nvSpPr>
          <p:cNvPr id="451601" name="Text Box 17"/>
          <p:cNvSpPr txBox="1">
            <a:spLocks noChangeArrowheads="1"/>
          </p:cNvSpPr>
          <p:nvPr/>
        </p:nvSpPr>
        <p:spPr bwMode="auto">
          <a:xfrm>
            <a:off x="3759200" y="2860675"/>
            <a:ext cx="312420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Tamaño de activos</a:t>
            </a:r>
            <a:endParaRPr lang="es-ES"/>
          </a:p>
        </p:txBody>
      </p:sp>
      <p:sp>
        <p:nvSpPr>
          <p:cNvPr id="451602" name="Text Box 18"/>
          <p:cNvSpPr txBox="1">
            <a:spLocks noChangeArrowheads="1"/>
          </p:cNvSpPr>
          <p:nvPr/>
        </p:nvSpPr>
        <p:spPr bwMode="auto">
          <a:xfrm>
            <a:off x="3740150" y="3432175"/>
            <a:ext cx="3170238" cy="366713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Antiguedad en el mercado</a:t>
            </a:r>
            <a:endParaRPr lang="es-ES"/>
          </a:p>
        </p:txBody>
      </p:sp>
      <p:sp>
        <p:nvSpPr>
          <p:cNvPr id="451604" name="Text Box 20"/>
          <p:cNvSpPr txBox="1">
            <a:spLocks noChangeArrowheads="1"/>
          </p:cNvSpPr>
          <p:nvPr/>
        </p:nvSpPr>
        <p:spPr bwMode="auto">
          <a:xfrm>
            <a:off x="3773488" y="4068763"/>
            <a:ext cx="3182937" cy="36671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Estado del proceso en el BID</a:t>
            </a:r>
            <a:endParaRPr lang="es-ES"/>
          </a:p>
        </p:txBody>
      </p:sp>
      <p:sp>
        <p:nvSpPr>
          <p:cNvPr id="451609" name="Line 25"/>
          <p:cNvSpPr>
            <a:spLocks noChangeShapeType="1"/>
          </p:cNvSpPr>
          <p:nvPr/>
        </p:nvSpPr>
        <p:spPr bwMode="auto">
          <a:xfrm>
            <a:off x="3211513" y="4856163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0" name="Line 26"/>
          <p:cNvSpPr>
            <a:spLocks noChangeShapeType="1"/>
          </p:cNvSpPr>
          <p:nvPr/>
        </p:nvSpPr>
        <p:spPr bwMode="auto">
          <a:xfrm>
            <a:off x="3190875" y="4251325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1" name="Line 27"/>
          <p:cNvSpPr>
            <a:spLocks noChangeShapeType="1"/>
          </p:cNvSpPr>
          <p:nvPr/>
        </p:nvSpPr>
        <p:spPr bwMode="auto">
          <a:xfrm>
            <a:off x="3168650" y="3611563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2" name="Line 28"/>
          <p:cNvSpPr>
            <a:spLocks noChangeShapeType="1"/>
          </p:cNvSpPr>
          <p:nvPr/>
        </p:nvSpPr>
        <p:spPr bwMode="auto">
          <a:xfrm>
            <a:off x="3195638" y="3067050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3" name="Line 29"/>
          <p:cNvSpPr>
            <a:spLocks noChangeShapeType="1"/>
          </p:cNvSpPr>
          <p:nvPr/>
        </p:nvSpPr>
        <p:spPr bwMode="auto">
          <a:xfrm>
            <a:off x="3186113" y="2379663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4" name="Line 30"/>
          <p:cNvSpPr>
            <a:spLocks noChangeShapeType="1"/>
          </p:cNvSpPr>
          <p:nvPr/>
        </p:nvSpPr>
        <p:spPr bwMode="auto">
          <a:xfrm>
            <a:off x="3201988" y="1800225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5" name="Text Box 31"/>
          <p:cNvSpPr txBox="1">
            <a:spLocks noChangeArrowheads="1"/>
          </p:cNvSpPr>
          <p:nvPr/>
        </p:nvSpPr>
        <p:spPr bwMode="auto">
          <a:xfrm>
            <a:off x="1023938" y="185738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MONITOREO Y EVALUACIÓN</a:t>
            </a:r>
          </a:p>
        </p:txBody>
      </p:sp>
      <p:sp>
        <p:nvSpPr>
          <p:cNvPr id="451616" name="Text Box 32"/>
          <p:cNvSpPr txBox="1">
            <a:spLocks noChangeArrowheads="1"/>
          </p:cNvSpPr>
          <p:nvPr/>
        </p:nvSpPr>
        <p:spPr bwMode="auto">
          <a:xfrm>
            <a:off x="1055688" y="569913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AL PROCESO DE VINCULACIÓN DE LAS EMPRESAS Y LA CONSULTORÍA</a:t>
            </a:r>
            <a:endParaRPr lang="es-ES" sz="2000" b="1">
              <a:solidFill>
                <a:schemeClr val="accent2"/>
              </a:solidFill>
            </a:endParaRPr>
          </a:p>
        </p:txBody>
      </p:sp>
      <p:sp>
        <p:nvSpPr>
          <p:cNvPr id="451618" name="Oval 3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029450" y="4748213"/>
            <a:ext cx="144463" cy="15557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20" name="Text Box 36"/>
          <p:cNvSpPr txBox="1">
            <a:spLocks noChangeArrowheads="1"/>
          </p:cNvSpPr>
          <p:nvPr/>
        </p:nvSpPr>
        <p:spPr bwMode="auto">
          <a:xfrm>
            <a:off x="3800475" y="4662488"/>
            <a:ext cx="3135313" cy="36671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Estado de la consultoría</a:t>
            </a:r>
            <a:endParaRPr lang="es-ES"/>
          </a:p>
        </p:txBody>
      </p:sp>
      <p:sp>
        <p:nvSpPr>
          <p:cNvPr id="451621" name="Text Box 37"/>
          <p:cNvSpPr txBox="1">
            <a:spLocks noChangeArrowheads="1"/>
          </p:cNvSpPr>
          <p:nvPr/>
        </p:nvSpPr>
        <p:spPr bwMode="auto">
          <a:xfrm>
            <a:off x="3773488" y="5235575"/>
            <a:ext cx="3135312" cy="3667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Montos de inversión</a:t>
            </a:r>
            <a:endParaRPr lang="es-ES"/>
          </a:p>
        </p:txBody>
      </p:sp>
      <p:sp>
        <p:nvSpPr>
          <p:cNvPr id="451622" name="Text Box 38"/>
          <p:cNvSpPr txBox="1">
            <a:spLocks noChangeArrowheads="1"/>
          </p:cNvSpPr>
          <p:nvPr/>
        </p:nvSpPr>
        <p:spPr bwMode="auto">
          <a:xfrm>
            <a:off x="3798888" y="5848350"/>
            <a:ext cx="3170237" cy="3667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Plan de expansión</a:t>
            </a:r>
            <a:endParaRPr lang="es-ES"/>
          </a:p>
        </p:txBody>
      </p:sp>
      <p:sp>
        <p:nvSpPr>
          <p:cNvPr id="451623" name="Line 39"/>
          <p:cNvSpPr>
            <a:spLocks noChangeShapeType="1"/>
          </p:cNvSpPr>
          <p:nvPr/>
        </p:nvSpPr>
        <p:spPr bwMode="auto">
          <a:xfrm>
            <a:off x="3211513" y="6034088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24" name="Line 40"/>
          <p:cNvSpPr>
            <a:spLocks noChangeShapeType="1"/>
          </p:cNvSpPr>
          <p:nvPr/>
        </p:nvSpPr>
        <p:spPr bwMode="auto">
          <a:xfrm>
            <a:off x="3190875" y="5440363"/>
            <a:ext cx="606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25" name="Oval 4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7018338" y="5891213"/>
            <a:ext cx="144462" cy="15557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5" name="Object 15"/>
          <p:cNvGraphicFramePr>
            <a:graphicFrameLocks noChangeAspect="1"/>
          </p:cNvGraphicFramePr>
          <p:nvPr/>
        </p:nvGraphicFramePr>
        <p:xfrm>
          <a:off x="7467600" y="0"/>
          <a:ext cx="1676400" cy="1166813"/>
        </p:xfrm>
        <a:graphic>
          <a:graphicData uri="http://schemas.openxmlformats.org/presentationml/2006/ole">
            <p:oleObj spid="_x0000_s453635" name="CorelDRAW" r:id="rId3" imgW="2173056" imgH="2255820" progId="CorelDRAW.Graphic.13">
              <p:embed/>
            </p:oleObj>
          </a:graphicData>
        </a:graphic>
      </p:graphicFrame>
      <p:sp>
        <p:nvSpPr>
          <p:cNvPr id="453636" name="Line 4"/>
          <p:cNvSpPr>
            <a:spLocks noChangeShapeType="1"/>
          </p:cNvSpPr>
          <p:nvPr/>
        </p:nvSpPr>
        <p:spPr bwMode="auto">
          <a:xfrm>
            <a:off x="2989263" y="882650"/>
            <a:ext cx="294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2941638" y="976313"/>
            <a:ext cx="3005137" cy="95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40" name="AutoShape 8"/>
          <p:cNvSpPr>
            <a:spLocks noChangeArrowheads="1"/>
          </p:cNvSpPr>
          <p:nvPr/>
        </p:nvSpPr>
        <p:spPr bwMode="auto">
          <a:xfrm>
            <a:off x="712788" y="1509713"/>
            <a:ext cx="2778125" cy="8429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Firmas Consultoras</a:t>
            </a:r>
            <a:endParaRPr lang="es-ES"/>
          </a:p>
        </p:txBody>
      </p:sp>
      <p:sp>
        <p:nvSpPr>
          <p:cNvPr id="453643" name="Line 11"/>
          <p:cNvSpPr>
            <a:spLocks noChangeShapeType="1"/>
          </p:cNvSpPr>
          <p:nvPr/>
        </p:nvSpPr>
        <p:spPr bwMode="auto">
          <a:xfrm>
            <a:off x="1865313" y="3087688"/>
            <a:ext cx="773112" cy="111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45" name="AutoShape 13"/>
          <p:cNvSpPr>
            <a:spLocks noChangeArrowheads="1"/>
          </p:cNvSpPr>
          <p:nvPr/>
        </p:nvSpPr>
        <p:spPr bwMode="auto">
          <a:xfrm>
            <a:off x="2647950" y="2786063"/>
            <a:ext cx="2281238" cy="5349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Contratos de planes</a:t>
            </a:r>
          </a:p>
          <a:p>
            <a:pPr algn="ctr"/>
            <a:r>
              <a:rPr lang="es-CO"/>
              <a:t>de estructuración </a:t>
            </a:r>
            <a:endParaRPr lang="es-ES"/>
          </a:p>
        </p:txBody>
      </p:sp>
      <p:sp>
        <p:nvSpPr>
          <p:cNvPr id="453646" name="AutoShape 14"/>
          <p:cNvSpPr>
            <a:spLocks noChangeArrowheads="1"/>
          </p:cNvSpPr>
          <p:nvPr/>
        </p:nvSpPr>
        <p:spPr bwMode="auto">
          <a:xfrm>
            <a:off x="5586413" y="1722438"/>
            <a:ext cx="2517775" cy="41592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Nro contratos asignados</a:t>
            </a:r>
            <a:endParaRPr lang="es-ES"/>
          </a:p>
        </p:txBody>
      </p:sp>
      <p:sp>
        <p:nvSpPr>
          <p:cNvPr id="453647" name="AutoShape 15"/>
          <p:cNvSpPr>
            <a:spLocks noChangeArrowheads="1"/>
          </p:cNvSpPr>
          <p:nvPr/>
        </p:nvSpPr>
        <p:spPr bwMode="auto">
          <a:xfrm>
            <a:off x="5659438" y="3863975"/>
            <a:ext cx="2506662" cy="40322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Asignación por regiones</a:t>
            </a:r>
            <a:endParaRPr lang="es-ES"/>
          </a:p>
        </p:txBody>
      </p:sp>
      <p:sp>
        <p:nvSpPr>
          <p:cNvPr id="453648" name="AutoShape 16"/>
          <p:cNvSpPr>
            <a:spLocks noChangeArrowheads="1"/>
          </p:cNvSpPr>
          <p:nvPr/>
        </p:nvSpPr>
        <p:spPr bwMode="auto">
          <a:xfrm>
            <a:off x="5649913" y="2784475"/>
            <a:ext cx="2506662" cy="4159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Monto de contratos</a:t>
            </a:r>
            <a:endParaRPr lang="es-ES"/>
          </a:p>
        </p:txBody>
      </p:sp>
      <p:sp>
        <p:nvSpPr>
          <p:cNvPr id="453649" name="AutoShape 17"/>
          <p:cNvSpPr>
            <a:spLocks noChangeArrowheads="1"/>
          </p:cNvSpPr>
          <p:nvPr/>
        </p:nvSpPr>
        <p:spPr bwMode="auto">
          <a:xfrm>
            <a:off x="5675313" y="3309938"/>
            <a:ext cx="2471737" cy="4508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Sectores económicos</a:t>
            </a:r>
            <a:endParaRPr lang="es-ES"/>
          </a:p>
        </p:txBody>
      </p:sp>
      <p:sp>
        <p:nvSpPr>
          <p:cNvPr id="453650" name="AutoShape 18"/>
          <p:cNvSpPr>
            <a:spLocks noChangeArrowheads="1"/>
          </p:cNvSpPr>
          <p:nvPr/>
        </p:nvSpPr>
        <p:spPr bwMode="auto">
          <a:xfrm>
            <a:off x="2608263" y="5824538"/>
            <a:ext cx="2386012" cy="533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Medición Consultorías </a:t>
            </a:r>
          </a:p>
          <a:p>
            <a:pPr algn="ctr"/>
            <a:r>
              <a:rPr lang="es-CO"/>
              <a:t>Ranking</a:t>
            </a:r>
            <a:endParaRPr lang="es-ES"/>
          </a:p>
        </p:txBody>
      </p:sp>
      <p:sp>
        <p:nvSpPr>
          <p:cNvPr id="453652" name="AutoShape 20"/>
          <p:cNvSpPr>
            <a:spLocks noChangeArrowheads="1"/>
          </p:cNvSpPr>
          <p:nvPr/>
        </p:nvSpPr>
        <p:spPr bwMode="auto">
          <a:xfrm>
            <a:off x="5518150" y="5621338"/>
            <a:ext cx="2695575" cy="4032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Criterios de Calidad </a:t>
            </a:r>
            <a:endParaRPr lang="es-ES"/>
          </a:p>
        </p:txBody>
      </p:sp>
      <p:sp>
        <p:nvSpPr>
          <p:cNvPr id="453653" name="AutoShape 21"/>
          <p:cNvSpPr>
            <a:spLocks noChangeArrowheads="1"/>
          </p:cNvSpPr>
          <p:nvPr/>
        </p:nvSpPr>
        <p:spPr bwMode="auto">
          <a:xfrm>
            <a:off x="5546725" y="6157913"/>
            <a:ext cx="2682875" cy="40481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Criterios de oportunidad</a:t>
            </a:r>
            <a:endParaRPr lang="es-ES"/>
          </a:p>
        </p:txBody>
      </p:sp>
      <p:sp>
        <p:nvSpPr>
          <p:cNvPr id="453654" name="Line 22"/>
          <p:cNvSpPr>
            <a:spLocks noChangeShapeType="1"/>
          </p:cNvSpPr>
          <p:nvPr/>
        </p:nvSpPr>
        <p:spPr bwMode="auto">
          <a:xfrm>
            <a:off x="1854200" y="6134100"/>
            <a:ext cx="760413" cy="95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57" name="Line 25"/>
          <p:cNvSpPr>
            <a:spLocks noChangeShapeType="1"/>
          </p:cNvSpPr>
          <p:nvPr/>
        </p:nvSpPr>
        <p:spPr bwMode="auto">
          <a:xfrm>
            <a:off x="1863725" y="2363788"/>
            <a:ext cx="0" cy="376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59" name="Line 27"/>
          <p:cNvSpPr>
            <a:spLocks noChangeShapeType="1"/>
          </p:cNvSpPr>
          <p:nvPr/>
        </p:nvSpPr>
        <p:spPr bwMode="auto">
          <a:xfrm>
            <a:off x="4927600" y="3021013"/>
            <a:ext cx="2730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60" name="Line 28"/>
          <p:cNvSpPr>
            <a:spLocks noChangeShapeType="1"/>
          </p:cNvSpPr>
          <p:nvPr/>
        </p:nvSpPr>
        <p:spPr bwMode="auto">
          <a:xfrm>
            <a:off x="5176838" y="1960563"/>
            <a:ext cx="23812" cy="2673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61" name="Line 29"/>
          <p:cNvSpPr>
            <a:spLocks noChangeShapeType="1"/>
          </p:cNvSpPr>
          <p:nvPr/>
        </p:nvSpPr>
        <p:spPr bwMode="auto">
          <a:xfrm>
            <a:off x="5178425" y="2447925"/>
            <a:ext cx="4032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62" name="Line 30"/>
          <p:cNvSpPr>
            <a:spLocks noChangeShapeType="1"/>
          </p:cNvSpPr>
          <p:nvPr/>
        </p:nvSpPr>
        <p:spPr bwMode="auto">
          <a:xfrm>
            <a:off x="5216525" y="3019425"/>
            <a:ext cx="3905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63" name="Line 31"/>
          <p:cNvSpPr>
            <a:spLocks noChangeShapeType="1"/>
          </p:cNvSpPr>
          <p:nvPr/>
        </p:nvSpPr>
        <p:spPr bwMode="auto">
          <a:xfrm>
            <a:off x="5221288" y="3490913"/>
            <a:ext cx="3905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65" name="Line 33"/>
          <p:cNvSpPr>
            <a:spLocks noChangeShapeType="1"/>
          </p:cNvSpPr>
          <p:nvPr/>
        </p:nvSpPr>
        <p:spPr bwMode="auto">
          <a:xfrm>
            <a:off x="5214938" y="4062413"/>
            <a:ext cx="4143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67" name="Line 35"/>
          <p:cNvSpPr>
            <a:spLocks noChangeShapeType="1"/>
          </p:cNvSpPr>
          <p:nvPr/>
        </p:nvSpPr>
        <p:spPr bwMode="auto">
          <a:xfrm>
            <a:off x="5319713" y="5846763"/>
            <a:ext cx="12700" cy="498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69" name="Line 37"/>
          <p:cNvSpPr>
            <a:spLocks noChangeShapeType="1"/>
          </p:cNvSpPr>
          <p:nvPr/>
        </p:nvSpPr>
        <p:spPr bwMode="auto">
          <a:xfrm>
            <a:off x="5332413" y="633253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70" name="Line 38"/>
          <p:cNvSpPr>
            <a:spLocks noChangeShapeType="1"/>
          </p:cNvSpPr>
          <p:nvPr/>
        </p:nvSpPr>
        <p:spPr bwMode="auto">
          <a:xfrm>
            <a:off x="5308600" y="5857875"/>
            <a:ext cx="2254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72" name="Line 40"/>
          <p:cNvSpPr>
            <a:spLocks noChangeShapeType="1"/>
          </p:cNvSpPr>
          <p:nvPr/>
        </p:nvSpPr>
        <p:spPr bwMode="auto">
          <a:xfrm flipV="1">
            <a:off x="4964113" y="6094413"/>
            <a:ext cx="355600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73" name="Text Box 41"/>
          <p:cNvSpPr txBox="1">
            <a:spLocks noChangeArrowheads="1"/>
          </p:cNvSpPr>
          <p:nvPr/>
        </p:nvSpPr>
        <p:spPr bwMode="auto">
          <a:xfrm>
            <a:off x="1023938" y="185738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MONITOREO Y EVALUACIÓN</a:t>
            </a:r>
          </a:p>
        </p:txBody>
      </p:sp>
      <p:sp>
        <p:nvSpPr>
          <p:cNvPr id="453674" name="Text Box 42"/>
          <p:cNvSpPr txBox="1">
            <a:spLocks noChangeArrowheads="1"/>
          </p:cNvSpPr>
          <p:nvPr/>
        </p:nvSpPr>
        <p:spPr bwMode="auto">
          <a:xfrm>
            <a:off x="944563" y="514350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FIRMAS CONSULTORAS</a:t>
            </a:r>
            <a:endParaRPr lang="es-ES" sz="2000" b="1">
              <a:solidFill>
                <a:schemeClr val="accent2"/>
              </a:solidFill>
            </a:endParaRPr>
          </a:p>
        </p:txBody>
      </p:sp>
      <p:sp>
        <p:nvSpPr>
          <p:cNvPr id="453675" name="AutoShape 43"/>
          <p:cNvSpPr>
            <a:spLocks noChangeArrowheads="1"/>
          </p:cNvSpPr>
          <p:nvPr/>
        </p:nvSpPr>
        <p:spPr bwMode="auto">
          <a:xfrm>
            <a:off x="5618163" y="2220913"/>
            <a:ext cx="2495550" cy="438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Tiempos de consultoría</a:t>
            </a:r>
            <a:endParaRPr lang="es-ES"/>
          </a:p>
        </p:txBody>
      </p:sp>
      <p:sp>
        <p:nvSpPr>
          <p:cNvPr id="453676" name="Line 44"/>
          <p:cNvSpPr>
            <a:spLocks noChangeShapeType="1"/>
          </p:cNvSpPr>
          <p:nvPr/>
        </p:nvSpPr>
        <p:spPr bwMode="auto">
          <a:xfrm>
            <a:off x="5180013" y="1974850"/>
            <a:ext cx="3905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77" name="AutoShape 45"/>
          <p:cNvSpPr>
            <a:spLocks noChangeArrowheads="1"/>
          </p:cNvSpPr>
          <p:nvPr/>
        </p:nvSpPr>
        <p:spPr bwMode="auto">
          <a:xfrm>
            <a:off x="5672138" y="4413250"/>
            <a:ext cx="2506662" cy="4032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Control a vencimientos</a:t>
            </a:r>
            <a:endParaRPr lang="es-ES"/>
          </a:p>
        </p:txBody>
      </p:sp>
      <p:sp>
        <p:nvSpPr>
          <p:cNvPr id="453678" name="Line 46"/>
          <p:cNvSpPr>
            <a:spLocks noChangeShapeType="1"/>
          </p:cNvSpPr>
          <p:nvPr/>
        </p:nvSpPr>
        <p:spPr bwMode="auto">
          <a:xfrm>
            <a:off x="5157788" y="4645025"/>
            <a:ext cx="5207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79" name="Oval 4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4797425" y="3371850"/>
            <a:ext cx="177800" cy="1905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80" name="Oval 48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4892675" y="6389688"/>
            <a:ext cx="225425" cy="1651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4354" name="Object 15"/>
          <p:cNvGraphicFramePr>
            <a:graphicFrameLocks noChangeAspect="1"/>
          </p:cNvGraphicFramePr>
          <p:nvPr/>
        </p:nvGraphicFramePr>
        <p:xfrm>
          <a:off x="7480300" y="5522913"/>
          <a:ext cx="1663700" cy="1335087"/>
        </p:xfrm>
        <a:graphic>
          <a:graphicData uri="http://schemas.openxmlformats.org/presentationml/2006/ole">
            <p:oleObj spid="_x0000_s484354" name="CorelDRAW" r:id="rId3" imgW="2173056" imgH="2255820" progId="CorelDRAW.Graphic.13">
              <p:embed/>
            </p:oleObj>
          </a:graphicData>
        </a:graphic>
      </p:graphicFrame>
      <p:sp>
        <p:nvSpPr>
          <p:cNvPr id="484355" name="Line 3"/>
          <p:cNvSpPr>
            <a:spLocks noChangeShapeType="1"/>
          </p:cNvSpPr>
          <p:nvPr/>
        </p:nvSpPr>
        <p:spPr bwMode="auto">
          <a:xfrm>
            <a:off x="1622425" y="1028700"/>
            <a:ext cx="5880100" cy="11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56" name="Line 4"/>
          <p:cNvSpPr>
            <a:spLocks noChangeShapeType="1"/>
          </p:cNvSpPr>
          <p:nvPr/>
        </p:nvSpPr>
        <p:spPr bwMode="auto">
          <a:xfrm>
            <a:off x="1682750" y="1155700"/>
            <a:ext cx="5880100" cy="111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74" name="Text Box 22"/>
          <p:cNvSpPr txBox="1">
            <a:spLocks noChangeArrowheads="1"/>
          </p:cNvSpPr>
          <p:nvPr/>
        </p:nvSpPr>
        <p:spPr bwMode="auto">
          <a:xfrm>
            <a:off x="1023938" y="185738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MONITOREO Y EVALUACIÓN</a:t>
            </a:r>
          </a:p>
        </p:txBody>
      </p:sp>
      <p:sp>
        <p:nvSpPr>
          <p:cNvPr id="484375" name="Text Box 23"/>
          <p:cNvSpPr txBox="1">
            <a:spLocks noChangeArrowheads="1"/>
          </p:cNvSpPr>
          <p:nvPr/>
        </p:nvSpPr>
        <p:spPr bwMode="auto">
          <a:xfrm>
            <a:off x="944563" y="514350"/>
            <a:ext cx="701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000" b="1">
                <a:solidFill>
                  <a:schemeClr val="accent2"/>
                </a:solidFill>
              </a:rPr>
              <a:t>AL IMPACTO EN LAS EMPRESAS FRANQUICIANTES</a:t>
            </a:r>
            <a:endParaRPr lang="es-ES" sz="2000" b="1">
              <a:solidFill>
                <a:schemeClr val="accent2"/>
              </a:solidFill>
            </a:endParaRPr>
          </a:p>
        </p:txBody>
      </p:sp>
      <p:pic>
        <p:nvPicPr>
          <p:cNvPr id="484378" name="Picture 26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313" y="3128963"/>
            <a:ext cx="1851025" cy="1093787"/>
          </a:xfrm>
          <a:prstGeom prst="rect">
            <a:avLst/>
          </a:prstGeom>
          <a:noFill/>
        </p:spPr>
      </p:pic>
      <p:sp>
        <p:nvSpPr>
          <p:cNvPr id="484379" name="Oval 27"/>
          <p:cNvSpPr>
            <a:spLocks noChangeArrowheads="1"/>
          </p:cNvSpPr>
          <p:nvPr/>
        </p:nvSpPr>
        <p:spPr bwMode="auto">
          <a:xfrm>
            <a:off x="784225" y="2479675"/>
            <a:ext cx="1898650" cy="12366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Incremento </a:t>
            </a:r>
          </a:p>
          <a:p>
            <a:pPr algn="ctr"/>
            <a:r>
              <a:rPr lang="es-CO"/>
              <a:t>en ventas</a:t>
            </a:r>
            <a:endParaRPr lang="es-ES"/>
          </a:p>
        </p:txBody>
      </p:sp>
      <p:sp>
        <p:nvSpPr>
          <p:cNvPr id="484380" name="Oval 28"/>
          <p:cNvSpPr>
            <a:spLocks noChangeArrowheads="1"/>
          </p:cNvSpPr>
          <p:nvPr/>
        </p:nvSpPr>
        <p:spPr bwMode="auto">
          <a:xfrm>
            <a:off x="3584575" y="1416050"/>
            <a:ext cx="1781175" cy="11636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Incremento </a:t>
            </a:r>
          </a:p>
          <a:p>
            <a:pPr algn="ctr"/>
            <a:r>
              <a:rPr lang="es-CO"/>
              <a:t>en rentabilidad</a:t>
            </a:r>
            <a:endParaRPr lang="es-ES"/>
          </a:p>
        </p:txBody>
      </p:sp>
      <p:sp>
        <p:nvSpPr>
          <p:cNvPr id="484381" name="Oval 29"/>
          <p:cNvSpPr>
            <a:spLocks noChangeArrowheads="1"/>
          </p:cNvSpPr>
          <p:nvPr/>
        </p:nvSpPr>
        <p:spPr bwMode="auto">
          <a:xfrm>
            <a:off x="6288088" y="2863850"/>
            <a:ext cx="1781175" cy="11636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Expansión con </a:t>
            </a:r>
          </a:p>
          <a:p>
            <a:pPr algn="ctr"/>
            <a:r>
              <a:rPr lang="es-CO"/>
              <a:t>Puntos propios</a:t>
            </a:r>
            <a:endParaRPr lang="es-ES"/>
          </a:p>
        </p:txBody>
      </p:sp>
      <p:sp>
        <p:nvSpPr>
          <p:cNvPr id="484382" name="Oval 30"/>
          <p:cNvSpPr>
            <a:spLocks noChangeArrowheads="1"/>
          </p:cNvSpPr>
          <p:nvPr/>
        </p:nvSpPr>
        <p:spPr bwMode="auto">
          <a:xfrm>
            <a:off x="4767263" y="4732338"/>
            <a:ext cx="1781175" cy="11636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Expansión con </a:t>
            </a:r>
          </a:p>
          <a:p>
            <a:pPr algn="ctr"/>
            <a:r>
              <a:rPr lang="es-CO"/>
              <a:t>Puntos franqdos</a:t>
            </a:r>
            <a:endParaRPr lang="es-ES"/>
          </a:p>
        </p:txBody>
      </p:sp>
      <p:sp>
        <p:nvSpPr>
          <p:cNvPr id="484383" name="Oval 31"/>
          <p:cNvSpPr>
            <a:spLocks noChangeArrowheads="1"/>
          </p:cNvSpPr>
          <p:nvPr/>
        </p:nvSpPr>
        <p:spPr bwMode="auto">
          <a:xfrm>
            <a:off x="1481138" y="4689475"/>
            <a:ext cx="1781175" cy="11636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O"/>
              <a:t>Generación </a:t>
            </a:r>
          </a:p>
          <a:p>
            <a:pPr algn="ctr"/>
            <a:r>
              <a:rPr lang="es-CO"/>
              <a:t>de empleo</a:t>
            </a:r>
            <a:endParaRPr lang="es-ES"/>
          </a:p>
        </p:txBody>
      </p:sp>
      <p:pic>
        <p:nvPicPr>
          <p:cNvPr id="484384" name="Picture 32" descr="BD1479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  <p:sp>
        <p:nvSpPr>
          <p:cNvPr id="484385" name="Oval 33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42938" y="6069013"/>
            <a:ext cx="296862" cy="28575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2552700" y="169863"/>
            <a:ext cx="3592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b="1">
                <a:solidFill>
                  <a:schemeClr val="accent2"/>
                </a:solidFill>
              </a:rPr>
              <a:t>MEDICIÓN DE SATISFACCIÓN 3 ENCUESTAS</a:t>
            </a:r>
          </a:p>
        </p:txBody>
      </p:sp>
      <p:graphicFrame>
        <p:nvGraphicFramePr>
          <p:cNvPr id="454659" name="Object 15"/>
          <p:cNvGraphicFramePr>
            <a:graphicFrameLocks noChangeAspect="1"/>
          </p:cNvGraphicFramePr>
          <p:nvPr/>
        </p:nvGraphicFramePr>
        <p:xfrm>
          <a:off x="8097838" y="0"/>
          <a:ext cx="1046162" cy="860425"/>
        </p:xfrm>
        <a:graphic>
          <a:graphicData uri="http://schemas.openxmlformats.org/presentationml/2006/ole">
            <p:oleObj spid="_x0000_s454659" name="CorelDRAW" r:id="rId3" imgW="2173056" imgH="2255820" progId="CorelDRAW.Graphic.13">
              <p:embed/>
            </p:oleObj>
          </a:graphicData>
        </a:graphic>
      </p:graphicFrame>
      <p:sp>
        <p:nvSpPr>
          <p:cNvPr id="454669" name="Text Box 13"/>
          <p:cNvSpPr txBox="1">
            <a:spLocks noChangeArrowheads="1"/>
          </p:cNvSpPr>
          <p:nvPr/>
        </p:nvSpPr>
        <p:spPr bwMode="auto">
          <a:xfrm>
            <a:off x="320675" y="6400800"/>
            <a:ext cx="7161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/>
              <a:t>Encuesta realizada por firma especializada contratada por la CCMA</a:t>
            </a:r>
            <a:endParaRPr lang="es-ES" sz="1400"/>
          </a:p>
        </p:txBody>
      </p:sp>
      <p:pic>
        <p:nvPicPr>
          <p:cNvPr id="45467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1006475"/>
            <a:ext cx="8355013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10110</TotalTime>
  <Words>473</Words>
  <Application>Microsoft Office PowerPoint</Application>
  <PresentationFormat>On-screen Show (4:3)</PresentationFormat>
  <Paragraphs>127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Diseño predeterminado</vt:lpstr>
      <vt:lpstr>CorelDRAW X3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Cámara de Comercio de Medellín para Antioquia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 CCMA</dc:creator>
  <cp:lastModifiedBy>anarod</cp:lastModifiedBy>
  <cp:revision>888</cp:revision>
  <dcterms:created xsi:type="dcterms:W3CDTF">2006-02-20T23:06:29Z</dcterms:created>
  <dcterms:modified xsi:type="dcterms:W3CDTF">2010-07-12T05:44:53Z</dcterms:modified>
</cp:coreProperties>
</file>