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75" r:id="rId2"/>
    <p:sldId id="257" r:id="rId3"/>
    <p:sldId id="258" r:id="rId4"/>
    <p:sldId id="259" r:id="rId5"/>
    <p:sldId id="256" r:id="rId6"/>
    <p:sldId id="260" r:id="rId7"/>
    <p:sldId id="262" r:id="rId8"/>
    <p:sldId id="261" r:id="rId9"/>
    <p:sldId id="263" r:id="rId10"/>
    <p:sldId id="264" r:id="rId11"/>
    <p:sldId id="265" r:id="rId12"/>
    <p:sldId id="266" r:id="rId13"/>
    <p:sldId id="267" r:id="rId14"/>
    <p:sldId id="270" r:id="rId15"/>
    <p:sldId id="271" r:id="rId16"/>
    <p:sldId id="272" r:id="rId17"/>
    <p:sldId id="273" r:id="rId18"/>
    <p:sldId id="274" r:id="rId19"/>
    <p:sldId id="276" r:id="rId20"/>
    <p:sldId id="277" r:id="rId21"/>
    <p:sldId id="278" r:id="rId22"/>
    <p:sldId id="281" r:id="rId23"/>
    <p:sldId id="279" r:id="rId24"/>
    <p:sldId id="280" r:id="rId25"/>
    <p:sldId id="282" r:id="rId26"/>
    <p:sldId id="283" r:id="rId27"/>
    <p:sldId id="286" r:id="rId28"/>
    <p:sldId id="284" r:id="rId29"/>
    <p:sldId id="285" r:id="rId30"/>
    <p:sldId id="287" r:id="rId31"/>
    <p:sldId id="288" r:id="rId32"/>
    <p:sldId id="289"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68" d="100"/>
          <a:sy n="68"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4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84DF5D-8B9D-4CE3-AEEB-EFB4FA286CE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9426A-0028-4017-A50C-FB541E4618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482381-95A5-4039-9C2E-F4D7819D94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1F75E5-0A51-4999-8C03-D22A5C47ADC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C142D6-82AA-4A98-84B5-BF26C07F76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2E5F77-FC36-4460-8209-A1A982EB71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A999829-1AAC-493F-8AB4-5D1B2A03D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2A626F9-5962-4EB5-83E3-258D63D6CC8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D4887A0-FF68-4F3E-939B-006A72A77C9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4B06161-0DB8-4408-A219-DA7F38D169D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2DCC8C-FC7A-4000-A5F4-99258913AA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rgbClr val="0099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A2B9B8A-FAE9-4A80-807C-5917A53592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304800"/>
            <a:ext cx="8458200" cy="6442075"/>
          </a:xfrm>
          <a:prstGeom prst="rect">
            <a:avLst/>
          </a:prstGeom>
          <a:noFill/>
          <a:ln w="9525">
            <a:noFill/>
            <a:miter lim="800000"/>
            <a:headEnd/>
            <a:tailEnd/>
          </a:ln>
          <a:effectLst/>
        </p:spPr>
        <p:txBody>
          <a:bodyPr>
            <a:spAutoFit/>
          </a:bodyPr>
          <a:lstStyle/>
          <a:p>
            <a:pPr algn="ctr">
              <a:spcBef>
                <a:spcPct val="50000"/>
              </a:spcBef>
            </a:pPr>
            <a:r>
              <a:rPr lang="en-US" b="1">
                <a:latin typeface="Arial" pitchFamily="34" charset="0"/>
                <a:cs typeface="Times New Roman" pitchFamily="18" charset="0"/>
              </a:rPr>
              <a:t> </a:t>
            </a:r>
          </a:p>
          <a:p>
            <a:pPr algn="ctr">
              <a:spcBef>
                <a:spcPct val="50000"/>
              </a:spcBef>
            </a:pPr>
            <a:r>
              <a:rPr lang="es-AR" sz="2800" b="1">
                <a:latin typeface="Arial" pitchFamily="34" charset="0"/>
                <a:cs typeface="Times New Roman" pitchFamily="18" charset="0"/>
              </a:rPr>
              <a:t>LA LIBERALIZACIÓN DEL COMERCIO</a:t>
            </a:r>
            <a:endParaRPr lang="en-US" sz="2800" b="1">
              <a:latin typeface="Arial" pitchFamily="34" charset="0"/>
              <a:cs typeface="Times New Roman" pitchFamily="18" charset="0"/>
            </a:endParaRPr>
          </a:p>
          <a:p>
            <a:pPr algn="ctr">
              <a:spcBef>
                <a:spcPct val="50000"/>
              </a:spcBef>
            </a:pPr>
            <a:r>
              <a:rPr lang="es-AR" sz="2800" b="1">
                <a:latin typeface="Arial" pitchFamily="34" charset="0"/>
                <a:cs typeface="Times New Roman" pitchFamily="18" charset="0"/>
              </a:rPr>
              <a:t>Y LOS IMPUESTOS AL COMERCIO</a:t>
            </a:r>
            <a:r>
              <a:rPr lang="es-ES" sz="2800" b="1">
                <a:latin typeface="Arial" pitchFamily="34" charset="0"/>
                <a:cs typeface="Times New Roman" pitchFamily="18" charset="0"/>
              </a:rPr>
              <a:t> </a:t>
            </a:r>
            <a:endParaRPr lang="en-US" sz="2800">
              <a:latin typeface="Arial" pitchFamily="34" charset="0"/>
              <a:cs typeface="Times New Roman" pitchFamily="18" charset="0"/>
            </a:endParaRPr>
          </a:p>
          <a:p>
            <a:pPr algn="ctr">
              <a:spcBef>
                <a:spcPct val="50000"/>
              </a:spcBef>
            </a:pPr>
            <a:r>
              <a:rPr lang="es-AR" sz="2800">
                <a:latin typeface="Arial" pitchFamily="34" charset="0"/>
                <a:cs typeface="Times New Roman" pitchFamily="18" charset="0"/>
              </a:rPr>
              <a:t>Por</a:t>
            </a:r>
            <a:endParaRPr lang="en-US" sz="2800">
              <a:latin typeface="Arial" pitchFamily="34" charset="0"/>
              <a:cs typeface="Times New Roman" pitchFamily="18" charset="0"/>
            </a:endParaRPr>
          </a:p>
          <a:p>
            <a:pPr algn="ctr">
              <a:spcBef>
                <a:spcPct val="50000"/>
              </a:spcBef>
            </a:pPr>
            <a:r>
              <a:rPr lang="es-AR" sz="2800">
                <a:latin typeface="Arial" pitchFamily="34" charset="0"/>
                <a:cs typeface="Times New Roman" pitchFamily="18" charset="0"/>
              </a:rPr>
              <a:t>Vito Tanzi</a:t>
            </a:r>
            <a:endParaRPr lang="en-US" sz="2800">
              <a:latin typeface="Arial" pitchFamily="34" charset="0"/>
              <a:cs typeface="Times New Roman" pitchFamily="18" charset="0"/>
            </a:endParaRPr>
          </a:p>
          <a:p>
            <a:pPr algn="ctr">
              <a:spcBef>
                <a:spcPct val="50000"/>
              </a:spcBef>
            </a:pPr>
            <a:r>
              <a:rPr lang="es-AR" sz="2800">
                <a:latin typeface="Arial" pitchFamily="34" charset="0"/>
                <a:cs typeface="Times New Roman" pitchFamily="18" charset="0"/>
              </a:rPr>
              <a:t>Asesor Principal</a:t>
            </a:r>
            <a:endParaRPr lang="en-US" sz="2800">
              <a:latin typeface="Arial" pitchFamily="34" charset="0"/>
              <a:cs typeface="Times New Roman" pitchFamily="18" charset="0"/>
            </a:endParaRPr>
          </a:p>
          <a:p>
            <a:pPr algn="ctr">
              <a:spcBef>
                <a:spcPct val="50000"/>
              </a:spcBef>
            </a:pPr>
            <a:r>
              <a:rPr lang="es-AR" sz="2800">
                <a:latin typeface="Arial" pitchFamily="34" charset="0"/>
                <a:cs typeface="Times New Roman" pitchFamily="18" charset="0"/>
              </a:rPr>
              <a:t>División Integración, Comercio y Cuestiones Hemisféricas,</a:t>
            </a:r>
            <a:endParaRPr lang="en-US" sz="2800">
              <a:latin typeface="Arial" pitchFamily="34" charset="0"/>
              <a:cs typeface="Times New Roman" pitchFamily="18" charset="0"/>
            </a:endParaRPr>
          </a:p>
          <a:p>
            <a:pPr algn="ctr">
              <a:spcBef>
                <a:spcPct val="50000"/>
              </a:spcBef>
            </a:pPr>
            <a:r>
              <a:rPr lang="es-AR" sz="2800">
                <a:latin typeface="Arial" pitchFamily="34" charset="0"/>
                <a:cs typeface="Times New Roman" pitchFamily="18" charset="0"/>
              </a:rPr>
              <a:t>Departamento de Integración y Programas Regionales</a:t>
            </a:r>
            <a:r>
              <a:rPr lang="es-ES" sz="2800">
                <a:latin typeface="Arial" pitchFamily="34" charset="0"/>
                <a:cs typeface="Times New Roman" pitchFamily="18" charset="0"/>
              </a:rPr>
              <a:t> </a:t>
            </a:r>
            <a:endParaRPr lang="en-US" sz="2800">
              <a:latin typeface="Arial" pitchFamily="34" charset="0"/>
              <a:cs typeface="Times New Roman" pitchFamily="18" charset="0"/>
            </a:endParaRPr>
          </a:p>
          <a:p>
            <a:pPr>
              <a:spcBef>
                <a:spcPct val="50000"/>
              </a:spcBef>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81000" y="457200"/>
            <a:ext cx="8458200" cy="5570538"/>
          </a:xfrm>
          <a:prstGeom prst="rect">
            <a:avLst/>
          </a:prstGeom>
          <a:noFill/>
          <a:ln w="9525">
            <a:noFill/>
            <a:miter lim="800000"/>
            <a:headEnd/>
            <a:tailEnd/>
          </a:ln>
          <a:effectLst/>
        </p:spPr>
        <p:txBody>
          <a:bodyPr>
            <a:spAutoFit/>
          </a:bodyPr>
          <a:lstStyle/>
          <a:p>
            <a:pPr>
              <a:spcBef>
                <a:spcPct val="50000"/>
              </a:spcBef>
            </a:pPr>
            <a:endParaRPr lang="en-US" sz="2600">
              <a:cs typeface="Times New Roman" pitchFamily="18" charset="0"/>
            </a:endParaRPr>
          </a:p>
          <a:p>
            <a:pPr>
              <a:spcBef>
                <a:spcPct val="50000"/>
              </a:spcBef>
            </a:pPr>
            <a:endParaRPr lang="en-US" sz="2600">
              <a:cs typeface="Times New Roman" pitchFamily="18" charset="0"/>
            </a:endParaRPr>
          </a:p>
          <a:p>
            <a:pPr>
              <a:spcBef>
                <a:spcPct val="50000"/>
              </a:spcBef>
            </a:pPr>
            <a:r>
              <a:rPr lang="es-AR" sz="2800">
                <a:cs typeface="Times New Roman" pitchFamily="18" charset="0"/>
              </a:rPr>
              <a:t>Los derechos de importación, sin embargo, continúan siendo importantes en muchos países aun cuando su relevancia sea menor ahora que en el pasado.</a:t>
            </a:r>
            <a:r>
              <a:rPr lang="es-ES" sz="2800">
                <a:cs typeface="Times New Roman" pitchFamily="18" charset="0"/>
              </a:rPr>
              <a:t> </a:t>
            </a:r>
            <a:endParaRPr lang="en-US" sz="2800">
              <a:cs typeface="Arial" pitchFamily="34" charset="0"/>
            </a:endParaRPr>
          </a:p>
          <a:p>
            <a:pPr>
              <a:spcBef>
                <a:spcPct val="50000"/>
              </a:spcBef>
            </a:pPr>
            <a:r>
              <a:rPr lang="es-AR" sz="2800">
                <a:cs typeface="Times New Roman" pitchFamily="18" charset="0"/>
              </a:rPr>
              <a:t>De este modo, el impacto potencial de la liberalización comercial en general y de la integración económica regional en particular merece la atención de los responsables de elaborar las políticas de los países respectivos.</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990600"/>
            <a:ext cx="7848600" cy="286861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Las políticas relacionadas con la liberalización del comercio deberían tender a reducir o eliminar, a lo largo del tiempo, no sólo los impuestos al comercio sino también todos los obstáculos al comercio exterior alentados por las políticas.</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990600"/>
            <a:ext cx="7848600" cy="37226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Estos impedimentos pueden ser de naturaleza cuantitativa, como son las cuotas, o pueden adoptar la forma de aranceles a la importación. En la mayoría de los países existen ambas opciones. Por lo tanto, la liberalización del comercio debería reducir o eliminar tanto las </a:t>
            </a:r>
            <a:r>
              <a:rPr lang="es-AR" sz="2800" u="sng">
                <a:cs typeface="Times New Roman" pitchFamily="18" charset="0"/>
              </a:rPr>
              <a:t>restricciones cuantitativas al comercio (RCC)</a:t>
            </a:r>
            <a:r>
              <a:rPr lang="es-AR" sz="2800">
                <a:cs typeface="Times New Roman" pitchFamily="18" charset="0"/>
              </a:rPr>
              <a:t> como los derechos de importación.</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533400"/>
            <a:ext cx="8305800" cy="55514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Las RCC podrían eliminarse sencillamente por decisión gubernamental como obstáculos al comercio. O podrían reemplazarse por tarifas con un efecto restrictivo equivalente o menor sobre las importaciones. En otras palabras, si un país permitía la importación de solo cierta cantidad X de un producto determinado, podría permitir el ingreso de la misma cantidad al país mediante el reemplazo de la restricción cuantitativa por un derecho de importación bien calculado.</a:t>
            </a:r>
            <a:endParaRPr lang="en-US" sz="2800">
              <a:cs typeface="Times New Roman" pitchFamily="18" charset="0"/>
            </a:endParaRPr>
          </a:p>
          <a:p>
            <a:pPr>
              <a:spcBef>
                <a:spcPct val="50000"/>
              </a:spcBef>
            </a:pPr>
            <a:r>
              <a:rPr lang="es-AR" sz="2800">
                <a:cs typeface="Times New Roman" pitchFamily="18" charset="0"/>
              </a:rPr>
              <a:t>Este proceso de convertir las RCC en tarifas se denomina </a:t>
            </a:r>
            <a:r>
              <a:rPr lang="es-AR" sz="2800" u="sng">
                <a:cs typeface="Times New Roman" pitchFamily="18" charset="0"/>
              </a:rPr>
              <a:t>tarificación de cuotas</a:t>
            </a:r>
            <a:r>
              <a:rPr lang="es-AR" sz="2800">
                <a:cs typeface="Times New Roman" pitchFamily="18" charset="0"/>
              </a:rPr>
              <a:t>.</a:t>
            </a:r>
            <a:r>
              <a:rPr lang="es-ES" sz="2800">
                <a:cs typeface="Times New Roman" pitchFamily="18" charset="0"/>
              </a:rPr>
              <a:t> </a:t>
            </a:r>
            <a:endParaRPr lang="en-US" sz="2800">
              <a:cs typeface="Arial" pitchFamily="34" charset="0"/>
            </a:endParaRPr>
          </a:p>
          <a:p>
            <a:pPr>
              <a:spcBef>
                <a:spcPct val="50000"/>
              </a:spcBef>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762000"/>
            <a:ext cx="7848600" cy="457676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Si simplemente se eliminan las RCC, no puede existir una pérdida </a:t>
            </a:r>
            <a:r>
              <a:rPr lang="es-AR" sz="2800" u="sng">
                <a:cs typeface="Times New Roman" pitchFamily="18" charset="0"/>
              </a:rPr>
              <a:t>directa</a:t>
            </a:r>
            <a:r>
              <a:rPr lang="es-AR" sz="2800">
                <a:cs typeface="Times New Roman" pitchFamily="18" charset="0"/>
              </a:rPr>
              <a:t> de ingresos para el país importador ya que las RCC no habían producido ningún ingreso fiscal para el gobierno. Por otro lado, habían producido </a:t>
            </a:r>
            <a:r>
              <a:rPr lang="es-AR" sz="2800" u="sng">
                <a:cs typeface="Times New Roman" pitchFamily="18" charset="0"/>
              </a:rPr>
              <a:t>rentas</a:t>
            </a:r>
            <a:r>
              <a:rPr lang="es-AR" sz="2800">
                <a:cs typeface="Times New Roman" pitchFamily="18" charset="0"/>
              </a:rPr>
              <a:t> para algunos grupos en los países importadores que, debido a las restricciones a la importación, podían vender los productos importados (o producirlos a nivel nacional) a precios mayores.</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685800"/>
            <a:ext cx="8305800" cy="5645150"/>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Sin embargo, si se reemplazan las RCC por tarifas </a:t>
            </a:r>
            <a:r>
              <a:rPr lang="es-AR" sz="2800" u="sng">
                <a:cs typeface="Times New Roman" pitchFamily="18" charset="0"/>
              </a:rPr>
              <a:t>que permiten el mismo volumen de importaciones</a:t>
            </a:r>
            <a:r>
              <a:rPr lang="es-AR" sz="2800">
                <a:cs typeface="Times New Roman" pitchFamily="18" charset="0"/>
              </a:rPr>
              <a:t>, en ese caso el gobierno del país importador registrará un aumento en los ingresos fiscales. La tarificación de las RCC transformará parte o la totalidad de las rentas que percibían los beneficiarios de estas cuotas en ingresos fiscales. El gobierno obtendrá ganancias pero algunos grupos nacionales, que podrían tener poder político, perderán.</a:t>
            </a:r>
            <a:r>
              <a:rPr lang="es-ES" sz="2800">
                <a:cs typeface="Times New Roman" pitchFamily="18" charset="0"/>
              </a:rPr>
              <a:t> </a:t>
            </a:r>
            <a:endParaRPr lang="en-US" sz="2800">
              <a:cs typeface="Arial" pitchFamily="34" charset="0"/>
            </a:endParaRPr>
          </a:p>
          <a:p>
            <a:pPr>
              <a:spcBef>
                <a:spcPct val="50000"/>
              </a:spcBef>
            </a:pPr>
            <a:r>
              <a:rPr lang="en-US" sz="2800">
                <a:cs typeface="Times New Roman" pitchFamily="18" charset="0"/>
              </a:rPr>
              <a:t>  </a:t>
            </a:r>
            <a:endParaRPr lang="en-US" sz="2800">
              <a:cs typeface="Arial" pitchFamily="34" charset="0"/>
            </a:endParaRPr>
          </a:p>
          <a:p>
            <a:pPr>
              <a:spcBef>
                <a:spcPct val="50000"/>
              </a:spcBef>
            </a:pPr>
            <a:r>
              <a:rPr lang="es-AR" sz="2800">
                <a:cs typeface="Times New Roman" pitchFamily="18" charset="0"/>
              </a:rPr>
              <a:t>En relación con este proceso de tarificación, deben mencionarse dos aspectos.</a:t>
            </a: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143000"/>
            <a:ext cx="8458200" cy="350837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En primer lugar, en la medida en que aquéllos que percibían las rentas debido a la existencia de las RCC pagaban algunos impuestos sobre tales rentas, podría existir cierta pérdida de ingresos para el gobierno relacionada con la desaparición de estas rentas. Por lo tanto, la ganancia neta por ingresos para el gobierno como resultado de la tarificación de cuotas sufriría una reducción.</a:t>
            </a:r>
            <a:r>
              <a:rPr lang="es-ES" sz="2800">
                <a:cs typeface="Times New Roman" pitchFamily="18" charset="0"/>
              </a:rPr>
              <a:t> </a:t>
            </a:r>
            <a:endParaRPr lang="en-US" sz="280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1000" y="533400"/>
            <a:ext cx="8382000" cy="521652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En segundo lugar, la desaparición de estas rentas podría generar presiones al gobierno para que las reemplace ya sea mediante alguna forma de gasto público o, alternativamente con gastos fiscales o incentivos fiscales sobre actividades nacionales. Que estas presiones deriven en efectos significativos ya sea en el presupuesto de gastos públicos o en el </a:t>
            </a:r>
            <a:r>
              <a:rPr lang="es-AR" sz="2800" u="sng">
                <a:cs typeface="Times New Roman" pitchFamily="18" charset="0"/>
              </a:rPr>
              <a:t>presupuesto de gastos fiscales</a:t>
            </a:r>
            <a:r>
              <a:rPr lang="es-AR" sz="2800">
                <a:cs typeface="Times New Roman" pitchFamily="18" charset="0"/>
              </a:rPr>
              <a:t> dependerá de la habilidad del gobierno para resistirse a ellas. Estas presiones, particularmente originadas por aquéllos que afirmarán que la globalización de las actividades económicas es perniciosa y  perjudica a ciertos grupos sociales, pueden preverse.</a:t>
            </a:r>
            <a:r>
              <a:rPr lang="es-ES" sz="2800">
                <a:cs typeface="Arial" pitchFamily="34" charset="0"/>
              </a:rPr>
              <a:t> </a:t>
            </a:r>
            <a:endParaRPr lang="en-US" sz="280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609600"/>
            <a:ext cx="8305800" cy="564356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Otro aspecto a tomar en cuenta es que la liberalización del comercio puede ir acompañada de la eliminación de incentivos especiales relacionados con la importación de insumos (materia prima, piezas, etc.) utilizados en la fabricación de bienes de consumo producidos a nivel nacional. La política de sustitución de importaciones con frecuencia ha sido caracterizada por la libre importación de los insumos basados en bienes de consumo producidos en el país. De este modo, en el nuevo régimen, a menos que los insumos continúen siendo importados sin mediar derechos, los ingresos derivados de algunos impuestos sobre la importación de estos insumos se verían incrementados.</a:t>
            </a:r>
            <a:r>
              <a:rPr lang="es-ES" sz="2800">
                <a:cs typeface="Times New Roman" pitchFamily="18" charset="0"/>
              </a:rPr>
              <a:t> </a:t>
            </a:r>
            <a:endParaRPr lang="en-US" sz="280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8001000" cy="13731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Analicemos ahora la relación entre los ingresos de los derechos de importación y las tasas impositivas promedio.</a:t>
            </a:r>
            <a:r>
              <a:rPr lang="es-ES" sz="2800">
                <a:cs typeface="Times New Roman" pitchFamily="18" charset="0"/>
              </a:rPr>
              <a:t> </a:t>
            </a:r>
            <a:endParaRPr lang="en-US" sz="2800"/>
          </a:p>
        </p:txBody>
      </p:sp>
      <p:sp>
        <p:nvSpPr>
          <p:cNvPr id="22531" name="Text Box 3"/>
          <p:cNvSpPr txBox="1">
            <a:spLocks noChangeArrowheads="1"/>
          </p:cNvSpPr>
          <p:nvPr/>
        </p:nvSpPr>
        <p:spPr bwMode="auto">
          <a:xfrm>
            <a:off x="304800" y="1371600"/>
            <a:ext cx="8839200" cy="180022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 relación entre los ingresos provenientes de los derechos de importación y las importaciones, que consiste en el </a:t>
            </a:r>
            <a:r>
              <a:rPr lang="es-AR" sz="2800" u="sng">
                <a:cs typeface="Times New Roman" pitchFamily="18" charset="0"/>
              </a:rPr>
              <a:t>tipo de arancel efectivo</a:t>
            </a:r>
            <a:r>
              <a:rPr lang="es-AR" sz="2800">
                <a:cs typeface="Times New Roman" pitchFamily="18" charset="0"/>
              </a:rPr>
              <a:t>, tal vez no sea un óptimo indicador del grado en el cual se impide o liberaliza el comercio.</a:t>
            </a:r>
            <a:r>
              <a:rPr lang="es-ES" sz="2800">
                <a:cs typeface="Times New Roman" pitchFamily="18" charset="0"/>
              </a:rPr>
              <a:t> </a:t>
            </a:r>
            <a:endParaRPr lang="en-US" sz="2800">
              <a:cs typeface="Times New Roman" pitchFamily="18" charset="0"/>
            </a:endParaRPr>
          </a:p>
        </p:txBody>
      </p:sp>
      <p:sp>
        <p:nvSpPr>
          <p:cNvPr id="22532" name="Text Box 4"/>
          <p:cNvSpPr txBox="1">
            <a:spLocks noChangeArrowheads="1"/>
          </p:cNvSpPr>
          <p:nvPr/>
        </p:nvSpPr>
        <p:spPr bwMode="auto">
          <a:xfrm>
            <a:off x="228600" y="3810000"/>
            <a:ext cx="83058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2533" name="Text Box 5"/>
          <p:cNvSpPr txBox="1">
            <a:spLocks noChangeArrowheads="1"/>
          </p:cNvSpPr>
          <p:nvPr/>
        </p:nvSpPr>
        <p:spPr bwMode="auto">
          <a:xfrm>
            <a:off x="0" y="3349625"/>
            <a:ext cx="9144000" cy="350837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Un país que prohibía las importaciones no tendría impuesto al comercio del mismo modo que un país que permitía el ingreso de todas las importaciones sin pago de derechos. En ambos casos, el tipo de arancel efectivo sería cero. Un país que no prohibía el comercio pero que lo limitaba únicamente a través de restricciones cuantitativas como son las cuotas, tendría importaciones pero no ingresos derivados de los impuestos al comercio. Una vez más, el tipo de arancel efectivo sería cero.</a:t>
            </a:r>
            <a:r>
              <a:rPr lang="es-ES" sz="2800">
                <a:cs typeface="Arial" pitchFamily="34" charset="0"/>
              </a:rPr>
              <a:t> </a:t>
            </a:r>
            <a:endParaRPr lang="en-US" sz="280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838200" y="533400"/>
            <a:ext cx="7391400" cy="13731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Habitualmente, los impuestos al comercio han sido una importante fuente de ingresos en los países en vías de desarrollo (PVD)</a:t>
            </a:r>
            <a:r>
              <a:rPr lang="es-ES" sz="2800">
                <a:cs typeface="Times New Roman" pitchFamily="18" charset="0"/>
              </a:rPr>
              <a:t> </a:t>
            </a:r>
            <a:endParaRPr lang="en-US" sz="2800"/>
          </a:p>
        </p:txBody>
      </p:sp>
      <p:sp>
        <p:nvSpPr>
          <p:cNvPr id="3075" name="Text Box 3"/>
          <p:cNvSpPr txBox="1">
            <a:spLocks noChangeArrowheads="1"/>
          </p:cNvSpPr>
          <p:nvPr/>
        </p:nvSpPr>
        <p:spPr bwMode="auto">
          <a:xfrm>
            <a:off x="609600" y="2286000"/>
            <a:ext cx="7696200" cy="3663950"/>
          </a:xfrm>
          <a:prstGeom prst="rect">
            <a:avLst/>
          </a:prstGeom>
          <a:noFill/>
          <a:ln w="9525">
            <a:noFill/>
            <a:miter lim="800000"/>
            <a:headEnd/>
            <a:tailEnd/>
          </a:ln>
          <a:effectLst/>
        </p:spPr>
        <p:txBody>
          <a:bodyPr>
            <a:spAutoFit/>
          </a:bodyPr>
          <a:lstStyle/>
          <a:p>
            <a:pPr>
              <a:spcBef>
                <a:spcPct val="50000"/>
              </a:spcBef>
            </a:pPr>
            <a:r>
              <a:rPr lang="en-US">
                <a:latin typeface="Symbol" pitchFamily="18" charset="2"/>
                <a:cs typeface="Arial" pitchFamily="34" charset="0"/>
              </a:rPr>
              <a:t>·</a:t>
            </a:r>
            <a:r>
              <a:rPr lang="en-US">
                <a:cs typeface="Times New Roman" pitchFamily="18" charset="0"/>
              </a:rPr>
              <a:t>        </a:t>
            </a:r>
            <a:r>
              <a:rPr lang="es-AR" sz="2600">
                <a:cs typeface="Times New Roman" pitchFamily="18" charset="0"/>
              </a:rPr>
              <a:t>En todos los PVD han representado casi un tercio de los ingresos fiscales.</a:t>
            </a:r>
            <a:r>
              <a:rPr lang="es-ES" sz="2600">
                <a:cs typeface="Times New Roman" pitchFamily="18" charset="0"/>
              </a:rPr>
              <a:t> </a:t>
            </a:r>
            <a:endParaRPr lang="en-US" sz="2600">
              <a:latin typeface="Arial" pitchFamily="34" charset="0"/>
              <a:cs typeface="Arial" pitchFamily="34" charset="0"/>
            </a:endParaRPr>
          </a:p>
          <a:p>
            <a:pPr>
              <a:spcBef>
                <a:spcPct val="50000"/>
              </a:spcBef>
            </a:pPr>
            <a:r>
              <a:rPr lang="en-US" sz="2600">
                <a:latin typeface="Symbol" pitchFamily="18" charset="2"/>
                <a:cs typeface="Arial" pitchFamily="34" charset="0"/>
              </a:rPr>
              <a:t>·</a:t>
            </a:r>
            <a:r>
              <a:rPr lang="en-US" sz="2600">
                <a:cs typeface="Times New Roman" pitchFamily="18" charset="0"/>
              </a:rPr>
              <a:t>        </a:t>
            </a:r>
            <a:r>
              <a:rPr lang="es-AR" sz="2600">
                <a:cs typeface="Times New Roman" pitchFamily="18" charset="0"/>
              </a:rPr>
              <a:t>En los países latinoamericanos el porcentaje de los ingresos totales ha sido menor y ha ido disminuyendo en los últimos años. Pero estos impuestos continúan revistiendo importancia en especial en los países pequeños y en los insulares.</a:t>
            </a:r>
            <a:r>
              <a:rPr lang="es-ES" sz="2600">
                <a:cs typeface="Times New Roman" pitchFamily="18" charset="0"/>
              </a:rPr>
              <a:t> </a:t>
            </a:r>
            <a:endParaRPr lang="en-US" sz="2600">
              <a:latin typeface="Arial" pitchFamily="34" charset="0"/>
              <a:cs typeface="Arial" pitchFamily="34" charset="0"/>
            </a:endParaRPr>
          </a:p>
          <a:p>
            <a:pPr>
              <a:spcBef>
                <a:spcPct val="50000"/>
              </a:spcBef>
            </a:pP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990600"/>
            <a:ext cx="8305800" cy="393541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Un país que imponía tarifas muy elevadas a los bienes de consumo importados (que desalentaban la mayoría de las importaciones de bienes de consumo) y permitía la importación libre de derechos de los insumos necesarios para producir bienes de consumo similares a nivel nacional, también podría tener una relación baja entre los ingresos derivados de los impuestos al comercio y las importaciones, es decir, un tipo de arancel efectivo reducido.</a:t>
            </a:r>
            <a:r>
              <a:rPr lang="es-ES" sz="2800">
                <a:cs typeface="Times New Roman" pitchFamily="18" charset="0"/>
              </a:rPr>
              <a:t> </a:t>
            </a:r>
            <a:endParaRPr lang="en-US" sz="280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8763000" cy="756602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Al desalentar las importaciones, las tarifas pueden encontrarse por encima del nivel que aumentaría los ingresos provenientes de los impuestos al comercio. En este caso, cierta </a:t>
            </a:r>
            <a:r>
              <a:rPr lang="es-AR" sz="2800" u="sng">
                <a:cs typeface="Times New Roman" pitchFamily="18" charset="0"/>
              </a:rPr>
              <a:t>reducción</a:t>
            </a:r>
            <a:r>
              <a:rPr lang="es-AR" sz="2800">
                <a:cs typeface="Times New Roman" pitchFamily="18" charset="0"/>
              </a:rPr>
              <a:t> de los derechos de importación, al alentar mayores importaciones, podía </a:t>
            </a:r>
            <a:r>
              <a:rPr lang="es-AR" sz="2800" u="sng">
                <a:cs typeface="Times New Roman" pitchFamily="18" charset="0"/>
              </a:rPr>
              <a:t>aumentar</a:t>
            </a:r>
            <a:r>
              <a:rPr lang="es-AR" sz="2800">
                <a:cs typeface="Times New Roman" pitchFamily="18" charset="0"/>
              </a:rPr>
              <a:t> los impuestos al comercio en lugar de reducirlos. Para cierto segmento de la tasa del derecho de importación, una disminución de la tasa aumentará las importaciones en tal grado que compensaría en exceso la reducción en la tasa impositiva. En este segmento, las importaciones son flexibles con respecto al derecho de importación. Existe un punto en el cual el nivel de los derechos de importación es tal que aumenta al máximo los ingresos derivados de los impuestos al comercio. Por debajo de este punto, la reducción en los derechos de importación reduciría los ingresos derivados de los impuestos a la importación.</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990600"/>
            <a:ext cx="8610600" cy="37226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En este análisis también debería tenerse en cuenta el impacto de una carga sobre las importaciones, sobre el tipo de cambio y la disponibilidad de divisas. En la discusión que nos atañe se ignora este aspecto, pero en general, se puede presumir que la liberalización del comercio no sólo aumentará las importaciones sino también las exportaciones.</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762000"/>
            <a:ext cx="8229600" cy="5978525"/>
          </a:xfrm>
          <a:prstGeom prst="rect">
            <a:avLst/>
          </a:prstGeom>
          <a:noFill/>
          <a:ln w="9525">
            <a:noFill/>
            <a:miter lim="800000"/>
            <a:headEnd/>
            <a:tailEnd/>
          </a:ln>
          <a:effectLst/>
        </p:spPr>
        <p:txBody>
          <a:bodyPr>
            <a:spAutoFit/>
          </a:bodyPr>
          <a:lstStyle/>
          <a:p>
            <a:pPr>
              <a:spcBef>
                <a:spcPct val="50000"/>
              </a:spcBef>
            </a:pPr>
            <a:r>
              <a:rPr lang="es-AR" sz="2800" u="sng">
                <a:cs typeface="Times New Roman" pitchFamily="18" charset="0"/>
              </a:rPr>
              <a:t>Cuanto más alto sea el nivel inicial de las tarifas, más probable será que la liberalización del comercio que se pretende a través de una reducción arancelaria aumente, al menos por un tiempo, los ingresos fiscales en lugar de disminuirlos</a:t>
            </a:r>
            <a:r>
              <a:rPr lang="es-ES" sz="2800" u="sng">
                <a:cs typeface="Times New Roman" pitchFamily="18" charset="0"/>
              </a:rPr>
              <a:t> </a:t>
            </a:r>
            <a:endParaRPr lang="en-US" sz="2800">
              <a:cs typeface="Arial" pitchFamily="34" charset="0"/>
            </a:endParaRPr>
          </a:p>
          <a:p>
            <a:pPr>
              <a:spcBef>
                <a:spcPct val="50000"/>
              </a:spcBef>
            </a:pPr>
            <a:r>
              <a:rPr lang="es-AR" sz="2800">
                <a:cs typeface="Times New Roman" pitchFamily="18" charset="0"/>
              </a:rPr>
              <a:t>Ciertamente que en algún punto una mayor reducción en las tarifas reducirá los impuestos al comercio. Es en este punto en el cual la elasticidad con respecto al precio de la demanda del producto equivaldrá a uno. Los países que ingresan al proceso de liberalización del comercio deberían hacer el esfuerzo de identificar este punto para sus principales productos.</a:t>
            </a:r>
            <a:r>
              <a:rPr lang="es-ES" sz="2800">
                <a:cs typeface="Times New Roman" pitchFamily="18" charset="0"/>
              </a:rPr>
              <a:t> </a:t>
            </a:r>
            <a:endParaRPr lang="en-US" sz="2800">
              <a:cs typeface="Arial" pitchFamily="34" charset="0"/>
            </a:endParaRPr>
          </a:p>
          <a:p>
            <a:pPr>
              <a:spcBef>
                <a:spcPct val="50000"/>
              </a:spcBef>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692626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No es probable que pueda determinarse el nivel de tarifas que aumenta los ingresos mediante la relación </a:t>
            </a:r>
            <a:r>
              <a:rPr lang="es-AR" sz="2800" u="sng">
                <a:cs typeface="Times New Roman" pitchFamily="18" charset="0"/>
              </a:rPr>
              <a:t>promedio</a:t>
            </a:r>
            <a:r>
              <a:rPr lang="es-AR" sz="2800">
                <a:cs typeface="Times New Roman" pitchFamily="18" charset="0"/>
              </a:rPr>
              <a:t> entre los impuestos al comercio recaudados y las importaciones, es decir, mediante el nivel del tipo de arancel efectivo. Esto es particularmente cierto cuando existe una amplia dispersión en las tarifas aplicadas a diferentes productos.</a:t>
            </a:r>
            <a:r>
              <a:rPr lang="es-ES" sz="2800">
                <a:cs typeface="Times New Roman" pitchFamily="18" charset="0"/>
              </a:rPr>
              <a:t> </a:t>
            </a:r>
            <a:endParaRPr lang="en-US" sz="2800">
              <a:latin typeface="Arial" pitchFamily="34" charset="0"/>
              <a:cs typeface="Arial" pitchFamily="34" charset="0"/>
            </a:endParaRPr>
          </a:p>
          <a:p>
            <a:pPr>
              <a:spcBef>
                <a:spcPct val="50000"/>
              </a:spcBef>
            </a:pPr>
            <a:r>
              <a:rPr lang="en-US" sz="2800">
                <a:cs typeface="Times New Roman" pitchFamily="18" charset="0"/>
              </a:rPr>
              <a:t>  </a:t>
            </a:r>
            <a:r>
              <a:rPr lang="es-AR" sz="2800">
                <a:cs typeface="Times New Roman" pitchFamily="18" charset="0"/>
              </a:rPr>
              <a:t>Los estudios empíricos que han intentado determinar el nivel de tarifas que aumenta los ingresos a partir del promedio o nivel de arancel efectivo tal vez no sean útiles para países específicos.</a:t>
            </a:r>
            <a:r>
              <a:rPr lang="es-ES" sz="2800">
                <a:cs typeface="Times New Roman" pitchFamily="18" charset="0"/>
              </a:rPr>
              <a:t> </a:t>
            </a:r>
            <a:endParaRPr lang="en-US" sz="2800">
              <a:latin typeface="Arial" pitchFamily="34" charset="0"/>
              <a:cs typeface="Arial" pitchFamily="34" charset="0"/>
            </a:endParaRPr>
          </a:p>
          <a:p>
            <a:pPr>
              <a:spcBef>
                <a:spcPct val="50000"/>
              </a:spcBef>
            </a:pPr>
            <a:r>
              <a:rPr lang="es-AR" sz="2800">
                <a:cs typeface="Times New Roman" pitchFamily="18" charset="0"/>
              </a:rPr>
              <a:t>Véase por ejemplo </a:t>
            </a:r>
            <a:r>
              <a:rPr lang="es-AR" sz="2800" i="1">
                <a:cs typeface="Times New Roman" pitchFamily="18" charset="0"/>
              </a:rPr>
              <a:t>Ebrill, et al</a:t>
            </a:r>
            <a:r>
              <a:rPr lang="es-AR" sz="2800">
                <a:cs typeface="Times New Roman" pitchFamily="18" charset="0"/>
              </a:rPr>
              <a:t> (2000) y </a:t>
            </a:r>
            <a:r>
              <a:rPr lang="es-AR" sz="2800" i="1">
                <a:cs typeface="Times New Roman" pitchFamily="18" charset="0"/>
              </a:rPr>
              <a:t>Khattry and Rao</a:t>
            </a:r>
            <a:r>
              <a:rPr lang="es-AR" sz="2800">
                <a:cs typeface="Times New Roman" pitchFamily="18" charset="0"/>
              </a:rPr>
              <a:t> (2002). Estos estudios determinaron que el nivel de tarifas que aumenta los ingresos se encuentra entre el 20 y el 40 por ciento. En todo caso, investigar estos estudios puede resultar de gran utilidad.</a:t>
            </a:r>
            <a:r>
              <a:rPr lang="es-ES" sz="2800">
                <a:cs typeface="Times New Roman" pitchFamily="18" charset="0"/>
              </a:rPr>
              <a:t> </a:t>
            </a:r>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33400" y="1524000"/>
            <a:ext cx="8077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8675" name="Text Box 3"/>
          <p:cNvSpPr txBox="1">
            <a:spLocks noChangeArrowheads="1"/>
          </p:cNvSpPr>
          <p:nvPr/>
        </p:nvSpPr>
        <p:spPr bwMode="auto">
          <a:xfrm>
            <a:off x="381000" y="914400"/>
            <a:ext cx="8458200" cy="585787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En todos sus aspectos, es probable que la liberalización del comercio provoque una mayor apertura de la economía de un país y el cambio de su estructura. Algunos economistas como Dani Rodrik han sostenido que el papel que juega el estado y el nivel de gasto público suelen ser mayores en las economías más abiertas debido a que la apertura conlleva mayores riesgos. Así, de estar en lo cierto, las economías de mayor apertura tal vez necesiten mayores niveles de tributación. La liberalización del comercio podría facilitar el reemplazo de los impuestos al comercio y el aumento en el nivel tributario.</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43000" y="990600"/>
            <a:ext cx="67056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9699" name="Text Box 3"/>
          <p:cNvSpPr txBox="1">
            <a:spLocks noChangeArrowheads="1"/>
          </p:cNvSpPr>
          <p:nvPr/>
        </p:nvSpPr>
        <p:spPr bwMode="auto">
          <a:xfrm>
            <a:off x="914400" y="1143000"/>
            <a:ext cx="6172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9700" name="Text Box 4"/>
          <p:cNvSpPr txBox="1">
            <a:spLocks noChangeArrowheads="1"/>
          </p:cNvSpPr>
          <p:nvPr/>
        </p:nvSpPr>
        <p:spPr bwMode="auto">
          <a:xfrm>
            <a:off x="457200" y="914400"/>
            <a:ext cx="8077200" cy="521652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Por ejemplo, las importaciones constituyen con frecuencia una base importante para el impuesto al valor agregado. En algunos países, las importaciones representan tanto como el 50 por ciento de la base del Impuesto al Valor Agregado. Y en muchos casos los impuestos sobre consumos específicos (</a:t>
            </a:r>
            <a:r>
              <a:rPr lang="es-AR" sz="2800" i="1">
                <a:cs typeface="Times New Roman" pitchFamily="18" charset="0"/>
              </a:rPr>
              <a:t>excise taxes</a:t>
            </a:r>
            <a:r>
              <a:rPr lang="es-AR" sz="2800">
                <a:cs typeface="Times New Roman" pitchFamily="18" charset="0"/>
              </a:rPr>
              <a:t>) pueden recaudarse en gran parte de las importaciones. Por tanto, es posible que la liberalización del comercio aumente los ingresos derivados del impuesto al valor agregado y facilite la recaudación del impuesto sobre consumos específicos. Esto es particularmente cierto en el mediano plazo.</a:t>
            </a:r>
            <a:r>
              <a:rPr lang="es-ES" sz="2800">
                <a:cs typeface="Times New Roman" pitchFamily="18" charset="0"/>
              </a:rPr>
              <a:t> </a:t>
            </a:r>
            <a:endParaRPr lang="en-US" sz="280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228600"/>
            <a:ext cx="8153400" cy="3267075"/>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Existen otros beneficios potenciales para los ingresos fiscales que pueden provenir de canales indirectos, como es el impacto de la liberalización del comercio en la eficiencia de la economía y el crecimiento económico. De hecho, esta es la razón fundamental de la liberalización del comercio. Se obtienen beneficios adicionales de la reducción de las actividades de contrabando que con frecuencia acompañan la liberalización del comercio.</a:t>
            </a:r>
            <a:r>
              <a:rPr lang="es-ES" sz="2600">
                <a:cs typeface="Times New Roman" pitchFamily="18" charset="0"/>
              </a:rPr>
              <a:t> </a:t>
            </a:r>
            <a:endParaRPr lang="en-US" sz="2600"/>
          </a:p>
        </p:txBody>
      </p:sp>
      <p:sp>
        <p:nvSpPr>
          <p:cNvPr id="32771" name="Text Box 3"/>
          <p:cNvSpPr txBox="1">
            <a:spLocks noChangeArrowheads="1"/>
          </p:cNvSpPr>
          <p:nvPr/>
        </p:nvSpPr>
        <p:spPr bwMode="auto">
          <a:xfrm>
            <a:off x="838200" y="3352800"/>
            <a:ext cx="64770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32773" name="Text Box 5"/>
          <p:cNvSpPr txBox="1">
            <a:spLocks noChangeArrowheads="1"/>
          </p:cNvSpPr>
          <p:nvPr/>
        </p:nvSpPr>
        <p:spPr bwMode="auto">
          <a:xfrm>
            <a:off x="381000" y="3505200"/>
            <a:ext cx="8382000" cy="3267075"/>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En el proceso de liberalizar el comercio sería prudente y beneficioso que los países aprovecharan la oportunidad de modernizar sus regímenes fiscales (a) como un fin en sí mismo; (b) para compensar cualquier pérdida en los ingresos; y (c) para hacerlo más avanzado a fin de compensar los efectos no deseados sobre la distribución de las ganancias que podrían derivarse de, o ser atribuidos a, la apertura de la economía.</a:t>
            </a:r>
            <a:r>
              <a:rPr lang="es-ES" sz="2600">
                <a:cs typeface="Times New Roman" pitchFamily="18" charset="0"/>
              </a:rPr>
              <a:t> </a:t>
            </a:r>
            <a:endParaRPr lang="en-US"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04800" y="914400"/>
            <a:ext cx="8153400" cy="37226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Por tanto, es preciso realizar algún análisis de las posibilidades de reforma fiscal a partir de la vasta literatura sobre los cambios en las estructuras fiscales durante el desarrollo económico y de las experiencias recientes con reformas fiscales. ¿Qué lecciones obtenemos de esa literatura? ¿Siguen siendo provechosas en la actualidad?</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838200"/>
            <a:ext cx="8229600" cy="4362450"/>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Las enseñanzas indiscutiblemente </a:t>
            </a:r>
            <a:r>
              <a:rPr lang="es-AR" sz="2800" u="sng">
                <a:cs typeface="Times New Roman" pitchFamily="18" charset="0"/>
              </a:rPr>
              <a:t>generales</a:t>
            </a:r>
            <a:r>
              <a:rPr lang="es-AR" sz="2800">
                <a:cs typeface="Times New Roman" pitchFamily="18" charset="0"/>
              </a:rPr>
              <a:t>, si bien son útiles, tal vez no contengan la respuesta cabal a las necesidades de algunos países específicos. En cierto modo, en lo que respecta al régimen tributario, cada país es o siente que es único. En futuros trabajos puede ser útil clasificar los países en diferentes categorías (pequeños y grandes; pobres y menos pobres; insulares y continentales, etc.) para comprobar si se pueden desprender lecciones más adecuadas para cada una de estas categorías.</a:t>
            </a:r>
            <a:r>
              <a:rPr lang="es-ES" sz="2800">
                <a:cs typeface="Times New Roman" pitchFamily="18" charset="0"/>
              </a:rPr>
              <a:t> </a:t>
            </a:r>
            <a:endParaRPr lang="en-US" sz="280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28600" y="381000"/>
            <a:ext cx="8686800" cy="6499225"/>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 </a:t>
            </a:r>
            <a:r>
              <a:rPr lang="es-AR" sz="2800" u="sng">
                <a:cs typeface="Times New Roman" pitchFamily="18" charset="0"/>
              </a:rPr>
              <a:t>Ronda Doha</a:t>
            </a:r>
            <a:r>
              <a:rPr lang="es-AR" sz="2800">
                <a:cs typeface="Times New Roman" pitchFamily="18" charset="0"/>
              </a:rPr>
              <a:t> y los </a:t>
            </a:r>
            <a:r>
              <a:rPr lang="es-AR" sz="2800" u="sng">
                <a:cs typeface="Times New Roman" pitchFamily="18" charset="0"/>
              </a:rPr>
              <a:t>programas de integración regional</a:t>
            </a:r>
            <a:r>
              <a:rPr lang="es-AR" sz="2800">
                <a:cs typeface="Times New Roman" pitchFamily="18" charset="0"/>
              </a:rPr>
              <a:t> actualmente en curso, al requerir la eliminación de estos impuestos, podrían provocar una reducción en los ingresos y crear dificultades macroeconómicas en algunos países.</a:t>
            </a:r>
            <a:endParaRPr lang="en-US" sz="2800">
              <a:latin typeface="Arial" pitchFamily="34" charset="0"/>
              <a:cs typeface="Arial" pitchFamily="34" charset="0"/>
            </a:endParaRPr>
          </a:p>
          <a:p>
            <a:pPr>
              <a:spcBef>
                <a:spcPct val="50000"/>
              </a:spcBef>
            </a:pPr>
            <a:r>
              <a:rPr lang="es-AR" sz="2800">
                <a:cs typeface="Times New Roman" pitchFamily="18" charset="0"/>
              </a:rPr>
              <a:t>El temor a esta disminución por parte de los responsables de establecer las políticas en algunos países podría reducir el respaldo para una mayor liberalización del comercio a menos que dicha reducción fuera compensada por otros ingresos.</a:t>
            </a:r>
            <a:r>
              <a:rPr lang="es-ES" sz="2800">
                <a:cs typeface="Times New Roman" pitchFamily="18" charset="0"/>
              </a:rPr>
              <a:t> </a:t>
            </a:r>
            <a:endParaRPr lang="en-US" sz="2800">
              <a:latin typeface="Arial" pitchFamily="34" charset="0"/>
              <a:cs typeface="Arial" pitchFamily="34" charset="0"/>
            </a:endParaRPr>
          </a:p>
          <a:p>
            <a:pPr>
              <a:spcBef>
                <a:spcPct val="50000"/>
              </a:spcBef>
            </a:pPr>
            <a:r>
              <a:rPr lang="es-AR" sz="2800">
                <a:cs typeface="Times New Roman" pitchFamily="18" charset="0"/>
              </a:rPr>
              <a:t>De este modo, el problema principal no debería consistir en la reducción de los impuestos al comercio sino de todos los ingresos fiscales. Si la caída en los impuestos al comercio pudiera ser fácilmente compensada con un aumento en otros impuestos, entonces no existiría ningún problema.</a:t>
            </a:r>
            <a:r>
              <a:rPr lang="es-ES" sz="2800">
                <a:cs typeface="Times New Roman" pitchFamily="18" charset="0"/>
              </a:rPr>
              <a:t> </a:t>
            </a:r>
            <a:endParaRPr lang="en-US" sz="280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9144000" cy="6465888"/>
          </a:xfrm>
          <a:prstGeom prst="rect">
            <a:avLst/>
          </a:prstGeom>
          <a:noFill/>
          <a:ln w="9525">
            <a:noFill/>
            <a:miter lim="800000"/>
            <a:headEnd/>
            <a:tailEnd/>
          </a:ln>
          <a:effectLst/>
        </p:spPr>
        <p:txBody>
          <a:bodyPr>
            <a:spAutoFit/>
          </a:bodyPr>
          <a:lstStyle/>
          <a:p>
            <a:pPr>
              <a:spcBef>
                <a:spcPct val="50000"/>
              </a:spcBef>
            </a:pPr>
            <a:r>
              <a:rPr lang="es-AR" sz="2700">
                <a:cs typeface="Times New Roman" pitchFamily="18" charset="0"/>
              </a:rPr>
              <a:t>En algunos casos, la compensación de ingresos por la pérdida de ingresos puede lograrse simplemente mediante el aumento de las tasas, o aún mejor, de las bases imponibles de los impuestos existentes. En otros casos, puede ser necesario crear nuevos impuestos. Por ejemplo, los países que aún no cuentan con un impuesto al valor agregado podrían introducirlo. Los países que cuentan con un I.V.A. que restringe excesivamente la base sobre la cual se aplica, como sucede en México, podrían ampliarla. Los países que hacen poco uso del impuesto a las ganancias o sobre la propiedad pueden aumentar su uso. En algunos países, el ajuste en las cuentas fiscales podría provenir también de la columna de gastos del presupuesto, especialmente si se pudieran identificar gastos improductivos.</a:t>
            </a:r>
            <a:endParaRPr lang="en-US" sz="2700">
              <a:latin typeface="Arial" pitchFamily="34" charset="0"/>
              <a:cs typeface="Times New Roman" pitchFamily="18" charset="0"/>
            </a:endParaRPr>
          </a:p>
          <a:p>
            <a:pPr>
              <a:spcBef>
                <a:spcPct val="50000"/>
              </a:spcBef>
            </a:pPr>
            <a:r>
              <a:rPr lang="es-AR" sz="2700">
                <a:cs typeface="Times New Roman" pitchFamily="18" charset="0"/>
              </a:rPr>
              <a:t>Y, ciertamente, en la mayoría de los casos el ajuste debería contemplar todas estas posibilidades.</a:t>
            </a:r>
            <a:r>
              <a:rPr lang="es-ES" sz="2700">
                <a:cs typeface="Arial" pitchFamily="34" charset="0"/>
              </a:rPr>
              <a:t> </a:t>
            </a:r>
            <a:endParaRPr lang="en-US" sz="27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533400" y="914400"/>
            <a:ext cx="7010400" cy="2868613"/>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Los países insulares pequeños pueden ser especialmente vulnerables a la pérdida de los impuestos al comercio y necesitar ajustes significativos. Estos países han dependido principalmente de los impuestos al comercio.</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762000" y="1219200"/>
            <a:ext cx="7543800" cy="372268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Los ministros de finanzas deben atender la relación entre los ingresos provenientes de los impuestos al comercio y la liberalización del comercio. Deben identificar los efectos más probables para sus países y las formas técnica y políticamente más viables de compensar cualquier eventual pérdida de ingresos.</a:t>
            </a:r>
            <a:r>
              <a:rPr lang="es-ES" sz="2800">
                <a:cs typeface="Times New Roman" pitchFamily="18" charset="0"/>
              </a:rPr>
              <a:t> </a:t>
            </a:r>
            <a:endParaRPr lang="en-US" sz="2800">
              <a:cs typeface="Arial" pitchFamily="34" charset="0"/>
            </a:endParaRPr>
          </a:p>
          <a:p>
            <a:pPr>
              <a:spcBef>
                <a:spcPct val="50000"/>
              </a:spcBef>
            </a:pPr>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8915400" cy="6640513"/>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Particularmente en las décadas de 1960 y 1970, un economista fiscal interesado en los países en vías de desarrollo estudió la forma en la cual habían evolucionado los sistemas impositivos a lo largo de extensos períodos de tiempo, y formuló lo que más tarde se denominó la </a:t>
            </a:r>
            <a:r>
              <a:rPr lang="es-AR" sz="2600" u="sng">
                <a:cs typeface="Times New Roman" pitchFamily="18" charset="0"/>
              </a:rPr>
              <a:t>teoría del desarrollo de la estructura impositiva</a:t>
            </a:r>
            <a:r>
              <a:rPr lang="es-AR" sz="2600">
                <a:cs typeface="Times New Roman" pitchFamily="18" charset="0"/>
              </a:rPr>
              <a:t>.</a:t>
            </a:r>
            <a:r>
              <a:rPr lang="es-ES" sz="2600">
                <a:cs typeface="Times New Roman" pitchFamily="18" charset="0"/>
              </a:rPr>
              <a:t> </a:t>
            </a:r>
            <a:endParaRPr lang="en-US" sz="2600">
              <a:latin typeface="Arial" pitchFamily="34" charset="0"/>
              <a:cs typeface="Arial" pitchFamily="34" charset="0"/>
            </a:endParaRPr>
          </a:p>
          <a:p>
            <a:pPr>
              <a:spcBef>
                <a:spcPct val="50000"/>
              </a:spcBef>
            </a:pPr>
            <a:r>
              <a:rPr lang="en-US" sz="2600">
                <a:cs typeface="Times New Roman" pitchFamily="18" charset="0"/>
              </a:rPr>
              <a:t>  </a:t>
            </a:r>
            <a:r>
              <a:rPr lang="es-AR" sz="2600">
                <a:cs typeface="Times New Roman" pitchFamily="18" charset="0"/>
              </a:rPr>
              <a:t>Entre otras cosas, la teoría del desarrollo de la estructura impositiva analizaba que a medida que los países se desarrollan van modificando progresivamente su estructura impositiva a fin de adaptarla a los cambios registrados en la estructura económica. Más específicamente, tienden a reemplazar los impuestos al comercio con impuestos de base interna. Este desarrollo ha caracterizado a muchos países, incluso a los Estados Unidos de América. En el siglo XVIII, el 50% del ingreso total recaudado en los Estados Unidos provenía de los impuestos al comercio. Actualmente, la recaudación por ese concepto es casi nula.</a:t>
            </a:r>
            <a:r>
              <a:rPr lang="es-ES" sz="2600">
                <a:latin typeface="Arial" pitchFamily="34" charset="0"/>
                <a:cs typeface="Arial" pitchFamily="34" charset="0"/>
              </a:rPr>
              <a:t> </a:t>
            </a: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228600"/>
            <a:ext cx="9144000" cy="6196013"/>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Si bien la sustitución de los impuestos al comercio por impuestos internos ocurrirá como un proceso natural que acompaña al crecimiento, la liberalización del comercio, que deriva de decisiones políticas específicas, aceleraría este proceso forzando a algunos países a reformar sus regímenes fiscales con mayor rapidez a fin de proteger el nivel de sus ingresos fiscales</a:t>
            </a:r>
            <a:r>
              <a:rPr lang="en-US" sz="2600">
                <a:cs typeface="Times New Roman" pitchFamily="18" charset="0"/>
              </a:rPr>
              <a:t>.</a:t>
            </a:r>
          </a:p>
          <a:p>
            <a:pPr>
              <a:spcBef>
                <a:spcPct val="50000"/>
              </a:spcBef>
            </a:pPr>
            <a:r>
              <a:rPr lang="es-AR" sz="2600">
                <a:cs typeface="Times New Roman" pitchFamily="18" charset="0"/>
              </a:rPr>
              <a:t>No todos los países podrán reformar su régimen fiscal fácilmente y reemplazar los ingresos provenientes de los impuestos al comercio con otros ingresos.</a:t>
            </a:r>
            <a:r>
              <a:rPr lang="es-ES" sz="2600">
                <a:cs typeface="Times New Roman" pitchFamily="18" charset="0"/>
              </a:rPr>
              <a:t> </a:t>
            </a:r>
            <a:endParaRPr lang="en-US" sz="2600">
              <a:cs typeface="Times New Roman" pitchFamily="18" charset="0"/>
            </a:endParaRPr>
          </a:p>
          <a:p>
            <a:pPr>
              <a:spcBef>
                <a:spcPct val="50000"/>
              </a:spcBef>
            </a:pPr>
            <a:r>
              <a:rPr lang="es-AR" sz="2600">
                <a:cs typeface="Times New Roman" pitchFamily="18" charset="0"/>
              </a:rPr>
              <a:t>La estructura de las economías, la sofisticación de las administraciones fiscales o los obstáculos de índole política podrían hacer que las reformas necesarias en algunos países se tornen particularmente difíciles o que requieran mayor tiempo.</a:t>
            </a:r>
            <a:endParaRPr lang="en-US"/>
          </a:p>
          <a:p>
            <a:pPr>
              <a:spcBef>
                <a:spcPct val="50000"/>
              </a:spcBef>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0"/>
            <a:ext cx="8534400" cy="6838950"/>
          </a:xfrm>
          <a:prstGeom prst="rect">
            <a:avLst/>
          </a:prstGeom>
          <a:noFill/>
          <a:ln w="9525">
            <a:noFill/>
            <a:miter lim="800000"/>
            <a:headEnd/>
            <a:tailEnd/>
          </a:ln>
          <a:effectLst/>
        </p:spPr>
        <p:txBody>
          <a:bodyPr>
            <a:spAutoFit/>
          </a:bodyPr>
          <a:lstStyle/>
          <a:p>
            <a:pPr>
              <a:spcBef>
                <a:spcPct val="50000"/>
              </a:spcBef>
            </a:pPr>
            <a:endParaRPr lang="en-US" sz="2600">
              <a:cs typeface="Times New Roman" pitchFamily="18" charset="0"/>
            </a:endParaRPr>
          </a:p>
          <a:p>
            <a:pPr>
              <a:spcBef>
                <a:spcPct val="50000"/>
              </a:spcBef>
            </a:pPr>
            <a:r>
              <a:rPr lang="es-AR" sz="2600">
                <a:cs typeface="Times New Roman" pitchFamily="18" charset="0"/>
              </a:rPr>
              <a:t>En todo caso, es de vital importancia que los responsables de elaborar las políticas en los países que enfrentan un proceso de liberalización del comercio se aboquen sistemáticamente y de manera informada a la cuestión del posible impacto que ese proceso podría tener en sus regímenes fiscales.</a:t>
            </a:r>
            <a:r>
              <a:rPr lang="es-ES" sz="2600">
                <a:cs typeface="Times New Roman" pitchFamily="18" charset="0"/>
              </a:rPr>
              <a:t> </a:t>
            </a:r>
            <a:endParaRPr lang="en-US" sz="2600">
              <a:cs typeface="Times New Roman" pitchFamily="18" charset="0"/>
            </a:endParaRPr>
          </a:p>
          <a:p>
            <a:pPr>
              <a:spcBef>
                <a:spcPct val="50000"/>
              </a:spcBef>
            </a:pPr>
            <a:endParaRPr lang="en-US" sz="2600">
              <a:cs typeface="Times New Roman" pitchFamily="18" charset="0"/>
            </a:endParaRPr>
          </a:p>
          <a:p>
            <a:pPr>
              <a:spcBef>
                <a:spcPct val="50000"/>
              </a:spcBef>
            </a:pPr>
            <a:endParaRPr lang="en-US" sz="2600">
              <a:latin typeface="Arial" pitchFamily="34" charset="0"/>
              <a:cs typeface="Arial" pitchFamily="34" charset="0"/>
            </a:endParaRPr>
          </a:p>
          <a:p>
            <a:pPr>
              <a:spcBef>
                <a:spcPct val="50000"/>
              </a:spcBef>
            </a:pPr>
            <a:r>
              <a:rPr lang="es-AR" sz="2600">
                <a:cs typeface="Times New Roman" pitchFamily="18" charset="0"/>
              </a:rPr>
              <a:t>Es importante prever ese impacto y si se determinara que será considerable, adoptar las medidas necesarias en forma oportuna. Los países deberían evitar enfrentarse a sorpresas desagradables.</a:t>
            </a:r>
            <a:r>
              <a:rPr lang="es-ES" sz="2600">
                <a:cs typeface="Times New Roman" pitchFamily="18" charset="0"/>
              </a:rPr>
              <a:t> </a:t>
            </a:r>
            <a:endParaRPr lang="en-US" sz="2600">
              <a:cs typeface="Times New Roman" pitchFamily="18" charset="0"/>
            </a:endParaRPr>
          </a:p>
          <a:p>
            <a:pPr>
              <a:spcBef>
                <a:spcPct val="50000"/>
              </a:spcBef>
            </a:pPr>
            <a:endParaRPr lang="en-US" sz="2600">
              <a:cs typeface="Arial" pitchFamily="34" charset="0"/>
            </a:endParaRPr>
          </a:p>
          <a:p>
            <a:pPr>
              <a:spcBef>
                <a:spcPct val="50000"/>
              </a:spcBef>
            </a:pPr>
            <a:endParaRPr lang="en-US"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066800"/>
            <a:ext cx="8458200" cy="3465513"/>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Al modificar potencialmente la estructura de la economía, la liberalización del comercio afectará no sólo a los ingresos fiscales sino además al papel que cumple el estado en la economía y, de ese modo, también al gasto público. En este análisis, nos concentraremos en el sistema tributario e ignoraremos el posible impacto que la liberalización del comercio tendría sobre el gasto público.</a:t>
            </a:r>
            <a:r>
              <a:rPr lang="es-ES" sz="2600">
                <a:cs typeface="Times New Roman" pitchFamily="18" charset="0"/>
              </a:rPr>
              <a:t> </a:t>
            </a:r>
            <a:endParaRPr lang="en-US" sz="2600">
              <a:cs typeface="Times New Roman" pitchFamily="18" charset="0"/>
            </a:endParaRPr>
          </a:p>
          <a:p>
            <a:pPr>
              <a:spcBef>
                <a:spcPct val="50000"/>
              </a:spcBef>
            </a:pPr>
            <a:r>
              <a:rPr lang="es-AR" sz="2600">
                <a:cs typeface="Times New Roman" pitchFamily="18" charset="0"/>
              </a:rPr>
              <a:t>Esta cuestión requiere un análisis más detallado.</a:t>
            </a:r>
            <a:r>
              <a:rPr lang="es-ES" sz="2600">
                <a:cs typeface="Times New Roman" pitchFamily="18" charset="0"/>
              </a:rPr>
              <a:t> </a:t>
            </a:r>
            <a:endParaRPr lang="en-US" sz="260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250825" y="260350"/>
            <a:ext cx="9144000" cy="946150"/>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Las dos cuestiones principales que los responsables de elaborar las políticas deberían tratar son:</a:t>
            </a:r>
            <a:r>
              <a:rPr lang="es-ES" sz="2800">
                <a:cs typeface="Times New Roman" pitchFamily="18" charset="0"/>
              </a:rPr>
              <a:t> </a:t>
            </a:r>
            <a:endParaRPr lang="en-US" sz="2800"/>
          </a:p>
        </p:txBody>
      </p:sp>
      <p:sp>
        <p:nvSpPr>
          <p:cNvPr id="7174" name="Text Box 6"/>
          <p:cNvSpPr txBox="1">
            <a:spLocks noChangeArrowheads="1"/>
          </p:cNvSpPr>
          <p:nvPr/>
        </p:nvSpPr>
        <p:spPr bwMode="auto">
          <a:xfrm>
            <a:off x="2133600" y="1295400"/>
            <a:ext cx="6477000" cy="2014538"/>
          </a:xfrm>
          <a:prstGeom prst="rect">
            <a:avLst/>
          </a:prstGeom>
          <a:noFill/>
          <a:ln w="9525">
            <a:noFill/>
            <a:miter lim="800000"/>
            <a:headEnd/>
            <a:tailEnd/>
          </a:ln>
          <a:effectLst/>
        </p:spPr>
        <p:txBody>
          <a:bodyPr>
            <a:spAutoFit/>
          </a:bodyPr>
          <a:lstStyle/>
          <a:p>
            <a:pPr>
              <a:spcBef>
                <a:spcPct val="50000"/>
              </a:spcBef>
            </a:pPr>
            <a:r>
              <a:rPr lang="en-US">
                <a:cs typeface="Times New Roman" pitchFamily="18" charset="0"/>
              </a:rPr>
              <a:t>1.      </a:t>
            </a:r>
            <a:r>
              <a:rPr lang="es-AR" sz="2800">
                <a:cs typeface="Times New Roman" pitchFamily="18" charset="0"/>
              </a:rPr>
              <a:t>El impacto que la apertura de sus economías podría tener sobre los ingresos fiscales, y si este impacto es significativo;</a:t>
            </a:r>
            <a:r>
              <a:rPr lang="es-ES" sz="2800">
                <a:cs typeface="Times New Roman" pitchFamily="18" charset="0"/>
              </a:rPr>
              <a:t> </a:t>
            </a:r>
            <a:endParaRPr lang="en-US" sz="2800">
              <a:latin typeface="Arial" pitchFamily="34" charset="0"/>
              <a:cs typeface="Arial" pitchFamily="34" charset="0"/>
            </a:endParaRPr>
          </a:p>
          <a:p>
            <a:pPr>
              <a:spcBef>
                <a:spcPct val="50000"/>
              </a:spcBef>
            </a:pPr>
            <a:r>
              <a:rPr lang="en-US" sz="2800">
                <a:cs typeface="Times New Roman" pitchFamily="18" charset="0"/>
              </a:rPr>
              <a:t>2. </a:t>
            </a:r>
            <a:r>
              <a:rPr lang="es-AR" sz="2800">
                <a:cs typeface="Times New Roman" pitchFamily="18" charset="0"/>
              </a:rPr>
              <a:t>Qué hacer al respecto.</a:t>
            </a:r>
            <a:r>
              <a:rPr lang="es-ES" sz="2800">
                <a:cs typeface="Times New Roman" pitchFamily="18" charset="0"/>
              </a:rPr>
              <a:t> </a:t>
            </a:r>
            <a:endParaRPr lang="en-US" sz="2800">
              <a:cs typeface="Times New Roman" pitchFamily="18" charset="0"/>
            </a:endParaRPr>
          </a:p>
        </p:txBody>
      </p:sp>
      <p:sp>
        <p:nvSpPr>
          <p:cNvPr id="7175" name="Text Box 7"/>
          <p:cNvSpPr txBox="1">
            <a:spLocks noChangeArrowheads="1"/>
          </p:cNvSpPr>
          <p:nvPr/>
        </p:nvSpPr>
        <p:spPr bwMode="auto">
          <a:xfrm>
            <a:off x="250825" y="3429000"/>
            <a:ext cx="8534400" cy="3081338"/>
          </a:xfrm>
          <a:prstGeom prst="rect">
            <a:avLst/>
          </a:prstGeom>
          <a:noFill/>
          <a:ln w="9525">
            <a:noFill/>
            <a:miter lim="800000"/>
            <a:headEnd/>
            <a:tailEnd/>
          </a:ln>
          <a:effectLst/>
        </p:spPr>
        <p:txBody>
          <a:bodyPr>
            <a:spAutoFit/>
          </a:bodyPr>
          <a:lstStyle/>
          <a:p>
            <a:pPr>
              <a:spcBef>
                <a:spcPct val="50000"/>
              </a:spcBef>
            </a:pPr>
            <a:r>
              <a:rPr lang="es-AR" sz="2800">
                <a:cs typeface="Times New Roman" pitchFamily="18" charset="0"/>
              </a:rPr>
              <a:t>Estas dos cuestiones deben vincularse a las circunstancias particulares de cada país. Las respuestas generales probablemente no sean de gran ayuda para cada uno de los países en particular. No obstante, analizar algunos de los aspectos sobresalientes puede resultar de utilidad. Este análisis ayuda a identificar las preguntas que se deben formular los responsables de la elaboración de políticas.</a:t>
            </a:r>
            <a:r>
              <a:rPr lang="es-ES" sz="2800">
                <a:cs typeface="Times New Roman" pitchFamily="18" charset="0"/>
              </a:rPr>
              <a:t> </a:t>
            </a:r>
            <a:endParaRPr lang="en-US" sz="280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P spid="7174" grpId="0" autoUpdateAnimBg="0"/>
      <p:bldP spid="717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95288" y="333375"/>
            <a:ext cx="8153400" cy="6243638"/>
          </a:xfrm>
          <a:prstGeom prst="rect">
            <a:avLst/>
          </a:prstGeom>
          <a:noFill/>
          <a:ln w="9525">
            <a:noFill/>
            <a:miter lim="800000"/>
            <a:headEnd/>
            <a:tailEnd/>
          </a:ln>
          <a:effectLst/>
        </p:spPr>
        <p:txBody>
          <a:bodyPr>
            <a:spAutoFit/>
          </a:bodyPr>
          <a:lstStyle/>
          <a:p>
            <a:pPr>
              <a:spcBef>
                <a:spcPct val="50000"/>
              </a:spcBef>
            </a:pPr>
            <a:r>
              <a:rPr lang="es-AR" sz="2600">
                <a:cs typeface="Times New Roman" pitchFamily="18" charset="0"/>
              </a:rPr>
              <a:t>A nivel general (como fuera predicho por la teoría del desarrollo de la estructura impositiva), el porcentaje de los ingresos fiscales totales representado por impuestos al comercio exterior ha ido disminuyendo en la mayoría de los países, incluso en los países latinoamericanos. Así, el costo fiscal de la liberalización del comercio es menor ahora de lo que habría sido en el pasado.</a:t>
            </a:r>
          </a:p>
          <a:p>
            <a:pPr>
              <a:spcBef>
                <a:spcPct val="50000"/>
              </a:spcBef>
            </a:pPr>
            <a:r>
              <a:rPr lang="es-ES" sz="2600">
                <a:cs typeface="Times New Roman" pitchFamily="18" charset="0"/>
              </a:rPr>
              <a:t> </a:t>
            </a:r>
            <a:r>
              <a:rPr lang="es-AR" sz="2600">
                <a:cs typeface="Times New Roman" pitchFamily="18" charset="0"/>
              </a:rPr>
              <a:t>Algo que resulta particularmente significativo es la casi </a:t>
            </a:r>
            <a:r>
              <a:rPr lang="es-AR" sz="2600" u="sng">
                <a:cs typeface="Times New Roman" pitchFamily="18" charset="0"/>
              </a:rPr>
              <a:t>desaparición de los impuestos a la exportación</a:t>
            </a:r>
            <a:r>
              <a:rPr lang="es-AR" sz="2600">
                <a:cs typeface="Times New Roman" pitchFamily="18" charset="0"/>
              </a:rPr>
              <a:t>. Esos impuestos revestían importancia en décadas pasadas y particularmente en algunos países latinoamericanos. Una economía saludable requiere la eliminación de esos impuestos. Y se considera entonces un avance positivo el hecho de que hayan desaparecido casi por completo Este efecto es el resultado de las decisiones políticas adoptadas.</a:t>
            </a:r>
            <a:r>
              <a:rPr lang="es-ES" sz="2600">
                <a:cs typeface="Times New Roman" pitchFamily="18" charset="0"/>
              </a:rPr>
              <a:t> </a:t>
            </a:r>
            <a:endParaRPr lang="en-US" sz="260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248</TotalTime>
  <Words>2722</Words>
  <Application>Microsoft Office PowerPoint</Application>
  <PresentationFormat>On-screen Show (4:3)</PresentationFormat>
  <Paragraphs>68</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Times New Roman</vt:lpstr>
      <vt:lpstr>Arial</vt:lpstr>
      <vt:lpstr>Symbol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Inter-American Development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JohannaR</dc:creator>
  <cp:lastModifiedBy>anarod</cp:lastModifiedBy>
  <cp:revision>13</cp:revision>
  <dcterms:created xsi:type="dcterms:W3CDTF">2003-08-01T19:21:08Z</dcterms:created>
  <dcterms:modified xsi:type="dcterms:W3CDTF">2010-07-11T22:15:45Z</dcterms:modified>
</cp:coreProperties>
</file>