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5" r:id="rId1"/>
  </p:sldMasterIdLst>
  <p:notesMasterIdLst>
    <p:notesMasterId r:id="rId16"/>
  </p:notesMasterIdLst>
  <p:handoutMasterIdLst>
    <p:handoutMasterId r:id="rId17"/>
  </p:handoutMasterIdLst>
  <p:sldIdLst>
    <p:sldId id="371" r:id="rId2"/>
    <p:sldId id="522" r:id="rId3"/>
    <p:sldId id="427" r:id="rId4"/>
    <p:sldId id="428" r:id="rId5"/>
    <p:sldId id="429" r:id="rId6"/>
    <p:sldId id="433" r:id="rId7"/>
    <p:sldId id="500" r:id="rId8"/>
    <p:sldId id="519" r:id="rId9"/>
    <p:sldId id="520" r:id="rId10"/>
    <p:sldId id="521" r:id="rId11"/>
    <p:sldId id="509" r:id="rId12"/>
    <p:sldId id="524" r:id="rId13"/>
    <p:sldId id="511" r:id="rId14"/>
    <p:sldId id="462" r:id="rId15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FB00"/>
    <a:srgbClr val="FFD600"/>
    <a:srgbClr val="D2D600"/>
    <a:srgbClr val="92BD11"/>
    <a:srgbClr val="62BEE7"/>
    <a:srgbClr val="CEEAF4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0" autoAdjust="0"/>
    <p:restoredTop sz="96675" autoAdjust="0"/>
  </p:normalViewPr>
  <p:slideViewPr>
    <p:cSldViewPr snapToGrid="0">
      <p:cViewPr varScale="1">
        <p:scale>
          <a:sx n="66" d="100"/>
          <a:sy n="66" d="100"/>
        </p:scale>
        <p:origin x="-756" y="-96"/>
      </p:cViewPr>
      <p:guideLst>
        <p:guide orient="horz" pos="701"/>
        <p:guide orient="horz" pos="1024"/>
        <p:guide pos="4137"/>
        <p:guide pos="731"/>
        <p:guide pos="972"/>
        <p:guide pos="5678"/>
        <p:guide pos="35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sv-SE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705364EC-1755-45CB-B9B1-AF641FB97759}" type="datetime1">
              <a:rPr lang="sv-SE"/>
              <a:pPr/>
              <a:t>2010-07-12</a:t>
            </a:fld>
            <a:endParaRPr lang="sv-SE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sv-SE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D87F9DB4-4222-4149-B32F-18F2DFAEBE25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B0186617-0A4A-425C-B0D6-1AB3A0B5861A}" type="datetime1">
              <a:rPr lang="sv-SE"/>
              <a:pPr/>
              <a:t>2010-07-12</a:t>
            </a:fld>
            <a:endParaRPr lang="sv-SE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4EBFBD07-8196-45D3-96E1-03DECC8D118E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9AD817B-DF51-439C-BADA-27770E81CEA4}" type="datetime1">
              <a:rPr lang="sv-SE"/>
              <a:pPr/>
              <a:t>2010-07-12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27C6A-8034-4907-B9B8-098E6AF09B33}" type="slidenum">
              <a:rPr lang="sv-SE"/>
              <a:pPr/>
              <a:t>1</a:t>
            </a:fld>
            <a:endParaRPr lang="sv-SE"/>
          </a:p>
        </p:txBody>
      </p:sp>
      <p:sp>
        <p:nvSpPr>
          <p:cNvPr id="3686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4400" y="744538"/>
            <a:ext cx="4967288" cy="3724275"/>
          </a:xfrm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</p:spPr>
        <p:txBody>
          <a:bodyPr/>
          <a:lstStyle/>
          <a:p>
            <a:endParaRPr lang="en-GB" alt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94A811C-7A94-4187-B167-C5FDFC574CCA}" type="datetime1">
              <a:rPr lang="sv-SE"/>
              <a:pPr/>
              <a:t>2010-07-12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0932D-38F1-4991-BA4C-B71C206C95C4}" type="slidenum">
              <a:rPr lang="sv-SE"/>
              <a:pPr/>
              <a:t>3</a:t>
            </a:fld>
            <a:endParaRPr lang="sv-SE"/>
          </a:p>
        </p:txBody>
      </p:sp>
      <p:sp>
        <p:nvSpPr>
          <p:cNvPr id="4587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4400" y="744538"/>
            <a:ext cx="4967288" cy="3724275"/>
          </a:xfrm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</p:spPr>
        <p:txBody>
          <a:bodyPr/>
          <a:lstStyle/>
          <a:p>
            <a:endParaRPr lang="es-ES" sz="1000" i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ED0F156-1C66-450F-A81A-E4A124E7AC19}" type="datetime1">
              <a:rPr lang="sv-SE"/>
              <a:pPr/>
              <a:t>2010-07-12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8D636-6046-4BB8-89C1-957298DFC2E9}" type="slidenum">
              <a:rPr lang="sv-SE"/>
              <a:pPr/>
              <a:t>4</a:t>
            </a:fld>
            <a:endParaRPr lang="sv-SE"/>
          </a:p>
        </p:txBody>
      </p:sp>
      <p:sp>
        <p:nvSpPr>
          <p:cNvPr id="4608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4400" y="744538"/>
            <a:ext cx="4967288" cy="3724275"/>
          </a:xfrm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</p:spPr>
        <p:txBody>
          <a:bodyPr/>
          <a:lstStyle/>
          <a:p>
            <a:endParaRPr lang="en-GB" alt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2204E3A-6B75-4239-B03E-0E1BC36A45E3}" type="datetime1">
              <a:rPr lang="sv-SE"/>
              <a:pPr/>
              <a:t>2010-07-12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51059-0713-4C52-BE39-3437A3882DAC}" type="slidenum">
              <a:rPr lang="sv-SE"/>
              <a:pPr/>
              <a:t>5</a:t>
            </a:fld>
            <a:endParaRPr lang="sv-SE"/>
          </a:p>
        </p:txBody>
      </p:sp>
      <p:sp>
        <p:nvSpPr>
          <p:cNvPr id="4628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0750" y="744538"/>
            <a:ext cx="4962525" cy="3721100"/>
          </a:xfrm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14302ED-1AEB-4F8B-9ADB-DFB3FD16B28F}" type="datetime1">
              <a:rPr lang="sv-SE"/>
              <a:pPr/>
              <a:t>2010-07-12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795CC-30EF-40DF-AEA4-CEAF8C6500BA}" type="slidenum">
              <a:rPr lang="sv-SE"/>
              <a:pPr/>
              <a:t>6</a:t>
            </a:fld>
            <a:endParaRPr lang="sv-SE"/>
          </a:p>
        </p:txBody>
      </p:sp>
      <p:sp>
        <p:nvSpPr>
          <p:cNvPr id="4710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2950"/>
            <a:ext cx="4964113" cy="3722688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88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D2BC44C-F0CB-43B6-B8B5-7A24965E2B64}" type="datetime1">
              <a:rPr lang="sv-SE"/>
              <a:pPr/>
              <a:t>2010-07-12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3A13C-24BE-4F45-A573-4BFFA7085D49}" type="slidenum">
              <a:rPr lang="sv-SE"/>
              <a:pPr/>
              <a:t>14</a:t>
            </a:fld>
            <a:endParaRPr lang="sv-SE"/>
          </a:p>
        </p:txBody>
      </p:sp>
      <p:sp>
        <p:nvSpPr>
          <p:cNvPr id="516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06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1074738" y="2693988"/>
            <a:ext cx="7729537" cy="530225"/>
          </a:xfrm>
        </p:spPr>
        <p:txBody>
          <a:bodyPr rIns="0"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97307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074738" y="4987925"/>
            <a:ext cx="7732712" cy="1152525"/>
          </a:xfrm>
        </p:spPr>
        <p:txBody>
          <a:bodyPr rIns="0"/>
          <a:lstStyle>
            <a:lvl1pPr marL="0" indent="0">
              <a:buFont typeface="Arial" pitchFamily="34" charset="0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97322" name="Line 42"/>
          <p:cNvSpPr>
            <a:spLocks noChangeShapeType="1"/>
          </p:cNvSpPr>
          <p:nvPr/>
        </p:nvSpPr>
        <p:spPr bwMode="auto">
          <a:xfrm>
            <a:off x="0" y="64452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4" name="Rectangle 4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732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Skanska Infrastructure Development</a:t>
            </a:r>
          </a:p>
        </p:txBody>
      </p:sp>
      <p:sp>
        <p:nvSpPr>
          <p:cNvPr id="9732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FBDA69-ABDD-4F7B-AC6C-D051C568CA73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7327" name="Text Box 47"/>
          <p:cNvSpPr txBox="1">
            <a:spLocks noChangeArrowheads="1"/>
          </p:cNvSpPr>
          <p:nvPr/>
        </p:nvSpPr>
        <p:spPr bwMode="auto">
          <a:xfrm>
            <a:off x="2206625" y="6419850"/>
            <a:ext cx="5603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97328" name="Picture 48" descr="SKANSKA-orig-CS1-logo-RGB-5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938" y="336550"/>
            <a:ext cx="950912" cy="1412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Skanska Infrastructure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03ED4-DE06-45EC-9DD8-D5342E47E6B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1175" y="696913"/>
            <a:ext cx="1927225" cy="5464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4738" y="696913"/>
            <a:ext cx="5634037" cy="5464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Skanska Infrastructure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7155A-7253-41E2-B556-391825F43A5F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0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4738" y="1706563"/>
            <a:ext cx="3775075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02213" y="1706563"/>
            <a:ext cx="3776662" cy="44545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01725" y="6578600"/>
            <a:ext cx="1712913" cy="268288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625" y="6578600"/>
            <a:ext cx="5616575" cy="18573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Skanska Infrastructure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1725" y="6419850"/>
            <a:ext cx="465138" cy="319088"/>
          </a:xfrm>
        </p:spPr>
        <p:txBody>
          <a:bodyPr/>
          <a:lstStyle>
            <a:lvl1pPr>
              <a:defRPr/>
            </a:lvl1pPr>
          </a:lstStyle>
          <a:p>
            <a:fld id="{6A847E13-E408-47F3-B039-E859753171F7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Skanska Infrastructure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16F5-030C-4668-BFE9-6C8B59549E9B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Skanska Infrastructure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7BEB6-5704-41AE-8DC3-1128EF7A49A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4738" y="1706563"/>
            <a:ext cx="3775075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2213" y="1706563"/>
            <a:ext cx="3776662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Skanska Infrastructure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DDF5B-1EC5-47CB-A6AA-E6D3F96A29CC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Skanska Infrastructure Development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8C6A4-D497-4A11-AF19-FDC0D4C1E8AC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Skanska Infrastructure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E5881-3630-4B2B-8F29-9265C5346D94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Skanska Infrastructure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9D0B0-DDCD-4352-92EA-FB993CFEC997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Skanska Infrastructure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C8288-6AF8-4594-952B-5071CB08CFDA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Skanska Infrastructure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F41EA-6A8D-4ADF-BEA0-77E42DD8CE0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09" name="Picture 53" descr="SKANSKA-orig-CS1-logo-RGB-53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50938" y="336550"/>
            <a:ext cx="950912" cy="141288"/>
          </a:xfrm>
          <a:prstGeom prst="rect">
            <a:avLst/>
          </a:prstGeom>
          <a:noFill/>
        </p:spPr>
      </p:pic>
      <p:sp>
        <p:nvSpPr>
          <p:cNvPr id="96312" name="Rectangle 56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13" name="Rectangle 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01725" y="6578600"/>
            <a:ext cx="17129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96314" name="Rectangle 5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6625" y="6578600"/>
            <a:ext cx="56165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Skanska Infrastructure Development</a:t>
            </a:r>
          </a:p>
        </p:txBody>
      </p:sp>
      <p:sp>
        <p:nvSpPr>
          <p:cNvPr id="96315" name="Rectangle 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1725" y="6419850"/>
            <a:ext cx="46513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8C2D2C60-B534-4932-9881-06E454BCF6AE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6317" name="Line 61"/>
          <p:cNvSpPr>
            <a:spLocks noChangeShapeType="1"/>
          </p:cNvSpPr>
          <p:nvPr/>
        </p:nvSpPr>
        <p:spPr bwMode="auto">
          <a:xfrm>
            <a:off x="0" y="64452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320" name="Rectangle 64"/>
          <p:cNvSpPr>
            <a:spLocks noGrp="1" noChangeArrowheads="1"/>
          </p:cNvSpPr>
          <p:nvPr>
            <p:ph type="title"/>
          </p:nvPr>
        </p:nvSpPr>
        <p:spPr bwMode="auto">
          <a:xfrm>
            <a:off x="1074738" y="696913"/>
            <a:ext cx="77136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96321" name="Rectangle 6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4738" y="1706563"/>
            <a:ext cx="7704137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Font typeface="Arial" pitchFamily="34" charset="0"/>
        <a:buChar char="−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−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−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−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−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−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−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−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−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Chart1.xls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Skanska Infrastructure Development</a:t>
            </a:r>
          </a:p>
        </p:txBody>
      </p:sp>
      <p:sp>
        <p:nvSpPr>
          <p:cNvPr id="367622" name="Rectangle 6"/>
          <p:cNvSpPr>
            <a:spLocks noChangeArrowheads="1"/>
          </p:cNvSpPr>
          <p:nvPr/>
        </p:nvSpPr>
        <p:spPr bwMode="auto">
          <a:xfrm>
            <a:off x="1074738" y="1706563"/>
            <a:ext cx="7704137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/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sz="3600"/>
              <a:t>PPP Markets in Latin America </a:t>
            </a:r>
          </a:p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sz="3600"/>
              <a:t>and the Caribbean</a:t>
            </a:r>
          </a:p>
          <a:p>
            <a:pPr>
              <a:spcBef>
                <a:spcPct val="50000"/>
              </a:spcBef>
              <a:buFont typeface="Arial" pitchFamily="34" charset="0"/>
              <a:buNone/>
            </a:pPr>
            <a:endParaRPr lang="en-US" sz="3600"/>
          </a:p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sz="2000"/>
              <a:t>October 15, 2008</a:t>
            </a:r>
          </a:p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sz="2000"/>
              <a:t>Ignacio Astorga, Skanska Infrastructure Development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Skanska Infrastructure Development</a:t>
            </a:r>
          </a:p>
        </p:txBody>
      </p:sp>
      <p:sp>
        <p:nvSpPr>
          <p:cNvPr id="599050" name="Oval 10"/>
          <p:cNvSpPr>
            <a:spLocks noChangeArrowheads="1"/>
          </p:cNvSpPr>
          <p:nvPr/>
        </p:nvSpPr>
        <p:spPr bwMode="auto">
          <a:xfrm>
            <a:off x="1160463" y="1620838"/>
            <a:ext cx="6148387" cy="4471987"/>
          </a:xfrm>
          <a:prstGeom prst="ellipse">
            <a:avLst/>
          </a:prstGeom>
          <a:solidFill>
            <a:srgbClr val="62BEE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r>
              <a:rPr lang="en-US" sz="2000"/>
              <a:t>External Environment</a:t>
            </a:r>
          </a:p>
        </p:txBody>
      </p:sp>
      <p:sp>
        <p:nvSpPr>
          <p:cNvPr id="599051" name="AutoShape 11"/>
          <p:cNvSpPr>
            <a:spLocks noChangeArrowheads="1"/>
          </p:cNvSpPr>
          <p:nvPr/>
        </p:nvSpPr>
        <p:spPr bwMode="auto">
          <a:xfrm>
            <a:off x="2524125" y="2060575"/>
            <a:ext cx="3455988" cy="25209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r>
              <a:rPr lang="en-US"/>
              <a:t>PPP Market </a:t>
            </a:r>
          </a:p>
          <a:p>
            <a:pPr algn="ctr"/>
            <a:endParaRPr lang="es-ES"/>
          </a:p>
        </p:txBody>
      </p:sp>
      <p:sp>
        <p:nvSpPr>
          <p:cNvPr id="599052" name="AutoShape 12"/>
          <p:cNvSpPr>
            <a:spLocks noChangeArrowheads="1"/>
          </p:cNvSpPr>
          <p:nvPr/>
        </p:nvSpPr>
        <p:spPr bwMode="auto">
          <a:xfrm>
            <a:off x="2957513" y="2203450"/>
            <a:ext cx="2592387" cy="14398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Project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99046" name="Rectangle 6"/>
          <p:cNvSpPr>
            <a:spLocks noChangeArrowheads="1"/>
          </p:cNvSpPr>
          <p:nvPr/>
        </p:nvSpPr>
        <p:spPr bwMode="auto">
          <a:xfrm>
            <a:off x="5984875" y="1614488"/>
            <a:ext cx="3032125" cy="44338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  <a:p>
            <a:r>
              <a:rPr lang="en-US" sz="1600"/>
              <a:t>MICRO</a:t>
            </a:r>
          </a:p>
          <a:p>
            <a:endParaRPr lang="en-US" sz="1600"/>
          </a:p>
          <a:p>
            <a:r>
              <a:rPr lang="en-US" sz="1600"/>
              <a:t>Transparent bid process </a:t>
            </a:r>
            <a:r>
              <a:rPr lang="en-US" sz="1400"/>
              <a:t>(</a:t>
            </a:r>
            <a:r>
              <a:rPr lang="en-US" sz="1400" i="1"/>
              <a:t>basic</a:t>
            </a:r>
          </a:p>
          <a:p>
            <a:r>
              <a:rPr lang="en-US" sz="1400" i="1"/>
              <a:t> requirement)- </a:t>
            </a:r>
            <a:r>
              <a:rPr lang="en-US" sz="1600" i="1"/>
              <a:t>Code of Conduct</a:t>
            </a:r>
          </a:p>
          <a:p>
            <a:endParaRPr lang="en-US" sz="1600" i="1"/>
          </a:p>
          <a:p>
            <a:r>
              <a:rPr lang="en-US" sz="1600"/>
              <a:t>Clear governance scheme</a:t>
            </a:r>
            <a:br>
              <a:rPr lang="en-US" sz="1600"/>
            </a:br>
            <a:r>
              <a:rPr lang="en-US" sz="1400" i="1"/>
              <a:t>(helps the development of the bid</a:t>
            </a:r>
            <a:br>
              <a:rPr lang="en-US" sz="1400" i="1"/>
            </a:br>
            <a:r>
              <a:rPr lang="en-US" sz="1400" i="1"/>
              <a:t>and project)</a:t>
            </a:r>
          </a:p>
          <a:p>
            <a:endParaRPr lang="en-US" sz="1400" i="1"/>
          </a:p>
          <a:p>
            <a:r>
              <a:rPr lang="en-US" sz="1600"/>
              <a:t>Adequate balance between price</a:t>
            </a:r>
          </a:p>
          <a:p>
            <a:r>
              <a:rPr lang="en-US" sz="1600"/>
              <a:t>and quality variables </a:t>
            </a:r>
            <a:r>
              <a:rPr lang="en-US" sz="1400" i="1"/>
              <a:t>(allows to </a:t>
            </a:r>
          </a:p>
          <a:p>
            <a:r>
              <a:rPr lang="en-US" sz="1400" i="1"/>
              <a:t>mobilize international experience)</a:t>
            </a:r>
          </a:p>
          <a:p>
            <a:endParaRPr lang="en-US" sz="1600" i="1"/>
          </a:p>
          <a:p>
            <a:r>
              <a:rPr lang="en-US" sz="1600"/>
              <a:t>Bid cost compensation </a:t>
            </a:r>
            <a:r>
              <a:rPr lang="en-US" sz="1400" i="1"/>
              <a:t>(reduce </a:t>
            </a:r>
          </a:p>
          <a:p>
            <a:r>
              <a:rPr lang="en-US" sz="1400" i="1"/>
              <a:t>the entrance barriers)</a:t>
            </a:r>
          </a:p>
          <a:p>
            <a:endParaRPr lang="en-US" sz="1400" i="1"/>
          </a:p>
          <a:p>
            <a:r>
              <a:rPr lang="en-US" sz="1600"/>
              <a:t>Project size </a:t>
            </a:r>
            <a:r>
              <a:rPr lang="en-US" sz="1400" i="1"/>
              <a:t>(represents a </a:t>
            </a:r>
          </a:p>
          <a:p>
            <a:r>
              <a:rPr lang="en-US" sz="1400" i="1"/>
              <a:t>threshold for our investments)</a:t>
            </a:r>
          </a:p>
        </p:txBody>
      </p:sp>
      <p:sp>
        <p:nvSpPr>
          <p:cNvPr id="599047" name="Rectangle 7"/>
          <p:cNvSpPr>
            <a:spLocks noChangeArrowheads="1"/>
          </p:cNvSpPr>
          <p:nvPr/>
        </p:nvSpPr>
        <p:spPr bwMode="auto">
          <a:xfrm>
            <a:off x="3171825" y="2673350"/>
            <a:ext cx="2151063" cy="561975"/>
          </a:xfrm>
          <a:prstGeom prst="rect">
            <a:avLst/>
          </a:prstGeom>
          <a:noFill/>
          <a:ln w="38100">
            <a:solidFill>
              <a:schemeClr val="hlink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9053" name="AutoShape 13"/>
          <p:cNvSpPr>
            <a:spLocks noChangeArrowheads="1"/>
          </p:cNvSpPr>
          <p:nvPr/>
        </p:nvSpPr>
        <p:spPr bwMode="auto">
          <a:xfrm>
            <a:off x="5675313" y="2852738"/>
            <a:ext cx="211137" cy="176212"/>
          </a:xfrm>
          <a:prstGeom prst="leftArrow">
            <a:avLst>
              <a:gd name="adj1" fmla="val 50000"/>
              <a:gd name="adj2" fmla="val 29955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9055" name="Rectangle 15"/>
          <p:cNvSpPr>
            <a:spLocks noChangeArrowheads="1"/>
          </p:cNvSpPr>
          <p:nvPr>
            <p:ph type="title"/>
          </p:nvPr>
        </p:nvSpPr>
        <p:spPr>
          <a:xfrm>
            <a:off x="1217613" y="696913"/>
            <a:ext cx="7713662" cy="5397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b="1"/>
              <a:t>Levels for the Policy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Skanska Infrastructure Development</a:t>
            </a:r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696913"/>
            <a:ext cx="8170862" cy="530225"/>
          </a:xfrm>
        </p:spPr>
        <p:txBody>
          <a:bodyPr/>
          <a:lstStyle/>
          <a:p>
            <a:r>
              <a:rPr lang="en-US"/>
              <a:t>The challenge for Social Infrastructure PPP</a:t>
            </a:r>
          </a:p>
        </p:txBody>
      </p:sp>
      <p:pic>
        <p:nvPicPr>
          <p:cNvPr id="5867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" y="1322388"/>
            <a:ext cx="8005762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6757" name="Oval 5"/>
          <p:cNvSpPr>
            <a:spLocks noChangeArrowheads="1"/>
          </p:cNvSpPr>
          <p:nvPr/>
        </p:nvSpPr>
        <p:spPr bwMode="auto">
          <a:xfrm>
            <a:off x="1441450" y="2344738"/>
            <a:ext cx="1558925" cy="337661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Skanska Infrastructure Development</a:t>
            </a:r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differences between models</a:t>
            </a:r>
          </a:p>
        </p:txBody>
      </p:sp>
      <p:pic>
        <p:nvPicPr>
          <p:cNvPr id="6021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50" y="2486025"/>
            <a:ext cx="7493000" cy="2547938"/>
          </a:xfrm>
          <a:prstGeom prst="rect">
            <a:avLst/>
          </a:prstGeom>
          <a:solidFill>
            <a:srgbClr val="FFD600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Skanska Infrastructure Development</a:t>
            </a:r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Questions…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3" y="1658938"/>
            <a:ext cx="7704137" cy="3729037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000"/>
              <a:t>Why to use the SI PPP model? 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r>
              <a:rPr lang="en-US" sz="1800"/>
              <a:t>Technical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r>
              <a:rPr lang="en-US" sz="1800"/>
              <a:t>Economical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r>
              <a:rPr lang="en-US" sz="1800"/>
              <a:t>Political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000"/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000"/>
              <a:t>What to include in the scope?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r>
              <a:rPr lang="en-US" sz="1800"/>
              <a:t>Design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r>
              <a:rPr lang="en-US" sz="1800"/>
              <a:t>Construction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r>
              <a:rPr lang="en-US" sz="1800"/>
              <a:t>Equipment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r>
              <a:rPr lang="en-US" sz="1800"/>
              <a:t>Operation</a:t>
            </a:r>
          </a:p>
          <a:p>
            <a:pPr lvl="2">
              <a:lnSpc>
                <a:spcPct val="80000"/>
              </a:lnSpc>
              <a:buFont typeface="Arial" pitchFamily="34" charset="0"/>
              <a:buNone/>
            </a:pPr>
            <a:r>
              <a:rPr lang="en-US" sz="1600"/>
              <a:t>Support services (Hard – Soft)</a:t>
            </a:r>
          </a:p>
          <a:p>
            <a:pPr lvl="2">
              <a:lnSpc>
                <a:spcPct val="80000"/>
              </a:lnSpc>
              <a:buFont typeface="Arial" pitchFamily="34" charset="0"/>
              <a:buNone/>
            </a:pPr>
            <a:r>
              <a:rPr lang="en-US" sz="1600"/>
              <a:t>Specific services (clinical, educational, other??)</a:t>
            </a:r>
          </a:p>
        </p:txBody>
      </p:sp>
      <p:sp>
        <p:nvSpPr>
          <p:cNvPr id="588804" name="AutoShape 4"/>
          <p:cNvSpPr>
            <a:spLocks/>
          </p:cNvSpPr>
          <p:nvPr/>
        </p:nvSpPr>
        <p:spPr bwMode="auto">
          <a:xfrm>
            <a:off x="3216275" y="2122488"/>
            <a:ext cx="311150" cy="690562"/>
          </a:xfrm>
          <a:prstGeom prst="rightBrace">
            <a:avLst>
              <a:gd name="adj1" fmla="val 1849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3660775" y="2251075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Value for Money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Skanska Infrastructure Development</a:t>
            </a:r>
          </a:p>
        </p:txBody>
      </p:sp>
      <p:pic>
        <p:nvPicPr>
          <p:cNvPr id="515074" name="Picture 2"/>
          <p:cNvPicPr preferRelativeResize="0">
            <a:picLocks noChangeArrowheads="1"/>
          </p:cNvPicPr>
          <p:nvPr/>
        </p:nvPicPr>
        <p:blipFill>
          <a:blip r:embed="rId3" cstate="print"/>
          <a:srcRect b="17117"/>
          <a:stretch>
            <a:fillRect/>
          </a:stretch>
        </p:blipFill>
        <p:spPr bwMode="auto">
          <a:xfrm>
            <a:off x="0" y="654050"/>
            <a:ext cx="9194800" cy="5772150"/>
          </a:xfrm>
          <a:prstGeom prst="rect">
            <a:avLst/>
          </a:prstGeom>
          <a:noFill/>
        </p:spPr>
      </p:pic>
      <p:sp>
        <p:nvSpPr>
          <p:cNvPr id="515075" name="Rectangle 3"/>
          <p:cNvSpPr>
            <a:spLocks noChangeArrowheads="1"/>
          </p:cNvSpPr>
          <p:nvPr>
            <p:ph type="body" idx="1"/>
          </p:nvPr>
        </p:nvSpPr>
        <p:spPr>
          <a:xfrm>
            <a:off x="723900" y="2768600"/>
            <a:ext cx="7848600" cy="823913"/>
          </a:xfrm>
          <a:noFill/>
          <a:ln/>
        </p:spPr>
        <p:txBody>
          <a:bodyPr lIns="91440" tIns="36000" rIns="91440" bIns="0"/>
          <a:lstStyle/>
          <a:p>
            <a:pPr marL="266700" indent="-266700" algn="ctr">
              <a:lnSpc>
                <a:spcPct val="90000"/>
              </a:lnSpc>
              <a:buFont typeface="Arial" pitchFamily="34" charset="0"/>
              <a:buNone/>
            </a:pPr>
            <a:r>
              <a:rPr lang="sv-SE" sz="5400" b="1" i="1"/>
              <a:t>Muchas Gracias</a:t>
            </a:r>
          </a:p>
          <a:p>
            <a:pPr marL="266700" indent="-266700" algn="ctr">
              <a:lnSpc>
                <a:spcPct val="90000"/>
              </a:lnSpc>
              <a:buFont typeface="Arial" pitchFamily="34" charset="0"/>
              <a:buNone/>
            </a:pPr>
            <a:endParaRPr lang="sv-SE" sz="4500" b="1"/>
          </a:p>
          <a:p>
            <a:pPr marL="266700" indent="-266700" algn="ctr">
              <a:lnSpc>
                <a:spcPct val="90000"/>
              </a:lnSpc>
              <a:buFont typeface="Arial" pitchFamily="34" charset="0"/>
              <a:buNone/>
            </a:pPr>
            <a:r>
              <a:rPr lang="sv-SE" sz="4500"/>
              <a:t>www.skanska.com/ppp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Skanska Infrastructure Development</a:t>
            </a:r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/>
              <a:t>Company profile</a:t>
            </a:r>
          </a:p>
          <a:p>
            <a:pPr>
              <a:buFont typeface="Arial" pitchFamily="34" charset="0"/>
              <a:buNone/>
            </a:pPr>
            <a:r>
              <a:rPr lang="en-US"/>
              <a:t>Levels for policy support</a:t>
            </a:r>
          </a:p>
          <a:p>
            <a:pPr>
              <a:buFont typeface="Arial" pitchFamily="34" charset="0"/>
              <a:buNone/>
            </a:pPr>
            <a:r>
              <a:rPr lang="en-US"/>
              <a:t>The challenge of the Social Infrastructure PPP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Skanska Infrastructure Development</a:t>
            </a: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738" y="3486150"/>
            <a:ext cx="6818312" cy="2533650"/>
          </a:xfrm>
          <a:noFill/>
          <a:ln/>
        </p:spPr>
        <p:txBody>
          <a:bodyPr tIns="36000" bIns="0"/>
          <a:lstStyle/>
          <a:p>
            <a:pPr>
              <a:buFont typeface="Wingdings" pitchFamily="2" charset="2"/>
              <a:buNone/>
            </a:pPr>
            <a:r>
              <a:rPr lang="en-US"/>
              <a:t>Founded in 1887 in Sweden </a:t>
            </a:r>
          </a:p>
          <a:p>
            <a:pPr>
              <a:buFont typeface="Wingdings" pitchFamily="2" charset="2"/>
              <a:buNone/>
            </a:pPr>
            <a:r>
              <a:rPr lang="en-US"/>
              <a:t>Revenue 2007: USD 21.700 MM.</a:t>
            </a:r>
          </a:p>
          <a:p>
            <a:pPr>
              <a:buFont typeface="Wingdings" pitchFamily="2" charset="2"/>
              <a:buNone/>
            </a:pPr>
            <a:r>
              <a:rPr lang="en-US"/>
              <a:t>60.000 employees </a:t>
            </a:r>
          </a:p>
        </p:txBody>
      </p:sp>
      <p:pic>
        <p:nvPicPr>
          <p:cNvPr id="457731" name="Picture 3" descr="USA Cooper River Bridge 14 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700" y="1098550"/>
            <a:ext cx="1379538" cy="1947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7732" name="Picture 4" descr="Chile-2005-A205852_007A-web"/>
          <p:cNvPicPr>
            <a:picLocks noChangeAspect="1" noChangeArrowheads="1"/>
          </p:cNvPicPr>
          <p:nvPr/>
        </p:nvPicPr>
        <p:blipFill>
          <a:blip r:embed="rId4" cstate="print"/>
          <a:srcRect l="24591"/>
          <a:stretch>
            <a:fillRect/>
          </a:stretch>
        </p:blipFill>
        <p:spPr bwMode="auto">
          <a:xfrm>
            <a:off x="2468563" y="1098550"/>
            <a:ext cx="1790700" cy="1946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57733" name="Text Box 5"/>
          <p:cNvSpPr txBox="1">
            <a:spLocks noChangeArrowheads="1"/>
          </p:cNvSpPr>
          <p:nvPr/>
        </p:nvSpPr>
        <p:spPr bwMode="auto">
          <a:xfrm>
            <a:off x="2767013" y="3073400"/>
            <a:ext cx="1292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36000" bIns="0">
            <a:spAutoFit/>
          </a:bodyPr>
          <a:lstStyle/>
          <a:p>
            <a:pPr eaLnBrk="0" hangingPunct="0"/>
            <a:r>
              <a:rPr lang="sv-SE" sz="900"/>
              <a:t>Autopista Central, Chile</a:t>
            </a:r>
            <a:endParaRPr lang="en-US" sz="900"/>
          </a:p>
        </p:txBody>
      </p:sp>
      <p:sp>
        <p:nvSpPr>
          <p:cNvPr id="457734" name="Text Box 6"/>
          <p:cNvSpPr txBox="1">
            <a:spLocks noChangeArrowheads="1"/>
          </p:cNvSpPr>
          <p:nvPr/>
        </p:nvSpPr>
        <p:spPr bwMode="auto">
          <a:xfrm>
            <a:off x="1349375" y="3073400"/>
            <a:ext cx="86042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36000" bIns="0">
            <a:spAutoFit/>
          </a:bodyPr>
          <a:lstStyle/>
          <a:p>
            <a:pPr algn="ctr" eaLnBrk="0" hangingPunct="0"/>
            <a:r>
              <a:rPr lang="sv-SE" sz="900"/>
              <a:t>Puente Cooper</a:t>
            </a:r>
            <a:br>
              <a:rPr lang="sv-SE" sz="900"/>
            </a:br>
            <a:r>
              <a:rPr lang="sv-SE" sz="900"/>
              <a:t>River, EEUU</a:t>
            </a:r>
            <a:endParaRPr lang="en-US" sz="900"/>
          </a:p>
        </p:txBody>
      </p:sp>
      <p:sp>
        <p:nvSpPr>
          <p:cNvPr id="457735" name="Text Box 7"/>
          <p:cNvSpPr txBox="1">
            <a:spLocks noChangeArrowheads="1"/>
          </p:cNvSpPr>
          <p:nvPr/>
        </p:nvSpPr>
        <p:spPr bwMode="auto">
          <a:xfrm>
            <a:off x="4568825" y="3073400"/>
            <a:ext cx="125412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36000" bIns="0">
            <a:spAutoFit/>
          </a:bodyPr>
          <a:lstStyle/>
          <a:p>
            <a:pPr algn="ctr" eaLnBrk="0" hangingPunct="0"/>
            <a:r>
              <a:rPr lang="sv-SE" sz="900"/>
              <a:t>Barts and The London </a:t>
            </a:r>
            <a:br>
              <a:rPr lang="sv-SE" sz="900"/>
            </a:br>
            <a:r>
              <a:rPr lang="sv-SE" sz="900"/>
              <a:t>Hospital, UK</a:t>
            </a:r>
            <a:endParaRPr lang="en-US" sz="900"/>
          </a:p>
        </p:txBody>
      </p:sp>
      <p:sp>
        <p:nvSpPr>
          <p:cNvPr id="457736" name="Text Box 8"/>
          <p:cNvSpPr txBox="1">
            <a:spLocks noChangeArrowheads="1"/>
          </p:cNvSpPr>
          <p:nvPr/>
        </p:nvSpPr>
        <p:spPr bwMode="auto">
          <a:xfrm>
            <a:off x="6094413" y="3073400"/>
            <a:ext cx="12350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36000" bIns="0">
            <a:spAutoFit/>
          </a:bodyPr>
          <a:lstStyle/>
          <a:p>
            <a:pPr eaLnBrk="0" hangingPunct="0"/>
            <a:r>
              <a:rPr lang="sv-SE" sz="900"/>
              <a:t>Swiss Re, Londres UK</a:t>
            </a:r>
            <a:endParaRPr lang="en-US" sz="900"/>
          </a:p>
        </p:txBody>
      </p:sp>
      <p:sp>
        <p:nvSpPr>
          <p:cNvPr id="457737" name="Rectangle 9" descr="57_2_resample2"/>
          <p:cNvSpPr>
            <a:spLocks noChangeArrowheads="1"/>
          </p:cNvSpPr>
          <p:nvPr/>
        </p:nvSpPr>
        <p:spPr bwMode="auto">
          <a:xfrm>
            <a:off x="6065838" y="1125538"/>
            <a:ext cx="1185862" cy="190341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57738" name="Picture 10" descr="square + towers_medium"/>
          <p:cNvPicPr>
            <a:picLocks noChangeAspect="1" noChangeArrowheads="1"/>
          </p:cNvPicPr>
          <p:nvPr/>
        </p:nvPicPr>
        <p:blipFill>
          <a:blip r:embed="rId6" cstate="print"/>
          <a:srcRect t="9993" b="9993"/>
          <a:stretch>
            <a:fillRect/>
          </a:stretch>
        </p:blipFill>
        <p:spPr bwMode="auto">
          <a:xfrm>
            <a:off x="4314825" y="1112838"/>
            <a:ext cx="1704975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7739" name="Rectangle 11"/>
          <p:cNvSpPr>
            <a:spLocks noChangeArrowheads="1"/>
          </p:cNvSpPr>
          <p:nvPr/>
        </p:nvSpPr>
        <p:spPr bwMode="auto">
          <a:xfrm>
            <a:off x="1019175" y="746125"/>
            <a:ext cx="4351338" cy="4302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/>
              <a:t>Company Profile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Skanska Infrastructure Development</a:t>
            </a:r>
          </a:p>
        </p:txBody>
      </p:sp>
      <p:pic>
        <p:nvPicPr>
          <p:cNvPr id="459778" name="Picture 2" descr="SKA karta ESP (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875" y="733425"/>
            <a:ext cx="7323138" cy="5684838"/>
          </a:xfrm>
          <a:prstGeom prst="rect">
            <a:avLst/>
          </a:prstGeom>
          <a:noFill/>
        </p:spPr>
      </p:pic>
      <p:graphicFrame>
        <p:nvGraphicFramePr>
          <p:cNvPr id="459779" name="Object 3"/>
          <p:cNvGraphicFramePr>
            <a:graphicFrameLocks noChangeAspect="1"/>
          </p:cNvGraphicFramePr>
          <p:nvPr/>
        </p:nvGraphicFramePr>
        <p:xfrm>
          <a:off x="5983288" y="4430713"/>
          <a:ext cx="3160712" cy="1987550"/>
        </p:xfrm>
        <a:graphic>
          <a:graphicData uri="http://schemas.openxmlformats.org/presentationml/2006/ole">
            <p:oleObj spid="_x0000_s459779" name="Gráfico" r:id="rId5" imgW="5905500" imgH="2819400" progId="Excel.Chart.8">
              <p:embed/>
            </p:oleObj>
          </a:graphicData>
        </a:graphic>
      </p:graphicFrame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6416675" y="4270375"/>
            <a:ext cx="2143125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200" b="1">
                <a:solidFill>
                  <a:schemeClr val="folHlink"/>
                </a:solidFill>
              </a:rPr>
              <a:t>Ventas por área geográfica</a:t>
            </a:r>
          </a:p>
        </p:txBody>
      </p:sp>
      <p:sp>
        <p:nvSpPr>
          <p:cNvPr id="459781" name="Rectangle 5"/>
          <p:cNvSpPr>
            <a:spLocks noChangeArrowheads="1"/>
          </p:cNvSpPr>
          <p:nvPr/>
        </p:nvSpPr>
        <p:spPr bwMode="auto">
          <a:xfrm>
            <a:off x="1019175" y="746125"/>
            <a:ext cx="4351338" cy="4302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/>
              <a:t>Company Profile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Skanska Infrastructure Development</a:t>
            </a:r>
          </a:p>
        </p:txBody>
      </p:sp>
      <p:sp>
        <p:nvSpPr>
          <p:cNvPr id="461829" name="Rectangle 5"/>
          <p:cNvSpPr>
            <a:spLocks noChangeArrowheads="1"/>
          </p:cNvSpPr>
          <p:nvPr/>
        </p:nvSpPr>
        <p:spPr bwMode="auto">
          <a:xfrm>
            <a:off x="3446463" y="1252538"/>
            <a:ext cx="2678112" cy="619125"/>
          </a:xfrm>
          <a:prstGeom prst="rect">
            <a:avLst/>
          </a:prstGeom>
          <a:solidFill>
            <a:srgbClr val="62BEE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/>
              <a:t>Senior Executive Team</a:t>
            </a:r>
          </a:p>
        </p:txBody>
      </p:sp>
      <p:sp>
        <p:nvSpPr>
          <p:cNvPr id="461830" name="Rectangle 6"/>
          <p:cNvSpPr>
            <a:spLocks noChangeArrowheads="1"/>
          </p:cNvSpPr>
          <p:nvPr/>
        </p:nvSpPr>
        <p:spPr bwMode="auto">
          <a:xfrm>
            <a:off x="971550" y="1430338"/>
            <a:ext cx="2160588" cy="325437"/>
          </a:xfrm>
          <a:prstGeom prst="rect">
            <a:avLst/>
          </a:prstGeom>
          <a:solidFill>
            <a:srgbClr val="62BEE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 b="1"/>
              <a:t>Staff Units</a:t>
            </a:r>
            <a:endParaRPr lang="en-US" sz="1600" b="1"/>
          </a:p>
        </p:txBody>
      </p:sp>
      <p:sp>
        <p:nvSpPr>
          <p:cNvPr id="461831" name="Rectangle 7"/>
          <p:cNvSpPr>
            <a:spLocks noChangeArrowheads="1"/>
          </p:cNvSpPr>
          <p:nvPr/>
        </p:nvSpPr>
        <p:spPr bwMode="auto">
          <a:xfrm>
            <a:off x="6446838" y="1247775"/>
            <a:ext cx="2160587" cy="284163"/>
          </a:xfrm>
          <a:prstGeom prst="rect">
            <a:avLst/>
          </a:prstGeom>
          <a:solidFill>
            <a:srgbClr val="62BEE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1200" b="1"/>
              <a:t>Financial Services</a:t>
            </a:r>
            <a:endParaRPr lang="en-US" sz="1600" b="1"/>
          </a:p>
        </p:txBody>
      </p:sp>
      <p:sp>
        <p:nvSpPr>
          <p:cNvPr id="461832" name="Rectangle 8"/>
          <p:cNvSpPr>
            <a:spLocks noChangeArrowheads="1"/>
          </p:cNvSpPr>
          <p:nvPr/>
        </p:nvSpPr>
        <p:spPr bwMode="auto">
          <a:xfrm>
            <a:off x="6446838" y="1574800"/>
            <a:ext cx="2160587" cy="284163"/>
          </a:xfrm>
          <a:prstGeom prst="rect">
            <a:avLst/>
          </a:prstGeom>
          <a:solidFill>
            <a:srgbClr val="62BEE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1200" b="1"/>
              <a:t>Support Areas</a:t>
            </a:r>
          </a:p>
        </p:txBody>
      </p:sp>
      <p:sp>
        <p:nvSpPr>
          <p:cNvPr id="461834" name="Rectangle 10"/>
          <p:cNvSpPr>
            <a:spLocks noChangeArrowheads="1"/>
          </p:cNvSpPr>
          <p:nvPr/>
        </p:nvSpPr>
        <p:spPr bwMode="auto">
          <a:xfrm>
            <a:off x="4881563" y="2030413"/>
            <a:ext cx="1760537" cy="3846512"/>
          </a:xfrm>
          <a:prstGeom prst="rect">
            <a:avLst/>
          </a:prstGeom>
          <a:solidFill>
            <a:srgbClr val="62BEE7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US" sz="1100" b="1"/>
              <a:t>Commercial</a:t>
            </a:r>
          </a:p>
          <a:p>
            <a:pPr algn="ctr" eaLnBrk="0" hangingPunct="0"/>
            <a:r>
              <a:rPr lang="en-US" sz="1100" b="1"/>
              <a:t>Development</a:t>
            </a:r>
          </a:p>
        </p:txBody>
      </p:sp>
      <p:sp>
        <p:nvSpPr>
          <p:cNvPr id="461835" name="Rectangle 11"/>
          <p:cNvSpPr>
            <a:spLocks noChangeArrowheads="1"/>
          </p:cNvSpPr>
          <p:nvPr/>
        </p:nvSpPr>
        <p:spPr bwMode="auto">
          <a:xfrm>
            <a:off x="4914900" y="2470150"/>
            <a:ext cx="1693863" cy="625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100"/>
              <a:t>Skanska Commercial</a:t>
            </a:r>
          </a:p>
          <a:p>
            <a:pPr eaLnBrk="0" hangingPunct="0"/>
            <a:r>
              <a:rPr lang="en-US" sz="1100"/>
              <a:t>Development Nordic</a:t>
            </a:r>
          </a:p>
        </p:txBody>
      </p:sp>
      <p:sp>
        <p:nvSpPr>
          <p:cNvPr id="461836" name="Rectangle 12"/>
          <p:cNvSpPr>
            <a:spLocks noChangeArrowheads="1"/>
          </p:cNvSpPr>
          <p:nvPr/>
        </p:nvSpPr>
        <p:spPr bwMode="auto">
          <a:xfrm>
            <a:off x="4914900" y="3155950"/>
            <a:ext cx="1693863" cy="625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100"/>
              <a:t>Skanska Commercial</a:t>
            </a:r>
          </a:p>
          <a:p>
            <a:pPr eaLnBrk="0" hangingPunct="0"/>
            <a:r>
              <a:rPr lang="en-US" sz="1100"/>
              <a:t>Development Europe</a:t>
            </a:r>
          </a:p>
        </p:txBody>
      </p:sp>
      <p:sp>
        <p:nvSpPr>
          <p:cNvPr id="461838" name="Rectangle 14"/>
          <p:cNvSpPr>
            <a:spLocks noChangeArrowheads="1"/>
          </p:cNvSpPr>
          <p:nvPr/>
        </p:nvSpPr>
        <p:spPr bwMode="auto">
          <a:xfrm>
            <a:off x="6845300" y="2030413"/>
            <a:ext cx="1762125" cy="3846512"/>
          </a:xfrm>
          <a:prstGeom prst="rect">
            <a:avLst/>
          </a:prstGeom>
          <a:solidFill>
            <a:srgbClr val="62BEE7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US" sz="1100" b="1"/>
              <a:t>Infrastructure</a:t>
            </a:r>
          </a:p>
          <a:p>
            <a:pPr algn="ctr" eaLnBrk="0" hangingPunct="0"/>
            <a:r>
              <a:rPr lang="en-US" sz="1100" b="1"/>
              <a:t>Development</a:t>
            </a:r>
          </a:p>
        </p:txBody>
      </p:sp>
      <p:sp>
        <p:nvSpPr>
          <p:cNvPr id="461839" name="Rectangle 15"/>
          <p:cNvSpPr>
            <a:spLocks noChangeArrowheads="1"/>
          </p:cNvSpPr>
          <p:nvPr/>
        </p:nvSpPr>
        <p:spPr bwMode="auto">
          <a:xfrm>
            <a:off x="6869113" y="2465388"/>
            <a:ext cx="1693862" cy="625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100" b="1"/>
              <a:t>Skanska Infrastructure</a:t>
            </a:r>
          </a:p>
          <a:p>
            <a:pPr eaLnBrk="0" hangingPunct="0"/>
            <a:r>
              <a:rPr lang="en-US" sz="1100" b="1"/>
              <a:t>Development</a:t>
            </a:r>
          </a:p>
        </p:txBody>
      </p:sp>
      <p:sp>
        <p:nvSpPr>
          <p:cNvPr id="461841" name="Rectangle 17"/>
          <p:cNvSpPr>
            <a:spLocks noChangeArrowheads="1"/>
          </p:cNvSpPr>
          <p:nvPr/>
        </p:nvSpPr>
        <p:spPr bwMode="auto">
          <a:xfrm>
            <a:off x="2916238" y="2030413"/>
            <a:ext cx="1760537" cy="3846512"/>
          </a:xfrm>
          <a:prstGeom prst="rect">
            <a:avLst/>
          </a:prstGeom>
          <a:solidFill>
            <a:srgbClr val="62BEE7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US" sz="1100" b="1"/>
              <a:t>Residential</a:t>
            </a:r>
          </a:p>
          <a:p>
            <a:pPr algn="ctr" eaLnBrk="0" hangingPunct="0"/>
            <a:r>
              <a:rPr lang="en-US" sz="1100" b="1"/>
              <a:t>Development</a:t>
            </a:r>
          </a:p>
        </p:txBody>
      </p:sp>
      <p:sp>
        <p:nvSpPr>
          <p:cNvPr id="461842" name="Rectangle 18"/>
          <p:cNvSpPr>
            <a:spLocks noChangeArrowheads="1"/>
          </p:cNvSpPr>
          <p:nvPr/>
        </p:nvSpPr>
        <p:spPr bwMode="auto">
          <a:xfrm>
            <a:off x="2949575" y="2470150"/>
            <a:ext cx="1693863" cy="625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100"/>
              <a:t>Skanska Residential</a:t>
            </a:r>
          </a:p>
          <a:p>
            <a:pPr eaLnBrk="0" hangingPunct="0"/>
            <a:r>
              <a:rPr lang="en-US" sz="1100"/>
              <a:t>Development Nordic</a:t>
            </a:r>
          </a:p>
        </p:txBody>
      </p:sp>
      <p:sp>
        <p:nvSpPr>
          <p:cNvPr id="461844" name="Rectangle 20"/>
          <p:cNvSpPr>
            <a:spLocks noChangeArrowheads="1"/>
          </p:cNvSpPr>
          <p:nvPr/>
        </p:nvSpPr>
        <p:spPr bwMode="auto">
          <a:xfrm>
            <a:off x="971550" y="2030413"/>
            <a:ext cx="1760538" cy="3846512"/>
          </a:xfrm>
          <a:prstGeom prst="rect">
            <a:avLst/>
          </a:prstGeom>
          <a:solidFill>
            <a:srgbClr val="62BEE7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US" sz="1100" b="1"/>
              <a:t>Construction &amp; </a:t>
            </a:r>
          </a:p>
          <a:p>
            <a:pPr algn="ctr" eaLnBrk="0" hangingPunct="0"/>
            <a:r>
              <a:rPr lang="en-US" sz="1100" b="1"/>
              <a:t>Services</a:t>
            </a:r>
            <a:endParaRPr lang="en-US" sz="1100"/>
          </a:p>
        </p:txBody>
      </p:sp>
      <p:sp>
        <p:nvSpPr>
          <p:cNvPr id="461845" name="Rectangle 21"/>
          <p:cNvSpPr>
            <a:spLocks noChangeArrowheads="1"/>
          </p:cNvSpPr>
          <p:nvPr/>
        </p:nvSpPr>
        <p:spPr bwMode="auto">
          <a:xfrm>
            <a:off x="1000125" y="2470150"/>
            <a:ext cx="1692275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100"/>
              <a:t>Skanska Sweden</a:t>
            </a:r>
          </a:p>
        </p:txBody>
      </p:sp>
      <p:sp>
        <p:nvSpPr>
          <p:cNvPr id="461846" name="Rectangle 22"/>
          <p:cNvSpPr>
            <a:spLocks noChangeArrowheads="1"/>
          </p:cNvSpPr>
          <p:nvPr/>
        </p:nvSpPr>
        <p:spPr bwMode="auto">
          <a:xfrm>
            <a:off x="1000125" y="2813050"/>
            <a:ext cx="1692275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100"/>
              <a:t>Skanska Norway</a:t>
            </a:r>
          </a:p>
        </p:txBody>
      </p:sp>
      <p:sp>
        <p:nvSpPr>
          <p:cNvPr id="461847" name="Rectangle 23"/>
          <p:cNvSpPr>
            <a:spLocks noChangeArrowheads="1"/>
          </p:cNvSpPr>
          <p:nvPr/>
        </p:nvSpPr>
        <p:spPr bwMode="auto">
          <a:xfrm>
            <a:off x="1000125" y="3498850"/>
            <a:ext cx="1692275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100"/>
              <a:t>Skanska Finland</a:t>
            </a:r>
          </a:p>
        </p:txBody>
      </p:sp>
      <p:sp>
        <p:nvSpPr>
          <p:cNvPr id="461848" name="Rectangle 24"/>
          <p:cNvSpPr>
            <a:spLocks noChangeArrowheads="1"/>
          </p:cNvSpPr>
          <p:nvPr/>
        </p:nvSpPr>
        <p:spPr bwMode="auto">
          <a:xfrm>
            <a:off x="1000125" y="5556250"/>
            <a:ext cx="1692275" cy="28733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100" b="1"/>
              <a:t>Skanska Latin America</a:t>
            </a:r>
          </a:p>
        </p:txBody>
      </p:sp>
      <p:sp>
        <p:nvSpPr>
          <p:cNvPr id="461849" name="Rectangle 25"/>
          <p:cNvSpPr>
            <a:spLocks noChangeArrowheads="1"/>
          </p:cNvSpPr>
          <p:nvPr/>
        </p:nvSpPr>
        <p:spPr bwMode="auto">
          <a:xfrm>
            <a:off x="1000125" y="4527550"/>
            <a:ext cx="1692275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100"/>
              <a:t>Skanska UK</a:t>
            </a:r>
          </a:p>
        </p:txBody>
      </p:sp>
      <p:sp>
        <p:nvSpPr>
          <p:cNvPr id="461850" name="Rectangle 26"/>
          <p:cNvSpPr>
            <a:spLocks noChangeArrowheads="1"/>
          </p:cNvSpPr>
          <p:nvPr/>
        </p:nvSpPr>
        <p:spPr bwMode="auto">
          <a:xfrm>
            <a:off x="1000125" y="4870450"/>
            <a:ext cx="1692275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100"/>
              <a:t>Skanska USA Building</a:t>
            </a:r>
          </a:p>
        </p:txBody>
      </p:sp>
      <p:sp>
        <p:nvSpPr>
          <p:cNvPr id="461851" name="Rectangle 27"/>
          <p:cNvSpPr>
            <a:spLocks noChangeArrowheads="1"/>
          </p:cNvSpPr>
          <p:nvPr/>
        </p:nvSpPr>
        <p:spPr bwMode="auto">
          <a:xfrm>
            <a:off x="1000125" y="5213350"/>
            <a:ext cx="1692275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100"/>
              <a:t>Skanska USA Civil</a:t>
            </a:r>
          </a:p>
        </p:txBody>
      </p:sp>
      <p:sp>
        <p:nvSpPr>
          <p:cNvPr id="461852" name="Rectangle 28"/>
          <p:cNvSpPr>
            <a:spLocks noChangeArrowheads="1"/>
          </p:cNvSpPr>
          <p:nvPr/>
        </p:nvSpPr>
        <p:spPr bwMode="auto">
          <a:xfrm>
            <a:off x="1000125" y="3155950"/>
            <a:ext cx="1692275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100"/>
              <a:t>Skanska Denmark</a:t>
            </a:r>
          </a:p>
        </p:txBody>
      </p:sp>
      <p:sp>
        <p:nvSpPr>
          <p:cNvPr id="461853" name="Rectangle 29"/>
          <p:cNvSpPr>
            <a:spLocks noChangeArrowheads="1"/>
          </p:cNvSpPr>
          <p:nvPr/>
        </p:nvSpPr>
        <p:spPr bwMode="auto">
          <a:xfrm>
            <a:off x="1000125" y="3841750"/>
            <a:ext cx="1692275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100"/>
              <a:t>Skanska Poland</a:t>
            </a:r>
          </a:p>
        </p:txBody>
      </p:sp>
      <p:sp>
        <p:nvSpPr>
          <p:cNvPr id="461854" name="Rectangle 30"/>
          <p:cNvSpPr>
            <a:spLocks noChangeArrowheads="1"/>
          </p:cNvSpPr>
          <p:nvPr/>
        </p:nvSpPr>
        <p:spPr bwMode="auto">
          <a:xfrm>
            <a:off x="1000125" y="4184650"/>
            <a:ext cx="3619500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100"/>
              <a:t>Skanska Check Republic</a:t>
            </a:r>
          </a:p>
        </p:txBody>
      </p:sp>
      <p:sp>
        <p:nvSpPr>
          <p:cNvPr id="461856" name="Line 32"/>
          <p:cNvSpPr>
            <a:spLocks noChangeShapeType="1"/>
          </p:cNvSpPr>
          <p:nvPr/>
        </p:nvSpPr>
        <p:spPr bwMode="auto">
          <a:xfrm>
            <a:off x="1863725" y="1927225"/>
            <a:ext cx="5865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1857" name="AutoShape 33"/>
          <p:cNvCxnSpPr>
            <a:cxnSpLocks noChangeShapeType="1"/>
          </p:cNvCxnSpPr>
          <p:nvPr/>
        </p:nvCxnSpPr>
        <p:spPr bwMode="auto">
          <a:xfrm>
            <a:off x="4786313" y="1871663"/>
            <a:ext cx="0" cy="571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61859" name="Rectangle 35"/>
          <p:cNvSpPr>
            <a:spLocks noChangeArrowheads="1"/>
          </p:cNvSpPr>
          <p:nvPr/>
        </p:nvSpPr>
        <p:spPr bwMode="auto">
          <a:xfrm>
            <a:off x="1019175" y="746125"/>
            <a:ext cx="4351338" cy="4302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/>
              <a:t>Company Profile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Skanska Infrastructure Development</a:t>
            </a:r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36000" tIns="72000" rIns="36000" bIns="0"/>
          <a:lstStyle/>
          <a:p>
            <a:endParaRPr lang="en-US"/>
          </a:p>
        </p:txBody>
      </p:sp>
      <p:pic>
        <p:nvPicPr>
          <p:cNvPr id="470019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91440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1090613" y="665163"/>
            <a:ext cx="7837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72000" rIns="36000" bIns="0"/>
          <a:lstStyle/>
          <a:p>
            <a:pPr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</a:rPr>
              <a:t>ID Projects</a:t>
            </a:r>
          </a:p>
        </p:txBody>
      </p:sp>
      <p:sp>
        <p:nvSpPr>
          <p:cNvPr id="470021" name="Oval 5"/>
          <p:cNvSpPr>
            <a:spLocks noChangeArrowheads="1"/>
          </p:cNvSpPr>
          <p:nvPr/>
        </p:nvSpPr>
        <p:spPr bwMode="auto">
          <a:xfrm>
            <a:off x="3181350" y="3878263"/>
            <a:ext cx="76200" cy="76200"/>
          </a:xfrm>
          <a:prstGeom prst="ellipse">
            <a:avLst/>
          </a:prstGeom>
          <a:solidFill>
            <a:srgbClr val="4DE83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22" name="Text Box 6"/>
          <p:cNvSpPr txBox="1">
            <a:spLocks noChangeArrowheads="1"/>
          </p:cNvSpPr>
          <p:nvPr/>
        </p:nvSpPr>
        <p:spPr bwMode="auto">
          <a:xfrm>
            <a:off x="0" y="3505200"/>
            <a:ext cx="24892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5000"/>
              </a:spcBef>
            </a:pPr>
            <a:r>
              <a:rPr lang="en-US" sz="1000">
                <a:solidFill>
                  <a:schemeClr val="bg1"/>
                </a:solidFill>
              </a:rPr>
              <a:t>Manaus and Breitener  </a:t>
            </a:r>
            <a:br>
              <a:rPr lang="en-US" sz="1000">
                <a:solidFill>
                  <a:schemeClr val="bg1"/>
                </a:solidFill>
              </a:rPr>
            </a:br>
            <a:r>
              <a:rPr lang="en-US" sz="1000">
                <a:solidFill>
                  <a:schemeClr val="bg1"/>
                </a:solidFill>
              </a:rPr>
              <a:t>Thermal power plants, Brazil</a:t>
            </a:r>
          </a:p>
          <a:p>
            <a:pPr algn="r">
              <a:lnSpc>
                <a:spcPct val="90000"/>
              </a:lnSpc>
              <a:spcBef>
                <a:spcPct val="25000"/>
              </a:spcBef>
            </a:pPr>
            <a:r>
              <a:rPr lang="en-US" sz="1000">
                <a:solidFill>
                  <a:schemeClr val="bg1"/>
                </a:solidFill>
              </a:rPr>
              <a:t>Autopista Central, Chile</a:t>
            </a:r>
          </a:p>
          <a:p>
            <a:pPr algn="r">
              <a:lnSpc>
                <a:spcPct val="90000"/>
              </a:lnSpc>
              <a:spcBef>
                <a:spcPct val="25000"/>
              </a:spcBef>
            </a:pPr>
            <a:r>
              <a:rPr lang="en-US" sz="1000" b="1" i="1">
                <a:solidFill>
                  <a:schemeClr val="bg1"/>
                </a:solidFill>
              </a:rPr>
              <a:t>Ponte de Pedra Hydroelectric power, Brazil (sold)</a:t>
            </a:r>
          </a:p>
        </p:txBody>
      </p:sp>
      <p:sp>
        <p:nvSpPr>
          <p:cNvPr id="470023" name="Line 7"/>
          <p:cNvSpPr>
            <a:spLocks noChangeShapeType="1"/>
          </p:cNvSpPr>
          <p:nvPr/>
        </p:nvSpPr>
        <p:spPr bwMode="auto">
          <a:xfrm>
            <a:off x="2449513" y="3722688"/>
            <a:ext cx="712787" cy="523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24" name="Line 8"/>
          <p:cNvSpPr>
            <a:spLocks noChangeShapeType="1"/>
          </p:cNvSpPr>
          <p:nvPr/>
        </p:nvSpPr>
        <p:spPr bwMode="auto">
          <a:xfrm>
            <a:off x="2436813" y="3990975"/>
            <a:ext cx="541337" cy="3746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25" name="Line 9"/>
          <p:cNvSpPr>
            <a:spLocks noChangeShapeType="1"/>
          </p:cNvSpPr>
          <p:nvPr/>
        </p:nvSpPr>
        <p:spPr bwMode="auto">
          <a:xfrm>
            <a:off x="2451100" y="3722688"/>
            <a:ext cx="601663" cy="1571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26" name="Line 10"/>
          <p:cNvSpPr>
            <a:spLocks noChangeShapeType="1"/>
          </p:cNvSpPr>
          <p:nvPr/>
        </p:nvSpPr>
        <p:spPr bwMode="auto">
          <a:xfrm flipV="1">
            <a:off x="2441575" y="3919538"/>
            <a:ext cx="750888" cy="254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27" name="Oval 11"/>
          <p:cNvSpPr>
            <a:spLocks noChangeArrowheads="1"/>
          </p:cNvSpPr>
          <p:nvPr/>
        </p:nvSpPr>
        <p:spPr bwMode="auto">
          <a:xfrm>
            <a:off x="3124200" y="3738563"/>
            <a:ext cx="76200" cy="76200"/>
          </a:xfrm>
          <a:prstGeom prst="ellipse">
            <a:avLst/>
          </a:prstGeom>
          <a:solidFill>
            <a:srgbClr val="4DE83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28" name="Oval 12"/>
          <p:cNvSpPr>
            <a:spLocks noChangeArrowheads="1"/>
          </p:cNvSpPr>
          <p:nvPr/>
        </p:nvSpPr>
        <p:spPr bwMode="auto">
          <a:xfrm>
            <a:off x="2997200" y="3846513"/>
            <a:ext cx="76200" cy="76200"/>
          </a:xfrm>
          <a:prstGeom prst="ellipse">
            <a:avLst/>
          </a:prstGeom>
          <a:solidFill>
            <a:srgbClr val="4DE83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29" name="Oval 13"/>
          <p:cNvSpPr>
            <a:spLocks noChangeArrowheads="1"/>
          </p:cNvSpPr>
          <p:nvPr/>
        </p:nvSpPr>
        <p:spPr bwMode="auto">
          <a:xfrm>
            <a:off x="2997200" y="4354513"/>
            <a:ext cx="76200" cy="76200"/>
          </a:xfrm>
          <a:prstGeom prst="ellipse">
            <a:avLst/>
          </a:prstGeom>
          <a:solidFill>
            <a:srgbClr val="4DE83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30" name="Text Box 14"/>
          <p:cNvSpPr txBox="1">
            <a:spLocks noChangeArrowheads="1"/>
          </p:cNvSpPr>
          <p:nvPr/>
        </p:nvSpPr>
        <p:spPr bwMode="auto">
          <a:xfrm>
            <a:off x="5168900" y="4265613"/>
            <a:ext cx="181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1000" b="1" i="1">
                <a:solidFill>
                  <a:schemeClr val="bg1"/>
                </a:solidFill>
              </a:rPr>
              <a:t>Maputo Port,</a:t>
            </a:r>
            <a:br>
              <a:rPr lang="en-US" sz="1000" b="1" i="1">
                <a:solidFill>
                  <a:schemeClr val="bg1"/>
                </a:solidFill>
              </a:rPr>
            </a:br>
            <a:r>
              <a:rPr lang="en-US" sz="1000" b="1" i="1">
                <a:solidFill>
                  <a:schemeClr val="bg1"/>
                </a:solidFill>
              </a:rPr>
              <a:t>Mozambique (sold)</a:t>
            </a:r>
          </a:p>
        </p:txBody>
      </p:sp>
      <p:sp>
        <p:nvSpPr>
          <p:cNvPr id="470031" name="Line 15"/>
          <p:cNvSpPr>
            <a:spLocks noChangeShapeType="1"/>
          </p:cNvSpPr>
          <p:nvPr/>
        </p:nvSpPr>
        <p:spPr bwMode="auto">
          <a:xfrm>
            <a:off x="4903788" y="4308475"/>
            <a:ext cx="252412" cy="460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32" name="Text Box 16"/>
          <p:cNvSpPr txBox="1">
            <a:spLocks noChangeArrowheads="1"/>
          </p:cNvSpPr>
          <p:nvPr/>
        </p:nvSpPr>
        <p:spPr bwMode="auto">
          <a:xfrm>
            <a:off x="2843213" y="4392613"/>
            <a:ext cx="2413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en-US" sz="1000">
                <a:solidFill>
                  <a:schemeClr val="bg1"/>
                </a:solidFill>
              </a:rPr>
              <a:t>M25, London, UK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en-US" sz="1000">
                <a:solidFill>
                  <a:schemeClr val="bg1"/>
                </a:solidFill>
              </a:rPr>
              <a:t>Bristol BSF Schools, UK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en-US" sz="1000">
                <a:solidFill>
                  <a:schemeClr val="bg1"/>
                </a:solidFill>
              </a:rPr>
              <a:t>Bexley Schools, UK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en-US" sz="1000">
                <a:solidFill>
                  <a:schemeClr val="bg1"/>
                </a:solidFill>
              </a:rPr>
              <a:t>Midlothian Schools, UK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en-US" sz="1000">
                <a:solidFill>
                  <a:schemeClr val="bg1"/>
                </a:solidFill>
              </a:rPr>
              <a:t>Barts &amp; the London Hospitals, UK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en-US" sz="1000">
                <a:solidFill>
                  <a:schemeClr val="bg1"/>
                </a:solidFill>
              </a:rPr>
              <a:t>Derby City General Hospital, UK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en-US" sz="1000">
                <a:solidFill>
                  <a:schemeClr val="bg1"/>
                </a:solidFill>
              </a:rPr>
              <a:t>New University Hospitals, Coventry, UK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en-US" sz="1000">
                <a:solidFill>
                  <a:schemeClr val="bg1"/>
                </a:solidFill>
              </a:rPr>
              <a:t>Central Nottinghamshire Hospitals, UK 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en-US" sz="1000">
                <a:solidFill>
                  <a:schemeClr val="bg1"/>
                </a:solidFill>
              </a:rPr>
              <a:t>Walsall Manor Hospitals, UK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en-US" sz="1000" b="1" i="1">
                <a:solidFill>
                  <a:schemeClr val="bg1"/>
                </a:solidFill>
              </a:rPr>
              <a:t>Bridgend Prison, UK (sold)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en-US" sz="1000" b="1" i="1">
                <a:solidFill>
                  <a:schemeClr val="bg1"/>
                </a:solidFill>
              </a:rPr>
              <a:t>King’s Hospital, UK (sold)</a:t>
            </a:r>
          </a:p>
        </p:txBody>
      </p:sp>
      <p:sp>
        <p:nvSpPr>
          <p:cNvPr id="470033" name="Line 17"/>
          <p:cNvSpPr>
            <a:spLocks noChangeShapeType="1"/>
          </p:cNvSpPr>
          <p:nvPr/>
        </p:nvSpPr>
        <p:spPr bwMode="auto">
          <a:xfrm flipV="1">
            <a:off x="4067175" y="2820988"/>
            <a:ext cx="241300" cy="15382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34" name="Oval 18"/>
          <p:cNvSpPr>
            <a:spLocks noChangeArrowheads="1"/>
          </p:cNvSpPr>
          <p:nvPr/>
        </p:nvSpPr>
        <p:spPr bwMode="auto">
          <a:xfrm>
            <a:off x="4267200" y="2763838"/>
            <a:ext cx="76200" cy="76200"/>
          </a:xfrm>
          <a:prstGeom prst="ellipse">
            <a:avLst/>
          </a:prstGeom>
          <a:solidFill>
            <a:srgbClr val="4DE83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35" name="Oval 19"/>
          <p:cNvSpPr>
            <a:spLocks noChangeArrowheads="1"/>
          </p:cNvSpPr>
          <p:nvPr/>
        </p:nvSpPr>
        <p:spPr bwMode="auto">
          <a:xfrm>
            <a:off x="4859338" y="4257675"/>
            <a:ext cx="76200" cy="76200"/>
          </a:xfrm>
          <a:prstGeom prst="ellipse">
            <a:avLst/>
          </a:prstGeom>
          <a:solidFill>
            <a:srgbClr val="4DE83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36" name="Text Box 20"/>
          <p:cNvSpPr txBox="1">
            <a:spLocks noChangeArrowheads="1"/>
          </p:cNvSpPr>
          <p:nvPr/>
        </p:nvSpPr>
        <p:spPr bwMode="auto">
          <a:xfrm>
            <a:off x="5027613" y="2374900"/>
            <a:ext cx="281781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1000">
                <a:solidFill>
                  <a:schemeClr val="bg1"/>
                </a:solidFill>
              </a:rPr>
              <a:t>Helsinki - Lahti Motorway Finland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1000">
                <a:solidFill>
                  <a:schemeClr val="bg1"/>
                </a:solidFill>
              </a:rPr>
              <a:t>E18 Motorway Finland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1000">
                <a:solidFill>
                  <a:schemeClr val="bg1"/>
                </a:solidFill>
              </a:rPr>
              <a:t>E39 Motorway Norway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1000">
                <a:solidFill>
                  <a:schemeClr val="bg1"/>
                </a:solidFill>
              </a:rPr>
              <a:t>A1 motorway Poland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1000" b="1" i="1">
                <a:solidFill>
                  <a:schemeClr val="bg1"/>
                </a:solidFill>
              </a:rPr>
              <a:t>Waste Water Treatment Plant Russia (sold)</a:t>
            </a:r>
          </a:p>
        </p:txBody>
      </p:sp>
      <p:sp>
        <p:nvSpPr>
          <p:cNvPr id="470037" name="Line 21"/>
          <p:cNvSpPr>
            <a:spLocks noChangeShapeType="1"/>
          </p:cNvSpPr>
          <p:nvPr/>
        </p:nvSpPr>
        <p:spPr bwMode="auto">
          <a:xfrm>
            <a:off x="4830763" y="2654300"/>
            <a:ext cx="284162" cy="523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38" name="Line 22"/>
          <p:cNvSpPr>
            <a:spLocks noChangeShapeType="1"/>
          </p:cNvSpPr>
          <p:nvPr/>
        </p:nvSpPr>
        <p:spPr bwMode="auto">
          <a:xfrm>
            <a:off x="4668838" y="2854325"/>
            <a:ext cx="428625" cy="1476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39" name="Oval 23"/>
          <p:cNvSpPr>
            <a:spLocks noChangeArrowheads="1"/>
          </p:cNvSpPr>
          <p:nvPr/>
        </p:nvSpPr>
        <p:spPr bwMode="auto">
          <a:xfrm>
            <a:off x="4614863" y="2801938"/>
            <a:ext cx="76200" cy="76200"/>
          </a:xfrm>
          <a:prstGeom prst="ellipse">
            <a:avLst/>
          </a:prstGeom>
          <a:solidFill>
            <a:srgbClr val="4DE83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40" name="Oval 24"/>
          <p:cNvSpPr>
            <a:spLocks noChangeArrowheads="1"/>
          </p:cNvSpPr>
          <p:nvPr/>
        </p:nvSpPr>
        <p:spPr bwMode="auto">
          <a:xfrm>
            <a:off x="4786313" y="2609850"/>
            <a:ext cx="76200" cy="76200"/>
          </a:xfrm>
          <a:prstGeom prst="ellipse">
            <a:avLst/>
          </a:prstGeom>
          <a:solidFill>
            <a:srgbClr val="4DE83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41" name="Line 25"/>
          <p:cNvSpPr>
            <a:spLocks noChangeShapeType="1"/>
          </p:cNvSpPr>
          <p:nvPr/>
        </p:nvSpPr>
        <p:spPr bwMode="auto">
          <a:xfrm flipV="1">
            <a:off x="4754563" y="2486025"/>
            <a:ext cx="322262" cy="603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42" name="Oval 26"/>
          <p:cNvSpPr>
            <a:spLocks noChangeArrowheads="1"/>
          </p:cNvSpPr>
          <p:nvPr/>
        </p:nvSpPr>
        <p:spPr bwMode="auto">
          <a:xfrm>
            <a:off x="4716463" y="2508250"/>
            <a:ext cx="76200" cy="76200"/>
          </a:xfrm>
          <a:prstGeom prst="ellipse">
            <a:avLst/>
          </a:prstGeom>
          <a:solidFill>
            <a:srgbClr val="4DE83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43" name="Line 27"/>
          <p:cNvSpPr>
            <a:spLocks noChangeShapeType="1"/>
          </p:cNvSpPr>
          <p:nvPr/>
        </p:nvSpPr>
        <p:spPr bwMode="auto">
          <a:xfrm>
            <a:off x="4532313" y="2540000"/>
            <a:ext cx="536575" cy="3000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44" name="Oval 28"/>
          <p:cNvSpPr>
            <a:spLocks noChangeArrowheads="1"/>
          </p:cNvSpPr>
          <p:nvPr/>
        </p:nvSpPr>
        <p:spPr bwMode="auto">
          <a:xfrm>
            <a:off x="4500563" y="2501900"/>
            <a:ext cx="76200" cy="76200"/>
          </a:xfrm>
          <a:prstGeom prst="ellipse">
            <a:avLst/>
          </a:prstGeom>
          <a:solidFill>
            <a:srgbClr val="4DE83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45" name="Text Box 29"/>
          <p:cNvSpPr txBox="1">
            <a:spLocks noChangeArrowheads="1"/>
          </p:cNvSpPr>
          <p:nvPr/>
        </p:nvSpPr>
        <p:spPr bwMode="auto">
          <a:xfrm>
            <a:off x="7758113" y="6219825"/>
            <a:ext cx="142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ct val="25000"/>
              </a:spcBef>
            </a:pPr>
            <a:r>
              <a:rPr lang="en-US" sz="1000" b="1" i="1">
                <a:solidFill>
                  <a:schemeClr val="bg1"/>
                </a:solidFill>
              </a:rPr>
              <a:t>In bold sold projects</a:t>
            </a:r>
          </a:p>
        </p:txBody>
      </p:sp>
      <p:sp>
        <p:nvSpPr>
          <p:cNvPr id="470046" name="Line 30"/>
          <p:cNvSpPr>
            <a:spLocks noChangeShapeType="1"/>
          </p:cNvSpPr>
          <p:nvPr/>
        </p:nvSpPr>
        <p:spPr bwMode="auto">
          <a:xfrm>
            <a:off x="4762500" y="2543175"/>
            <a:ext cx="354013" cy="1127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70047" name="Picture 31" descr="ppe_s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8" y="1647825"/>
            <a:ext cx="1296987" cy="1681163"/>
          </a:xfrm>
          <a:prstGeom prst="rect">
            <a:avLst/>
          </a:prstGeom>
          <a:noFill/>
        </p:spPr>
      </p:pic>
      <p:pic>
        <p:nvPicPr>
          <p:cNvPr id="470048" name="Picture 32" descr="mapu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6075" y="4643438"/>
            <a:ext cx="1298575" cy="1462087"/>
          </a:xfrm>
          <a:prstGeom prst="rect">
            <a:avLst/>
          </a:prstGeom>
          <a:noFill/>
        </p:spPr>
      </p:pic>
      <p:pic>
        <p:nvPicPr>
          <p:cNvPr id="470049" name="Picture 33"/>
          <p:cNvPicPr>
            <a:picLocks noChangeAspect="1" noChangeArrowheads="1"/>
          </p:cNvPicPr>
          <p:nvPr/>
        </p:nvPicPr>
        <p:blipFill>
          <a:blip r:embed="rId6" cstate="print"/>
          <a:srcRect l="30627" t="33363" r="6207" b="6219"/>
          <a:stretch>
            <a:fillRect/>
          </a:stretch>
        </p:blipFill>
        <p:spPr bwMode="auto">
          <a:xfrm>
            <a:off x="7489825" y="996950"/>
            <a:ext cx="150336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0050" name="Picture 34" descr="FIN_7925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025" y="4394200"/>
            <a:ext cx="1231900" cy="1824038"/>
          </a:xfrm>
          <a:prstGeom prst="rect">
            <a:avLst/>
          </a:prstGeom>
          <a:noFill/>
        </p:spPr>
      </p:pic>
      <p:pic>
        <p:nvPicPr>
          <p:cNvPr id="470051" name="Picture 35"/>
          <p:cNvPicPr>
            <a:picLocks noChangeAspect="1" noChangeArrowheads="1"/>
          </p:cNvPicPr>
          <p:nvPr/>
        </p:nvPicPr>
        <p:blipFill>
          <a:blip r:embed="rId8" cstate="print"/>
          <a:srcRect l="51665" t="54132"/>
          <a:stretch>
            <a:fillRect/>
          </a:stretch>
        </p:blipFill>
        <p:spPr bwMode="auto">
          <a:xfrm>
            <a:off x="7658100" y="3403600"/>
            <a:ext cx="1323975" cy="1682750"/>
          </a:xfrm>
          <a:prstGeom prst="rect">
            <a:avLst/>
          </a:prstGeom>
          <a:noFill/>
        </p:spPr>
      </p:pic>
      <p:sp>
        <p:nvSpPr>
          <p:cNvPr id="470052" name="Rectangle 36"/>
          <p:cNvSpPr>
            <a:spLocks noChangeArrowheads="1"/>
          </p:cNvSpPr>
          <p:nvPr/>
        </p:nvSpPr>
        <p:spPr bwMode="auto">
          <a:xfrm>
            <a:off x="1019175" y="746125"/>
            <a:ext cx="4351338" cy="4302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/>
              <a:t>Company Profile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Skanska Infrastructure Development</a:t>
            </a:r>
          </a:p>
        </p:txBody>
      </p:sp>
      <p:sp>
        <p:nvSpPr>
          <p:cNvPr id="577539" name="Oval 3"/>
          <p:cNvSpPr>
            <a:spLocks noChangeArrowheads="1"/>
          </p:cNvSpPr>
          <p:nvPr/>
        </p:nvSpPr>
        <p:spPr bwMode="auto">
          <a:xfrm>
            <a:off x="1160463" y="1620838"/>
            <a:ext cx="6148387" cy="4471987"/>
          </a:xfrm>
          <a:prstGeom prst="ellipse">
            <a:avLst/>
          </a:prstGeom>
          <a:solidFill>
            <a:srgbClr val="62BEE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r>
              <a:rPr lang="en-US" sz="2000"/>
              <a:t>External Environment</a:t>
            </a:r>
          </a:p>
        </p:txBody>
      </p:sp>
      <p:sp>
        <p:nvSpPr>
          <p:cNvPr id="577540" name="AutoShape 4"/>
          <p:cNvSpPr>
            <a:spLocks noChangeArrowheads="1"/>
          </p:cNvSpPr>
          <p:nvPr/>
        </p:nvSpPr>
        <p:spPr bwMode="auto">
          <a:xfrm>
            <a:off x="2524125" y="2060575"/>
            <a:ext cx="3455988" cy="25209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r>
              <a:rPr lang="en-US"/>
              <a:t>PPP Market </a:t>
            </a:r>
          </a:p>
          <a:p>
            <a:pPr algn="ctr"/>
            <a:endParaRPr lang="es-ES"/>
          </a:p>
        </p:txBody>
      </p:sp>
      <p:sp>
        <p:nvSpPr>
          <p:cNvPr id="577541" name="AutoShape 5"/>
          <p:cNvSpPr>
            <a:spLocks noChangeArrowheads="1"/>
          </p:cNvSpPr>
          <p:nvPr/>
        </p:nvSpPr>
        <p:spPr bwMode="auto">
          <a:xfrm>
            <a:off x="2957513" y="2203450"/>
            <a:ext cx="2592387" cy="14398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Project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77547" name="Rectangle 11"/>
          <p:cNvSpPr>
            <a:spLocks noChangeArrowheads="1"/>
          </p:cNvSpPr>
          <p:nvPr/>
        </p:nvSpPr>
        <p:spPr bwMode="auto">
          <a:xfrm>
            <a:off x="6021388" y="4876800"/>
            <a:ext cx="1557337" cy="552450"/>
          </a:xfrm>
          <a:prstGeom prst="rect">
            <a:avLst/>
          </a:prstGeom>
          <a:solidFill>
            <a:srgbClr val="FFD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MACRO</a:t>
            </a:r>
          </a:p>
        </p:txBody>
      </p:sp>
      <p:sp>
        <p:nvSpPr>
          <p:cNvPr id="577548" name="Rectangle 12"/>
          <p:cNvSpPr>
            <a:spLocks noChangeArrowheads="1"/>
          </p:cNvSpPr>
          <p:nvPr/>
        </p:nvSpPr>
        <p:spPr bwMode="auto">
          <a:xfrm>
            <a:off x="6045200" y="3889375"/>
            <a:ext cx="1557338" cy="552450"/>
          </a:xfrm>
          <a:prstGeom prst="rect">
            <a:avLst/>
          </a:prstGeom>
          <a:solidFill>
            <a:srgbClr val="FFD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MESO</a:t>
            </a:r>
          </a:p>
        </p:txBody>
      </p:sp>
      <p:sp>
        <p:nvSpPr>
          <p:cNvPr id="577549" name="Rectangle 13"/>
          <p:cNvSpPr>
            <a:spLocks noChangeArrowheads="1"/>
          </p:cNvSpPr>
          <p:nvPr/>
        </p:nvSpPr>
        <p:spPr bwMode="auto">
          <a:xfrm>
            <a:off x="6002338" y="2697163"/>
            <a:ext cx="1557337" cy="552450"/>
          </a:xfrm>
          <a:prstGeom prst="rect">
            <a:avLst/>
          </a:prstGeom>
          <a:solidFill>
            <a:srgbClr val="FFD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MICRO</a:t>
            </a:r>
          </a:p>
        </p:txBody>
      </p:sp>
      <p:sp>
        <p:nvSpPr>
          <p:cNvPr id="577550" name="AutoShape 14"/>
          <p:cNvSpPr>
            <a:spLocks noChangeArrowheads="1"/>
          </p:cNvSpPr>
          <p:nvPr/>
        </p:nvSpPr>
        <p:spPr bwMode="auto">
          <a:xfrm>
            <a:off x="5686425" y="5087938"/>
            <a:ext cx="211138" cy="176212"/>
          </a:xfrm>
          <a:prstGeom prst="leftArrow">
            <a:avLst>
              <a:gd name="adj1" fmla="val 50000"/>
              <a:gd name="adj2" fmla="val 29955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7551" name="AutoShape 15"/>
          <p:cNvSpPr>
            <a:spLocks noChangeArrowheads="1"/>
          </p:cNvSpPr>
          <p:nvPr/>
        </p:nvSpPr>
        <p:spPr bwMode="auto">
          <a:xfrm>
            <a:off x="5683250" y="4035425"/>
            <a:ext cx="211138" cy="176213"/>
          </a:xfrm>
          <a:prstGeom prst="leftArrow">
            <a:avLst>
              <a:gd name="adj1" fmla="val 50000"/>
              <a:gd name="adj2" fmla="val 29955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7552" name="AutoShape 16"/>
          <p:cNvSpPr>
            <a:spLocks noChangeArrowheads="1"/>
          </p:cNvSpPr>
          <p:nvPr/>
        </p:nvSpPr>
        <p:spPr bwMode="auto">
          <a:xfrm>
            <a:off x="5684838" y="2890838"/>
            <a:ext cx="211137" cy="176212"/>
          </a:xfrm>
          <a:prstGeom prst="leftArrow">
            <a:avLst>
              <a:gd name="adj1" fmla="val 50000"/>
              <a:gd name="adj2" fmla="val 29955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7554" name="Rectangle 18"/>
          <p:cNvSpPr>
            <a:spLocks noChangeArrowheads="1"/>
          </p:cNvSpPr>
          <p:nvPr>
            <p:ph type="title"/>
          </p:nvPr>
        </p:nvSpPr>
        <p:spPr>
          <a:xfrm>
            <a:off x="1227138" y="696913"/>
            <a:ext cx="7713662" cy="5397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b="1"/>
              <a:t>Levels for the Policy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Skanska Infrastructure Development</a:t>
            </a:r>
          </a:p>
        </p:txBody>
      </p:sp>
      <p:sp>
        <p:nvSpPr>
          <p:cNvPr id="597002" name="Oval 10"/>
          <p:cNvSpPr>
            <a:spLocks noChangeArrowheads="1"/>
          </p:cNvSpPr>
          <p:nvPr/>
        </p:nvSpPr>
        <p:spPr bwMode="auto">
          <a:xfrm>
            <a:off x="1160463" y="1620838"/>
            <a:ext cx="6148387" cy="4471987"/>
          </a:xfrm>
          <a:prstGeom prst="ellipse">
            <a:avLst/>
          </a:prstGeom>
          <a:solidFill>
            <a:srgbClr val="62BEE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r>
              <a:rPr lang="en-US" sz="2000"/>
              <a:t>External Environment</a:t>
            </a:r>
          </a:p>
        </p:txBody>
      </p:sp>
      <p:sp>
        <p:nvSpPr>
          <p:cNvPr id="597003" name="AutoShape 11"/>
          <p:cNvSpPr>
            <a:spLocks noChangeArrowheads="1"/>
          </p:cNvSpPr>
          <p:nvPr/>
        </p:nvSpPr>
        <p:spPr bwMode="auto">
          <a:xfrm>
            <a:off x="2524125" y="2060575"/>
            <a:ext cx="3455988" cy="25209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r>
              <a:rPr lang="en-US"/>
              <a:t>PPP Market </a:t>
            </a:r>
          </a:p>
          <a:p>
            <a:pPr algn="ctr"/>
            <a:endParaRPr lang="es-ES"/>
          </a:p>
        </p:txBody>
      </p:sp>
      <p:sp>
        <p:nvSpPr>
          <p:cNvPr id="597004" name="AutoShape 12"/>
          <p:cNvSpPr>
            <a:spLocks noChangeArrowheads="1"/>
          </p:cNvSpPr>
          <p:nvPr/>
        </p:nvSpPr>
        <p:spPr bwMode="auto">
          <a:xfrm>
            <a:off x="2957513" y="2203450"/>
            <a:ext cx="2592387" cy="14398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Project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96998" name="Rectangle 6"/>
          <p:cNvSpPr>
            <a:spLocks noChangeArrowheads="1"/>
          </p:cNvSpPr>
          <p:nvPr/>
        </p:nvSpPr>
        <p:spPr bwMode="auto">
          <a:xfrm>
            <a:off x="5994400" y="1616075"/>
            <a:ext cx="3008313" cy="39862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/>
              <a:t>MACRO</a:t>
            </a:r>
          </a:p>
          <a:p>
            <a:endParaRPr lang="en-US" sz="1600" b="1"/>
          </a:p>
          <a:p>
            <a:r>
              <a:rPr lang="en-US" sz="1600"/>
              <a:t>Political </a:t>
            </a:r>
            <a:r>
              <a:rPr lang="en-US" sz="1400"/>
              <a:t>(stability and opening)</a:t>
            </a:r>
          </a:p>
          <a:p>
            <a:endParaRPr lang="en-US" sz="1400"/>
          </a:p>
          <a:p>
            <a:r>
              <a:rPr lang="en-US" sz="1600"/>
              <a:t>Economy </a:t>
            </a:r>
            <a:r>
              <a:rPr lang="en-US" sz="1400"/>
              <a:t>(payment track record)</a:t>
            </a:r>
          </a:p>
          <a:p>
            <a:pPr>
              <a:buFontTx/>
              <a:buChar char="•"/>
            </a:pPr>
            <a:endParaRPr lang="en-US" sz="1400"/>
          </a:p>
          <a:p>
            <a:r>
              <a:rPr lang="en-US" sz="1600"/>
              <a:t>Legal stability</a:t>
            </a:r>
          </a:p>
          <a:p>
            <a:endParaRPr lang="en-US" sz="1600"/>
          </a:p>
          <a:p>
            <a:r>
              <a:rPr lang="en-US" sz="1600"/>
              <a:t>Public Exposure</a:t>
            </a:r>
          </a:p>
          <a:p>
            <a:endParaRPr lang="en-US" sz="1600"/>
          </a:p>
          <a:p>
            <a:r>
              <a:rPr lang="en-US" sz="1600"/>
              <a:t>Foreign investor friendly</a:t>
            </a:r>
          </a:p>
          <a:p>
            <a:endParaRPr lang="en-US" sz="1600"/>
          </a:p>
          <a:p>
            <a:r>
              <a:rPr lang="en-US" sz="1600"/>
              <a:t>Sustainability issues</a:t>
            </a:r>
          </a:p>
          <a:p>
            <a:pPr lvl="1"/>
            <a:r>
              <a:rPr lang="en-US" sz="1600"/>
              <a:t>Environment</a:t>
            </a:r>
          </a:p>
          <a:p>
            <a:pPr lvl="1"/>
            <a:r>
              <a:rPr lang="en-US" sz="1600"/>
              <a:t>Ethic</a:t>
            </a:r>
          </a:p>
        </p:txBody>
      </p:sp>
      <p:sp>
        <p:nvSpPr>
          <p:cNvPr id="597000" name="Rectangle 8"/>
          <p:cNvSpPr>
            <a:spLocks noChangeArrowheads="1"/>
          </p:cNvSpPr>
          <p:nvPr/>
        </p:nvSpPr>
        <p:spPr bwMode="auto">
          <a:xfrm>
            <a:off x="3001963" y="5284788"/>
            <a:ext cx="2457450" cy="482600"/>
          </a:xfrm>
          <a:prstGeom prst="rect">
            <a:avLst/>
          </a:prstGeom>
          <a:noFill/>
          <a:ln w="38100">
            <a:solidFill>
              <a:schemeClr val="hlink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7001" name="AutoShape 9"/>
          <p:cNvSpPr>
            <a:spLocks noChangeArrowheads="1"/>
          </p:cNvSpPr>
          <p:nvPr/>
        </p:nvSpPr>
        <p:spPr bwMode="auto">
          <a:xfrm>
            <a:off x="5683250" y="5272088"/>
            <a:ext cx="241300" cy="222250"/>
          </a:xfrm>
          <a:prstGeom prst="leftArrow">
            <a:avLst>
              <a:gd name="adj1" fmla="val 50000"/>
              <a:gd name="adj2" fmla="val 27143"/>
            </a:avLst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7005" name="Rectangle 13"/>
          <p:cNvSpPr>
            <a:spLocks noChangeArrowheads="1"/>
          </p:cNvSpPr>
          <p:nvPr/>
        </p:nvSpPr>
        <p:spPr bwMode="auto">
          <a:xfrm>
            <a:off x="1219200" y="704850"/>
            <a:ext cx="6718300" cy="539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/>
              <a:t>Levels for the Policy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Skanska Infrastructure Development</a:t>
            </a:r>
          </a:p>
        </p:txBody>
      </p:sp>
      <p:sp>
        <p:nvSpPr>
          <p:cNvPr id="598030" name="Oval 14"/>
          <p:cNvSpPr>
            <a:spLocks noChangeArrowheads="1"/>
          </p:cNvSpPr>
          <p:nvPr/>
        </p:nvSpPr>
        <p:spPr bwMode="auto">
          <a:xfrm>
            <a:off x="1160463" y="1620838"/>
            <a:ext cx="6148387" cy="4471987"/>
          </a:xfrm>
          <a:prstGeom prst="ellipse">
            <a:avLst/>
          </a:prstGeom>
          <a:solidFill>
            <a:srgbClr val="62BEE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endParaRPr lang="en-US" sz="2000" b="1"/>
          </a:p>
          <a:p>
            <a:pPr algn="ctr"/>
            <a:r>
              <a:rPr lang="en-US" sz="2000"/>
              <a:t>External Environment</a:t>
            </a:r>
          </a:p>
        </p:txBody>
      </p:sp>
      <p:sp>
        <p:nvSpPr>
          <p:cNvPr id="598031" name="AutoShape 15"/>
          <p:cNvSpPr>
            <a:spLocks noChangeArrowheads="1"/>
          </p:cNvSpPr>
          <p:nvPr/>
        </p:nvSpPr>
        <p:spPr bwMode="auto">
          <a:xfrm>
            <a:off x="2524125" y="2060575"/>
            <a:ext cx="3455988" cy="25209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r>
              <a:rPr lang="en-US"/>
              <a:t>PPP Market </a:t>
            </a:r>
          </a:p>
          <a:p>
            <a:pPr algn="ctr"/>
            <a:endParaRPr lang="es-ES"/>
          </a:p>
        </p:txBody>
      </p:sp>
      <p:sp>
        <p:nvSpPr>
          <p:cNvPr id="598032" name="AutoShape 16"/>
          <p:cNvSpPr>
            <a:spLocks noChangeArrowheads="1"/>
          </p:cNvSpPr>
          <p:nvPr/>
        </p:nvSpPr>
        <p:spPr bwMode="auto">
          <a:xfrm>
            <a:off x="5680075" y="4041775"/>
            <a:ext cx="211138" cy="176213"/>
          </a:xfrm>
          <a:prstGeom prst="leftArrow">
            <a:avLst>
              <a:gd name="adj1" fmla="val 50000"/>
              <a:gd name="adj2" fmla="val 29955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8022" name="Rectangle 6"/>
          <p:cNvSpPr>
            <a:spLocks noChangeArrowheads="1"/>
          </p:cNvSpPr>
          <p:nvPr/>
        </p:nvSpPr>
        <p:spPr bwMode="auto">
          <a:xfrm>
            <a:off x="6092825" y="1625600"/>
            <a:ext cx="2909888" cy="404653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/>
              <a:t>MESO</a:t>
            </a:r>
          </a:p>
          <a:p>
            <a:endParaRPr lang="en-US" sz="1600" b="1"/>
          </a:p>
          <a:p>
            <a:r>
              <a:rPr lang="en-US" sz="1600"/>
              <a:t>PPP Regulatory Framework </a:t>
            </a:r>
          </a:p>
          <a:p>
            <a:r>
              <a:rPr lang="en-US" sz="1600"/>
              <a:t>(law, regulations, etc..) special </a:t>
            </a:r>
          </a:p>
          <a:p>
            <a:r>
              <a:rPr lang="en-US" sz="1600"/>
              <a:t>focus in payment and dispute</a:t>
            </a:r>
          </a:p>
          <a:p>
            <a:r>
              <a:rPr lang="en-US" sz="1600"/>
              <a:t>solution mechanism </a:t>
            </a:r>
            <a:r>
              <a:rPr lang="en-US" sz="1400"/>
              <a:t>(</a:t>
            </a:r>
            <a:r>
              <a:rPr lang="en-US" sz="1400" i="1"/>
              <a:t>clear</a:t>
            </a:r>
            <a:br>
              <a:rPr lang="en-US" sz="1400" i="1"/>
            </a:br>
            <a:r>
              <a:rPr lang="en-US" sz="1400" i="1"/>
              <a:t>rules)</a:t>
            </a:r>
          </a:p>
          <a:p>
            <a:endParaRPr lang="en-US" sz="1400" i="1"/>
          </a:p>
          <a:p>
            <a:r>
              <a:rPr lang="en-US" sz="1600"/>
              <a:t>PPP as part of the national </a:t>
            </a:r>
          </a:p>
          <a:p>
            <a:r>
              <a:rPr lang="en-US" sz="1600"/>
              <a:t>investment system. </a:t>
            </a:r>
            <a:r>
              <a:rPr lang="en-US" sz="1400" i="1"/>
              <a:t>(reduce the</a:t>
            </a:r>
          </a:p>
          <a:p>
            <a:r>
              <a:rPr lang="en-US" sz="1400" i="1"/>
              <a:t>political risk)</a:t>
            </a:r>
          </a:p>
          <a:p>
            <a:endParaRPr lang="en-US" sz="1400" i="1"/>
          </a:p>
          <a:p>
            <a:r>
              <a:rPr lang="en-US" sz="1600"/>
              <a:t>Project pipeline: investment </a:t>
            </a:r>
          </a:p>
          <a:p>
            <a:r>
              <a:rPr lang="en-US" sz="1600"/>
              <a:t>program </a:t>
            </a:r>
            <a:r>
              <a:rPr lang="en-US" sz="1400"/>
              <a:t>(</a:t>
            </a:r>
            <a:r>
              <a:rPr lang="en-US" sz="1400" i="1"/>
              <a:t>market attractiveness)</a:t>
            </a:r>
          </a:p>
          <a:p>
            <a:endParaRPr lang="en-US" sz="1400" i="1"/>
          </a:p>
          <a:p>
            <a:r>
              <a:rPr lang="en-US" sz="1600"/>
              <a:t>Prepared government client  </a:t>
            </a:r>
          </a:p>
          <a:p>
            <a:r>
              <a:rPr lang="en-US" sz="1400" i="1"/>
              <a:t>(reduce potential conflict)</a:t>
            </a:r>
            <a:endParaRPr lang="en-US" sz="1400"/>
          </a:p>
        </p:txBody>
      </p:sp>
      <p:sp>
        <p:nvSpPr>
          <p:cNvPr id="598023" name="Rectangle 7"/>
          <p:cNvSpPr>
            <a:spLocks noChangeArrowheads="1"/>
          </p:cNvSpPr>
          <p:nvPr/>
        </p:nvSpPr>
        <p:spPr bwMode="auto">
          <a:xfrm>
            <a:off x="3209925" y="3862388"/>
            <a:ext cx="2062163" cy="561975"/>
          </a:xfrm>
          <a:prstGeom prst="rect">
            <a:avLst/>
          </a:prstGeom>
          <a:noFill/>
          <a:ln w="38100">
            <a:solidFill>
              <a:schemeClr val="hlink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8033" name="AutoShape 17"/>
          <p:cNvSpPr>
            <a:spLocks noChangeArrowheads="1"/>
          </p:cNvSpPr>
          <p:nvPr/>
        </p:nvSpPr>
        <p:spPr bwMode="auto">
          <a:xfrm>
            <a:off x="2957513" y="2203450"/>
            <a:ext cx="2592387" cy="14398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Project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98034" name="Rectangle 18"/>
          <p:cNvSpPr>
            <a:spLocks noChangeArrowheads="1"/>
          </p:cNvSpPr>
          <p:nvPr/>
        </p:nvSpPr>
        <p:spPr bwMode="auto">
          <a:xfrm>
            <a:off x="1228725" y="723900"/>
            <a:ext cx="6389688" cy="539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/>
              <a:t>Levels for the Policy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nska white green">
  <a:themeElements>
    <a:clrScheme name="Skanska white green 1">
      <a:dk1>
        <a:srgbClr val="002551"/>
      </a:dk1>
      <a:lt1>
        <a:srgbClr val="FFFFFF"/>
      </a:lt1>
      <a:dk2>
        <a:srgbClr val="002551"/>
      </a:dk2>
      <a:lt2>
        <a:srgbClr val="B0B0B0"/>
      </a:lt2>
      <a:accent1>
        <a:srgbClr val="4BA227"/>
      </a:accent1>
      <a:accent2>
        <a:srgbClr val="002551"/>
      </a:accent2>
      <a:accent3>
        <a:srgbClr val="FFFFFF"/>
      </a:accent3>
      <a:accent4>
        <a:srgbClr val="001E44"/>
      </a:accent4>
      <a:accent5>
        <a:srgbClr val="B1CEAC"/>
      </a:accent5>
      <a:accent6>
        <a:srgbClr val="002049"/>
      </a:accent6>
      <a:hlink>
        <a:srgbClr val="E87603"/>
      </a:hlink>
      <a:folHlink>
        <a:srgbClr val="C5BAA9"/>
      </a:folHlink>
    </a:clrScheme>
    <a:fontScheme name="Skanska white 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anska white green 1">
        <a:dk1>
          <a:srgbClr val="002551"/>
        </a:dk1>
        <a:lt1>
          <a:srgbClr val="FFFFFF"/>
        </a:lt1>
        <a:dk2>
          <a:srgbClr val="002551"/>
        </a:dk2>
        <a:lt2>
          <a:srgbClr val="B0B0B0"/>
        </a:lt2>
        <a:accent1>
          <a:srgbClr val="4BA227"/>
        </a:accent1>
        <a:accent2>
          <a:srgbClr val="002551"/>
        </a:accent2>
        <a:accent3>
          <a:srgbClr val="FFFFFF"/>
        </a:accent3>
        <a:accent4>
          <a:srgbClr val="001E44"/>
        </a:accent4>
        <a:accent5>
          <a:srgbClr val="B1CEAC"/>
        </a:accent5>
        <a:accent6>
          <a:srgbClr val="002049"/>
        </a:accent6>
        <a:hlink>
          <a:srgbClr val="E87603"/>
        </a:hlink>
        <a:folHlink>
          <a:srgbClr val="C5BA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Skanska white green</Template>
  <TotalTime>4758</TotalTime>
  <Words>441</Words>
  <Application>Microsoft Office PowerPoint</Application>
  <PresentationFormat>On-screen Show (4:3)</PresentationFormat>
  <Paragraphs>257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Wingdings</vt:lpstr>
      <vt:lpstr>Skanska white green</vt:lpstr>
      <vt:lpstr>Gráfico de Microsoft Excel</vt:lpstr>
      <vt:lpstr>Slide 1</vt:lpstr>
      <vt:lpstr>Content</vt:lpstr>
      <vt:lpstr>Slide 3</vt:lpstr>
      <vt:lpstr>Slide 4</vt:lpstr>
      <vt:lpstr>Slide 5</vt:lpstr>
      <vt:lpstr>Slide 6</vt:lpstr>
      <vt:lpstr>Levels for the Policy Support</vt:lpstr>
      <vt:lpstr>Slide 8</vt:lpstr>
      <vt:lpstr>Slide 9</vt:lpstr>
      <vt:lpstr>Levels for the Policy Support</vt:lpstr>
      <vt:lpstr>The challenge for Social Infrastructure PPP</vt:lpstr>
      <vt:lpstr>Some differences between models</vt:lpstr>
      <vt:lpstr>Main Questions…</vt:lpstr>
      <vt:lpstr>Slide 14</vt:lpstr>
    </vt:vector>
  </TitlesOfParts>
  <Company>Skanska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ornbys</dc:creator>
  <cp:lastModifiedBy>anarod</cp:lastModifiedBy>
  <cp:revision>187</cp:revision>
  <dcterms:created xsi:type="dcterms:W3CDTF">2008-04-22T08:21:04Z</dcterms:created>
  <dcterms:modified xsi:type="dcterms:W3CDTF">2010-07-12T05:51:52Z</dcterms:modified>
</cp:coreProperties>
</file>