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8" r:id="rId4"/>
    <p:sldId id="261" r:id="rId5"/>
    <p:sldId id="299" r:id="rId6"/>
    <p:sldId id="300" r:id="rId7"/>
    <p:sldId id="314" r:id="rId8"/>
    <p:sldId id="301" r:id="rId9"/>
    <p:sldId id="302" r:id="rId10"/>
    <p:sldId id="303" r:id="rId11"/>
    <p:sldId id="305" r:id="rId12"/>
    <p:sldId id="306" r:id="rId13"/>
    <p:sldId id="307" r:id="rId14"/>
    <p:sldId id="275" r:id="rId15"/>
    <p:sldId id="267" r:id="rId16"/>
    <p:sldId id="280" r:id="rId17"/>
    <p:sldId id="285" r:id="rId18"/>
    <p:sldId id="287" r:id="rId19"/>
    <p:sldId id="288" r:id="rId20"/>
    <p:sldId id="289" r:id="rId21"/>
    <p:sldId id="309" r:id="rId22"/>
    <p:sldId id="310" r:id="rId23"/>
    <p:sldId id="312" r:id="rId24"/>
    <p:sldId id="296" r:id="rId25"/>
    <p:sldId id="315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33CC"/>
    <a:srgbClr val="CC0099"/>
    <a:srgbClr val="FF9900"/>
    <a:srgbClr val="6600FF"/>
    <a:srgbClr val="FF0066"/>
    <a:srgbClr val="9933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8911" autoAdjust="0"/>
  </p:normalViewPr>
  <p:slideViewPr>
    <p:cSldViewPr>
      <p:cViewPr varScale="1">
        <p:scale>
          <a:sx n="57" d="100"/>
          <a:sy n="57" d="100"/>
        </p:scale>
        <p:origin x="-90" y="-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780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94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94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94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096D8E9F-9648-47F8-9BA7-9B4B43B4CB9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946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A1617FE-1F58-4BF8-9C41-C289DA3D203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268489-82B9-4EBA-AD59-3D34E6A0A308}" type="slidenum">
              <a:rPr lang="en-US"/>
              <a:pPr/>
              <a:t>1</a:t>
            </a:fld>
            <a:endParaRPr lang="en-US"/>
          </a:p>
        </p:txBody>
      </p:sp>
      <p:sp>
        <p:nvSpPr>
          <p:cNvPr id="1269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4B34FB-ADF5-44E9-BD47-BE29AB51CEEA}" type="slidenum">
              <a:rPr lang="en-US"/>
              <a:pPr/>
              <a:t>10</a:t>
            </a:fld>
            <a:endParaRPr lang="en-US"/>
          </a:p>
        </p:txBody>
      </p:sp>
      <p:sp>
        <p:nvSpPr>
          <p:cNvPr id="3809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0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FB5D43-87BE-4DC8-8272-3FE0B838582E}" type="slidenum">
              <a:rPr lang="en-US"/>
              <a:pPr/>
              <a:t>11</a:t>
            </a:fld>
            <a:endParaRPr lang="en-US"/>
          </a:p>
        </p:txBody>
      </p:sp>
      <p:sp>
        <p:nvSpPr>
          <p:cNvPr id="3850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F42346-E693-4659-8AB0-4C21C52E3AE7}" type="slidenum">
              <a:rPr lang="en-US"/>
              <a:pPr/>
              <a:t>12</a:t>
            </a:fld>
            <a:endParaRPr lang="en-US"/>
          </a:p>
        </p:txBody>
      </p:sp>
      <p:sp>
        <p:nvSpPr>
          <p:cNvPr id="3870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7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934505-153F-42AB-900B-F0A569CF0B14}" type="slidenum">
              <a:rPr lang="en-US"/>
              <a:pPr/>
              <a:t>13</a:t>
            </a:fld>
            <a:endParaRPr lang="en-US"/>
          </a:p>
        </p:txBody>
      </p:sp>
      <p:sp>
        <p:nvSpPr>
          <p:cNvPr id="3891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b="1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C53407-2209-42BB-855B-24F700BEE5DE}" type="slidenum">
              <a:rPr lang="en-US"/>
              <a:pPr/>
              <a:t>14</a:t>
            </a:fld>
            <a:endParaRPr lang="en-US"/>
          </a:p>
        </p:txBody>
      </p:sp>
      <p:sp>
        <p:nvSpPr>
          <p:cNvPr id="301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106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Tx/>
              <a:buAutoNum type="arabicParenR"/>
            </a:pPr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1508F-C5AE-4214-95C5-399451B50F1F}" type="slidenum">
              <a:rPr lang="en-US"/>
              <a:pPr/>
              <a:t>15</a:t>
            </a:fld>
            <a:endParaRPr lang="en-US"/>
          </a:p>
        </p:txBody>
      </p:sp>
      <p:sp>
        <p:nvSpPr>
          <p:cNvPr id="2836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u="sng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D03AA4-1443-43C5-941C-A5EEB2AF46EC}" type="slidenum">
              <a:rPr lang="en-US"/>
              <a:pPr/>
              <a:t>16</a:t>
            </a:fld>
            <a:endParaRPr lang="en-US"/>
          </a:p>
        </p:txBody>
      </p:sp>
      <p:sp>
        <p:nvSpPr>
          <p:cNvPr id="3123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4343400"/>
            <a:ext cx="6477000" cy="44196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DF037C-F520-4B56-9795-3E175FB4EA74}" type="slidenum">
              <a:rPr lang="en-US"/>
              <a:pPr/>
              <a:t>17</a:t>
            </a:fld>
            <a:endParaRPr lang="en-US"/>
          </a:p>
        </p:txBody>
      </p:sp>
      <p:sp>
        <p:nvSpPr>
          <p:cNvPr id="3235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358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7C41C3-63BA-4224-9E3B-E1F460B41C5D}" type="slidenum">
              <a:rPr lang="en-US"/>
              <a:pPr/>
              <a:t>18</a:t>
            </a:fld>
            <a:endParaRPr lang="en-US"/>
          </a:p>
        </p:txBody>
      </p:sp>
      <p:sp>
        <p:nvSpPr>
          <p:cNvPr id="3276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68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4191000"/>
            <a:ext cx="6172200" cy="4953000"/>
          </a:xfrm>
        </p:spPr>
        <p:txBody>
          <a:bodyPr/>
          <a:lstStyle/>
          <a:p>
            <a:endParaRPr lang="en-US" sz="100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6E4E09-00FE-438A-A343-FA41868694E9}" type="slidenum">
              <a:rPr lang="en-US"/>
              <a:pPr/>
              <a:t>19</a:t>
            </a:fld>
            <a:endParaRPr lang="en-US"/>
          </a:p>
        </p:txBody>
      </p:sp>
      <p:sp>
        <p:nvSpPr>
          <p:cNvPr id="3297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973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23BC6B-B975-4BB0-ABC3-A2F4FEABA335}" type="slidenum">
              <a:rPr lang="en-US"/>
              <a:pPr/>
              <a:t>2</a:t>
            </a:fld>
            <a:endParaRPr lang="en-US"/>
          </a:p>
        </p:txBody>
      </p:sp>
      <p:sp>
        <p:nvSpPr>
          <p:cNvPr id="1259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55A69D-98AA-4531-B204-B21B4D285239}" type="slidenum">
              <a:rPr lang="en-US"/>
              <a:pPr/>
              <a:t>20</a:t>
            </a:fld>
            <a:endParaRPr lang="en-US"/>
          </a:p>
        </p:txBody>
      </p:sp>
      <p:sp>
        <p:nvSpPr>
          <p:cNvPr id="3317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17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6482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1D76AF-AEEA-48A3-B2DE-566E17972D26}" type="slidenum">
              <a:rPr lang="en-US"/>
              <a:pPr/>
              <a:t>21</a:t>
            </a:fld>
            <a:endParaRPr lang="en-US"/>
          </a:p>
        </p:txBody>
      </p:sp>
      <p:sp>
        <p:nvSpPr>
          <p:cNvPr id="3932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Tx/>
              <a:buAutoNum type="arabicParenR"/>
            </a:pPr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5AAF75-690E-4396-8329-1F39DA41EB93}" type="slidenum">
              <a:rPr lang="en-US"/>
              <a:pPr/>
              <a:t>22</a:t>
            </a:fld>
            <a:endParaRPr lang="en-US"/>
          </a:p>
        </p:txBody>
      </p:sp>
      <p:sp>
        <p:nvSpPr>
          <p:cNvPr id="3962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6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092EA8-DDC2-409E-8F8F-1A379E23F8CD}" type="slidenum">
              <a:rPr lang="en-US"/>
              <a:pPr/>
              <a:t>23</a:t>
            </a:fld>
            <a:endParaRPr lang="en-US"/>
          </a:p>
        </p:txBody>
      </p:sp>
      <p:sp>
        <p:nvSpPr>
          <p:cNvPr id="4014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B2E77D-CF33-4296-8F06-6598D0C225F1}" type="slidenum">
              <a:rPr lang="en-US"/>
              <a:pPr/>
              <a:t>24</a:t>
            </a:fld>
            <a:endParaRPr lang="en-US"/>
          </a:p>
        </p:txBody>
      </p:sp>
      <p:sp>
        <p:nvSpPr>
          <p:cNvPr id="3522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226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0EFB07-66F9-4AA7-804A-58802E08AD30}" type="slidenum">
              <a:rPr lang="en-US"/>
              <a:pPr/>
              <a:t>3</a:t>
            </a:fld>
            <a:endParaRPr lang="en-US"/>
          </a:p>
        </p:txBody>
      </p:sp>
      <p:sp>
        <p:nvSpPr>
          <p:cNvPr id="2652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2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A9F0FA-2DF9-4958-AC4D-289EF6E5B806}" type="slidenum">
              <a:rPr lang="en-US"/>
              <a:pPr/>
              <a:t>4</a:t>
            </a:fld>
            <a:endParaRPr lang="en-US"/>
          </a:p>
        </p:txBody>
      </p:sp>
      <p:sp>
        <p:nvSpPr>
          <p:cNvPr id="2713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14 ECA</a:t>
            </a:r>
          </a:p>
          <a:p>
            <a:r>
              <a:rPr lang="en-US"/>
              <a:t>9 LAC [Brazil(1), Chile(1), Colombia(3), Costa Rica(2), Ecuador (1), El Salvador(1), Honduras(2), Mexico(2), Uruguay(2)] – 15 banks</a:t>
            </a:r>
          </a:p>
          <a:p>
            <a:r>
              <a:rPr lang="en-US"/>
              <a:t>8 Africa</a:t>
            </a:r>
          </a:p>
          <a:p>
            <a:r>
              <a:rPr lang="en-US"/>
              <a:t>4 SA</a:t>
            </a:r>
          </a:p>
          <a:p>
            <a:r>
              <a:rPr lang="en-US"/>
              <a:t>2 MENA</a:t>
            </a:r>
          </a:p>
          <a:p>
            <a:r>
              <a:rPr lang="en-US"/>
              <a:t>1 EA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548970-3415-4ED3-AB0D-FC71855E660A}" type="slidenum">
              <a:rPr lang="en-US"/>
              <a:pPr/>
              <a:t>5</a:t>
            </a:fld>
            <a:endParaRPr lang="en-US"/>
          </a:p>
        </p:txBody>
      </p:sp>
      <p:sp>
        <p:nvSpPr>
          <p:cNvPr id="3727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1A1020-03F8-45DA-B09F-F76D4FBA5F7B}" type="slidenum">
              <a:rPr lang="en-US"/>
              <a:pPr/>
              <a:t>6</a:t>
            </a:fld>
            <a:endParaRPr lang="en-US"/>
          </a:p>
        </p:txBody>
      </p:sp>
      <p:sp>
        <p:nvSpPr>
          <p:cNvPr id="3747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E5E58B-C5A3-468E-90AB-65FDEBE06E97}" type="slidenum">
              <a:rPr lang="en-US"/>
              <a:pPr/>
              <a:t>7</a:t>
            </a:fld>
            <a:endParaRPr lang="en-US"/>
          </a:p>
        </p:txBody>
      </p:sp>
      <p:sp>
        <p:nvSpPr>
          <p:cNvPr id="4044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AD9B69-B0EC-452F-9E62-1E1A9FFE850E}" type="slidenum">
              <a:rPr lang="en-US"/>
              <a:pPr/>
              <a:t>8</a:t>
            </a:fld>
            <a:endParaRPr lang="en-US"/>
          </a:p>
        </p:txBody>
      </p:sp>
      <p:sp>
        <p:nvSpPr>
          <p:cNvPr id="3768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4343400"/>
            <a:ext cx="6248400" cy="45720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9B156E-CA07-4EE0-AF33-E87EF4B4C9A7}" type="slidenum">
              <a:rPr lang="en-US"/>
              <a:pPr/>
              <a:t>9</a:t>
            </a:fld>
            <a:endParaRPr lang="en-US"/>
          </a:p>
        </p:txBody>
      </p:sp>
      <p:sp>
        <p:nvSpPr>
          <p:cNvPr id="3788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67F147-E141-40CA-BB78-4A36EA3465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6CCDA-B613-4F1F-A10A-752F8F3CFF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EE2E53-C5EB-44D8-9226-615C1F6738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A522746-3894-428D-A243-08508A09F7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A4D5A16-CBFE-4E6A-8456-C4233A60E4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ED132C-CB87-4247-BAE4-50177E2AC0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7870B0-2A44-4C90-B4DF-74BCC64086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B14077-2AC7-4BFB-8BF8-BF10F16976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BEB00C-DDD9-4393-AD46-D7212315DB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4BB130-984C-40DF-8B81-40407DD57D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1DC823-E09B-4382-B9C6-AF3FA1A4EA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6642F2-C414-46D9-A100-189F9CE38E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517C8D-B629-4178-8A5C-A7C35BD35C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fld id="{8F74944E-F5F0-4272-BBE6-11B01B5413F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cs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cs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cs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993366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993366"/>
        </a:buClr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993366"/>
        </a:buClr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993366"/>
        </a:buClr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993366"/>
        </a:buClr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93366"/>
        </a:buClr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93366"/>
        </a:buClr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93366"/>
        </a:buClr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93366"/>
        </a:buClr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59DF3-BB76-48BF-AA7D-728889633946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990600"/>
            <a:ext cx="9144000" cy="1066800"/>
          </a:xfrm>
        </p:spPr>
        <p:txBody>
          <a:bodyPr/>
          <a:lstStyle/>
          <a:p>
            <a:r>
              <a:rPr lang="en-US" sz="2400" b="1"/>
              <a:t/>
            </a:r>
            <a:br>
              <a:rPr lang="en-US" sz="2400" b="1"/>
            </a:br>
            <a:r>
              <a:rPr lang="es-ES_tradnl" sz="3200" b="1">
                <a:solidFill>
                  <a:srgbClr val="993366"/>
                </a:solidFill>
              </a:rPr>
              <a:t>Bancarizando a las PYMEs </a:t>
            </a:r>
            <a:br>
              <a:rPr lang="es-ES_tradnl" sz="3200" b="1">
                <a:solidFill>
                  <a:srgbClr val="993366"/>
                </a:solidFill>
              </a:rPr>
            </a:br>
            <a:r>
              <a:rPr lang="es-ES_tradnl" sz="3200" b="1">
                <a:solidFill>
                  <a:srgbClr val="993366"/>
                </a:solidFill>
              </a:rPr>
              <a:t>alrededor del mundo: </a:t>
            </a:r>
            <a:br>
              <a:rPr lang="es-ES_tradnl" sz="3200" b="1">
                <a:solidFill>
                  <a:srgbClr val="993366"/>
                </a:solidFill>
              </a:rPr>
            </a:br>
            <a:r>
              <a:rPr lang="es-ES_tradnl" sz="3200" b="1">
                <a:solidFill>
                  <a:srgbClr val="993366"/>
                </a:solidFill>
              </a:rPr>
              <a:t>Determinantes, obstáculos, modelos de negocios </a:t>
            </a:r>
            <a:br>
              <a:rPr lang="es-ES_tradnl" sz="3200" b="1">
                <a:solidFill>
                  <a:srgbClr val="993366"/>
                </a:solidFill>
              </a:rPr>
            </a:br>
            <a:r>
              <a:rPr lang="es-ES_tradnl" sz="3200" b="1">
                <a:solidFill>
                  <a:srgbClr val="993366"/>
                </a:solidFill>
              </a:rPr>
              <a:t>y prácticas de financiamiento</a:t>
            </a:r>
            <a:r>
              <a:rPr lang="en-US"/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276600"/>
            <a:ext cx="8915400" cy="31242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200"/>
              <a:t>Thorsten Beck (Tilburg University)</a:t>
            </a:r>
          </a:p>
          <a:p>
            <a:pPr>
              <a:spcBef>
                <a:spcPct val="0"/>
              </a:spcBef>
            </a:pPr>
            <a:r>
              <a:rPr lang="en-US" sz="2200"/>
              <a:t>Asli Demirg</a:t>
            </a:r>
            <a:r>
              <a:rPr lang="en-US" sz="2200">
                <a:cs typeface="Times New Roman" pitchFamily="18" charset="0"/>
              </a:rPr>
              <a:t>üç</a:t>
            </a:r>
            <a:r>
              <a:rPr lang="en-US" sz="2200"/>
              <a:t>-Kunt (World Bank)</a:t>
            </a:r>
          </a:p>
          <a:p>
            <a:pPr>
              <a:spcBef>
                <a:spcPct val="0"/>
              </a:spcBef>
            </a:pPr>
            <a:r>
              <a:rPr lang="en-US" sz="2200"/>
              <a:t>Maria Soledad Martínez </a:t>
            </a:r>
            <a:r>
              <a:rPr lang="es-ES_tradnl" sz="2200"/>
              <a:t>Pería</a:t>
            </a:r>
            <a:r>
              <a:rPr lang="en-US" sz="2200"/>
              <a:t> (World Bank)</a:t>
            </a:r>
          </a:p>
          <a:p>
            <a:pPr>
              <a:spcBef>
                <a:spcPct val="0"/>
              </a:spcBef>
            </a:pPr>
            <a:endParaRPr lang="en-US" sz="2200"/>
          </a:p>
          <a:p>
            <a:pPr>
              <a:spcBef>
                <a:spcPct val="0"/>
              </a:spcBef>
            </a:pPr>
            <a:r>
              <a:rPr lang="es-ES" sz="1800" b="1"/>
              <a:t>Taller "Oportunidades y Desafíos en el Financiamiento a la Pequeña Empresa"</a:t>
            </a:r>
            <a:r>
              <a:rPr lang="es-ES" sz="1800"/>
              <a:t> </a:t>
            </a:r>
            <a:endParaRPr lang="en-US" sz="1800" b="1"/>
          </a:p>
          <a:p>
            <a:pPr>
              <a:spcBef>
                <a:spcPct val="0"/>
              </a:spcBef>
            </a:pPr>
            <a:r>
              <a:rPr lang="en-US" sz="1800" b="1"/>
              <a:t>Asunción, Paraguay, 8 de Octubre, 2008</a:t>
            </a:r>
          </a:p>
          <a:p>
            <a:endParaRPr lang="en-US" sz="1800" b="1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304800" y="533400"/>
            <a:ext cx="8610600" cy="2438400"/>
          </a:xfrm>
          <a:prstGeom prst="rect">
            <a:avLst/>
          </a:prstGeom>
          <a:noFill/>
          <a:ln w="38100">
            <a:solidFill>
              <a:srgbClr val="99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A4A93-11DA-4427-B170-19FCDFB0BB53}" type="slidenum">
              <a:rPr lang="en-US"/>
              <a:pPr/>
              <a:t>10</a:t>
            </a:fld>
            <a:endParaRPr lang="en-US"/>
          </a:p>
        </p:txBody>
      </p:sp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89038"/>
          </a:xfrm>
        </p:spPr>
        <p:txBody>
          <a:bodyPr/>
          <a:lstStyle/>
          <a:p>
            <a:pPr algn="l"/>
            <a:r>
              <a:rPr lang="es-ES_tradnl" sz="3200">
                <a:solidFill>
                  <a:srgbClr val="993366"/>
                </a:solidFill>
              </a:rPr>
              <a:t>La mayoría de los bancos tienen una visión positiva de los programas de gobierno.</a:t>
            </a:r>
            <a:endParaRPr lang="es-ES_tradnl" sz="3200"/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228600" y="1295400"/>
            <a:ext cx="8686800" cy="47545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b="1">
                <a:cs typeface="Times New Roman" pitchFamily="18" charset="0"/>
              </a:rPr>
              <a:t>¿</a:t>
            </a:r>
            <a:r>
              <a:rPr lang="es-ES_tradnl" sz="2000" b="1"/>
              <a:t>Tienen los bancos una visión positiva del rol de los programas de gobierno?</a:t>
            </a:r>
          </a:p>
          <a:p>
            <a:pPr algn="ctr">
              <a:buFontTx/>
              <a:buNone/>
            </a:pPr>
            <a:endParaRPr lang="es-ES_tradnl" sz="2000" b="1"/>
          </a:p>
          <a:p>
            <a:pPr algn="ctr">
              <a:buFontTx/>
              <a:buNone/>
            </a:pPr>
            <a:endParaRPr lang="es-ES_tradnl" sz="2000" b="1"/>
          </a:p>
          <a:p>
            <a:pPr algn="ctr">
              <a:buFontTx/>
              <a:buNone/>
            </a:pPr>
            <a:endParaRPr lang="es-ES_tradnl" sz="2000" b="1"/>
          </a:p>
        </p:txBody>
      </p:sp>
      <p:sp>
        <p:nvSpPr>
          <p:cNvPr id="379908" name="Line 4"/>
          <p:cNvSpPr>
            <a:spLocks noChangeShapeType="1"/>
          </p:cNvSpPr>
          <p:nvPr/>
        </p:nvSpPr>
        <p:spPr bwMode="auto">
          <a:xfrm>
            <a:off x="304800" y="1143000"/>
            <a:ext cx="8458200" cy="0"/>
          </a:xfrm>
          <a:prstGeom prst="line">
            <a:avLst/>
          </a:prstGeom>
          <a:noFill/>
          <a:ln w="41275">
            <a:solidFill>
              <a:srgbClr val="99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379916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133600"/>
            <a:ext cx="8739188" cy="425926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F15BE-CCF0-4B0D-98CB-C33036B37294}" type="slidenum">
              <a:rPr lang="en-US"/>
              <a:pPr/>
              <a:t>11</a:t>
            </a:fld>
            <a:endParaRPr lang="en-US"/>
          </a:p>
        </p:txBody>
      </p:sp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382000" cy="1447800"/>
          </a:xfrm>
        </p:spPr>
        <p:txBody>
          <a:bodyPr/>
          <a:lstStyle/>
          <a:p>
            <a:pPr algn="l"/>
            <a:r>
              <a:rPr lang="es-ES_tradnl" sz="3200">
                <a:solidFill>
                  <a:srgbClr val="993366"/>
                </a:solidFill>
              </a:rPr>
              <a:t>Los bancos no tienen una visión negativa de las regulaciones prudenciales.</a:t>
            </a:r>
          </a:p>
        </p:txBody>
      </p:sp>
      <p:sp>
        <p:nvSpPr>
          <p:cNvPr id="384003" name="Line 3"/>
          <p:cNvSpPr>
            <a:spLocks noChangeShapeType="1"/>
          </p:cNvSpPr>
          <p:nvPr/>
        </p:nvSpPr>
        <p:spPr bwMode="auto">
          <a:xfrm>
            <a:off x="304800" y="1371600"/>
            <a:ext cx="8458200" cy="0"/>
          </a:xfrm>
          <a:prstGeom prst="line">
            <a:avLst/>
          </a:prstGeom>
          <a:noFill/>
          <a:ln w="41275">
            <a:solidFill>
              <a:srgbClr val="99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40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8915400" cy="4525963"/>
          </a:xfrm>
        </p:spPr>
        <p:txBody>
          <a:bodyPr/>
          <a:lstStyle/>
          <a:p>
            <a:pPr algn="ctr">
              <a:buFontTx/>
              <a:buNone/>
            </a:pPr>
            <a:r>
              <a:rPr lang="es-ES_tradnl" sz="2000" b="1">
                <a:cs typeface="Times New Roman" pitchFamily="18" charset="0"/>
              </a:rPr>
              <a:t>¿</a:t>
            </a:r>
            <a:r>
              <a:rPr lang="es-ES_tradnl" sz="2000" b="1"/>
              <a:t> Qué efecto tienen las regulaciones sobre el financiamiento a las PYMEs?</a:t>
            </a:r>
          </a:p>
          <a:p>
            <a:pPr algn="ctr">
              <a:buFontTx/>
              <a:buNone/>
            </a:pPr>
            <a:endParaRPr lang="es-ES_tradnl" sz="2000" b="1"/>
          </a:p>
          <a:p>
            <a:pPr algn="ctr">
              <a:buFontTx/>
              <a:buNone/>
            </a:pPr>
            <a:endParaRPr lang="es-ES_tradnl" sz="2000" b="1"/>
          </a:p>
        </p:txBody>
      </p:sp>
      <p:pic>
        <p:nvPicPr>
          <p:cNvPr id="384008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057400"/>
            <a:ext cx="8739188" cy="425926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8AE07-7262-4CEB-B19A-B84D1B5D54F9}" type="slidenum">
              <a:rPr lang="en-US"/>
              <a:pPr/>
              <a:t>12</a:t>
            </a:fld>
            <a:endParaRPr lang="en-US"/>
          </a:p>
        </p:txBody>
      </p:sp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458200" cy="1066800"/>
          </a:xfrm>
        </p:spPr>
        <p:txBody>
          <a:bodyPr/>
          <a:lstStyle/>
          <a:p>
            <a:pPr algn="l"/>
            <a:r>
              <a:rPr lang="es-ES_tradnl" sz="3200">
                <a:solidFill>
                  <a:srgbClr val="993366"/>
                </a:solidFill>
              </a:rPr>
              <a:t>Los bancos consideran que los requisitos  de documentación para los créditos son apropiados.</a:t>
            </a:r>
          </a:p>
        </p:txBody>
      </p:sp>
      <p:sp>
        <p:nvSpPr>
          <p:cNvPr id="386051" name="Line 3"/>
          <p:cNvSpPr>
            <a:spLocks noChangeShapeType="1"/>
          </p:cNvSpPr>
          <p:nvPr/>
        </p:nvSpPr>
        <p:spPr bwMode="auto">
          <a:xfrm>
            <a:off x="304800" y="1371600"/>
            <a:ext cx="8458200" cy="0"/>
          </a:xfrm>
          <a:prstGeom prst="line">
            <a:avLst/>
          </a:prstGeom>
          <a:noFill/>
          <a:ln w="41275">
            <a:solidFill>
              <a:srgbClr val="99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60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algn="ctr">
              <a:buFontTx/>
              <a:buNone/>
            </a:pPr>
            <a:r>
              <a:rPr lang="es-ES_tradnl" sz="2000" b="1">
                <a:cs typeface="Times New Roman" pitchFamily="18" charset="0"/>
              </a:rPr>
              <a:t>¿</a:t>
            </a:r>
            <a:r>
              <a:rPr lang="es-ES_tradnl" sz="2000" b="1"/>
              <a:t>Qué impresión tienen los bancos de los requisitos de documentación?</a:t>
            </a:r>
          </a:p>
          <a:p>
            <a:pPr algn="ctr">
              <a:buFontTx/>
              <a:buNone/>
            </a:pPr>
            <a:endParaRPr lang="es-ES_tradnl" sz="2000" b="1"/>
          </a:p>
          <a:p>
            <a:pPr algn="ctr">
              <a:buFontTx/>
              <a:buNone/>
            </a:pPr>
            <a:endParaRPr lang="es-ES_tradnl" sz="2000" b="1"/>
          </a:p>
        </p:txBody>
      </p:sp>
      <p:pic>
        <p:nvPicPr>
          <p:cNvPr id="38605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057400"/>
            <a:ext cx="8739188" cy="425926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25BB4-1FEC-45E7-9C7C-0AA90FD6018B}" type="slidenum">
              <a:rPr lang="en-US"/>
              <a:pPr/>
              <a:t>13</a:t>
            </a:fld>
            <a:endParaRPr lang="en-US"/>
          </a:p>
        </p:txBody>
      </p:sp>
      <p:sp>
        <p:nvSpPr>
          <p:cNvPr id="388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763000" cy="1600200"/>
          </a:xfrm>
        </p:spPr>
        <p:txBody>
          <a:bodyPr/>
          <a:lstStyle/>
          <a:p>
            <a:pPr algn="l"/>
            <a:r>
              <a:rPr lang="es-ES_tradnl" sz="3000">
                <a:solidFill>
                  <a:srgbClr val="993366"/>
                </a:solidFill>
              </a:rPr>
              <a:t>Los buros de crédito facilitan el financiamiento a las PYMEs, en particular, en los países en desarrollo.</a:t>
            </a:r>
            <a:endParaRPr lang="es-ES_tradnl" sz="3000"/>
          </a:p>
        </p:txBody>
      </p:sp>
      <p:sp>
        <p:nvSpPr>
          <p:cNvPr id="388099" name="Line 3"/>
          <p:cNvSpPr>
            <a:spLocks noChangeShapeType="1"/>
          </p:cNvSpPr>
          <p:nvPr/>
        </p:nvSpPr>
        <p:spPr bwMode="auto">
          <a:xfrm>
            <a:off x="228600" y="1447800"/>
            <a:ext cx="8458200" cy="0"/>
          </a:xfrm>
          <a:prstGeom prst="line">
            <a:avLst/>
          </a:prstGeom>
          <a:noFill/>
          <a:ln w="41275">
            <a:solidFill>
              <a:srgbClr val="99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810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s-ES_tradnl" sz="2000" b="1">
                <a:cs typeface="Times New Roman" pitchFamily="18" charset="0"/>
              </a:rPr>
              <a:t>¿</a:t>
            </a:r>
            <a:r>
              <a:rPr lang="es-ES_tradnl" sz="2000" b="1"/>
              <a:t>Facilitan los buros de crédito el financiamiento a las PYMEs?</a:t>
            </a:r>
          </a:p>
          <a:p>
            <a:pPr algn="ctr">
              <a:buFontTx/>
              <a:buNone/>
            </a:pPr>
            <a:endParaRPr lang="es-ES_tradnl" sz="2000" b="1"/>
          </a:p>
        </p:txBody>
      </p:sp>
      <p:pic>
        <p:nvPicPr>
          <p:cNvPr id="38810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133600"/>
            <a:ext cx="8675688" cy="418782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A4FDA-31D4-4CD3-8A81-32E2BA19FE2C}" type="slidenum">
              <a:rPr lang="en-US"/>
              <a:pPr/>
              <a:t>14</a:t>
            </a:fld>
            <a:endParaRPr lang="en-US"/>
          </a:p>
        </p:txBody>
      </p:sp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838200"/>
            <a:ext cx="8763000" cy="3048000"/>
          </a:xfrm>
        </p:spPr>
        <p:txBody>
          <a:bodyPr/>
          <a:lstStyle/>
          <a:p>
            <a:pPr marL="685800" indent="-685800" algn="l"/>
            <a:r>
              <a:rPr lang="en-US" sz="3200"/>
              <a:t>	</a:t>
            </a:r>
            <a:r>
              <a:rPr lang="es-ES_tradnl" b="1">
                <a:solidFill>
                  <a:srgbClr val="993366"/>
                </a:solidFill>
              </a:rPr>
              <a:t>Los modelos de negocio bancario utilizados para atender a las PYMEs</a:t>
            </a:r>
          </a:p>
        </p:txBody>
      </p:sp>
      <p:sp>
        <p:nvSpPr>
          <p:cNvPr id="300035" name="Line 3"/>
          <p:cNvSpPr>
            <a:spLocks noChangeShapeType="1"/>
          </p:cNvSpPr>
          <p:nvPr/>
        </p:nvSpPr>
        <p:spPr bwMode="auto">
          <a:xfrm>
            <a:off x="228600" y="3048000"/>
            <a:ext cx="8686800" cy="0"/>
          </a:xfrm>
          <a:prstGeom prst="line">
            <a:avLst/>
          </a:prstGeom>
          <a:noFill/>
          <a:ln w="41275">
            <a:solidFill>
              <a:srgbClr val="99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A17B0-DF3A-47F1-9768-233244284F9A}" type="slidenum">
              <a:rPr lang="en-US"/>
              <a:pPr/>
              <a:t>15</a:t>
            </a:fld>
            <a:endParaRPr lang="en-US"/>
          </a:p>
        </p:txBody>
      </p:sp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/>
          <a:lstStyle/>
          <a:p>
            <a:pPr algn="l"/>
            <a:r>
              <a:rPr lang="es-ES_tradnl" sz="3200">
                <a:solidFill>
                  <a:srgbClr val="993366"/>
                </a:solidFill>
              </a:rPr>
              <a:t>Los bancos han establecido departamentos</a:t>
            </a:r>
            <a:br>
              <a:rPr lang="es-ES_tradnl" sz="3200">
                <a:solidFill>
                  <a:srgbClr val="993366"/>
                </a:solidFill>
              </a:rPr>
            </a:br>
            <a:r>
              <a:rPr lang="es-ES_tradnl" sz="3200">
                <a:solidFill>
                  <a:srgbClr val="993366"/>
                </a:solidFill>
              </a:rPr>
              <a:t>especializados para atender al segmento PYME.</a:t>
            </a:r>
          </a:p>
        </p:txBody>
      </p:sp>
      <p:sp>
        <p:nvSpPr>
          <p:cNvPr id="282628" name="Line 4"/>
          <p:cNvSpPr>
            <a:spLocks noChangeShapeType="1"/>
          </p:cNvSpPr>
          <p:nvPr/>
        </p:nvSpPr>
        <p:spPr bwMode="auto">
          <a:xfrm>
            <a:off x="304800" y="1143000"/>
            <a:ext cx="8458200" cy="0"/>
          </a:xfrm>
          <a:prstGeom prst="line">
            <a:avLst/>
          </a:prstGeom>
          <a:noFill/>
          <a:ln w="41275">
            <a:solidFill>
              <a:srgbClr val="99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2633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229600" cy="5257800"/>
          </a:xfrm>
        </p:spPr>
        <p:txBody>
          <a:bodyPr/>
          <a:lstStyle/>
          <a:p>
            <a:pPr algn="ctr">
              <a:buFontTx/>
              <a:buNone/>
            </a:pPr>
            <a:endParaRPr lang="en-US" sz="2000" b="1"/>
          </a:p>
          <a:p>
            <a:pPr algn="ctr">
              <a:buFontTx/>
              <a:buNone/>
            </a:pPr>
            <a:r>
              <a:rPr lang="es-ES_tradnl" sz="2000" b="1">
                <a:cs typeface="Times New Roman" pitchFamily="18" charset="0"/>
              </a:rPr>
              <a:t>¿</a:t>
            </a:r>
            <a:r>
              <a:rPr lang="es-ES_tradnl" sz="2000" b="1"/>
              <a:t> Tiene el banco un departamento separado para atender a las PYMEs?</a:t>
            </a:r>
          </a:p>
          <a:p>
            <a:pPr algn="ctr">
              <a:buFontTx/>
              <a:buNone/>
            </a:pPr>
            <a:endParaRPr lang="es-ES_tradnl" sz="2000" b="1"/>
          </a:p>
        </p:txBody>
      </p:sp>
      <p:pic>
        <p:nvPicPr>
          <p:cNvPr id="282635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133600"/>
            <a:ext cx="8556625" cy="416877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677C-B7B3-443A-8812-825ACD2AC973}" type="slidenum">
              <a:rPr lang="en-US"/>
              <a:pPr/>
              <a:t>16</a:t>
            </a:fld>
            <a:endParaRPr lang="en-US"/>
          </a:p>
        </p:txBody>
      </p:sp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839200" cy="1752600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s-ES_tradnl" sz="2800">
                <a:solidFill>
                  <a:srgbClr val="993366"/>
                </a:solidFill>
              </a:rPr>
              <a:t>Los bancos han descentralizado la venta de servicios pero la aprobación de los créditos, el manejo del riesgo y el recupero de préstamos sigue mayormente centralizado.</a:t>
            </a:r>
          </a:p>
        </p:txBody>
      </p:sp>
      <p:sp>
        <p:nvSpPr>
          <p:cNvPr id="311299" name="Line 3"/>
          <p:cNvSpPr>
            <a:spLocks noChangeShapeType="1"/>
          </p:cNvSpPr>
          <p:nvPr/>
        </p:nvSpPr>
        <p:spPr bwMode="auto">
          <a:xfrm>
            <a:off x="228600" y="1752600"/>
            <a:ext cx="8458200" cy="0"/>
          </a:xfrm>
          <a:prstGeom prst="line">
            <a:avLst/>
          </a:prstGeom>
          <a:noFill/>
          <a:ln w="41275">
            <a:solidFill>
              <a:srgbClr val="99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305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686800" cy="4678363"/>
          </a:xfrm>
        </p:spPr>
        <p:txBody>
          <a:bodyPr/>
          <a:lstStyle/>
          <a:p>
            <a:pPr algn="ctr">
              <a:buFontTx/>
              <a:buNone/>
            </a:pPr>
            <a:r>
              <a:rPr lang="es-ES_tradnl" sz="2000" b="1">
                <a:cs typeface="Times New Roman" pitchFamily="18" charset="0"/>
              </a:rPr>
              <a:t>¿</a:t>
            </a:r>
            <a:r>
              <a:rPr lang="es-ES_tradnl" sz="2000" b="1"/>
              <a:t>Qué aspectos de la bancarización de las PYMEs han sido descentralizados?</a:t>
            </a:r>
          </a:p>
          <a:p>
            <a:pPr algn="ctr">
              <a:buFontTx/>
              <a:buNone/>
            </a:pPr>
            <a:endParaRPr lang="es-ES_tradnl" sz="2000" b="1"/>
          </a:p>
        </p:txBody>
      </p:sp>
      <p:pic>
        <p:nvPicPr>
          <p:cNvPr id="311308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133600"/>
            <a:ext cx="8255000" cy="402272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24277-B67B-4D89-B3A8-331BAAFF16CC}" type="slidenum">
              <a:rPr lang="en-US"/>
              <a:pPr/>
              <a:t>17</a:t>
            </a:fld>
            <a:endParaRPr lang="en-US"/>
          </a:p>
        </p:txBody>
      </p:sp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10600" cy="1447800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s-ES_tradnl" sz="3200">
                <a:solidFill>
                  <a:srgbClr val="993366"/>
                </a:solidFill>
              </a:rPr>
              <a:t>Los bancos usan modelos de scoring para evaluar créditos a empresas pequeñas pero el scoring es sólo un ingrediente más en la toma de decisiones.</a:t>
            </a:r>
            <a:endParaRPr lang="es-ES_tradnl" sz="3200"/>
          </a:p>
        </p:txBody>
      </p:sp>
      <p:sp>
        <p:nvSpPr>
          <p:cNvPr id="322563" name="Line 3"/>
          <p:cNvSpPr>
            <a:spLocks noChangeShapeType="1"/>
          </p:cNvSpPr>
          <p:nvPr/>
        </p:nvSpPr>
        <p:spPr bwMode="auto">
          <a:xfrm>
            <a:off x="228600" y="1600200"/>
            <a:ext cx="8458200" cy="0"/>
          </a:xfrm>
          <a:prstGeom prst="line">
            <a:avLst/>
          </a:prstGeom>
          <a:noFill/>
          <a:ln w="41275">
            <a:solidFill>
              <a:srgbClr val="99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256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686800" cy="4602163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sz="2000" b="1">
                <a:cs typeface="Times New Roman" pitchFamily="18" charset="0"/>
              </a:rPr>
              <a:t>¿</a:t>
            </a:r>
            <a:r>
              <a:rPr lang="es-ES_tradnl" sz="2000" b="1"/>
              <a:t>Utilizan los bancos scoring para la aprobación de créditos a las PYMEs?</a:t>
            </a:r>
          </a:p>
          <a:p>
            <a:pPr marL="0" indent="0" algn="ctr">
              <a:buFontTx/>
              <a:buNone/>
            </a:pPr>
            <a:endParaRPr lang="es-ES_tradnl" sz="2000" b="1"/>
          </a:p>
          <a:p>
            <a:pPr marL="0" indent="0" algn="ctr">
              <a:buFontTx/>
              <a:buNone/>
            </a:pPr>
            <a:r>
              <a:rPr lang="en-US" sz="2000" b="1"/>
              <a:t> </a:t>
            </a:r>
          </a:p>
          <a:p>
            <a:pPr marL="0" indent="0" algn="ctr">
              <a:buFontTx/>
              <a:buNone/>
            </a:pPr>
            <a:endParaRPr lang="en-US" sz="2000" b="1"/>
          </a:p>
        </p:txBody>
      </p:sp>
      <p:pic>
        <p:nvPicPr>
          <p:cNvPr id="322570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09800"/>
            <a:ext cx="8255000" cy="402272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B7CDF-5629-49DD-A510-E74F83A35969}" type="slidenum">
              <a:rPr lang="en-US"/>
              <a:pPr/>
              <a:t>18</a:t>
            </a:fld>
            <a:endParaRPr lang="en-US"/>
          </a:p>
        </p:txBody>
      </p:sp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915400" cy="1447800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s-ES_tradnl" sz="2800">
                <a:solidFill>
                  <a:srgbClr val="993366"/>
                </a:solidFill>
              </a:rPr>
              <a:t>La historia crediticia y las características del dueño son factores considerados por los bancos a la hora de evaluar un crédito en países en desarrollo, mientras que en economías desarrolladas el tamaño del crédito es más importante.</a:t>
            </a:r>
            <a:r>
              <a:rPr lang="en-US"/>
              <a:t> </a:t>
            </a:r>
          </a:p>
        </p:txBody>
      </p:sp>
      <p:sp>
        <p:nvSpPr>
          <p:cNvPr id="326659" name="Line 3"/>
          <p:cNvSpPr>
            <a:spLocks noChangeShapeType="1"/>
          </p:cNvSpPr>
          <p:nvPr/>
        </p:nvSpPr>
        <p:spPr bwMode="auto">
          <a:xfrm>
            <a:off x="304800" y="1828800"/>
            <a:ext cx="8458200" cy="0"/>
          </a:xfrm>
          <a:prstGeom prst="line">
            <a:avLst/>
          </a:prstGeom>
          <a:noFill/>
          <a:ln w="41275">
            <a:solidFill>
              <a:srgbClr val="99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666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b="1">
                <a:cs typeface="Times New Roman" pitchFamily="18" charset="0"/>
              </a:rPr>
              <a:t>¿</a:t>
            </a:r>
            <a:r>
              <a:rPr lang="es-ES_tradnl" sz="2000" b="1"/>
              <a:t>Qué factores son importantes a la hora de evaluar un crédito PYME?</a:t>
            </a:r>
          </a:p>
          <a:p>
            <a:pPr algn="ctr">
              <a:buFontTx/>
              <a:buNone/>
            </a:pPr>
            <a:endParaRPr lang="es-ES_tradnl" sz="2000" b="1"/>
          </a:p>
          <a:p>
            <a:pPr algn="ctr">
              <a:buFontTx/>
              <a:buNone/>
            </a:pPr>
            <a:endParaRPr lang="es-ES_tradnl" sz="2000" b="1"/>
          </a:p>
          <a:p>
            <a:pPr algn="ctr">
              <a:buFontTx/>
              <a:buNone/>
            </a:pPr>
            <a:endParaRPr lang="es-ES_tradnl" sz="2000" b="1"/>
          </a:p>
        </p:txBody>
      </p:sp>
      <p:pic>
        <p:nvPicPr>
          <p:cNvPr id="326666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362200"/>
            <a:ext cx="8647113" cy="421322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0F102-4F50-4ADE-9AB2-89EA1A6E5F2B}" type="slidenum">
              <a:rPr lang="en-US"/>
              <a:pPr/>
              <a:t>19</a:t>
            </a:fld>
            <a:endParaRPr lang="en-US"/>
          </a:p>
        </p:txBody>
      </p:sp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915400" cy="1524000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s-ES_tradnl" sz="3200">
                <a:solidFill>
                  <a:srgbClr val="993366"/>
                </a:solidFill>
              </a:rPr>
              <a:t>Al menos tres cuartos de los bancos requieren colateral para prestarle a empresas.</a:t>
            </a:r>
            <a:endParaRPr lang="es-ES_tradnl" sz="3200"/>
          </a:p>
        </p:txBody>
      </p:sp>
      <p:sp>
        <p:nvSpPr>
          <p:cNvPr id="328707" name="Line 3"/>
          <p:cNvSpPr>
            <a:spLocks noChangeShapeType="1"/>
          </p:cNvSpPr>
          <p:nvPr/>
        </p:nvSpPr>
        <p:spPr bwMode="auto">
          <a:xfrm>
            <a:off x="304800" y="1371600"/>
            <a:ext cx="8458200" cy="0"/>
          </a:xfrm>
          <a:prstGeom prst="line">
            <a:avLst/>
          </a:prstGeom>
          <a:noFill/>
          <a:ln w="41275">
            <a:solidFill>
              <a:srgbClr val="99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713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b="1">
                <a:cs typeface="Times New Roman" pitchFamily="18" charset="0"/>
              </a:rPr>
              <a:t>¿</a:t>
            </a:r>
            <a:r>
              <a:rPr lang="es-ES_tradnl" sz="2000" b="1"/>
              <a:t>Requieren los bancos colateral para los créditos comerciales?</a:t>
            </a:r>
          </a:p>
          <a:p>
            <a:pPr algn="ctr">
              <a:buFontTx/>
              <a:buNone/>
            </a:pPr>
            <a:endParaRPr lang="es-ES_tradnl" sz="2000" b="1"/>
          </a:p>
        </p:txBody>
      </p:sp>
      <p:pic>
        <p:nvPicPr>
          <p:cNvPr id="328715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981200"/>
            <a:ext cx="8739188" cy="425926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A1D62-20A7-4665-8226-077FBF329C2A}" type="slidenum">
              <a:rPr lang="en-US"/>
              <a:pPr/>
              <a:t>2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381000"/>
          </a:xfrm>
        </p:spPr>
        <p:txBody>
          <a:bodyPr/>
          <a:lstStyle/>
          <a:p>
            <a:r>
              <a:rPr lang="es-ES_tradnl">
                <a:solidFill>
                  <a:srgbClr val="993366"/>
                </a:solidFill>
              </a:rPr>
              <a:t>Motivación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6868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_tradnl"/>
              <a:t>Alrededor del mundo, las PYMEs representan una gran proporción del empleo.</a:t>
            </a:r>
          </a:p>
          <a:p>
            <a:pPr lvl="4">
              <a:lnSpc>
                <a:spcPct val="90000"/>
              </a:lnSpc>
            </a:pPr>
            <a:endParaRPr lang="es-ES_tradnl"/>
          </a:p>
          <a:p>
            <a:pPr>
              <a:lnSpc>
                <a:spcPct val="90000"/>
              </a:lnSpc>
            </a:pPr>
            <a:r>
              <a:rPr lang="es-ES_tradnl"/>
              <a:t>Estudios a nivel de las firmas muestran que las PYMEs perciben el acceso a financiamiento como un obstáculo para su crecimiento.</a:t>
            </a:r>
          </a:p>
          <a:p>
            <a:pPr lvl="4">
              <a:lnSpc>
                <a:spcPct val="90000"/>
              </a:lnSpc>
            </a:pPr>
            <a:endParaRPr lang="es-ES_tradnl"/>
          </a:p>
          <a:p>
            <a:pPr>
              <a:lnSpc>
                <a:spcPct val="90000"/>
              </a:lnSpc>
            </a:pPr>
            <a:r>
              <a:rPr lang="es-ES_tradnl"/>
              <a:t>En la esfera pública, existe la percepción que los bancos no están interesados en prestarles a las PYMEs. 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s-ES_tradnl"/>
          </a:p>
          <a:p>
            <a:pPr>
              <a:lnSpc>
                <a:spcPct val="90000"/>
              </a:lnSpc>
            </a:pPr>
            <a:r>
              <a:rPr lang="es-ES_tradnl"/>
              <a:t>Sin embargo, fuera de los EEUU y de un puñado de estudios de caso, existe poca información sobre la oferta de financiamiento a las PYMEs.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304800" y="838200"/>
            <a:ext cx="8458200" cy="0"/>
          </a:xfrm>
          <a:prstGeom prst="line">
            <a:avLst/>
          </a:prstGeom>
          <a:noFill/>
          <a:ln w="41275">
            <a:solidFill>
              <a:srgbClr val="99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545B9-95DC-4573-B159-1BB5E95CBF69}" type="slidenum">
              <a:rPr lang="en-US"/>
              <a:pPr/>
              <a:t>20</a:t>
            </a:fld>
            <a:endParaRPr lang="en-US"/>
          </a:p>
        </p:txBody>
      </p:sp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915400" cy="1143000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s-ES_tradnl" sz="3000">
                <a:solidFill>
                  <a:srgbClr val="993366"/>
                </a:solidFill>
              </a:rPr>
              <a:t>Los valores inmobiliarios son el principal tipo de colateral utilizado por los bancos, seguido por las garantías personales y bancarias y los activos líquidos.</a:t>
            </a:r>
          </a:p>
        </p:txBody>
      </p:sp>
      <p:sp>
        <p:nvSpPr>
          <p:cNvPr id="330755" name="Line 3"/>
          <p:cNvSpPr>
            <a:spLocks noChangeShapeType="1"/>
          </p:cNvSpPr>
          <p:nvPr/>
        </p:nvSpPr>
        <p:spPr bwMode="auto">
          <a:xfrm>
            <a:off x="304800" y="1524000"/>
            <a:ext cx="8458200" cy="0"/>
          </a:xfrm>
          <a:prstGeom prst="line">
            <a:avLst/>
          </a:prstGeom>
          <a:noFill/>
          <a:ln w="41275">
            <a:solidFill>
              <a:srgbClr val="99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075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458200" cy="4525963"/>
          </a:xfrm>
        </p:spPr>
        <p:txBody>
          <a:bodyPr/>
          <a:lstStyle/>
          <a:p>
            <a:pPr algn="ctr">
              <a:buFontTx/>
              <a:buNone/>
            </a:pPr>
            <a:r>
              <a:rPr lang="es-ES_tradnl" sz="2000" b="1">
                <a:cs typeface="Times New Roman" pitchFamily="18" charset="0"/>
              </a:rPr>
              <a:t>¿</a:t>
            </a:r>
            <a:r>
              <a:rPr lang="es-ES_tradnl" sz="2000" b="1"/>
              <a:t>Cuál es el colateral más comúnmente aceptado para los créditos PYMEs?</a:t>
            </a:r>
          </a:p>
          <a:p>
            <a:pPr algn="ctr">
              <a:buFontTx/>
              <a:buNone/>
            </a:pPr>
            <a:endParaRPr lang="es-ES_tradnl" sz="2000" b="1"/>
          </a:p>
        </p:txBody>
      </p:sp>
      <p:pic>
        <p:nvPicPr>
          <p:cNvPr id="330761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209800"/>
            <a:ext cx="8255000" cy="402272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9D964-EB8F-45BE-A13B-278CA8489B77}" type="slidenum">
              <a:rPr lang="en-US"/>
              <a:pPr/>
              <a:t>21</a:t>
            </a:fld>
            <a:endParaRPr lang="en-US"/>
          </a:p>
        </p:txBody>
      </p:sp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838200"/>
            <a:ext cx="8763000" cy="3048000"/>
          </a:xfrm>
        </p:spPr>
        <p:txBody>
          <a:bodyPr/>
          <a:lstStyle/>
          <a:p>
            <a:pPr marL="685800" indent="-685800" algn="l"/>
            <a:r>
              <a:rPr lang="en-US" sz="3200"/>
              <a:t>	</a:t>
            </a:r>
            <a:r>
              <a:rPr lang="es-ES_tradnl" sz="3200" b="1">
                <a:solidFill>
                  <a:srgbClr val="993366"/>
                </a:solidFill>
              </a:rPr>
              <a:t>El grado y tipo de financiamiento bancario a las PYMEs</a:t>
            </a:r>
            <a:endParaRPr lang="es-ES_tradnl" b="1">
              <a:solidFill>
                <a:srgbClr val="993366"/>
              </a:solidFill>
            </a:endParaRPr>
          </a:p>
        </p:txBody>
      </p:sp>
      <p:sp>
        <p:nvSpPr>
          <p:cNvPr id="392195" name="Line 3"/>
          <p:cNvSpPr>
            <a:spLocks noChangeShapeType="1"/>
          </p:cNvSpPr>
          <p:nvPr/>
        </p:nvSpPr>
        <p:spPr bwMode="auto">
          <a:xfrm>
            <a:off x="228600" y="3048000"/>
            <a:ext cx="8686800" cy="0"/>
          </a:xfrm>
          <a:prstGeom prst="line">
            <a:avLst/>
          </a:prstGeom>
          <a:noFill/>
          <a:ln w="41275">
            <a:solidFill>
              <a:srgbClr val="99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55E6E-28BC-4780-AB26-7C1583DF4105}" type="slidenum">
              <a:rPr lang="en-US"/>
              <a:pPr/>
              <a:t>22</a:t>
            </a:fld>
            <a:endParaRPr lang="en-US"/>
          </a:p>
        </p:txBody>
      </p:sp>
      <p:sp>
        <p:nvSpPr>
          <p:cNvPr id="395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382000" cy="1600200"/>
          </a:xfrm>
        </p:spPr>
        <p:txBody>
          <a:bodyPr/>
          <a:lstStyle/>
          <a:p>
            <a:pPr algn="l">
              <a:lnSpc>
                <a:spcPct val="85000"/>
              </a:lnSpc>
            </a:pPr>
            <a:r>
              <a:rPr lang="es-ES_tradnl" sz="3200">
                <a:solidFill>
                  <a:srgbClr val="993366"/>
                </a:solidFill>
              </a:rPr>
              <a:t>Comparado con el financiamiento a las grandes empresas, los bancos están menos expuestos a las empresas pequeñas, les cobran mayores comisiones y tasas pero sufren mayores pérdidas.</a:t>
            </a:r>
          </a:p>
        </p:txBody>
      </p:sp>
      <p:sp>
        <p:nvSpPr>
          <p:cNvPr id="395268" name="Line 4"/>
          <p:cNvSpPr>
            <a:spLocks noChangeShapeType="1"/>
          </p:cNvSpPr>
          <p:nvPr/>
        </p:nvSpPr>
        <p:spPr bwMode="auto">
          <a:xfrm>
            <a:off x="304800" y="2133600"/>
            <a:ext cx="8458200" cy="0"/>
          </a:xfrm>
          <a:prstGeom prst="line">
            <a:avLst/>
          </a:prstGeom>
          <a:noFill/>
          <a:ln w="41275">
            <a:solidFill>
              <a:srgbClr val="99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395565" name="Picture 3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9738" y="2362200"/>
            <a:ext cx="8262937" cy="3429000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C10C2-9190-438C-8280-8085996CE676}" type="slidenum">
              <a:rPr lang="en-US"/>
              <a:pPr/>
              <a:t>23</a:t>
            </a:fld>
            <a:endParaRPr lang="en-US"/>
          </a:p>
        </p:txBody>
      </p:sp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/>
          <a:lstStyle/>
          <a:p>
            <a:pPr algn="l"/>
            <a:r>
              <a:rPr lang="es-ES_tradnl" sz="2800">
                <a:solidFill>
                  <a:srgbClr val="993366"/>
                </a:solidFill>
              </a:rPr>
              <a:t>Los bancos en países en desarrollo están menos expuestos a las PE, les otorgan menos créditos de inversión y les cobran comisiones y tasas más altas.</a:t>
            </a:r>
          </a:p>
        </p:txBody>
      </p:sp>
      <p:sp>
        <p:nvSpPr>
          <p:cNvPr id="400387" name="Line 3"/>
          <p:cNvSpPr>
            <a:spLocks noChangeShapeType="1"/>
          </p:cNvSpPr>
          <p:nvPr/>
        </p:nvSpPr>
        <p:spPr bwMode="auto">
          <a:xfrm>
            <a:off x="304800" y="1447800"/>
            <a:ext cx="8458200" cy="0"/>
          </a:xfrm>
          <a:prstGeom prst="line">
            <a:avLst/>
          </a:prstGeom>
          <a:noFill/>
          <a:ln w="41275">
            <a:solidFill>
              <a:srgbClr val="99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40039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524000"/>
            <a:ext cx="6643688" cy="5164138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4EFB4-E8DB-4525-9808-7876CAE4C8FA}" type="slidenum">
              <a:rPr lang="en-US"/>
              <a:pPr/>
              <a:t>24</a:t>
            </a:fld>
            <a:endParaRPr lang="en-US"/>
          </a:p>
        </p:txBody>
      </p:sp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457200"/>
          </a:xfrm>
        </p:spPr>
        <p:txBody>
          <a:bodyPr/>
          <a:lstStyle/>
          <a:p>
            <a:r>
              <a:rPr lang="es-ES_tradnl">
                <a:solidFill>
                  <a:srgbClr val="993366"/>
                </a:solidFill>
              </a:rPr>
              <a:t>Resumen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8991600" cy="6096000"/>
          </a:xfrm>
        </p:spPr>
        <p:txBody>
          <a:bodyPr/>
          <a:lstStyle/>
          <a:p>
            <a:pPr marL="457200" indent="-457200">
              <a:lnSpc>
                <a:spcPct val="80000"/>
              </a:lnSpc>
            </a:pPr>
            <a:r>
              <a:rPr lang="es-ES_tradnl" sz="2400"/>
              <a:t>Contrariamente a lo que muchos suponen, los bancos perciben que el segmento PYMEs es rentable y la mayoría de los bancos tienen clientes PYMEs.</a:t>
            </a:r>
          </a:p>
          <a:p>
            <a:pPr marL="2095500" lvl="4" indent="-266700">
              <a:lnSpc>
                <a:spcPct val="80000"/>
              </a:lnSpc>
            </a:pPr>
            <a:endParaRPr lang="es-ES_tradnl" sz="1400"/>
          </a:p>
          <a:p>
            <a:pPr marL="457200" indent="-457200">
              <a:lnSpc>
                <a:spcPct val="80000"/>
              </a:lnSpc>
            </a:pPr>
            <a:r>
              <a:rPr lang="es-ES_tradnl" sz="2400"/>
              <a:t>Lo que no quiere decir que no existan obstáculos. La inestabilidad macroeconómica y la competencia en el segmento son los principales obstáculos.</a:t>
            </a:r>
          </a:p>
          <a:p>
            <a:pPr marL="2095500" lvl="4" indent="-266700">
              <a:lnSpc>
                <a:spcPct val="80000"/>
              </a:lnSpc>
            </a:pPr>
            <a:endParaRPr lang="es-ES_tradnl" sz="1400"/>
          </a:p>
          <a:p>
            <a:pPr marL="457200" indent="-457200">
              <a:lnSpc>
                <a:spcPct val="80000"/>
              </a:lnSpc>
            </a:pPr>
            <a:r>
              <a:rPr lang="es-ES_tradnl" sz="2400"/>
              <a:t>Los bancos tienen una visión positiva del rol de los programas de gobierno para apoyar el financiamiento a las PYMEs.</a:t>
            </a:r>
          </a:p>
          <a:p>
            <a:pPr marL="2095500" lvl="4" indent="-266700">
              <a:lnSpc>
                <a:spcPct val="80000"/>
              </a:lnSpc>
            </a:pPr>
            <a:endParaRPr lang="es-ES_tradnl" sz="1400"/>
          </a:p>
          <a:p>
            <a:pPr marL="457200" indent="-457200">
              <a:lnSpc>
                <a:spcPct val="80000"/>
              </a:lnSpc>
            </a:pPr>
            <a:r>
              <a:rPr lang="es-ES_tradnl" sz="2400"/>
              <a:t>Los bancos han establecido departamentos especializados para atender al segmento PYMEs.</a:t>
            </a:r>
          </a:p>
          <a:p>
            <a:pPr marL="2095500" lvl="4" indent="-266700">
              <a:lnSpc>
                <a:spcPct val="80000"/>
              </a:lnSpc>
            </a:pPr>
            <a:endParaRPr lang="es-ES_tradnl" sz="1400"/>
          </a:p>
          <a:p>
            <a:pPr marL="457200" indent="-457200">
              <a:lnSpc>
                <a:spcPct val="80000"/>
              </a:lnSpc>
            </a:pPr>
            <a:r>
              <a:rPr lang="es-ES_tradnl" sz="2400"/>
              <a:t>La venta de productos se ha descentralizado pero la aprobación de los créditos, el manejo de riesgo y el recupero de cartera sigue centralizado.</a:t>
            </a:r>
          </a:p>
          <a:p>
            <a:pPr marL="2095500" lvl="4" indent="-266700">
              <a:lnSpc>
                <a:spcPct val="80000"/>
              </a:lnSpc>
            </a:pPr>
            <a:endParaRPr lang="es-ES_tradnl" sz="1400"/>
          </a:p>
          <a:p>
            <a:pPr marL="457200" indent="-457200">
              <a:lnSpc>
                <a:spcPct val="80000"/>
              </a:lnSpc>
            </a:pPr>
            <a:r>
              <a:rPr lang="es-ES_tradnl" sz="2400"/>
              <a:t>El uso de modelos de scoring es limitado y los bancos siguen basando sus decisiones en su conocimiento de los clientes.</a:t>
            </a:r>
          </a:p>
          <a:p>
            <a:pPr marL="2095500" lvl="4" indent="-266700">
              <a:lnSpc>
                <a:spcPct val="80000"/>
              </a:lnSpc>
            </a:pPr>
            <a:endParaRPr lang="en-US" sz="2400"/>
          </a:p>
        </p:txBody>
      </p:sp>
      <p:sp>
        <p:nvSpPr>
          <p:cNvPr id="351236" name="Line 4"/>
          <p:cNvSpPr>
            <a:spLocks noChangeShapeType="1"/>
          </p:cNvSpPr>
          <p:nvPr/>
        </p:nvSpPr>
        <p:spPr bwMode="auto">
          <a:xfrm>
            <a:off x="304800" y="609600"/>
            <a:ext cx="8458200" cy="0"/>
          </a:xfrm>
          <a:prstGeom prst="line">
            <a:avLst/>
          </a:prstGeom>
          <a:noFill/>
          <a:ln w="41275">
            <a:solidFill>
              <a:srgbClr val="99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D100B-4851-4FAC-A704-72AF77D6DF5B}" type="slidenum">
              <a:rPr lang="en-US"/>
              <a:pPr/>
              <a:t>25</a:t>
            </a:fld>
            <a:endParaRPr lang="en-US"/>
          </a:p>
        </p:txBody>
      </p:sp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304800"/>
          </a:xfrm>
        </p:spPr>
        <p:txBody>
          <a:bodyPr/>
          <a:lstStyle/>
          <a:p>
            <a:r>
              <a:rPr lang="en-US" sz="3200">
                <a:solidFill>
                  <a:srgbClr val="993366"/>
                </a:solidFill>
              </a:rPr>
              <a:t/>
            </a:r>
            <a:br>
              <a:rPr lang="en-US" sz="3200">
                <a:solidFill>
                  <a:srgbClr val="993366"/>
                </a:solidFill>
              </a:rPr>
            </a:br>
            <a:r>
              <a:rPr lang="es-ES_tradnl">
                <a:solidFill>
                  <a:srgbClr val="993366"/>
                </a:solidFill>
              </a:rPr>
              <a:t>Resumen</a:t>
            </a:r>
            <a:br>
              <a:rPr lang="es-ES_tradnl">
                <a:solidFill>
                  <a:srgbClr val="993366"/>
                </a:solidFill>
              </a:rPr>
            </a:br>
            <a:r>
              <a:rPr lang="en-US" sz="3200">
                <a:solidFill>
                  <a:srgbClr val="993366"/>
                </a:solidFill>
              </a:rPr>
              <a:t/>
            </a:r>
            <a:br>
              <a:rPr lang="en-US" sz="3200">
                <a:solidFill>
                  <a:srgbClr val="993366"/>
                </a:solidFill>
              </a:rPr>
            </a:br>
            <a:endParaRPr lang="en-US" sz="3200">
              <a:solidFill>
                <a:srgbClr val="993366"/>
              </a:solidFill>
            </a:endParaRPr>
          </a:p>
        </p:txBody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s-ES_tradnl" sz="2400"/>
              <a:t>La mayoría de los créditos son con colateral inmobiliario pero otros tipos de colateral como las garantías bancarias y personales y los activos líquidos también son utilizados.</a:t>
            </a:r>
          </a:p>
          <a:p>
            <a:pPr lvl="4"/>
            <a:endParaRPr lang="es-ES_tradnl" sz="1400"/>
          </a:p>
          <a:p>
            <a:r>
              <a:rPr lang="es-ES_tradnl" sz="2400"/>
              <a:t>Comparado con el financiamiento a las grandes empresas, los bancos están menos expuestos a las empresas pequeñas, les cobran mayores comisiones y tasas pero sufren mayores pérdidas.</a:t>
            </a:r>
          </a:p>
          <a:p>
            <a:pPr lvl="4"/>
            <a:endParaRPr lang="es-ES_tradnl" sz="1400"/>
          </a:p>
          <a:p>
            <a:r>
              <a:rPr lang="es-ES_tradnl" sz="2400"/>
              <a:t>Los bancos en países en desarrollo están menos expuestos a las pequeñas empresas, les otorgan menos créditos de inversión y les cobran comisiones y tasas más altas.</a:t>
            </a:r>
          </a:p>
          <a:p>
            <a:endParaRPr lang="en-US" sz="2400"/>
          </a:p>
          <a:p>
            <a:endParaRPr lang="en-US" sz="2400"/>
          </a:p>
        </p:txBody>
      </p:sp>
      <p:sp>
        <p:nvSpPr>
          <p:cNvPr id="405509" name="Line 5"/>
          <p:cNvSpPr>
            <a:spLocks noChangeShapeType="1"/>
          </p:cNvSpPr>
          <p:nvPr/>
        </p:nvSpPr>
        <p:spPr bwMode="auto">
          <a:xfrm>
            <a:off x="304800" y="838200"/>
            <a:ext cx="8458200" cy="0"/>
          </a:xfrm>
          <a:prstGeom prst="line">
            <a:avLst/>
          </a:prstGeom>
          <a:noFill/>
          <a:ln w="41275">
            <a:solidFill>
              <a:srgbClr val="99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3AED9-08C3-4B47-B43C-0C30CB8245D8}" type="slidenum">
              <a:rPr lang="en-US"/>
              <a:pPr/>
              <a:t>3</a:t>
            </a:fld>
            <a:endParaRPr lang="en-US"/>
          </a:p>
        </p:txBody>
      </p:sp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381000"/>
          </a:xfrm>
        </p:spPr>
        <p:txBody>
          <a:bodyPr/>
          <a:lstStyle/>
          <a:p>
            <a:r>
              <a:rPr lang="en-US">
                <a:solidFill>
                  <a:srgbClr val="993366"/>
                </a:solidFill>
              </a:rPr>
              <a:t>Objetivos de nuestro trabajo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763000" cy="5562600"/>
          </a:xfrm>
        </p:spPr>
        <p:txBody>
          <a:bodyPr/>
          <a:lstStyle/>
          <a:p>
            <a:pPr marL="533400" indent="-533400"/>
            <a:r>
              <a:rPr lang="es-ES_tradnl"/>
              <a:t>Utilizando datos recogidos a través de una encuesta de 91 bancos en 45 países, este estudio intenta: </a:t>
            </a:r>
          </a:p>
          <a:p>
            <a:pPr marL="914400" lvl="1" indent="-457200">
              <a:buFontTx/>
              <a:buAutoNum type="arabicPeriod"/>
            </a:pPr>
            <a:r>
              <a:rPr lang="es-ES_tradnl" sz="2800"/>
              <a:t>Examinar los factores impulsando e impidiendo el financiamiento a las PYMEs.</a:t>
            </a:r>
          </a:p>
          <a:p>
            <a:pPr marL="914400" lvl="1" indent="-457200">
              <a:buFontTx/>
              <a:buAutoNum type="arabicPeriod"/>
            </a:pPr>
            <a:r>
              <a:rPr lang="es-ES_tradnl" sz="2800"/>
              <a:t>Describir los modelos de negocios que utilizan los bancos para relacionarse con las PYMEs</a:t>
            </a:r>
          </a:p>
          <a:p>
            <a:pPr marL="914400" lvl="1" indent="-457200">
              <a:buFontTx/>
              <a:buAutoNum type="arabicPeriod"/>
            </a:pPr>
            <a:r>
              <a:rPr lang="es-ES_tradnl" sz="2800"/>
              <a:t>Caracterizar el grado, tipo y el precio del financiamiento a las PYMEs.</a:t>
            </a:r>
          </a:p>
          <a:p>
            <a:pPr marL="1295400" lvl="2" indent="-381000"/>
            <a:r>
              <a:rPr lang="es-ES_tradnl" sz="2400"/>
              <a:t>Comparándolo con el financiamiento a las grandes empresas</a:t>
            </a:r>
          </a:p>
          <a:p>
            <a:pPr marL="1295400" lvl="2" indent="-381000"/>
            <a:r>
              <a:rPr lang="es-ES_tradnl" sz="2400"/>
              <a:t>Contrastando los datos para países en desarrollo con los de economías desarrolladas.</a:t>
            </a:r>
          </a:p>
        </p:txBody>
      </p:sp>
      <p:sp>
        <p:nvSpPr>
          <p:cNvPr id="264196" name="Line 4"/>
          <p:cNvSpPr>
            <a:spLocks noChangeShapeType="1"/>
          </p:cNvSpPr>
          <p:nvPr/>
        </p:nvSpPr>
        <p:spPr bwMode="auto">
          <a:xfrm>
            <a:off x="228600" y="762000"/>
            <a:ext cx="8458200" cy="0"/>
          </a:xfrm>
          <a:prstGeom prst="line">
            <a:avLst/>
          </a:prstGeom>
          <a:noFill/>
          <a:ln w="41275">
            <a:solidFill>
              <a:srgbClr val="99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EEF7D-C07C-4C3E-B90D-7DD0E35E3F2B}" type="slidenum">
              <a:rPr lang="en-US"/>
              <a:pPr/>
              <a:t>4</a:t>
            </a:fld>
            <a:endParaRPr lang="en-US"/>
          </a:p>
        </p:txBody>
      </p:sp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381000"/>
          </a:xfrm>
        </p:spPr>
        <p:txBody>
          <a:bodyPr/>
          <a:lstStyle/>
          <a:p>
            <a:r>
              <a:rPr lang="en-US">
                <a:solidFill>
                  <a:srgbClr val="993366"/>
                </a:solidFill>
              </a:rPr>
              <a:t>Datos</a:t>
            </a:r>
            <a:r>
              <a:rPr lang="en-US" b="1"/>
              <a:t> 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763000" cy="5638800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spcBef>
                <a:spcPct val="0"/>
              </a:spcBef>
            </a:pPr>
            <a:r>
              <a:rPr lang="es-ES_tradnl" sz="2400"/>
              <a:t>Cuestionario de 56 preguntas dirigido a los 5 bancos más grandes.</a:t>
            </a:r>
          </a:p>
          <a:p>
            <a:pPr marL="2095500" lvl="4" indent="-266700">
              <a:lnSpc>
                <a:spcPct val="90000"/>
              </a:lnSpc>
              <a:spcBef>
                <a:spcPct val="0"/>
              </a:spcBef>
            </a:pPr>
            <a:endParaRPr lang="es-ES_tradnl" sz="1400"/>
          </a:p>
          <a:p>
            <a:pPr marL="457200" indent="-457200">
              <a:lnSpc>
                <a:spcPct val="90000"/>
              </a:lnSpc>
              <a:spcBef>
                <a:spcPct val="0"/>
              </a:spcBef>
            </a:pPr>
            <a:r>
              <a:rPr lang="es-ES_tradnl" sz="2400"/>
              <a:t>91 bancos en 45 países</a:t>
            </a:r>
          </a:p>
          <a:p>
            <a:pPr marL="838200" lvl="1" indent="-381000">
              <a:lnSpc>
                <a:spcPct val="90000"/>
              </a:lnSpc>
              <a:spcBef>
                <a:spcPct val="0"/>
              </a:spcBef>
            </a:pPr>
            <a:r>
              <a:rPr lang="es-ES_tradnl" sz="2000"/>
              <a:t>80 bancos en 38 países en desarrollo</a:t>
            </a:r>
          </a:p>
          <a:p>
            <a:pPr marL="838200" lvl="1" indent="-381000">
              <a:lnSpc>
                <a:spcPct val="90000"/>
              </a:lnSpc>
              <a:spcBef>
                <a:spcPct val="0"/>
              </a:spcBef>
            </a:pPr>
            <a:r>
              <a:rPr lang="es-ES_tradnl" sz="2000"/>
              <a:t>11 bancos en 7 países desarrollados</a:t>
            </a:r>
          </a:p>
          <a:p>
            <a:pPr marL="838200" lvl="1" indent="-381000">
              <a:lnSpc>
                <a:spcPct val="90000"/>
              </a:lnSpc>
              <a:spcBef>
                <a:spcPct val="0"/>
              </a:spcBef>
            </a:pPr>
            <a:r>
              <a:rPr lang="es-ES_tradnl" sz="2000"/>
              <a:t>17 bancos estatales, 32 bancos domésticos y 42 bancos extranjeros</a:t>
            </a:r>
          </a:p>
          <a:p>
            <a:pPr marL="2095500" lvl="4" indent="-26670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ES_tradnl" sz="1400"/>
              <a:t>			</a:t>
            </a:r>
          </a:p>
          <a:p>
            <a:pPr marL="457200" indent="-457200">
              <a:lnSpc>
                <a:spcPct val="90000"/>
              </a:lnSpc>
              <a:spcBef>
                <a:spcPct val="0"/>
              </a:spcBef>
            </a:pPr>
            <a:r>
              <a:rPr lang="es-ES_tradnl" sz="2400"/>
              <a:t>En promedio, los bancos encuestados representan un tercio del sector bancario en los países en nuestra muestra.	</a:t>
            </a:r>
          </a:p>
          <a:p>
            <a:pPr marL="2095500" lvl="4" indent="-266700">
              <a:lnSpc>
                <a:spcPct val="90000"/>
              </a:lnSpc>
              <a:spcBef>
                <a:spcPct val="0"/>
              </a:spcBef>
            </a:pPr>
            <a:endParaRPr lang="es-ES_tradnl" sz="1400"/>
          </a:p>
          <a:p>
            <a:pPr marL="457200" indent="-457200">
              <a:lnSpc>
                <a:spcPct val="90000"/>
              </a:lnSpc>
            </a:pPr>
            <a:r>
              <a:rPr lang="es-ES_tradnl" sz="2400"/>
              <a:t>Más del 75% de los bancos definen a las PYMEs en términos de volúmenes de facturación.</a:t>
            </a:r>
          </a:p>
          <a:p>
            <a:pPr marL="838200" lvl="1" indent="-381000">
              <a:lnSpc>
                <a:spcPct val="90000"/>
              </a:lnSpc>
            </a:pPr>
            <a:r>
              <a:rPr lang="es-ES_tradnl" sz="2000"/>
              <a:t>Empresas pequeñas: ventas entre US$200,000 - US$4 millones</a:t>
            </a:r>
          </a:p>
          <a:p>
            <a:pPr marL="838200" lvl="1" indent="-381000">
              <a:lnSpc>
                <a:spcPct val="90000"/>
              </a:lnSpc>
            </a:pPr>
            <a:r>
              <a:rPr lang="es-ES_tradnl" sz="2000"/>
              <a:t>Empresas medianas: ventas entre US$2 y US$16 millones</a:t>
            </a:r>
          </a:p>
          <a:p>
            <a:pPr marL="2095500" lvl="4" indent="-266700">
              <a:lnSpc>
                <a:spcPct val="90000"/>
              </a:lnSpc>
            </a:pPr>
            <a:endParaRPr lang="es-ES_tradnl" sz="1400"/>
          </a:p>
          <a:p>
            <a:pPr marL="457200" indent="-457200">
              <a:lnSpc>
                <a:spcPct val="90000"/>
              </a:lnSpc>
            </a:pPr>
            <a:r>
              <a:rPr lang="es-ES_tradnl" sz="2400"/>
              <a:t>Definición de los bancos coincide con el promedio de ventas encontrado en encuestas de empresas realizadas en los países en nuestra muestra.</a:t>
            </a:r>
          </a:p>
        </p:txBody>
      </p:sp>
      <p:sp>
        <p:nvSpPr>
          <p:cNvPr id="270340" name="Line 4"/>
          <p:cNvSpPr>
            <a:spLocks noChangeShapeType="1"/>
          </p:cNvSpPr>
          <p:nvPr/>
        </p:nvSpPr>
        <p:spPr bwMode="auto">
          <a:xfrm>
            <a:off x="304800" y="838200"/>
            <a:ext cx="8458200" cy="0"/>
          </a:xfrm>
          <a:prstGeom prst="line">
            <a:avLst/>
          </a:prstGeom>
          <a:noFill/>
          <a:ln w="41275">
            <a:solidFill>
              <a:srgbClr val="99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7CCBF-ADDF-4C80-81F0-18E4CFFC5406}" type="slidenum">
              <a:rPr lang="en-US"/>
              <a:pPr/>
              <a:t>5</a:t>
            </a:fld>
            <a:endParaRPr lang="en-US"/>
          </a:p>
        </p:txBody>
      </p:sp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838200"/>
            <a:ext cx="8686800" cy="2819400"/>
          </a:xfrm>
        </p:spPr>
        <p:txBody>
          <a:bodyPr/>
          <a:lstStyle/>
          <a:p>
            <a:pPr algn="l"/>
            <a:r>
              <a:rPr lang="en-US" sz="3200"/>
              <a:t> </a:t>
            </a:r>
            <a:br>
              <a:rPr lang="en-US" sz="3200"/>
            </a:br>
            <a:r>
              <a:rPr lang="es-ES_tradnl" b="1">
                <a:solidFill>
                  <a:srgbClr val="993366"/>
                </a:solidFill>
              </a:rPr>
              <a:t>Determinantes del financiamiento bancario a PYMEs</a:t>
            </a:r>
          </a:p>
        </p:txBody>
      </p:sp>
      <p:sp>
        <p:nvSpPr>
          <p:cNvPr id="371715" name="Line 3"/>
          <p:cNvSpPr>
            <a:spLocks noChangeShapeType="1"/>
          </p:cNvSpPr>
          <p:nvPr/>
        </p:nvSpPr>
        <p:spPr bwMode="auto">
          <a:xfrm>
            <a:off x="228600" y="3048000"/>
            <a:ext cx="8686800" cy="0"/>
          </a:xfrm>
          <a:prstGeom prst="line">
            <a:avLst/>
          </a:prstGeom>
          <a:noFill/>
          <a:ln w="41275">
            <a:solidFill>
              <a:srgbClr val="99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C923C-B8B6-41D0-8645-68BEB45A0659}" type="slidenum">
              <a:rPr lang="en-US"/>
              <a:pPr/>
              <a:t>6</a:t>
            </a:fld>
            <a:endParaRPr lang="en-US"/>
          </a:p>
        </p:txBody>
      </p:sp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915400" cy="1143000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s-ES_tradnl" sz="3200">
                <a:solidFill>
                  <a:srgbClr val="993366"/>
                </a:solidFill>
              </a:rPr>
              <a:t>La rentabilidad del segmento PYME es el factor más importante que impulsa el financiamiento bancario.</a:t>
            </a:r>
          </a:p>
        </p:txBody>
      </p:sp>
      <p:sp>
        <p:nvSpPr>
          <p:cNvPr id="373763" name="Line 3"/>
          <p:cNvSpPr>
            <a:spLocks noChangeShapeType="1"/>
          </p:cNvSpPr>
          <p:nvPr/>
        </p:nvSpPr>
        <p:spPr bwMode="auto">
          <a:xfrm>
            <a:off x="304800" y="1524000"/>
            <a:ext cx="8458200" cy="0"/>
          </a:xfrm>
          <a:prstGeom prst="line">
            <a:avLst/>
          </a:prstGeom>
          <a:noFill/>
          <a:ln w="41275">
            <a:solidFill>
              <a:srgbClr val="99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376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s-ES_tradnl" sz="2000" b="1">
                <a:cs typeface="Times New Roman" pitchFamily="18" charset="0"/>
              </a:rPr>
              <a:t>¿</a:t>
            </a:r>
            <a:r>
              <a:rPr lang="es-ES_tradnl" sz="2000" b="1"/>
              <a:t>Cúal es el principal factor que impulsa el financiamiento a las PYMEs?</a:t>
            </a:r>
          </a:p>
          <a:p>
            <a:pPr algn="ctr">
              <a:buFontTx/>
              <a:buNone/>
            </a:pPr>
            <a:endParaRPr lang="es-ES_tradnl" sz="2000" b="1"/>
          </a:p>
          <a:p>
            <a:pPr algn="ctr">
              <a:buFontTx/>
              <a:buNone/>
            </a:pPr>
            <a:endParaRPr lang="es-ES_tradnl" sz="2000" b="1"/>
          </a:p>
          <a:p>
            <a:pPr algn="ctr">
              <a:buFontTx/>
              <a:buNone/>
            </a:pPr>
            <a:endParaRPr lang="es-ES_tradnl" sz="2000" b="1"/>
          </a:p>
          <a:p>
            <a:pPr algn="ctr">
              <a:buFontTx/>
              <a:buNone/>
            </a:pPr>
            <a:endParaRPr lang="en-US" sz="2000" b="1"/>
          </a:p>
        </p:txBody>
      </p:sp>
      <p:pic>
        <p:nvPicPr>
          <p:cNvPr id="373768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057400"/>
            <a:ext cx="8739188" cy="425926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6F614-797D-44E3-A2D1-A4B931DC6384}" type="slidenum">
              <a:rPr lang="en-US"/>
              <a:pPr/>
              <a:t>7</a:t>
            </a:fld>
            <a:endParaRPr lang="en-US"/>
          </a:p>
        </p:txBody>
      </p:sp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915400" cy="1143000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s-ES_tradnl" sz="3200">
                <a:solidFill>
                  <a:srgbClr val="993366"/>
                </a:solidFill>
              </a:rPr>
              <a:t>Los bancos tienen una visión favorable y optimista sobre el segmento PYME.</a:t>
            </a:r>
          </a:p>
        </p:txBody>
      </p:sp>
      <p:sp>
        <p:nvSpPr>
          <p:cNvPr id="403459" name="Line 3"/>
          <p:cNvSpPr>
            <a:spLocks noChangeShapeType="1"/>
          </p:cNvSpPr>
          <p:nvPr/>
        </p:nvSpPr>
        <p:spPr bwMode="auto">
          <a:xfrm>
            <a:off x="304800" y="1524000"/>
            <a:ext cx="8458200" cy="0"/>
          </a:xfrm>
          <a:prstGeom prst="line">
            <a:avLst/>
          </a:prstGeom>
          <a:noFill/>
          <a:ln w="41275">
            <a:solidFill>
              <a:srgbClr val="99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346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s-ES_tradnl" sz="2000" b="1">
                <a:cs typeface="Times New Roman" pitchFamily="18" charset="0"/>
              </a:rPr>
              <a:t>¿</a:t>
            </a:r>
            <a:r>
              <a:rPr lang="es-ES_tradnl" sz="2000" b="1"/>
              <a:t>Qué percepción tienen los bancos del segmento PYME?</a:t>
            </a:r>
          </a:p>
          <a:p>
            <a:pPr algn="ctr">
              <a:buFontTx/>
              <a:buNone/>
            </a:pPr>
            <a:endParaRPr lang="es-ES_tradnl" sz="2000" b="1"/>
          </a:p>
          <a:p>
            <a:pPr algn="ctr">
              <a:buFontTx/>
              <a:buNone/>
            </a:pPr>
            <a:endParaRPr lang="es-ES_tradnl" sz="2000" b="1"/>
          </a:p>
        </p:txBody>
      </p:sp>
      <p:pic>
        <p:nvPicPr>
          <p:cNvPr id="40346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981200"/>
            <a:ext cx="8739188" cy="425926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7736-513D-4EBA-8B04-831C939FC55D}" type="slidenum">
              <a:rPr lang="en-US"/>
              <a:pPr/>
              <a:t>8</a:t>
            </a:fld>
            <a:endParaRPr lang="en-US"/>
          </a:p>
        </p:txBody>
      </p:sp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991600" cy="1752600"/>
          </a:xfrm>
        </p:spPr>
        <p:txBody>
          <a:bodyPr/>
          <a:lstStyle/>
          <a:p>
            <a:pPr marL="173038" algn="l">
              <a:lnSpc>
                <a:spcPct val="90000"/>
              </a:lnSpc>
            </a:pPr>
            <a:r>
              <a:rPr lang="es-ES_tradnl" sz="3200">
                <a:solidFill>
                  <a:srgbClr val="993366"/>
                </a:solidFill>
              </a:rPr>
              <a:t>La inestabilidad macroeconómica y la competencia en el segmento PYME son los principales obstáculos al financiamiento bancario hacia estas empresas.</a:t>
            </a:r>
            <a:br>
              <a:rPr lang="es-ES_tradnl" sz="3200">
                <a:solidFill>
                  <a:srgbClr val="993366"/>
                </a:solidFill>
              </a:rPr>
            </a:br>
            <a:endParaRPr lang="es-ES_tradnl" sz="3200">
              <a:solidFill>
                <a:srgbClr val="993366"/>
              </a:solidFill>
            </a:endParaRPr>
          </a:p>
        </p:txBody>
      </p:sp>
      <p:sp>
        <p:nvSpPr>
          <p:cNvPr id="375811" name="Line 3"/>
          <p:cNvSpPr>
            <a:spLocks noChangeShapeType="1"/>
          </p:cNvSpPr>
          <p:nvPr/>
        </p:nvSpPr>
        <p:spPr bwMode="auto">
          <a:xfrm>
            <a:off x="228600" y="1600200"/>
            <a:ext cx="8458200" cy="0"/>
          </a:xfrm>
          <a:prstGeom prst="line">
            <a:avLst/>
          </a:prstGeom>
          <a:noFill/>
          <a:ln w="41275">
            <a:solidFill>
              <a:srgbClr val="99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373563"/>
          </a:xfrm>
        </p:spPr>
        <p:txBody>
          <a:bodyPr/>
          <a:lstStyle/>
          <a:p>
            <a:pPr algn="ctr">
              <a:buFontTx/>
              <a:buNone/>
            </a:pPr>
            <a:r>
              <a:rPr lang="es-ES_tradnl" sz="2000" b="1">
                <a:cs typeface="Times New Roman" pitchFamily="18" charset="0"/>
              </a:rPr>
              <a:t>¿Cuál es el principal obstáculo al financiamiento a las PYMEs?</a:t>
            </a:r>
          </a:p>
          <a:p>
            <a:pPr algn="ctr">
              <a:buFontTx/>
              <a:buNone/>
            </a:pPr>
            <a:endParaRPr lang="es-ES_tradnl" sz="2000" b="1">
              <a:cs typeface="Times New Roman" pitchFamily="18" charset="0"/>
            </a:endParaRPr>
          </a:p>
          <a:p>
            <a:pPr algn="ctr">
              <a:buFontTx/>
              <a:buNone/>
            </a:pPr>
            <a:endParaRPr lang="es-ES_tradnl" sz="2000" b="1"/>
          </a:p>
        </p:txBody>
      </p:sp>
      <p:pic>
        <p:nvPicPr>
          <p:cNvPr id="375817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057400"/>
            <a:ext cx="8739188" cy="425926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3C1B9-EBD7-4997-BEB6-2380AC1662D8}" type="slidenum">
              <a:rPr lang="en-US"/>
              <a:pPr/>
              <a:t>9</a:t>
            </a:fld>
            <a:endParaRPr lang="en-US"/>
          </a:p>
        </p:txBody>
      </p:sp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_tradnl" sz="3200">
                <a:solidFill>
                  <a:srgbClr val="993366"/>
                </a:solidFill>
              </a:rPr>
              <a:t>La mayoría de los países tienen algún programa para promover el financiamiento a las PYMEs.</a:t>
            </a:r>
          </a:p>
        </p:txBody>
      </p:sp>
      <p:sp>
        <p:nvSpPr>
          <p:cNvPr id="377859" name="Line 3"/>
          <p:cNvSpPr>
            <a:spLocks noChangeShapeType="1"/>
          </p:cNvSpPr>
          <p:nvPr/>
        </p:nvSpPr>
        <p:spPr bwMode="auto">
          <a:xfrm>
            <a:off x="304800" y="1447800"/>
            <a:ext cx="8458200" cy="0"/>
          </a:xfrm>
          <a:prstGeom prst="line">
            <a:avLst/>
          </a:prstGeom>
          <a:noFill/>
          <a:ln w="41275">
            <a:solidFill>
              <a:srgbClr val="99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77897" name="Group 41"/>
          <p:cNvGraphicFramePr>
            <a:graphicFrameLocks noGrp="1"/>
          </p:cNvGraphicFramePr>
          <p:nvPr>
            <p:ph type="tbl" idx="1"/>
          </p:nvPr>
        </p:nvGraphicFramePr>
        <p:xfrm>
          <a:off x="228600" y="1752600"/>
          <a:ext cx="8382000" cy="3429000"/>
        </p:xfrm>
        <a:graphic>
          <a:graphicData uri="http://schemas.openxmlformats.org/drawingml/2006/table">
            <a:tbl>
              <a:tblPr/>
              <a:tblGrid>
                <a:gridCol w="1676400"/>
                <a:gridCol w="1300163"/>
                <a:gridCol w="1409700"/>
                <a:gridCol w="1201737"/>
                <a:gridCol w="1397000"/>
                <a:gridCol w="1397000"/>
              </a:tblGrid>
              <a:tr h="1154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Países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No. de países con programas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Guarantías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Créditos dirigidos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Subsidio de tasas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Subsidios regulatorios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9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Desarrollados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6 (de 7)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5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En desarrollo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32 (de 45)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22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22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Echo</Template>
  <TotalTime>9614</TotalTime>
  <Words>1084</Words>
  <Application>Microsoft Office PowerPoint</Application>
  <PresentationFormat>On-screen Show (4:3)</PresentationFormat>
  <Paragraphs>167</Paragraphs>
  <Slides>25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Times New Roman</vt:lpstr>
      <vt:lpstr>Default Design</vt:lpstr>
      <vt:lpstr> Bancarizando a las PYMEs  alrededor del mundo:  Determinantes, obstáculos, modelos de negocios  y prácticas de financiamiento </vt:lpstr>
      <vt:lpstr>Motivación</vt:lpstr>
      <vt:lpstr>Objetivos de nuestro trabajo</vt:lpstr>
      <vt:lpstr>Datos </vt:lpstr>
      <vt:lpstr>  Determinantes del financiamiento bancario a PYMEs</vt:lpstr>
      <vt:lpstr>La rentabilidad del segmento PYME es el factor más importante que impulsa el financiamiento bancario.</vt:lpstr>
      <vt:lpstr>Los bancos tienen una visión favorable y optimista sobre el segmento PYME.</vt:lpstr>
      <vt:lpstr>La inestabilidad macroeconómica y la competencia en el segmento PYME son los principales obstáculos al financiamiento bancario hacia estas empresas. </vt:lpstr>
      <vt:lpstr>La mayoría de los países tienen algún programa para promover el financiamiento a las PYMEs.</vt:lpstr>
      <vt:lpstr>La mayoría de los bancos tienen una visión positiva de los programas de gobierno.</vt:lpstr>
      <vt:lpstr>Los bancos no tienen una visión negativa de las regulaciones prudenciales.</vt:lpstr>
      <vt:lpstr>Los bancos consideran que los requisitos  de documentación para los créditos son apropiados.</vt:lpstr>
      <vt:lpstr>Los buros de crédito facilitan el financiamiento a las PYMEs, en particular, en los países en desarrollo.</vt:lpstr>
      <vt:lpstr> Los modelos de negocio bancario utilizados para atender a las PYMEs</vt:lpstr>
      <vt:lpstr>Los bancos han establecido departamentos especializados para atender al segmento PYME.</vt:lpstr>
      <vt:lpstr>Los bancos han descentralizado la venta de servicios pero la aprobación de los créditos, el manejo del riesgo y el recupero de préstamos sigue mayormente centralizado.</vt:lpstr>
      <vt:lpstr>Los bancos usan modelos de scoring para evaluar créditos a empresas pequeñas pero el scoring es sólo un ingrediente más en la toma de decisiones.</vt:lpstr>
      <vt:lpstr>La historia crediticia y las características del dueño son factores considerados por los bancos a la hora de evaluar un crédito en países en desarrollo, mientras que en economías desarrolladas el tamaño del crédito es más importante. </vt:lpstr>
      <vt:lpstr>Al menos tres cuartos de los bancos requieren colateral para prestarle a empresas.</vt:lpstr>
      <vt:lpstr>Los valores inmobiliarios son el principal tipo de colateral utilizado por los bancos, seguido por las garantías personales y bancarias y los activos líquidos.</vt:lpstr>
      <vt:lpstr> El grado y tipo de financiamiento bancario a las PYMEs</vt:lpstr>
      <vt:lpstr>Comparado con el financiamiento a las grandes empresas, los bancos están menos expuestos a las empresas pequeñas, les cobran mayores comisiones y tasas pero sufren mayores pérdidas.</vt:lpstr>
      <vt:lpstr>Los bancos en países en desarrollo están menos expuestos a las PE, les otorgan menos créditos de inversión y les cobran comisiones y tasas más altas.</vt:lpstr>
      <vt:lpstr>Resumen</vt:lpstr>
      <vt:lpstr> Resumen  </vt:lpstr>
    </vt:vector>
  </TitlesOfParts>
  <Company>The World Bank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Bank Ownership Type and Banking Relationships</dc:title>
  <dc:creator>NLopez</dc:creator>
  <cp:lastModifiedBy>anarod</cp:lastModifiedBy>
  <cp:revision>157</cp:revision>
  <dcterms:created xsi:type="dcterms:W3CDTF">2006-09-29T17:44:38Z</dcterms:created>
  <dcterms:modified xsi:type="dcterms:W3CDTF">2010-07-13T14:39:54Z</dcterms:modified>
</cp:coreProperties>
</file>