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1" r:id="rId1"/>
    <p:sldMasterId id="2147483653" r:id="rId2"/>
  </p:sldMasterIdLst>
  <p:notesMasterIdLst>
    <p:notesMasterId r:id="rId18"/>
  </p:notesMasterIdLst>
  <p:handoutMasterIdLst>
    <p:handoutMasterId r:id="rId19"/>
  </p:handoutMasterIdLst>
  <p:sldIdLst>
    <p:sldId id="509" r:id="rId3"/>
    <p:sldId id="540" r:id="rId4"/>
    <p:sldId id="642" r:id="rId5"/>
    <p:sldId id="621" r:id="rId6"/>
    <p:sldId id="635" r:id="rId7"/>
    <p:sldId id="639" r:id="rId8"/>
    <p:sldId id="640" r:id="rId9"/>
    <p:sldId id="646" r:id="rId10"/>
    <p:sldId id="636" r:id="rId11"/>
    <p:sldId id="627" r:id="rId12"/>
    <p:sldId id="644" r:id="rId13"/>
    <p:sldId id="638" r:id="rId14"/>
    <p:sldId id="645" r:id="rId15"/>
    <p:sldId id="626" r:id="rId16"/>
    <p:sldId id="63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9194"/>
    <a:srgbClr val="4C2432"/>
    <a:srgbClr val="550AEC"/>
    <a:srgbClr val="999D95"/>
    <a:srgbClr val="F9FE34"/>
    <a:srgbClr val="17591F"/>
    <a:srgbClr val="ED092F"/>
    <a:srgbClr val="D9D3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3527" autoAdjust="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668"/>
        <p:guide orient="horz" pos="485"/>
        <p:guide orient="horz" pos="1689"/>
        <p:guide orient="horz" pos="2890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13133"/>
    </p:cViewPr>
  </p:sorterViewPr>
  <p:notesViewPr>
    <p:cSldViewPr snapToGrid="0">
      <p:cViewPr varScale="1">
        <p:scale>
          <a:sx n="58" d="100"/>
          <a:sy n="58" d="100"/>
        </p:scale>
        <p:origin x="-1734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B6D059C5-5E6C-4D6F-A1FD-C5CB5FA617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4A5C13B2-23B4-4E21-B3F2-2684908E67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D9825-DDC8-45DC-8F48-97D4EA7A5CDA}" type="slidenum">
              <a:rPr lang="en-US"/>
              <a:pPr/>
              <a:t>1</a:t>
            </a:fld>
            <a:endParaRPr lang="en-US"/>
          </a:p>
        </p:txBody>
      </p:sp>
      <p:sp>
        <p:nvSpPr>
          <p:cNvPr id="74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300" b="1">
              <a:solidFill>
                <a:srgbClr val="003366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36CC6-F894-40C0-8915-A611254BF82E}" type="slidenum">
              <a:rPr lang="en-US"/>
              <a:pPr/>
              <a:t>2</a:t>
            </a:fld>
            <a:endParaRPr lang="en-US"/>
          </a:p>
        </p:txBody>
      </p:sp>
      <p:sp>
        <p:nvSpPr>
          <p:cNvPr id="1038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5F61F-97BC-43CF-91B8-F7CD1991CBCD}" type="slidenum">
              <a:rPr lang="en-US"/>
              <a:pPr/>
              <a:t>3</a:t>
            </a:fld>
            <a:endParaRPr lang="en-US"/>
          </a:p>
        </p:txBody>
      </p:sp>
      <p:sp>
        <p:nvSpPr>
          <p:cNvPr id="1089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062A9-B073-49D3-B827-58C9A461AE61}" type="slidenum">
              <a:rPr lang="en-US"/>
              <a:pPr/>
              <a:t>4</a:t>
            </a:fld>
            <a:endParaRPr lang="en-US"/>
          </a:p>
        </p:txBody>
      </p:sp>
      <p:sp>
        <p:nvSpPr>
          <p:cNvPr id="1053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98D25-8668-4141-8F93-86541C05A6C3}" type="slidenum">
              <a:rPr lang="en-US"/>
              <a:pPr/>
              <a:t>5</a:t>
            </a:fld>
            <a:endParaRPr lang="en-US"/>
          </a:p>
        </p:txBody>
      </p:sp>
      <p:sp>
        <p:nvSpPr>
          <p:cNvPr id="107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74E45-CF00-412B-A9AF-AEB837D9C1A7}" type="slidenum">
              <a:rPr lang="en-US"/>
              <a:pPr/>
              <a:t>6</a:t>
            </a:fld>
            <a:endParaRPr lang="en-US"/>
          </a:p>
        </p:txBody>
      </p:sp>
      <p:sp>
        <p:nvSpPr>
          <p:cNvPr id="108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black">
          <a:xfrm>
            <a:off x="439738" y="414338"/>
            <a:ext cx="8264525" cy="6029325"/>
          </a:xfrm>
          <a:prstGeom prst="rect">
            <a:avLst/>
          </a:prstGeom>
          <a:noFill/>
          <a:ln w="6350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30325" y="3476625"/>
            <a:ext cx="6427788" cy="3270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0325" y="3017838"/>
            <a:ext cx="6427788" cy="325437"/>
          </a:xfrm>
        </p:spPr>
        <p:txBody>
          <a:bodyPr bIns="0" anchor="ctr"/>
          <a:lstStyle>
            <a:lvl1pPr>
              <a:defRPr sz="1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black">
          <a:xfrm>
            <a:off x="1327150" y="3392488"/>
            <a:ext cx="6445250" cy="0"/>
          </a:xfrm>
          <a:prstGeom prst="line">
            <a:avLst/>
          </a:prstGeom>
          <a:noFill/>
          <a:ln w="6350">
            <a:solidFill>
              <a:srgbClr val="5F5F5F"/>
            </a:solidFill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pic>
        <p:nvPicPr>
          <p:cNvPr id="8198" name="Picture 6" descr="SB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400" y="1046163"/>
            <a:ext cx="3135313" cy="876300"/>
          </a:xfrm>
          <a:prstGeom prst="rect">
            <a:avLst/>
          </a:prstGeom>
          <a:noFill/>
        </p:spPr>
      </p:pic>
      <p:pic>
        <p:nvPicPr>
          <p:cNvPr id="8199" name="Picture 7" descr="mapauber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6088" y="4460875"/>
            <a:ext cx="3016250" cy="13255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377825"/>
            <a:ext cx="2027238" cy="212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377825"/>
            <a:ext cx="5929312" cy="2120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377825"/>
            <a:ext cx="8108950" cy="401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3888" y="1125538"/>
            <a:ext cx="7185025" cy="13731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125538"/>
            <a:ext cx="3516312" cy="137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2600" y="1125538"/>
            <a:ext cx="3516313" cy="137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415925"/>
            <a:ext cx="1973263" cy="208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363" y="415925"/>
            <a:ext cx="5770562" cy="208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125538"/>
            <a:ext cx="3516312" cy="137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2600" y="1125538"/>
            <a:ext cx="3516313" cy="137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0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12763" y="377825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1662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gray">
          <a:xfrm>
            <a:off x="485775" y="6459538"/>
            <a:ext cx="2667000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33248" anchor="b">
            <a:spAutoFit/>
          </a:bodyPr>
          <a:lstStyle/>
          <a:p>
            <a:pPr defTabSz="831850" eaLnBrk="0" hangingPunct="0"/>
            <a:r>
              <a:rPr lang="en-US" altLang="en-US" sz="900">
                <a:cs typeface="Arial" pitchFamily="34" charset="0"/>
              </a:rPr>
              <a:t>© Copyright </a:t>
            </a:r>
            <a:r>
              <a:rPr lang="en-US" altLang="en-US" sz="900"/>
              <a:t>ShoreBank International Ltd. 2008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black">
          <a:xfrm>
            <a:off x="496888" y="831850"/>
            <a:ext cx="8135937" cy="0"/>
          </a:xfrm>
          <a:prstGeom prst="line">
            <a:avLst/>
          </a:prstGeom>
          <a:noFill/>
          <a:ln w="50800">
            <a:solidFill>
              <a:srgbClr val="0000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black">
          <a:xfrm>
            <a:off x="479425" y="6373813"/>
            <a:ext cx="8135938" cy="0"/>
          </a:xfrm>
          <a:prstGeom prst="line">
            <a:avLst/>
          </a:prstGeom>
          <a:noFill/>
          <a:ln w="6350">
            <a:solidFill>
              <a:srgbClr val="0000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23888" y="1125538"/>
            <a:ext cx="7185025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334375" y="642461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53E7F05E-DD5A-42BD-997C-A710461A5CBA}" type="slidenum">
              <a:rPr lang="en-US" sz="1000" b="0"/>
              <a:pPr/>
              <a:t>‹#›</a:t>
            </a:fld>
            <a:endParaRPr lang="en-US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</p:sldLayoutIdLst>
  <p:txStyles>
    <p:titleStyle>
      <a:lvl1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+mj-lt"/>
          <a:ea typeface="+mj-ea"/>
          <a:cs typeface="+mj-cs"/>
        </a:defRPr>
      </a:lvl1pPr>
      <a:lvl2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2pPr>
      <a:lvl3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3pPr>
      <a:lvl4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4pPr>
      <a:lvl5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5pPr>
      <a:lvl6pPr marL="4572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6pPr>
      <a:lvl7pPr marL="9144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7pPr>
      <a:lvl8pPr marL="13716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8pPr>
      <a:lvl9pPr marL="18288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9pPr>
    </p:titleStyle>
    <p:bodyStyle>
      <a:lvl1pPr marL="209550" indent="-209550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71475" indent="-160338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2pPr>
      <a:lvl3pPr marL="523875" indent="-1508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–"/>
        <a:defRPr>
          <a:solidFill>
            <a:schemeClr val="tx1"/>
          </a:solidFill>
          <a:latin typeface="+mn-lt"/>
        </a:defRPr>
      </a:lvl3pPr>
      <a:lvl4pPr marL="647700" indent="-122238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-"/>
        <a:defRPr>
          <a:solidFill>
            <a:schemeClr val="tx1"/>
          </a:solidFill>
          <a:latin typeface="+mn-lt"/>
        </a:defRPr>
      </a:lvl4pPr>
      <a:lvl5pPr marL="7493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5pPr>
      <a:lvl6pPr marL="12065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6pPr>
      <a:lvl7pPr marL="16637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7pPr>
      <a:lvl8pPr marL="21209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8pPr>
      <a:lvl9pPr marL="25781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0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614363" y="415925"/>
            <a:ext cx="7896225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1662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gray">
          <a:xfrm>
            <a:off x="485775" y="6459538"/>
            <a:ext cx="2667000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33248" anchor="b">
            <a:spAutoFit/>
          </a:bodyPr>
          <a:lstStyle/>
          <a:p>
            <a:pPr defTabSz="831850" eaLnBrk="0" hangingPunct="0">
              <a:defRPr/>
            </a:pPr>
            <a:r>
              <a:rPr lang="en-US" altLang="en-US" sz="900">
                <a:latin typeface="Arial" charset="0"/>
                <a:cs typeface="Arial" charset="0"/>
              </a:rPr>
              <a:t>© Copyright </a:t>
            </a:r>
            <a:r>
              <a:rPr lang="en-US" altLang="en-US" sz="900">
                <a:latin typeface="Arial" charset="0"/>
              </a:rPr>
              <a:t>ShoreBank International Ltd. 2008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black">
          <a:xfrm>
            <a:off x="496888" y="831850"/>
            <a:ext cx="8135937" cy="0"/>
          </a:xfrm>
          <a:prstGeom prst="line">
            <a:avLst/>
          </a:prstGeom>
          <a:noFill/>
          <a:ln w="50800">
            <a:solidFill>
              <a:srgbClr val="0000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black">
          <a:xfrm>
            <a:off x="479425" y="6373813"/>
            <a:ext cx="8135938" cy="0"/>
          </a:xfrm>
          <a:prstGeom prst="line">
            <a:avLst/>
          </a:prstGeom>
          <a:noFill/>
          <a:ln w="6350">
            <a:solidFill>
              <a:srgbClr val="00004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13414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23888" y="1125538"/>
            <a:ext cx="7185025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334375" y="642461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DFE1161F-795A-4854-993B-D86AB18D6EBD}" type="slidenum">
              <a:rPr lang="en-US" sz="1000" b="0">
                <a:latin typeface="Arial" charset="0"/>
              </a:rPr>
              <a:pPr>
                <a:defRPr/>
              </a:pPr>
              <a:t>‹#›</a:t>
            </a:fld>
            <a:endParaRPr lang="en-US" sz="10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+mj-lt"/>
          <a:ea typeface="+mj-ea"/>
          <a:cs typeface="+mj-cs"/>
        </a:defRPr>
      </a:lvl1pPr>
      <a:lvl2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2pPr>
      <a:lvl3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3pPr>
      <a:lvl4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4pPr>
      <a:lvl5pPr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5pPr>
      <a:lvl6pPr marL="4572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6pPr>
      <a:lvl7pPr marL="9144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7pPr>
      <a:lvl8pPr marL="13716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8pPr>
      <a:lvl9pPr marL="1828800" algn="l" defTabSz="806450" rtl="0" fontAlgn="base">
        <a:spcBef>
          <a:spcPct val="0"/>
        </a:spcBef>
        <a:spcAft>
          <a:spcPct val="0"/>
        </a:spcAft>
        <a:defRPr sz="2400">
          <a:solidFill>
            <a:srgbClr val="000048"/>
          </a:solidFill>
          <a:latin typeface="Arial" pitchFamily="34" charset="0"/>
        </a:defRPr>
      </a:lvl9pPr>
    </p:titleStyle>
    <p:bodyStyle>
      <a:lvl1pPr marL="209550" indent="-209550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60338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523875" indent="-1508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647700" indent="-122238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-"/>
        <a:defRPr sz="2000">
          <a:solidFill>
            <a:schemeClr val="tx1"/>
          </a:solidFill>
          <a:latin typeface="+mn-lt"/>
        </a:defRPr>
      </a:lvl4pPr>
      <a:lvl5pPr marL="7493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12065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16637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21209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2578100" indent="-100013" algn="l" defTabSz="806450" rtl="0" fontAlgn="base">
        <a:spcBef>
          <a:spcPct val="0"/>
        </a:spcBef>
        <a:spcAft>
          <a:spcPct val="0"/>
        </a:spcAft>
        <a:buClr>
          <a:srgbClr val="000058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rebankinternationa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pdu.si/images/bklogo.gif&amp;imgrefurl=http://www.pdu.si/&amp;h=35&amp;w=35&amp;sz=1&amp;tbnid=tlkQGkCkv-UJ:&amp;tbnh=35&amp;tbnw=35&amp;hl=en&amp;start=8&amp;prev=/images%3Fq%3DBanka%2BKoper%26imgsz%3Dicon%26svnum%3D10%26hl%3Den%26lr%3D" TargetMode="External"/><Relationship Id="rId13" Type="http://schemas.openxmlformats.org/officeDocument/2006/relationships/image" Target="../media/image8.jpeg"/><Relationship Id="rId18" Type="http://schemas.openxmlformats.org/officeDocument/2006/relationships/image" Target="../media/image12.jpeg"/><Relationship Id="rId26" Type="http://schemas.openxmlformats.org/officeDocument/2006/relationships/image" Target="../media/image20.png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5.png"/><Relationship Id="rId7" Type="http://schemas.openxmlformats.org/officeDocument/2006/relationships/image" Target="../media/image5.jpeg"/><Relationship Id="rId12" Type="http://schemas.openxmlformats.org/officeDocument/2006/relationships/hyperlink" Target="http://www.kissfm.cc/img/societe%20generale.jpg" TargetMode="External"/><Relationship Id="rId17" Type="http://schemas.openxmlformats.org/officeDocument/2006/relationships/image" Target="../media/image11.jpeg"/><Relationship Id="rId25" Type="http://schemas.openxmlformats.org/officeDocument/2006/relationships/image" Target="../media/image19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24" Type="http://schemas.openxmlformats.org/officeDocument/2006/relationships/image" Target="../media/image18.png"/><Relationship Id="rId5" Type="http://schemas.openxmlformats.org/officeDocument/2006/relationships/hyperlink" Target="http://images.google.com/imgres?imgurl=http://www.dobanzi.ro/banci/Alpha_Bank.jpg&amp;imgrefurl=http://www.dobanzi.ro/banci.php/Alpha_Bank&amp;h=44&amp;w=40&amp;sz=2&amp;tbnid=1xStlAJTgAoJ:&amp;tbnh=44&amp;tbnw=40&amp;hl=en&amp;start=6&amp;prev=/images%3Fq%3Dalpha%2Bbank%26imgsz%3Dicon%26svnum%3D10%26hl%3Den%26lr%3D" TargetMode="External"/><Relationship Id="rId15" Type="http://schemas.openxmlformats.org/officeDocument/2006/relationships/image" Target="../media/image9.jpeg"/><Relationship Id="rId23" Type="http://schemas.openxmlformats.org/officeDocument/2006/relationships/image" Target="../media/image17.jpeg"/><Relationship Id="rId28" Type="http://schemas.openxmlformats.org/officeDocument/2006/relationships/image" Target="../media/image22.png"/><Relationship Id="rId10" Type="http://schemas.openxmlformats.org/officeDocument/2006/relationships/hyperlink" Target="http://www.norkom.com/images/Image1.jpg" TargetMode="External"/><Relationship Id="rId19" Type="http://schemas.openxmlformats.org/officeDocument/2006/relationships/image" Target="../media/image1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Relationship Id="rId14" Type="http://schemas.openxmlformats.org/officeDocument/2006/relationships/hyperlink" Target="http://images.google.com/imgres?imgurl=http://www.trencianskanadacia.sk/images/logo_unibanka.gif&amp;imgrefurl=http://www.trencianskanadacia.sk/pd.stm&amp;h=23&amp;w=97&amp;sz=3&amp;tbnid=roSKkbrTUPgJ:&amp;tbnh=18&amp;tbnw=76&amp;hl=en&amp;start=5&amp;prev=/images%3Fq%3Dunibanka%26imgsz%3Dicon%26svnum%3D10%26hl%3Den%26lr%3D" TargetMode="External"/><Relationship Id="rId22" Type="http://schemas.openxmlformats.org/officeDocument/2006/relationships/image" Target="../media/image16.png"/><Relationship Id="rId27" Type="http://schemas.openxmlformats.org/officeDocument/2006/relationships/image" Target="../media/image21.jpeg"/><Relationship Id="rId30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325" y="2844800"/>
            <a:ext cx="7138988" cy="498475"/>
          </a:xfrm>
        </p:spPr>
        <p:txBody>
          <a:bodyPr/>
          <a:lstStyle/>
          <a:p>
            <a:r>
              <a:rPr lang="es-ES" b="1">
                <a:solidFill>
                  <a:srgbClr val="003366"/>
                </a:solidFill>
              </a:rPr>
              <a:t>Factores de Éxito en Financiamiento a la Pequeña Empresa 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0325" y="3552825"/>
            <a:ext cx="6427788" cy="2822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" sz="1600">
                <a:solidFill>
                  <a:srgbClr val="003366"/>
                </a:solidFill>
              </a:rPr>
              <a:t>Estrategias y Mejores Prácticas Internacionales en “Downscaling”</a:t>
            </a: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</a:pPr>
            <a:endParaRPr lang="es-ES" sz="1400">
              <a:solidFill>
                <a:srgbClr val="00336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s-ES" sz="1400">
                <a:solidFill>
                  <a:srgbClr val="003366"/>
                </a:solidFill>
              </a:rPr>
              <a:t>Asunci</a:t>
            </a:r>
            <a:r>
              <a:rPr lang="es-ES" sz="1400">
                <a:solidFill>
                  <a:srgbClr val="003366"/>
                </a:solidFill>
                <a:cs typeface="Arial" pitchFamily="34" charset="0"/>
              </a:rPr>
              <a:t>ó</a:t>
            </a:r>
            <a:r>
              <a:rPr lang="es-ES" sz="1400">
                <a:solidFill>
                  <a:srgbClr val="003366"/>
                </a:solidFill>
              </a:rPr>
              <a:t>n - Paraguay</a:t>
            </a:r>
          </a:p>
          <a:p>
            <a:pPr algn="ctr">
              <a:lnSpc>
                <a:spcPct val="80000"/>
              </a:lnSpc>
            </a:pPr>
            <a:r>
              <a:rPr lang="es-ES" sz="1400">
                <a:solidFill>
                  <a:srgbClr val="003366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ES" sz="1400">
                <a:solidFill>
                  <a:srgbClr val="003366"/>
                </a:solidFill>
              </a:rPr>
              <a:t>Octubre 08, 2008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2" name="Rectangle 4"/>
          <p:cNvSpPr>
            <a:spLocks noChangeArrowheads="1"/>
          </p:cNvSpPr>
          <p:nvPr/>
        </p:nvSpPr>
        <p:spPr bwMode="black">
          <a:xfrm>
            <a:off x="509588" y="2687638"/>
            <a:ext cx="3873500" cy="270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47650" indent="-2476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endParaRPr lang="es-ES" sz="1600" b="0"/>
          </a:p>
        </p:txBody>
      </p:sp>
      <p:sp>
        <p:nvSpPr>
          <p:cNvPr id="1061962" name="Text Box 74"/>
          <p:cNvSpPr txBox="1">
            <a:spLocks noChangeArrowheads="1"/>
          </p:cNvSpPr>
          <p:nvPr/>
        </p:nvSpPr>
        <p:spPr bwMode="auto">
          <a:xfrm>
            <a:off x="522288" y="1674813"/>
            <a:ext cx="3787775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Segmentación del mercado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Entendimiento de los ciclos operativos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Empaquetamiento de productos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Términos y condiciones diferentes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Canales de distribución apropiados</a:t>
            </a:r>
          </a:p>
        </p:txBody>
      </p:sp>
      <p:sp>
        <p:nvSpPr>
          <p:cNvPr id="1061964" name="Text Box 76"/>
          <p:cNvSpPr txBox="1">
            <a:spLocks noChangeArrowheads="1"/>
          </p:cNvSpPr>
          <p:nvPr/>
        </p:nvSpPr>
        <p:spPr bwMode="auto">
          <a:xfrm>
            <a:off x="4768850" y="1668463"/>
            <a:ext cx="3875088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Banco Privado de Polonia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Alto volumen de operaciones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Alta utilización de tecnología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Segmentación del mercado de PE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Desarrollo de productos especializados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Uso de paquetes y canales de distribución específicos</a:t>
            </a:r>
          </a:p>
        </p:txBody>
      </p:sp>
      <p:sp>
        <p:nvSpPr>
          <p:cNvPr id="1061966" name="Rectangle 78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 II:  Productos a la Medida </a:t>
            </a:r>
          </a:p>
        </p:txBody>
      </p:sp>
      <p:sp>
        <p:nvSpPr>
          <p:cNvPr id="1061967" name="Rectangle 79"/>
          <p:cNvSpPr>
            <a:spLocks noChangeArrowheads="1"/>
          </p:cNvSpPr>
          <p:nvPr/>
        </p:nvSpPr>
        <p:spPr bwMode="auto">
          <a:xfrm>
            <a:off x="509588" y="1160463"/>
            <a:ext cx="3873500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Explicación/Análisis</a:t>
            </a:r>
          </a:p>
        </p:txBody>
      </p:sp>
      <p:sp>
        <p:nvSpPr>
          <p:cNvPr id="1061968" name="Rectangle 80"/>
          <p:cNvSpPr>
            <a:spLocks noChangeArrowheads="1"/>
          </p:cNvSpPr>
          <p:nvPr/>
        </p:nvSpPr>
        <p:spPr bwMode="auto">
          <a:xfrm>
            <a:off x="4721225" y="1160463"/>
            <a:ext cx="3919538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Estudio de Caso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701" name="Rectangle 69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 II:  Productos a la Medida (cont.) </a:t>
            </a:r>
          </a:p>
        </p:txBody>
      </p:sp>
      <p:sp>
        <p:nvSpPr>
          <p:cNvPr id="1093704" name="Rectangle 72"/>
          <p:cNvSpPr>
            <a:spLocks noChangeArrowheads="1"/>
          </p:cNvSpPr>
          <p:nvPr/>
        </p:nvSpPr>
        <p:spPr bwMode="auto">
          <a:xfrm>
            <a:off x="1492250" y="2760663"/>
            <a:ext cx="1474788" cy="295275"/>
          </a:xfrm>
          <a:prstGeom prst="rect">
            <a:avLst/>
          </a:prstGeom>
          <a:solidFill>
            <a:srgbClr val="FDFF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 b="0"/>
              <a:t>C. Corriente BH</a:t>
            </a:r>
          </a:p>
        </p:txBody>
      </p:sp>
      <p:sp>
        <p:nvSpPr>
          <p:cNvPr id="1093705" name="Rectangle 73"/>
          <p:cNvSpPr>
            <a:spLocks noChangeArrowheads="1"/>
          </p:cNvSpPr>
          <p:nvPr/>
        </p:nvSpPr>
        <p:spPr bwMode="auto">
          <a:xfrm>
            <a:off x="1322388" y="1674813"/>
            <a:ext cx="6486525" cy="4349750"/>
          </a:xfrm>
          <a:prstGeom prst="rect">
            <a:avLst/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3706" name="Freeform 74"/>
          <p:cNvSpPr>
            <a:spLocks/>
          </p:cNvSpPr>
          <p:nvPr/>
        </p:nvSpPr>
        <p:spPr bwMode="auto">
          <a:xfrm rot="10800000">
            <a:off x="2128838" y="2551113"/>
            <a:ext cx="231775" cy="187325"/>
          </a:xfrm>
          <a:custGeom>
            <a:avLst/>
            <a:gdLst/>
            <a:ahLst/>
            <a:cxnLst>
              <a:cxn ang="0">
                <a:pos x="185" y="0"/>
              </a:cxn>
              <a:cxn ang="0">
                <a:pos x="369" y="148"/>
              </a:cxn>
              <a:cxn ang="0">
                <a:pos x="247" y="148"/>
              </a:cxn>
              <a:cxn ang="0">
                <a:pos x="247" y="326"/>
              </a:cxn>
              <a:cxn ang="0">
                <a:pos x="122" y="326"/>
              </a:cxn>
              <a:cxn ang="0">
                <a:pos x="122" y="148"/>
              </a:cxn>
              <a:cxn ang="0">
                <a:pos x="0" y="148"/>
              </a:cxn>
              <a:cxn ang="0">
                <a:pos x="185" y="0"/>
              </a:cxn>
            </a:cxnLst>
            <a:rect l="0" t="0" r="r" b="b"/>
            <a:pathLst>
              <a:path w="369" h="326">
                <a:moveTo>
                  <a:pt x="185" y="0"/>
                </a:moveTo>
                <a:lnTo>
                  <a:pt x="369" y="148"/>
                </a:lnTo>
                <a:lnTo>
                  <a:pt x="247" y="148"/>
                </a:lnTo>
                <a:lnTo>
                  <a:pt x="247" y="326"/>
                </a:lnTo>
                <a:lnTo>
                  <a:pt x="122" y="326"/>
                </a:lnTo>
                <a:lnTo>
                  <a:pt x="122" y="148"/>
                </a:lnTo>
                <a:lnTo>
                  <a:pt x="0" y="148"/>
                </a:lnTo>
                <a:lnTo>
                  <a:pt x="185" y="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707" name="Rectangle 75"/>
          <p:cNvSpPr>
            <a:spLocks noChangeArrowheads="1"/>
          </p:cNvSpPr>
          <p:nvPr/>
        </p:nvSpPr>
        <p:spPr bwMode="auto">
          <a:xfrm>
            <a:off x="1497013" y="1846263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Servicio a Domicilio</a:t>
            </a:r>
          </a:p>
        </p:txBody>
      </p:sp>
      <p:sp>
        <p:nvSpPr>
          <p:cNvPr id="1093708" name="Rectangle 76"/>
          <p:cNvSpPr>
            <a:spLocks noChangeArrowheads="1"/>
          </p:cNvSpPr>
          <p:nvPr/>
        </p:nvSpPr>
        <p:spPr bwMode="auto">
          <a:xfrm>
            <a:off x="3830638" y="1846263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Línea Decreciente</a:t>
            </a:r>
          </a:p>
        </p:txBody>
      </p:sp>
      <p:sp>
        <p:nvSpPr>
          <p:cNvPr id="1093709" name="Rectangle 77"/>
          <p:cNvSpPr>
            <a:spLocks noChangeArrowheads="1"/>
          </p:cNvSpPr>
          <p:nvPr/>
        </p:nvSpPr>
        <p:spPr bwMode="auto">
          <a:xfrm>
            <a:off x="1497013" y="3687763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Tarjeta de Débito</a:t>
            </a:r>
          </a:p>
        </p:txBody>
      </p:sp>
      <p:sp>
        <p:nvSpPr>
          <p:cNvPr id="1093710" name="Rectangle 78"/>
          <p:cNvSpPr>
            <a:spLocks noChangeArrowheads="1"/>
          </p:cNvSpPr>
          <p:nvPr/>
        </p:nvSpPr>
        <p:spPr bwMode="auto">
          <a:xfrm>
            <a:off x="3830638" y="3690938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Sobregiro</a:t>
            </a:r>
          </a:p>
        </p:txBody>
      </p:sp>
      <p:sp>
        <p:nvSpPr>
          <p:cNvPr id="1093711" name="Rectangle 79"/>
          <p:cNvSpPr>
            <a:spLocks noChangeArrowheads="1"/>
          </p:cNvSpPr>
          <p:nvPr/>
        </p:nvSpPr>
        <p:spPr bwMode="auto">
          <a:xfrm>
            <a:off x="6164263" y="1846263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Banca Electrónica</a:t>
            </a:r>
          </a:p>
        </p:txBody>
      </p:sp>
      <p:sp>
        <p:nvSpPr>
          <p:cNvPr id="1093712" name="Rectangle 80"/>
          <p:cNvSpPr>
            <a:spLocks noChangeArrowheads="1"/>
          </p:cNvSpPr>
          <p:nvPr/>
        </p:nvSpPr>
        <p:spPr bwMode="auto">
          <a:xfrm>
            <a:off x="6164263" y="3103563"/>
            <a:ext cx="1474787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Proveedores</a:t>
            </a:r>
          </a:p>
        </p:txBody>
      </p:sp>
      <p:sp>
        <p:nvSpPr>
          <p:cNvPr id="1093713" name="Rectangle 81"/>
          <p:cNvSpPr>
            <a:spLocks noChangeArrowheads="1"/>
          </p:cNvSpPr>
          <p:nvPr/>
        </p:nvSpPr>
        <p:spPr bwMode="auto">
          <a:xfrm>
            <a:off x="6164263" y="4065588"/>
            <a:ext cx="1474787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Impuestos</a:t>
            </a:r>
          </a:p>
        </p:txBody>
      </p:sp>
      <p:sp>
        <p:nvSpPr>
          <p:cNvPr id="1093714" name="Rectangle 82"/>
          <p:cNvSpPr>
            <a:spLocks noChangeArrowheads="1"/>
          </p:cNvSpPr>
          <p:nvPr/>
        </p:nvSpPr>
        <p:spPr bwMode="auto">
          <a:xfrm>
            <a:off x="6164263" y="3744913"/>
            <a:ext cx="1474787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Servicios</a:t>
            </a:r>
          </a:p>
        </p:txBody>
      </p:sp>
      <p:sp>
        <p:nvSpPr>
          <p:cNvPr id="1093715" name="Rectangle 83"/>
          <p:cNvSpPr>
            <a:spLocks noChangeArrowheads="1"/>
          </p:cNvSpPr>
          <p:nvPr/>
        </p:nvSpPr>
        <p:spPr bwMode="auto">
          <a:xfrm>
            <a:off x="6164263" y="3424238"/>
            <a:ext cx="1474787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Planilla</a:t>
            </a:r>
          </a:p>
        </p:txBody>
      </p:sp>
      <p:sp>
        <p:nvSpPr>
          <p:cNvPr id="1093716" name="Rectangle 84"/>
          <p:cNvSpPr>
            <a:spLocks noChangeArrowheads="1"/>
          </p:cNvSpPr>
          <p:nvPr/>
        </p:nvSpPr>
        <p:spPr bwMode="auto">
          <a:xfrm>
            <a:off x="6164263" y="2782888"/>
            <a:ext cx="1474787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L. de Crédito</a:t>
            </a:r>
          </a:p>
        </p:txBody>
      </p:sp>
      <p:sp>
        <p:nvSpPr>
          <p:cNvPr id="1093717" name="Freeform 85"/>
          <p:cNvSpPr>
            <a:spLocks/>
          </p:cNvSpPr>
          <p:nvPr/>
        </p:nvSpPr>
        <p:spPr bwMode="auto">
          <a:xfrm rot="10800000">
            <a:off x="6796088" y="2555875"/>
            <a:ext cx="231775" cy="187325"/>
          </a:xfrm>
          <a:custGeom>
            <a:avLst/>
            <a:gdLst/>
            <a:ahLst/>
            <a:cxnLst>
              <a:cxn ang="0">
                <a:pos x="185" y="0"/>
              </a:cxn>
              <a:cxn ang="0">
                <a:pos x="369" y="148"/>
              </a:cxn>
              <a:cxn ang="0">
                <a:pos x="247" y="148"/>
              </a:cxn>
              <a:cxn ang="0">
                <a:pos x="247" y="326"/>
              </a:cxn>
              <a:cxn ang="0">
                <a:pos x="122" y="326"/>
              </a:cxn>
              <a:cxn ang="0">
                <a:pos x="122" y="148"/>
              </a:cxn>
              <a:cxn ang="0">
                <a:pos x="0" y="148"/>
              </a:cxn>
              <a:cxn ang="0">
                <a:pos x="185" y="0"/>
              </a:cxn>
            </a:cxnLst>
            <a:rect l="0" t="0" r="r" b="b"/>
            <a:pathLst>
              <a:path w="369" h="326">
                <a:moveTo>
                  <a:pt x="185" y="0"/>
                </a:moveTo>
                <a:lnTo>
                  <a:pt x="369" y="148"/>
                </a:lnTo>
                <a:lnTo>
                  <a:pt x="247" y="148"/>
                </a:lnTo>
                <a:lnTo>
                  <a:pt x="247" y="326"/>
                </a:lnTo>
                <a:lnTo>
                  <a:pt x="122" y="326"/>
                </a:lnTo>
                <a:lnTo>
                  <a:pt x="122" y="148"/>
                </a:lnTo>
                <a:lnTo>
                  <a:pt x="0" y="148"/>
                </a:lnTo>
                <a:lnTo>
                  <a:pt x="185" y="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718" name="Freeform 86"/>
          <p:cNvSpPr>
            <a:spLocks/>
          </p:cNvSpPr>
          <p:nvPr/>
        </p:nvSpPr>
        <p:spPr bwMode="auto">
          <a:xfrm rot="10800000">
            <a:off x="2128838" y="3459163"/>
            <a:ext cx="231775" cy="187325"/>
          </a:xfrm>
          <a:custGeom>
            <a:avLst/>
            <a:gdLst/>
            <a:ahLst/>
            <a:cxnLst>
              <a:cxn ang="0">
                <a:pos x="185" y="0"/>
              </a:cxn>
              <a:cxn ang="0">
                <a:pos x="369" y="148"/>
              </a:cxn>
              <a:cxn ang="0">
                <a:pos x="247" y="148"/>
              </a:cxn>
              <a:cxn ang="0">
                <a:pos x="247" y="326"/>
              </a:cxn>
              <a:cxn ang="0">
                <a:pos x="122" y="326"/>
              </a:cxn>
              <a:cxn ang="0">
                <a:pos x="122" y="148"/>
              </a:cxn>
              <a:cxn ang="0">
                <a:pos x="0" y="148"/>
              </a:cxn>
              <a:cxn ang="0">
                <a:pos x="185" y="0"/>
              </a:cxn>
            </a:cxnLst>
            <a:rect l="0" t="0" r="r" b="b"/>
            <a:pathLst>
              <a:path w="369" h="326">
                <a:moveTo>
                  <a:pt x="185" y="0"/>
                </a:moveTo>
                <a:lnTo>
                  <a:pt x="369" y="148"/>
                </a:lnTo>
                <a:lnTo>
                  <a:pt x="247" y="148"/>
                </a:lnTo>
                <a:lnTo>
                  <a:pt x="247" y="326"/>
                </a:lnTo>
                <a:lnTo>
                  <a:pt x="122" y="326"/>
                </a:lnTo>
                <a:lnTo>
                  <a:pt x="122" y="148"/>
                </a:lnTo>
                <a:lnTo>
                  <a:pt x="0" y="148"/>
                </a:lnTo>
                <a:lnTo>
                  <a:pt x="185" y="0"/>
                </a:lnTo>
                <a:close/>
              </a:path>
            </a:pathLst>
          </a:custGeom>
          <a:solidFill>
            <a:schemeClr val="accent2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719" name="Rectangle 87"/>
          <p:cNvSpPr>
            <a:spLocks noChangeArrowheads="1"/>
          </p:cNvSpPr>
          <p:nvPr/>
        </p:nvSpPr>
        <p:spPr bwMode="auto">
          <a:xfrm>
            <a:off x="3840163" y="2779713"/>
            <a:ext cx="1474787" cy="6731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Línea</a:t>
            </a:r>
          </a:p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Rotativa</a:t>
            </a:r>
          </a:p>
        </p:txBody>
      </p:sp>
      <p:sp>
        <p:nvSpPr>
          <p:cNvPr id="1093720" name="Rectangle 88"/>
          <p:cNvSpPr>
            <a:spLocks noChangeArrowheads="1"/>
          </p:cNvSpPr>
          <p:nvPr/>
        </p:nvSpPr>
        <p:spPr bwMode="auto">
          <a:xfrm>
            <a:off x="1504950" y="4805363"/>
            <a:ext cx="6134100" cy="3048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Seguros</a:t>
            </a:r>
          </a:p>
        </p:txBody>
      </p:sp>
      <p:sp>
        <p:nvSpPr>
          <p:cNvPr id="1093721" name="Rectangle 89"/>
          <p:cNvSpPr>
            <a:spLocks noChangeArrowheads="1"/>
          </p:cNvSpPr>
          <p:nvPr/>
        </p:nvSpPr>
        <p:spPr bwMode="auto">
          <a:xfrm>
            <a:off x="1504950" y="5175250"/>
            <a:ext cx="6134100" cy="3048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Préstamos de Nómina</a:t>
            </a:r>
          </a:p>
        </p:txBody>
      </p:sp>
      <p:sp>
        <p:nvSpPr>
          <p:cNvPr id="1093722" name="Rectangle 90"/>
          <p:cNvSpPr>
            <a:spLocks noChangeArrowheads="1"/>
          </p:cNvSpPr>
          <p:nvPr/>
        </p:nvSpPr>
        <p:spPr bwMode="auto">
          <a:xfrm>
            <a:off x="1504950" y="5537200"/>
            <a:ext cx="6134100" cy="304800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Chequera</a:t>
            </a:r>
          </a:p>
        </p:txBody>
      </p:sp>
      <p:sp>
        <p:nvSpPr>
          <p:cNvPr id="1093723" name="Rectangle 91"/>
          <p:cNvSpPr>
            <a:spLocks noChangeArrowheads="1"/>
          </p:cNvSpPr>
          <p:nvPr/>
        </p:nvSpPr>
        <p:spPr bwMode="auto">
          <a:xfrm>
            <a:off x="4410075" y="427355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PE" sz="3200">
                <a:solidFill>
                  <a:schemeClr val="accent2"/>
                </a:solidFill>
              </a:rPr>
              <a:t>+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1093724" name="AutoShape 92"/>
          <p:cNvSpPr>
            <a:spLocks noChangeArrowheads="1"/>
          </p:cNvSpPr>
          <p:nvPr/>
        </p:nvSpPr>
        <p:spPr bwMode="auto">
          <a:xfrm>
            <a:off x="3084513" y="2913063"/>
            <a:ext cx="622300" cy="381000"/>
          </a:xfrm>
          <a:prstGeom prst="leftRightArrow">
            <a:avLst>
              <a:gd name="adj1" fmla="val 50000"/>
              <a:gd name="adj2" fmla="val 32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3725" name="AutoShape 93"/>
          <p:cNvSpPr>
            <a:spLocks noChangeArrowheads="1"/>
          </p:cNvSpPr>
          <p:nvPr/>
        </p:nvSpPr>
        <p:spPr bwMode="auto">
          <a:xfrm>
            <a:off x="5435600" y="2913063"/>
            <a:ext cx="622300" cy="381000"/>
          </a:xfrm>
          <a:prstGeom prst="leftRightArrow">
            <a:avLst>
              <a:gd name="adj1" fmla="val 50000"/>
              <a:gd name="adj2" fmla="val 32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3726" name="Rectangle 94"/>
          <p:cNvSpPr>
            <a:spLocks noChangeArrowheads="1"/>
          </p:cNvSpPr>
          <p:nvPr/>
        </p:nvSpPr>
        <p:spPr bwMode="auto">
          <a:xfrm>
            <a:off x="1504950" y="3128963"/>
            <a:ext cx="1474788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C. de Ahorro</a:t>
            </a:r>
          </a:p>
        </p:txBody>
      </p:sp>
      <p:sp>
        <p:nvSpPr>
          <p:cNvPr id="1093727" name="Rectangle 95"/>
          <p:cNvSpPr>
            <a:spLocks noChangeArrowheads="1"/>
          </p:cNvSpPr>
          <p:nvPr/>
        </p:nvSpPr>
        <p:spPr bwMode="auto">
          <a:xfrm>
            <a:off x="1504950" y="2782888"/>
            <a:ext cx="1474788" cy="295275"/>
          </a:xfrm>
          <a:prstGeom prst="rect">
            <a:avLst/>
          </a:prstGeom>
          <a:solidFill>
            <a:srgbClr val="4C2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>
                <a:solidFill>
                  <a:schemeClr val="bg1"/>
                </a:solidFill>
              </a:rPr>
              <a:t>C. Corriente</a:t>
            </a:r>
          </a:p>
        </p:txBody>
      </p:sp>
      <p:sp>
        <p:nvSpPr>
          <p:cNvPr id="1093728" name="Text Box 96"/>
          <p:cNvSpPr txBox="1">
            <a:spLocks noChangeArrowheads="1"/>
          </p:cNvSpPr>
          <p:nvPr/>
        </p:nvSpPr>
        <p:spPr bwMode="auto">
          <a:xfrm>
            <a:off x="1798638" y="1123950"/>
            <a:ext cx="5532437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Ctr="1"/>
          <a:lstStyle/>
          <a:p>
            <a:pPr algn="ctr">
              <a:spcBef>
                <a:spcPct val="50000"/>
              </a:spcBef>
            </a:pPr>
            <a:r>
              <a:rPr lang="es-ES" sz="2000"/>
              <a:t>Ejemplo de un Paquete de Productos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5" name="Rectangle 3"/>
          <p:cNvSpPr>
            <a:spLocks noChangeArrowheads="1"/>
          </p:cNvSpPr>
          <p:nvPr/>
        </p:nvSpPr>
        <p:spPr bwMode="black">
          <a:xfrm>
            <a:off x="509588" y="2687638"/>
            <a:ext cx="3873500" cy="270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47650" indent="-2476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endParaRPr lang="en-GB" sz="1600" b="0"/>
          </a:p>
        </p:txBody>
      </p:sp>
      <p:sp>
        <p:nvSpPr>
          <p:cNvPr id="1078285" name="AutoShape 13"/>
          <p:cNvSpPr>
            <a:spLocks noChangeAspect="1" noChangeArrowheads="1" noTextEdit="1"/>
          </p:cNvSpPr>
          <p:nvPr/>
        </p:nvSpPr>
        <p:spPr bwMode="auto">
          <a:xfrm>
            <a:off x="458788" y="3511550"/>
            <a:ext cx="41259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782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3422650"/>
            <a:ext cx="41338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8331" name="Rectangle 59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 III:  Manejo de Riesgo Crediticio </a:t>
            </a:r>
          </a:p>
        </p:txBody>
      </p:sp>
      <p:sp>
        <p:nvSpPr>
          <p:cNvPr id="1078332" name="Rectangle 60"/>
          <p:cNvSpPr>
            <a:spLocks noChangeArrowheads="1"/>
          </p:cNvSpPr>
          <p:nvPr/>
        </p:nvSpPr>
        <p:spPr bwMode="auto">
          <a:xfrm>
            <a:off x="509588" y="1160463"/>
            <a:ext cx="3873500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Explicación/Análisis</a:t>
            </a:r>
          </a:p>
        </p:txBody>
      </p:sp>
      <p:sp>
        <p:nvSpPr>
          <p:cNvPr id="1078333" name="Rectangle 61"/>
          <p:cNvSpPr>
            <a:spLocks noChangeArrowheads="1"/>
          </p:cNvSpPr>
          <p:nvPr/>
        </p:nvSpPr>
        <p:spPr bwMode="auto">
          <a:xfrm>
            <a:off x="4721225" y="1160463"/>
            <a:ext cx="3919538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Estudio de Caso</a:t>
            </a:r>
          </a:p>
        </p:txBody>
      </p:sp>
      <p:sp>
        <p:nvSpPr>
          <p:cNvPr id="1078334" name="Text Box 62"/>
          <p:cNvSpPr txBox="1">
            <a:spLocks noChangeArrowheads="1"/>
          </p:cNvSpPr>
          <p:nvPr/>
        </p:nvSpPr>
        <p:spPr bwMode="auto">
          <a:xfrm>
            <a:off x="522288" y="1674813"/>
            <a:ext cx="37877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Metodología de análisis crediticio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Proceso eficiente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“Credit Scoring”</a:t>
            </a:r>
          </a:p>
        </p:txBody>
      </p:sp>
      <p:sp>
        <p:nvSpPr>
          <p:cNvPr id="1078335" name="Text Box 63"/>
          <p:cNvSpPr txBox="1">
            <a:spLocks noChangeArrowheads="1"/>
          </p:cNvSpPr>
          <p:nvPr/>
        </p:nvSpPr>
        <p:spPr bwMode="auto">
          <a:xfrm>
            <a:off x="4768850" y="1668463"/>
            <a:ext cx="3875088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Banco Internacional Grande en República Checa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Especializado en Banca Corporativa y de Consumo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Incursión en PE = alta morosidad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Desarrollo de “credit scoring”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Disminución significativa de morosidad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Tiempo de respuesta actual es 3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7" name="Rectangle 3"/>
          <p:cNvSpPr>
            <a:spLocks noChangeArrowheads="1"/>
          </p:cNvSpPr>
          <p:nvPr/>
        </p:nvSpPr>
        <p:spPr bwMode="black">
          <a:xfrm>
            <a:off x="509588" y="2687638"/>
            <a:ext cx="3873500" cy="270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47650" indent="-2476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endParaRPr lang="es-ES" sz="1600" b="0"/>
          </a:p>
        </p:txBody>
      </p:sp>
      <p:sp>
        <p:nvSpPr>
          <p:cNvPr id="1096710" name="Text Box 6"/>
          <p:cNvSpPr txBox="1">
            <a:spLocks noChangeArrowheads="1"/>
          </p:cNvSpPr>
          <p:nvPr/>
        </p:nvSpPr>
        <p:spPr bwMode="auto">
          <a:xfrm>
            <a:off x="522288" y="1674813"/>
            <a:ext cx="3875087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Personal especializado: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Unidad independiente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Objetivos bien definidos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“Relationship managers”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Personal capacitado: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Seminarios y “on-the-job”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Largo Plazo</a:t>
            </a:r>
            <a:r>
              <a:rPr lang="es-ES" sz="1700"/>
              <a:t> 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Personal motivado: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Esquemas de incentivos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Perspectivas profesionales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Font typeface="Wingdings" pitchFamily="2" charset="2"/>
              <a:buNone/>
            </a:pPr>
            <a:endParaRPr lang="es-ES" sz="1600"/>
          </a:p>
        </p:txBody>
      </p:sp>
      <p:sp>
        <p:nvSpPr>
          <p:cNvPr id="1096716" name="Rectangle 12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 IV:  Personal Capacitado </a:t>
            </a:r>
          </a:p>
        </p:txBody>
      </p:sp>
      <p:sp>
        <p:nvSpPr>
          <p:cNvPr id="1096717" name="Rectangle 13"/>
          <p:cNvSpPr>
            <a:spLocks noChangeArrowheads="1"/>
          </p:cNvSpPr>
          <p:nvPr/>
        </p:nvSpPr>
        <p:spPr bwMode="auto">
          <a:xfrm>
            <a:off x="509588" y="1160463"/>
            <a:ext cx="3873500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Explicación/Análisis</a:t>
            </a:r>
          </a:p>
        </p:txBody>
      </p:sp>
      <p:sp>
        <p:nvSpPr>
          <p:cNvPr id="1096718" name="Rectangle 14"/>
          <p:cNvSpPr>
            <a:spLocks noChangeArrowheads="1"/>
          </p:cNvSpPr>
          <p:nvPr/>
        </p:nvSpPr>
        <p:spPr bwMode="auto">
          <a:xfrm>
            <a:off x="4721225" y="1160463"/>
            <a:ext cx="3919538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Estudio de Caso</a:t>
            </a:r>
          </a:p>
        </p:txBody>
      </p:sp>
      <p:sp>
        <p:nvSpPr>
          <p:cNvPr id="1096719" name="Text Box 15"/>
          <p:cNvSpPr txBox="1">
            <a:spLocks noChangeArrowheads="1"/>
          </p:cNvSpPr>
          <p:nvPr/>
        </p:nvSpPr>
        <p:spPr bwMode="auto">
          <a:xfrm>
            <a:off x="4768850" y="1668463"/>
            <a:ext cx="3875088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Banco Privado Pequeño de Rumania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Plan de capacitación de 3 años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Plan de incentivos alineado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Ejecutivos de Negocios promovidos a Jefes de Sucursal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125538"/>
            <a:ext cx="8172450" cy="4864100"/>
          </a:xfrm>
        </p:spPr>
        <p:txBody>
          <a:bodyPr/>
          <a:lstStyle/>
          <a:p>
            <a:pPr>
              <a:buSzPct val="65000"/>
            </a:pPr>
            <a:r>
              <a:rPr lang="es-ES" b="1"/>
              <a:t>Empezar con Planeamiento Estratégico: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¿Donde estamos?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¿Dónde queremos ir?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¿Como llegamos?</a:t>
            </a:r>
            <a:endParaRPr lang="es-ES" sz="1400"/>
          </a:p>
          <a:p>
            <a:pPr>
              <a:spcBef>
                <a:spcPct val="75000"/>
              </a:spcBef>
              <a:spcAft>
                <a:spcPct val="30000"/>
              </a:spcAft>
              <a:buSzPct val="65000"/>
            </a:pPr>
            <a:r>
              <a:rPr lang="es-ES" b="1"/>
              <a:t>Lograr compromiso de todos los niveles de la institución</a:t>
            </a:r>
            <a:endParaRPr lang="es-ES"/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Establecer condiciones que favorezcan el éxito: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Unidad y personal dedicado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Infraestructura adecuada (ej. canales de venta)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Adaptación de políticas y procedimientos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Productos específicos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Mercadeo y publicidad</a:t>
            </a:r>
            <a:endParaRPr lang="es-ES" sz="1400"/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Plan de capacitación de largo plazo: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Alocar recursos desde el inicio</a:t>
            </a:r>
          </a:p>
          <a:p>
            <a:pPr lvl="1">
              <a:spcBef>
                <a:spcPct val="25000"/>
              </a:spcBef>
              <a:buSzPct val="65000"/>
              <a:buFont typeface="Arial" pitchFamily="34" charset="0"/>
              <a:buChar char="–"/>
            </a:pPr>
            <a:r>
              <a:rPr lang="es-ES" sz="1600"/>
              <a:t>Seminarios y capacitación “on the job”</a:t>
            </a:r>
          </a:p>
        </p:txBody>
      </p:sp>
      <p:sp>
        <p:nvSpPr>
          <p:cNvPr id="1060870" name="Rectangle 6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Recomendaciones para hacer “Downscaling”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060" name="Picture 4" descr="mapaubergine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1963" y="1149350"/>
            <a:ext cx="5667375" cy="2490788"/>
          </a:xfrm>
          <a:noFill/>
          <a:ln/>
        </p:spPr>
      </p:pic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2165350" y="5719763"/>
            <a:ext cx="480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hlinkClick r:id="rId3"/>
              </a:rPr>
              <a:t>www.shorebankinternational.com</a:t>
            </a:r>
            <a:endParaRPr lang="en-US" sz="1600"/>
          </a:p>
        </p:txBody>
      </p:sp>
      <p:sp>
        <p:nvSpPr>
          <p:cNvPr id="1069067" name="Rectangle 11"/>
          <p:cNvSpPr>
            <a:spLocks noChangeArrowheads="1"/>
          </p:cNvSpPr>
          <p:nvPr/>
        </p:nvSpPr>
        <p:spPr bwMode="black">
          <a:xfrm>
            <a:off x="1371600" y="3771900"/>
            <a:ext cx="3543300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>
                <a:solidFill>
                  <a:srgbClr val="231F20"/>
                </a:solidFill>
              </a:rPr>
              <a:t>Manuel Alegre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Project Director – LAC Region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ShoreBank International Ltd.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2230 South Michigan Ave., Suite 200</a:t>
            </a:r>
          </a:p>
          <a:p>
            <a:pPr marL="209550" indent="-2095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Chicago, IL  60616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USA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malegre@sbksbi.com</a:t>
            </a:r>
          </a:p>
        </p:txBody>
      </p:sp>
      <p:sp>
        <p:nvSpPr>
          <p:cNvPr id="1069068" name="Rectangle 12"/>
          <p:cNvSpPr>
            <a:spLocks noChangeArrowheads="1"/>
          </p:cNvSpPr>
          <p:nvPr/>
        </p:nvSpPr>
        <p:spPr bwMode="black">
          <a:xfrm>
            <a:off x="5486400" y="3771900"/>
            <a:ext cx="2882900" cy="157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>
                <a:solidFill>
                  <a:srgbClr val="231F20"/>
                </a:solidFill>
              </a:rPr>
              <a:t>Lauren Moser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Vice President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ShoreBank International Ltd.</a:t>
            </a:r>
          </a:p>
          <a:p>
            <a:pPr marL="209550" indent="-209550" defTabSz="806450">
              <a:lnSpc>
                <a:spcPct val="110000"/>
              </a:lnSpc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1200 G Street, NW, Suite 401</a:t>
            </a:r>
          </a:p>
          <a:p>
            <a:pPr marL="209550" indent="-209550" defTabSz="806450"/>
            <a:r>
              <a:rPr lang="en-US" sz="1400" b="0">
                <a:solidFill>
                  <a:srgbClr val="231F20"/>
                </a:solidFill>
              </a:rPr>
              <a:t>Washington, DC  20005</a:t>
            </a:r>
          </a:p>
          <a:p>
            <a:pPr marL="209550" indent="-2095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USA</a:t>
            </a:r>
          </a:p>
          <a:p>
            <a:pPr marL="209550" indent="-2095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r>
              <a:rPr lang="en-US" sz="1400" b="0">
                <a:solidFill>
                  <a:srgbClr val="231F20"/>
                </a:solidFill>
              </a:rPr>
              <a:t>lmoser@sbksbi.com</a:t>
            </a:r>
          </a:p>
        </p:txBody>
      </p:sp>
      <p:sp>
        <p:nvSpPr>
          <p:cNvPr id="1069070" name="Rectangle 14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Información de Contacto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68300"/>
            <a:ext cx="8108950" cy="401638"/>
          </a:xfrm>
        </p:spPr>
        <p:txBody>
          <a:bodyPr/>
          <a:lstStyle/>
          <a:p>
            <a:pPr algn="r"/>
            <a:r>
              <a:rPr lang="es-ES"/>
              <a:t>Estructura</a:t>
            </a:r>
            <a:endParaRPr lang="en-US"/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68400"/>
            <a:ext cx="7997825" cy="2198688"/>
          </a:xfrm>
        </p:spPr>
        <p:txBody>
          <a:bodyPr/>
          <a:lstStyle/>
          <a:p>
            <a:pPr>
              <a:spcBef>
                <a:spcPct val="80000"/>
              </a:spcBef>
              <a:buSzPct val="65000"/>
            </a:pPr>
            <a:r>
              <a:rPr lang="es-ES" b="1"/>
              <a:t>Definición del segmento Pequeña Empresa (“PE”)</a:t>
            </a:r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Que significa ser exitoso al financiar a la PE</a:t>
            </a:r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Factores clave de éxito</a:t>
            </a:r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Presentación de casos</a:t>
            </a:r>
          </a:p>
          <a:p>
            <a:pPr>
              <a:spcBef>
                <a:spcPct val="75000"/>
              </a:spcBef>
              <a:buSzPct val="65000"/>
            </a:pPr>
            <a:r>
              <a:rPr lang="es-ES" b="1"/>
              <a:t>Recomendaciones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368300"/>
            <a:ext cx="8397875" cy="401638"/>
          </a:xfrm>
        </p:spPr>
        <p:txBody>
          <a:bodyPr/>
          <a:lstStyle/>
          <a:p>
            <a:pPr algn="r"/>
            <a:r>
              <a:rPr lang="es-ES"/>
              <a:t>Definiendo el Segmento: </a:t>
            </a:r>
            <a:r>
              <a:rPr lang="es-ES">
                <a:solidFill>
                  <a:srgbClr val="FF0000"/>
                </a:solidFill>
              </a:rPr>
              <a:t>P</a:t>
            </a:r>
            <a:r>
              <a:rPr lang="es-ES">
                <a:solidFill>
                  <a:schemeClr val="tx1"/>
                </a:solidFill>
              </a:rPr>
              <a:t>YME ≠ MI</a:t>
            </a:r>
            <a:r>
              <a:rPr lang="es-ES">
                <a:solidFill>
                  <a:srgbClr val="FF0000"/>
                </a:solidFill>
              </a:rPr>
              <a:t>P</a:t>
            </a:r>
            <a:r>
              <a:rPr lang="es-ES">
                <a:solidFill>
                  <a:schemeClr val="tx1"/>
                </a:solidFill>
              </a:rPr>
              <a:t>YME ≠ MY</a:t>
            </a:r>
            <a:r>
              <a:rPr lang="es-ES">
                <a:solidFill>
                  <a:srgbClr val="FF0000"/>
                </a:solidFill>
              </a:rPr>
              <a:t>PE</a:t>
            </a:r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088814" name="Group 302"/>
          <p:cNvGraphicFramePr>
            <a:graphicFrameLocks noGrp="1"/>
          </p:cNvGraphicFramePr>
          <p:nvPr>
            <p:ph idx="1"/>
          </p:nvPr>
        </p:nvGraphicFramePr>
        <p:xfrm>
          <a:off x="506413" y="1511300"/>
          <a:ext cx="8116887" cy="4038600"/>
        </p:xfrm>
        <a:graphic>
          <a:graphicData uri="http://schemas.openxmlformats.org/drawingml/2006/table">
            <a:tbl>
              <a:tblPr/>
              <a:tblGrid>
                <a:gridCol w="1627187"/>
                <a:gridCol w="2263775"/>
                <a:gridCol w="2119313"/>
                <a:gridCol w="210661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Ejemplos de Definición de Pequeña Empresa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3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Multilaterales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3A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FOMIN (LAPE)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Empleados: &gt; 5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Préstamos: US$10,000-100,000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BANCO MUNDIAL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Empleados: 11-50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Activos y ventas: US$100,000-US$3,000,000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EBRD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Préstamos: &lt; EUR 68,000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Instituciones Financieras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3A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BANK X (PAKISTAN)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Activos: &lt; US$650 (comercio) y            &lt; US$1,300 (manufactura)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BANK Y (BRASIL)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Ventas: US$150,000-1,500,000</a:t>
                      </a:r>
                      <a:endParaRPr kumimoji="0" lang="es-ES" sz="1600" b="1" i="0" u="sng" strike="noStrike" cap="none" normalizeH="0" baseline="0" smtClean="0">
                        <a:ln>
                          <a:noFill/>
                        </a:ln>
                        <a:solidFill>
                          <a:srgbClr val="4C243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BANK Z (ARMENIA)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Préstamos:           &lt; US$300,000</a:t>
                      </a:r>
                      <a:endParaRPr kumimoji="0" lang="es-ES" sz="1600" b="1" i="0" u="sng" strike="noStrike" cap="none" normalizeH="0" baseline="0" smtClean="0">
                        <a:ln>
                          <a:noFill/>
                        </a:ln>
                        <a:solidFill>
                          <a:srgbClr val="4C243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C243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Países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3A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PERU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Empleados: 10–100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Ventas: US$175,000 -1,000,000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ALBANIA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Empleados: 5-19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243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RUSIA</a:t>
                      </a:r>
                    </a:p>
                    <a:p>
                      <a:pPr marL="174625" marR="0" lvl="0" indent="-174625" algn="l" defTabSz="8064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58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2432"/>
                          </a:solidFill>
                          <a:effectLst/>
                          <a:latin typeface="Arial" pitchFamily="34" charset="0"/>
                        </a:rPr>
                        <a:t>Empleados: &lt;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D8"/>
                    </a:solidFill>
                  </a:tcPr>
                </a:tc>
              </a:tr>
            </a:tbl>
          </a:graphicData>
        </a:graphic>
      </p:graphicFrame>
      <p:sp>
        <p:nvSpPr>
          <p:cNvPr id="1088613" name="Text Box 101"/>
          <p:cNvSpPr txBox="1">
            <a:spLocks noChangeArrowheads="1"/>
          </p:cNvSpPr>
          <p:nvPr/>
        </p:nvSpPr>
        <p:spPr bwMode="auto">
          <a:xfrm>
            <a:off x="5795963" y="6121400"/>
            <a:ext cx="281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000" b="0"/>
              <a:t>Fuentes: FOMIN/BM/EBRD/CFI/SBI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6" name="Text Box 4"/>
          <p:cNvSpPr txBox="1">
            <a:spLocks noChangeArrowheads="1"/>
          </p:cNvSpPr>
          <p:nvPr/>
        </p:nvSpPr>
        <p:spPr bwMode="auto">
          <a:xfrm>
            <a:off x="523875" y="1116013"/>
            <a:ext cx="818515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 Características del segmento PE:</a:t>
            </a:r>
            <a:endParaRPr lang="es-ES" sz="1400" b="0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endParaRPr lang="es-ES"/>
          </a:p>
          <a:p>
            <a:pPr marL="174625" indent="-174625">
              <a:spcBef>
                <a:spcPct val="75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vs. Mediana Empresa: </a:t>
            </a:r>
            <a:r>
              <a:rPr lang="es-ES" sz="1600" b="0"/>
              <a:t>mayor perfil de riesgo (informalidad); información financiera poco confiable;</a:t>
            </a:r>
            <a:r>
              <a:rPr lang="es-ES" sz="1600"/>
              <a:t> </a:t>
            </a:r>
            <a:r>
              <a:rPr lang="es-ES" sz="1600" b="0"/>
              <a:t>dificultad en cumplir con el colateral requerido</a:t>
            </a:r>
          </a:p>
          <a:p>
            <a:pPr marL="174625" indent="-174625">
              <a:spcBef>
                <a:spcPct val="10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vs. Micro Empresa: </a:t>
            </a:r>
            <a:r>
              <a:rPr lang="es-ES" sz="1600" b="0"/>
              <a:t>prestamos individuales; tasas de interés menores; análisis crediticio enfocado en flujo de caja</a:t>
            </a:r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68300"/>
            <a:ext cx="8108950" cy="401638"/>
          </a:xfrm>
        </p:spPr>
        <p:txBody>
          <a:bodyPr/>
          <a:lstStyle/>
          <a:p>
            <a:pPr algn="r"/>
            <a:r>
              <a:rPr lang="es-ES"/>
              <a:t>Diferencias con otros Segmentos</a:t>
            </a:r>
          </a:p>
        </p:txBody>
      </p:sp>
      <p:sp>
        <p:nvSpPr>
          <p:cNvPr id="1052695" name="Rectangle 125"/>
          <p:cNvSpPr>
            <a:spLocks noChangeArrowheads="1"/>
          </p:cNvSpPr>
          <p:nvPr/>
        </p:nvSpPr>
        <p:spPr bwMode="auto">
          <a:xfrm>
            <a:off x="855663" y="1855788"/>
            <a:ext cx="2382837" cy="2332037"/>
          </a:xfrm>
          <a:prstGeom prst="rect">
            <a:avLst/>
          </a:prstGeom>
          <a:solidFill>
            <a:srgbClr val="E7DFBB"/>
          </a:solidFill>
          <a:ln w="9525">
            <a:solidFill>
              <a:srgbClr val="9A7F5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b="0"/>
          </a:p>
        </p:txBody>
      </p:sp>
      <p:sp>
        <p:nvSpPr>
          <p:cNvPr id="1052696" name="Rectangle 112"/>
          <p:cNvSpPr>
            <a:spLocks noChangeArrowheads="1"/>
          </p:cNvSpPr>
          <p:nvPr/>
        </p:nvSpPr>
        <p:spPr bwMode="black">
          <a:xfrm>
            <a:off x="873125" y="1955800"/>
            <a:ext cx="2320925" cy="212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r>
              <a:rPr lang="es-ES" sz="1400" b="0"/>
              <a:t>Negocio Familiar</a:t>
            </a:r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endParaRPr lang="es-ES" sz="1400" b="0"/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r>
              <a:rPr lang="es-ES" sz="1400" b="0"/>
              <a:t>Emprendedores</a:t>
            </a:r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endParaRPr lang="es-ES" sz="1400" b="0"/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r>
              <a:rPr lang="es-ES" sz="1400" b="0"/>
              <a:t>Informales y semi-formales</a:t>
            </a:r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endParaRPr lang="es-ES" sz="1400" b="0"/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r>
              <a:rPr lang="es-ES" sz="1400" b="0"/>
              <a:t>Equipo gerencial débil</a:t>
            </a:r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endParaRPr lang="es-ES" sz="1400" b="0"/>
          </a:p>
          <a:p>
            <a:pPr marL="115888" indent="-115888" defTabSz="806450">
              <a:buClr>
                <a:srgbClr val="4C2432"/>
              </a:buClr>
              <a:buSzPct val="65000"/>
              <a:buFont typeface="Arial" pitchFamily="34" charset="0"/>
              <a:buChar char="–"/>
            </a:pPr>
            <a:r>
              <a:rPr lang="es-ES" sz="1400" b="0"/>
              <a:t>Limitado acceso a financiamiento tradicional</a:t>
            </a:r>
          </a:p>
        </p:txBody>
      </p:sp>
      <p:sp>
        <p:nvSpPr>
          <p:cNvPr id="1052697" name="Text Box 115"/>
          <p:cNvSpPr txBox="1">
            <a:spLocks noChangeArrowheads="1"/>
          </p:cNvSpPr>
          <p:nvPr/>
        </p:nvSpPr>
        <p:spPr bwMode="auto">
          <a:xfrm>
            <a:off x="855663" y="1571625"/>
            <a:ext cx="2382837" cy="346075"/>
          </a:xfrm>
          <a:prstGeom prst="rect">
            <a:avLst/>
          </a:prstGeom>
          <a:solidFill>
            <a:srgbClr val="4C2432"/>
          </a:solidFill>
          <a:ln w="9525">
            <a:solidFill>
              <a:srgbClr val="9A7F5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chemeClr val="bg1"/>
                </a:solidFill>
              </a:rPr>
              <a:t>Perfil del Cliente</a:t>
            </a:r>
          </a:p>
        </p:txBody>
      </p:sp>
      <p:grpSp>
        <p:nvGrpSpPr>
          <p:cNvPr id="1052708" name="Group 36"/>
          <p:cNvGrpSpPr>
            <a:grpSpLocks/>
          </p:cNvGrpSpPr>
          <p:nvPr/>
        </p:nvGrpSpPr>
        <p:grpSpPr bwMode="auto">
          <a:xfrm>
            <a:off x="6227763" y="1573213"/>
            <a:ext cx="2408237" cy="2614612"/>
            <a:chOff x="3933" y="1030"/>
            <a:chExt cx="1517" cy="1788"/>
          </a:xfrm>
        </p:grpSpPr>
        <p:sp>
          <p:nvSpPr>
            <p:cNvPr id="1052693" name="Rectangle 127"/>
            <p:cNvSpPr>
              <a:spLocks noChangeArrowheads="1"/>
            </p:cNvSpPr>
            <p:nvPr/>
          </p:nvSpPr>
          <p:spPr bwMode="auto">
            <a:xfrm>
              <a:off x="3933" y="1222"/>
              <a:ext cx="1517" cy="1596"/>
            </a:xfrm>
            <a:prstGeom prst="rect">
              <a:avLst/>
            </a:prstGeom>
            <a:solidFill>
              <a:srgbClr val="E7DFBB"/>
            </a:solidFill>
            <a:ln w="9525">
              <a:solidFill>
                <a:srgbClr val="9A7F5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b="0"/>
            </a:p>
          </p:txBody>
        </p:sp>
        <p:sp>
          <p:nvSpPr>
            <p:cNvPr id="1052698" name="Text Box 117"/>
            <p:cNvSpPr txBox="1">
              <a:spLocks noChangeArrowheads="1"/>
            </p:cNvSpPr>
            <p:nvPr/>
          </p:nvSpPr>
          <p:spPr bwMode="auto">
            <a:xfrm>
              <a:off x="3933" y="1030"/>
              <a:ext cx="1517" cy="237"/>
            </a:xfrm>
            <a:prstGeom prst="rect">
              <a:avLst/>
            </a:prstGeom>
            <a:solidFill>
              <a:srgbClr val="4C2432"/>
            </a:solidFill>
            <a:ln w="9525">
              <a:solidFill>
                <a:srgbClr val="9A7F5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600">
                  <a:solidFill>
                    <a:schemeClr val="bg1"/>
                  </a:solidFill>
                </a:rPr>
                <a:t>Inst. Financieras</a:t>
              </a:r>
            </a:p>
          </p:txBody>
        </p:sp>
        <p:sp>
          <p:nvSpPr>
            <p:cNvPr id="1052700" name="Rectangle 119"/>
            <p:cNvSpPr>
              <a:spLocks noChangeArrowheads="1"/>
            </p:cNvSpPr>
            <p:nvPr/>
          </p:nvSpPr>
          <p:spPr bwMode="black">
            <a:xfrm>
              <a:off x="3958" y="1278"/>
              <a:ext cx="1465" cy="1309"/>
            </a:xfrm>
            <a:prstGeom prst="rect">
              <a:avLst/>
            </a:prstGeom>
            <a:solidFill>
              <a:srgbClr val="E7DFBB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Bancos Comerciales (“downscaling”)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Bancos Especializados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Micro Financieras (“upscaling”) 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Otras IFNBs</a:t>
              </a:r>
            </a:p>
          </p:txBody>
        </p:sp>
      </p:grpSp>
      <p:grpSp>
        <p:nvGrpSpPr>
          <p:cNvPr id="1052709" name="Group 37"/>
          <p:cNvGrpSpPr>
            <a:grpSpLocks/>
          </p:cNvGrpSpPr>
          <p:nvPr/>
        </p:nvGrpSpPr>
        <p:grpSpPr bwMode="auto">
          <a:xfrm>
            <a:off x="3524250" y="1571625"/>
            <a:ext cx="2409825" cy="2616200"/>
            <a:chOff x="2092" y="1023"/>
            <a:chExt cx="1518" cy="1789"/>
          </a:xfrm>
        </p:grpSpPr>
        <p:sp>
          <p:nvSpPr>
            <p:cNvPr id="1052694" name="Rectangle 126"/>
            <p:cNvSpPr>
              <a:spLocks noChangeArrowheads="1"/>
            </p:cNvSpPr>
            <p:nvPr/>
          </p:nvSpPr>
          <p:spPr bwMode="auto">
            <a:xfrm>
              <a:off x="2092" y="1217"/>
              <a:ext cx="1518" cy="1595"/>
            </a:xfrm>
            <a:prstGeom prst="rect">
              <a:avLst/>
            </a:prstGeom>
            <a:solidFill>
              <a:srgbClr val="E7DFBB"/>
            </a:solidFill>
            <a:ln w="9525">
              <a:solidFill>
                <a:srgbClr val="9A7F5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b="0"/>
            </a:p>
          </p:txBody>
        </p:sp>
        <p:sp>
          <p:nvSpPr>
            <p:cNvPr id="1052699" name="Rectangle 118"/>
            <p:cNvSpPr>
              <a:spLocks noChangeArrowheads="1"/>
            </p:cNvSpPr>
            <p:nvPr/>
          </p:nvSpPr>
          <p:spPr bwMode="black">
            <a:xfrm>
              <a:off x="2109" y="1286"/>
              <a:ext cx="1482" cy="1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Líneas de Crédito Revolventes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Factoraje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Tarjeta de Crédito Empresarial</a:t>
              </a:r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endParaRPr lang="es-ES" sz="1400" b="0"/>
            </a:p>
            <a:p>
              <a:pPr marL="115888" indent="-115888" defTabSz="806450">
                <a:buClr>
                  <a:srgbClr val="4C2432"/>
                </a:buClr>
                <a:buSzPct val="65000"/>
                <a:buFont typeface="Arial" pitchFamily="34" charset="0"/>
                <a:buChar char="–"/>
              </a:pPr>
              <a:r>
                <a:rPr lang="es-ES" sz="1400" b="0"/>
                <a:t>Financiamientos No Revolventes</a:t>
              </a:r>
            </a:p>
          </p:txBody>
        </p:sp>
        <p:sp>
          <p:nvSpPr>
            <p:cNvPr id="1052701" name="Text Box 123"/>
            <p:cNvSpPr txBox="1">
              <a:spLocks noChangeArrowheads="1"/>
            </p:cNvSpPr>
            <p:nvPr/>
          </p:nvSpPr>
          <p:spPr bwMode="auto">
            <a:xfrm>
              <a:off x="2092" y="1023"/>
              <a:ext cx="1518" cy="237"/>
            </a:xfrm>
            <a:prstGeom prst="rect">
              <a:avLst/>
            </a:prstGeom>
            <a:solidFill>
              <a:srgbClr val="4C2432"/>
            </a:solidFill>
            <a:ln w="9525">
              <a:solidFill>
                <a:srgbClr val="9A7F5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600">
                  <a:solidFill>
                    <a:schemeClr val="bg1"/>
                  </a:solidFill>
                </a:rPr>
                <a:t>Productos</a:t>
              </a:r>
            </a:p>
          </p:txBody>
        </p:sp>
      </p:grpSp>
      <p:sp>
        <p:nvSpPr>
          <p:cNvPr id="1052706" name="AutoShape 129"/>
          <p:cNvSpPr>
            <a:spLocks noChangeArrowheads="1"/>
          </p:cNvSpPr>
          <p:nvPr/>
        </p:nvSpPr>
        <p:spPr bwMode="auto">
          <a:xfrm rot="5400000">
            <a:off x="2259013" y="2981325"/>
            <a:ext cx="2254250" cy="15875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12700">
            <a:noFill/>
            <a:miter lim="800000"/>
            <a:headEnd/>
            <a:tailEnd/>
          </a:ln>
        </p:spPr>
        <p:txBody>
          <a:bodyPr rot="10800000" vert="eaVert" wrap="none" lIns="72000" tIns="72000" rIns="72000" bIns="72000" anchor="ctr"/>
          <a:lstStyle/>
          <a:p>
            <a:endParaRPr lang="es-ES" b="0"/>
          </a:p>
        </p:txBody>
      </p:sp>
      <p:sp>
        <p:nvSpPr>
          <p:cNvPr id="1052711" name="AutoShape 129"/>
          <p:cNvSpPr>
            <a:spLocks noChangeArrowheads="1"/>
          </p:cNvSpPr>
          <p:nvPr/>
        </p:nvSpPr>
        <p:spPr bwMode="auto">
          <a:xfrm rot="5400000">
            <a:off x="4953000" y="2981325"/>
            <a:ext cx="2254250" cy="15875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12700">
            <a:noFill/>
            <a:miter lim="800000"/>
            <a:headEnd/>
            <a:tailEnd/>
          </a:ln>
        </p:spPr>
        <p:txBody>
          <a:bodyPr rot="10800000" vert="eaVert" wrap="none" lIns="72000" tIns="72000" rIns="72000" bIns="72000" anchor="ctr"/>
          <a:lstStyle/>
          <a:p>
            <a:endParaRPr lang="es-E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0141" name="Group 61"/>
          <p:cNvGrpSpPr>
            <a:grpSpLocks/>
          </p:cNvGrpSpPr>
          <p:nvPr/>
        </p:nvGrpSpPr>
        <p:grpSpPr bwMode="auto">
          <a:xfrm>
            <a:off x="1260475" y="2133600"/>
            <a:ext cx="8883650" cy="3600450"/>
            <a:chOff x="255" y="981"/>
            <a:chExt cx="3822" cy="2268"/>
          </a:xfrm>
        </p:grpSpPr>
        <p:sp>
          <p:nvSpPr>
            <p:cNvPr id="1070098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07" y="1042"/>
              <a:ext cx="249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0" name="Rectangle 20"/>
            <p:cNvSpPr>
              <a:spLocks noChangeArrowheads="1"/>
            </p:cNvSpPr>
            <p:nvPr/>
          </p:nvSpPr>
          <p:spPr bwMode="auto">
            <a:xfrm>
              <a:off x="255" y="981"/>
              <a:ext cx="3822" cy="2268"/>
            </a:xfrm>
            <a:prstGeom prst="rect">
              <a:avLst/>
            </a:prstGeom>
            <a:solidFill>
              <a:srgbClr val="F0F0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1" name="Rectangle 21"/>
            <p:cNvSpPr>
              <a:spLocks noChangeArrowheads="1"/>
            </p:cNvSpPr>
            <p:nvPr/>
          </p:nvSpPr>
          <p:spPr bwMode="auto">
            <a:xfrm>
              <a:off x="554" y="1137"/>
              <a:ext cx="2235" cy="1639"/>
            </a:xfrm>
            <a:prstGeom prst="rect">
              <a:avLst/>
            </a:prstGeom>
            <a:solidFill>
              <a:srgbClr val="F0F0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2" name="Rectangle 22"/>
            <p:cNvSpPr>
              <a:spLocks noChangeArrowheads="1"/>
            </p:cNvSpPr>
            <p:nvPr/>
          </p:nvSpPr>
          <p:spPr bwMode="auto">
            <a:xfrm>
              <a:off x="554" y="1137"/>
              <a:ext cx="2235" cy="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3" name="Rectangle 23"/>
            <p:cNvSpPr>
              <a:spLocks noChangeArrowheads="1"/>
            </p:cNvSpPr>
            <p:nvPr/>
          </p:nvSpPr>
          <p:spPr bwMode="auto">
            <a:xfrm>
              <a:off x="674" y="1394"/>
              <a:ext cx="168" cy="1382"/>
            </a:xfrm>
            <a:prstGeom prst="rect">
              <a:avLst/>
            </a:prstGeom>
            <a:solidFill>
              <a:srgbClr val="4C24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4" name="Rectangle 24"/>
            <p:cNvSpPr>
              <a:spLocks noChangeArrowheads="1"/>
            </p:cNvSpPr>
            <p:nvPr/>
          </p:nvSpPr>
          <p:spPr bwMode="auto">
            <a:xfrm>
              <a:off x="1417" y="2621"/>
              <a:ext cx="168" cy="155"/>
            </a:xfrm>
            <a:prstGeom prst="rect">
              <a:avLst/>
            </a:prstGeom>
            <a:solidFill>
              <a:srgbClr val="4C24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5" name="Rectangle 25"/>
            <p:cNvSpPr>
              <a:spLocks noChangeArrowheads="1"/>
            </p:cNvSpPr>
            <p:nvPr/>
          </p:nvSpPr>
          <p:spPr bwMode="auto">
            <a:xfrm>
              <a:off x="2166" y="2262"/>
              <a:ext cx="168" cy="514"/>
            </a:xfrm>
            <a:prstGeom prst="rect">
              <a:avLst/>
            </a:prstGeom>
            <a:solidFill>
              <a:srgbClr val="4C24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6" name="Rectangle 26"/>
            <p:cNvSpPr>
              <a:spLocks noChangeArrowheads="1"/>
            </p:cNvSpPr>
            <p:nvPr/>
          </p:nvSpPr>
          <p:spPr bwMode="auto">
            <a:xfrm>
              <a:off x="842" y="1555"/>
              <a:ext cx="162" cy="1221"/>
            </a:xfrm>
            <a:prstGeom prst="rect">
              <a:avLst/>
            </a:prstGeom>
            <a:solidFill>
              <a:srgbClr val="9A7F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7" name="Rectangle 27"/>
            <p:cNvSpPr>
              <a:spLocks noChangeArrowheads="1"/>
            </p:cNvSpPr>
            <p:nvPr/>
          </p:nvSpPr>
          <p:spPr bwMode="auto">
            <a:xfrm>
              <a:off x="1585" y="2507"/>
              <a:ext cx="168" cy="269"/>
            </a:xfrm>
            <a:prstGeom prst="rect">
              <a:avLst/>
            </a:prstGeom>
            <a:solidFill>
              <a:srgbClr val="9A7F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8" name="Rectangle 28"/>
            <p:cNvSpPr>
              <a:spLocks noChangeArrowheads="1"/>
            </p:cNvSpPr>
            <p:nvPr/>
          </p:nvSpPr>
          <p:spPr bwMode="auto">
            <a:xfrm>
              <a:off x="2334" y="2214"/>
              <a:ext cx="161" cy="562"/>
            </a:xfrm>
            <a:prstGeom prst="rect">
              <a:avLst/>
            </a:prstGeom>
            <a:solidFill>
              <a:srgbClr val="9A7F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09" name="Rectangle 29"/>
            <p:cNvSpPr>
              <a:spLocks noChangeArrowheads="1"/>
            </p:cNvSpPr>
            <p:nvPr/>
          </p:nvSpPr>
          <p:spPr bwMode="auto">
            <a:xfrm>
              <a:off x="1004" y="1609"/>
              <a:ext cx="168" cy="1167"/>
            </a:xfrm>
            <a:prstGeom prst="rect">
              <a:avLst/>
            </a:prstGeom>
            <a:solidFill>
              <a:srgbClr val="D9D3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0" name="Rectangle 30"/>
            <p:cNvSpPr>
              <a:spLocks noChangeArrowheads="1"/>
            </p:cNvSpPr>
            <p:nvPr/>
          </p:nvSpPr>
          <p:spPr bwMode="auto">
            <a:xfrm>
              <a:off x="1753" y="2399"/>
              <a:ext cx="167" cy="377"/>
            </a:xfrm>
            <a:prstGeom prst="rect">
              <a:avLst/>
            </a:prstGeom>
            <a:solidFill>
              <a:srgbClr val="D9D3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1" name="Rectangle 31"/>
            <p:cNvSpPr>
              <a:spLocks noChangeArrowheads="1"/>
            </p:cNvSpPr>
            <p:nvPr/>
          </p:nvSpPr>
          <p:spPr bwMode="auto">
            <a:xfrm>
              <a:off x="2495" y="2274"/>
              <a:ext cx="168" cy="502"/>
            </a:xfrm>
            <a:prstGeom prst="rect">
              <a:avLst/>
            </a:prstGeom>
            <a:solidFill>
              <a:srgbClr val="D9D3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2" name="Line 32"/>
            <p:cNvSpPr>
              <a:spLocks noChangeShapeType="1"/>
            </p:cNvSpPr>
            <p:nvPr/>
          </p:nvSpPr>
          <p:spPr bwMode="auto">
            <a:xfrm>
              <a:off x="554" y="1137"/>
              <a:ext cx="1" cy="1639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3" name="Line 33"/>
            <p:cNvSpPr>
              <a:spLocks noChangeShapeType="1"/>
            </p:cNvSpPr>
            <p:nvPr/>
          </p:nvSpPr>
          <p:spPr bwMode="auto">
            <a:xfrm>
              <a:off x="519" y="2776"/>
              <a:ext cx="35" cy="1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4" name="Line 34"/>
            <p:cNvSpPr>
              <a:spLocks noChangeShapeType="1"/>
            </p:cNvSpPr>
            <p:nvPr/>
          </p:nvSpPr>
          <p:spPr bwMode="auto">
            <a:xfrm>
              <a:off x="519" y="2369"/>
              <a:ext cx="35" cy="1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5" name="Line 35"/>
            <p:cNvSpPr>
              <a:spLocks noChangeShapeType="1"/>
            </p:cNvSpPr>
            <p:nvPr/>
          </p:nvSpPr>
          <p:spPr bwMode="auto">
            <a:xfrm>
              <a:off x="519" y="1956"/>
              <a:ext cx="35" cy="1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6" name="Line 36"/>
            <p:cNvSpPr>
              <a:spLocks noChangeShapeType="1"/>
            </p:cNvSpPr>
            <p:nvPr/>
          </p:nvSpPr>
          <p:spPr bwMode="auto">
            <a:xfrm>
              <a:off x="519" y="1549"/>
              <a:ext cx="35" cy="1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7" name="Line 37"/>
            <p:cNvSpPr>
              <a:spLocks noChangeShapeType="1"/>
            </p:cNvSpPr>
            <p:nvPr/>
          </p:nvSpPr>
          <p:spPr bwMode="auto">
            <a:xfrm>
              <a:off x="519" y="1137"/>
              <a:ext cx="35" cy="1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8" name="Line 38"/>
            <p:cNvSpPr>
              <a:spLocks noChangeShapeType="1"/>
            </p:cNvSpPr>
            <p:nvPr/>
          </p:nvSpPr>
          <p:spPr bwMode="auto">
            <a:xfrm>
              <a:off x="554" y="2776"/>
              <a:ext cx="2235" cy="1"/>
            </a:xfrm>
            <a:prstGeom prst="line">
              <a:avLst/>
            </a:prstGeom>
            <a:noFill/>
            <a:ln w="0">
              <a:solidFill>
                <a:srgbClr val="4C243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19" name="Line 39"/>
            <p:cNvSpPr>
              <a:spLocks noChangeShapeType="1"/>
            </p:cNvSpPr>
            <p:nvPr/>
          </p:nvSpPr>
          <p:spPr bwMode="auto">
            <a:xfrm flipV="1">
              <a:off x="554" y="2776"/>
              <a:ext cx="1" cy="36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20" name="Line 40"/>
            <p:cNvSpPr>
              <a:spLocks noChangeShapeType="1"/>
            </p:cNvSpPr>
            <p:nvPr/>
          </p:nvSpPr>
          <p:spPr bwMode="auto">
            <a:xfrm flipV="1">
              <a:off x="1297" y="2776"/>
              <a:ext cx="1" cy="36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21" name="Line 41"/>
            <p:cNvSpPr>
              <a:spLocks noChangeShapeType="1"/>
            </p:cNvSpPr>
            <p:nvPr/>
          </p:nvSpPr>
          <p:spPr bwMode="auto">
            <a:xfrm flipV="1">
              <a:off x="2046" y="2776"/>
              <a:ext cx="1" cy="36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22" name="Line 42"/>
            <p:cNvSpPr>
              <a:spLocks noChangeShapeType="1"/>
            </p:cNvSpPr>
            <p:nvPr/>
          </p:nvSpPr>
          <p:spPr bwMode="auto">
            <a:xfrm flipV="1">
              <a:off x="2789" y="2776"/>
              <a:ext cx="1" cy="36"/>
            </a:xfrm>
            <a:prstGeom prst="line">
              <a:avLst/>
            </a:prstGeom>
            <a:no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23" name="Rectangle 43"/>
            <p:cNvSpPr>
              <a:spLocks noChangeArrowheads="1"/>
            </p:cNvSpPr>
            <p:nvPr/>
          </p:nvSpPr>
          <p:spPr bwMode="auto">
            <a:xfrm>
              <a:off x="399" y="2710"/>
              <a:ext cx="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0</a:t>
              </a:r>
              <a:endParaRPr lang="es-ES"/>
            </a:p>
          </p:txBody>
        </p:sp>
        <p:sp>
          <p:nvSpPr>
            <p:cNvPr id="1070124" name="Rectangle 44"/>
            <p:cNvSpPr>
              <a:spLocks noChangeArrowheads="1"/>
            </p:cNvSpPr>
            <p:nvPr/>
          </p:nvSpPr>
          <p:spPr bwMode="auto">
            <a:xfrm>
              <a:off x="333" y="2304"/>
              <a:ext cx="8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20</a:t>
              </a:r>
              <a:endParaRPr lang="es-ES"/>
            </a:p>
          </p:txBody>
        </p:sp>
        <p:sp>
          <p:nvSpPr>
            <p:cNvPr id="1070125" name="Rectangle 45"/>
            <p:cNvSpPr>
              <a:spLocks noChangeArrowheads="1"/>
            </p:cNvSpPr>
            <p:nvPr/>
          </p:nvSpPr>
          <p:spPr bwMode="auto">
            <a:xfrm>
              <a:off x="333" y="1891"/>
              <a:ext cx="8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40</a:t>
              </a:r>
              <a:endParaRPr lang="es-ES"/>
            </a:p>
          </p:txBody>
        </p:sp>
        <p:sp>
          <p:nvSpPr>
            <p:cNvPr id="1070126" name="Rectangle 46"/>
            <p:cNvSpPr>
              <a:spLocks noChangeArrowheads="1"/>
            </p:cNvSpPr>
            <p:nvPr/>
          </p:nvSpPr>
          <p:spPr bwMode="auto">
            <a:xfrm>
              <a:off x="333" y="1484"/>
              <a:ext cx="8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60</a:t>
              </a:r>
              <a:endParaRPr lang="es-ES"/>
            </a:p>
          </p:txBody>
        </p:sp>
        <p:sp>
          <p:nvSpPr>
            <p:cNvPr id="1070127" name="Rectangle 47"/>
            <p:cNvSpPr>
              <a:spLocks noChangeArrowheads="1"/>
            </p:cNvSpPr>
            <p:nvPr/>
          </p:nvSpPr>
          <p:spPr bwMode="auto">
            <a:xfrm>
              <a:off x="333" y="1071"/>
              <a:ext cx="8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80</a:t>
              </a:r>
              <a:endParaRPr lang="es-ES"/>
            </a:p>
          </p:txBody>
        </p:sp>
        <p:sp>
          <p:nvSpPr>
            <p:cNvPr id="1070128" name="Rectangle 48"/>
            <p:cNvSpPr>
              <a:spLocks noChangeArrowheads="1"/>
            </p:cNvSpPr>
            <p:nvPr/>
          </p:nvSpPr>
          <p:spPr bwMode="auto">
            <a:xfrm>
              <a:off x="706" y="2878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0">
                  <a:solidFill>
                    <a:srgbClr val="000000"/>
                  </a:solidFill>
                </a:rPr>
                <a:t>Recursos</a:t>
              </a:r>
              <a:endParaRPr lang="es-ES"/>
            </a:p>
          </p:txBody>
        </p:sp>
        <p:sp>
          <p:nvSpPr>
            <p:cNvPr id="1070129" name="Rectangle 49"/>
            <p:cNvSpPr>
              <a:spLocks noChangeArrowheads="1"/>
            </p:cNvSpPr>
            <p:nvPr/>
          </p:nvSpPr>
          <p:spPr bwMode="auto">
            <a:xfrm>
              <a:off x="747" y="3022"/>
              <a:ext cx="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0">
                  <a:solidFill>
                    <a:srgbClr val="000000"/>
                  </a:solidFill>
                </a:rPr>
                <a:t>Propios</a:t>
              </a:r>
              <a:endParaRPr lang="es-ES"/>
            </a:p>
          </p:txBody>
        </p:sp>
        <p:sp>
          <p:nvSpPr>
            <p:cNvPr id="1070130" name="Rectangle 50"/>
            <p:cNvSpPr>
              <a:spLocks noChangeArrowheads="1"/>
            </p:cNvSpPr>
            <p:nvPr/>
          </p:nvSpPr>
          <p:spPr bwMode="auto">
            <a:xfrm>
              <a:off x="1498" y="2878"/>
              <a:ext cx="2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0">
                  <a:solidFill>
                    <a:srgbClr val="000000"/>
                  </a:solidFill>
                </a:rPr>
                <a:t>Bancos</a:t>
              </a:r>
              <a:endParaRPr lang="es-ES"/>
            </a:p>
          </p:txBody>
        </p:sp>
        <p:sp>
          <p:nvSpPr>
            <p:cNvPr id="1070131" name="Rectangle 51"/>
            <p:cNvSpPr>
              <a:spLocks noChangeArrowheads="1"/>
            </p:cNvSpPr>
            <p:nvPr/>
          </p:nvSpPr>
          <p:spPr bwMode="auto">
            <a:xfrm>
              <a:off x="2283" y="2878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0">
                  <a:solidFill>
                    <a:srgbClr val="000000"/>
                  </a:solidFill>
                </a:rPr>
                <a:t>Otros</a:t>
              </a:r>
              <a:endParaRPr lang="es-ES"/>
            </a:p>
          </p:txBody>
        </p:sp>
        <p:sp>
          <p:nvSpPr>
            <p:cNvPr id="1070132" name="Rectangle 52"/>
            <p:cNvSpPr>
              <a:spLocks noChangeArrowheads="1"/>
            </p:cNvSpPr>
            <p:nvPr/>
          </p:nvSpPr>
          <p:spPr bwMode="auto">
            <a:xfrm>
              <a:off x="1453" y="1154"/>
              <a:ext cx="1342" cy="539"/>
            </a:xfrm>
            <a:prstGeom prst="rect">
              <a:avLst/>
            </a:prstGeom>
            <a:solidFill>
              <a:srgbClr val="F0F0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33" name="Rectangle 53"/>
            <p:cNvSpPr>
              <a:spLocks noChangeArrowheads="1"/>
            </p:cNvSpPr>
            <p:nvPr/>
          </p:nvSpPr>
          <p:spPr bwMode="auto">
            <a:xfrm>
              <a:off x="1489" y="1220"/>
              <a:ext cx="78" cy="78"/>
            </a:xfrm>
            <a:prstGeom prst="rect">
              <a:avLst/>
            </a:prstGeom>
            <a:solidFill>
              <a:srgbClr val="4C24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34" name="Rectangle 54"/>
            <p:cNvSpPr>
              <a:spLocks noChangeArrowheads="1"/>
            </p:cNvSpPr>
            <p:nvPr/>
          </p:nvSpPr>
          <p:spPr bwMode="auto">
            <a:xfrm>
              <a:off x="1591" y="1184"/>
              <a:ext cx="73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Pequeña (&lt; 20 empl.)</a:t>
              </a:r>
              <a:endParaRPr lang="es-ES"/>
            </a:p>
          </p:txBody>
        </p:sp>
        <p:sp>
          <p:nvSpPr>
            <p:cNvPr id="1070135" name="Rectangle 55"/>
            <p:cNvSpPr>
              <a:spLocks noChangeArrowheads="1"/>
            </p:cNvSpPr>
            <p:nvPr/>
          </p:nvSpPr>
          <p:spPr bwMode="auto">
            <a:xfrm>
              <a:off x="1489" y="1394"/>
              <a:ext cx="78" cy="78"/>
            </a:xfrm>
            <a:prstGeom prst="rect">
              <a:avLst/>
            </a:prstGeom>
            <a:solidFill>
              <a:srgbClr val="9A7F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36" name="Rectangle 56"/>
            <p:cNvSpPr>
              <a:spLocks noChangeArrowheads="1"/>
            </p:cNvSpPr>
            <p:nvPr/>
          </p:nvSpPr>
          <p:spPr bwMode="auto">
            <a:xfrm>
              <a:off x="1591" y="1358"/>
              <a:ext cx="8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Mediana (20 - 99 empl.)</a:t>
              </a:r>
              <a:endParaRPr lang="es-ES"/>
            </a:p>
          </p:txBody>
        </p:sp>
        <p:sp>
          <p:nvSpPr>
            <p:cNvPr id="1070137" name="Rectangle 57"/>
            <p:cNvSpPr>
              <a:spLocks noChangeArrowheads="1"/>
            </p:cNvSpPr>
            <p:nvPr/>
          </p:nvSpPr>
          <p:spPr bwMode="auto">
            <a:xfrm>
              <a:off x="1489" y="1573"/>
              <a:ext cx="78" cy="78"/>
            </a:xfrm>
            <a:prstGeom prst="rect">
              <a:avLst/>
            </a:prstGeom>
            <a:solidFill>
              <a:srgbClr val="D9D3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38" name="Rectangle 58"/>
            <p:cNvSpPr>
              <a:spLocks noChangeArrowheads="1"/>
            </p:cNvSpPr>
            <p:nvPr/>
          </p:nvSpPr>
          <p:spPr bwMode="auto">
            <a:xfrm>
              <a:off x="1591" y="1537"/>
              <a:ext cx="7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0">
                  <a:solidFill>
                    <a:srgbClr val="000000"/>
                  </a:solidFill>
                </a:rPr>
                <a:t>Grande (&gt; 100 empl.)</a:t>
              </a:r>
              <a:endParaRPr lang="es-ES"/>
            </a:p>
          </p:txBody>
        </p:sp>
        <p:sp>
          <p:nvSpPr>
            <p:cNvPr id="1070139" name="Rectangle 59"/>
            <p:cNvSpPr>
              <a:spLocks noChangeArrowheads="1"/>
            </p:cNvSpPr>
            <p:nvPr/>
          </p:nvSpPr>
          <p:spPr bwMode="auto">
            <a:xfrm>
              <a:off x="255" y="981"/>
              <a:ext cx="3822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0090" name="Text Box 10"/>
          <p:cNvSpPr txBox="1">
            <a:spLocks noChangeArrowheads="1"/>
          </p:cNvSpPr>
          <p:nvPr/>
        </p:nvSpPr>
        <p:spPr bwMode="auto">
          <a:xfrm>
            <a:off x="5461000" y="6124575"/>
            <a:ext cx="314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000" b="0"/>
              <a:t>Fuentes: WB Enterprise Surveys/SBI</a:t>
            </a:r>
          </a:p>
        </p:txBody>
      </p:sp>
      <p:sp>
        <p:nvSpPr>
          <p:cNvPr id="1070096" name="Text Box 16"/>
          <p:cNvSpPr txBox="1">
            <a:spLocks noChangeArrowheads="1"/>
          </p:cNvSpPr>
          <p:nvPr/>
        </p:nvSpPr>
        <p:spPr bwMode="auto">
          <a:xfrm>
            <a:off x="1798638" y="1389063"/>
            <a:ext cx="5532437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Ctr="1"/>
          <a:lstStyle/>
          <a:p>
            <a:pPr algn="ctr">
              <a:spcBef>
                <a:spcPct val="50000"/>
              </a:spcBef>
            </a:pPr>
            <a:r>
              <a:rPr lang="es-ES" sz="2000"/>
              <a:t>Patrones de Financiamiento</a:t>
            </a:r>
          </a:p>
          <a:p>
            <a:pPr algn="ctr"/>
            <a:r>
              <a:rPr lang="es-ES"/>
              <a:t>(% de financiamiento para inversiones nuevas)</a:t>
            </a:r>
          </a:p>
        </p:txBody>
      </p:sp>
      <p:sp>
        <p:nvSpPr>
          <p:cNvPr id="1070142" name="Rectangle 62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Fuentes de Financiamiento: El “Missing Middle”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34" name="AutoShape 14"/>
          <p:cNvSpPr>
            <a:spLocks noChangeArrowheads="1"/>
          </p:cNvSpPr>
          <p:nvPr/>
        </p:nvSpPr>
        <p:spPr bwMode="auto">
          <a:xfrm>
            <a:off x="520700" y="1973263"/>
            <a:ext cx="1452563" cy="952500"/>
          </a:xfrm>
          <a:prstGeom prst="wedgeEllipseCallout">
            <a:avLst>
              <a:gd name="adj1" fmla="val 87051"/>
              <a:gd name="adj2" fmla="val 182833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No es prioritario</a:t>
            </a:r>
          </a:p>
        </p:txBody>
      </p:sp>
      <p:sp>
        <p:nvSpPr>
          <p:cNvPr id="1080323" name="Text Box 3"/>
          <p:cNvSpPr txBox="1">
            <a:spLocks noChangeArrowheads="1"/>
          </p:cNvSpPr>
          <p:nvPr/>
        </p:nvSpPr>
        <p:spPr bwMode="auto">
          <a:xfrm>
            <a:off x="466725" y="1044575"/>
            <a:ext cx="432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Razones por las que los Bancos no hacen “downscaling”</a:t>
            </a:r>
            <a:endParaRPr lang="es-ES" sz="1400" b="0"/>
          </a:p>
        </p:txBody>
      </p:sp>
      <p:grpSp>
        <p:nvGrpSpPr>
          <p:cNvPr id="1080381" name="Group 61"/>
          <p:cNvGrpSpPr>
            <a:grpSpLocks/>
          </p:cNvGrpSpPr>
          <p:nvPr/>
        </p:nvGrpSpPr>
        <p:grpSpPr bwMode="auto">
          <a:xfrm>
            <a:off x="1847850" y="3910013"/>
            <a:ext cx="1446213" cy="1998662"/>
            <a:chOff x="2468" y="1882"/>
            <a:chExt cx="1146" cy="1140"/>
          </a:xfrm>
        </p:grpSpPr>
        <p:grpSp>
          <p:nvGrpSpPr>
            <p:cNvPr id="1080339" name="Group 19"/>
            <p:cNvGrpSpPr>
              <a:grpSpLocks noChangeAspect="1"/>
            </p:cNvGrpSpPr>
            <p:nvPr/>
          </p:nvGrpSpPr>
          <p:grpSpPr bwMode="auto">
            <a:xfrm>
              <a:off x="2468" y="1882"/>
              <a:ext cx="1146" cy="1140"/>
              <a:chOff x="2472" y="2018"/>
              <a:chExt cx="1146" cy="1140"/>
            </a:xfrm>
          </p:grpSpPr>
          <p:sp>
            <p:nvSpPr>
              <p:cNvPr id="108033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2472" y="2018"/>
                <a:ext cx="1146" cy="1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0" name="Freeform 20"/>
              <p:cNvSpPr>
                <a:spLocks/>
              </p:cNvSpPr>
              <p:nvPr/>
            </p:nvSpPr>
            <p:spPr bwMode="auto">
              <a:xfrm>
                <a:off x="2472" y="2018"/>
                <a:ext cx="1146" cy="830"/>
              </a:xfrm>
              <a:custGeom>
                <a:avLst/>
                <a:gdLst/>
                <a:ahLst/>
                <a:cxnLst>
                  <a:cxn ang="0">
                    <a:pos x="1791" y="1660"/>
                  </a:cxn>
                  <a:cxn ang="0">
                    <a:pos x="2292" y="1175"/>
                  </a:cxn>
                  <a:cxn ang="0">
                    <a:pos x="1095" y="0"/>
                  </a:cxn>
                  <a:cxn ang="0">
                    <a:pos x="0" y="1235"/>
                  </a:cxn>
                  <a:cxn ang="0">
                    <a:pos x="408" y="1651"/>
                  </a:cxn>
                  <a:cxn ang="0">
                    <a:pos x="452" y="1639"/>
                  </a:cxn>
                  <a:cxn ang="0">
                    <a:pos x="494" y="1628"/>
                  </a:cxn>
                  <a:cxn ang="0">
                    <a:pos x="538" y="1618"/>
                  </a:cxn>
                  <a:cxn ang="0">
                    <a:pos x="582" y="1608"/>
                  </a:cxn>
                  <a:cxn ang="0">
                    <a:pos x="627" y="1599"/>
                  </a:cxn>
                  <a:cxn ang="0">
                    <a:pos x="671" y="1591"/>
                  </a:cxn>
                  <a:cxn ang="0">
                    <a:pos x="714" y="1583"/>
                  </a:cxn>
                  <a:cxn ang="0">
                    <a:pos x="759" y="1576"/>
                  </a:cxn>
                  <a:cxn ang="0">
                    <a:pos x="803" y="1570"/>
                  </a:cxn>
                  <a:cxn ang="0">
                    <a:pos x="848" y="1565"/>
                  </a:cxn>
                  <a:cxn ang="0">
                    <a:pos x="893" y="1560"/>
                  </a:cxn>
                  <a:cxn ang="0">
                    <a:pos x="938" y="1556"/>
                  </a:cxn>
                  <a:cxn ang="0">
                    <a:pos x="983" y="1553"/>
                  </a:cxn>
                  <a:cxn ang="0">
                    <a:pos x="1027" y="1551"/>
                  </a:cxn>
                  <a:cxn ang="0">
                    <a:pos x="1072" y="1550"/>
                  </a:cxn>
                  <a:cxn ang="0">
                    <a:pos x="1117" y="1550"/>
                  </a:cxn>
                  <a:cxn ang="0">
                    <a:pos x="1164" y="1550"/>
                  </a:cxn>
                  <a:cxn ang="0">
                    <a:pos x="1210" y="1551"/>
                  </a:cxn>
                  <a:cxn ang="0">
                    <a:pos x="1256" y="1553"/>
                  </a:cxn>
                  <a:cxn ang="0">
                    <a:pos x="1301" y="1556"/>
                  </a:cxn>
                  <a:cxn ang="0">
                    <a:pos x="1346" y="1560"/>
                  </a:cxn>
                  <a:cxn ang="0">
                    <a:pos x="1390" y="1565"/>
                  </a:cxn>
                  <a:cxn ang="0">
                    <a:pos x="1434" y="1570"/>
                  </a:cxn>
                  <a:cxn ang="0">
                    <a:pos x="1476" y="1577"/>
                  </a:cxn>
                  <a:cxn ang="0">
                    <a:pos x="1518" y="1584"/>
                  </a:cxn>
                  <a:cxn ang="0">
                    <a:pos x="1559" y="1593"/>
                  </a:cxn>
                  <a:cxn ang="0">
                    <a:pos x="1599" y="1603"/>
                  </a:cxn>
                  <a:cxn ang="0">
                    <a:pos x="1640" y="1612"/>
                  </a:cxn>
                  <a:cxn ang="0">
                    <a:pos x="1678" y="1623"/>
                  </a:cxn>
                  <a:cxn ang="0">
                    <a:pos x="1717" y="1635"/>
                  </a:cxn>
                  <a:cxn ang="0">
                    <a:pos x="1754" y="1647"/>
                  </a:cxn>
                  <a:cxn ang="0">
                    <a:pos x="1791" y="1660"/>
                  </a:cxn>
                </a:cxnLst>
                <a:rect l="0" t="0" r="r" b="b"/>
                <a:pathLst>
                  <a:path w="2292" h="1660">
                    <a:moveTo>
                      <a:pt x="1791" y="1660"/>
                    </a:moveTo>
                    <a:lnTo>
                      <a:pt x="2292" y="1175"/>
                    </a:lnTo>
                    <a:lnTo>
                      <a:pt x="1095" y="0"/>
                    </a:lnTo>
                    <a:lnTo>
                      <a:pt x="0" y="1235"/>
                    </a:lnTo>
                    <a:lnTo>
                      <a:pt x="408" y="1651"/>
                    </a:lnTo>
                    <a:lnTo>
                      <a:pt x="452" y="1639"/>
                    </a:lnTo>
                    <a:lnTo>
                      <a:pt x="494" y="1628"/>
                    </a:lnTo>
                    <a:lnTo>
                      <a:pt x="538" y="1618"/>
                    </a:lnTo>
                    <a:lnTo>
                      <a:pt x="582" y="1608"/>
                    </a:lnTo>
                    <a:lnTo>
                      <a:pt x="627" y="1599"/>
                    </a:lnTo>
                    <a:lnTo>
                      <a:pt x="671" y="1591"/>
                    </a:lnTo>
                    <a:lnTo>
                      <a:pt x="714" y="1583"/>
                    </a:lnTo>
                    <a:lnTo>
                      <a:pt x="759" y="1576"/>
                    </a:lnTo>
                    <a:lnTo>
                      <a:pt x="803" y="1570"/>
                    </a:lnTo>
                    <a:lnTo>
                      <a:pt x="848" y="1565"/>
                    </a:lnTo>
                    <a:lnTo>
                      <a:pt x="893" y="1560"/>
                    </a:lnTo>
                    <a:lnTo>
                      <a:pt x="938" y="1556"/>
                    </a:lnTo>
                    <a:lnTo>
                      <a:pt x="983" y="1553"/>
                    </a:lnTo>
                    <a:lnTo>
                      <a:pt x="1027" y="1551"/>
                    </a:lnTo>
                    <a:lnTo>
                      <a:pt x="1072" y="1550"/>
                    </a:lnTo>
                    <a:lnTo>
                      <a:pt x="1117" y="1550"/>
                    </a:lnTo>
                    <a:lnTo>
                      <a:pt x="1164" y="1550"/>
                    </a:lnTo>
                    <a:lnTo>
                      <a:pt x="1210" y="1551"/>
                    </a:lnTo>
                    <a:lnTo>
                      <a:pt x="1256" y="1553"/>
                    </a:lnTo>
                    <a:lnTo>
                      <a:pt x="1301" y="1556"/>
                    </a:lnTo>
                    <a:lnTo>
                      <a:pt x="1346" y="1560"/>
                    </a:lnTo>
                    <a:lnTo>
                      <a:pt x="1390" y="1565"/>
                    </a:lnTo>
                    <a:lnTo>
                      <a:pt x="1434" y="1570"/>
                    </a:lnTo>
                    <a:lnTo>
                      <a:pt x="1476" y="1577"/>
                    </a:lnTo>
                    <a:lnTo>
                      <a:pt x="1518" y="1584"/>
                    </a:lnTo>
                    <a:lnTo>
                      <a:pt x="1559" y="1593"/>
                    </a:lnTo>
                    <a:lnTo>
                      <a:pt x="1599" y="1603"/>
                    </a:lnTo>
                    <a:lnTo>
                      <a:pt x="1640" y="1612"/>
                    </a:lnTo>
                    <a:lnTo>
                      <a:pt x="1678" y="1623"/>
                    </a:lnTo>
                    <a:lnTo>
                      <a:pt x="1717" y="1635"/>
                    </a:lnTo>
                    <a:lnTo>
                      <a:pt x="1754" y="1647"/>
                    </a:lnTo>
                    <a:lnTo>
                      <a:pt x="1791" y="1660"/>
                    </a:lnTo>
                    <a:close/>
                  </a:path>
                </a:pathLst>
              </a:custGeom>
              <a:solidFill>
                <a:srgbClr val="E2E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1" name="Freeform 21"/>
              <p:cNvSpPr>
                <a:spLocks/>
              </p:cNvSpPr>
              <p:nvPr/>
            </p:nvSpPr>
            <p:spPr bwMode="auto">
              <a:xfrm>
                <a:off x="2758" y="2191"/>
                <a:ext cx="628" cy="658"/>
              </a:xfrm>
              <a:custGeom>
                <a:avLst/>
                <a:gdLst/>
                <a:ahLst/>
                <a:cxnLst>
                  <a:cxn ang="0">
                    <a:pos x="1218" y="648"/>
                  </a:cxn>
                  <a:cxn ang="0">
                    <a:pos x="1170" y="614"/>
                  </a:cxn>
                  <a:cxn ang="0">
                    <a:pos x="1123" y="580"/>
                  </a:cxn>
                  <a:cxn ang="0">
                    <a:pos x="1076" y="546"/>
                  </a:cxn>
                  <a:cxn ang="0">
                    <a:pos x="1029" y="512"/>
                  </a:cxn>
                  <a:cxn ang="0">
                    <a:pos x="997" y="489"/>
                  </a:cxn>
                  <a:cxn ang="0">
                    <a:pos x="995" y="488"/>
                  </a:cxn>
                  <a:cxn ang="0">
                    <a:pos x="934" y="500"/>
                  </a:cxn>
                  <a:cxn ang="0">
                    <a:pos x="873" y="512"/>
                  </a:cxn>
                  <a:cxn ang="0">
                    <a:pos x="826" y="447"/>
                  </a:cxn>
                  <a:cxn ang="0">
                    <a:pos x="802" y="224"/>
                  </a:cxn>
                  <a:cxn ang="0">
                    <a:pos x="759" y="182"/>
                  </a:cxn>
                  <a:cxn ang="0">
                    <a:pos x="717" y="140"/>
                  </a:cxn>
                  <a:cxn ang="0">
                    <a:pos x="677" y="100"/>
                  </a:cxn>
                  <a:cxn ang="0">
                    <a:pos x="637" y="58"/>
                  </a:cxn>
                  <a:cxn ang="0">
                    <a:pos x="595" y="18"/>
                  </a:cxn>
                  <a:cxn ang="0">
                    <a:pos x="581" y="4"/>
                  </a:cxn>
                  <a:cxn ang="0">
                    <a:pos x="580" y="3"/>
                  </a:cxn>
                  <a:cxn ang="0">
                    <a:pos x="577" y="0"/>
                  </a:cxn>
                  <a:cxn ang="0">
                    <a:pos x="510" y="47"/>
                  </a:cxn>
                  <a:cxn ang="0">
                    <a:pos x="442" y="95"/>
                  </a:cxn>
                  <a:cxn ang="0">
                    <a:pos x="375" y="145"/>
                  </a:cxn>
                  <a:cxn ang="0">
                    <a:pos x="308" y="197"/>
                  </a:cxn>
                  <a:cxn ang="0">
                    <a:pos x="240" y="250"/>
                  </a:cxn>
                  <a:cxn ang="0">
                    <a:pos x="233" y="436"/>
                  </a:cxn>
                  <a:cxn ang="0">
                    <a:pos x="239" y="602"/>
                  </a:cxn>
                  <a:cxn ang="0">
                    <a:pos x="221" y="595"/>
                  </a:cxn>
                  <a:cxn ang="0">
                    <a:pos x="202" y="590"/>
                  </a:cxn>
                  <a:cxn ang="0">
                    <a:pos x="197" y="588"/>
                  </a:cxn>
                  <a:cxn ang="0">
                    <a:pos x="184" y="595"/>
                  </a:cxn>
                  <a:cxn ang="0">
                    <a:pos x="148" y="614"/>
                  </a:cxn>
                  <a:cxn ang="0">
                    <a:pos x="112" y="633"/>
                  </a:cxn>
                  <a:cxn ang="0">
                    <a:pos x="77" y="653"/>
                  </a:cxn>
                  <a:cxn ang="0">
                    <a:pos x="42" y="672"/>
                  </a:cxn>
                  <a:cxn ang="0">
                    <a:pos x="6" y="692"/>
                  </a:cxn>
                  <a:cxn ang="0">
                    <a:pos x="9" y="1125"/>
                  </a:cxn>
                  <a:cxn ang="0">
                    <a:pos x="68" y="1251"/>
                  </a:cxn>
                  <a:cxn ang="0">
                    <a:pos x="169" y="1231"/>
                  </a:cxn>
                  <a:cxn ang="0">
                    <a:pos x="272" y="1216"/>
                  </a:cxn>
                  <a:cxn ang="0">
                    <a:pos x="374" y="1206"/>
                  </a:cxn>
                  <a:cxn ang="0">
                    <a:pos x="477" y="1200"/>
                  </a:cxn>
                  <a:cxn ang="0">
                    <a:pos x="591" y="1199"/>
                  </a:cxn>
                  <a:cxn ang="0">
                    <a:pos x="728" y="1207"/>
                  </a:cxn>
                  <a:cxn ang="0">
                    <a:pos x="858" y="1222"/>
                  </a:cxn>
                  <a:cxn ang="0">
                    <a:pos x="981" y="1245"/>
                  </a:cxn>
                  <a:cxn ang="0">
                    <a:pos x="1100" y="1277"/>
                  </a:cxn>
                  <a:cxn ang="0">
                    <a:pos x="1211" y="1315"/>
                  </a:cxn>
                  <a:cxn ang="0">
                    <a:pos x="1245" y="1079"/>
                  </a:cxn>
                  <a:cxn ang="0">
                    <a:pos x="1256" y="836"/>
                  </a:cxn>
                </a:cxnLst>
                <a:rect l="0" t="0" r="r" b="b"/>
                <a:pathLst>
                  <a:path w="1256" h="1315">
                    <a:moveTo>
                      <a:pt x="1250" y="671"/>
                    </a:moveTo>
                    <a:lnTo>
                      <a:pt x="1234" y="660"/>
                    </a:lnTo>
                    <a:lnTo>
                      <a:pt x="1218" y="648"/>
                    </a:lnTo>
                    <a:lnTo>
                      <a:pt x="1201" y="637"/>
                    </a:lnTo>
                    <a:lnTo>
                      <a:pt x="1185" y="625"/>
                    </a:lnTo>
                    <a:lnTo>
                      <a:pt x="1170" y="614"/>
                    </a:lnTo>
                    <a:lnTo>
                      <a:pt x="1154" y="602"/>
                    </a:lnTo>
                    <a:lnTo>
                      <a:pt x="1138" y="591"/>
                    </a:lnTo>
                    <a:lnTo>
                      <a:pt x="1123" y="580"/>
                    </a:lnTo>
                    <a:lnTo>
                      <a:pt x="1107" y="569"/>
                    </a:lnTo>
                    <a:lnTo>
                      <a:pt x="1092" y="557"/>
                    </a:lnTo>
                    <a:lnTo>
                      <a:pt x="1076" y="546"/>
                    </a:lnTo>
                    <a:lnTo>
                      <a:pt x="1060" y="534"/>
                    </a:lnTo>
                    <a:lnTo>
                      <a:pt x="1045" y="524"/>
                    </a:lnTo>
                    <a:lnTo>
                      <a:pt x="1029" y="512"/>
                    </a:lnTo>
                    <a:lnTo>
                      <a:pt x="1014" y="501"/>
                    </a:lnTo>
                    <a:lnTo>
                      <a:pt x="997" y="489"/>
                    </a:lnTo>
                    <a:lnTo>
                      <a:pt x="997" y="489"/>
                    </a:lnTo>
                    <a:lnTo>
                      <a:pt x="996" y="488"/>
                    </a:lnTo>
                    <a:lnTo>
                      <a:pt x="996" y="488"/>
                    </a:lnTo>
                    <a:lnTo>
                      <a:pt x="995" y="488"/>
                    </a:lnTo>
                    <a:lnTo>
                      <a:pt x="974" y="492"/>
                    </a:lnTo>
                    <a:lnTo>
                      <a:pt x="954" y="496"/>
                    </a:lnTo>
                    <a:lnTo>
                      <a:pt x="934" y="500"/>
                    </a:lnTo>
                    <a:lnTo>
                      <a:pt x="913" y="504"/>
                    </a:lnTo>
                    <a:lnTo>
                      <a:pt x="893" y="508"/>
                    </a:lnTo>
                    <a:lnTo>
                      <a:pt x="873" y="512"/>
                    </a:lnTo>
                    <a:lnTo>
                      <a:pt x="852" y="517"/>
                    </a:lnTo>
                    <a:lnTo>
                      <a:pt x="832" y="522"/>
                    </a:lnTo>
                    <a:lnTo>
                      <a:pt x="826" y="447"/>
                    </a:lnTo>
                    <a:lnTo>
                      <a:pt x="819" y="373"/>
                    </a:lnTo>
                    <a:lnTo>
                      <a:pt x="811" y="299"/>
                    </a:lnTo>
                    <a:lnTo>
                      <a:pt x="802" y="224"/>
                    </a:lnTo>
                    <a:lnTo>
                      <a:pt x="788" y="210"/>
                    </a:lnTo>
                    <a:lnTo>
                      <a:pt x="773" y="195"/>
                    </a:lnTo>
                    <a:lnTo>
                      <a:pt x="759" y="182"/>
                    </a:lnTo>
                    <a:lnTo>
                      <a:pt x="745" y="168"/>
                    </a:lnTo>
                    <a:lnTo>
                      <a:pt x="731" y="154"/>
                    </a:lnTo>
                    <a:lnTo>
                      <a:pt x="717" y="140"/>
                    </a:lnTo>
                    <a:lnTo>
                      <a:pt x="705" y="126"/>
                    </a:lnTo>
                    <a:lnTo>
                      <a:pt x="691" y="113"/>
                    </a:lnTo>
                    <a:lnTo>
                      <a:pt x="677" y="100"/>
                    </a:lnTo>
                    <a:lnTo>
                      <a:pt x="663" y="86"/>
                    </a:lnTo>
                    <a:lnTo>
                      <a:pt x="649" y="72"/>
                    </a:lnTo>
                    <a:lnTo>
                      <a:pt x="637" y="58"/>
                    </a:lnTo>
                    <a:lnTo>
                      <a:pt x="623" y="45"/>
                    </a:lnTo>
                    <a:lnTo>
                      <a:pt x="609" y="32"/>
                    </a:lnTo>
                    <a:lnTo>
                      <a:pt x="595" y="18"/>
                    </a:lnTo>
                    <a:lnTo>
                      <a:pt x="581" y="4"/>
                    </a:lnTo>
                    <a:lnTo>
                      <a:pt x="581" y="4"/>
                    </a:lnTo>
                    <a:lnTo>
                      <a:pt x="581" y="4"/>
                    </a:lnTo>
                    <a:lnTo>
                      <a:pt x="581" y="4"/>
                    </a:lnTo>
                    <a:lnTo>
                      <a:pt x="581" y="4"/>
                    </a:lnTo>
                    <a:lnTo>
                      <a:pt x="580" y="3"/>
                    </a:lnTo>
                    <a:lnTo>
                      <a:pt x="579" y="2"/>
                    </a:lnTo>
                    <a:lnTo>
                      <a:pt x="578" y="1"/>
                    </a:lnTo>
                    <a:lnTo>
                      <a:pt x="577" y="0"/>
                    </a:lnTo>
                    <a:lnTo>
                      <a:pt x="555" y="15"/>
                    </a:lnTo>
                    <a:lnTo>
                      <a:pt x="532" y="31"/>
                    </a:lnTo>
                    <a:lnTo>
                      <a:pt x="510" y="47"/>
                    </a:lnTo>
                    <a:lnTo>
                      <a:pt x="487" y="63"/>
                    </a:lnTo>
                    <a:lnTo>
                      <a:pt x="465" y="79"/>
                    </a:lnTo>
                    <a:lnTo>
                      <a:pt x="442" y="95"/>
                    </a:lnTo>
                    <a:lnTo>
                      <a:pt x="420" y="111"/>
                    </a:lnTo>
                    <a:lnTo>
                      <a:pt x="398" y="129"/>
                    </a:lnTo>
                    <a:lnTo>
                      <a:pt x="375" y="145"/>
                    </a:lnTo>
                    <a:lnTo>
                      <a:pt x="353" y="162"/>
                    </a:lnTo>
                    <a:lnTo>
                      <a:pt x="330" y="179"/>
                    </a:lnTo>
                    <a:lnTo>
                      <a:pt x="308" y="197"/>
                    </a:lnTo>
                    <a:lnTo>
                      <a:pt x="285" y="214"/>
                    </a:lnTo>
                    <a:lnTo>
                      <a:pt x="263" y="232"/>
                    </a:lnTo>
                    <a:lnTo>
                      <a:pt x="240" y="250"/>
                    </a:lnTo>
                    <a:lnTo>
                      <a:pt x="219" y="268"/>
                    </a:lnTo>
                    <a:lnTo>
                      <a:pt x="227" y="352"/>
                    </a:lnTo>
                    <a:lnTo>
                      <a:pt x="233" y="436"/>
                    </a:lnTo>
                    <a:lnTo>
                      <a:pt x="240" y="520"/>
                    </a:lnTo>
                    <a:lnTo>
                      <a:pt x="245" y="604"/>
                    </a:lnTo>
                    <a:lnTo>
                      <a:pt x="239" y="602"/>
                    </a:lnTo>
                    <a:lnTo>
                      <a:pt x="233" y="600"/>
                    </a:lnTo>
                    <a:lnTo>
                      <a:pt x="227" y="598"/>
                    </a:lnTo>
                    <a:lnTo>
                      <a:pt x="221" y="595"/>
                    </a:lnTo>
                    <a:lnTo>
                      <a:pt x="215" y="594"/>
                    </a:lnTo>
                    <a:lnTo>
                      <a:pt x="209" y="592"/>
                    </a:lnTo>
                    <a:lnTo>
                      <a:pt x="202" y="590"/>
                    </a:lnTo>
                    <a:lnTo>
                      <a:pt x="197" y="587"/>
                    </a:lnTo>
                    <a:lnTo>
                      <a:pt x="197" y="588"/>
                    </a:lnTo>
                    <a:lnTo>
                      <a:pt x="197" y="588"/>
                    </a:lnTo>
                    <a:lnTo>
                      <a:pt x="197" y="588"/>
                    </a:lnTo>
                    <a:lnTo>
                      <a:pt x="197" y="588"/>
                    </a:lnTo>
                    <a:lnTo>
                      <a:pt x="184" y="595"/>
                    </a:lnTo>
                    <a:lnTo>
                      <a:pt x="172" y="601"/>
                    </a:lnTo>
                    <a:lnTo>
                      <a:pt x="160" y="608"/>
                    </a:lnTo>
                    <a:lnTo>
                      <a:pt x="148" y="614"/>
                    </a:lnTo>
                    <a:lnTo>
                      <a:pt x="137" y="621"/>
                    </a:lnTo>
                    <a:lnTo>
                      <a:pt x="124" y="626"/>
                    </a:lnTo>
                    <a:lnTo>
                      <a:pt x="112" y="633"/>
                    </a:lnTo>
                    <a:lnTo>
                      <a:pt x="101" y="640"/>
                    </a:lnTo>
                    <a:lnTo>
                      <a:pt x="89" y="646"/>
                    </a:lnTo>
                    <a:lnTo>
                      <a:pt x="77" y="653"/>
                    </a:lnTo>
                    <a:lnTo>
                      <a:pt x="65" y="659"/>
                    </a:lnTo>
                    <a:lnTo>
                      <a:pt x="54" y="666"/>
                    </a:lnTo>
                    <a:lnTo>
                      <a:pt x="42" y="672"/>
                    </a:lnTo>
                    <a:lnTo>
                      <a:pt x="31" y="678"/>
                    </a:lnTo>
                    <a:lnTo>
                      <a:pt x="18" y="685"/>
                    </a:lnTo>
                    <a:lnTo>
                      <a:pt x="6" y="692"/>
                    </a:lnTo>
                    <a:lnTo>
                      <a:pt x="12" y="838"/>
                    </a:lnTo>
                    <a:lnTo>
                      <a:pt x="12" y="982"/>
                    </a:lnTo>
                    <a:lnTo>
                      <a:pt x="9" y="1125"/>
                    </a:lnTo>
                    <a:lnTo>
                      <a:pt x="0" y="1266"/>
                    </a:lnTo>
                    <a:lnTo>
                      <a:pt x="33" y="1258"/>
                    </a:lnTo>
                    <a:lnTo>
                      <a:pt x="68" y="1251"/>
                    </a:lnTo>
                    <a:lnTo>
                      <a:pt x="101" y="1244"/>
                    </a:lnTo>
                    <a:lnTo>
                      <a:pt x="136" y="1237"/>
                    </a:lnTo>
                    <a:lnTo>
                      <a:pt x="169" y="1231"/>
                    </a:lnTo>
                    <a:lnTo>
                      <a:pt x="204" y="1227"/>
                    </a:lnTo>
                    <a:lnTo>
                      <a:pt x="237" y="1221"/>
                    </a:lnTo>
                    <a:lnTo>
                      <a:pt x="272" y="1216"/>
                    </a:lnTo>
                    <a:lnTo>
                      <a:pt x="305" y="1213"/>
                    </a:lnTo>
                    <a:lnTo>
                      <a:pt x="339" y="1209"/>
                    </a:lnTo>
                    <a:lnTo>
                      <a:pt x="374" y="1206"/>
                    </a:lnTo>
                    <a:lnTo>
                      <a:pt x="407" y="1204"/>
                    </a:lnTo>
                    <a:lnTo>
                      <a:pt x="442" y="1202"/>
                    </a:lnTo>
                    <a:lnTo>
                      <a:pt x="477" y="1200"/>
                    </a:lnTo>
                    <a:lnTo>
                      <a:pt x="510" y="1199"/>
                    </a:lnTo>
                    <a:lnTo>
                      <a:pt x="545" y="1199"/>
                    </a:lnTo>
                    <a:lnTo>
                      <a:pt x="591" y="1199"/>
                    </a:lnTo>
                    <a:lnTo>
                      <a:pt x="637" y="1201"/>
                    </a:lnTo>
                    <a:lnTo>
                      <a:pt x="683" y="1204"/>
                    </a:lnTo>
                    <a:lnTo>
                      <a:pt x="728" y="1207"/>
                    </a:lnTo>
                    <a:lnTo>
                      <a:pt x="772" y="1210"/>
                    </a:lnTo>
                    <a:lnTo>
                      <a:pt x="814" y="1216"/>
                    </a:lnTo>
                    <a:lnTo>
                      <a:pt x="858" y="1222"/>
                    </a:lnTo>
                    <a:lnTo>
                      <a:pt x="900" y="1229"/>
                    </a:lnTo>
                    <a:lnTo>
                      <a:pt x="941" y="1237"/>
                    </a:lnTo>
                    <a:lnTo>
                      <a:pt x="981" y="1245"/>
                    </a:lnTo>
                    <a:lnTo>
                      <a:pt x="1022" y="1255"/>
                    </a:lnTo>
                    <a:lnTo>
                      <a:pt x="1061" y="1266"/>
                    </a:lnTo>
                    <a:lnTo>
                      <a:pt x="1100" y="1277"/>
                    </a:lnTo>
                    <a:lnTo>
                      <a:pt x="1137" y="1289"/>
                    </a:lnTo>
                    <a:lnTo>
                      <a:pt x="1175" y="1301"/>
                    </a:lnTo>
                    <a:lnTo>
                      <a:pt x="1211" y="1315"/>
                    </a:lnTo>
                    <a:lnTo>
                      <a:pt x="1226" y="1237"/>
                    </a:lnTo>
                    <a:lnTo>
                      <a:pt x="1237" y="1159"/>
                    </a:lnTo>
                    <a:lnTo>
                      <a:pt x="1245" y="1079"/>
                    </a:lnTo>
                    <a:lnTo>
                      <a:pt x="1252" y="998"/>
                    </a:lnTo>
                    <a:lnTo>
                      <a:pt x="1256" y="918"/>
                    </a:lnTo>
                    <a:lnTo>
                      <a:pt x="1256" y="836"/>
                    </a:lnTo>
                    <a:lnTo>
                      <a:pt x="1254" y="754"/>
                    </a:lnTo>
                    <a:lnTo>
                      <a:pt x="1250" y="671"/>
                    </a:lnTo>
                    <a:close/>
                  </a:path>
                </a:pathLst>
              </a:custGeom>
              <a:solidFill>
                <a:srgbClr val="B7B7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2" name="Freeform 22"/>
              <p:cNvSpPr>
                <a:spLocks/>
              </p:cNvSpPr>
              <p:nvPr/>
            </p:nvSpPr>
            <p:spPr bwMode="auto">
              <a:xfrm>
                <a:off x="2717" y="2523"/>
                <a:ext cx="104" cy="311"/>
              </a:xfrm>
              <a:custGeom>
                <a:avLst/>
                <a:gdLst/>
                <a:ahLst/>
                <a:cxnLst>
                  <a:cxn ang="0">
                    <a:pos x="197" y="0"/>
                  </a:cxn>
                  <a:cxn ang="0">
                    <a:pos x="184" y="6"/>
                  </a:cxn>
                  <a:cxn ang="0">
                    <a:pos x="173" y="12"/>
                  </a:cxn>
                  <a:cxn ang="0">
                    <a:pos x="160" y="19"/>
                  </a:cxn>
                  <a:cxn ang="0">
                    <a:pos x="149" y="24"/>
                  </a:cxn>
                  <a:cxn ang="0">
                    <a:pos x="137" y="30"/>
                  </a:cxn>
                  <a:cxn ang="0">
                    <a:pos x="124" y="36"/>
                  </a:cxn>
                  <a:cxn ang="0">
                    <a:pos x="113" y="42"/>
                  </a:cxn>
                  <a:cxn ang="0">
                    <a:pos x="101" y="49"/>
                  </a:cxn>
                  <a:cxn ang="0">
                    <a:pos x="90" y="54"/>
                  </a:cxn>
                  <a:cxn ang="0">
                    <a:pos x="77" y="60"/>
                  </a:cxn>
                  <a:cxn ang="0">
                    <a:pos x="66" y="66"/>
                  </a:cxn>
                  <a:cxn ang="0">
                    <a:pos x="54" y="73"/>
                  </a:cxn>
                  <a:cxn ang="0">
                    <a:pos x="43" y="79"/>
                  </a:cxn>
                  <a:cxn ang="0">
                    <a:pos x="31" y="84"/>
                  </a:cxn>
                  <a:cxn ang="0">
                    <a:pos x="18" y="91"/>
                  </a:cxn>
                  <a:cxn ang="0">
                    <a:pos x="7" y="97"/>
                  </a:cxn>
                  <a:cxn ang="0">
                    <a:pos x="13" y="232"/>
                  </a:cxn>
                  <a:cxn ang="0">
                    <a:pos x="13" y="363"/>
                  </a:cxn>
                  <a:cxn ang="0">
                    <a:pos x="9" y="493"/>
                  </a:cxn>
                  <a:cxn ang="0">
                    <a:pos x="0" y="622"/>
                  </a:cxn>
                  <a:cxn ang="0">
                    <a:pos x="13" y="619"/>
                  </a:cxn>
                  <a:cxn ang="0">
                    <a:pos x="25" y="617"/>
                  </a:cxn>
                  <a:cxn ang="0">
                    <a:pos x="38" y="613"/>
                  </a:cxn>
                  <a:cxn ang="0">
                    <a:pos x="51" y="611"/>
                  </a:cxn>
                  <a:cxn ang="0">
                    <a:pos x="62" y="607"/>
                  </a:cxn>
                  <a:cxn ang="0">
                    <a:pos x="75" y="605"/>
                  </a:cxn>
                  <a:cxn ang="0">
                    <a:pos x="87" y="603"/>
                  </a:cxn>
                  <a:cxn ang="0">
                    <a:pos x="100" y="599"/>
                  </a:cxn>
                  <a:cxn ang="0">
                    <a:pos x="113" y="597"/>
                  </a:cxn>
                  <a:cxn ang="0">
                    <a:pos x="126" y="595"/>
                  </a:cxn>
                  <a:cxn ang="0">
                    <a:pos x="138" y="592"/>
                  </a:cxn>
                  <a:cxn ang="0">
                    <a:pos x="151" y="590"/>
                  </a:cxn>
                  <a:cxn ang="0">
                    <a:pos x="164" y="588"/>
                  </a:cxn>
                  <a:cxn ang="0">
                    <a:pos x="176" y="586"/>
                  </a:cxn>
                  <a:cxn ang="0">
                    <a:pos x="189" y="583"/>
                  </a:cxn>
                  <a:cxn ang="0">
                    <a:pos x="202" y="581"/>
                  </a:cxn>
                  <a:cxn ang="0">
                    <a:pos x="206" y="438"/>
                  </a:cxn>
                  <a:cxn ang="0">
                    <a:pos x="207" y="294"/>
                  </a:cxn>
                  <a:cxn ang="0">
                    <a:pos x="204" y="149"/>
                  </a:cxn>
                  <a:cxn ang="0">
                    <a:pos x="197" y="0"/>
                  </a:cxn>
                </a:cxnLst>
                <a:rect l="0" t="0" r="r" b="b"/>
                <a:pathLst>
                  <a:path w="207" h="622">
                    <a:moveTo>
                      <a:pt x="197" y="0"/>
                    </a:moveTo>
                    <a:lnTo>
                      <a:pt x="184" y="6"/>
                    </a:lnTo>
                    <a:lnTo>
                      <a:pt x="173" y="12"/>
                    </a:lnTo>
                    <a:lnTo>
                      <a:pt x="160" y="19"/>
                    </a:lnTo>
                    <a:lnTo>
                      <a:pt x="149" y="24"/>
                    </a:lnTo>
                    <a:lnTo>
                      <a:pt x="137" y="30"/>
                    </a:lnTo>
                    <a:lnTo>
                      <a:pt x="124" y="36"/>
                    </a:lnTo>
                    <a:lnTo>
                      <a:pt x="113" y="42"/>
                    </a:lnTo>
                    <a:lnTo>
                      <a:pt x="101" y="49"/>
                    </a:lnTo>
                    <a:lnTo>
                      <a:pt x="90" y="54"/>
                    </a:lnTo>
                    <a:lnTo>
                      <a:pt x="77" y="60"/>
                    </a:lnTo>
                    <a:lnTo>
                      <a:pt x="66" y="66"/>
                    </a:lnTo>
                    <a:lnTo>
                      <a:pt x="54" y="73"/>
                    </a:lnTo>
                    <a:lnTo>
                      <a:pt x="43" y="79"/>
                    </a:lnTo>
                    <a:lnTo>
                      <a:pt x="31" y="84"/>
                    </a:lnTo>
                    <a:lnTo>
                      <a:pt x="18" y="91"/>
                    </a:lnTo>
                    <a:lnTo>
                      <a:pt x="7" y="97"/>
                    </a:lnTo>
                    <a:lnTo>
                      <a:pt x="13" y="232"/>
                    </a:lnTo>
                    <a:lnTo>
                      <a:pt x="13" y="363"/>
                    </a:lnTo>
                    <a:lnTo>
                      <a:pt x="9" y="493"/>
                    </a:lnTo>
                    <a:lnTo>
                      <a:pt x="0" y="622"/>
                    </a:lnTo>
                    <a:lnTo>
                      <a:pt x="13" y="619"/>
                    </a:lnTo>
                    <a:lnTo>
                      <a:pt x="25" y="617"/>
                    </a:lnTo>
                    <a:lnTo>
                      <a:pt x="38" y="613"/>
                    </a:lnTo>
                    <a:lnTo>
                      <a:pt x="51" y="611"/>
                    </a:lnTo>
                    <a:lnTo>
                      <a:pt x="62" y="607"/>
                    </a:lnTo>
                    <a:lnTo>
                      <a:pt x="75" y="605"/>
                    </a:lnTo>
                    <a:lnTo>
                      <a:pt x="87" y="603"/>
                    </a:lnTo>
                    <a:lnTo>
                      <a:pt x="100" y="599"/>
                    </a:lnTo>
                    <a:lnTo>
                      <a:pt x="113" y="597"/>
                    </a:lnTo>
                    <a:lnTo>
                      <a:pt x="126" y="595"/>
                    </a:lnTo>
                    <a:lnTo>
                      <a:pt x="138" y="592"/>
                    </a:lnTo>
                    <a:lnTo>
                      <a:pt x="151" y="590"/>
                    </a:lnTo>
                    <a:lnTo>
                      <a:pt x="164" y="588"/>
                    </a:lnTo>
                    <a:lnTo>
                      <a:pt x="176" y="586"/>
                    </a:lnTo>
                    <a:lnTo>
                      <a:pt x="189" y="583"/>
                    </a:lnTo>
                    <a:lnTo>
                      <a:pt x="202" y="581"/>
                    </a:lnTo>
                    <a:lnTo>
                      <a:pt x="206" y="438"/>
                    </a:lnTo>
                    <a:lnTo>
                      <a:pt x="207" y="294"/>
                    </a:lnTo>
                    <a:lnTo>
                      <a:pt x="204" y="149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9191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3" name="Freeform 23"/>
              <p:cNvSpPr>
                <a:spLocks/>
              </p:cNvSpPr>
              <p:nvPr/>
            </p:nvSpPr>
            <p:spPr bwMode="auto">
              <a:xfrm>
                <a:off x="3057" y="2475"/>
                <a:ext cx="170" cy="335"/>
              </a:xfrm>
              <a:custGeom>
                <a:avLst/>
                <a:gdLst/>
                <a:ahLst/>
                <a:cxnLst>
                  <a:cxn ang="0">
                    <a:pos x="10" y="638"/>
                  </a:cxn>
                  <a:cxn ang="0">
                    <a:pos x="31" y="639"/>
                  </a:cxn>
                  <a:cxn ang="0">
                    <a:pos x="51" y="639"/>
                  </a:cxn>
                  <a:cxn ang="0">
                    <a:pos x="72" y="640"/>
                  </a:cxn>
                  <a:cxn ang="0">
                    <a:pos x="92" y="641"/>
                  </a:cxn>
                  <a:cxn ang="0">
                    <a:pos x="113" y="644"/>
                  </a:cxn>
                  <a:cxn ang="0">
                    <a:pos x="132" y="645"/>
                  </a:cxn>
                  <a:cxn ang="0">
                    <a:pos x="153" y="646"/>
                  </a:cxn>
                  <a:cxn ang="0">
                    <a:pos x="172" y="648"/>
                  </a:cxn>
                  <a:cxn ang="0">
                    <a:pos x="192" y="651"/>
                  </a:cxn>
                  <a:cxn ang="0">
                    <a:pos x="212" y="653"/>
                  </a:cxn>
                  <a:cxn ang="0">
                    <a:pos x="231" y="655"/>
                  </a:cxn>
                  <a:cxn ang="0">
                    <a:pos x="251" y="657"/>
                  </a:cxn>
                  <a:cxn ang="0">
                    <a:pos x="270" y="661"/>
                  </a:cxn>
                  <a:cxn ang="0">
                    <a:pos x="289" y="663"/>
                  </a:cxn>
                  <a:cxn ang="0">
                    <a:pos x="308" y="667"/>
                  </a:cxn>
                  <a:cxn ang="0">
                    <a:pos x="327" y="670"/>
                  </a:cxn>
                  <a:cxn ang="0">
                    <a:pos x="338" y="505"/>
                  </a:cxn>
                  <a:cxn ang="0">
                    <a:pos x="341" y="339"/>
                  </a:cxn>
                  <a:cxn ang="0">
                    <a:pos x="334" y="171"/>
                  </a:cxn>
                  <a:cxn ang="0">
                    <a:pos x="319" y="1"/>
                  </a:cxn>
                  <a:cxn ang="0">
                    <a:pos x="318" y="1"/>
                  </a:cxn>
                  <a:cxn ang="0">
                    <a:pos x="318" y="0"/>
                  </a:cxn>
                  <a:cxn ang="0">
                    <a:pos x="317" y="0"/>
                  </a:cxn>
                  <a:cxn ang="0">
                    <a:pos x="317" y="0"/>
                  </a:cxn>
                  <a:cxn ang="0">
                    <a:pos x="296" y="3"/>
                  </a:cxn>
                  <a:cxn ang="0">
                    <a:pos x="275" y="7"/>
                  </a:cxn>
                  <a:cxn ang="0">
                    <a:pos x="254" y="10"/>
                  </a:cxn>
                  <a:cxn ang="0">
                    <a:pos x="234" y="15"/>
                  </a:cxn>
                  <a:cxn ang="0">
                    <a:pos x="214" y="18"/>
                  </a:cxn>
                  <a:cxn ang="0">
                    <a:pos x="193" y="23"/>
                  </a:cxn>
                  <a:cxn ang="0">
                    <a:pos x="174" y="27"/>
                  </a:cxn>
                  <a:cxn ang="0">
                    <a:pos x="153" y="32"/>
                  </a:cxn>
                  <a:cxn ang="0">
                    <a:pos x="133" y="36"/>
                  </a:cxn>
                  <a:cxn ang="0">
                    <a:pos x="114" y="41"/>
                  </a:cxn>
                  <a:cxn ang="0">
                    <a:pos x="95" y="46"/>
                  </a:cxn>
                  <a:cxn ang="0">
                    <a:pos x="76" y="50"/>
                  </a:cxn>
                  <a:cxn ang="0">
                    <a:pos x="57" y="55"/>
                  </a:cxn>
                  <a:cxn ang="0">
                    <a:pos x="38" y="60"/>
                  </a:cxn>
                  <a:cxn ang="0">
                    <a:pos x="19" y="65"/>
                  </a:cxn>
                  <a:cxn ang="0">
                    <a:pos x="0" y="70"/>
                  </a:cxn>
                  <a:cxn ang="0">
                    <a:pos x="8" y="215"/>
                  </a:cxn>
                  <a:cxn ang="0">
                    <a:pos x="12" y="358"/>
                  </a:cxn>
                  <a:cxn ang="0">
                    <a:pos x="12" y="498"/>
                  </a:cxn>
                  <a:cxn ang="0">
                    <a:pos x="10" y="638"/>
                  </a:cxn>
                </a:cxnLst>
                <a:rect l="0" t="0" r="r" b="b"/>
                <a:pathLst>
                  <a:path w="341" h="670">
                    <a:moveTo>
                      <a:pt x="10" y="638"/>
                    </a:moveTo>
                    <a:lnTo>
                      <a:pt x="31" y="639"/>
                    </a:lnTo>
                    <a:lnTo>
                      <a:pt x="51" y="639"/>
                    </a:lnTo>
                    <a:lnTo>
                      <a:pt x="72" y="640"/>
                    </a:lnTo>
                    <a:lnTo>
                      <a:pt x="92" y="641"/>
                    </a:lnTo>
                    <a:lnTo>
                      <a:pt x="113" y="644"/>
                    </a:lnTo>
                    <a:lnTo>
                      <a:pt x="132" y="645"/>
                    </a:lnTo>
                    <a:lnTo>
                      <a:pt x="153" y="646"/>
                    </a:lnTo>
                    <a:lnTo>
                      <a:pt x="172" y="648"/>
                    </a:lnTo>
                    <a:lnTo>
                      <a:pt x="192" y="651"/>
                    </a:lnTo>
                    <a:lnTo>
                      <a:pt x="212" y="653"/>
                    </a:lnTo>
                    <a:lnTo>
                      <a:pt x="231" y="655"/>
                    </a:lnTo>
                    <a:lnTo>
                      <a:pt x="251" y="657"/>
                    </a:lnTo>
                    <a:lnTo>
                      <a:pt x="270" y="661"/>
                    </a:lnTo>
                    <a:lnTo>
                      <a:pt x="289" y="663"/>
                    </a:lnTo>
                    <a:lnTo>
                      <a:pt x="308" y="667"/>
                    </a:lnTo>
                    <a:lnTo>
                      <a:pt x="327" y="670"/>
                    </a:lnTo>
                    <a:lnTo>
                      <a:pt x="338" y="505"/>
                    </a:lnTo>
                    <a:lnTo>
                      <a:pt x="341" y="339"/>
                    </a:lnTo>
                    <a:lnTo>
                      <a:pt x="334" y="171"/>
                    </a:lnTo>
                    <a:lnTo>
                      <a:pt x="319" y="1"/>
                    </a:lnTo>
                    <a:lnTo>
                      <a:pt x="318" y="1"/>
                    </a:lnTo>
                    <a:lnTo>
                      <a:pt x="318" y="0"/>
                    </a:lnTo>
                    <a:lnTo>
                      <a:pt x="317" y="0"/>
                    </a:lnTo>
                    <a:lnTo>
                      <a:pt x="317" y="0"/>
                    </a:lnTo>
                    <a:lnTo>
                      <a:pt x="296" y="3"/>
                    </a:lnTo>
                    <a:lnTo>
                      <a:pt x="275" y="7"/>
                    </a:lnTo>
                    <a:lnTo>
                      <a:pt x="254" y="10"/>
                    </a:lnTo>
                    <a:lnTo>
                      <a:pt x="234" y="15"/>
                    </a:lnTo>
                    <a:lnTo>
                      <a:pt x="214" y="18"/>
                    </a:lnTo>
                    <a:lnTo>
                      <a:pt x="193" y="23"/>
                    </a:lnTo>
                    <a:lnTo>
                      <a:pt x="174" y="27"/>
                    </a:lnTo>
                    <a:lnTo>
                      <a:pt x="153" y="32"/>
                    </a:lnTo>
                    <a:lnTo>
                      <a:pt x="133" y="36"/>
                    </a:lnTo>
                    <a:lnTo>
                      <a:pt x="114" y="41"/>
                    </a:lnTo>
                    <a:lnTo>
                      <a:pt x="95" y="46"/>
                    </a:lnTo>
                    <a:lnTo>
                      <a:pt x="76" y="50"/>
                    </a:lnTo>
                    <a:lnTo>
                      <a:pt x="57" y="55"/>
                    </a:lnTo>
                    <a:lnTo>
                      <a:pt x="38" y="60"/>
                    </a:lnTo>
                    <a:lnTo>
                      <a:pt x="19" y="65"/>
                    </a:lnTo>
                    <a:lnTo>
                      <a:pt x="0" y="70"/>
                    </a:lnTo>
                    <a:lnTo>
                      <a:pt x="8" y="215"/>
                    </a:lnTo>
                    <a:lnTo>
                      <a:pt x="12" y="358"/>
                    </a:lnTo>
                    <a:lnTo>
                      <a:pt x="12" y="498"/>
                    </a:lnTo>
                    <a:lnTo>
                      <a:pt x="10" y="638"/>
                    </a:lnTo>
                    <a:close/>
                  </a:path>
                </a:pathLst>
              </a:custGeom>
              <a:solidFill>
                <a:srgbClr val="9191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4" name="Freeform 24"/>
              <p:cNvSpPr>
                <a:spLocks/>
              </p:cNvSpPr>
              <p:nvPr/>
            </p:nvSpPr>
            <p:spPr bwMode="auto">
              <a:xfrm>
                <a:off x="2825" y="2250"/>
                <a:ext cx="217" cy="559"/>
              </a:xfrm>
              <a:custGeom>
                <a:avLst/>
                <a:gdLst/>
                <a:ahLst/>
                <a:cxnLst>
                  <a:cxn ang="0">
                    <a:pos x="60" y="1115"/>
                  </a:cxn>
                  <a:cxn ang="0">
                    <a:pos x="105" y="1110"/>
                  </a:cxn>
                  <a:cxn ang="0">
                    <a:pos x="150" y="1104"/>
                  </a:cxn>
                  <a:cxn ang="0">
                    <a:pos x="196" y="1099"/>
                  </a:cxn>
                  <a:cxn ang="0">
                    <a:pos x="241" y="1096"/>
                  </a:cxn>
                  <a:cxn ang="0">
                    <a:pos x="287" y="1093"/>
                  </a:cxn>
                  <a:cxn ang="0">
                    <a:pos x="332" y="1091"/>
                  </a:cxn>
                  <a:cxn ang="0">
                    <a:pos x="378" y="1090"/>
                  </a:cxn>
                  <a:cxn ang="0">
                    <a:pos x="409" y="1090"/>
                  </a:cxn>
                  <a:cxn ang="0">
                    <a:pos x="425" y="1090"/>
                  </a:cxn>
                  <a:cxn ang="0">
                    <a:pos x="436" y="958"/>
                  </a:cxn>
                  <a:cxn ang="0">
                    <a:pos x="432" y="690"/>
                  </a:cxn>
                  <a:cxn ang="0">
                    <a:pos x="415" y="420"/>
                  </a:cxn>
                  <a:cxn ang="0">
                    <a:pos x="386" y="144"/>
                  </a:cxn>
                  <a:cxn ang="0">
                    <a:pos x="366" y="4"/>
                  </a:cxn>
                  <a:cxn ang="0">
                    <a:pos x="363" y="1"/>
                  </a:cxn>
                  <a:cxn ang="0">
                    <a:pos x="340" y="15"/>
                  </a:cxn>
                  <a:cxn ang="0">
                    <a:pos x="295" y="44"/>
                  </a:cxn>
                  <a:cxn ang="0">
                    <a:pos x="250" y="74"/>
                  </a:cxn>
                  <a:cxn ang="0">
                    <a:pos x="205" y="105"/>
                  </a:cxn>
                  <a:cxn ang="0">
                    <a:pos x="162" y="136"/>
                  </a:cxn>
                  <a:cxn ang="0">
                    <a:pos x="117" y="167"/>
                  </a:cxn>
                  <a:cxn ang="0">
                    <a:pos x="72" y="199"/>
                  </a:cxn>
                  <a:cxn ang="0">
                    <a:pos x="27" y="233"/>
                  </a:cxn>
                  <a:cxn ang="0">
                    <a:pos x="13" y="327"/>
                  </a:cxn>
                  <a:cxn ang="0">
                    <a:pos x="26" y="483"/>
                  </a:cxn>
                  <a:cxn ang="0">
                    <a:pos x="23" y="559"/>
                  </a:cxn>
                  <a:cxn ang="0">
                    <a:pos x="8" y="554"/>
                  </a:cxn>
                  <a:cxn ang="0">
                    <a:pos x="8" y="554"/>
                  </a:cxn>
                  <a:cxn ang="0">
                    <a:pos x="22" y="560"/>
                  </a:cxn>
                  <a:cxn ang="0">
                    <a:pos x="37" y="704"/>
                  </a:cxn>
                  <a:cxn ang="0">
                    <a:pos x="41" y="982"/>
                  </a:cxn>
                </a:cxnLst>
                <a:rect l="0" t="0" r="r" b="b"/>
                <a:pathLst>
                  <a:path w="436" h="1119">
                    <a:moveTo>
                      <a:pt x="37" y="1119"/>
                    </a:moveTo>
                    <a:lnTo>
                      <a:pt x="60" y="1115"/>
                    </a:lnTo>
                    <a:lnTo>
                      <a:pt x="82" y="1112"/>
                    </a:lnTo>
                    <a:lnTo>
                      <a:pt x="105" y="1110"/>
                    </a:lnTo>
                    <a:lnTo>
                      <a:pt x="128" y="1106"/>
                    </a:lnTo>
                    <a:lnTo>
                      <a:pt x="150" y="1104"/>
                    </a:lnTo>
                    <a:lnTo>
                      <a:pt x="173" y="1102"/>
                    </a:lnTo>
                    <a:lnTo>
                      <a:pt x="196" y="1099"/>
                    </a:lnTo>
                    <a:lnTo>
                      <a:pt x="219" y="1097"/>
                    </a:lnTo>
                    <a:lnTo>
                      <a:pt x="241" y="1096"/>
                    </a:lnTo>
                    <a:lnTo>
                      <a:pt x="264" y="1095"/>
                    </a:lnTo>
                    <a:lnTo>
                      <a:pt x="287" y="1093"/>
                    </a:lnTo>
                    <a:lnTo>
                      <a:pt x="310" y="1092"/>
                    </a:lnTo>
                    <a:lnTo>
                      <a:pt x="332" y="1091"/>
                    </a:lnTo>
                    <a:lnTo>
                      <a:pt x="355" y="1090"/>
                    </a:lnTo>
                    <a:lnTo>
                      <a:pt x="378" y="1090"/>
                    </a:lnTo>
                    <a:lnTo>
                      <a:pt x="401" y="1090"/>
                    </a:lnTo>
                    <a:lnTo>
                      <a:pt x="409" y="1090"/>
                    </a:lnTo>
                    <a:lnTo>
                      <a:pt x="417" y="1090"/>
                    </a:lnTo>
                    <a:lnTo>
                      <a:pt x="425" y="1090"/>
                    </a:lnTo>
                    <a:lnTo>
                      <a:pt x="434" y="1090"/>
                    </a:lnTo>
                    <a:lnTo>
                      <a:pt x="436" y="958"/>
                    </a:lnTo>
                    <a:lnTo>
                      <a:pt x="436" y="824"/>
                    </a:lnTo>
                    <a:lnTo>
                      <a:pt x="432" y="690"/>
                    </a:lnTo>
                    <a:lnTo>
                      <a:pt x="425" y="555"/>
                    </a:lnTo>
                    <a:lnTo>
                      <a:pt x="415" y="420"/>
                    </a:lnTo>
                    <a:lnTo>
                      <a:pt x="402" y="282"/>
                    </a:lnTo>
                    <a:lnTo>
                      <a:pt x="386" y="144"/>
                    </a:lnTo>
                    <a:lnTo>
                      <a:pt x="367" y="5"/>
                    </a:lnTo>
                    <a:lnTo>
                      <a:pt x="366" y="4"/>
                    </a:lnTo>
                    <a:lnTo>
                      <a:pt x="364" y="2"/>
                    </a:lnTo>
                    <a:lnTo>
                      <a:pt x="363" y="1"/>
                    </a:lnTo>
                    <a:lnTo>
                      <a:pt x="362" y="0"/>
                    </a:lnTo>
                    <a:lnTo>
                      <a:pt x="340" y="15"/>
                    </a:lnTo>
                    <a:lnTo>
                      <a:pt x="317" y="29"/>
                    </a:lnTo>
                    <a:lnTo>
                      <a:pt x="295" y="44"/>
                    </a:lnTo>
                    <a:lnTo>
                      <a:pt x="272" y="59"/>
                    </a:lnTo>
                    <a:lnTo>
                      <a:pt x="250" y="74"/>
                    </a:lnTo>
                    <a:lnTo>
                      <a:pt x="228" y="89"/>
                    </a:lnTo>
                    <a:lnTo>
                      <a:pt x="205" y="105"/>
                    </a:lnTo>
                    <a:lnTo>
                      <a:pt x="183" y="120"/>
                    </a:lnTo>
                    <a:lnTo>
                      <a:pt x="162" y="136"/>
                    </a:lnTo>
                    <a:lnTo>
                      <a:pt x="139" y="151"/>
                    </a:lnTo>
                    <a:lnTo>
                      <a:pt x="117" y="167"/>
                    </a:lnTo>
                    <a:lnTo>
                      <a:pt x="94" y="183"/>
                    </a:lnTo>
                    <a:lnTo>
                      <a:pt x="72" y="199"/>
                    </a:lnTo>
                    <a:lnTo>
                      <a:pt x="49" y="216"/>
                    </a:lnTo>
                    <a:lnTo>
                      <a:pt x="27" y="233"/>
                    </a:lnTo>
                    <a:lnTo>
                      <a:pt x="4" y="249"/>
                    </a:lnTo>
                    <a:lnTo>
                      <a:pt x="13" y="327"/>
                    </a:lnTo>
                    <a:lnTo>
                      <a:pt x="20" y="406"/>
                    </a:lnTo>
                    <a:lnTo>
                      <a:pt x="26" y="483"/>
                    </a:lnTo>
                    <a:lnTo>
                      <a:pt x="31" y="561"/>
                    </a:lnTo>
                    <a:lnTo>
                      <a:pt x="23" y="559"/>
                    </a:lnTo>
                    <a:lnTo>
                      <a:pt x="16" y="557"/>
                    </a:lnTo>
                    <a:lnTo>
                      <a:pt x="8" y="554"/>
                    </a:lnTo>
                    <a:lnTo>
                      <a:pt x="0" y="552"/>
                    </a:lnTo>
                    <a:lnTo>
                      <a:pt x="8" y="554"/>
                    </a:lnTo>
                    <a:lnTo>
                      <a:pt x="15" y="557"/>
                    </a:lnTo>
                    <a:lnTo>
                      <a:pt x="22" y="560"/>
                    </a:lnTo>
                    <a:lnTo>
                      <a:pt x="30" y="562"/>
                    </a:lnTo>
                    <a:lnTo>
                      <a:pt x="37" y="704"/>
                    </a:lnTo>
                    <a:lnTo>
                      <a:pt x="41" y="843"/>
                    </a:lnTo>
                    <a:lnTo>
                      <a:pt x="41" y="982"/>
                    </a:lnTo>
                    <a:lnTo>
                      <a:pt x="37" y="1119"/>
                    </a:lnTo>
                    <a:close/>
                  </a:path>
                </a:pathLst>
              </a:custGeom>
              <a:solidFill>
                <a:srgbClr val="9191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5" name="Freeform 25"/>
              <p:cNvSpPr>
                <a:spLocks/>
              </p:cNvSpPr>
              <p:nvPr/>
            </p:nvSpPr>
            <p:spPr bwMode="auto">
              <a:xfrm>
                <a:off x="3217" y="2475"/>
                <a:ext cx="129" cy="361"/>
              </a:xfrm>
              <a:custGeom>
                <a:avLst/>
                <a:gdLst/>
                <a:ahLst/>
                <a:cxnLst>
                  <a:cxn ang="0">
                    <a:pos x="251" y="167"/>
                  </a:cxn>
                  <a:cxn ang="0">
                    <a:pos x="235" y="156"/>
                  </a:cxn>
                  <a:cxn ang="0">
                    <a:pos x="219" y="146"/>
                  </a:cxn>
                  <a:cxn ang="0">
                    <a:pos x="204" y="136"/>
                  </a:cxn>
                  <a:cxn ang="0">
                    <a:pos x="188" y="125"/>
                  </a:cxn>
                  <a:cxn ang="0">
                    <a:pos x="172" y="115"/>
                  </a:cxn>
                  <a:cxn ang="0">
                    <a:pos x="157" y="104"/>
                  </a:cxn>
                  <a:cxn ang="0">
                    <a:pos x="141" y="94"/>
                  </a:cxn>
                  <a:cxn ang="0">
                    <a:pos x="126" y="83"/>
                  </a:cxn>
                  <a:cxn ang="0">
                    <a:pos x="109" y="72"/>
                  </a:cxn>
                  <a:cxn ang="0">
                    <a:pos x="94" y="62"/>
                  </a:cxn>
                  <a:cxn ang="0">
                    <a:pos x="78" y="51"/>
                  </a:cxn>
                  <a:cxn ang="0">
                    <a:pos x="62" y="41"/>
                  </a:cxn>
                  <a:cxn ang="0">
                    <a:pos x="47" y="31"/>
                  </a:cxn>
                  <a:cxn ang="0">
                    <a:pos x="31" y="20"/>
                  </a:cxn>
                  <a:cxn ang="0">
                    <a:pos x="16" y="10"/>
                  </a:cxn>
                  <a:cxn ang="0">
                    <a:pos x="0" y="0"/>
                  </a:cxn>
                  <a:cxn ang="0">
                    <a:pos x="15" y="170"/>
                  </a:cxn>
                  <a:cxn ang="0">
                    <a:pos x="22" y="338"/>
                  </a:cxn>
                  <a:cxn ang="0">
                    <a:pos x="20" y="504"/>
                  </a:cxn>
                  <a:cxn ang="0">
                    <a:pos x="8" y="669"/>
                  </a:cxn>
                  <a:cxn ang="0">
                    <a:pos x="22" y="671"/>
                  </a:cxn>
                  <a:cxn ang="0">
                    <a:pos x="36" y="675"/>
                  </a:cxn>
                  <a:cxn ang="0">
                    <a:pos x="50" y="677"/>
                  </a:cxn>
                  <a:cxn ang="0">
                    <a:pos x="63" y="681"/>
                  </a:cxn>
                  <a:cxn ang="0">
                    <a:pos x="77" y="683"/>
                  </a:cxn>
                  <a:cxn ang="0">
                    <a:pos x="91" y="686"/>
                  </a:cxn>
                  <a:cxn ang="0">
                    <a:pos x="105" y="690"/>
                  </a:cxn>
                  <a:cxn ang="0">
                    <a:pos x="118" y="692"/>
                  </a:cxn>
                  <a:cxn ang="0">
                    <a:pos x="131" y="695"/>
                  </a:cxn>
                  <a:cxn ang="0">
                    <a:pos x="144" y="699"/>
                  </a:cxn>
                  <a:cxn ang="0">
                    <a:pos x="157" y="702"/>
                  </a:cxn>
                  <a:cxn ang="0">
                    <a:pos x="171" y="706"/>
                  </a:cxn>
                  <a:cxn ang="0">
                    <a:pos x="183" y="710"/>
                  </a:cxn>
                  <a:cxn ang="0">
                    <a:pos x="196" y="714"/>
                  </a:cxn>
                  <a:cxn ang="0">
                    <a:pos x="209" y="717"/>
                  </a:cxn>
                  <a:cxn ang="0">
                    <a:pos x="221" y="722"/>
                  </a:cxn>
                  <a:cxn ang="0">
                    <a:pos x="234" y="654"/>
                  </a:cxn>
                  <a:cxn ang="0">
                    <a:pos x="243" y="586"/>
                  </a:cxn>
                  <a:cxn ang="0">
                    <a:pos x="250" y="518"/>
                  </a:cxn>
                  <a:cxn ang="0">
                    <a:pos x="256" y="449"/>
                  </a:cxn>
                  <a:cxn ang="0">
                    <a:pos x="258" y="379"/>
                  </a:cxn>
                  <a:cxn ang="0">
                    <a:pos x="258" y="308"/>
                  </a:cxn>
                  <a:cxn ang="0">
                    <a:pos x="256" y="238"/>
                  </a:cxn>
                  <a:cxn ang="0">
                    <a:pos x="251" y="167"/>
                  </a:cxn>
                </a:cxnLst>
                <a:rect l="0" t="0" r="r" b="b"/>
                <a:pathLst>
                  <a:path w="258" h="722">
                    <a:moveTo>
                      <a:pt x="251" y="167"/>
                    </a:moveTo>
                    <a:lnTo>
                      <a:pt x="235" y="156"/>
                    </a:lnTo>
                    <a:lnTo>
                      <a:pt x="219" y="146"/>
                    </a:lnTo>
                    <a:lnTo>
                      <a:pt x="204" y="136"/>
                    </a:lnTo>
                    <a:lnTo>
                      <a:pt x="188" y="125"/>
                    </a:lnTo>
                    <a:lnTo>
                      <a:pt x="172" y="115"/>
                    </a:lnTo>
                    <a:lnTo>
                      <a:pt x="157" y="104"/>
                    </a:lnTo>
                    <a:lnTo>
                      <a:pt x="141" y="94"/>
                    </a:lnTo>
                    <a:lnTo>
                      <a:pt x="126" y="83"/>
                    </a:lnTo>
                    <a:lnTo>
                      <a:pt x="109" y="72"/>
                    </a:lnTo>
                    <a:lnTo>
                      <a:pt x="94" y="62"/>
                    </a:lnTo>
                    <a:lnTo>
                      <a:pt x="78" y="51"/>
                    </a:lnTo>
                    <a:lnTo>
                      <a:pt x="62" y="41"/>
                    </a:lnTo>
                    <a:lnTo>
                      <a:pt x="47" y="31"/>
                    </a:lnTo>
                    <a:lnTo>
                      <a:pt x="31" y="20"/>
                    </a:lnTo>
                    <a:lnTo>
                      <a:pt x="16" y="10"/>
                    </a:lnTo>
                    <a:lnTo>
                      <a:pt x="0" y="0"/>
                    </a:lnTo>
                    <a:lnTo>
                      <a:pt x="15" y="170"/>
                    </a:lnTo>
                    <a:lnTo>
                      <a:pt x="22" y="338"/>
                    </a:lnTo>
                    <a:lnTo>
                      <a:pt x="20" y="504"/>
                    </a:lnTo>
                    <a:lnTo>
                      <a:pt x="8" y="669"/>
                    </a:lnTo>
                    <a:lnTo>
                      <a:pt x="22" y="671"/>
                    </a:lnTo>
                    <a:lnTo>
                      <a:pt x="36" y="675"/>
                    </a:lnTo>
                    <a:lnTo>
                      <a:pt x="50" y="677"/>
                    </a:lnTo>
                    <a:lnTo>
                      <a:pt x="63" y="681"/>
                    </a:lnTo>
                    <a:lnTo>
                      <a:pt x="77" y="683"/>
                    </a:lnTo>
                    <a:lnTo>
                      <a:pt x="91" y="686"/>
                    </a:lnTo>
                    <a:lnTo>
                      <a:pt x="105" y="690"/>
                    </a:lnTo>
                    <a:lnTo>
                      <a:pt x="118" y="692"/>
                    </a:lnTo>
                    <a:lnTo>
                      <a:pt x="131" y="695"/>
                    </a:lnTo>
                    <a:lnTo>
                      <a:pt x="144" y="699"/>
                    </a:lnTo>
                    <a:lnTo>
                      <a:pt x="157" y="702"/>
                    </a:lnTo>
                    <a:lnTo>
                      <a:pt x="171" y="706"/>
                    </a:lnTo>
                    <a:lnTo>
                      <a:pt x="183" y="710"/>
                    </a:lnTo>
                    <a:lnTo>
                      <a:pt x="196" y="714"/>
                    </a:lnTo>
                    <a:lnTo>
                      <a:pt x="209" y="717"/>
                    </a:lnTo>
                    <a:lnTo>
                      <a:pt x="221" y="722"/>
                    </a:lnTo>
                    <a:lnTo>
                      <a:pt x="234" y="654"/>
                    </a:lnTo>
                    <a:lnTo>
                      <a:pt x="243" y="586"/>
                    </a:lnTo>
                    <a:lnTo>
                      <a:pt x="250" y="518"/>
                    </a:lnTo>
                    <a:lnTo>
                      <a:pt x="256" y="449"/>
                    </a:lnTo>
                    <a:lnTo>
                      <a:pt x="258" y="379"/>
                    </a:lnTo>
                    <a:lnTo>
                      <a:pt x="258" y="308"/>
                    </a:lnTo>
                    <a:lnTo>
                      <a:pt x="256" y="238"/>
                    </a:lnTo>
                    <a:lnTo>
                      <a:pt x="251" y="167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6" name="Freeform 26"/>
              <p:cNvSpPr>
                <a:spLocks/>
              </p:cNvSpPr>
              <p:nvPr/>
            </p:nvSpPr>
            <p:spPr bwMode="auto">
              <a:xfrm>
                <a:off x="2816" y="2522"/>
                <a:ext cx="9" cy="3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13" y="5"/>
                  </a:cxn>
                  <a:cxn ang="0">
                    <a:pos x="9" y="2"/>
                  </a:cxn>
                  <a:cxn ang="0">
                    <a:pos x="5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9" y="2"/>
                  </a:cxn>
                  <a:cxn ang="0">
                    <a:pos x="13" y="5"/>
                  </a:cxn>
                  <a:cxn ang="0">
                    <a:pos x="17" y="6"/>
                  </a:cxn>
                </a:cxnLst>
                <a:rect l="0" t="0" r="r" b="b"/>
                <a:pathLst>
                  <a:path w="17" h="6">
                    <a:moveTo>
                      <a:pt x="17" y="6"/>
                    </a:moveTo>
                    <a:lnTo>
                      <a:pt x="13" y="5"/>
                    </a:lnTo>
                    <a:lnTo>
                      <a:pt x="9" y="2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9" y="2"/>
                    </a:lnTo>
                    <a:lnTo>
                      <a:pt x="13" y="5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0026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7" name="Freeform 27"/>
              <p:cNvSpPr>
                <a:spLocks/>
              </p:cNvSpPr>
              <p:nvPr/>
            </p:nvSpPr>
            <p:spPr bwMode="auto">
              <a:xfrm>
                <a:off x="2816" y="2522"/>
                <a:ext cx="29" cy="290"/>
              </a:xfrm>
              <a:custGeom>
                <a:avLst/>
                <a:gdLst/>
                <a:ahLst/>
                <a:cxnLst>
                  <a:cxn ang="0">
                    <a:pos x="5" y="581"/>
                  </a:cxn>
                  <a:cxn ang="0">
                    <a:pos x="10" y="580"/>
                  </a:cxn>
                  <a:cxn ang="0">
                    <a:pos x="17" y="578"/>
                  </a:cxn>
                  <a:cxn ang="0">
                    <a:pos x="23" y="577"/>
                  </a:cxn>
                  <a:cxn ang="0">
                    <a:pos x="29" y="576"/>
                  </a:cxn>
                  <a:cxn ang="0">
                    <a:pos x="35" y="575"/>
                  </a:cxn>
                  <a:cxn ang="0">
                    <a:pos x="41" y="575"/>
                  </a:cxn>
                  <a:cxn ang="0">
                    <a:pos x="47" y="574"/>
                  </a:cxn>
                  <a:cxn ang="0">
                    <a:pos x="54" y="573"/>
                  </a:cxn>
                  <a:cxn ang="0">
                    <a:pos x="58" y="436"/>
                  </a:cxn>
                  <a:cxn ang="0">
                    <a:pos x="58" y="297"/>
                  </a:cxn>
                  <a:cxn ang="0">
                    <a:pos x="54" y="158"/>
                  </a:cxn>
                  <a:cxn ang="0">
                    <a:pos x="47" y="16"/>
                  </a:cxn>
                  <a:cxn ang="0">
                    <a:pos x="41" y="14"/>
                  </a:cxn>
                  <a:cxn ang="0">
                    <a:pos x="36" y="12"/>
                  </a:cxn>
                  <a:cxn ang="0">
                    <a:pos x="30" y="9"/>
                  </a:cxn>
                  <a:cxn ang="0">
                    <a:pos x="24" y="8"/>
                  </a:cxn>
                  <a:cxn ang="0">
                    <a:pos x="17" y="6"/>
                  </a:cxn>
                  <a:cxn ang="0">
                    <a:pos x="11" y="4"/>
                  </a:cxn>
                  <a:cxn ang="0">
                    <a:pos x="6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149"/>
                  </a:cxn>
                  <a:cxn ang="0">
                    <a:pos x="10" y="294"/>
                  </a:cxn>
                  <a:cxn ang="0">
                    <a:pos x="9" y="438"/>
                  </a:cxn>
                  <a:cxn ang="0">
                    <a:pos x="5" y="581"/>
                  </a:cxn>
                </a:cxnLst>
                <a:rect l="0" t="0" r="r" b="b"/>
                <a:pathLst>
                  <a:path w="58" h="581">
                    <a:moveTo>
                      <a:pt x="5" y="581"/>
                    </a:moveTo>
                    <a:lnTo>
                      <a:pt x="10" y="580"/>
                    </a:lnTo>
                    <a:lnTo>
                      <a:pt x="17" y="578"/>
                    </a:lnTo>
                    <a:lnTo>
                      <a:pt x="23" y="577"/>
                    </a:lnTo>
                    <a:lnTo>
                      <a:pt x="29" y="576"/>
                    </a:lnTo>
                    <a:lnTo>
                      <a:pt x="35" y="575"/>
                    </a:lnTo>
                    <a:lnTo>
                      <a:pt x="41" y="575"/>
                    </a:lnTo>
                    <a:lnTo>
                      <a:pt x="47" y="574"/>
                    </a:lnTo>
                    <a:lnTo>
                      <a:pt x="54" y="573"/>
                    </a:lnTo>
                    <a:lnTo>
                      <a:pt x="58" y="436"/>
                    </a:lnTo>
                    <a:lnTo>
                      <a:pt x="58" y="297"/>
                    </a:lnTo>
                    <a:lnTo>
                      <a:pt x="54" y="158"/>
                    </a:lnTo>
                    <a:lnTo>
                      <a:pt x="47" y="16"/>
                    </a:lnTo>
                    <a:lnTo>
                      <a:pt x="41" y="14"/>
                    </a:lnTo>
                    <a:lnTo>
                      <a:pt x="36" y="12"/>
                    </a:lnTo>
                    <a:lnTo>
                      <a:pt x="30" y="9"/>
                    </a:lnTo>
                    <a:lnTo>
                      <a:pt x="24" y="8"/>
                    </a:lnTo>
                    <a:lnTo>
                      <a:pt x="17" y="6"/>
                    </a:lnTo>
                    <a:lnTo>
                      <a:pt x="11" y="4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7" y="149"/>
                    </a:lnTo>
                    <a:lnTo>
                      <a:pt x="10" y="294"/>
                    </a:lnTo>
                    <a:lnTo>
                      <a:pt x="9" y="438"/>
                    </a:lnTo>
                    <a:lnTo>
                      <a:pt x="5" y="581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8" name="Freeform 28"/>
              <p:cNvSpPr>
                <a:spLocks/>
              </p:cNvSpPr>
              <p:nvPr/>
            </p:nvSpPr>
            <p:spPr bwMode="auto">
              <a:xfrm>
                <a:off x="3008" y="2251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6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49" name="Freeform 29"/>
              <p:cNvSpPr>
                <a:spLocks/>
              </p:cNvSpPr>
              <p:nvPr/>
            </p:nvSpPr>
            <p:spPr bwMode="auto">
              <a:xfrm>
                <a:off x="3008" y="2251"/>
                <a:ext cx="125" cy="543"/>
              </a:xfrm>
              <a:custGeom>
                <a:avLst/>
                <a:gdLst/>
                <a:ahLst/>
                <a:cxnLst>
                  <a:cxn ang="0">
                    <a:pos x="67" y="1085"/>
                  </a:cxn>
                  <a:cxn ang="0">
                    <a:pos x="72" y="1085"/>
                  </a:cxn>
                  <a:cxn ang="0">
                    <a:pos x="77" y="1085"/>
                  </a:cxn>
                  <a:cxn ang="0">
                    <a:pos x="83" y="1085"/>
                  </a:cxn>
                  <a:cxn ang="0">
                    <a:pos x="87" y="1085"/>
                  </a:cxn>
                  <a:cxn ang="0">
                    <a:pos x="93" y="1085"/>
                  </a:cxn>
                  <a:cxn ang="0">
                    <a:pos x="98" y="1085"/>
                  </a:cxn>
                  <a:cxn ang="0">
                    <a:pos x="103" y="1085"/>
                  </a:cxn>
                  <a:cxn ang="0">
                    <a:pos x="108" y="1085"/>
                  </a:cxn>
                  <a:cxn ang="0">
                    <a:pos x="110" y="945"/>
                  </a:cxn>
                  <a:cxn ang="0">
                    <a:pos x="110" y="805"/>
                  </a:cxn>
                  <a:cxn ang="0">
                    <a:pos x="106" y="662"/>
                  </a:cxn>
                  <a:cxn ang="0">
                    <a:pos x="98" y="517"/>
                  </a:cxn>
                  <a:cxn ang="0">
                    <a:pos x="117" y="512"/>
                  </a:cxn>
                  <a:cxn ang="0">
                    <a:pos x="136" y="507"/>
                  </a:cxn>
                  <a:cxn ang="0">
                    <a:pos x="155" y="502"/>
                  </a:cxn>
                  <a:cxn ang="0">
                    <a:pos x="174" y="497"/>
                  </a:cxn>
                  <a:cxn ang="0">
                    <a:pos x="193" y="493"/>
                  </a:cxn>
                  <a:cxn ang="0">
                    <a:pos x="212" y="488"/>
                  </a:cxn>
                  <a:cxn ang="0">
                    <a:pos x="231" y="483"/>
                  </a:cxn>
                  <a:cxn ang="0">
                    <a:pos x="251" y="479"/>
                  </a:cxn>
                  <a:cxn ang="0">
                    <a:pos x="244" y="409"/>
                  </a:cxn>
                  <a:cxn ang="0">
                    <a:pos x="237" y="339"/>
                  </a:cxn>
                  <a:cxn ang="0">
                    <a:pos x="228" y="271"/>
                  </a:cxn>
                  <a:cxn ang="0">
                    <a:pos x="219" y="201"/>
                  </a:cxn>
                  <a:cxn ang="0">
                    <a:pos x="205" y="189"/>
                  </a:cxn>
                  <a:cxn ang="0">
                    <a:pos x="191" y="176"/>
                  </a:cxn>
                  <a:cxn ang="0">
                    <a:pos x="177" y="163"/>
                  </a:cxn>
                  <a:cxn ang="0">
                    <a:pos x="163" y="149"/>
                  </a:cxn>
                  <a:cxn ang="0">
                    <a:pos x="149" y="138"/>
                  </a:cxn>
                  <a:cxn ang="0">
                    <a:pos x="137" y="125"/>
                  </a:cxn>
                  <a:cxn ang="0">
                    <a:pos x="123" y="113"/>
                  </a:cxn>
                  <a:cxn ang="0">
                    <a:pos x="109" y="100"/>
                  </a:cxn>
                  <a:cxn ang="0">
                    <a:pos x="95" y="87"/>
                  </a:cxn>
                  <a:cxn ang="0">
                    <a:pos x="81" y="74"/>
                  </a:cxn>
                  <a:cxn ang="0">
                    <a:pos x="69" y="62"/>
                  </a:cxn>
                  <a:cxn ang="0">
                    <a:pos x="55" y="49"/>
                  </a:cxn>
                  <a:cxn ang="0">
                    <a:pos x="41" y="38"/>
                  </a:cxn>
                  <a:cxn ang="0">
                    <a:pos x="27" y="25"/>
                  </a:cxn>
                  <a:cxn ang="0">
                    <a:pos x="14" y="12"/>
                  </a:cxn>
                  <a:cxn ang="0">
                    <a:pos x="0" y="0"/>
                  </a:cxn>
                  <a:cxn ang="0">
                    <a:pos x="19" y="139"/>
                  </a:cxn>
                  <a:cxn ang="0">
                    <a:pos x="35" y="277"/>
                  </a:cxn>
                  <a:cxn ang="0">
                    <a:pos x="48" y="414"/>
                  </a:cxn>
                  <a:cxn ang="0">
                    <a:pos x="58" y="550"/>
                  </a:cxn>
                  <a:cxn ang="0">
                    <a:pos x="65" y="685"/>
                  </a:cxn>
                  <a:cxn ang="0">
                    <a:pos x="69" y="819"/>
                  </a:cxn>
                  <a:cxn ang="0">
                    <a:pos x="69" y="952"/>
                  </a:cxn>
                  <a:cxn ang="0">
                    <a:pos x="67" y="1085"/>
                  </a:cxn>
                </a:cxnLst>
                <a:rect l="0" t="0" r="r" b="b"/>
                <a:pathLst>
                  <a:path w="251" h="1085">
                    <a:moveTo>
                      <a:pt x="67" y="1085"/>
                    </a:moveTo>
                    <a:lnTo>
                      <a:pt x="72" y="1085"/>
                    </a:lnTo>
                    <a:lnTo>
                      <a:pt x="77" y="1085"/>
                    </a:lnTo>
                    <a:lnTo>
                      <a:pt x="83" y="1085"/>
                    </a:lnTo>
                    <a:lnTo>
                      <a:pt x="87" y="1085"/>
                    </a:lnTo>
                    <a:lnTo>
                      <a:pt x="93" y="1085"/>
                    </a:lnTo>
                    <a:lnTo>
                      <a:pt x="98" y="1085"/>
                    </a:lnTo>
                    <a:lnTo>
                      <a:pt x="103" y="1085"/>
                    </a:lnTo>
                    <a:lnTo>
                      <a:pt x="108" y="1085"/>
                    </a:lnTo>
                    <a:lnTo>
                      <a:pt x="110" y="945"/>
                    </a:lnTo>
                    <a:lnTo>
                      <a:pt x="110" y="805"/>
                    </a:lnTo>
                    <a:lnTo>
                      <a:pt x="106" y="662"/>
                    </a:lnTo>
                    <a:lnTo>
                      <a:pt x="98" y="517"/>
                    </a:lnTo>
                    <a:lnTo>
                      <a:pt x="117" y="512"/>
                    </a:lnTo>
                    <a:lnTo>
                      <a:pt x="136" y="507"/>
                    </a:lnTo>
                    <a:lnTo>
                      <a:pt x="155" y="502"/>
                    </a:lnTo>
                    <a:lnTo>
                      <a:pt x="174" y="497"/>
                    </a:lnTo>
                    <a:lnTo>
                      <a:pt x="193" y="493"/>
                    </a:lnTo>
                    <a:lnTo>
                      <a:pt x="212" y="488"/>
                    </a:lnTo>
                    <a:lnTo>
                      <a:pt x="231" y="483"/>
                    </a:lnTo>
                    <a:lnTo>
                      <a:pt x="251" y="479"/>
                    </a:lnTo>
                    <a:lnTo>
                      <a:pt x="244" y="409"/>
                    </a:lnTo>
                    <a:lnTo>
                      <a:pt x="237" y="339"/>
                    </a:lnTo>
                    <a:lnTo>
                      <a:pt x="228" y="271"/>
                    </a:lnTo>
                    <a:lnTo>
                      <a:pt x="219" y="201"/>
                    </a:lnTo>
                    <a:lnTo>
                      <a:pt x="205" y="189"/>
                    </a:lnTo>
                    <a:lnTo>
                      <a:pt x="191" y="176"/>
                    </a:lnTo>
                    <a:lnTo>
                      <a:pt x="177" y="163"/>
                    </a:lnTo>
                    <a:lnTo>
                      <a:pt x="163" y="149"/>
                    </a:lnTo>
                    <a:lnTo>
                      <a:pt x="149" y="138"/>
                    </a:lnTo>
                    <a:lnTo>
                      <a:pt x="137" y="125"/>
                    </a:lnTo>
                    <a:lnTo>
                      <a:pt x="123" y="113"/>
                    </a:lnTo>
                    <a:lnTo>
                      <a:pt x="109" y="100"/>
                    </a:lnTo>
                    <a:lnTo>
                      <a:pt x="95" y="87"/>
                    </a:lnTo>
                    <a:lnTo>
                      <a:pt x="81" y="74"/>
                    </a:lnTo>
                    <a:lnTo>
                      <a:pt x="69" y="62"/>
                    </a:lnTo>
                    <a:lnTo>
                      <a:pt x="55" y="49"/>
                    </a:lnTo>
                    <a:lnTo>
                      <a:pt x="41" y="38"/>
                    </a:lnTo>
                    <a:lnTo>
                      <a:pt x="27" y="25"/>
                    </a:lnTo>
                    <a:lnTo>
                      <a:pt x="14" y="12"/>
                    </a:lnTo>
                    <a:lnTo>
                      <a:pt x="0" y="0"/>
                    </a:lnTo>
                    <a:lnTo>
                      <a:pt x="19" y="139"/>
                    </a:lnTo>
                    <a:lnTo>
                      <a:pt x="35" y="277"/>
                    </a:lnTo>
                    <a:lnTo>
                      <a:pt x="48" y="414"/>
                    </a:lnTo>
                    <a:lnTo>
                      <a:pt x="58" y="550"/>
                    </a:lnTo>
                    <a:lnTo>
                      <a:pt x="65" y="685"/>
                    </a:lnTo>
                    <a:lnTo>
                      <a:pt x="69" y="819"/>
                    </a:lnTo>
                    <a:lnTo>
                      <a:pt x="69" y="952"/>
                    </a:lnTo>
                    <a:lnTo>
                      <a:pt x="67" y="1085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0" name="Freeform 30"/>
              <p:cNvSpPr>
                <a:spLocks/>
              </p:cNvSpPr>
              <p:nvPr/>
            </p:nvSpPr>
            <p:spPr bwMode="auto">
              <a:xfrm>
                <a:off x="2865" y="2562"/>
                <a:ext cx="30" cy="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49" y="2"/>
                  </a:cxn>
                  <a:cxn ang="0">
                    <a:pos x="41" y="4"/>
                  </a:cxn>
                  <a:cxn ang="0">
                    <a:pos x="34" y="7"/>
                  </a:cxn>
                  <a:cxn ang="0">
                    <a:pos x="28" y="9"/>
                  </a:cxn>
                  <a:cxn ang="0">
                    <a:pos x="21" y="12"/>
                  </a:cxn>
                  <a:cxn ang="0">
                    <a:pos x="14" y="15"/>
                  </a:cxn>
                  <a:cxn ang="0">
                    <a:pos x="7" y="17"/>
                  </a:cxn>
                  <a:cxn ang="0">
                    <a:pos x="0" y="19"/>
                  </a:cxn>
                  <a:cxn ang="0">
                    <a:pos x="1" y="40"/>
                  </a:cxn>
                  <a:cxn ang="0">
                    <a:pos x="1" y="60"/>
                  </a:cxn>
                  <a:cxn ang="0">
                    <a:pos x="2" y="80"/>
                  </a:cxn>
                  <a:cxn ang="0">
                    <a:pos x="2" y="100"/>
                  </a:cxn>
                  <a:cxn ang="0">
                    <a:pos x="9" y="98"/>
                  </a:cxn>
                  <a:cxn ang="0">
                    <a:pos x="17" y="95"/>
                  </a:cxn>
                  <a:cxn ang="0">
                    <a:pos x="24" y="94"/>
                  </a:cxn>
                  <a:cxn ang="0">
                    <a:pos x="31" y="92"/>
                  </a:cxn>
                  <a:cxn ang="0">
                    <a:pos x="38" y="90"/>
                  </a:cxn>
                  <a:cxn ang="0">
                    <a:pos x="45" y="88"/>
                  </a:cxn>
                  <a:cxn ang="0">
                    <a:pos x="53" y="86"/>
                  </a:cxn>
                  <a:cxn ang="0">
                    <a:pos x="60" y="84"/>
                  </a:cxn>
                  <a:cxn ang="0">
                    <a:pos x="59" y="63"/>
                  </a:cxn>
                  <a:cxn ang="0">
                    <a:pos x="59" y="41"/>
                  </a:cxn>
                  <a:cxn ang="0">
                    <a:pos x="58" y="20"/>
                  </a:cxn>
                  <a:cxn ang="0">
                    <a:pos x="56" y="0"/>
                  </a:cxn>
                </a:cxnLst>
                <a:rect l="0" t="0" r="r" b="b"/>
                <a:pathLst>
                  <a:path w="60" h="100">
                    <a:moveTo>
                      <a:pt x="56" y="0"/>
                    </a:moveTo>
                    <a:lnTo>
                      <a:pt x="49" y="2"/>
                    </a:lnTo>
                    <a:lnTo>
                      <a:pt x="41" y="4"/>
                    </a:lnTo>
                    <a:lnTo>
                      <a:pt x="34" y="7"/>
                    </a:lnTo>
                    <a:lnTo>
                      <a:pt x="28" y="9"/>
                    </a:lnTo>
                    <a:lnTo>
                      <a:pt x="21" y="12"/>
                    </a:lnTo>
                    <a:lnTo>
                      <a:pt x="14" y="15"/>
                    </a:lnTo>
                    <a:lnTo>
                      <a:pt x="7" y="17"/>
                    </a:lnTo>
                    <a:lnTo>
                      <a:pt x="0" y="19"/>
                    </a:lnTo>
                    <a:lnTo>
                      <a:pt x="1" y="40"/>
                    </a:lnTo>
                    <a:lnTo>
                      <a:pt x="1" y="60"/>
                    </a:lnTo>
                    <a:lnTo>
                      <a:pt x="2" y="80"/>
                    </a:lnTo>
                    <a:lnTo>
                      <a:pt x="2" y="100"/>
                    </a:lnTo>
                    <a:lnTo>
                      <a:pt x="9" y="98"/>
                    </a:lnTo>
                    <a:lnTo>
                      <a:pt x="17" y="95"/>
                    </a:lnTo>
                    <a:lnTo>
                      <a:pt x="24" y="94"/>
                    </a:lnTo>
                    <a:lnTo>
                      <a:pt x="31" y="92"/>
                    </a:lnTo>
                    <a:lnTo>
                      <a:pt x="38" y="90"/>
                    </a:lnTo>
                    <a:lnTo>
                      <a:pt x="45" y="88"/>
                    </a:lnTo>
                    <a:lnTo>
                      <a:pt x="53" y="86"/>
                    </a:lnTo>
                    <a:lnTo>
                      <a:pt x="60" y="84"/>
                    </a:lnTo>
                    <a:lnTo>
                      <a:pt x="59" y="63"/>
                    </a:lnTo>
                    <a:lnTo>
                      <a:pt x="59" y="41"/>
                    </a:lnTo>
                    <a:lnTo>
                      <a:pt x="58" y="2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1" name="Freeform 31"/>
              <p:cNvSpPr>
                <a:spLocks/>
              </p:cNvSpPr>
              <p:nvPr/>
            </p:nvSpPr>
            <p:spPr bwMode="auto">
              <a:xfrm>
                <a:off x="2867" y="2725"/>
                <a:ext cx="30" cy="40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26"/>
                  </a:cxn>
                  <a:cxn ang="0">
                    <a:pos x="1" y="43"/>
                  </a:cxn>
                  <a:cxn ang="0">
                    <a:pos x="0" y="62"/>
                  </a:cxn>
                  <a:cxn ang="0">
                    <a:pos x="0" y="80"/>
                  </a:cxn>
                  <a:cxn ang="0">
                    <a:pos x="6" y="80"/>
                  </a:cxn>
                  <a:cxn ang="0">
                    <a:pos x="14" y="79"/>
                  </a:cxn>
                  <a:cxn ang="0">
                    <a:pos x="21" y="79"/>
                  </a:cxn>
                  <a:cxn ang="0">
                    <a:pos x="28" y="78"/>
                  </a:cxn>
                  <a:cxn ang="0">
                    <a:pos x="35" y="78"/>
                  </a:cxn>
                  <a:cxn ang="0">
                    <a:pos x="42" y="78"/>
                  </a:cxn>
                  <a:cxn ang="0">
                    <a:pos x="50" y="77"/>
                  </a:cxn>
                  <a:cxn ang="0">
                    <a:pos x="57" y="77"/>
                  </a:cxn>
                  <a:cxn ang="0">
                    <a:pos x="58" y="57"/>
                  </a:cxn>
                  <a:cxn ang="0">
                    <a:pos x="58" y="38"/>
                  </a:cxn>
                  <a:cxn ang="0">
                    <a:pos x="58" y="19"/>
                  </a:cxn>
                  <a:cxn ang="0">
                    <a:pos x="58" y="0"/>
                  </a:cxn>
                  <a:cxn ang="0">
                    <a:pos x="51" y="1"/>
                  </a:cxn>
                  <a:cxn ang="0">
                    <a:pos x="43" y="2"/>
                  </a:cxn>
                  <a:cxn ang="0">
                    <a:pos x="36" y="2"/>
                  </a:cxn>
                  <a:cxn ang="0">
                    <a:pos x="29" y="3"/>
                  </a:cxn>
                  <a:cxn ang="0">
                    <a:pos x="23" y="4"/>
                  </a:cxn>
                  <a:cxn ang="0">
                    <a:pos x="16" y="5"/>
                  </a:cxn>
                  <a:cxn ang="0">
                    <a:pos x="8" y="7"/>
                  </a:cxn>
                  <a:cxn ang="0">
                    <a:pos x="1" y="8"/>
                  </a:cxn>
                </a:cxnLst>
                <a:rect l="0" t="0" r="r" b="b"/>
                <a:pathLst>
                  <a:path w="58" h="80">
                    <a:moveTo>
                      <a:pt x="1" y="8"/>
                    </a:moveTo>
                    <a:lnTo>
                      <a:pt x="1" y="26"/>
                    </a:lnTo>
                    <a:lnTo>
                      <a:pt x="1" y="43"/>
                    </a:lnTo>
                    <a:lnTo>
                      <a:pt x="0" y="62"/>
                    </a:lnTo>
                    <a:lnTo>
                      <a:pt x="0" y="80"/>
                    </a:lnTo>
                    <a:lnTo>
                      <a:pt x="6" y="80"/>
                    </a:lnTo>
                    <a:lnTo>
                      <a:pt x="14" y="79"/>
                    </a:lnTo>
                    <a:lnTo>
                      <a:pt x="21" y="79"/>
                    </a:lnTo>
                    <a:lnTo>
                      <a:pt x="28" y="78"/>
                    </a:lnTo>
                    <a:lnTo>
                      <a:pt x="35" y="78"/>
                    </a:lnTo>
                    <a:lnTo>
                      <a:pt x="42" y="78"/>
                    </a:lnTo>
                    <a:lnTo>
                      <a:pt x="50" y="77"/>
                    </a:lnTo>
                    <a:lnTo>
                      <a:pt x="57" y="77"/>
                    </a:lnTo>
                    <a:lnTo>
                      <a:pt x="58" y="57"/>
                    </a:lnTo>
                    <a:lnTo>
                      <a:pt x="58" y="38"/>
                    </a:lnTo>
                    <a:lnTo>
                      <a:pt x="58" y="19"/>
                    </a:lnTo>
                    <a:lnTo>
                      <a:pt x="58" y="0"/>
                    </a:lnTo>
                    <a:lnTo>
                      <a:pt x="51" y="1"/>
                    </a:lnTo>
                    <a:lnTo>
                      <a:pt x="43" y="2"/>
                    </a:lnTo>
                    <a:lnTo>
                      <a:pt x="36" y="2"/>
                    </a:lnTo>
                    <a:lnTo>
                      <a:pt x="29" y="3"/>
                    </a:lnTo>
                    <a:lnTo>
                      <a:pt x="23" y="4"/>
                    </a:lnTo>
                    <a:lnTo>
                      <a:pt x="16" y="5"/>
                    </a:lnTo>
                    <a:lnTo>
                      <a:pt x="8" y="7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2" name="Freeform 32"/>
              <p:cNvSpPr>
                <a:spLocks/>
              </p:cNvSpPr>
              <p:nvPr/>
            </p:nvSpPr>
            <p:spPr bwMode="auto">
              <a:xfrm>
                <a:off x="2860" y="2475"/>
                <a:ext cx="31" cy="5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49" y="3"/>
                  </a:cxn>
                  <a:cxn ang="0">
                    <a:pos x="42" y="7"/>
                  </a:cxn>
                  <a:cxn ang="0">
                    <a:pos x="35" y="10"/>
                  </a:cxn>
                  <a:cxn ang="0">
                    <a:pos x="28" y="12"/>
                  </a:cxn>
                  <a:cxn ang="0">
                    <a:pos x="20" y="16"/>
                  </a:cxn>
                  <a:cxn ang="0">
                    <a:pos x="13" y="19"/>
                  </a:cxn>
                  <a:cxn ang="0">
                    <a:pos x="6" y="23"/>
                  </a:cxn>
                  <a:cxn ang="0">
                    <a:pos x="0" y="26"/>
                  </a:cxn>
                  <a:cxn ang="0">
                    <a:pos x="1" y="48"/>
                  </a:cxn>
                  <a:cxn ang="0">
                    <a:pos x="3" y="69"/>
                  </a:cxn>
                  <a:cxn ang="0">
                    <a:pos x="4" y="90"/>
                  </a:cxn>
                  <a:cxn ang="0">
                    <a:pos x="5" y="112"/>
                  </a:cxn>
                  <a:cxn ang="0">
                    <a:pos x="12" y="108"/>
                  </a:cxn>
                  <a:cxn ang="0">
                    <a:pos x="19" y="106"/>
                  </a:cxn>
                  <a:cxn ang="0">
                    <a:pos x="26" y="102"/>
                  </a:cxn>
                  <a:cxn ang="0">
                    <a:pos x="33" y="99"/>
                  </a:cxn>
                  <a:cxn ang="0">
                    <a:pos x="40" y="97"/>
                  </a:cxn>
                  <a:cxn ang="0">
                    <a:pos x="47" y="93"/>
                  </a:cxn>
                  <a:cxn ang="0">
                    <a:pos x="55" y="91"/>
                  </a:cxn>
                  <a:cxn ang="0">
                    <a:pos x="62" y="87"/>
                  </a:cxn>
                  <a:cxn ang="0">
                    <a:pos x="61" y="65"/>
                  </a:cxn>
                  <a:cxn ang="0">
                    <a:pos x="59" y="44"/>
                  </a:cxn>
                  <a:cxn ang="0">
                    <a:pos x="57" y="22"/>
                  </a:cxn>
                  <a:cxn ang="0">
                    <a:pos x="56" y="0"/>
                  </a:cxn>
                </a:cxnLst>
                <a:rect l="0" t="0" r="r" b="b"/>
                <a:pathLst>
                  <a:path w="62" h="112">
                    <a:moveTo>
                      <a:pt x="56" y="0"/>
                    </a:moveTo>
                    <a:lnTo>
                      <a:pt x="49" y="3"/>
                    </a:lnTo>
                    <a:lnTo>
                      <a:pt x="42" y="7"/>
                    </a:lnTo>
                    <a:lnTo>
                      <a:pt x="35" y="10"/>
                    </a:lnTo>
                    <a:lnTo>
                      <a:pt x="28" y="12"/>
                    </a:lnTo>
                    <a:lnTo>
                      <a:pt x="20" y="16"/>
                    </a:lnTo>
                    <a:lnTo>
                      <a:pt x="13" y="19"/>
                    </a:lnTo>
                    <a:lnTo>
                      <a:pt x="6" y="23"/>
                    </a:lnTo>
                    <a:lnTo>
                      <a:pt x="0" y="26"/>
                    </a:lnTo>
                    <a:lnTo>
                      <a:pt x="1" y="48"/>
                    </a:lnTo>
                    <a:lnTo>
                      <a:pt x="3" y="69"/>
                    </a:lnTo>
                    <a:lnTo>
                      <a:pt x="4" y="90"/>
                    </a:lnTo>
                    <a:lnTo>
                      <a:pt x="5" y="112"/>
                    </a:lnTo>
                    <a:lnTo>
                      <a:pt x="12" y="108"/>
                    </a:lnTo>
                    <a:lnTo>
                      <a:pt x="19" y="106"/>
                    </a:lnTo>
                    <a:lnTo>
                      <a:pt x="26" y="102"/>
                    </a:lnTo>
                    <a:lnTo>
                      <a:pt x="33" y="99"/>
                    </a:lnTo>
                    <a:lnTo>
                      <a:pt x="40" y="97"/>
                    </a:lnTo>
                    <a:lnTo>
                      <a:pt x="47" y="93"/>
                    </a:lnTo>
                    <a:lnTo>
                      <a:pt x="55" y="91"/>
                    </a:lnTo>
                    <a:lnTo>
                      <a:pt x="62" y="87"/>
                    </a:lnTo>
                    <a:lnTo>
                      <a:pt x="61" y="65"/>
                    </a:lnTo>
                    <a:lnTo>
                      <a:pt x="59" y="44"/>
                    </a:lnTo>
                    <a:lnTo>
                      <a:pt x="57" y="2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3" name="Freeform 33"/>
              <p:cNvSpPr>
                <a:spLocks/>
              </p:cNvSpPr>
              <p:nvPr/>
            </p:nvSpPr>
            <p:spPr bwMode="auto">
              <a:xfrm>
                <a:off x="2867" y="2645"/>
                <a:ext cx="30" cy="4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0" y="1"/>
                  </a:cxn>
                  <a:cxn ang="0">
                    <a:pos x="42" y="3"/>
                  </a:cxn>
                  <a:cxn ang="0">
                    <a:pos x="35" y="4"/>
                  </a:cxn>
                  <a:cxn ang="0">
                    <a:pos x="28" y="7"/>
                  </a:cxn>
                  <a:cxn ang="0">
                    <a:pos x="21" y="8"/>
                  </a:cxn>
                  <a:cxn ang="0">
                    <a:pos x="14" y="10"/>
                  </a:cxn>
                  <a:cxn ang="0">
                    <a:pos x="6" y="11"/>
                  </a:cxn>
                  <a:cxn ang="0">
                    <a:pos x="0" y="13"/>
                  </a:cxn>
                  <a:cxn ang="0">
                    <a:pos x="1" y="33"/>
                  </a:cxn>
                  <a:cxn ang="0">
                    <a:pos x="1" y="51"/>
                  </a:cxn>
                  <a:cxn ang="0">
                    <a:pos x="1" y="71"/>
                  </a:cxn>
                  <a:cxn ang="0">
                    <a:pos x="1" y="91"/>
                  </a:cxn>
                  <a:cxn ang="0">
                    <a:pos x="8" y="89"/>
                  </a:cxn>
                  <a:cxn ang="0">
                    <a:pos x="16" y="88"/>
                  </a:cxn>
                  <a:cxn ang="0">
                    <a:pos x="23" y="87"/>
                  </a:cxn>
                  <a:cxn ang="0">
                    <a:pos x="29" y="85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8" y="80"/>
                  </a:cxn>
                  <a:cxn ang="0">
                    <a:pos x="58" y="60"/>
                  </a:cxn>
                  <a:cxn ang="0">
                    <a:pos x="58" y="40"/>
                  </a:cxn>
                  <a:cxn ang="0">
                    <a:pos x="57" y="20"/>
                  </a:cxn>
                  <a:cxn ang="0">
                    <a:pos x="57" y="0"/>
                  </a:cxn>
                </a:cxnLst>
                <a:rect l="0" t="0" r="r" b="b"/>
                <a:pathLst>
                  <a:path w="58" h="91">
                    <a:moveTo>
                      <a:pt x="57" y="0"/>
                    </a:moveTo>
                    <a:lnTo>
                      <a:pt x="50" y="1"/>
                    </a:lnTo>
                    <a:lnTo>
                      <a:pt x="42" y="3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21" y="8"/>
                    </a:lnTo>
                    <a:lnTo>
                      <a:pt x="14" y="10"/>
                    </a:lnTo>
                    <a:lnTo>
                      <a:pt x="6" y="11"/>
                    </a:lnTo>
                    <a:lnTo>
                      <a:pt x="0" y="13"/>
                    </a:lnTo>
                    <a:lnTo>
                      <a:pt x="1" y="33"/>
                    </a:lnTo>
                    <a:lnTo>
                      <a:pt x="1" y="51"/>
                    </a:lnTo>
                    <a:lnTo>
                      <a:pt x="1" y="71"/>
                    </a:lnTo>
                    <a:lnTo>
                      <a:pt x="1" y="91"/>
                    </a:lnTo>
                    <a:lnTo>
                      <a:pt x="8" y="89"/>
                    </a:lnTo>
                    <a:lnTo>
                      <a:pt x="16" y="88"/>
                    </a:lnTo>
                    <a:lnTo>
                      <a:pt x="23" y="87"/>
                    </a:lnTo>
                    <a:lnTo>
                      <a:pt x="29" y="85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8" y="80"/>
                    </a:lnTo>
                    <a:lnTo>
                      <a:pt x="58" y="60"/>
                    </a:lnTo>
                    <a:lnTo>
                      <a:pt x="58" y="40"/>
                    </a:lnTo>
                    <a:lnTo>
                      <a:pt x="57" y="2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4" name="Freeform 34"/>
              <p:cNvSpPr>
                <a:spLocks/>
              </p:cNvSpPr>
              <p:nvPr/>
            </p:nvSpPr>
            <p:spPr bwMode="auto">
              <a:xfrm>
                <a:off x="2852" y="2384"/>
                <a:ext cx="32" cy="61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48" y="4"/>
                  </a:cxn>
                  <a:cxn ang="0">
                    <a:pos x="41" y="8"/>
                  </a:cxn>
                  <a:cxn ang="0">
                    <a:pos x="34" y="12"/>
                  </a:cxn>
                  <a:cxn ang="0">
                    <a:pos x="27" y="16"/>
                  </a:cxn>
                  <a:cxn ang="0">
                    <a:pos x="20" y="20"/>
                  </a:cxn>
                  <a:cxn ang="0">
                    <a:pos x="13" y="25"/>
                  </a:cxn>
                  <a:cxn ang="0">
                    <a:pos x="6" y="29"/>
                  </a:cxn>
                  <a:cxn ang="0">
                    <a:pos x="0" y="33"/>
                  </a:cxn>
                  <a:cxn ang="0">
                    <a:pos x="2" y="55"/>
                  </a:cxn>
                  <a:cxn ang="0">
                    <a:pos x="4" y="77"/>
                  </a:cxn>
                  <a:cxn ang="0">
                    <a:pos x="6" y="100"/>
                  </a:cxn>
                  <a:cxn ang="0">
                    <a:pos x="9" y="122"/>
                  </a:cxn>
                  <a:cxn ang="0">
                    <a:pos x="16" y="118"/>
                  </a:cxn>
                  <a:cxn ang="0">
                    <a:pos x="23" y="114"/>
                  </a:cxn>
                  <a:cxn ang="0">
                    <a:pos x="30" y="110"/>
                  </a:cxn>
                  <a:cxn ang="0">
                    <a:pos x="36" y="107"/>
                  </a:cxn>
                  <a:cxn ang="0">
                    <a:pos x="42" y="103"/>
                  </a:cxn>
                  <a:cxn ang="0">
                    <a:pos x="49" y="100"/>
                  </a:cxn>
                  <a:cxn ang="0">
                    <a:pos x="56" y="95"/>
                  </a:cxn>
                  <a:cxn ang="0">
                    <a:pos x="63" y="92"/>
                  </a:cxn>
                  <a:cxn ang="0">
                    <a:pos x="61" y="69"/>
                  </a:cxn>
                  <a:cxn ang="0">
                    <a:pos x="59" y="46"/>
                  </a:cxn>
                  <a:cxn ang="0">
                    <a:pos x="57" y="23"/>
                  </a:cxn>
                  <a:cxn ang="0">
                    <a:pos x="55" y="0"/>
                  </a:cxn>
                </a:cxnLst>
                <a:rect l="0" t="0" r="r" b="b"/>
                <a:pathLst>
                  <a:path w="63" h="122">
                    <a:moveTo>
                      <a:pt x="55" y="0"/>
                    </a:moveTo>
                    <a:lnTo>
                      <a:pt x="48" y="4"/>
                    </a:lnTo>
                    <a:lnTo>
                      <a:pt x="41" y="8"/>
                    </a:lnTo>
                    <a:lnTo>
                      <a:pt x="34" y="12"/>
                    </a:lnTo>
                    <a:lnTo>
                      <a:pt x="27" y="16"/>
                    </a:lnTo>
                    <a:lnTo>
                      <a:pt x="20" y="20"/>
                    </a:lnTo>
                    <a:lnTo>
                      <a:pt x="13" y="25"/>
                    </a:lnTo>
                    <a:lnTo>
                      <a:pt x="6" y="29"/>
                    </a:lnTo>
                    <a:lnTo>
                      <a:pt x="0" y="33"/>
                    </a:lnTo>
                    <a:lnTo>
                      <a:pt x="2" y="55"/>
                    </a:lnTo>
                    <a:lnTo>
                      <a:pt x="4" y="77"/>
                    </a:lnTo>
                    <a:lnTo>
                      <a:pt x="6" y="100"/>
                    </a:lnTo>
                    <a:lnTo>
                      <a:pt x="9" y="122"/>
                    </a:lnTo>
                    <a:lnTo>
                      <a:pt x="16" y="118"/>
                    </a:lnTo>
                    <a:lnTo>
                      <a:pt x="23" y="114"/>
                    </a:lnTo>
                    <a:lnTo>
                      <a:pt x="30" y="110"/>
                    </a:lnTo>
                    <a:lnTo>
                      <a:pt x="36" y="107"/>
                    </a:lnTo>
                    <a:lnTo>
                      <a:pt x="42" y="103"/>
                    </a:lnTo>
                    <a:lnTo>
                      <a:pt x="49" y="100"/>
                    </a:lnTo>
                    <a:lnTo>
                      <a:pt x="56" y="95"/>
                    </a:lnTo>
                    <a:lnTo>
                      <a:pt x="63" y="92"/>
                    </a:lnTo>
                    <a:lnTo>
                      <a:pt x="61" y="69"/>
                    </a:lnTo>
                    <a:lnTo>
                      <a:pt x="59" y="46"/>
                    </a:lnTo>
                    <a:lnTo>
                      <a:pt x="57" y="23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5" name="Freeform 35"/>
              <p:cNvSpPr>
                <a:spLocks/>
              </p:cNvSpPr>
              <p:nvPr/>
            </p:nvSpPr>
            <p:spPr bwMode="auto">
              <a:xfrm>
                <a:off x="2914" y="2450"/>
                <a:ext cx="32" cy="59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49" y="4"/>
                  </a:cxn>
                  <a:cxn ang="0">
                    <a:pos x="42" y="6"/>
                  </a:cxn>
                  <a:cxn ang="0">
                    <a:pos x="36" y="9"/>
                  </a:cxn>
                  <a:cxn ang="0">
                    <a:pos x="29" y="13"/>
                  </a:cxn>
                  <a:cxn ang="0">
                    <a:pos x="22" y="16"/>
                  </a:cxn>
                  <a:cxn ang="0">
                    <a:pos x="15" y="20"/>
                  </a:cxn>
                  <a:cxn ang="0">
                    <a:pos x="7" y="22"/>
                  </a:cxn>
                  <a:cxn ang="0">
                    <a:pos x="0" y="25"/>
                  </a:cxn>
                  <a:cxn ang="0">
                    <a:pos x="2" y="48"/>
                  </a:cxn>
                  <a:cxn ang="0">
                    <a:pos x="3" y="72"/>
                  </a:cxn>
                  <a:cxn ang="0">
                    <a:pos x="6" y="95"/>
                  </a:cxn>
                  <a:cxn ang="0">
                    <a:pos x="7" y="118"/>
                  </a:cxn>
                  <a:cxn ang="0">
                    <a:pos x="14" y="114"/>
                  </a:cxn>
                  <a:cxn ang="0">
                    <a:pos x="21" y="112"/>
                  </a:cxn>
                  <a:cxn ang="0">
                    <a:pos x="27" y="108"/>
                  </a:cxn>
                  <a:cxn ang="0">
                    <a:pos x="34" y="106"/>
                  </a:cxn>
                  <a:cxn ang="0">
                    <a:pos x="41" y="104"/>
                  </a:cxn>
                  <a:cxn ang="0">
                    <a:pos x="48" y="100"/>
                  </a:cxn>
                  <a:cxn ang="0">
                    <a:pos x="56" y="98"/>
                  </a:cxn>
                  <a:cxn ang="0">
                    <a:pos x="63" y="95"/>
                  </a:cxn>
                  <a:cxn ang="0">
                    <a:pos x="62" y="70"/>
                  </a:cxn>
                  <a:cxn ang="0">
                    <a:pos x="61" y="47"/>
                  </a:cxn>
                  <a:cxn ang="0">
                    <a:pos x="59" y="24"/>
                  </a:cxn>
                  <a:cxn ang="0">
                    <a:pos x="56" y="0"/>
                  </a:cxn>
                </a:cxnLst>
                <a:rect l="0" t="0" r="r" b="b"/>
                <a:pathLst>
                  <a:path w="63" h="118">
                    <a:moveTo>
                      <a:pt x="56" y="0"/>
                    </a:moveTo>
                    <a:lnTo>
                      <a:pt x="49" y="4"/>
                    </a:lnTo>
                    <a:lnTo>
                      <a:pt x="42" y="6"/>
                    </a:lnTo>
                    <a:lnTo>
                      <a:pt x="36" y="9"/>
                    </a:lnTo>
                    <a:lnTo>
                      <a:pt x="29" y="13"/>
                    </a:lnTo>
                    <a:lnTo>
                      <a:pt x="22" y="16"/>
                    </a:lnTo>
                    <a:lnTo>
                      <a:pt x="15" y="20"/>
                    </a:lnTo>
                    <a:lnTo>
                      <a:pt x="7" y="22"/>
                    </a:lnTo>
                    <a:lnTo>
                      <a:pt x="0" y="25"/>
                    </a:lnTo>
                    <a:lnTo>
                      <a:pt x="2" y="48"/>
                    </a:lnTo>
                    <a:lnTo>
                      <a:pt x="3" y="72"/>
                    </a:lnTo>
                    <a:lnTo>
                      <a:pt x="6" y="95"/>
                    </a:lnTo>
                    <a:lnTo>
                      <a:pt x="7" y="118"/>
                    </a:lnTo>
                    <a:lnTo>
                      <a:pt x="14" y="114"/>
                    </a:lnTo>
                    <a:lnTo>
                      <a:pt x="21" y="112"/>
                    </a:lnTo>
                    <a:lnTo>
                      <a:pt x="27" y="108"/>
                    </a:lnTo>
                    <a:lnTo>
                      <a:pt x="34" y="106"/>
                    </a:lnTo>
                    <a:lnTo>
                      <a:pt x="41" y="104"/>
                    </a:lnTo>
                    <a:lnTo>
                      <a:pt x="48" y="100"/>
                    </a:lnTo>
                    <a:lnTo>
                      <a:pt x="56" y="98"/>
                    </a:lnTo>
                    <a:lnTo>
                      <a:pt x="63" y="95"/>
                    </a:lnTo>
                    <a:lnTo>
                      <a:pt x="62" y="70"/>
                    </a:lnTo>
                    <a:lnTo>
                      <a:pt x="61" y="47"/>
                    </a:lnTo>
                    <a:lnTo>
                      <a:pt x="59" y="2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6" name="Freeform 36"/>
              <p:cNvSpPr>
                <a:spLocks/>
              </p:cNvSpPr>
              <p:nvPr/>
            </p:nvSpPr>
            <p:spPr bwMode="auto">
              <a:xfrm>
                <a:off x="2923" y="2633"/>
                <a:ext cx="30" cy="4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34"/>
                  </a:cxn>
                  <a:cxn ang="0">
                    <a:pos x="1" y="55"/>
                  </a:cxn>
                  <a:cxn ang="0">
                    <a:pos x="1" y="75"/>
                  </a:cxn>
                  <a:cxn ang="0">
                    <a:pos x="1" y="96"/>
                  </a:cxn>
                  <a:cxn ang="0">
                    <a:pos x="8" y="95"/>
                  </a:cxn>
                  <a:cxn ang="0">
                    <a:pos x="16" y="94"/>
                  </a:cxn>
                  <a:cxn ang="0">
                    <a:pos x="23" y="93"/>
                  </a:cxn>
                  <a:cxn ang="0">
                    <a:pos x="30" y="91"/>
                  </a:cxn>
                  <a:cxn ang="0">
                    <a:pos x="37" y="90"/>
                  </a:cxn>
                  <a:cxn ang="0">
                    <a:pos x="45" y="89"/>
                  </a:cxn>
                  <a:cxn ang="0">
                    <a:pos x="52" y="88"/>
                  </a:cxn>
                  <a:cxn ang="0">
                    <a:pos x="60" y="87"/>
                  </a:cxn>
                  <a:cxn ang="0">
                    <a:pos x="60" y="65"/>
                  </a:cxn>
                  <a:cxn ang="0">
                    <a:pos x="59" y="43"/>
                  </a:cxn>
                  <a:cxn ang="0">
                    <a:pos x="59" y="22"/>
                  </a:cxn>
                  <a:cxn ang="0">
                    <a:pos x="58" y="0"/>
                  </a:cxn>
                  <a:cxn ang="0">
                    <a:pos x="51" y="2"/>
                  </a:cxn>
                  <a:cxn ang="0">
                    <a:pos x="43" y="3"/>
                  </a:cxn>
                  <a:cxn ang="0">
                    <a:pos x="36" y="5"/>
                  </a:cxn>
                  <a:cxn ang="0">
                    <a:pos x="29" y="6"/>
                  </a:cxn>
                  <a:cxn ang="0">
                    <a:pos x="22" y="9"/>
                  </a:cxn>
                  <a:cxn ang="0">
                    <a:pos x="15" y="10"/>
                  </a:cxn>
                  <a:cxn ang="0">
                    <a:pos x="7" y="12"/>
                  </a:cxn>
                  <a:cxn ang="0">
                    <a:pos x="0" y="13"/>
                  </a:cxn>
                </a:cxnLst>
                <a:rect l="0" t="0" r="r" b="b"/>
                <a:pathLst>
                  <a:path w="60" h="96">
                    <a:moveTo>
                      <a:pt x="0" y="13"/>
                    </a:moveTo>
                    <a:lnTo>
                      <a:pt x="0" y="34"/>
                    </a:lnTo>
                    <a:lnTo>
                      <a:pt x="1" y="55"/>
                    </a:lnTo>
                    <a:lnTo>
                      <a:pt x="1" y="75"/>
                    </a:lnTo>
                    <a:lnTo>
                      <a:pt x="1" y="96"/>
                    </a:lnTo>
                    <a:lnTo>
                      <a:pt x="8" y="95"/>
                    </a:lnTo>
                    <a:lnTo>
                      <a:pt x="16" y="94"/>
                    </a:lnTo>
                    <a:lnTo>
                      <a:pt x="23" y="93"/>
                    </a:lnTo>
                    <a:lnTo>
                      <a:pt x="30" y="91"/>
                    </a:lnTo>
                    <a:lnTo>
                      <a:pt x="37" y="90"/>
                    </a:lnTo>
                    <a:lnTo>
                      <a:pt x="45" y="89"/>
                    </a:lnTo>
                    <a:lnTo>
                      <a:pt x="52" y="88"/>
                    </a:lnTo>
                    <a:lnTo>
                      <a:pt x="60" y="87"/>
                    </a:lnTo>
                    <a:lnTo>
                      <a:pt x="60" y="65"/>
                    </a:lnTo>
                    <a:lnTo>
                      <a:pt x="59" y="43"/>
                    </a:lnTo>
                    <a:lnTo>
                      <a:pt x="59" y="22"/>
                    </a:lnTo>
                    <a:lnTo>
                      <a:pt x="58" y="0"/>
                    </a:lnTo>
                    <a:lnTo>
                      <a:pt x="51" y="2"/>
                    </a:lnTo>
                    <a:lnTo>
                      <a:pt x="43" y="3"/>
                    </a:lnTo>
                    <a:lnTo>
                      <a:pt x="36" y="5"/>
                    </a:lnTo>
                    <a:lnTo>
                      <a:pt x="29" y="6"/>
                    </a:lnTo>
                    <a:lnTo>
                      <a:pt x="22" y="9"/>
                    </a:lnTo>
                    <a:lnTo>
                      <a:pt x="15" y="10"/>
                    </a:lnTo>
                    <a:lnTo>
                      <a:pt x="7" y="1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7" name="Freeform 37"/>
              <p:cNvSpPr>
                <a:spLocks/>
              </p:cNvSpPr>
              <p:nvPr/>
            </p:nvSpPr>
            <p:spPr bwMode="auto">
              <a:xfrm>
                <a:off x="2920" y="2543"/>
                <a:ext cx="31" cy="54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51" y="2"/>
                  </a:cxn>
                  <a:cxn ang="0">
                    <a:pos x="43" y="4"/>
                  </a:cxn>
                  <a:cxn ang="0">
                    <a:pos x="36" y="7"/>
                  </a:cxn>
                  <a:cxn ang="0">
                    <a:pos x="29" y="9"/>
                  </a:cxn>
                  <a:cxn ang="0">
                    <a:pos x="22" y="12"/>
                  </a:cxn>
                  <a:cxn ang="0">
                    <a:pos x="15" y="15"/>
                  </a:cxn>
                  <a:cxn ang="0">
                    <a:pos x="7" y="17"/>
                  </a:cxn>
                  <a:cxn ang="0">
                    <a:pos x="0" y="19"/>
                  </a:cxn>
                  <a:cxn ang="0">
                    <a:pos x="2" y="41"/>
                  </a:cxn>
                  <a:cxn ang="0">
                    <a:pos x="3" y="63"/>
                  </a:cxn>
                  <a:cxn ang="0">
                    <a:pos x="3" y="85"/>
                  </a:cxn>
                  <a:cxn ang="0">
                    <a:pos x="4" y="107"/>
                  </a:cxn>
                  <a:cxn ang="0">
                    <a:pos x="11" y="105"/>
                  </a:cxn>
                  <a:cxn ang="0">
                    <a:pos x="19" y="102"/>
                  </a:cxn>
                  <a:cxn ang="0">
                    <a:pos x="26" y="101"/>
                  </a:cxn>
                  <a:cxn ang="0">
                    <a:pos x="34" y="99"/>
                  </a:cxn>
                  <a:cxn ang="0">
                    <a:pos x="41" y="96"/>
                  </a:cxn>
                  <a:cxn ang="0">
                    <a:pos x="48" y="95"/>
                  </a:cxn>
                  <a:cxn ang="0">
                    <a:pos x="56" y="93"/>
                  </a:cxn>
                  <a:cxn ang="0">
                    <a:pos x="63" y="91"/>
                  </a:cxn>
                  <a:cxn ang="0">
                    <a:pos x="61" y="68"/>
                  </a:cxn>
                  <a:cxn ang="0">
                    <a:pos x="60" y="45"/>
                  </a:cxn>
                  <a:cxn ang="0">
                    <a:pos x="59" y="23"/>
                  </a:cxn>
                  <a:cxn ang="0">
                    <a:pos x="58" y="0"/>
                  </a:cxn>
                </a:cxnLst>
                <a:rect l="0" t="0" r="r" b="b"/>
                <a:pathLst>
                  <a:path w="63" h="107">
                    <a:moveTo>
                      <a:pt x="58" y="0"/>
                    </a:moveTo>
                    <a:lnTo>
                      <a:pt x="51" y="2"/>
                    </a:lnTo>
                    <a:lnTo>
                      <a:pt x="43" y="4"/>
                    </a:lnTo>
                    <a:lnTo>
                      <a:pt x="36" y="7"/>
                    </a:lnTo>
                    <a:lnTo>
                      <a:pt x="29" y="9"/>
                    </a:lnTo>
                    <a:lnTo>
                      <a:pt x="22" y="12"/>
                    </a:lnTo>
                    <a:lnTo>
                      <a:pt x="15" y="15"/>
                    </a:lnTo>
                    <a:lnTo>
                      <a:pt x="7" y="17"/>
                    </a:lnTo>
                    <a:lnTo>
                      <a:pt x="0" y="19"/>
                    </a:lnTo>
                    <a:lnTo>
                      <a:pt x="2" y="41"/>
                    </a:lnTo>
                    <a:lnTo>
                      <a:pt x="3" y="63"/>
                    </a:lnTo>
                    <a:lnTo>
                      <a:pt x="3" y="85"/>
                    </a:lnTo>
                    <a:lnTo>
                      <a:pt x="4" y="107"/>
                    </a:lnTo>
                    <a:lnTo>
                      <a:pt x="11" y="105"/>
                    </a:lnTo>
                    <a:lnTo>
                      <a:pt x="19" y="102"/>
                    </a:lnTo>
                    <a:lnTo>
                      <a:pt x="26" y="101"/>
                    </a:lnTo>
                    <a:lnTo>
                      <a:pt x="34" y="99"/>
                    </a:lnTo>
                    <a:lnTo>
                      <a:pt x="41" y="96"/>
                    </a:lnTo>
                    <a:lnTo>
                      <a:pt x="48" y="95"/>
                    </a:lnTo>
                    <a:lnTo>
                      <a:pt x="56" y="93"/>
                    </a:lnTo>
                    <a:lnTo>
                      <a:pt x="63" y="91"/>
                    </a:lnTo>
                    <a:lnTo>
                      <a:pt x="61" y="68"/>
                    </a:lnTo>
                    <a:lnTo>
                      <a:pt x="60" y="45"/>
                    </a:lnTo>
                    <a:lnTo>
                      <a:pt x="59" y="2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8" name="Freeform 38"/>
              <p:cNvSpPr>
                <a:spLocks/>
              </p:cNvSpPr>
              <p:nvPr/>
            </p:nvSpPr>
            <p:spPr bwMode="auto">
              <a:xfrm>
                <a:off x="2924" y="2718"/>
                <a:ext cx="29" cy="4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26"/>
                  </a:cxn>
                  <a:cxn ang="0">
                    <a:pos x="0" y="46"/>
                  </a:cxn>
                  <a:cxn ang="0">
                    <a:pos x="0" y="66"/>
                  </a:cxn>
                  <a:cxn ang="0">
                    <a:pos x="0" y="86"/>
                  </a:cxn>
                  <a:cxn ang="0">
                    <a:pos x="7" y="85"/>
                  </a:cxn>
                  <a:cxn ang="0">
                    <a:pos x="15" y="85"/>
                  </a:cxn>
                  <a:cxn ang="0">
                    <a:pos x="22" y="84"/>
                  </a:cxn>
                  <a:cxn ang="0">
                    <a:pos x="29" y="84"/>
                  </a:cxn>
                  <a:cxn ang="0">
                    <a:pos x="36" y="83"/>
                  </a:cxn>
                  <a:cxn ang="0">
                    <a:pos x="44" y="83"/>
                  </a:cxn>
                  <a:cxn ang="0">
                    <a:pos x="51" y="82"/>
                  </a:cxn>
                  <a:cxn ang="0">
                    <a:pos x="59" y="82"/>
                  </a:cxn>
                  <a:cxn ang="0">
                    <a:pos x="59" y="61"/>
                  </a:cxn>
                  <a:cxn ang="0">
                    <a:pos x="59" y="40"/>
                  </a:cxn>
                  <a:cxn ang="0">
                    <a:pos x="59" y="21"/>
                  </a:cxn>
                  <a:cxn ang="0">
                    <a:pos x="59" y="0"/>
                  </a:cxn>
                  <a:cxn ang="0">
                    <a:pos x="52" y="1"/>
                  </a:cxn>
                  <a:cxn ang="0">
                    <a:pos x="44" y="1"/>
                  </a:cxn>
                  <a:cxn ang="0">
                    <a:pos x="37" y="2"/>
                  </a:cxn>
                  <a:cxn ang="0">
                    <a:pos x="30" y="3"/>
                  </a:cxn>
                  <a:cxn ang="0">
                    <a:pos x="22" y="5"/>
                  </a:cxn>
                  <a:cxn ang="0">
                    <a:pos x="15" y="5"/>
                  </a:cxn>
                  <a:cxn ang="0">
                    <a:pos x="7" y="6"/>
                  </a:cxn>
                  <a:cxn ang="0">
                    <a:pos x="0" y="7"/>
                  </a:cxn>
                </a:cxnLst>
                <a:rect l="0" t="0" r="r" b="b"/>
                <a:pathLst>
                  <a:path w="59" h="86">
                    <a:moveTo>
                      <a:pt x="0" y="7"/>
                    </a:moveTo>
                    <a:lnTo>
                      <a:pt x="0" y="26"/>
                    </a:lnTo>
                    <a:lnTo>
                      <a:pt x="0" y="46"/>
                    </a:lnTo>
                    <a:lnTo>
                      <a:pt x="0" y="66"/>
                    </a:lnTo>
                    <a:lnTo>
                      <a:pt x="0" y="86"/>
                    </a:lnTo>
                    <a:lnTo>
                      <a:pt x="7" y="85"/>
                    </a:lnTo>
                    <a:lnTo>
                      <a:pt x="15" y="85"/>
                    </a:lnTo>
                    <a:lnTo>
                      <a:pt x="22" y="84"/>
                    </a:lnTo>
                    <a:lnTo>
                      <a:pt x="29" y="84"/>
                    </a:lnTo>
                    <a:lnTo>
                      <a:pt x="36" y="83"/>
                    </a:lnTo>
                    <a:lnTo>
                      <a:pt x="44" y="83"/>
                    </a:lnTo>
                    <a:lnTo>
                      <a:pt x="51" y="82"/>
                    </a:lnTo>
                    <a:lnTo>
                      <a:pt x="59" y="82"/>
                    </a:lnTo>
                    <a:lnTo>
                      <a:pt x="59" y="61"/>
                    </a:lnTo>
                    <a:lnTo>
                      <a:pt x="59" y="40"/>
                    </a:lnTo>
                    <a:lnTo>
                      <a:pt x="59" y="21"/>
                    </a:lnTo>
                    <a:lnTo>
                      <a:pt x="59" y="0"/>
                    </a:lnTo>
                    <a:lnTo>
                      <a:pt x="52" y="1"/>
                    </a:lnTo>
                    <a:lnTo>
                      <a:pt x="44" y="1"/>
                    </a:lnTo>
                    <a:lnTo>
                      <a:pt x="37" y="2"/>
                    </a:lnTo>
                    <a:lnTo>
                      <a:pt x="30" y="3"/>
                    </a:lnTo>
                    <a:lnTo>
                      <a:pt x="22" y="5"/>
                    </a:lnTo>
                    <a:lnTo>
                      <a:pt x="15" y="5"/>
                    </a:lnTo>
                    <a:lnTo>
                      <a:pt x="7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59" name="Freeform 39"/>
              <p:cNvSpPr>
                <a:spLocks/>
              </p:cNvSpPr>
              <p:nvPr/>
            </p:nvSpPr>
            <p:spPr bwMode="auto">
              <a:xfrm>
                <a:off x="2905" y="2352"/>
                <a:ext cx="33" cy="64"/>
              </a:xfrm>
              <a:custGeom>
                <a:avLst/>
                <a:gdLst/>
                <a:ahLst/>
                <a:cxnLst>
                  <a:cxn ang="0">
                    <a:pos x="65" y="99"/>
                  </a:cxn>
                  <a:cxn ang="0">
                    <a:pos x="63" y="74"/>
                  </a:cxn>
                  <a:cxn ang="0">
                    <a:pos x="61" y="50"/>
                  </a:cxn>
                  <a:cxn ang="0">
                    <a:pos x="57" y="26"/>
                  </a:cxn>
                  <a:cxn ang="0">
                    <a:pos x="55" y="0"/>
                  </a:cxn>
                  <a:cxn ang="0">
                    <a:pos x="48" y="4"/>
                  </a:cxn>
                  <a:cxn ang="0">
                    <a:pos x="41" y="8"/>
                  </a:cxn>
                  <a:cxn ang="0">
                    <a:pos x="34" y="12"/>
                  </a:cxn>
                  <a:cxn ang="0">
                    <a:pos x="27" y="16"/>
                  </a:cxn>
                  <a:cxn ang="0">
                    <a:pos x="20" y="21"/>
                  </a:cxn>
                  <a:cxn ang="0">
                    <a:pos x="13" y="24"/>
                  </a:cxn>
                  <a:cxn ang="0">
                    <a:pos x="6" y="29"/>
                  </a:cxn>
                  <a:cxn ang="0">
                    <a:pos x="0" y="32"/>
                  </a:cxn>
                  <a:cxn ang="0">
                    <a:pos x="2" y="57"/>
                  </a:cxn>
                  <a:cxn ang="0">
                    <a:pos x="4" y="81"/>
                  </a:cxn>
                  <a:cxn ang="0">
                    <a:pos x="6" y="104"/>
                  </a:cxn>
                  <a:cxn ang="0">
                    <a:pos x="9" y="128"/>
                  </a:cxn>
                  <a:cxn ang="0">
                    <a:pos x="16" y="125"/>
                  </a:cxn>
                  <a:cxn ang="0">
                    <a:pos x="24" y="121"/>
                  </a:cxn>
                  <a:cxn ang="0">
                    <a:pos x="31" y="118"/>
                  </a:cxn>
                  <a:cxn ang="0">
                    <a:pos x="38" y="113"/>
                  </a:cxn>
                  <a:cxn ang="0">
                    <a:pos x="44" y="110"/>
                  </a:cxn>
                  <a:cxn ang="0">
                    <a:pos x="51" y="106"/>
                  </a:cxn>
                  <a:cxn ang="0">
                    <a:pos x="58" y="103"/>
                  </a:cxn>
                  <a:cxn ang="0">
                    <a:pos x="65" y="99"/>
                  </a:cxn>
                </a:cxnLst>
                <a:rect l="0" t="0" r="r" b="b"/>
                <a:pathLst>
                  <a:path w="65" h="128">
                    <a:moveTo>
                      <a:pt x="65" y="99"/>
                    </a:moveTo>
                    <a:lnTo>
                      <a:pt x="63" y="74"/>
                    </a:lnTo>
                    <a:lnTo>
                      <a:pt x="61" y="50"/>
                    </a:lnTo>
                    <a:lnTo>
                      <a:pt x="57" y="26"/>
                    </a:lnTo>
                    <a:lnTo>
                      <a:pt x="55" y="0"/>
                    </a:lnTo>
                    <a:lnTo>
                      <a:pt x="48" y="4"/>
                    </a:lnTo>
                    <a:lnTo>
                      <a:pt x="41" y="8"/>
                    </a:lnTo>
                    <a:lnTo>
                      <a:pt x="34" y="12"/>
                    </a:lnTo>
                    <a:lnTo>
                      <a:pt x="27" y="16"/>
                    </a:lnTo>
                    <a:lnTo>
                      <a:pt x="20" y="21"/>
                    </a:lnTo>
                    <a:lnTo>
                      <a:pt x="13" y="24"/>
                    </a:lnTo>
                    <a:lnTo>
                      <a:pt x="6" y="29"/>
                    </a:lnTo>
                    <a:lnTo>
                      <a:pt x="0" y="32"/>
                    </a:lnTo>
                    <a:lnTo>
                      <a:pt x="2" y="57"/>
                    </a:lnTo>
                    <a:lnTo>
                      <a:pt x="4" y="81"/>
                    </a:lnTo>
                    <a:lnTo>
                      <a:pt x="6" y="104"/>
                    </a:lnTo>
                    <a:lnTo>
                      <a:pt x="9" y="128"/>
                    </a:lnTo>
                    <a:lnTo>
                      <a:pt x="16" y="125"/>
                    </a:lnTo>
                    <a:lnTo>
                      <a:pt x="24" y="121"/>
                    </a:lnTo>
                    <a:lnTo>
                      <a:pt x="31" y="118"/>
                    </a:lnTo>
                    <a:lnTo>
                      <a:pt x="38" y="113"/>
                    </a:lnTo>
                    <a:lnTo>
                      <a:pt x="44" y="110"/>
                    </a:lnTo>
                    <a:lnTo>
                      <a:pt x="51" y="106"/>
                    </a:lnTo>
                    <a:lnTo>
                      <a:pt x="58" y="103"/>
                    </a:lnTo>
                    <a:lnTo>
                      <a:pt x="65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0" name="Freeform 40"/>
              <p:cNvSpPr>
                <a:spLocks/>
              </p:cNvSpPr>
              <p:nvPr/>
            </p:nvSpPr>
            <p:spPr bwMode="auto">
              <a:xfrm>
                <a:off x="2969" y="2426"/>
                <a:ext cx="33" cy="61"/>
              </a:xfrm>
              <a:custGeom>
                <a:avLst/>
                <a:gdLst/>
                <a:ahLst/>
                <a:cxnLst>
                  <a:cxn ang="0">
                    <a:pos x="8" y="122"/>
                  </a:cxn>
                  <a:cxn ang="0">
                    <a:pos x="15" y="120"/>
                  </a:cxn>
                  <a:cxn ang="0">
                    <a:pos x="23" y="116"/>
                  </a:cxn>
                  <a:cxn ang="0">
                    <a:pos x="30" y="114"/>
                  </a:cxn>
                  <a:cxn ang="0">
                    <a:pos x="37" y="111"/>
                  </a:cxn>
                  <a:cxn ang="0">
                    <a:pos x="44" y="109"/>
                  </a:cxn>
                  <a:cxn ang="0">
                    <a:pos x="52" y="106"/>
                  </a:cxn>
                  <a:cxn ang="0">
                    <a:pos x="59" y="103"/>
                  </a:cxn>
                  <a:cxn ang="0">
                    <a:pos x="67" y="101"/>
                  </a:cxn>
                  <a:cxn ang="0">
                    <a:pos x="65" y="76"/>
                  </a:cxn>
                  <a:cxn ang="0">
                    <a:pos x="63" y="50"/>
                  </a:cxn>
                  <a:cxn ang="0">
                    <a:pos x="60" y="25"/>
                  </a:cxn>
                  <a:cxn ang="0">
                    <a:pos x="58" y="0"/>
                  </a:cxn>
                  <a:cxn ang="0">
                    <a:pos x="51" y="3"/>
                  </a:cxn>
                  <a:cxn ang="0">
                    <a:pos x="43" y="5"/>
                  </a:cxn>
                  <a:cxn ang="0">
                    <a:pos x="36" y="9"/>
                  </a:cxn>
                  <a:cxn ang="0">
                    <a:pos x="29" y="11"/>
                  </a:cxn>
                  <a:cxn ang="0">
                    <a:pos x="22" y="15"/>
                  </a:cxn>
                  <a:cxn ang="0">
                    <a:pos x="15" y="18"/>
                  </a:cxn>
                  <a:cxn ang="0">
                    <a:pos x="7" y="20"/>
                  </a:cxn>
                  <a:cxn ang="0">
                    <a:pos x="0" y="24"/>
                  </a:cxn>
                  <a:cxn ang="0">
                    <a:pos x="3" y="49"/>
                  </a:cxn>
                  <a:cxn ang="0">
                    <a:pos x="5" y="73"/>
                  </a:cxn>
                  <a:cxn ang="0">
                    <a:pos x="6" y="98"/>
                  </a:cxn>
                  <a:cxn ang="0">
                    <a:pos x="8" y="122"/>
                  </a:cxn>
                </a:cxnLst>
                <a:rect l="0" t="0" r="r" b="b"/>
                <a:pathLst>
                  <a:path w="67" h="122">
                    <a:moveTo>
                      <a:pt x="8" y="122"/>
                    </a:moveTo>
                    <a:lnTo>
                      <a:pt x="15" y="120"/>
                    </a:lnTo>
                    <a:lnTo>
                      <a:pt x="23" y="116"/>
                    </a:lnTo>
                    <a:lnTo>
                      <a:pt x="30" y="114"/>
                    </a:lnTo>
                    <a:lnTo>
                      <a:pt x="37" y="111"/>
                    </a:lnTo>
                    <a:lnTo>
                      <a:pt x="44" y="109"/>
                    </a:lnTo>
                    <a:lnTo>
                      <a:pt x="52" y="106"/>
                    </a:lnTo>
                    <a:lnTo>
                      <a:pt x="59" y="103"/>
                    </a:lnTo>
                    <a:lnTo>
                      <a:pt x="67" y="101"/>
                    </a:lnTo>
                    <a:lnTo>
                      <a:pt x="65" y="76"/>
                    </a:lnTo>
                    <a:lnTo>
                      <a:pt x="63" y="50"/>
                    </a:lnTo>
                    <a:lnTo>
                      <a:pt x="60" y="25"/>
                    </a:lnTo>
                    <a:lnTo>
                      <a:pt x="58" y="0"/>
                    </a:lnTo>
                    <a:lnTo>
                      <a:pt x="51" y="3"/>
                    </a:lnTo>
                    <a:lnTo>
                      <a:pt x="43" y="5"/>
                    </a:lnTo>
                    <a:lnTo>
                      <a:pt x="36" y="9"/>
                    </a:lnTo>
                    <a:lnTo>
                      <a:pt x="29" y="11"/>
                    </a:lnTo>
                    <a:lnTo>
                      <a:pt x="22" y="15"/>
                    </a:lnTo>
                    <a:lnTo>
                      <a:pt x="15" y="18"/>
                    </a:lnTo>
                    <a:lnTo>
                      <a:pt x="7" y="20"/>
                    </a:lnTo>
                    <a:lnTo>
                      <a:pt x="0" y="24"/>
                    </a:lnTo>
                    <a:lnTo>
                      <a:pt x="3" y="49"/>
                    </a:lnTo>
                    <a:lnTo>
                      <a:pt x="5" y="73"/>
                    </a:lnTo>
                    <a:lnTo>
                      <a:pt x="6" y="98"/>
                    </a:lnTo>
                    <a:lnTo>
                      <a:pt x="8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1" name="Freeform 41"/>
              <p:cNvSpPr>
                <a:spLocks/>
              </p:cNvSpPr>
              <p:nvPr/>
            </p:nvSpPr>
            <p:spPr bwMode="auto">
              <a:xfrm>
                <a:off x="2959" y="2322"/>
                <a:ext cx="34" cy="66"/>
              </a:xfrm>
              <a:custGeom>
                <a:avLst/>
                <a:gdLst/>
                <a:ahLst/>
                <a:cxnLst>
                  <a:cxn ang="0">
                    <a:pos x="68" y="105"/>
                  </a:cxn>
                  <a:cxn ang="0">
                    <a:pos x="64" y="78"/>
                  </a:cxn>
                  <a:cxn ang="0">
                    <a:pos x="62" y="52"/>
                  </a:cxn>
                  <a:cxn ang="0">
                    <a:pos x="58" y="27"/>
                  </a:cxn>
                  <a:cxn ang="0">
                    <a:pos x="55" y="0"/>
                  </a:cxn>
                  <a:cxn ang="0">
                    <a:pos x="48" y="4"/>
                  </a:cxn>
                  <a:cxn ang="0">
                    <a:pos x="41" y="8"/>
                  </a:cxn>
                  <a:cxn ang="0">
                    <a:pos x="34" y="12"/>
                  </a:cxn>
                  <a:cxn ang="0">
                    <a:pos x="27" y="15"/>
                  </a:cxn>
                  <a:cxn ang="0">
                    <a:pos x="20" y="19"/>
                  </a:cxn>
                  <a:cxn ang="0">
                    <a:pos x="14" y="23"/>
                  </a:cxn>
                  <a:cxn ang="0">
                    <a:pos x="7" y="27"/>
                  </a:cxn>
                  <a:cxn ang="0">
                    <a:pos x="0" y="31"/>
                  </a:cxn>
                  <a:cxn ang="0">
                    <a:pos x="2" y="57"/>
                  </a:cxn>
                  <a:cxn ang="0">
                    <a:pos x="5" y="82"/>
                  </a:cxn>
                  <a:cxn ang="0">
                    <a:pos x="8" y="108"/>
                  </a:cxn>
                  <a:cxn ang="0">
                    <a:pos x="10" y="134"/>
                  </a:cxn>
                  <a:cxn ang="0">
                    <a:pos x="17" y="130"/>
                  </a:cxn>
                  <a:cxn ang="0">
                    <a:pos x="25" y="126"/>
                  </a:cxn>
                  <a:cxn ang="0">
                    <a:pos x="32" y="122"/>
                  </a:cxn>
                  <a:cxn ang="0">
                    <a:pos x="39" y="119"/>
                  </a:cxn>
                  <a:cxn ang="0">
                    <a:pos x="46" y="115"/>
                  </a:cxn>
                  <a:cxn ang="0">
                    <a:pos x="53" y="112"/>
                  </a:cxn>
                  <a:cxn ang="0">
                    <a:pos x="61" y="108"/>
                  </a:cxn>
                  <a:cxn ang="0">
                    <a:pos x="68" y="105"/>
                  </a:cxn>
                </a:cxnLst>
                <a:rect l="0" t="0" r="r" b="b"/>
                <a:pathLst>
                  <a:path w="68" h="134">
                    <a:moveTo>
                      <a:pt x="68" y="105"/>
                    </a:moveTo>
                    <a:lnTo>
                      <a:pt x="64" y="78"/>
                    </a:lnTo>
                    <a:lnTo>
                      <a:pt x="62" y="52"/>
                    </a:lnTo>
                    <a:lnTo>
                      <a:pt x="58" y="27"/>
                    </a:lnTo>
                    <a:lnTo>
                      <a:pt x="55" y="0"/>
                    </a:lnTo>
                    <a:lnTo>
                      <a:pt x="48" y="4"/>
                    </a:lnTo>
                    <a:lnTo>
                      <a:pt x="41" y="8"/>
                    </a:lnTo>
                    <a:lnTo>
                      <a:pt x="34" y="12"/>
                    </a:lnTo>
                    <a:lnTo>
                      <a:pt x="27" y="15"/>
                    </a:lnTo>
                    <a:lnTo>
                      <a:pt x="20" y="19"/>
                    </a:lnTo>
                    <a:lnTo>
                      <a:pt x="14" y="23"/>
                    </a:lnTo>
                    <a:lnTo>
                      <a:pt x="7" y="27"/>
                    </a:lnTo>
                    <a:lnTo>
                      <a:pt x="0" y="31"/>
                    </a:lnTo>
                    <a:lnTo>
                      <a:pt x="2" y="57"/>
                    </a:lnTo>
                    <a:lnTo>
                      <a:pt x="5" y="82"/>
                    </a:lnTo>
                    <a:lnTo>
                      <a:pt x="8" y="108"/>
                    </a:lnTo>
                    <a:lnTo>
                      <a:pt x="10" y="134"/>
                    </a:lnTo>
                    <a:lnTo>
                      <a:pt x="17" y="130"/>
                    </a:lnTo>
                    <a:lnTo>
                      <a:pt x="25" y="126"/>
                    </a:lnTo>
                    <a:lnTo>
                      <a:pt x="32" y="122"/>
                    </a:lnTo>
                    <a:lnTo>
                      <a:pt x="39" y="119"/>
                    </a:lnTo>
                    <a:lnTo>
                      <a:pt x="46" y="115"/>
                    </a:lnTo>
                    <a:lnTo>
                      <a:pt x="53" y="112"/>
                    </a:lnTo>
                    <a:lnTo>
                      <a:pt x="61" y="108"/>
                    </a:lnTo>
                    <a:lnTo>
                      <a:pt x="68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2" name="Freeform 42"/>
              <p:cNvSpPr>
                <a:spLocks/>
              </p:cNvSpPr>
              <p:nvPr/>
            </p:nvSpPr>
            <p:spPr bwMode="auto">
              <a:xfrm>
                <a:off x="2980" y="2622"/>
                <a:ext cx="31" cy="50"/>
              </a:xfrm>
              <a:custGeom>
                <a:avLst/>
                <a:gdLst/>
                <a:ahLst/>
                <a:cxnLst>
                  <a:cxn ang="0">
                    <a:pos x="3" y="101"/>
                  </a:cxn>
                  <a:cxn ang="0">
                    <a:pos x="9" y="99"/>
                  </a:cxn>
                  <a:cxn ang="0">
                    <a:pos x="17" y="98"/>
                  </a:cxn>
                  <a:cxn ang="0">
                    <a:pos x="24" y="97"/>
                  </a:cxn>
                  <a:cxn ang="0">
                    <a:pos x="32" y="96"/>
                  </a:cxn>
                  <a:cxn ang="0">
                    <a:pos x="39" y="96"/>
                  </a:cxn>
                  <a:cxn ang="0">
                    <a:pos x="47" y="95"/>
                  </a:cxn>
                  <a:cxn ang="0">
                    <a:pos x="54" y="94"/>
                  </a:cxn>
                  <a:cxn ang="0">
                    <a:pos x="62" y="93"/>
                  </a:cxn>
                  <a:cxn ang="0">
                    <a:pos x="61" y="70"/>
                  </a:cxn>
                  <a:cxn ang="0">
                    <a:pos x="61" y="46"/>
                  </a:cxn>
                  <a:cxn ang="0">
                    <a:pos x="61" y="23"/>
                  </a:cxn>
                  <a:cxn ang="0">
                    <a:pos x="60" y="0"/>
                  </a:cxn>
                  <a:cxn ang="0">
                    <a:pos x="52" y="2"/>
                  </a:cxn>
                  <a:cxn ang="0">
                    <a:pos x="45" y="3"/>
                  </a:cxn>
                  <a:cxn ang="0">
                    <a:pos x="37" y="4"/>
                  </a:cxn>
                  <a:cxn ang="0">
                    <a:pos x="30" y="6"/>
                  </a:cxn>
                  <a:cxn ang="0">
                    <a:pos x="23" y="7"/>
                  </a:cxn>
                  <a:cxn ang="0">
                    <a:pos x="15" y="8"/>
                  </a:cxn>
                  <a:cxn ang="0">
                    <a:pos x="8" y="11"/>
                  </a:cxn>
                  <a:cxn ang="0">
                    <a:pos x="0" y="12"/>
                  </a:cxn>
                  <a:cxn ang="0">
                    <a:pos x="1" y="34"/>
                  </a:cxn>
                  <a:cxn ang="0">
                    <a:pos x="1" y="56"/>
                  </a:cxn>
                  <a:cxn ang="0">
                    <a:pos x="1" y="79"/>
                  </a:cxn>
                  <a:cxn ang="0">
                    <a:pos x="3" y="101"/>
                  </a:cxn>
                </a:cxnLst>
                <a:rect l="0" t="0" r="r" b="b"/>
                <a:pathLst>
                  <a:path w="62" h="101">
                    <a:moveTo>
                      <a:pt x="3" y="101"/>
                    </a:moveTo>
                    <a:lnTo>
                      <a:pt x="9" y="99"/>
                    </a:lnTo>
                    <a:lnTo>
                      <a:pt x="17" y="98"/>
                    </a:lnTo>
                    <a:lnTo>
                      <a:pt x="24" y="97"/>
                    </a:lnTo>
                    <a:lnTo>
                      <a:pt x="32" y="96"/>
                    </a:lnTo>
                    <a:lnTo>
                      <a:pt x="39" y="96"/>
                    </a:lnTo>
                    <a:lnTo>
                      <a:pt x="47" y="95"/>
                    </a:lnTo>
                    <a:lnTo>
                      <a:pt x="54" y="94"/>
                    </a:lnTo>
                    <a:lnTo>
                      <a:pt x="62" y="93"/>
                    </a:lnTo>
                    <a:lnTo>
                      <a:pt x="61" y="70"/>
                    </a:lnTo>
                    <a:lnTo>
                      <a:pt x="61" y="46"/>
                    </a:lnTo>
                    <a:lnTo>
                      <a:pt x="61" y="23"/>
                    </a:lnTo>
                    <a:lnTo>
                      <a:pt x="60" y="0"/>
                    </a:lnTo>
                    <a:lnTo>
                      <a:pt x="52" y="2"/>
                    </a:lnTo>
                    <a:lnTo>
                      <a:pt x="45" y="3"/>
                    </a:lnTo>
                    <a:lnTo>
                      <a:pt x="37" y="4"/>
                    </a:lnTo>
                    <a:lnTo>
                      <a:pt x="30" y="6"/>
                    </a:lnTo>
                    <a:lnTo>
                      <a:pt x="23" y="7"/>
                    </a:lnTo>
                    <a:lnTo>
                      <a:pt x="15" y="8"/>
                    </a:lnTo>
                    <a:lnTo>
                      <a:pt x="8" y="11"/>
                    </a:lnTo>
                    <a:lnTo>
                      <a:pt x="0" y="12"/>
                    </a:lnTo>
                    <a:lnTo>
                      <a:pt x="1" y="34"/>
                    </a:lnTo>
                    <a:lnTo>
                      <a:pt x="1" y="56"/>
                    </a:lnTo>
                    <a:lnTo>
                      <a:pt x="1" y="79"/>
                    </a:lnTo>
                    <a:lnTo>
                      <a:pt x="3" y="101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3" name="Freeform 43"/>
              <p:cNvSpPr>
                <a:spLocks/>
              </p:cNvSpPr>
              <p:nvPr/>
            </p:nvSpPr>
            <p:spPr bwMode="auto">
              <a:xfrm>
                <a:off x="2976" y="2526"/>
                <a:ext cx="32" cy="56"/>
              </a:xfrm>
              <a:custGeom>
                <a:avLst/>
                <a:gdLst/>
                <a:ahLst/>
                <a:cxnLst>
                  <a:cxn ang="0">
                    <a:pos x="5" y="112"/>
                  </a:cxn>
                  <a:cxn ang="0">
                    <a:pos x="13" y="110"/>
                  </a:cxn>
                  <a:cxn ang="0">
                    <a:pos x="20" y="107"/>
                  </a:cxn>
                  <a:cxn ang="0">
                    <a:pos x="28" y="106"/>
                  </a:cxn>
                  <a:cxn ang="0">
                    <a:pos x="35" y="104"/>
                  </a:cxn>
                  <a:cxn ang="0">
                    <a:pos x="42" y="103"/>
                  </a:cxn>
                  <a:cxn ang="0">
                    <a:pos x="50" y="100"/>
                  </a:cxn>
                  <a:cxn ang="0">
                    <a:pos x="57" y="99"/>
                  </a:cxn>
                  <a:cxn ang="0">
                    <a:pos x="65" y="97"/>
                  </a:cxn>
                  <a:cxn ang="0">
                    <a:pos x="64" y="73"/>
                  </a:cxn>
                  <a:cxn ang="0">
                    <a:pos x="62" y="49"/>
                  </a:cxn>
                  <a:cxn ang="0">
                    <a:pos x="60" y="24"/>
                  </a:cxn>
                  <a:cxn ang="0">
                    <a:pos x="59" y="0"/>
                  </a:cxn>
                  <a:cxn ang="0">
                    <a:pos x="52" y="2"/>
                  </a:cxn>
                  <a:cxn ang="0">
                    <a:pos x="44" y="5"/>
                  </a:cxn>
                  <a:cxn ang="0">
                    <a:pos x="37" y="7"/>
                  </a:cxn>
                  <a:cxn ang="0">
                    <a:pos x="30" y="8"/>
                  </a:cxn>
                  <a:cxn ang="0">
                    <a:pos x="23" y="11"/>
                  </a:cxn>
                  <a:cxn ang="0">
                    <a:pos x="15" y="13"/>
                  </a:cxn>
                  <a:cxn ang="0">
                    <a:pos x="8" y="15"/>
                  </a:cxn>
                  <a:cxn ang="0">
                    <a:pos x="0" y="17"/>
                  </a:cxn>
                  <a:cxn ang="0">
                    <a:pos x="1" y="42"/>
                  </a:cxn>
                  <a:cxn ang="0">
                    <a:pos x="2" y="65"/>
                  </a:cxn>
                  <a:cxn ang="0">
                    <a:pos x="4" y="88"/>
                  </a:cxn>
                  <a:cxn ang="0">
                    <a:pos x="5" y="112"/>
                  </a:cxn>
                </a:cxnLst>
                <a:rect l="0" t="0" r="r" b="b"/>
                <a:pathLst>
                  <a:path w="65" h="112">
                    <a:moveTo>
                      <a:pt x="5" y="112"/>
                    </a:moveTo>
                    <a:lnTo>
                      <a:pt x="13" y="110"/>
                    </a:lnTo>
                    <a:lnTo>
                      <a:pt x="20" y="107"/>
                    </a:lnTo>
                    <a:lnTo>
                      <a:pt x="28" y="106"/>
                    </a:lnTo>
                    <a:lnTo>
                      <a:pt x="35" y="104"/>
                    </a:lnTo>
                    <a:lnTo>
                      <a:pt x="42" y="103"/>
                    </a:lnTo>
                    <a:lnTo>
                      <a:pt x="50" y="100"/>
                    </a:lnTo>
                    <a:lnTo>
                      <a:pt x="57" y="99"/>
                    </a:lnTo>
                    <a:lnTo>
                      <a:pt x="65" y="97"/>
                    </a:lnTo>
                    <a:lnTo>
                      <a:pt x="64" y="73"/>
                    </a:lnTo>
                    <a:lnTo>
                      <a:pt x="62" y="49"/>
                    </a:lnTo>
                    <a:lnTo>
                      <a:pt x="60" y="24"/>
                    </a:lnTo>
                    <a:lnTo>
                      <a:pt x="59" y="0"/>
                    </a:lnTo>
                    <a:lnTo>
                      <a:pt x="52" y="2"/>
                    </a:lnTo>
                    <a:lnTo>
                      <a:pt x="44" y="5"/>
                    </a:lnTo>
                    <a:lnTo>
                      <a:pt x="37" y="7"/>
                    </a:lnTo>
                    <a:lnTo>
                      <a:pt x="30" y="8"/>
                    </a:lnTo>
                    <a:lnTo>
                      <a:pt x="23" y="11"/>
                    </a:lnTo>
                    <a:lnTo>
                      <a:pt x="15" y="13"/>
                    </a:lnTo>
                    <a:lnTo>
                      <a:pt x="8" y="15"/>
                    </a:lnTo>
                    <a:lnTo>
                      <a:pt x="0" y="17"/>
                    </a:lnTo>
                    <a:lnTo>
                      <a:pt x="1" y="42"/>
                    </a:lnTo>
                    <a:lnTo>
                      <a:pt x="2" y="65"/>
                    </a:lnTo>
                    <a:lnTo>
                      <a:pt x="4" y="88"/>
                    </a:lnTo>
                    <a:lnTo>
                      <a:pt x="5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4" name="Freeform 44"/>
              <p:cNvSpPr>
                <a:spLocks/>
              </p:cNvSpPr>
              <p:nvPr/>
            </p:nvSpPr>
            <p:spPr bwMode="auto">
              <a:xfrm>
                <a:off x="2981" y="2713"/>
                <a:ext cx="30" cy="45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53" y="0"/>
                  </a:cxn>
                  <a:cxn ang="0">
                    <a:pos x="46" y="2"/>
                  </a:cxn>
                  <a:cxn ang="0">
                    <a:pos x="38" y="2"/>
                  </a:cxn>
                  <a:cxn ang="0">
                    <a:pos x="31" y="3"/>
                  </a:cxn>
                  <a:cxn ang="0">
                    <a:pos x="23" y="4"/>
                  </a:cxn>
                  <a:cxn ang="0">
                    <a:pos x="14" y="5"/>
                  </a:cxn>
                  <a:cxn ang="0">
                    <a:pos x="8" y="5"/>
                  </a:cxn>
                  <a:cxn ang="0">
                    <a:pos x="0" y="6"/>
                  </a:cxn>
                  <a:cxn ang="0">
                    <a:pos x="0" y="28"/>
                  </a:cxn>
                  <a:cxn ang="0">
                    <a:pos x="0" y="49"/>
                  </a:cxn>
                  <a:cxn ang="0">
                    <a:pos x="0" y="70"/>
                  </a:cxn>
                  <a:cxn ang="0">
                    <a:pos x="0" y="91"/>
                  </a:cxn>
                  <a:cxn ang="0">
                    <a:pos x="6" y="91"/>
                  </a:cxn>
                  <a:cxn ang="0">
                    <a:pos x="14" y="90"/>
                  </a:cxn>
                  <a:cxn ang="0">
                    <a:pos x="21" y="90"/>
                  </a:cxn>
                  <a:cxn ang="0">
                    <a:pos x="29" y="89"/>
                  </a:cxn>
                  <a:cxn ang="0">
                    <a:pos x="36" y="89"/>
                  </a:cxn>
                  <a:cxn ang="0">
                    <a:pos x="44" y="89"/>
                  </a:cxn>
                  <a:cxn ang="0">
                    <a:pos x="51" y="88"/>
                  </a:cxn>
                  <a:cxn ang="0">
                    <a:pos x="59" y="88"/>
                  </a:cxn>
                  <a:cxn ang="0">
                    <a:pos x="59" y="66"/>
                  </a:cxn>
                  <a:cxn ang="0">
                    <a:pos x="61" y="44"/>
                  </a:cxn>
                  <a:cxn ang="0">
                    <a:pos x="61" y="22"/>
                  </a:cxn>
                  <a:cxn ang="0">
                    <a:pos x="61" y="0"/>
                  </a:cxn>
                </a:cxnLst>
                <a:rect l="0" t="0" r="r" b="b"/>
                <a:pathLst>
                  <a:path w="61" h="91">
                    <a:moveTo>
                      <a:pt x="61" y="0"/>
                    </a:moveTo>
                    <a:lnTo>
                      <a:pt x="53" y="0"/>
                    </a:lnTo>
                    <a:lnTo>
                      <a:pt x="46" y="2"/>
                    </a:lnTo>
                    <a:lnTo>
                      <a:pt x="38" y="2"/>
                    </a:lnTo>
                    <a:lnTo>
                      <a:pt x="31" y="3"/>
                    </a:lnTo>
                    <a:lnTo>
                      <a:pt x="23" y="4"/>
                    </a:lnTo>
                    <a:lnTo>
                      <a:pt x="14" y="5"/>
                    </a:lnTo>
                    <a:lnTo>
                      <a:pt x="8" y="5"/>
                    </a:lnTo>
                    <a:lnTo>
                      <a:pt x="0" y="6"/>
                    </a:lnTo>
                    <a:lnTo>
                      <a:pt x="0" y="28"/>
                    </a:lnTo>
                    <a:lnTo>
                      <a:pt x="0" y="49"/>
                    </a:lnTo>
                    <a:lnTo>
                      <a:pt x="0" y="70"/>
                    </a:lnTo>
                    <a:lnTo>
                      <a:pt x="0" y="91"/>
                    </a:lnTo>
                    <a:lnTo>
                      <a:pt x="6" y="91"/>
                    </a:lnTo>
                    <a:lnTo>
                      <a:pt x="14" y="90"/>
                    </a:lnTo>
                    <a:lnTo>
                      <a:pt x="21" y="90"/>
                    </a:lnTo>
                    <a:lnTo>
                      <a:pt x="29" y="89"/>
                    </a:lnTo>
                    <a:lnTo>
                      <a:pt x="36" y="89"/>
                    </a:lnTo>
                    <a:lnTo>
                      <a:pt x="44" y="89"/>
                    </a:lnTo>
                    <a:lnTo>
                      <a:pt x="51" y="88"/>
                    </a:lnTo>
                    <a:lnTo>
                      <a:pt x="59" y="88"/>
                    </a:lnTo>
                    <a:lnTo>
                      <a:pt x="59" y="66"/>
                    </a:lnTo>
                    <a:lnTo>
                      <a:pt x="61" y="44"/>
                    </a:lnTo>
                    <a:lnTo>
                      <a:pt x="61" y="2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5" name="Freeform 45"/>
              <p:cNvSpPr>
                <a:spLocks/>
              </p:cNvSpPr>
              <p:nvPr/>
            </p:nvSpPr>
            <p:spPr bwMode="auto">
              <a:xfrm>
                <a:off x="3089" y="2545"/>
                <a:ext cx="32" cy="52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52" y="1"/>
                  </a:cxn>
                  <a:cxn ang="0">
                    <a:pos x="45" y="4"/>
                  </a:cxn>
                  <a:cxn ang="0">
                    <a:pos x="37" y="5"/>
                  </a:cxn>
                  <a:cxn ang="0">
                    <a:pos x="30" y="6"/>
                  </a:cxn>
                  <a:cxn ang="0">
                    <a:pos x="22" y="8"/>
                  </a:cxn>
                  <a:cxn ang="0">
                    <a:pos x="15" y="9"/>
                  </a:cxn>
                  <a:cxn ang="0">
                    <a:pos x="7" y="12"/>
                  </a:cxn>
                  <a:cxn ang="0">
                    <a:pos x="0" y="13"/>
                  </a:cxn>
                  <a:cxn ang="0">
                    <a:pos x="1" y="36"/>
                  </a:cxn>
                  <a:cxn ang="0">
                    <a:pos x="2" y="58"/>
                  </a:cxn>
                  <a:cxn ang="0">
                    <a:pos x="3" y="81"/>
                  </a:cxn>
                  <a:cxn ang="0">
                    <a:pos x="5" y="104"/>
                  </a:cxn>
                  <a:cxn ang="0">
                    <a:pos x="12" y="103"/>
                  </a:cxn>
                  <a:cxn ang="0">
                    <a:pos x="20" y="102"/>
                  </a:cxn>
                  <a:cxn ang="0">
                    <a:pos x="27" y="100"/>
                  </a:cxn>
                  <a:cxn ang="0">
                    <a:pos x="35" y="99"/>
                  </a:cxn>
                  <a:cxn ang="0">
                    <a:pos x="41" y="98"/>
                  </a:cxn>
                  <a:cxn ang="0">
                    <a:pos x="50" y="97"/>
                  </a:cxn>
                  <a:cxn ang="0">
                    <a:pos x="56" y="96"/>
                  </a:cxn>
                  <a:cxn ang="0">
                    <a:pos x="65" y="95"/>
                  </a:cxn>
                  <a:cxn ang="0">
                    <a:pos x="63" y="70"/>
                  </a:cxn>
                  <a:cxn ang="0">
                    <a:pos x="62" y="47"/>
                  </a:cxn>
                  <a:cxn ang="0">
                    <a:pos x="61" y="24"/>
                  </a:cxn>
                  <a:cxn ang="0">
                    <a:pos x="60" y="0"/>
                  </a:cxn>
                </a:cxnLst>
                <a:rect l="0" t="0" r="r" b="b"/>
                <a:pathLst>
                  <a:path w="65" h="104">
                    <a:moveTo>
                      <a:pt x="60" y="0"/>
                    </a:moveTo>
                    <a:lnTo>
                      <a:pt x="52" y="1"/>
                    </a:lnTo>
                    <a:lnTo>
                      <a:pt x="45" y="4"/>
                    </a:lnTo>
                    <a:lnTo>
                      <a:pt x="37" y="5"/>
                    </a:lnTo>
                    <a:lnTo>
                      <a:pt x="30" y="6"/>
                    </a:lnTo>
                    <a:lnTo>
                      <a:pt x="22" y="8"/>
                    </a:lnTo>
                    <a:lnTo>
                      <a:pt x="15" y="9"/>
                    </a:lnTo>
                    <a:lnTo>
                      <a:pt x="7" y="12"/>
                    </a:lnTo>
                    <a:lnTo>
                      <a:pt x="0" y="13"/>
                    </a:lnTo>
                    <a:lnTo>
                      <a:pt x="1" y="36"/>
                    </a:lnTo>
                    <a:lnTo>
                      <a:pt x="2" y="58"/>
                    </a:lnTo>
                    <a:lnTo>
                      <a:pt x="3" y="81"/>
                    </a:lnTo>
                    <a:lnTo>
                      <a:pt x="5" y="104"/>
                    </a:lnTo>
                    <a:lnTo>
                      <a:pt x="12" y="103"/>
                    </a:lnTo>
                    <a:lnTo>
                      <a:pt x="20" y="102"/>
                    </a:lnTo>
                    <a:lnTo>
                      <a:pt x="27" y="100"/>
                    </a:lnTo>
                    <a:lnTo>
                      <a:pt x="35" y="99"/>
                    </a:lnTo>
                    <a:lnTo>
                      <a:pt x="41" y="98"/>
                    </a:lnTo>
                    <a:lnTo>
                      <a:pt x="50" y="97"/>
                    </a:lnTo>
                    <a:lnTo>
                      <a:pt x="56" y="96"/>
                    </a:lnTo>
                    <a:lnTo>
                      <a:pt x="65" y="95"/>
                    </a:lnTo>
                    <a:lnTo>
                      <a:pt x="63" y="70"/>
                    </a:lnTo>
                    <a:lnTo>
                      <a:pt x="62" y="47"/>
                    </a:lnTo>
                    <a:lnTo>
                      <a:pt x="61" y="2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6" name="Freeform 46"/>
              <p:cNvSpPr>
                <a:spLocks/>
              </p:cNvSpPr>
              <p:nvPr/>
            </p:nvSpPr>
            <p:spPr bwMode="auto">
              <a:xfrm>
                <a:off x="3092" y="2639"/>
                <a:ext cx="31" cy="49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53" y="1"/>
                  </a:cxn>
                  <a:cxn ang="0">
                    <a:pos x="45" y="1"/>
                  </a:cxn>
                  <a:cxn ang="0">
                    <a:pos x="37" y="2"/>
                  </a:cxn>
                  <a:cxn ang="0">
                    <a:pos x="30" y="3"/>
                  </a:cxn>
                  <a:cxn ang="0">
                    <a:pos x="22" y="5"/>
                  </a:cxn>
                  <a:cxn ang="0">
                    <a:pos x="15" y="5"/>
                  </a:cxn>
                  <a:cxn ang="0">
                    <a:pos x="7" y="6"/>
                  </a:cxn>
                  <a:cxn ang="0">
                    <a:pos x="0" y="7"/>
                  </a:cxn>
                  <a:cxn ang="0">
                    <a:pos x="1" y="30"/>
                  </a:cxn>
                  <a:cxn ang="0">
                    <a:pos x="1" y="52"/>
                  </a:cxn>
                  <a:cxn ang="0">
                    <a:pos x="1" y="75"/>
                  </a:cxn>
                  <a:cxn ang="0">
                    <a:pos x="1" y="98"/>
                  </a:cxn>
                  <a:cxn ang="0">
                    <a:pos x="8" y="97"/>
                  </a:cxn>
                  <a:cxn ang="0">
                    <a:pos x="16" y="97"/>
                  </a:cxn>
                  <a:cxn ang="0">
                    <a:pos x="23" y="96"/>
                  </a:cxn>
                  <a:cxn ang="0">
                    <a:pos x="31" y="94"/>
                  </a:cxn>
                  <a:cxn ang="0">
                    <a:pos x="38" y="94"/>
                  </a:cxn>
                  <a:cxn ang="0">
                    <a:pos x="46" y="93"/>
                  </a:cxn>
                  <a:cxn ang="0">
                    <a:pos x="54" y="93"/>
                  </a:cxn>
                  <a:cxn ang="0">
                    <a:pos x="62" y="92"/>
                  </a:cxn>
                  <a:cxn ang="0">
                    <a:pos x="62" y="69"/>
                  </a:cxn>
                  <a:cxn ang="0">
                    <a:pos x="62" y="46"/>
                  </a:cxn>
                  <a:cxn ang="0">
                    <a:pos x="61" y="23"/>
                  </a:cxn>
                  <a:cxn ang="0">
                    <a:pos x="61" y="0"/>
                  </a:cxn>
                </a:cxnLst>
                <a:rect l="0" t="0" r="r" b="b"/>
                <a:pathLst>
                  <a:path w="62" h="98">
                    <a:moveTo>
                      <a:pt x="61" y="0"/>
                    </a:moveTo>
                    <a:lnTo>
                      <a:pt x="53" y="1"/>
                    </a:lnTo>
                    <a:lnTo>
                      <a:pt x="45" y="1"/>
                    </a:lnTo>
                    <a:lnTo>
                      <a:pt x="37" y="2"/>
                    </a:lnTo>
                    <a:lnTo>
                      <a:pt x="30" y="3"/>
                    </a:lnTo>
                    <a:lnTo>
                      <a:pt x="22" y="5"/>
                    </a:lnTo>
                    <a:lnTo>
                      <a:pt x="15" y="5"/>
                    </a:lnTo>
                    <a:lnTo>
                      <a:pt x="7" y="6"/>
                    </a:lnTo>
                    <a:lnTo>
                      <a:pt x="0" y="7"/>
                    </a:lnTo>
                    <a:lnTo>
                      <a:pt x="1" y="30"/>
                    </a:lnTo>
                    <a:lnTo>
                      <a:pt x="1" y="52"/>
                    </a:lnTo>
                    <a:lnTo>
                      <a:pt x="1" y="75"/>
                    </a:lnTo>
                    <a:lnTo>
                      <a:pt x="1" y="98"/>
                    </a:lnTo>
                    <a:lnTo>
                      <a:pt x="8" y="97"/>
                    </a:lnTo>
                    <a:lnTo>
                      <a:pt x="16" y="97"/>
                    </a:lnTo>
                    <a:lnTo>
                      <a:pt x="23" y="96"/>
                    </a:lnTo>
                    <a:lnTo>
                      <a:pt x="31" y="94"/>
                    </a:lnTo>
                    <a:lnTo>
                      <a:pt x="38" y="94"/>
                    </a:lnTo>
                    <a:lnTo>
                      <a:pt x="46" y="93"/>
                    </a:lnTo>
                    <a:lnTo>
                      <a:pt x="54" y="93"/>
                    </a:lnTo>
                    <a:lnTo>
                      <a:pt x="62" y="92"/>
                    </a:lnTo>
                    <a:lnTo>
                      <a:pt x="62" y="69"/>
                    </a:lnTo>
                    <a:lnTo>
                      <a:pt x="62" y="46"/>
                    </a:lnTo>
                    <a:lnTo>
                      <a:pt x="61" y="2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7" name="Freeform 47"/>
              <p:cNvSpPr>
                <a:spLocks/>
              </p:cNvSpPr>
              <p:nvPr/>
            </p:nvSpPr>
            <p:spPr bwMode="auto">
              <a:xfrm>
                <a:off x="3091" y="2732"/>
                <a:ext cx="31" cy="45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" y="25"/>
                  </a:cxn>
                  <a:cxn ang="0">
                    <a:pos x="1" y="47"/>
                  </a:cxn>
                  <a:cxn ang="0">
                    <a:pos x="1" y="70"/>
                  </a:cxn>
                  <a:cxn ang="0">
                    <a:pos x="0" y="91"/>
                  </a:cxn>
                  <a:cxn ang="0">
                    <a:pos x="7" y="91"/>
                  </a:cxn>
                  <a:cxn ang="0">
                    <a:pos x="15" y="91"/>
                  </a:cxn>
                  <a:cxn ang="0">
                    <a:pos x="22" y="91"/>
                  </a:cxn>
                  <a:cxn ang="0">
                    <a:pos x="30" y="91"/>
                  </a:cxn>
                  <a:cxn ang="0">
                    <a:pos x="37" y="91"/>
                  </a:cxn>
                  <a:cxn ang="0">
                    <a:pos x="45" y="91"/>
                  </a:cxn>
                  <a:cxn ang="0">
                    <a:pos x="52" y="91"/>
                  </a:cxn>
                  <a:cxn ang="0">
                    <a:pos x="60" y="91"/>
                  </a:cxn>
                  <a:cxn ang="0">
                    <a:pos x="61" y="68"/>
                  </a:cxn>
                  <a:cxn ang="0">
                    <a:pos x="61" y="45"/>
                  </a:cxn>
                  <a:cxn ang="0">
                    <a:pos x="62" y="23"/>
                  </a:cxn>
                  <a:cxn ang="0">
                    <a:pos x="62" y="0"/>
                  </a:cxn>
                  <a:cxn ang="0">
                    <a:pos x="54" y="0"/>
                  </a:cxn>
                  <a:cxn ang="0">
                    <a:pos x="47" y="0"/>
                  </a:cxn>
                  <a:cxn ang="0">
                    <a:pos x="39" y="0"/>
                  </a:cxn>
                  <a:cxn ang="0">
                    <a:pos x="32" y="2"/>
                  </a:cxn>
                  <a:cxn ang="0">
                    <a:pos x="24" y="2"/>
                  </a:cxn>
                  <a:cxn ang="0">
                    <a:pos x="17" y="2"/>
                  </a:cxn>
                  <a:cxn ang="0">
                    <a:pos x="9" y="3"/>
                  </a:cxn>
                  <a:cxn ang="0">
                    <a:pos x="2" y="3"/>
                  </a:cxn>
                </a:cxnLst>
                <a:rect l="0" t="0" r="r" b="b"/>
                <a:pathLst>
                  <a:path w="62" h="91">
                    <a:moveTo>
                      <a:pt x="2" y="3"/>
                    </a:moveTo>
                    <a:lnTo>
                      <a:pt x="2" y="25"/>
                    </a:lnTo>
                    <a:lnTo>
                      <a:pt x="1" y="47"/>
                    </a:lnTo>
                    <a:lnTo>
                      <a:pt x="1" y="70"/>
                    </a:lnTo>
                    <a:lnTo>
                      <a:pt x="0" y="91"/>
                    </a:lnTo>
                    <a:lnTo>
                      <a:pt x="7" y="91"/>
                    </a:lnTo>
                    <a:lnTo>
                      <a:pt x="15" y="91"/>
                    </a:lnTo>
                    <a:lnTo>
                      <a:pt x="22" y="91"/>
                    </a:lnTo>
                    <a:lnTo>
                      <a:pt x="30" y="91"/>
                    </a:lnTo>
                    <a:lnTo>
                      <a:pt x="37" y="91"/>
                    </a:lnTo>
                    <a:lnTo>
                      <a:pt x="45" y="91"/>
                    </a:lnTo>
                    <a:lnTo>
                      <a:pt x="52" y="91"/>
                    </a:lnTo>
                    <a:lnTo>
                      <a:pt x="60" y="91"/>
                    </a:lnTo>
                    <a:lnTo>
                      <a:pt x="61" y="68"/>
                    </a:lnTo>
                    <a:lnTo>
                      <a:pt x="61" y="45"/>
                    </a:lnTo>
                    <a:lnTo>
                      <a:pt x="62" y="23"/>
                    </a:lnTo>
                    <a:lnTo>
                      <a:pt x="62" y="0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4" y="2"/>
                    </a:lnTo>
                    <a:lnTo>
                      <a:pt x="17" y="2"/>
                    </a:lnTo>
                    <a:lnTo>
                      <a:pt x="9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8" name="Freeform 48"/>
              <p:cNvSpPr>
                <a:spLocks/>
              </p:cNvSpPr>
              <p:nvPr/>
            </p:nvSpPr>
            <p:spPr bwMode="auto">
              <a:xfrm>
                <a:off x="3154" y="2729"/>
                <a:ext cx="32" cy="49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57" y="0"/>
                  </a:cxn>
                  <a:cxn ang="0">
                    <a:pos x="50" y="1"/>
                  </a:cxn>
                  <a:cxn ang="0">
                    <a:pos x="42" y="1"/>
                  </a:cxn>
                  <a:cxn ang="0">
                    <a:pos x="34" y="1"/>
                  </a:cxn>
                  <a:cxn ang="0">
                    <a:pos x="27" y="1"/>
                  </a:cxn>
                  <a:cxn ang="0">
                    <a:pos x="19" y="1"/>
                  </a:cxn>
                  <a:cxn ang="0">
                    <a:pos x="11" y="2"/>
                  </a:cxn>
                  <a:cxn ang="0">
                    <a:pos x="3" y="2"/>
                  </a:cxn>
                  <a:cxn ang="0">
                    <a:pos x="3" y="25"/>
                  </a:cxn>
                  <a:cxn ang="0">
                    <a:pos x="1" y="49"/>
                  </a:cxn>
                  <a:cxn ang="0">
                    <a:pos x="1" y="72"/>
                  </a:cxn>
                  <a:cxn ang="0">
                    <a:pos x="0" y="97"/>
                  </a:cxn>
                  <a:cxn ang="0">
                    <a:pos x="8" y="97"/>
                  </a:cxn>
                  <a:cxn ang="0">
                    <a:pos x="15" y="97"/>
                  </a:cxn>
                  <a:cxn ang="0">
                    <a:pos x="23" y="97"/>
                  </a:cxn>
                  <a:cxn ang="0">
                    <a:pos x="31" y="97"/>
                  </a:cxn>
                  <a:cxn ang="0">
                    <a:pos x="38" y="97"/>
                  </a:cxn>
                  <a:cxn ang="0">
                    <a:pos x="46" y="97"/>
                  </a:cxn>
                  <a:cxn ang="0">
                    <a:pos x="53" y="97"/>
                  </a:cxn>
                  <a:cxn ang="0">
                    <a:pos x="61" y="97"/>
                  </a:cxn>
                  <a:cxn ang="0">
                    <a:pos x="62" y="72"/>
                  </a:cxn>
                  <a:cxn ang="0">
                    <a:pos x="64" y="48"/>
                  </a:cxn>
                  <a:cxn ang="0">
                    <a:pos x="65" y="24"/>
                  </a:cxn>
                  <a:cxn ang="0">
                    <a:pos x="65" y="0"/>
                  </a:cxn>
                </a:cxnLst>
                <a:rect l="0" t="0" r="r" b="b"/>
                <a:pathLst>
                  <a:path w="65" h="97">
                    <a:moveTo>
                      <a:pt x="65" y="0"/>
                    </a:moveTo>
                    <a:lnTo>
                      <a:pt x="57" y="0"/>
                    </a:lnTo>
                    <a:lnTo>
                      <a:pt x="50" y="1"/>
                    </a:lnTo>
                    <a:lnTo>
                      <a:pt x="42" y="1"/>
                    </a:lnTo>
                    <a:lnTo>
                      <a:pt x="34" y="1"/>
                    </a:lnTo>
                    <a:lnTo>
                      <a:pt x="27" y="1"/>
                    </a:lnTo>
                    <a:lnTo>
                      <a:pt x="19" y="1"/>
                    </a:lnTo>
                    <a:lnTo>
                      <a:pt x="11" y="2"/>
                    </a:lnTo>
                    <a:lnTo>
                      <a:pt x="3" y="2"/>
                    </a:lnTo>
                    <a:lnTo>
                      <a:pt x="3" y="25"/>
                    </a:lnTo>
                    <a:lnTo>
                      <a:pt x="1" y="49"/>
                    </a:lnTo>
                    <a:lnTo>
                      <a:pt x="1" y="72"/>
                    </a:lnTo>
                    <a:lnTo>
                      <a:pt x="0" y="97"/>
                    </a:lnTo>
                    <a:lnTo>
                      <a:pt x="8" y="97"/>
                    </a:lnTo>
                    <a:lnTo>
                      <a:pt x="15" y="97"/>
                    </a:lnTo>
                    <a:lnTo>
                      <a:pt x="23" y="97"/>
                    </a:lnTo>
                    <a:lnTo>
                      <a:pt x="31" y="97"/>
                    </a:lnTo>
                    <a:lnTo>
                      <a:pt x="38" y="97"/>
                    </a:lnTo>
                    <a:lnTo>
                      <a:pt x="46" y="97"/>
                    </a:lnTo>
                    <a:lnTo>
                      <a:pt x="53" y="97"/>
                    </a:lnTo>
                    <a:lnTo>
                      <a:pt x="61" y="97"/>
                    </a:lnTo>
                    <a:lnTo>
                      <a:pt x="62" y="72"/>
                    </a:lnTo>
                    <a:lnTo>
                      <a:pt x="64" y="48"/>
                    </a:lnTo>
                    <a:lnTo>
                      <a:pt x="65" y="24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69" name="Freeform 49"/>
              <p:cNvSpPr>
                <a:spLocks/>
              </p:cNvSpPr>
              <p:nvPr/>
            </p:nvSpPr>
            <p:spPr bwMode="auto">
              <a:xfrm>
                <a:off x="3155" y="2632"/>
                <a:ext cx="32" cy="51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8" y="102"/>
                  </a:cxn>
                  <a:cxn ang="0">
                    <a:pos x="16" y="100"/>
                  </a:cxn>
                  <a:cxn ang="0">
                    <a:pos x="24" y="100"/>
                  </a:cxn>
                  <a:cxn ang="0">
                    <a:pos x="32" y="99"/>
                  </a:cxn>
                  <a:cxn ang="0">
                    <a:pos x="39" y="99"/>
                  </a:cxn>
                  <a:cxn ang="0">
                    <a:pos x="47" y="99"/>
                  </a:cxn>
                  <a:cxn ang="0">
                    <a:pos x="55" y="98"/>
                  </a:cxn>
                  <a:cxn ang="0">
                    <a:pos x="63" y="98"/>
                  </a:cxn>
                  <a:cxn ang="0">
                    <a:pos x="63" y="73"/>
                  </a:cxn>
                  <a:cxn ang="0">
                    <a:pos x="63" y="49"/>
                  </a:cxn>
                  <a:cxn ang="0">
                    <a:pos x="63" y="24"/>
                  </a:cxn>
                  <a:cxn ang="0">
                    <a:pos x="62" y="0"/>
                  </a:cxn>
                  <a:cxn ang="0">
                    <a:pos x="54" y="0"/>
                  </a:cxn>
                  <a:cxn ang="0">
                    <a:pos x="47" y="1"/>
                  </a:cxn>
                  <a:cxn ang="0">
                    <a:pos x="39" y="1"/>
                  </a:cxn>
                  <a:cxn ang="0">
                    <a:pos x="31" y="2"/>
                  </a:cxn>
                  <a:cxn ang="0">
                    <a:pos x="23" y="4"/>
                  </a:cxn>
                  <a:cxn ang="0">
                    <a:pos x="16" y="5"/>
                  </a:cxn>
                  <a:cxn ang="0">
                    <a:pos x="8" y="5"/>
                  </a:cxn>
                  <a:cxn ang="0">
                    <a:pos x="0" y="6"/>
                  </a:cxn>
                  <a:cxn ang="0">
                    <a:pos x="0" y="30"/>
                  </a:cxn>
                  <a:cxn ang="0">
                    <a:pos x="0" y="53"/>
                  </a:cxn>
                  <a:cxn ang="0">
                    <a:pos x="0" y="77"/>
                  </a:cxn>
                  <a:cxn ang="0">
                    <a:pos x="0" y="102"/>
                  </a:cxn>
                </a:cxnLst>
                <a:rect l="0" t="0" r="r" b="b"/>
                <a:pathLst>
                  <a:path w="63" h="102">
                    <a:moveTo>
                      <a:pt x="0" y="102"/>
                    </a:moveTo>
                    <a:lnTo>
                      <a:pt x="8" y="102"/>
                    </a:lnTo>
                    <a:lnTo>
                      <a:pt x="16" y="100"/>
                    </a:lnTo>
                    <a:lnTo>
                      <a:pt x="24" y="100"/>
                    </a:lnTo>
                    <a:lnTo>
                      <a:pt x="32" y="99"/>
                    </a:lnTo>
                    <a:lnTo>
                      <a:pt x="39" y="99"/>
                    </a:lnTo>
                    <a:lnTo>
                      <a:pt x="47" y="99"/>
                    </a:lnTo>
                    <a:lnTo>
                      <a:pt x="55" y="98"/>
                    </a:lnTo>
                    <a:lnTo>
                      <a:pt x="63" y="98"/>
                    </a:lnTo>
                    <a:lnTo>
                      <a:pt x="63" y="73"/>
                    </a:lnTo>
                    <a:lnTo>
                      <a:pt x="63" y="49"/>
                    </a:lnTo>
                    <a:lnTo>
                      <a:pt x="63" y="24"/>
                    </a:lnTo>
                    <a:lnTo>
                      <a:pt x="62" y="0"/>
                    </a:lnTo>
                    <a:lnTo>
                      <a:pt x="54" y="0"/>
                    </a:lnTo>
                    <a:lnTo>
                      <a:pt x="47" y="1"/>
                    </a:lnTo>
                    <a:lnTo>
                      <a:pt x="39" y="1"/>
                    </a:lnTo>
                    <a:lnTo>
                      <a:pt x="31" y="2"/>
                    </a:lnTo>
                    <a:lnTo>
                      <a:pt x="23" y="4"/>
                    </a:lnTo>
                    <a:lnTo>
                      <a:pt x="16" y="5"/>
                    </a:lnTo>
                    <a:lnTo>
                      <a:pt x="8" y="5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0" y="53"/>
                    </a:lnTo>
                    <a:lnTo>
                      <a:pt x="0" y="77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0" name="Freeform 50"/>
              <p:cNvSpPr>
                <a:spLocks/>
              </p:cNvSpPr>
              <p:nvPr/>
            </p:nvSpPr>
            <p:spPr bwMode="auto">
              <a:xfrm>
                <a:off x="3151" y="2534"/>
                <a:ext cx="34" cy="53"/>
              </a:xfrm>
              <a:custGeom>
                <a:avLst/>
                <a:gdLst/>
                <a:ahLst/>
                <a:cxnLst>
                  <a:cxn ang="0">
                    <a:pos x="68" y="98"/>
                  </a:cxn>
                  <a:cxn ang="0">
                    <a:pos x="67" y="74"/>
                  </a:cxn>
                  <a:cxn ang="0">
                    <a:pos x="66" y="49"/>
                  </a:cxn>
                  <a:cxn ang="0">
                    <a:pos x="64" y="24"/>
                  </a:cxn>
                  <a:cxn ang="0">
                    <a:pos x="63" y="0"/>
                  </a:cxn>
                  <a:cxn ang="0">
                    <a:pos x="55" y="1"/>
                  </a:cxn>
                  <a:cxn ang="0">
                    <a:pos x="48" y="2"/>
                  </a:cxn>
                  <a:cxn ang="0">
                    <a:pos x="40" y="4"/>
                  </a:cxn>
                  <a:cxn ang="0">
                    <a:pos x="32" y="5"/>
                  </a:cxn>
                  <a:cxn ang="0">
                    <a:pos x="24" y="7"/>
                  </a:cxn>
                  <a:cxn ang="0">
                    <a:pos x="17" y="8"/>
                  </a:cxn>
                  <a:cxn ang="0">
                    <a:pos x="9" y="9"/>
                  </a:cxn>
                  <a:cxn ang="0">
                    <a:pos x="0" y="10"/>
                  </a:cxn>
                  <a:cxn ang="0">
                    <a:pos x="2" y="35"/>
                  </a:cxn>
                  <a:cxn ang="0">
                    <a:pos x="4" y="59"/>
                  </a:cxn>
                  <a:cxn ang="0">
                    <a:pos x="5" y="83"/>
                  </a:cxn>
                  <a:cxn ang="0">
                    <a:pos x="6" y="107"/>
                  </a:cxn>
                  <a:cxn ang="0">
                    <a:pos x="14" y="106"/>
                  </a:cxn>
                  <a:cxn ang="0">
                    <a:pos x="22" y="105"/>
                  </a:cxn>
                  <a:cxn ang="0">
                    <a:pos x="29" y="104"/>
                  </a:cxn>
                  <a:cxn ang="0">
                    <a:pos x="37" y="103"/>
                  </a:cxn>
                  <a:cxn ang="0">
                    <a:pos x="45" y="102"/>
                  </a:cxn>
                  <a:cxn ang="0">
                    <a:pos x="53" y="100"/>
                  </a:cxn>
                  <a:cxn ang="0">
                    <a:pos x="60" y="99"/>
                  </a:cxn>
                  <a:cxn ang="0">
                    <a:pos x="68" y="98"/>
                  </a:cxn>
                </a:cxnLst>
                <a:rect l="0" t="0" r="r" b="b"/>
                <a:pathLst>
                  <a:path w="68" h="107">
                    <a:moveTo>
                      <a:pt x="68" y="98"/>
                    </a:moveTo>
                    <a:lnTo>
                      <a:pt x="67" y="74"/>
                    </a:lnTo>
                    <a:lnTo>
                      <a:pt x="66" y="49"/>
                    </a:lnTo>
                    <a:lnTo>
                      <a:pt x="64" y="24"/>
                    </a:lnTo>
                    <a:lnTo>
                      <a:pt x="63" y="0"/>
                    </a:lnTo>
                    <a:lnTo>
                      <a:pt x="55" y="1"/>
                    </a:lnTo>
                    <a:lnTo>
                      <a:pt x="48" y="2"/>
                    </a:lnTo>
                    <a:lnTo>
                      <a:pt x="40" y="4"/>
                    </a:lnTo>
                    <a:lnTo>
                      <a:pt x="32" y="5"/>
                    </a:lnTo>
                    <a:lnTo>
                      <a:pt x="24" y="7"/>
                    </a:lnTo>
                    <a:lnTo>
                      <a:pt x="17" y="8"/>
                    </a:lnTo>
                    <a:lnTo>
                      <a:pt x="9" y="9"/>
                    </a:lnTo>
                    <a:lnTo>
                      <a:pt x="0" y="10"/>
                    </a:lnTo>
                    <a:lnTo>
                      <a:pt x="2" y="35"/>
                    </a:lnTo>
                    <a:lnTo>
                      <a:pt x="4" y="59"/>
                    </a:lnTo>
                    <a:lnTo>
                      <a:pt x="5" y="83"/>
                    </a:lnTo>
                    <a:lnTo>
                      <a:pt x="6" y="107"/>
                    </a:lnTo>
                    <a:lnTo>
                      <a:pt x="14" y="106"/>
                    </a:lnTo>
                    <a:lnTo>
                      <a:pt x="22" y="105"/>
                    </a:lnTo>
                    <a:lnTo>
                      <a:pt x="29" y="104"/>
                    </a:lnTo>
                    <a:lnTo>
                      <a:pt x="37" y="103"/>
                    </a:lnTo>
                    <a:lnTo>
                      <a:pt x="45" y="102"/>
                    </a:lnTo>
                    <a:lnTo>
                      <a:pt x="53" y="100"/>
                    </a:lnTo>
                    <a:lnTo>
                      <a:pt x="60" y="99"/>
                    </a:lnTo>
                    <a:lnTo>
                      <a:pt x="68" y="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1" name="Freeform 51"/>
              <p:cNvSpPr>
                <a:spLocks/>
              </p:cNvSpPr>
              <p:nvPr/>
            </p:nvSpPr>
            <p:spPr bwMode="auto">
              <a:xfrm>
                <a:off x="2739" y="2709"/>
                <a:ext cx="23" cy="33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9" y="2"/>
                  </a:cxn>
                  <a:cxn ang="0">
                    <a:pos x="33" y="3"/>
                  </a:cxn>
                  <a:cxn ang="0">
                    <a:pos x="28" y="4"/>
                  </a:cxn>
                  <a:cxn ang="0">
                    <a:pos x="23" y="5"/>
                  </a:cxn>
                  <a:cxn ang="0">
                    <a:pos x="17" y="7"/>
                  </a:cxn>
                  <a:cxn ang="0">
                    <a:pos x="12" y="8"/>
                  </a:cxn>
                  <a:cxn ang="0">
                    <a:pos x="7" y="10"/>
                  </a:cxn>
                  <a:cxn ang="0">
                    <a:pos x="1" y="11"/>
                  </a:cxn>
                  <a:cxn ang="0">
                    <a:pos x="1" y="25"/>
                  </a:cxn>
                  <a:cxn ang="0">
                    <a:pos x="1" y="38"/>
                  </a:cxn>
                  <a:cxn ang="0">
                    <a:pos x="0" y="52"/>
                  </a:cxn>
                  <a:cxn ang="0">
                    <a:pos x="0" y="66"/>
                  </a:cxn>
                  <a:cxn ang="0">
                    <a:pos x="5" y="65"/>
                  </a:cxn>
                  <a:cxn ang="0">
                    <a:pos x="11" y="64"/>
                  </a:cxn>
                  <a:cxn ang="0">
                    <a:pos x="16" y="64"/>
                  </a:cxn>
                  <a:cxn ang="0">
                    <a:pos x="22" y="63"/>
                  </a:cxn>
                  <a:cxn ang="0">
                    <a:pos x="27" y="61"/>
                  </a:cxn>
                  <a:cxn ang="0">
                    <a:pos x="32" y="60"/>
                  </a:cxn>
                  <a:cxn ang="0">
                    <a:pos x="38" y="60"/>
                  </a:cxn>
                  <a:cxn ang="0">
                    <a:pos x="43" y="59"/>
                  </a:cxn>
                  <a:cxn ang="0">
                    <a:pos x="45" y="44"/>
                  </a:cxn>
                  <a:cxn ang="0">
                    <a:pos x="45" y="29"/>
                  </a:cxn>
                  <a:cxn ang="0">
                    <a:pos x="45" y="15"/>
                  </a:cxn>
                  <a:cxn ang="0">
                    <a:pos x="45" y="0"/>
                  </a:cxn>
                </a:cxnLst>
                <a:rect l="0" t="0" r="r" b="b"/>
                <a:pathLst>
                  <a:path w="45" h="66">
                    <a:moveTo>
                      <a:pt x="45" y="0"/>
                    </a:moveTo>
                    <a:lnTo>
                      <a:pt x="39" y="2"/>
                    </a:lnTo>
                    <a:lnTo>
                      <a:pt x="33" y="3"/>
                    </a:lnTo>
                    <a:lnTo>
                      <a:pt x="28" y="4"/>
                    </a:lnTo>
                    <a:lnTo>
                      <a:pt x="23" y="5"/>
                    </a:lnTo>
                    <a:lnTo>
                      <a:pt x="17" y="7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1" y="11"/>
                    </a:lnTo>
                    <a:lnTo>
                      <a:pt x="1" y="25"/>
                    </a:lnTo>
                    <a:lnTo>
                      <a:pt x="1" y="38"/>
                    </a:lnTo>
                    <a:lnTo>
                      <a:pt x="0" y="52"/>
                    </a:lnTo>
                    <a:lnTo>
                      <a:pt x="0" y="66"/>
                    </a:lnTo>
                    <a:lnTo>
                      <a:pt x="5" y="65"/>
                    </a:lnTo>
                    <a:lnTo>
                      <a:pt x="11" y="64"/>
                    </a:lnTo>
                    <a:lnTo>
                      <a:pt x="16" y="64"/>
                    </a:lnTo>
                    <a:lnTo>
                      <a:pt x="22" y="63"/>
                    </a:lnTo>
                    <a:lnTo>
                      <a:pt x="27" y="61"/>
                    </a:lnTo>
                    <a:lnTo>
                      <a:pt x="32" y="60"/>
                    </a:lnTo>
                    <a:lnTo>
                      <a:pt x="38" y="60"/>
                    </a:lnTo>
                    <a:lnTo>
                      <a:pt x="43" y="59"/>
                    </a:lnTo>
                    <a:lnTo>
                      <a:pt x="45" y="44"/>
                    </a:lnTo>
                    <a:lnTo>
                      <a:pt x="45" y="29"/>
                    </a:lnTo>
                    <a:lnTo>
                      <a:pt x="45" y="15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2" name="Freeform 52"/>
              <p:cNvSpPr>
                <a:spLocks/>
              </p:cNvSpPr>
              <p:nvPr/>
            </p:nvSpPr>
            <p:spPr bwMode="auto">
              <a:xfrm>
                <a:off x="2737" y="2766"/>
                <a:ext cx="24" cy="29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2" y="18"/>
                  </a:cxn>
                  <a:cxn ang="0">
                    <a:pos x="1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6" y="57"/>
                  </a:cxn>
                  <a:cxn ang="0">
                    <a:pos x="12" y="56"/>
                  </a:cxn>
                  <a:cxn ang="0">
                    <a:pos x="16" y="56"/>
                  </a:cxn>
                  <a:cxn ang="0">
                    <a:pos x="22" y="55"/>
                  </a:cxn>
                  <a:cxn ang="0">
                    <a:pos x="28" y="55"/>
                  </a:cxn>
                  <a:cxn ang="0">
                    <a:pos x="33" y="55"/>
                  </a:cxn>
                  <a:cxn ang="0">
                    <a:pos x="39" y="54"/>
                  </a:cxn>
                  <a:cxn ang="0">
                    <a:pos x="45" y="54"/>
                  </a:cxn>
                  <a:cxn ang="0">
                    <a:pos x="45" y="40"/>
                  </a:cxn>
                  <a:cxn ang="0">
                    <a:pos x="46" y="26"/>
                  </a:cxn>
                  <a:cxn ang="0">
                    <a:pos x="46" y="13"/>
                  </a:cxn>
                  <a:cxn ang="0">
                    <a:pos x="47" y="0"/>
                  </a:cxn>
                  <a:cxn ang="0">
                    <a:pos x="42" y="1"/>
                  </a:cxn>
                  <a:cxn ang="0">
                    <a:pos x="36" y="1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20" y="3"/>
                  </a:cxn>
                  <a:cxn ang="0">
                    <a:pos x="14" y="4"/>
                  </a:cxn>
                  <a:cxn ang="0">
                    <a:pos x="8" y="4"/>
                  </a:cxn>
                  <a:cxn ang="0">
                    <a:pos x="2" y="5"/>
                  </a:cxn>
                </a:cxnLst>
                <a:rect l="0" t="0" r="r" b="b"/>
                <a:pathLst>
                  <a:path w="47" h="57">
                    <a:moveTo>
                      <a:pt x="2" y="5"/>
                    </a:moveTo>
                    <a:lnTo>
                      <a:pt x="2" y="18"/>
                    </a:lnTo>
                    <a:lnTo>
                      <a:pt x="1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6" y="57"/>
                    </a:lnTo>
                    <a:lnTo>
                      <a:pt x="12" y="56"/>
                    </a:lnTo>
                    <a:lnTo>
                      <a:pt x="16" y="56"/>
                    </a:lnTo>
                    <a:lnTo>
                      <a:pt x="22" y="55"/>
                    </a:lnTo>
                    <a:lnTo>
                      <a:pt x="28" y="55"/>
                    </a:lnTo>
                    <a:lnTo>
                      <a:pt x="33" y="55"/>
                    </a:lnTo>
                    <a:lnTo>
                      <a:pt x="39" y="54"/>
                    </a:lnTo>
                    <a:lnTo>
                      <a:pt x="45" y="54"/>
                    </a:lnTo>
                    <a:lnTo>
                      <a:pt x="45" y="40"/>
                    </a:lnTo>
                    <a:lnTo>
                      <a:pt x="46" y="26"/>
                    </a:lnTo>
                    <a:lnTo>
                      <a:pt x="46" y="13"/>
                    </a:lnTo>
                    <a:lnTo>
                      <a:pt x="47" y="0"/>
                    </a:lnTo>
                    <a:lnTo>
                      <a:pt x="42" y="1"/>
                    </a:lnTo>
                    <a:lnTo>
                      <a:pt x="36" y="1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0" y="3"/>
                    </a:lnTo>
                    <a:lnTo>
                      <a:pt x="14" y="4"/>
                    </a:lnTo>
                    <a:lnTo>
                      <a:pt x="8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3" name="Freeform 53"/>
              <p:cNvSpPr>
                <a:spLocks/>
              </p:cNvSpPr>
              <p:nvPr/>
            </p:nvSpPr>
            <p:spPr bwMode="auto">
              <a:xfrm>
                <a:off x="2740" y="2649"/>
                <a:ext cx="22" cy="36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8" y="2"/>
                  </a:cxn>
                  <a:cxn ang="0">
                    <a:pos x="32" y="3"/>
                  </a:cxn>
                  <a:cxn ang="0">
                    <a:pos x="27" y="5"/>
                  </a:cxn>
                  <a:cxn ang="0">
                    <a:pos x="22" y="6"/>
                  </a:cxn>
                  <a:cxn ang="0">
                    <a:pos x="16" y="9"/>
                  </a:cxn>
                  <a:cxn ang="0">
                    <a:pos x="11" y="10"/>
                  </a:cxn>
                  <a:cxn ang="0">
                    <a:pos x="6" y="12"/>
                  </a:cxn>
                  <a:cxn ang="0">
                    <a:pos x="0" y="15"/>
                  </a:cxn>
                  <a:cxn ang="0">
                    <a:pos x="0" y="30"/>
                  </a:cxn>
                  <a:cxn ang="0">
                    <a:pos x="0" y="43"/>
                  </a:cxn>
                  <a:cxn ang="0">
                    <a:pos x="0" y="57"/>
                  </a:cxn>
                  <a:cxn ang="0">
                    <a:pos x="0" y="72"/>
                  </a:cxn>
                  <a:cxn ang="0">
                    <a:pos x="6" y="71"/>
                  </a:cxn>
                  <a:cxn ang="0">
                    <a:pos x="11" y="70"/>
                  </a:cxn>
                  <a:cxn ang="0">
                    <a:pos x="16" y="68"/>
                  </a:cxn>
                  <a:cxn ang="0">
                    <a:pos x="22" y="66"/>
                  </a:cxn>
                  <a:cxn ang="0">
                    <a:pos x="27" y="65"/>
                  </a:cxn>
                  <a:cxn ang="0">
                    <a:pos x="32" y="63"/>
                  </a:cxn>
                  <a:cxn ang="0">
                    <a:pos x="38" y="62"/>
                  </a:cxn>
                  <a:cxn ang="0">
                    <a:pos x="44" y="61"/>
                  </a:cxn>
                  <a:cxn ang="0">
                    <a:pos x="44" y="46"/>
                  </a:cxn>
                  <a:cxn ang="0">
                    <a:pos x="44" y="30"/>
                  </a:cxn>
                  <a:cxn ang="0">
                    <a:pos x="44" y="15"/>
                  </a:cxn>
                  <a:cxn ang="0">
                    <a:pos x="44" y="0"/>
                  </a:cxn>
                </a:cxnLst>
                <a:rect l="0" t="0" r="r" b="b"/>
                <a:pathLst>
                  <a:path w="44" h="72">
                    <a:moveTo>
                      <a:pt x="44" y="0"/>
                    </a:moveTo>
                    <a:lnTo>
                      <a:pt x="38" y="2"/>
                    </a:lnTo>
                    <a:lnTo>
                      <a:pt x="32" y="3"/>
                    </a:lnTo>
                    <a:lnTo>
                      <a:pt x="27" y="5"/>
                    </a:lnTo>
                    <a:lnTo>
                      <a:pt x="22" y="6"/>
                    </a:lnTo>
                    <a:lnTo>
                      <a:pt x="16" y="9"/>
                    </a:lnTo>
                    <a:lnTo>
                      <a:pt x="11" y="10"/>
                    </a:lnTo>
                    <a:lnTo>
                      <a:pt x="6" y="12"/>
                    </a:lnTo>
                    <a:lnTo>
                      <a:pt x="0" y="15"/>
                    </a:lnTo>
                    <a:lnTo>
                      <a:pt x="0" y="30"/>
                    </a:lnTo>
                    <a:lnTo>
                      <a:pt x="0" y="43"/>
                    </a:lnTo>
                    <a:lnTo>
                      <a:pt x="0" y="57"/>
                    </a:lnTo>
                    <a:lnTo>
                      <a:pt x="0" y="72"/>
                    </a:lnTo>
                    <a:lnTo>
                      <a:pt x="6" y="71"/>
                    </a:lnTo>
                    <a:lnTo>
                      <a:pt x="11" y="70"/>
                    </a:lnTo>
                    <a:lnTo>
                      <a:pt x="16" y="68"/>
                    </a:lnTo>
                    <a:lnTo>
                      <a:pt x="22" y="66"/>
                    </a:lnTo>
                    <a:lnTo>
                      <a:pt x="27" y="65"/>
                    </a:lnTo>
                    <a:lnTo>
                      <a:pt x="32" y="63"/>
                    </a:lnTo>
                    <a:lnTo>
                      <a:pt x="38" y="62"/>
                    </a:lnTo>
                    <a:lnTo>
                      <a:pt x="44" y="61"/>
                    </a:lnTo>
                    <a:lnTo>
                      <a:pt x="44" y="46"/>
                    </a:lnTo>
                    <a:lnTo>
                      <a:pt x="44" y="30"/>
                    </a:lnTo>
                    <a:lnTo>
                      <a:pt x="44" y="15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4" name="Freeform 54"/>
              <p:cNvSpPr>
                <a:spLocks/>
              </p:cNvSpPr>
              <p:nvPr/>
            </p:nvSpPr>
            <p:spPr bwMode="auto">
              <a:xfrm>
                <a:off x="2738" y="2586"/>
                <a:ext cx="23" cy="40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37" y="2"/>
                  </a:cxn>
                  <a:cxn ang="0">
                    <a:pos x="33" y="5"/>
                  </a:cxn>
                  <a:cxn ang="0">
                    <a:pos x="27" y="7"/>
                  </a:cxn>
                  <a:cxn ang="0">
                    <a:pos x="22" y="9"/>
                  </a:cxn>
                  <a:cxn ang="0">
                    <a:pos x="17" y="13"/>
                  </a:cxn>
                  <a:cxn ang="0">
                    <a:pos x="12" y="15"/>
                  </a:cxn>
                  <a:cxn ang="0">
                    <a:pos x="6" y="17"/>
                  </a:cxn>
                  <a:cxn ang="0">
                    <a:pos x="0" y="20"/>
                  </a:cxn>
                  <a:cxn ang="0">
                    <a:pos x="2" y="35"/>
                  </a:cxn>
                  <a:cxn ang="0">
                    <a:pos x="2" y="50"/>
                  </a:cxn>
                  <a:cxn ang="0">
                    <a:pos x="3" y="66"/>
                  </a:cxn>
                  <a:cxn ang="0">
                    <a:pos x="3" y="81"/>
                  </a:cxn>
                  <a:cxn ang="0">
                    <a:pos x="8" y="78"/>
                  </a:cxn>
                  <a:cxn ang="0">
                    <a:pos x="14" y="76"/>
                  </a:cxn>
                  <a:cxn ang="0">
                    <a:pos x="19" y="74"/>
                  </a:cxn>
                  <a:cxn ang="0">
                    <a:pos x="25" y="71"/>
                  </a:cxn>
                  <a:cxn ang="0">
                    <a:pos x="30" y="70"/>
                  </a:cxn>
                  <a:cxn ang="0">
                    <a:pos x="35" y="68"/>
                  </a:cxn>
                  <a:cxn ang="0">
                    <a:pos x="41" y="66"/>
                  </a:cxn>
                  <a:cxn ang="0">
                    <a:pos x="46" y="63"/>
                  </a:cxn>
                  <a:cxn ang="0">
                    <a:pos x="45" y="47"/>
                  </a:cxn>
                  <a:cxn ang="0">
                    <a:pos x="45" y="32"/>
                  </a:cxn>
                  <a:cxn ang="0">
                    <a:pos x="44" y="16"/>
                  </a:cxn>
                  <a:cxn ang="0">
                    <a:pos x="43" y="0"/>
                  </a:cxn>
                </a:cxnLst>
                <a:rect l="0" t="0" r="r" b="b"/>
                <a:pathLst>
                  <a:path w="46" h="81">
                    <a:moveTo>
                      <a:pt x="43" y="0"/>
                    </a:moveTo>
                    <a:lnTo>
                      <a:pt x="37" y="2"/>
                    </a:lnTo>
                    <a:lnTo>
                      <a:pt x="33" y="5"/>
                    </a:lnTo>
                    <a:lnTo>
                      <a:pt x="27" y="7"/>
                    </a:lnTo>
                    <a:lnTo>
                      <a:pt x="22" y="9"/>
                    </a:lnTo>
                    <a:lnTo>
                      <a:pt x="17" y="13"/>
                    </a:lnTo>
                    <a:lnTo>
                      <a:pt x="12" y="15"/>
                    </a:lnTo>
                    <a:lnTo>
                      <a:pt x="6" y="17"/>
                    </a:lnTo>
                    <a:lnTo>
                      <a:pt x="0" y="20"/>
                    </a:lnTo>
                    <a:lnTo>
                      <a:pt x="2" y="35"/>
                    </a:lnTo>
                    <a:lnTo>
                      <a:pt x="2" y="50"/>
                    </a:lnTo>
                    <a:lnTo>
                      <a:pt x="3" y="66"/>
                    </a:lnTo>
                    <a:lnTo>
                      <a:pt x="3" y="81"/>
                    </a:lnTo>
                    <a:lnTo>
                      <a:pt x="8" y="78"/>
                    </a:lnTo>
                    <a:lnTo>
                      <a:pt x="14" y="76"/>
                    </a:lnTo>
                    <a:lnTo>
                      <a:pt x="19" y="74"/>
                    </a:lnTo>
                    <a:lnTo>
                      <a:pt x="25" y="71"/>
                    </a:lnTo>
                    <a:lnTo>
                      <a:pt x="30" y="70"/>
                    </a:lnTo>
                    <a:lnTo>
                      <a:pt x="35" y="68"/>
                    </a:lnTo>
                    <a:lnTo>
                      <a:pt x="41" y="66"/>
                    </a:lnTo>
                    <a:lnTo>
                      <a:pt x="46" y="63"/>
                    </a:lnTo>
                    <a:lnTo>
                      <a:pt x="45" y="47"/>
                    </a:lnTo>
                    <a:lnTo>
                      <a:pt x="45" y="32"/>
                    </a:lnTo>
                    <a:lnTo>
                      <a:pt x="44" y="16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5" name="Freeform 55"/>
              <p:cNvSpPr>
                <a:spLocks/>
              </p:cNvSpPr>
              <p:nvPr/>
            </p:nvSpPr>
            <p:spPr bwMode="auto">
              <a:xfrm>
                <a:off x="2775" y="2570"/>
                <a:ext cx="23" cy="42"/>
              </a:xfrm>
              <a:custGeom>
                <a:avLst/>
                <a:gdLst/>
                <a:ahLst/>
                <a:cxnLst>
                  <a:cxn ang="0">
                    <a:pos x="46" y="67"/>
                  </a:cxn>
                  <a:cxn ang="0">
                    <a:pos x="46" y="49"/>
                  </a:cxn>
                  <a:cxn ang="0">
                    <a:pos x="45" y="33"/>
                  </a:cxn>
                  <a:cxn ang="0">
                    <a:pos x="45" y="16"/>
                  </a:cxn>
                  <a:cxn ang="0">
                    <a:pos x="44" y="0"/>
                  </a:cxn>
                  <a:cxn ang="0">
                    <a:pos x="38" y="2"/>
                  </a:cxn>
                  <a:cxn ang="0">
                    <a:pos x="32" y="4"/>
                  </a:cxn>
                  <a:cxn ang="0">
                    <a:pos x="28" y="7"/>
                  </a:cxn>
                  <a:cxn ang="0">
                    <a:pos x="22" y="9"/>
                  </a:cxn>
                  <a:cxn ang="0">
                    <a:pos x="16" y="11"/>
                  </a:cxn>
                  <a:cxn ang="0">
                    <a:pos x="12" y="14"/>
                  </a:cxn>
                  <a:cxn ang="0">
                    <a:pos x="6" y="16"/>
                  </a:cxn>
                  <a:cxn ang="0">
                    <a:pos x="0" y="18"/>
                  </a:cxn>
                  <a:cxn ang="0">
                    <a:pos x="1" y="34"/>
                  </a:cxn>
                  <a:cxn ang="0">
                    <a:pos x="1" y="50"/>
                  </a:cxn>
                  <a:cxn ang="0">
                    <a:pos x="2" y="68"/>
                  </a:cxn>
                  <a:cxn ang="0">
                    <a:pos x="2" y="84"/>
                  </a:cxn>
                  <a:cxn ang="0">
                    <a:pos x="8" y="82"/>
                  </a:cxn>
                  <a:cxn ang="0">
                    <a:pos x="14" y="79"/>
                  </a:cxn>
                  <a:cxn ang="0">
                    <a:pos x="20" y="77"/>
                  </a:cxn>
                  <a:cxn ang="0">
                    <a:pos x="24" y="75"/>
                  </a:cxn>
                  <a:cxn ang="0">
                    <a:pos x="30" y="73"/>
                  </a:cxn>
                  <a:cxn ang="0">
                    <a:pos x="36" y="71"/>
                  </a:cxn>
                  <a:cxn ang="0">
                    <a:pos x="40" y="69"/>
                  </a:cxn>
                  <a:cxn ang="0">
                    <a:pos x="46" y="67"/>
                  </a:cxn>
                </a:cxnLst>
                <a:rect l="0" t="0" r="r" b="b"/>
                <a:pathLst>
                  <a:path w="46" h="84">
                    <a:moveTo>
                      <a:pt x="46" y="67"/>
                    </a:moveTo>
                    <a:lnTo>
                      <a:pt x="46" y="49"/>
                    </a:lnTo>
                    <a:lnTo>
                      <a:pt x="45" y="33"/>
                    </a:lnTo>
                    <a:lnTo>
                      <a:pt x="45" y="16"/>
                    </a:lnTo>
                    <a:lnTo>
                      <a:pt x="44" y="0"/>
                    </a:lnTo>
                    <a:lnTo>
                      <a:pt x="38" y="2"/>
                    </a:lnTo>
                    <a:lnTo>
                      <a:pt x="32" y="4"/>
                    </a:lnTo>
                    <a:lnTo>
                      <a:pt x="28" y="7"/>
                    </a:lnTo>
                    <a:lnTo>
                      <a:pt x="22" y="9"/>
                    </a:lnTo>
                    <a:lnTo>
                      <a:pt x="16" y="11"/>
                    </a:lnTo>
                    <a:lnTo>
                      <a:pt x="12" y="14"/>
                    </a:lnTo>
                    <a:lnTo>
                      <a:pt x="6" y="16"/>
                    </a:lnTo>
                    <a:lnTo>
                      <a:pt x="0" y="18"/>
                    </a:lnTo>
                    <a:lnTo>
                      <a:pt x="1" y="34"/>
                    </a:lnTo>
                    <a:lnTo>
                      <a:pt x="1" y="50"/>
                    </a:lnTo>
                    <a:lnTo>
                      <a:pt x="2" y="68"/>
                    </a:lnTo>
                    <a:lnTo>
                      <a:pt x="2" y="84"/>
                    </a:lnTo>
                    <a:lnTo>
                      <a:pt x="8" y="82"/>
                    </a:lnTo>
                    <a:lnTo>
                      <a:pt x="14" y="79"/>
                    </a:lnTo>
                    <a:lnTo>
                      <a:pt x="20" y="77"/>
                    </a:lnTo>
                    <a:lnTo>
                      <a:pt x="24" y="75"/>
                    </a:lnTo>
                    <a:lnTo>
                      <a:pt x="30" y="73"/>
                    </a:lnTo>
                    <a:lnTo>
                      <a:pt x="36" y="71"/>
                    </a:lnTo>
                    <a:lnTo>
                      <a:pt x="40" y="69"/>
                    </a:lnTo>
                    <a:lnTo>
                      <a:pt x="46" y="6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6" name="Freeform 56"/>
              <p:cNvSpPr>
                <a:spLocks/>
              </p:cNvSpPr>
              <p:nvPr/>
            </p:nvSpPr>
            <p:spPr bwMode="auto">
              <a:xfrm>
                <a:off x="2777" y="2637"/>
                <a:ext cx="23" cy="38"/>
              </a:xfrm>
              <a:custGeom>
                <a:avLst/>
                <a:gdLst/>
                <a:ahLst/>
                <a:cxnLst>
                  <a:cxn ang="0">
                    <a:pos x="1" y="76"/>
                  </a:cxn>
                  <a:cxn ang="0">
                    <a:pos x="7" y="75"/>
                  </a:cxn>
                  <a:cxn ang="0">
                    <a:pos x="11" y="74"/>
                  </a:cxn>
                  <a:cxn ang="0">
                    <a:pos x="17" y="73"/>
                  </a:cxn>
                  <a:cxn ang="0">
                    <a:pos x="23" y="71"/>
                  </a:cxn>
                  <a:cxn ang="0">
                    <a:pos x="27" y="69"/>
                  </a:cxn>
                  <a:cxn ang="0">
                    <a:pos x="33" y="68"/>
                  </a:cxn>
                  <a:cxn ang="0">
                    <a:pos x="39" y="66"/>
                  </a:cxn>
                  <a:cxn ang="0">
                    <a:pos x="45" y="65"/>
                  </a:cxn>
                  <a:cxn ang="0">
                    <a:pos x="45" y="49"/>
                  </a:cxn>
                  <a:cxn ang="0">
                    <a:pos x="45" y="33"/>
                  </a:cxn>
                  <a:cxn ang="0">
                    <a:pos x="45" y="16"/>
                  </a:cxn>
                  <a:cxn ang="0">
                    <a:pos x="44" y="0"/>
                  </a:cxn>
                  <a:cxn ang="0">
                    <a:pos x="38" y="2"/>
                  </a:cxn>
                  <a:cxn ang="0">
                    <a:pos x="32" y="4"/>
                  </a:cxn>
                  <a:cxn ang="0">
                    <a:pos x="27" y="5"/>
                  </a:cxn>
                  <a:cxn ang="0">
                    <a:pos x="22" y="7"/>
                  </a:cxn>
                  <a:cxn ang="0">
                    <a:pos x="16" y="8"/>
                  </a:cxn>
                  <a:cxn ang="0">
                    <a:pos x="11" y="11"/>
                  </a:cxn>
                  <a:cxn ang="0">
                    <a:pos x="6" y="12"/>
                  </a:cxn>
                  <a:cxn ang="0">
                    <a:pos x="0" y="14"/>
                  </a:cxn>
                  <a:cxn ang="0">
                    <a:pos x="0" y="29"/>
                  </a:cxn>
                  <a:cxn ang="0">
                    <a:pos x="0" y="45"/>
                  </a:cxn>
                  <a:cxn ang="0">
                    <a:pos x="0" y="60"/>
                  </a:cxn>
                  <a:cxn ang="0">
                    <a:pos x="1" y="76"/>
                  </a:cxn>
                </a:cxnLst>
                <a:rect l="0" t="0" r="r" b="b"/>
                <a:pathLst>
                  <a:path w="45" h="76">
                    <a:moveTo>
                      <a:pt x="1" y="76"/>
                    </a:moveTo>
                    <a:lnTo>
                      <a:pt x="7" y="75"/>
                    </a:lnTo>
                    <a:lnTo>
                      <a:pt x="11" y="74"/>
                    </a:lnTo>
                    <a:lnTo>
                      <a:pt x="17" y="73"/>
                    </a:lnTo>
                    <a:lnTo>
                      <a:pt x="23" y="71"/>
                    </a:lnTo>
                    <a:lnTo>
                      <a:pt x="27" y="69"/>
                    </a:lnTo>
                    <a:lnTo>
                      <a:pt x="33" y="68"/>
                    </a:lnTo>
                    <a:lnTo>
                      <a:pt x="39" y="66"/>
                    </a:lnTo>
                    <a:lnTo>
                      <a:pt x="45" y="65"/>
                    </a:lnTo>
                    <a:lnTo>
                      <a:pt x="45" y="49"/>
                    </a:lnTo>
                    <a:lnTo>
                      <a:pt x="45" y="33"/>
                    </a:lnTo>
                    <a:lnTo>
                      <a:pt x="45" y="16"/>
                    </a:lnTo>
                    <a:lnTo>
                      <a:pt x="44" y="0"/>
                    </a:lnTo>
                    <a:lnTo>
                      <a:pt x="38" y="2"/>
                    </a:lnTo>
                    <a:lnTo>
                      <a:pt x="32" y="4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16" y="8"/>
                    </a:lnTo>
                    <a:lnTo>
                      <a:pt x="11" y="11"/>
                    </a:lnTo>
                    <a:lnTo>
                      <a:pt x="6" y="12"/>
                    </a:lnTo>
                    <a:lnTo>
                      <a:pt x="0" y="14"/>
                    </a:lnTo>
                    <a:lnTo>
                      <a:pt x="0" y="29"/>
                    </a:lnTo>
                    <a:lnTo>
                      <a:pt x="0" y="45"/>
                    </a:lnTo>
                    <a:lnTo>
                      <a:pt x="0" y="60"/>
                    </a:lnTo>
                    <a:lnTo>
                      <a:pt x="1" y="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7" name="Freeform 57"/>
              <p:cNvSpPr>
                <a:spLocks/>
              </p:cNvSpPr>
              <p:nvPr/>
            </p:nvSpPr>
            <p:spPr bwMode="auto">
              <a:xfrm>
                <a:off x="2775" y="2762"/>
                <a:ext cx="24" cy="31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43" y="0"/>
                  </a:cxn>
                  <a:cxn ang="0">
                    <a:pos x="37" y="1"/>
                  </a:cxn>
                  <a:cxn ang="0">
                    <a:pos x="31" y="1"/>
                  </a:cxn>
                  <a:cxn ang="0">
                    <a:pos x="25" y="2"/>
                  </a:cxn>
                  <a:cxn ang="0">
                    <a:pos x="20" y="2"/>
                  </a:cxn>
                  <a:cxn ang="0">
                    <a:pos x="14" y="3"/>
                  </a:cxn>
                  <a:cxn ang="0">
                    <a:pos x="8" y="3"/>
                  </a:cxn>
                  <a:cxn ang="0">
                    <a:pos x="2" y="4"/>
                  </a:cxn>
                  <a:cxn ang="0">
                    <a:pos x="2" y="18"/>
                  </a:cxn>
                  <a:cxn ang="0">
                    <a:pos x="1" y="32"/>
                  </a:cxn>
                  <a:cxn ang="0">
                    <a:pos x="1" y="47"/>
                  </a:cxn>
                  <a:cxn ang="0">
                    <a:pos x="0" y="61"/>
                  </a:cxn>
                  <a:cxn ang="0">
                    <a:pos x="6" y="61"/>
                  </a:cxn>
                  <a:cxn ang="0">
                    <a:pos x="12" y="59"/>
                  </a:cxn>
                  <a:cxn ang="0">
                    <a:pos x="17" y="59"/>
                  </a:cxn>
                  <a:cxn ang="0">
                    <a:pos x="23" y="58"/>
                  </a:cxn>
                  <a:cxn ang="0">
                    <a:pos x="29" y="58"/>
                  </a:cxn>
                  <a:cxn ang="0">
                    <a:pos x="35" y="58"/>
                  </a:cxn>
                  <a:cxn ang="0">
                    <a:pos x="40" y="57"/>
                  </a:cxn>
                  <a:cxn ang="0">
                    <a:pos x="46" y="57"/>
                  </a:cxn>
                  <a:cxn ang="0">
                    <a:pos x="46" y="42"/>
                  </a:cxn>
                  <a:cxn ang="0">
                    <a:pos x="47" y="28"/>
                  </a:cxn>
                  <a:cxn ang="0">
                    <a:pos x="47" y="14"/>
                  </a:cxn>
                  <a:cxn ang="0">
                    <a:pos x="49" y="0"/>
                  </a:cxn>
                </a:cxnLst>
                <a:rect l="0" t="0" r="r" b="b"/>
                <a:pathLst>
                  <a:path w="49" h="61">
                    <a:moveTo>
                      <a:pt x="49" y="0"/>
                    </a:moveTo>
                    <a:lnTo>
                      <a:pt x="43" y="0"/>
                    </a:lnTo>
                    <a:lnTo>
                      <a:pt x="37" y="1"/>
                    </a:lnTo>
                    <a:lnTo>
                      <a:pt x="31" y="1"/>
                    </a:lnTo>
                    <a:lnTo>
                      <a:pt x="25" y="2"/>
                    </a:lnTo>
                    <a:lnTo>
                      <a:pt x="20" y="2"/>
                    </a:lnTo>
                    <a:lnTo>
                      <a:pt x="14" y="3"/>
                    </a:lnTo>
                    <a:lnTo>
                      <a:pt x="8" y="3"/>
                    </a:lnTo>
                    <a:lnTo>
                      <a:pt x="2" y="4"/>
                    </a:lnTo>
                    <a:lnTo>
                      <a:pt x="2" y="18"/>
                    </a:lnTo>
                    <a:lnTo>
                      <a:pt x="1" y="32"/>
                    </a:lnTo>
                    <a:lnTo>
                      <a:pt x="1" y="47"/>
                    </a:lnTo>
                    <a:lnTo>
                      <a:pt x="0" y="61"/>
                    </a:lnTo>
                    <a:lnTo>
                      <a:pt x="6" y="61"/>
                    </a:lnTo>
                    <a:lnTo>
                      <a:pt x="12" y="59"/>
                    </a:lnTo>
                    <a:lnTo>
                      <a:pt x="17" y="59"/>
                    </a:lnTo>
                    <a:lnTo>
                      <a:pt x="23" y="58"/>
                    </a:lnTo>
                    <a:lnTo>
                      <a:pt x="29" y="58"/>
                    </a:lnTo>
                    <a:lnTo>
                      <a:pt x="35" y="58"/>
                    </a:lnTo>
                    <a:lnTo>
                      <a:pt x="40" y="57"/>
                    </a:lnTo>
                    <a:lnTo>
                      <a:pt x="46" y="57"/>
                    </a:lnTo>
                    <a:lnTo>
                      <a:pt x="46" y="42"/>
                    </a:lnTo>
                    <a:lnTo>
                      <a:pt x="47" y="28"/>
                    </a:lnTo>
                    <a:lnTo>
                      <a:pt x="47" y="1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8" name="Freeform 58"/>
              <p:cNvSpPr>
                <a:spLocks/>
              </p:cNvSpPr>
              <p:nvPr/>
            </p:nvSpPr>
            <p:spPr bwMode="auto">
              <a:xfrm>
                <a:off x="2777" y="2701"/>
                <a:ext cx="23" cy="34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6" y="68"/>
                  </a:cxn>
                  <a:cxn ang="0">
                    <a:pos x="11" y="67"/>
                  </a:cxn>
                  <a:cxn ang="0">
                    <a:pos x="16" y="67"/>
                  </a:cxn>
                  <a:cxn ang="0">
                    <a:pos x="22" y="66"/>
                  </a:cxn>
                  <a:cxn ang="0">
                    <a:pos x="27" y="65"/>
                  </a:cxn>
                  <a:cxn ang="0">
                    <a:pos x="33" y="64"/>
                  </a:cxn>
                  <a:cxn ang="0">
                    <a:pos x="39" y="64"/>
                  </a:cxn>
                  <a:cxn ang="0">
                    <a:pos x="45" y="62"/>
                  </a:cxn>
                  <a:cxn ang="0">
                    <a:pos x="45" y="46"/>
                  </a:cxn>
                  <a:cxn ang="0">
                    <a:pos x="45" y="31"/>
                  </a:cxn>
                  <a:cxn ang="0">
                    <a:pos x="45" y="15"/>
                  </a:cxn>
                  <a:cxn ang="0">
                    <a:pos x="45" y="0"/>
                  </a:cxn>
                  <a:cxn ang="0">
                    <a:pos x="39" y="1"/>
                  </a:cxn>
                  <a:cxn ang="0">
                    <a:pos x="33" y="3"/>
                  </a:cxn>
                  <a:cxn ang="0">
                    <a:pos x="29" y="4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12" y="7"/>
                  </a:cxn>
                  <a:cxn ang="0">
                    <a:pos x="7" y="8"/>
                  </a:cxn>
                  <a:cxn ang="0">
                    <a:pos x="1" y="9"/>
                  </a:cxn>
                  <a:cxn ang="0">
                    <a:pos x="0" y="24"/>
                  </a:cxn>
                  <a:cxn ang="0">
                    <a:pos x="0" y="39"/>
                  </a:cxn>
                  <a:cxn ang="0">
                    <a:pos x="0" y="54"/>
                  </a:cxn>
                  <a:cxn ang="0">
                    <a:pos x="0" y="69"/>
                  </a:cxn>
                </a:cxnLst>
                <a:rect l="0" t="0" r="r" b="b"/>
                <a:pathLst>
                  <a:path w="45" h="69">
                    <a:moveTo>
                      <a:pt x="0" y="69"/>
                    </a:moveTo>
                    <a:lnTo>
                      <a:pt x="6" y="68"/>
                    </a:lnTo>
                    <a:lnTo>
                      <a:pt x="11" y="67"/>
                    </a:lnTo>
                    <a:lnTo>
                      <a:pt x="16" y="67"/>
                    </a:lnTo>
                    <a:lnTo>
                      <a:pt x="22" y="66"/>
                    </a:lnTo>
                    <a:lnTo>
                      <a:pt x="27" y="65"/>
                    </a:lnTo>
                    <a:lnTo>
                      <a:pt x="33" y="64"/>
                    </a:lnTo>
                    <a:lnTo>
                      <a:pt x="39" y="64"/>
                    </a:lnTo>
                    <a:lnTo>
                      <a:pt x="45" y="62"/>
                    </a:lnTo>
                    <a:lnTo>
                      <a:pt x="45" y="46"/>
                    </a:lnTo>
                    <a:lnTo>
                      <a:pt x="45" y="31"/>
                    </a:lnTo>
                    <a:lnTo>
                      <a:pt x="45" y="15"/>
                    </a:lnTo>
                    <a:lnTo>
                      <a:pt x="45" y="0"/>
                    </a:lnTo>
                    <a:lnTo>
                      <a:pt x="39" y="1"/>
                    </a:lnTo>
                    <a:lnTo>
                      <a:pt x="33" y="3"/>
                    </a:lnTo>
                    <a:lnTo>
                      <a:pt x="29" y="4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12" y="7"/>
                    </a:lnTo>
                    <a:lnTo>
                      <a:pt x="7" y="8"/>
                    </a:lnTo>
                    <a:lnTo>
                      <a:pt x="1" y="9"/>
                    </a:lnTo>
                    <a:lnTo>
                      <a:pt x="0" y="24"/>
                    </a:lnTo>
                    <a:lnTo>
                      <a:pt x="0" y="39"/>
                    </a:lnTo>
                    <a:lnTo>
                      <a:pt x="0" y="54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4C24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79" name="Freeform 59"/>
              <p:cNvSpPr>
                <a:spLocks/>
              </p:cNvSpPr>
              <p:nvPr/>
            </p:nvSpPr>
            <p:spPr bwMode="auto">
              <a:xfrm>
                <a:off x="2488" y="2830"/>
                <a:ext cx="1047" cy="328"/>
              </a:xfrm>
              <a:custGeom>
                <a:avLst/>
                <a:gdLst/>
                <a:ahLst/>
                <a:cxnLst>
                  <a:cxn ang="0">
                    <a:pos x="910" y="26"/>
                  </a:cxn>
                  <a:cxn ang="0">
                    <a:pos x="652" y="82"/>
                  </a:cxn>
                  <a:cxn ang="0">
                    <a:pos x="401" y="168"/>
                  </a:cxn>
                  <a:cxn ang="0">
                    <a:pos x="161" y="278"/>
                  </a:cxn>
                  <a:cxn ang="0">
                    <a:pos x="59" y="340"/>
                  </a:cxn>
                  <a:cxn ang="0">
                    <a:pos x="271" y="241"/>
                  </a:cxn>
                  <a:cxn ang="0">
                    <a:pos x="492" y="164"/>
                  </a:cxn>
                  <a:cxn ang="0">
                    <a:pos x="720" y="108"/>
                  </a:cxn>
                  <a:cxn ang="0">
                    <a:pos x="952" y="75"/>
                  </a:cxn>
                  <a:cxn ang="0">
                    <a:pos x="1174" y="70"/>
                  </a:cxn>
                  <a:cxn ang="0">
                    <a:pos x="1379" y="88"/>
                  </a:cxn>
                  <a:cxn ang="0">
                    <a:pos x="1566" y="129"/>
                  </a:cxn>
                  <a:cxn ang="0">
                    <a:pos x="1733" y="193"/>
                  </a:cxn>
                  <a:cxn ang="0">
                    <a:pos x="1824" y="244"/>
                  </a:cxn>
                  <a:cxn ang="0">
                    <a:pos x="1547" y="144"/>
                  </a:cxn>
                  <a:cxn ang="0">
                    <a:pos x="1210" y="117"/>
                  </a:cxn>
                  <a:cxn ang="0">
                    <a:pos x="948" y="141"/>
                  </a:cxn>
                  <a:cxn ang="0">
                    <a:pos x="710" y="193"/>
                  </a:cxn>
                  <a:cxn ang="0">
                    <a:pos x="479" y="271"/>
                  </a:cxn>
                  <a:cxn ang="0">
                    <a:pos x="258" y="374"/>
                  </a:cxn>
                  <a:cxn ang="0">
                    <a:pos x="164" y="431"/>
                  </a:cxn>
                  <a:cxn ang="0">
                    <a:pos x="357" y="343"/>
                  </a:cxn>
                  <a:cxn ang="0">
                    <a:pos x="560" y="271"/>
                  </a:cxn>
                  <a:cxn ang="0">
                    <a:pos x="768" y="221"/>
                  </a:cxn>
                  <a:cxn ang="0">
                    <a:pos x="978" y="192"/>
                  </a:cxn>
                  <a:cxn ang="0">
                    <a:pos x="1190" y="185"/>
                  </a:cxn>
                  <a:cxn ang="0">
                    <a:pos x="1384" y="204"/>
                  </a:cxn>
                  <a:cxn ang="0">
                    <a:pos x="1556" y="246"/>
                  </a:cxn>
                  <a:cxn ang="0">
                    <a:pos x="1708" y="312"/>
                  </a:cxn>
                  <a:cxn ang="0">
                    <a:pos x="1791" y="363"/>
                  </a:cxn>
                  <a:cxn ang="0">
                    <a:pos x="1519" y="261"/>
                  </a:cxn>
                  <a:cxn ang="0">
                    <a:pos x="1182" y="234"/>
                  </a:cxn>
                  <a:cxn ang="0">
                    <a:pos x="947" y="261"/>
                  </a:cxn>
                  <a:cxn ang="0">
                    <a:pos x="738" y="312"/>
                  </a:cxn>
                  <a:cxn ang="0">
                    <a:pos x="534" y="384"/>
                  </a:cxn>
                  <a:cxn ang="0">
                    <a:pos x="339" y="479"/>
                  </a:cxn>
                  <a:cxn ang="0">
                    <a:pos x="254" y="532"/>
                  </a:cxn>
                  <a:cxn ang="0">
                    <a:pos x="422" y="453"/>
                  </a:cxn>
                  <a:cxn ang="0">
                    <a:pos x="597" y="389"/>
                  </a:cxn>
                  <a:cxn ang="0">
                    <a:pos x="778" y="341"/>
                  </a:cxn>
                  <a:cxn ang="0">
                    <a:pos x="960" y="313"/>
                  </a:cxn>
                  <a:cxn ang="0">
                    <a:pos x="1269" y="312"/>
                  </a:cxn>
                  <a:cxn ang="0">
                    <a:pos x="1574" y="385"/>
                  </a:cxn>
                  <a:cxn ang="0">
                    <a:pos x="1626" y="416"/>
                  </a:cxn>
                  <a:cxn ang="0">
                    <a:pos x="1376" y="355"/>
                  </a:cxn>
                  <a:cxn ang="0">
                    <a:pos x="1094" y="359"/>
                  </a:cxn>
                  <a:cxn ang="0">
                    <a:pos x="907" y="392"/>
                  </a:cxn>
                  <a:cxn ang="0">
                    <a:pos x="723" y="447"/>
                  </a:cxn>
                  <a:cxn ang="0">
                    <a:pos x="545" y="521"/>
                  </a:cxn>
                  <a:cxn ang="0">
                    <a:pos x="378" y="612"/>
                  </a:cxn>
                  <a:cxn ang="0">
                    <a:pos x="474" y="573"/>
                  </a:cxn>
                  <a:cxn ang="0">
                    <a:pos x="779" y="468"/>
                  </a:cxn>
                  <a:cxn ang="0">
                    <a:pos x="1124" y="423"/>
                  </a:cxn>
                  <a:cxn ang="0">
                    <a:pos x="1480" y="482"/>
                  </a:cxn>
                  <a:cxn ang="0">
                    <a:pos x="1703" y="651"/>
                  </a:cxn>
                  <a:cxn ang="0">
                    <a:pos x="1963" y="186"/>
                  </a:cxn>
                  <a:cxn ang="0">
                    <a:pos x="1778" y="94"/>
                  </a:cxn>
                  <a:cxn ang="0">
                    <a:pos x="1564" y="32"/>
                  </a:cxn>
                  <a:cxn ang="0">
                    <a:pos x="1322" y="2"/>
                  </a:cxn>
                </a:cxnLst>
                <a:rect l="0" t="0" r="r" b="b"/>
                <a:pathLst>
                  <a:path w="2095" h="656">
                    <a:moveTo>
                      <a:pt x="1135" y="3"/>
                    </a:moveTo>
                    <a:lnTo>
                      <a:pt x="1097" y="5"/>
                    </a:lnTo>
                    <a:lnTo>
                      <a:pt x="1060" y="7"/>
                    </a:lnTo>
                    <a:lnTo>
                      <a:pt x="1022" y="11"/>
                    </a:lnTo>
                    <a:lnTo>
                      <a:pt x="985" y="15"/>
                    </a:lnTo>
                    <a:lnTo>
                      <a:pt x="948" y="20"/>
                    </a:lnTo>
                    <a:lnTo>
                      <a:pt x="910" y="26"/>
                    </a:lnTo>
                    <a:lnTo>
                      <a:pt x="874" y="33"/>
                    </a:lnTo>
                    <a:lnTo>
                      <a:pt x="837" y="38"/>
                    </a:lnTo>
                    <a:lnTo>
                      <a:pt x="799" y="47"/>
                    </a:lnTo>
                    <a:lnTo>
                      <a:pt x="762" y="55"/>
                    </a:lnTo>
                    <a:lnTo>
                      <a:pt x="725" y="63"/>
                    </a:lnTo>
                    <a:lnTo>
                      <a:pt x="689" y="72"/>
                    </a:lnTo>
                    <a:lnTo>
                      <a:pt x="652" y="82"/>
                    </a:lnTo>
                    <a:lnTo>
                      <a:pt x="615" y="93"/>
                    </a:lnTo>
                    <a:lnTo>
                      <a:pt x="580" y="104"/>
                    </a:lnTo>
                    <a:lnTo>
                      <a:pt x="544" y="116"/>
                    </a:lnTo>
                    <a:lnTo>
                      <a:pt x="507" y="127"/>
                    </a:lnTo>
                    <a:lnTo>
                      <a:pt x="471" y="140"/>
                    </a:lnTo>
                    <a:lnTo>
                      <a:pt x="437" y="154"/>
                    </a:lnTo>
                    <a:lnTo>
                      <a:pt x="401" y="168"/>
                    </a:lnTo>
                    <a:lnTo>
                      <a:pt x="367" y="181"/>
                    </a:lnTo>
                    <a:lnTo>
                      <a:pt x="332" y="196"/>
                    </a:lnTo>
                    <a:lnTo>
                      <a:pt x="297" y="211"/>
                    </a:lnTo>
                    <a:lnTo>
                      <a:pt x="263" y="227"/>
                    </a:lnTo>
                    <a:lnTo>
                      <a:pt x="228" y="244"/>
                    </a:lnTo>
                    <a:lnTo>
                      <a:pt x="195" y="261"/>
                    </a:lnTo>
                    <a:lnTo>
                      <a:pt x="161" y="278"/>
                    </a:lnTo>
                    <a:lnTo>
                      <a:pt x="129" y="295"/>
                    </a:lnTo>
                    <a:lnTo>
                      <a:pt x="96" y="314"/>
                    </a:lnTo>
                    <a:lnTo>
                      <a:pt x="63" y="332"/>
                    </a:lnTo>
                    <a:lnTo>
                      <a:pt x="31" y="352"/>
                    </a:lnTo>
                    <a:lnTo>
                      <a:pt x="0" y="371"/>
                    </a:lnTo>
                    <a:lnTo>
                      <a:pt x="29" y="355"/>
                    </a:lnTo>
                    <a:lnTo>
                      <a:pt x="59" y="340"/>
                    </a:lnTo>
                    <a:lnTo>
                      <a:pt x="88" y="325"/>
                    </a:lnTo>
                    <a:lnTo>
                      <a:pt x="118" y="310"/>
                    </a:lnTo>
                    <a:lnTo>
                      <a:pt x="148" y="295"/>
                    </a:lnTo>
                    <a:lnTo>
                      <a:pt x="179" y="282"/>
                    </a:lnTo>
                    <a:lnTo>
                      <a:pt x="209" y="268"/>
                    </a:lnTo>
                    <a:lnTo>
                      <a:pt x="240" y="255"/>
                    </a:lnTo>
                    <a:lnTo>
                      <a:pt x="271" y="241"/>
                    </a:lnTo>
                    <a:lnTo>
                      <a:pt x="302" y="230"/>
                    </a:lnTo>
                    <a:lnTo>
                      <a:pt x="333" y="217"/>
                    </a:lnTo>
                    <a:lnTo>
                      <a:pt x="364" y="206"/>
                    </a:lnTo>
                    <a:lnTo>
                      <a:pt x="397" y="194"/>
                    </a:lnTo>
                    <a:lnTo>
                      <a:pt x="429" y="184"/>
                    </a:lnTo>
                    <a:lnTo>
                      <a:pt x="460" y="173"/>
                    </a:lnTo>
                    <a:lnTo>
                      <a:pt x="492" y="164"/>
                    </a:lnTo>
                    <a:lnTo>
                      <a:pt x="524" y="154"/>
                    </a:lnTo>
                    <a:lnTo>
                      <a:pt x="557" y="146"/>
                    </a:lnTo>
                    <a:lnTo>
                      <a:pt x="590" y="136"/>
                    </a:lnTo>
                    <a:lnTo>
                      <a:pt x="622" y="128"/>
                    </a:lnTo>
                    <a:lnTo>
                      <a:pt x="655" y="121"/>
                    </a:lnTo>
                    <a:lnTo>
                      <a:pt x="688" y="115"/>
                    </a:lnTo>
                    <a:lnTo>
                      <a:pt x="720" y="108"/>
                    </a:lnTo>
                    <a:lnTo>
                      <a:pt x="754" y="102"/>
                    </a:lnTo>
                    <a:lnTo>
                      <a:pt x="786" y="96"/>
                    </a:lnTo>
                    <a:lnTo>
                      <a:pt x="819" y="90"/>
                    </a:lnTo>
                    <a:lnTo>
                      <a:pt x="853" y="86"/>
                    </a:lnTo>
                    <a:lnTo>
                      <a:pt x="885" y="82"/>
                    </a:lnTo>
                    <a:lnTo>
                      <a:pt x="919" y="79"/>
                    </a:lnTo>
                    <a:lnTo>
                      <a:pt x="952" y="75"/>
                    </a:lnTo>
                    <a:lnTo>
                      <a:pt x="984" y="73"/>
                    </a:lnTo>
                    <a:lnTo>
                      <a:pt x="1018" y="71"/>
                    </a:lnTo>
                    <a:lnTo>
                      <a:pt x="1050" y="70"/>
                    </a:lnTo>
                    <a:lnTo>
                      <a:pt x="1081" y="68"/>
                    </a:lnTo>
                    <a:lnTo>
                      <a:pt x="1113" y="68"/>
                    </a:lnTo>
                    <a:lnTo>
                      <a:pt x="1144" y="68"/>
                    </a:lnTo>
                    <a:lnTo>
                      <a:pt x="1174" y="70"/>
                    </a:lnTo>
                    <a:lnTo>
                      <a:pt x="1205" y="71"/>
                    </a:lnTo>
                    <a:lnTo>
                      <a:pt x="1235" y="72"/>
                    </a:lnTo>
                    <a:lnTo>
                      <a:pt x="1264" y="74"/>
                    </a:lnTo>
                    <a:lnTo>
                      <a:pt x="1294" y="76"/>
                    </a:lnTo>
                    <a:lnTo>
                      <a:pt x="1323" y="80"/>
                    </a:lnTo>
                    <a:lnTo>
                      <a:pt x="1352" y="83"/>
                    </a:lnTo>
                    <a:lnTo>
                      <a:pt x="1379" y="88"/>
                    </a:lnTo>
                    <a:lnTo>
                      <a:pt x="1407" y="93"/>
                    </a:lnTo>
                    <a:lnTo>
                      <a:pt x="1435" y="97"/>
                    </a:lnTo>
                    <a:lnTo>
                      <a:pt x="1462" y="103"/>
                    </a:lnTo>
                    <a:lnTo>
                      <a:pt x="1489" y="109"/>
                    </a:lnTo>
                    <a:lnTo>
                      <a:pt x="1515" y="116"/>
                    </a:lnTo>
                    <a:lnTo>
                      <a:pt x="1541" y="123"/>
                    </a:lnTo>
                    <a:lnTo>
                      <a:pt x="1566" y="129"/>
                    </a:lnTo>
                    <a:lnTo>
                      <a:pt x="1591" y="138"/>
                    </a:lnTo>
                    <a:lnTo>
                      <a:pt x="1617" y="146"/>
                    </a:lnTo>
                    <a:lnTo>
                      <a:pt x="1641" y="155"/>
                    </a:lnTo>
                    <a:lnTo>
                      <a:pt x="1665" y="163"/>
                    </a:lnTo>
                    <a:lnTo>
                      <a:pt x="1688" y="173"/>
                    </a:lnTo>
                    <a:lnTo>
                      <a:pt x="1711" y="182"/>
                    </a:lnTo>
                    <a:lnTo>
                      <a:pt x="1733" y="193"/>
                    </a:lnTo>
                    <a:lnTo>
                      <a:pt x="1756" y="203"/>
                    </a:lnTo>
                    <a:lnTo>
                      <a:pt x="1778" y="215"/>
                    </a:lnTo>
                    <a:lnTo>
                      <a:pt x="1799" y="226"/>
                    </a:lnTo>
                    <a:lnTo>
                      <a:pt x="1820" y="238"/>
                    </a:lnTo>
                    <a:lnTo>
                      <a:pt x="1840" y="250"/>
                    </a:lnTo>
                    <a:lnTo>
                      <a:pt x="1860" y="263"/>
                    </a:lnTo>
                    <a:lnTo>
                      <a:pt x="1824" y="244"/>
                    </a:lnTo>
                    <a:lnTo>
                      <a:pt x="1787" y="225"/>
                    </a:lnTo>
                    <a:lnTo>
                      <a:pt x="1749" y="208"/>
                    </a:lnTo>
                    <a:lnTo>
                      <a:pt x="1711" y="192"/>
                    </a:lnTo>
                    <a:lnTo>
                      <a:pt x="1672" y="178"/>
                    </a:lnTo>
                    <a:lnTo>
                      <a:pt x="1632" y="165"/>
                    </a:lnTo>
                    <a:lnTo>
                      <a:pt x="1589" y="154"/>
                    </a:lnTo>
                    <a:lnTo>
                      <a:pt x="1547" y="144"/>
                    </a:lnTo>
                    <a:lnTo>
                      <a:pt x="1503" y="135"/>
                    </a:lnTo>
                    <a:lnTo>
                      <a:pt x="1458" y="129"/>
                    </a:lnTo>
                    <a:lnTo>
                      <a:pt x="1411" y="124"/>
                    </a:lnTo>
                    <a:lnTo>
                      <a:pt x="1363" y="120"/>
                    </a:lnTo>
                    <a:lnTo>
                      <a:pt x="1314" y="117"/>
                    </a:lnTo>
                    <a:lnTo>
                      <a:pt x="1262" y="117"/>
                    </a:lnTo>
                    <a:lnTo>
                      <a:pt x="1210" y="117"/>
                    </a:lnTo>
                    <a:lnTo>
                      <a:pt x="1156" y="119"/>
                    </a:lnTo>
                    <a:lnTo>
                      <a:pt x="1121" y="121"/>
                    </a:lnTo>
                    <a:lnTo>
                      <a:pt x="1087" y="124"/>
                    </a:lnTo>
                    <a:lnTo>
                      <a:pt x="1052" y="127"/>
                    </a:lnTo>
                    <a:lnTo>
                      <a:pt x="1018" y="131"/>
                    </a:lnTo>
                    <a:lnTo>
                      <a:pt x="983" y="135"/>
                    </a:lnTo>
                    <a:lnTo>
                      <a:pt x="948" y="141"/>
                    </a:lnTo>
                    <a:lnTo>
                      <a:pt x="915" y="147"/>
                    </a:lnTo>
                    <a:lnTo>
                      <a:pt x="880" y="153"/>
                    </a:lnTo>
                    <a:lnTo>
                      <a:pt x="846" y="159"/>
                    </a:lnTo>
                    <a:lnTo>
                      <a:pt x="813" y="168"/>
                    </a:lnTo>
                    <a:lnTo>
                      <a:pt x="778" y="176"/>
                    </a:lnTo>
                    <a:lnTo>
                      <a:pt x="745" y="184"/>
                    </a:lnTo>
                    <a:lnTo>
                      <a:pt x="710" y="193"/>
                    </a:lnTo>
                    <a:lnTo>
                      <a:pt x="677" y="202"/>
                    </a:lnTo>
                    <a:lnTo>
                      <a:pt x="643" y="212"/>
                    </a:lnTo>
                    <a:lnTo>
                      <a:pt x="611" y="224"/>
                    </a:lnTo>
                    <a:lnTo>
                      <a:pt x="577" y="234"/>
                    </a:lnTo>
                    <a:lnTo>
                      <a:pt x="544" y="247"/>
                    </a:lnTo>
                    <a:lnTo>
                      <a:pt x="512" y="259"/>
                    </a:lnTo>
                    <a:lnTo>
                      <a:pt x="479" y="271"/>
                    </a:lnTo>
                    <a:lnTo>
                      <a:pt x="447" y="285"/>
                    </a:lnTo>
                    <a:lnTo>
                      <a:pt x="415" y="299"/>
                    </a:lnTo>
                    <a:lnTo>
                      <a:pt x="383" y="313"/>
                    </a:lnTo>
                    <a:lnTo>
                      <a:pt x="352" y="328"/>
                    </a:lnTo>
                    <a:lnTo>
                      <a:pt x="320" y="343"/>
                    </a:lnTo>
                    <a:lnTo>
                      <a:pt x="289" y="358"/>
                    </a:lnTo>
                    <a:lnTo>
                      <a:pt x="258" y="374"/>
                    </a:lnTo>
                    <a:lnTo>
                      <a:pt x="228" y="390"/>
                    </a:lnTo>
                    <a:lnTo>
                      <a:pt x="198" y="407"/>
                    </a:lnTo>
                    <a:lnTo>
                      <a:pt x="168" y="424"/>
                    </a:lnTo>
                    <a:lnTo>
                      <a:pt x="138" y="442"/>
                    </a:lnTo>
                    <a:lnTo>
                      <a:pt x="110" y="460"/>
                    </a:lnTo>
                    <a:lnTo>
                      <a:pt x="136" y="445"/>
                    </a:lnTo>
                    <a:lnTo>
                      <a:pt x="164" y="431"/>
                    </a:lnTo>
                    <a:lnTo>
                      <a:pt x="190" y="418"/>
                    </a:lnTo>
                    <a:lnTo>
                      <a:pt x="218" y="405"/>
                    </a:lnTo>
                    <a:lnTo>
                      <a:pt x="246" y="391"/>
                    </a:lnTo>
                    <a:lnTo>
                      <a:pt x="273" y="378"/>
                    </a:lnTo>
                    <a:lnTo>
                      <a:pt x="301" y="367"/>
                    </a:lnTo>
                    <a:lnTo>
                      <a:pt x="329" y="354"/>
                    </a:lnTo>
                    <a:lnTo>
                      <a:pt x="357" y="343"/>
                    </a:lnTo>
                    <a:lnTo>
                      <a:pt x="386" y="331"/>
                    </a:lnTo>
                    <a:lnTo>
                      <a:pt x="415" y="321"/>
                    </a:lnTo>
                    <a:lnTo>
                      <a:pt x="444" y="310"/>
                    </a:lnTo>
                    <a:lnTo>
                      <a:pt x="473" y="300"/>
                    </a:lnTo>
                    <a:lnTo>
                      <a:pt x="501" y="290"/>
                    </a:lnTo>
                    <a:lnTo>
                      <a:pt x="530" y="280"/>
                    </a:lnTo>
                    <a:lnTo>
                      <a:pt x="560" y="271"/>
                    </a:lnTo>
                    <a:lnTo>
                      <a:pt x="589" y="263"/>
                    </a:lnTo>
                    <a:lnTo>
                      <a:pt x="619" y="255"/>
                    </a:lnTo>
                    <a:lnTo>
                      <a:pt x="648" y="247"/>
                    </a:lnTo>
                    <a:lnTo>
                      <a:pt x="678" y="240"/>
                    </a:lnTo>
                    <a:lnTo>
                      <a:pt x="708" y="233"/>
                    </a:lnTo>
                    <a:lnTo>
                      <a:pt x="738" y="226"/>
                    </a:lnTo>
                    <a:lnTo>
                      <a:pt x="768" y="221"/>
                    </a:lnTo>
                    <a:lnTo>
                      <a:pt x="798" y="215"/>
                    </a:lnTo>
                    <a:lnTo>
                      <a:pt x="827" y="210"/>
                    </a:lnTo>
                    <a:lnTo>
                      <a:pt x="857" y="206"/>
                    </a:lnTo>
                    <a:lnTo>
                      <a:pt x="887" y="201"/>
                    </a:lnTo>
                    <a:lnTo>
                      <a:pt x="917" y="197"/>
                    </a:lnTo>
                    <a:lnTo>
                      <a:pt x="948" y="194"/>
                    </a:lnTo>
                    <a:lnTo>
                      <a:pt x="978" y="192"/>
                    </a:lnTo>
                    <a:lnTo>
                      <a:pt x="1008" y="189"/>
                    </a:lnTo>
                    <a:lnTo>
                      <a:pt x="1038" y="187"/>
                    </a:lnTo>
                    <a:lnTo>
                      <a:pt x="1069" y="186"/>
                    </a:lnTo>
                    <a:lnTo>
                      <a:pt x="1101" y="185"/>
                    </a:lnTo>
                    <a:lnTo>
                      <a:pt x="1131" y="185"/>
                    </a:lnTo>
                    <a:lnTo>
                      <a:pt x="1161" y="185"/>
                    </a:lnTo>
                    <a:lnTo>
                      <a:pt x="1190" y="185"/>
                    </a:lnTo>
                    <a:lnTo>
                      <a:pt x="1219" y="186"/>
                    </a:lnTo>
                    <a:lnTo>
                      <a:pt x="1248" y="188"/>
                    </a:lnTo>
                    <a:lnTo>
                      <a:pt x="1276" y="191"/>
                    </a:lnTo>
                    <a:lnTo>
                      <a:pt x="1303" y="193"/>
                    </a:lnTo>
                    <a:lnTo>
                      <a:pt x="1331" y="196"/>
                    </a:lnTo>
                    <a:lnTo>
                      <a:pt x="1358" y="200"/>
                    </a:lnTo>
                    <a:lnTo>
                      <a:pt x="1384" y="204"/>
                    </a:lnTo>
                    <a:lnTo>
                      <a:pt x="1409" y="209"/>
                    </a:lnTo>
                    <a:lnTo>
                      <a:pt x="1435" y="214"/>
                    </a:lnTo>
                    <a:lnTo>
                      <a:pt x="1460" y="219"/>
                    </a:lnTo>
                    <a:lnTo>
                      <a:pt x="1484" y="225"/>
                    </a:lnTo>
                    <a:lnTo>
                      <a:pt x="1509" y="232"/>
                    </a:lnTo>
                    <a:lnTo>
                      <a:pt x="1532" y="239"/>
                    </a:lnTo>
                    <a:lnTo>
                      <a:pt x="1556" y="246"/>
                    </a:lnTo>
                    <a:lnTo>
                      <a:pt x="1579" y="254"/>
                    </a:lnTo>
                    <a:lnTo>
                      <a:pt x="1601" y="262"/>
                    </a:lnTo>
                    <a:lnTo>
                      <a:pt x="1623" y="271"/>
                    </a:lnTo>
                    <a:lnTo>
                      <a:pt x="1644" y="280"/>
                    </a:lnTo>
                    <a:lnTo>
                      <a:pt x="1666" y="290"/>
                    </a:lnTo>
                    <a:lnTo>
                      <a:pt x="1687" y="300"/>
                    </a:lnTo>
                    <a:lnTo>
                      <a:pt x="1708" y="312"/>
                    </a:lnTo>
                    <a:lnTo>
                      <a:pt x="1727" y="322"/>
                    </a:lnTo>
                    <a:lnTo>
                      <a:pt x="1747" y="333"/>
                    </a:lnTo>
                    <a:lnTo>
                      <a:pt x="1767" y="346"/>
                    </a:lnTo>
                    <a:lnTo>
                      <a:pt x="1786" y="358"/>
                    </a:lnTo>
                    <a:lnTo>
                      <a:pt x="1805" y="370"/>
                    </a:lnTo>
                    <a:lnTo>
                      <a:pt x="1823" y="384"/>
                    </a:lnTo>
                    <a:lnTo>
                      <a:pt x="1791" y="363"/>
                    </a:lnTo>
                    <a:lnTo>
                      <a:pt x="1756" y="345"/>
                    </a:lnTo>
                    <a:lnTo>
                      <a:pt x="1721" y="328"/>
                    </a:lnTo>
                    <a:lnTo>
                      <a:pt x="1683" y="312"/>
                    </a:lnTo>
                    <a:lnTo>
                      <a:pt x="1644" y="297"/>
                    </a:lnTo>
                    <a:lnTo>
                      <a:pt x="1604" y="283"/>
                    </a:lnTo>
                    <a:lnTo>
                      <a:pt x="1562" y="271"/>
                    </a:lnTo>
                    <a:lnTo>
                      <a:pt x="1519" y="261"/>
                    </a:lnTo>
                    <a:lnTo>
                      <a:pt x="1475" y="252"/>
                    </a:lnTo>
                    <a:lnTo>
                      <a:pt x="1429" y="245"/>
                    </a:lnTo>
                    <a:lnTo>
                      <a:pt x="1382" y="239"/>
                    </a:lnTo>
                    <a:lnTo>
                      <a:pt x="1333" y="235"/>
                    </a:lnTo>
                    <a:lnTo>
                      <a:pt x="1285" y="233"/>
                    </a:lnTo>
                    <a:lnTo>
                      <a:pt x="1234" y="233"/>
                    </a:lnTo>
                    <a:lnTo>
                      <a:pt x="1182" y="234"/>
                    </a:lnTo>
                    <a:lnTo>
                      <a:pt x="1129" y="238"/>
                    </a:lnTo>
                    <a:lnTo>
                      <a:pt x="1099" y="240"/>
                    </a:lnTo>
                    <a:lnTo>
                      <a:pt x="1068" y="244"/>
                    </a:lnTo>
                    <a:lnTo>
                      <a:pt x="1038" y="247"/>
                    </a:lnTo>
                    <a:lnTo>
                      <a:pt x="1008" y="250"/>
                    </a:lnTo>
                    <a:lnTo>
                      <a:pt x="977" y="255"/>
                    </a:lnTo>
                    <a:lnTo>
                      <a:pt x="947" y="261"/>
                    </a:lnTo>
                    <a:lnTo>
                      <a:pt x="917" y="267"/>
                    </a:lnTo>
                    <a:lnTo>
                      <a:pt x="887" y="272"/>
                    </a:lnTo>
                    <a:lnTo>
                      <a:pt x="857" y="279"/>
                    </a:lnTo>
                    <a:lnTo>
                      <a:pt x="826" y="286"/>
                    </a:lnTo>
                    <a:lnTo>
                      <a:pt x="798" y="294"/>
                    </a:lnTo>
                    <a:lnTo>
                      <a:pt x="768" y="302"/>
                    </a:lnTo>
                    <a:lnTo>
                      <a:pt x="738" y="312"/>
                    </a:lnTo>
                    <a:lnTo>
                      <a:pt x="708" y="321"/>
                    </a:lnTo>
                    <a:lnTo>
                      <a:pt x="679" y="330"/>
                    </a:lnTo>
                    <a:lnTo>
                      <a:pt x="649" y="340"/>
                    </a:lnTo>
                    <a:lnTo>
                      <a:pt x="620" y="351"/>
                    </a:lnTo>
                    <a:lnTo>
                      <a:pt x="591" y="361"/>
                    </a:lnTo>
                    <a:lnTo>
                      <a:pt x="562" y="373"/>
                    </a:lnTo>
                    <a:lnTo>
                      <a:pt x="534" y="384"/>
                    </a:lnTo>
                    <a:lnTo>
                      <a:pt x="505" y="397"/>
                    </a:lnTo>
                    <a:lnTo>
                      <a:pt x="477" y="409"/>
                    </a:lnTo>
                    <a:lnTo>
                      <a:pt x="448" y="422"/>
                    </a:lnTo>
                    <a:lnTo>
                      <a:pt x="421" y="436"/>
                    </a:lnTo>
                    <a:lnTo>
                      <a:pt x="393" y="450"/>
                    </a:lnTo>
                    <a:lnTo>
                      <a:pt x="365" y="464"/>
                    </a:lnTo>
                    <a:lnTo>
                      <a:pt x="339" y="479"/>
                    </a:lnTo>
                    <a:lnTo>
                      <a:pt x="312" y="494"/>
                    </a:lnTo>
                    <a:lnTo>
                      <a:pt x="286" y="509"/>
                    </a:lnTo>
                    <a:lnTo>
                      <a:pt x="259" y="525"/>
                    </a:lnTo>
                    <a:lnTo>
                      <a:pt x="233" y="541"/>
                    </a:lnTo>
                    <a:lnTo>
                      <a:pt x="208" y="557"/>
                    </a:lnTo>
                    <a:lnTo>
                      <a:pt x="231" y="544"/>
                    </a:lnTo>
                    <a:lnTo>
                      <a:pt x="254" y="532"/>
                    </a:lnTo>
                    <a:lnTo>
                      <a:pt x="278" y="520"/>
                    </a:lnTo>
                    <a:lnTo>
                      <a:pt x="301" y="507"/>
                    </a:lnTo>
                    <a:lnTo>
                      <a:pt x="325" y="496"/>
                    </a:lnTo>
                    <a:lnTo>
                      <a:pt x="349" y="484"/>
                    </a:lnTo>
                    <a:lnTo>
                      <a:pt x="373" y="474"/>
                    </a:lnTo>
                    <a:lnTo>
                      <a:pt x="398" y="464"/>
                    </a:lnTo>
                    <a:lnTo>
                      <a:pt x="422" y="453"/>
                    </a:lnTo>
                    <a:lnTo>
                      <a:pt x="447" y="443"/>
                    </a:lnTo>
                    <a:lnTo>
                      <a:pt x="471" y="432"/>
                    </a:lnTo>
                    <a:lnTo>
                      <a:pt x="497" y="423"/>
                    </a:lnTo>
                    <a:lnTo>
                      <a:pt x="521" y="414"/>
                    </a:lnTo>
                    <a:lnTo>
                      <a:pt x="546" y="406"/>
                    </a:lnTo>
                    <a:lnTo>
                      <a:pt x="572" y="397"/>
                    </a:lnTo>
                    <a:lnTo>
                      <a:pt x="597" y="389"/>
                    </a:lnTo>
                    <a:lnTo>
                      <a:pt x="622" y="381"/>
                    </a:lnTo>
                    <a:lnTo>
                      <a:pt x="649" y="374"/>
                    </a:lnTo>
                    <a:lnTo>
                      <a:pt x="674" y="367"/>
                    </a:lnTo>
                    <a:lnTo>
                      <a:pt x="700" y="360"/>
                    </a:lnTo>
                    <a:lnTo>
                      <a:pt x="726" y="353"/>
                    </a:lnTo>
                    <a:lnTo>
                      <a:pt x="751" y="347"/>
                    </a:lnTo>
                    <a:lnTo>
                      <a:pt x="778" y="341"/>
                    </a:lnTo>
                    <a:lnTo>
                      <a:pt x="803" y="337"/>
                    </a:lnTo>
                    <a:lnTo>
                      <a:pt x="830" y="331"/>
                    </a:lnTo>
                    <a:lnTo>
                      <a:pt x="856" y="327"/>
                    </a:lnTo>
                    <a:lnTo>
                      <a:pt x="882" y="323"/>
                    </a:lnTo>
                    <a:lnTo>
                      <a:pt x="908" y="320"/>
                    </a:lnTo>
                    <a:lnTo>
                      <a:pt x="935" y="316"/>
                    </a:lnTo>
                    <a:lnTo>
                      <a:pt x="960" y="313"/>
                    </a:lnTo>
                    <a:lnTo>
                      <a:pt x="987" y="310"/>
                    </a:lnTo>
                    <a:lnTo>
                      <a:pt x="1013" y="308"/>
                    </a:lnTo>
                    <a:lnTo>
                      <a:pt x="1066" y="305"/>
                    </a:lnTo>
                    <a:lnTo>
                      <a:pt x="1119" y="303"/>
                    </a:lnTo>
                    <a:lnTo>
                      <a:pt x="1170" y="305"/>
                    </a:lnTo>
                    <a:lnTo>
                      <a:pt x="1220" y="307"/>
                    </a:lnTo>
                    <a:lnTo>
                      <a:pt x="1269" y="312"/>
                    </a:lnTo>
                    <a:lnTo>
                      <a:pt x="1317" y="317"/>
                    </a:lnTo>
                    <a:lnTo>
                      <a:pt x="1363" y="324"/>
                    </a:lnTo>
                    <a:lnTo>
                      <a:pt x="1408" y="333"/>
                    </a:lnTo>
                    <a:lnTo>
                      <a:pt x="1452" y="345"/>
                    </a:lnTo>
                    <a:lnTo>
                      <a:pt x="1494" y="356"/>
                    </a:lnTo>
                    <a:lnTo>
                      <a:pt x="1535" y="370"/>
                    </a:lnTo>
                    <a:lnTo>
                      <a:pt x="1574" y="385"/>
                    </a:lnTo>
                    <a:lnTo>
                      <a:pt x="1611" y="403"/>
                    </a:lnTo>
                    <a:lnTo>
                      <a:pt x="1648" y="421"/>
                    </a:lnTo>
                    <a:lnTo>
                      <a:pt x="1683" y="441"/>
                    </a:lnTo>
                    <a:lnTo>
                      <a:pt x="1715" y="461"/>
                    </a:lnTo>
                    <a:lnTo>
                      <a:pt x="1686" y="445"/>
                    </a:lnTo>
                    <a:lnTo>
                      <a:pt x="1657" y="430"/>
                    </a:lnTo>
                    <a:lnTo>
                      <a:pt x="1626" y="416"/>
                    </a:lnTo>
                    <a:lnTo>
                      <a:pt x="1594" y="404"/>
                    </a:lnTo>
                    <a:lnTo>
                      <a:pt x="1560" y="393"/>
                    </a:lnTo>
                    <a:lnTo>
                      <a:pt x="1526" y="383"/>
                    </a:lnTo>
                    <a:lnTo>
                      <a:pt x="1490" y="374"/>
                    </a:lnTo>
                    <a:lnTo>
                      <a:pt x="1453" y="367"/>
                    </a:lnTo>
                    <a:lnTo>
                      <a:pt x="1415" y="360"/>
                    </a:lnTo>
                    <a:lnTo>
                      <a:pt x="1376" y="355"/>
                    </a:lnTo>
                    <a:lnTo>
                      <a:pt x="1336" y="352"/>
                    </a:lnTo>
                    <a:lnTo>
                      <a:pt x="1294" y="351"/>
                    </a:lnTo>
                    <a:lnTo>
                      <a:pt x="1253" y="350"/>
                    </a:lnTo>
                    <a:lnTo>
                      <a:pt x="1209" y="351"/>
                    </a:lnTo>
                    <a:lnTo>
                      <a:pt x="1165" y="353"/>
                    </a:lnTo>
                    <a:lnTo>
                      <a:pt x="1120" y="356"/>
                    </a:lnTo>
                    <a:lnTo>
                      <a:pt x="1094" y="359"/>
                    </a:lnTo>
                    <a:lnTo>
                      <a:pt x="1066" y="362"/>
                    </a:lnTo>
                    <a:lnTo>
                      <a:pt x="1040" y="367"/>
                    </a:lnTo>
                    <a:lnTo>
                      <a:pt x="1013" y="370"/>
                    </a:lnTo>
                    <a:lnTo>
                      <a:pt x="987" y="375"/>
                    </a:lnTo>
                    <a:lnTo>
                      <a:pt x="960" y="381"/>
                    </a:lnTo>
                    <a:lnTo>
                      <a:pt x="934" y="386"/>
                    </a:lnTo>
                    <a:lnTo>
                      <a:pt x="907" y="392"/>
                    </a:lnTo>
                    <a:lnTo>
                      <a:pt x="879" y="399"/>
                    </a:lnTo>
                    <a:lnTo>
                      <a:pt x="854" y="406"/>
                    </a:lnTo>
                    <a:lnTo>
                      <a:pt x="827" y="413"/>
                    </a:lnTo>
                    <a:lnTo>
                      <a:pt x="801" y="421"/>
                    </a:lnTo>
                    <a:lnTo>
                      <a:pt x="774" y="429"/>
                    </a:lnTo>
                    <a:lnTo>
                      <a:pt x="749" y="438"/>
                    </a:lnTo>
                    <a:lnTo>
                      <a:pt x="723" y="447"/>
                    </a:lnTo>
                    <a:lnTo>
                      <a:pt x="697" y="457"/>
                    </a:lnTo>
                    <a:lnTo>
                      <a:pt x="672" y="466"/>
                    </a:lnTo>
                    <a:lnTo>
                      <a:pt x="645" y="476"/>
                    </a:lnTo>
                    <a:lnTo>
                      <a:pt x="620" y="487"/>
                    </a:lnTo>
                    <a:lnTo>
                      <a:pt x="596" y="498"/>
                    </a:lnTo>
                    <a:lnTo>
                      <a:pt x="571" y="510"/>
                    </a:lnTo>
                    <a:lnTo>
                      <a:pt x="545" y="521"/>
                    </a:lnTo>
                    <a:lnTo>
                      <a:pt x="521" y="533"/>
                    </a:lnTo>
                    <a:lnTo>
                      <a:pt x="497" y="545"/>
                    </a:lnTo>
                    <a:lnTo>
                      <a:pt x="473" y="558"/>
                    </a:lnTo>
                    <a:lnTo>
                      <a:pt x="448" y="571"/>
                    </a:lnTo>
                    <a:lnTo>
                      <a:pt x="425" y="585"/>
                    </a:lnTo>
                    <a:lnTo>
                      <a:pt x="401" y="598"/>
                    </a:lnTo>
                    <a:lnTo>
                      <a:pt x="378" y="612"/>
                    </a:lnTo>
                    <a:lnTo>
                      <a:pt x="355" y="626"/>
                    </a:lnTo>
                    <a:lnTo>
                      <a:pt x="332" y="641"/>
                    </a:lnTo>
                    <a:lnTo>
                      <a:pt x="310" y="656"/>
                    </a:lnTo>
                    <a:lnTo>
                      <a:pt x="350" y="634"/>
                    </a:lnTo>
                    <a:lnTo>
                      <a:pt x="391" y="613"/>
                    </a:lnTo>
                    <a:lnTo>
                      <a:pt x="432" y="593"/>
                    </a:lnTo>
                    <a:lnTo>
                      <a:pt x="474" y="573"/>
                    </a:lnTo>
                    <a:lnTo>
                      <a:pt x="516" y="555"/>
                    </a:lnTo>
                    <a:lnTo>
                      <a:pt x="559" y="538"/>
                    </a:lnTo>
                    <a:lnTo>
                      <a:pt x="603" y="522"/>
                    </a:lnTo>
                    <a:lnTo>
                      <a:pt x="647" y="506"/>
                    </a:lnTo>
                    <a:lnTo>
                      <a:pt x="690" y="492"/>
                    </a:lnTo>
                    <a:lnTo>
                      <a:pt x="734" y="480"/>
                    </a:lnTo>
                    <a:lnTo>
                      <a:pt x="779" y="468"/>
                    </a:lnTo>
                    <a:lnTo>
                      <a:pt x="823" y="458"/>
                    </a:lnTo>
                    <a:lnTo>
                      <a:pt x="868" y="450"/>
                    </a:lnTo>
                    <a:lnTo>
                      <a:pt x="913" y="442"/>
                    </a:lnTo>
                    <a:lnTo>
                      <a:pt x="958" y="435"/>
                    </a:lnTo>
                    <a:lnTo>
                      <a:pt x="1003" y="430"/>
                    </a:lnTo>
                    <a:lnTo>
                      <a:pt x="1064" y="426"/>
                    </a:lnTo>
                    <a:lnTo>
                      <a:pt x="1124" y="423"/>
                    </a:lnTo>
                    <a:lnTo>
                      <a:pt x="1181" y="424"/>
                    </a:lnTo>
                    <a:lnTo>
                      <a:pt x="1237" y="428"/>
                    </a:lnTo>
                    <a:lnTo>
                      <a:pt x="1291" y="434"/>
                    </a:lnTo>
                    <a:lnTo>
                      <a:pt x="1341" y="442"/>
                    </a:lnTo>
                    <a:lnTo>
                      <a:pt x="1390" y="453"/>
                    </a:lnTo>
                    <a:lnTo>
                      <a:pt x="1436" y="466"/>
                    </a:lnTo>
                    <a:lnTo>
                      <a:pt x="1480" y="482"/>
                    </a:lnTo>
                    <a:lnTo>
                      <a:pt x="1521" y="499"/>
                    </a:lnTo>
                    <a:lnTo>
                      <a:pt x="1559" y="520"/>
                    </a:lnTo>
                    <a:lnTo>
                      <a:pt x="1594" y="542"/>
                    </a:lnTo>
                    <a:lnTo>
                      <a:pt x="1626" y="566"/>
                    </a:lnTo>
                    <a:lnTo>
                      <a:pt x="1655" y="593"/>
                    </a:lnTo>
                    <a:lnTo>
                      <a:pt x="1681" y="621"/>
                    </a:lnTo>
                    <a:lnTo>
                      <a:pt x="1703" y="651"/>
                    </a:lnTo>
                    <a:lnTo>
                      <a:pt x="2095" y="286"/>
                    </a:lnTo>
                    <a:lnTo>
                      <a:pt x="2074" y="268"/>
                    </a:lnTo>
                    <a:lnTo>
                      <a:pt x="2054" y="250"/>
                    </a:lnTo>
                    <a:lnTo>
                      <a:pt x="2032" y="233"/>
                    </a:lnTo>
                    <a:lnTo>
                      <a:pt x="2010" y="217"/>
                    </a:lnTo>
                    <a:lnTo>
                      <a:pt x="1987" y="201"/>
                    </a:lnTo>
                    <a:lnTo>
                      <a:pt x="1963" y="186"/>
                    </a:lnTo>
                    <a:lnTo>
                      <a:pt x="1938" y="171"/>
                    </a:lnTo>
                    <a:lnTo>
                      <a:pt x="1913" y="156"/>
                    </a:lnTo>
                    <a:lnTo>
                      <a:pt x="1888" y="142"/>
                    </a:lnTo>
                    <a:lnTo>
                      <a:pt x="1861" y="129"/>
                    </a:lnTo>
                    <a:lnTo>
                      <a:pt x="1835" y="117"/>
                    </a:lnTo>
                    <a:lnTo>
                      <a:pt x="1807" y="104"/>
                    </a:lnTo>
                    <a:lnTo>
                      <a:pt x="1778" y="94"/>
                    </a:lnTo>
                    <a:lnTo>
                      <a:pt x="1749" y="82"/>
                    </a:lnTo>
                    <a:lnTo>
                      <a:pt x="1719" y="72"/>
                    </a:lnTo>
                    <a:lnTo>
                      <a:pt x="1689" y="63"/>
                    </a:lnTo>
                    <a:lnTo>
                      <a:pt x="1659" y="53"/>
                    </a:lnTo>
                    <a:lnTo>
                      <a:pt x="1628" y="45"/>
                    </a:lnTo>
                    <a:lnTo>
                      <a:pt x="1596" y="38"/>
                    </a:lnTo>
                    <a:lnTo>
                      <a:pt x="1564" y="32"/>
                    </a:lnTo>
                    <a:lnTo>
                      <a:pt x="1530" y="25"/>
                    </a:lnTo>
                    <a:lnTo>
                      <a:pt x="1497" y="19"/>
                    </a:lnTo>
                    <a:lnTo>
                      <a:pt x="1464" y="14"/>
                    </a:lnTo>
                    <a:lnTo>
                      <a:pt x="1429" y="11"/>
                    </a:lnTo>
                    <a:lnTo>
                      <a:pt x="1394" y="6"/>
                    </a:lnTo>
                    <a:lnTo>
                      <a:pt x="1359" y="4"/>
                    </a:lnTo>
                    <a:lnTo>
                      <a:pt x="1322" y="2"/>
                    </a:lnTo>
                    <a:lnTo>
                      <a:pt x="1286" y="0"/>
                    </a:lnTo>
                    <a:lnTo>
                      <a:pt x="1249" y="0"/>
                    </a:lnTo>
                    <a:lnTo>
                      <a:pt x="1211" y="0"/>
                    </a:lnTo>
                    <a:lnTo>
                      <a:pt x="1173" y="2"/>
                    </a:lnTo>
                    <a:lnTo>
                      <a:pt x="1135" y="3"/>
                    </a:lnTo>
                    <a:close/>
                  </a:path>
                </a:pathLst>
              </a:custGeom>
              <a:solidFill>
                <a:srgbClr val="E2E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0380" name="Text Box 60"/>
            <p:cNvSpPr txBox="1">
              <a:spLocks noChangeArrowheads="1"/>
            </p:cNvSpPr>
            <p:nvPr/>
          </p:nvSpPr>
          <p:spPr bwMode="auto">
            <a:xfrm>
              <a:off x="2624" y="2672"/>
              <a:ext cx="83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/>
                <a:t>BANCO</a:t>
              </a:r>
            </a:p>
          </p:txBody>
        </p:sp>
      </p:grpSp>
      <p:sp>
        <p:nvSpPr>
          <p:cNvPr id="1080331" name="AutoShape 11"/>
          <p:cNvSpPr>
            <a:spLocks noChangeArrowheads="1"/>
          </p:cNvSpPr>
          <p:nvPr/>
        </p:nvSpPr>
        <p:spPr bwMode="auto">
          <a:xfrm>
            <a:off x="3108325" y="3084513"/>
            <a:ext cx="1501775" cy="747712"/>
          </a:xfrm>
          <a:prstGeom prst="wedgeEllipseCallout">
            <a:avLst>
              <a:gd name="adj1" fmla="val -87843"/>
              <a:gd name="adj2" fmla="val 98620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Poco glamoroso</a:t>
            </a:r>
          </a:p>
        </p:txBody>
      </p:sp>
      <p:sp>
        <p:nvSpPr>
          <p:cNvPr id="1080332" name="AutoShape 12"/>
          <p:cNvSpPr>
            <a:spLocks noChangeArrowheads="1"/>
          </p:cNvSpPr>
          <p:nvPr/>
        </p:nvSpPr>
        <p:spPr bwMode="auto">
          <a:xfrm>
            <a:off x="1757363" y="2374900"/>
            <a:ext cx="1392237" cy="793750"/>
          </a:xfrm>
          <a:prstGeom prst="wedgeEllipseCallout">
            <a:avLst>
              <a:gd name="adj1" fmla="val 5912"/>
              <a:gd name="adj2" fmla="val 186875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No es rentable</a:t>
            </a:r>
          </a:p>
        </p:txBody>
      </p:sp>
      <p:sp>
        <p:nvSpPr>
          <p:cNvPr id="1080333" name="AutoShape 13"/>
          <p:cNvSpPr>
            <a:spLocks noChangeArrowheads="1"/>
          </p:cNvSpPr>
          <p:nvPr/>
        </p:nvSpPr>
        <p:spPr bwMode="auto">
          <a:xfrm>
            <a:off x="2843213" y="2292350"/>
            <a:ext cx="1985962" cy="803275"/>
          </a:xfrm>
          <a:prstGeom prst="wedgeEllipseCallout">
            <a:avLst>
              <a:gd name="adj1" fmla="val -66546"/>
              <a:gd name="adj2" fmla="val 191306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Infraestructura inadecuada </a:t>
            </a:r>
          </a:p>
        </p:txBody>
      </p:sp>
      <p:sp>
        <p:nvSpPr>
          <p:cNvPr id="1080328" name="AutoShape 8"/>
          <p:cNvSpPr>
            <a:spLocks noChangeArrowheads="1"/>
          </p:cNvSpPr>
          <p:nvPr/>
        </p:nvSpPr>
        <p:spPr bwMode="auto">
          <a:xfrm>
            <a:off x="2244725" y="3063875"/>
            <a:ext cx="1079500" cy="793750"/>
          </a:xfrm>
          <a:prstGeom prst="wedgeEllipseCallout">
            <a:avLst>
              <a:gd name="adj1" fmla="val -22796"/>
              <a:gd name="adj2" fmla="val 96199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Mucho riesgo</a:t>
            </a:r>
          </a:p>
        </p:txBody>
      </p:sp>
      <p:sp>
        <p:nvSpPr>
          <p:cNvPr id="1080335" name="AutoShape 15"/>
          <p:cNvSpPr>
            <a:spLocks noChangeArrowheads="1"/>
          </p:cNvSpPr>
          <p:nvPr/>
        </p:nvSpPr>
        <p:spPr bwMode="auto">
          <a:xfrm>
            <a:off x="130175" y="2846388"/>
            <a:ext cx="1514475" cy="1474787"/>
          </a:xfrm>
          <a:prstGeom prst="wedgeEllipseCallout">
            <a:avLst>
              <a:gd name="adj1" fmla="val 106324"/>
              <a:gd name="adj2" fmla="val 40755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Capacidad Técnica Inade-cuada</a:t>
            </a:r>
          </a:p>
        </p:txBody>
      </p:sp>
      <p:sp>
        <p:nvSpPr>
          <p:cNvPr id="1080469" name="Text Box 149"/>
          <p:cNvSpPr txBox="1">
            <a:spLocks noChangeArrowheads="1"/>
          </p:cNvSpPr>
          <p:nvPr/>
        </p:nvSpPr>
        <p:spPr bwMode="auto">
          <a:xfrm>
            <a:off x="5240338" y="1044575"/>
            <a:ext cx="3729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Casos exitosos de Bancos que han apoyado a la PE</a:t>
            </a:r>
          </a:p>
        </p:txBody>
      </p:sp>
      <p:grpSp>
        <p:nvGrpSpPr>
          <p:cNvPr id="1080508" name="Group 188"/>
          <p:cNvGrpSpPr>
            <a:grpSpLocks/>
          </p:cNvGrpSpPr>
          <p:nvPr/>
        </p:nvGrpSpPr>
        <p:grpSpPr bwMode="auto">
          <a:xfrm>
            <a:off x="4972050" y="1993900"/>
            <a:ext cx="4044950" cy="4303713"/>
            <a:chOff x="3069" y="1256"/>
            <a:chExt cx="2548" cy="2711"/>
          </a:xfrm>
        </p:grpSpPr>
        <p:sp>
          <p:nvSpPr>
            <p:cNvPr id="1080475" name="Text Box 155"/>
            <p:cNvSpPr txBox="1">
              <a:spLocks noChangeArrowheads="1"/>
            </p:cNvSpPr>
            <p:nvPr/>
          </p:nvSpPr>
          <p:spPr bwMode="auto">
            <a:xfrm rot="16200000">
              <a:off x="2476" y="2224"/>
              <a:ext cx="1508" cy="3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3119" tIns="41559" rIns="83119" bIns="41559" anchor="ctr">
              <a:spAutoFit/>
            </a:bodyPr>
            <a:lstStyle/>
            <a:p>
              <a:pPr algn="ctr" defTabSz="831850" eaLnBrk="0" hangingPunct="0"/>
              <a:r>
                <a:rPr lang="es-ES" sz="1500">
                  <a:solidFill>
                    <a:srgbClr val="000000"/>
                  </a:solidFill>
                </a:rPr>
                <a:t>Tamaño de la Institución</a:t>
              </a:r>
            </a:p>
            <a:p>
              <a:pPr algn="ctr" defTabSz="831850" eaLnBrk="0" hangingPunct="0"/>
              <a:r>
                <a:rPr lang="es-ES" sz="1300" b="0">
                  <a:solidFill>
                    <a:srgbClr val="000000"/>
                  </a:solidFill>
                </a:rPr>
                <a:t>(total activos en USD)</a:t>
              </a:r>
            </a:p>
          </p:txBody>
        </p:sp>
        <p:sp>
          <p:nvSpPr>
            <p:cNvPr id="1080479" name="Text Box 159"/>
            <p:cNvSpPr txBox="1">
              <a:spLocks noChangeArrowheads="1"/>
            </p:cNvSpPr>
            <p:nvPr/>
          </p:nvSpPr>
          <p:spPr bwMode="auto">
            <a:xfrm>
              <a:off x="3880" y="3771"/>
              <a:ext cx="1398" cy="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3119" tIns="41559" rIns="83119" bIns="41559" anchor="ctr">
              <a:spAutoFit/>
            </a:bodyPr>
            <a:lstStyle/>
            <a:p>
              <a:pPr algn="ctr" defTabSz="831850" eaLnBrk="0" hangingPunct="0"/>
              <a:r>
                <a:rPr lang="es-ES" sz="1500">
                  <a:solidFill>
                    <a:srgbClr val="000000"/>
                  </a:solidFill>
                </a:rPr>
                <a:t>Desarrollo de Mercado</a:t>
              </a:r>
            </a:p>
          </p:txBody>
        </p:sp>
        <p:graphicFrame>
          <p:nvGraphicFramePr>
            <p:cNvPr id="1080472" name="Object 152"/>
            <p:cNvGraphicFramePr>
              <a:graphicFrameLocks noChangeAspect="1"/>
            </p:cNvGraphicFramePr>
            <p:nvPr/>
          </p:nvGraphicFramePr>
          <p:xfrm>
            <a:off x="3699" y="1390"/>
            <a:ext cx="1093" cy="136"/>
          </p:xfrm>
          <a:graphic>
            <a:graphicData uri="http://schemas.openxmlformats.org/presentationml/2006/ole">
              <p:oleObj spid="_x0000_s1080472" name="Fotografie" r:id="rId4" imgW="3048426" imgH="971686" progId="MSPhotoEd.3">
                <p:embed/>
              </p:oleObj>
            </a:graphicData>
          </a:graphic>
        </p:graphicFrame>
        <p:sp>
          <p:nvSpPr>
            <p:cNvPr id="1080473" name="Text Box 153"/>
            <p:cNvSpPr txBox="1">
              <a:spLocks noChangeArrowheads="1"/>
            </p:cNvSpPr>
            <p:nvPr/>
          </p:nvSpPr>
          <p:spPr bwMode="auto">
            <a:xfrm>
              <a:off x="3184" y="3477"/>
              <a:ext cx="302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831850" eaLnBrk="0" hangingPunct="0">
                <a:spcBef>
                  <a:spcPct val="50000"/>
                </a:spcBef>
              </a:pPr>
              <a:r>
                <a:rPr lang="es-ES" sz="1100" i="1">
                  <a:solidFill>
                    <a:srgbClr val="000000"/>
                  </a:solidFill>
                </a:rPr>
                <a:t>1Millón</a:t>
              </a:r>
            </a:p>
          </p:txBody>
        </p:sp>
        <p:sp>
          <p:nvSpPr>
            <p:cNvPr id="1080474" name="Text Box 154"/>
            <p:cNvSpPr txBox="1">
              <a:spLocks noChangeArrowheads="1"/>
            </p:cNvSpPr>
            <p:nvPr/>
          </p:nvSpPr>
          <p:spPr bwMode="auto">
            <a:xfrm>
              <a:off x="3201" y="1267"/>
              <a:ext cx="34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831850" eaLnBrk="0" hangingPunct="0">
                <a:spcBef>
                  <a:spcPct val="50000"/>
                </a:spcBef>
              </a:pPr>
              <a:r>
                <a:rPr lang="es-ES" sz="1100" i="1">
                  <a:solidFill>
                    <a:srgbClr val="000000"/>
                  </a:solidFill>
                </a:rPr>
                <a:t>20 </a:t>
              </a:r>
            </a:p>
            <a:p>
              <a:pPr algn="ctr" defTabSz="831850" eaLnBrk="0" hangingPunct="0"/>
              <a:r>
                <a:rPr lang="es-ES" sz="1100" i="1">
                  <a:solidFill>
                    <a:srgbClr val="000000"/>
                  </a:solidFill>
                </a:rPr>
                <a:t>Billones</a:t>
              </a:r>
            </a:p>
          </p:txBody>
        </p:sp>
        <p:sp>
          <p:nvSpPr>
            <p:cNvPr id="1080476" name="Text Box 156"/>
            <p:cNvSpPr txBox="1">
              <a:spLocks noChangeArrowheads="1"/>
            </p:cNvSpPr>
            <p:nvPr/>
          </p:nvSpPr>
          <p:spPr bwMode="auto">
            <a:xfrm>
              <a:off x="3411" y="3614"/>
              <a:ext cx="695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831850" eaLnBrk="0" hangingPunct="0">
                <a:spcBef>
                  <a:spcPct val="50000"/>
                </a:spcBef>
              </a:pPr>
              <a:r>
                <a:rPr lang="es-ES" sz="1100" i="1">
                  <a:solidFill>
                    <a:srgbClr val="000000"/>
                  </a:solidFill>
                </a:rPr>
                <a:t>Subdesarrollado</a:t>
              </a:r>
            </a:p>
          </p:txBody>
        </p:sp>
        <p:sp>
          <p:nvSpPr>
            <p:cNvPr id="1080477" name="Text Box 157"/>
            <p:cNvSpPr txBox="1">
              <a:spLocks noChangeArrowheads="1"/>
            </p:cNvSpPr>
            <p:nvPr/>
          </p:nvSpPr>
          <p:spPr bwMode="auto">
            <a:xfrm>
              <a:off x="5079" y="3614"/>
              <a:ext cx="538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831850" eaLnBrk="0" hangingPunct="0">
                <a:spcBef>
                  <a:spcPct val="50000"/>
                </a:spcBef>
              </a:pPr>
              <a:r>
                <a:rPr lang="es-ES" sz="1100" i="1">
                  <a:solidFill>
                    <a:srgbClr val="000000"/>
                  </a:solidFill>
                </a:rPr>
                <a:t>Desarrollado</a:t>
              </a:r>
            </a:p>
          </p:txBody>
        </p:sp>
        <p:sp>
          <p:nvSpPr>
            <p:cNvPr id="1080478" name="Text Box 158"/>
            <p:cNvSpPr txBox="1">
              <a:spLocks noChangeArrowheads="1"/>
            </p:cNvSpPr>
            <p:nvPr/>
          </p:nvSpPr>
          <p:spPr bwMode="auto">
            <a:xfrm>
              <a:off x="4273" y="3602"/>
              <a:ext cx="559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3119" tIns="41559" rIns="83119" bIns="41559" anchor="ctr">
              <a:spAutoFit/>
            </a:bodyPr>
            <a:lstStyle/>
            <a:p>
              <a:pPr algn="ctr" defTabSz="831850" eaLnBrk="0" hangingPunct="0"/>
              <a:r>
                <a:rPr lang="es-ES" sz="1100" i="1">
                  <a:solidFill>
                    <a:srgbClr val="000000"/>
                  </a:solidFill>
                </a:rPr>
                <a:t>Emergente</a:t>
              </a:r>
              <a:endParaRPr lang="es-ES" sz="1100">
                <a:solidFill>
                  <a:srgbClr val="000000"/>
                </a:solidFill>
              </a:endParaRPr>
            </a:p>
          </p:txBody>
        </p:sp>
        <p:sp>
          <p:nvSpPr>
            <p:cNvPr id="1080480" name="Rectangle 160"/>
            <p:cNvSpPr>
              <a:spLocks noChangeArrowheads="1"/>
            </p:cNvSpPr>
            <p:nvPr/>
          </p:nvSpPr>
          <p:spPr bwMode="auto">
            <a:xfrm>
              <a:off x="3555" y="1256"/>
              <a:ext cx="1947" cy="2310"/>
            </a:xfrm>
            <a:prstGeom prst="rect">
              <a:avLst/>
            </a:prstGeom>
            <a:gradFill rotWithShape="1">
              <a:gsLst>
                <a:gs pos="0">
                  <a:srgbClr val="919194">
                    <a:gamma/>
                    <a:shade val="56078"/>
                    <a:invGamma/>
                    <a:alpha val="50000"/>
                  </a:srgbClr>
                </a:gs>
                <a:gs pos="50000">
                  <a:srgbClr val="919194">
                    <a:alpha val="50000"/>
                  </a:srgbClr>
                </a:gs>
                <a:gs pos="100000">
                  <a:srgbClr val="919194">
                    <a:gamma/>
                    <a:shade val="56078"/>
                    <a:invGamma/>
                    <a:alpha val="50000"/>
                  </a:srgbClr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0481" name="AutoShape 161"/>
            <p:cNvCxnSpPr>
              <a:cxnSpLocks noChangeShapeType="1"/>
            </p:cNvCxnSpPr>
            <p:nvPr/>
          </p:nvCxnSpPr>
          <p:spPr bwMode="auto">
            <a:xfrm>
              <a:off x="4561" y="1256"/>
              <a:ext cx="0" cy="231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</p:cxnSp>
        <p:cxnSp>
          <p:nvCxnSpPr>
            <p:cNvPr id="1080482" name="AutoShape 162"/>
            <p:cNvCxnSpPr>
              <a:cxnSpLocks noChangeShapeType="1"/>
              <a:stCxn id="1080480" idx="1"/>
              <a:endCxn id="1080480" idx="3"/>
            </p:cNvCxnSpPr>
            <p:nvPr/>
          </p:nvCxnSpPr>
          <p:spPr bwMode="auto">
            <a:xfrm>
              <a:off x="3555" y="2411"/>
              <a:ext cx="1947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</p:cxnSp>
        <p:pic>
          <p:nvPicPr>
            <p:cNvPr id="1080483" name="Picture 163" descr="Alpha_Bank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93" y="2436"/>
              <a:ext cx="217" cy="299"/>
            </a:xfrm>
            <a:prstGeom prst="rect">
              <a:avLst/>
            </a:prstGeom>
            <a:noFill/>
          </p:spPr>
        </p:pic>
        <p:pic>
          <p:nvPicPr>
            <p:cNvPr id="1080484" name="Picture 164" descr="BCR Logo"/>
            <p:cNvPicPr>
              <a:picLocks noChangeAspect="1" noChangeArrowheads="1"/>
            </p:cNvPicPr>
            <p:nvPr/>
          </p:nvPicPr>
          <p:blipFill>
            <a:blip r:embed="rId7" cstate="print"/>
            <a:srcRect l="6906" t="16000" r="64922" b="16000"/>
            <a:stretch>
              <a:fillRect/>
            </a:stretch>
          </p:blipFill>
          <p:spPr bwMode="auto">
            <a:xfrm>
              <a:off x="4293" y="1607"/>
              <a:ext cx="29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0485" name="Picture 165" descr="bklogo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64" y="2439"/>
              <a:ext cx="2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0486" name="Text Box 166"/>
            <p:cNvSpPr txBox="1">
              <a:spLocks noChangeArrowheads="1"/>
            </p:cNvSpPr>
            <p:nvPr/>
          </p:nvSpPr>
          <p:spPr bwMode="auto">
            <a:xfrm rot="16200000">
              <a:off x="3307" y="2335"/>
              <a:ext cx="317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defTabSz="831850" eaLnBrk="0" hangingPunct="0">
                <a:spcBef>
                  <a:spcPct val="50000"/>
                </a:spcBef>
              </a:pPr>
              <a:r>
                <a:rPr lang="es-ES" sz="1100" i="1">
                  <a:solidFill>
                    <a:srgbClr val="000000"/>
                  </a:solidFill>
                </a:rPr>
                <a:t>1 Billón</a:t>
              </a:r>
            </a:p>
          </p:txBody>
        </p:sp>
        <p:pic>
          <p:nvPicPr>
            <p:cNvPr id="1080487" name="Picture 167" descr="Image1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601" y="1331"/>
              <a:ext cx="471" cy="186"/>
            </a:xfrm>
            <a:prstGeom prst="rect">
              <a:avLst/>
            </a:prstGeom>
            <a:noFill/>
          </p:spPr>
        </p:pic>
        <p:pic>
          <p:nvPicPr>
            <p:cNvPr id="1080488" name="Picture 168" descr="societe%2520generale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11" y="1418"/>
              <a:ext cx="286" cy="360"/>
            </a:xfrm>
            <a:prstGeom prst="rect">
              <a:avLst/>
            </a:prstGeom>
            <a:noFill/>
          </p:spPr>
        </p:pic>
        <p:pic>
          <p:nvPicPr>
            <p:cNvPr id="1080489" name="Picture 169" descr="logo_unibanka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335" y="2162"/>
              <a:ext cx="61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0490" name="Picture 170" descr="logo.gif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039" y="2007"/>
              <a:ext cx="193" cy="341"/>
            </a:xfrm>
            <a:prstGeom prst="rect">
              <a:avLst/>
            </a:prstGeom>
            <a:noFill/>
          </p:spPr>
        </p:pic>
        <p:pic>
          <p:nvPicPr>
            <p:cNvPr id="1080491" name="Picture 171" descr="10050_20_89123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181" y="2742"/>
              <a:ext cx="277" cy="157"/>
            </a:xfrm>
            <a:prstGeom prst="rect">
              <a:avLst/>
            </a:prstGeom>
            <a:noFill/>
          </p:spPr>
        </p:pic>
        <p:pic>
          <p:nvPicPr>
            <p:cNvPr id="1080492" name="Picture 172" descr="logo_bgz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696" y="1829"/>
              <a:ext cx="592" cy="187"/>
            </a:xfrm>
            <a:prstGeom prst="rect">
              <a:avLst/>
            </a:prstGeom>
            <a:noFill/>
          </p:spPr>
        </p:pic>
        <p:pic>
          <p:nvPicPr>
            <p:cNvPr id="1080493" name="Picture 173"/>
            <p:cNvPicPr>
              <a:picLocks noChangeAspect="1" noChangeArrowheads="1"/>
            </p:cNvPicPr>
            <p:nvPr/>
          </p:nvPicPr>
          <p:blipFill>
            <a:blip r:embed="rId19" cstate="print"/>
            <a:srcRect r="78589" b="1994"/>
            <a:stretch>
              <a:fillRect/>
            </a:stretch>
          </p:blipFill>
          <p:spPr bwMode="auto">
            <a:xfrm>
              <a:off x="4064" y="3196"/>
              <a:ext cx="18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0494" name="Picture 174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035" y="2922"/>
              <a:ext cx="42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0495" name="Picture 175" descr="ineco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594" y="3454"/>
              <a:ext cx="373" cy="112"/>
            </a:xfrm>
            <a:prstGeom prst="rect">
              <a:avLst/>
            </a:prstGeom>
            <a:noFill/>
          </p:spPr>
        </p:pic>
        <p:pic>
          <p:nvPicPr>
            <p:cNvPr id="1080496" name="Picture 176" descr="acba_bank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118" y="3405"/>
              <a:ext cx="427" cy="141"/>
            </a:xfrm>
            <a:prstGeom prst="rect">
              <a:avLst/>
            </a:prstGeom>
            <a:noFill/>
          </p:spPr>
        </p:pic>
        <p:pic>
          <p:nvPicPr>
            <p:cNvPr id="1080497" name="Picture 177" descr="Finalogo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728" y="3204"/>
              <a:ext cx="261" cy="173"/>
            </a:xfrm>
            <a:prstGeom prst="rect">
              <a:avLst/>
            </a:prstGeom>
            <a:noFill/>
          </p:spPr>
        </p:pic>
        <p:pic>
          <p:nvPicPr>
            <p:cNvPr id="1080498" name="Picture 178" descr="sigla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746" y="2798"/>
              <a:ext cx="168" cy="211"/>
            </a:xfrm>
            <a:prstGeom prst="rect">
              <a:avLst/>
            </a:prstGeom>
            <a:noFill/>
          </p:spPr>
        </p:pic>
        <p:pic>
          <p:nvPicPr>
            <p:cNvPr id="1080499" name="Picture 179" descr="logo alb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660" y="1413"/>
              <a:ext cx="293" cy="150"/>
            </a:xfrm>
            <a:prstGeom prst="rect">
              <a:avLst/>
            </a:prstGeom>
            <a:noFill/>
          </p:spPr>
        </p:pic>
        <p:pic>
          <p:nvPicPr>
            <p:cNvPr id="1080500" name="Picture 180" descr="KLF logo1"/>
            <p:cNvPicPr>
              <a:picLocks noChangeAspect="1" noChangeArrowheads="1"/>
            </p:cNvPicPr>
            <p:nvPr/>
          </p:nvPicPr>
          <p:blipFill>
            <a:blip r:embed="rId26" cstate="print"/>
            <a:srcRect r="84584" b="63675"/>
            <a:stretch>
              <a:fillRect/>
            </a:stretch>
          </p:blipFill>
          <p:spPr bwMode="auto">
            <a:xfrm>
              <a:off x="3593" y="3109"/>
              <a:ext cx="131" cy="167"/>
            </a:xfrm>
            <a:prstGeom prst="rect">
              <a:avLst/>
            </a:prstGeom>
            <a:noFill/>
          </p:spPr>
        </p:pic>
        <p:pic>
          <p:nvPicPr>
            <p:cNvPr id="1080501" name="Picture 181" descr="logo"/>
            <p:cNvPicPr>
              <a:picLocks noChangeAspect="1" noChangeArrowheads="1"/>
            </p:cNvPicPr>
            <p:nvPr/>
          </p:nvPicPr>
          <p:blipFill>
            <a:blip r:embed="rId27" cstate="print"/>
            <a:srcRect r="83437"/>
            <a:stretch>
              <a:fillRect/>
            </a:stretch>
          </p:blipFill>
          <p:spPr bwMode="auto">
            <a:xfrm>
              <a:off x="4008" y="2686"/>
              <a:ext cx="164" cy="220"/>
            </a:xfrm>
            <a:prstGeom prst="rect">
              <a:avLst/>
            </a:prstGeom>
            <a:noFill/>
          </p:spPr>
        </p:pic>
        <p:pic>
          <p:nvPicPr>
            <p:cNvPr id="1080502" name="Picture 182" descr="Xac Bank logo"/>
            <p:cNvPicPr>
              <a:picLocks noChangeAspect="1" noChangeArrowheads="1"/>
            </p:cNvPicPr>
            <p:nvPr/>
          </p:nvPicPr>
          <p:blipFill>
            <a:blip r:embed="rId28" cstate="print"/>
            <a:srcRect l="4787" r="75897" b="81932"/>
            <a:stretch>
              <a:fillRect/>
            </a:stretch>
          </p:blipFill>
          <p:spPr bwMode="auto">
            <a:xfrm>
              <a:off x="4000" y="3042"/>
              <a:ext cx="190" cy="132"/>
            </a:xfrm>
            <a:prstGeom prst="rect">
              <a:avLst/>
            </a:prstGeom>
            <a:noFill/>
          </p:spPr>
        </p:pic>
        <p:pic>
          <p:nvPicPr>
            <p:cNvPr id="1080503" name="Picture 183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570" y="2904"/>
              <a:ext cx="142" cy="190"/>
            </a:xfrm>
            <a:prstGeom prst="rect">
              <a:avLst/>
            </a:prstGeom>
            <a:noFill/>
          </p:spPr>
        </p:pic>
        <p:pic>
          <p:nvPicPr>
            <p:cNvPr id="1080504" name="Picture 184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3566" y="3293"/>
              <a:ext cx="126" cy="149"/>
            </a:xfrm>
            <a:prstGeom prst="rect">
              <a:avLst/>
            </a:prstGeom>
            <a:noFill/>
          </p:spPr>
        </p:pic>
      </p:grpSp>
      <p:sp>
        <p:nvSpPr>
          <p:cNvPr id="1080510" name="Rectangle 190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“Downscaling”: ¿Se puede ser exitoso?</a:t>
            </a:r>
          </a:p>
        </p:txBody>
      </p:sp>
      <p:sp>
        <p:nvSpPr>
          <p:cNvPr id="1080330" name="AutoShape 10"/>
          <p:cNvSpPr>
            <a:spLocks noChangeArrowheads="1"/>
          </p:cNvSpPr>
          <p:nvPr/>
        </p:nvSpPr>
        <p:spPr bwMode="auto">
          <a:xfrm>
            <a:off x="1276350" y="3157538"/>
            <a:ext cx="1192213" cy="779462"/>
          </a:xfrm>
          <a:prstGeom prst="wedgeEllipseCallout">
            <a:avLst>
              <a:gd name="adj1" fmla="val 55593"/>
              <a:gd name="adj2" fmla="val 90731"/>
            </a:avLst>
          </a:prstGeom>
          <a:solidFill>
            <a:srgbClr val="D9D3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400"/>
              <a:t>Muy costoso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3" name="AutoShape 5"/>
          <p:cNvSpPr>
            <a:spLocks noChangeArrowheads="1"/>
          </p:cNvSpPr>
          <p:nvPr/>
        </p:nvSpPr>
        <p:spPr bwMode="auto">
          <a:xfrm>
            <a:off x="496888" y="3143250"/>
            <a:ext cx="2411412" cy="1843088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Crecimiento</a:t>
            </a:r>
          </a:p>
          <a:p>
            <a:r>
              <a:rPr lang="es-ES" sz="1400" b="0"/>
              <a:t>- Préstamos</a:t>
            </a:r>
          </a:p>
          <a:p>
            <a:r>
              <a:rPr lang="es-ES" sz="1400" b="0"/>
              <a:t>- Clientes</a:t>
            </a:r>
          </a:p>
          <a:p>
            <a:r>
              <a:rPr lang="es-ES" sz="1400" b="0"/>
              <a:t>- Sucursales</a:t>
            </a:r>
          </a:p>
          <a:p>
            <a:r>
              <a:rPr lang="es-ES" sz="1400" b="0"/>
              <a:t>- Empleados</a:t>
            </a:r>
          </a:p>
          <a:p>
            <a:r>
              <a:rPr lang="es-ES" sz="1400" b="0"/>
              <a:t>- Participación en activos</a:t>
            </a:r>
            <a:endParaRPr lang="es-ES" sz="1400" b="0">
              <a:solidFill>
                <a:srgbClr val="000000"/>
              </a:solidFill>
            </a:endParaRPr>
          </a:p>
        </p:txBody>
      </p:sp>
      <p:sp>
        <p:nvSpPr>
          <p:cNvPr id="1082374" name="AutoShape 6"/>
          <p:cNvSpPr>
            <a:spLocks noChangeArrowheads="1"/>
          </p:cNvSpPr>
          <p:nvPr/>
        </p:nvSpPr>
        <p:spPr bwMode="auto">
          <a:xfrm>
            <a:off x="496888" y="1922463"/>
            <a:ext cx="2279650" cy="885825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Rentabilidad</a:t>
            </a:r>
          </a:p>
          <a:p>
            <a:r>
              <a:rPr lang="es-ES" sz="1400" b="0"/>
              <a:t>- ROE </a:t>
            </a:r>
            <a:r>
              <a:rPr lang="es-ES" sz="1400" b="0">
                <a:cs typeface="Arial" pitchFamily="34" charset="0"/>
              </a:rPr>
              <a:t>≥</a:t>
            </a:r>
            <a:r>
              <a:rPr lang="es-ES" sz="1400" b="0"/>
              <a:t> ROE Banco</a:t>
            </a:r>
          </a:p>
        </p:txBody>
      </p:sp>
      <p:sp>
        <p:nvSpPr>
          <p:cNvPr id="1082375" name="AutoShape 7"/>
          <p:cNvSpPr>
            <a:spLocks noChangeArrowheads="1"/>
          </p:cNvSpPr>
          <p:nvPr/>
        </p:nvSpPr>
        <p:spPr bwMode="auto">
          <a:xfrm>
            <a:off x="2962275" y="1922463"/>
            <a:ext cx="3633788" cy="1095375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Eficiencia</a:t>
            </a:r>
          </a:p>
          <a:p>
            <a:r>
              <a:rPr lang="es-ES" sz="1400" b="0"/>
              <a:t>- Reducción de Costos</a:t>
            </a:r>
          </a:p>
          <a:p>
            <a:r>
              <a:rPr lang="es-ES" sz="1400" b="0"/>
              <a:t>- Clientes por Ejecutivo de Negocios &gt; 70</a:t>
            </a:r>
          </a:p>
          <a:p>
            <a:r>
              <a:rPr lang="es-ES" sz="1400" b="0"/>
              <a:t>- Respuesta a las Aplicaciones &lt; 10 días</a:t>
            </a:r>
            <a:r>
              <a:rPr lang="es-ES" sz="1600"/>
              <a:t> </a:t>
            </a:r>
          </a:p>
        </p:txBody>
      </p:sp>
      <p:sp>
        <p:nvSpPr>
          <p:cNvPr id="1082376" name="AutoShape 8"/>
          <p:cNvSpPr>
            <a:spLocks noChangeArrowheads="1"/>
          </p:cNvSpPr>
          <p:nvPr/>
        </p:nvSpPr>
        <p:spPr bwMode="auto">
          <a:xfrm>
            <a:off x="6434138" y="4305300"/>
            <a:ext cx="2205037" cy="681038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Sostenibilidad</a:t>
            </a:r>
          </a:p>
        </p:txBody>
      </p:sp>
      <p:sp>
        <p:nvSpPr>
          <p:cNvPr id="1082377" name="AutoShape 9"/>
          <p:cNvSpPr>
            <a:spLocks noChangeArrowheads="1"/>
          </p:cNvSpPr>
          <p:nvPr/>
        </p:nvSpPr>
        <p:spPr bwMode="auto">
          <a:xfrm>
            <a:off x="6391275" y="3163888"/>
            <a:ext cx="2247900" cy="942975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Liderazgo</a:t>
            </a:r>
          </a:p>
          <a:p>
            <a:r>
              <a:rPr lang="es-ES" sz="1400" b="0"/>
              <a:t>- Participación de Mercado</a:t>
            </a:r>
          </a:p>
          <a:p>
            <a:r>
              <a:rPr lang="es-ES" sz="1400" b="0"/>
              <a:t>- Reputación</a:t>
            </a:r>
          </a:p>
        </p:txBody>
      </p:sp>
      <p:sp>
        <p:nvSpPr>
          <p:cNvPr id="1082378" name="AutoShape 10"/>
          <p:cNvSpPr>
            <a:spLocks noChangeArrowheads="1"/>
          </p:cNvSpPr>
          <p:nvPr/>
        </p:nvSpPr>
        <p:spPr bwMode="auto">
          <a:xfrm>
            <a:off x="3284538" y="3192463"/>
            <a:ext cx="2817812" cy="668337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Baja Morosidad</a:t>
            </a:r>
          </a:p>
          <a:p>
            <a:r>
              <a:rPr lang="es-ES" sz="1400" b="0">
                <a:solidFill>
                  <a:srgbClr val="000000"/>
                </a:solidFill>
              </a:rPr>
              <a:t>- PAR 30 &lt; 3%</a:t>
            </a:r>
          </a:p>
        </p:txBody>
      </p:sp>
      <p:sp>
        <p:nvSpPr>
          <p:cNvPr id="1082379" name="AutoShape 11"/>
          <p:cNvSpPr>
            <a:spLocks noChangeArrowheads="1"/>
          </p:cNvSpPr>
          <p:nvPr/>
        </p:nvSpPr>
        <p:spPr bwMode="auto">
          <a:xfrm>
            <a:off x="6756400" y="1922463"/>
            <a:ext cx="1882775" cy="1030287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Retención de</a:t>
            </a:r>
          </a:p>
          <a:p>
            <a:r>
              <a:rPr lang="es-ES"/>
              <a:t>Empleados</a:t>
            </a:r>
          </a:p>
          <a:p>
            <a:r>
              <a:rPr lang="es-ES" sz="1400" b="0"/>
              <a:t>- Motivados</a:t>
            </a:r>
          </a:p>
          <a:p>
            <a:r>
              <a:rPr lang="es-ES" sz="1400" b="0"/>
              <a:t>- Capacitados</a:t>
            </a:r>
          </a:p>
        </p:txBody>
      </p:sp>
      <p:sp>
        <p:nvSpPr>
          <p:cNvPr id="1082381" name="AutoShape 13"/>
          <p:cNvSpPr>
            <a:spLocks noChangeArrowheads="1"/>
          </p:cNvSpPr>
          <p:nvPr/>
        </p:nvSpPr>
        <p:spPr bwMode="auto">
          <a:xfrm>
            <a:off x="3040063" y="4041775"/>
            <a:ext cx="3228975" cy="944563"/>
          </a:xfrm>
          <a:prstGeom prst="flowChartAlternateProcess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Satisfacción del Cliente</a:t>
            </a:r>
          </a:p>
          <a:p>
            <a:r>
              <a:rPr lang="es-ES" sz="1400" b="0"/>
              <a:t>- Percepción del Banco</a:t>
            </a:r>
          </a:p>
          <a:p>
            <a:r>
              <a:rPr lang="es-ES" sz="1400" b="0"/>
              <a:t>- Referidos</a:t>
            </a:r>
          </a:p>
        </p:txBody>
      </p:sp>
      <p:sp>
        <p:nvSpPr>
          <p:cNvPr id="1082387" name="Rectangle 19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Que Significa ser Exitoso al Financiar la 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49" name="Rectangle 21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Factores Clave de Éxito</a:t>
            </a:r>
          </a:p>
        </p:txBody>
      </p:sp>
      <p:sp>
        <p:nvSpPr>
          <p:cNvPr id="1097758" name="Text Box 30"/>
          <p:cNvSpPr txBox="1">
            <a:spLocks noChangeArrowheads="1"/>
          </p:cNvSpPr>
          <p:nvPr/>
        </p:nvSpPr>
        <p:spPr bwMode="auto">
          <a:xfrm>
            <a:off x="603250" y="1720850"/>
            <a:ext cx="3990975" cy="190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7768" name="Text Box 40"/>
          <p:cNvSpPr txBox="1">
            <a:spLocks noChangeArrowheads="1"/>
          </p:cNvSpPr>
          <p:nvPr/>
        </p:nvSpPr>
        <p:spPr bwMode="auto">
          <a:xfrm>
            <a:off x="603250" y="3621088"/>
            <a:ext cx="3949700" cy="188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7769" name="Text Box 41"/>
          <p:cNvSpPr txBox="1">
            <a:spLocks noChangeArrowheads="1"/>
          </p:cNvSpPr>
          <p:nvPr/>
        </p:nvSpPr>
        <p:spPr bwMode="auto">
          <a:xfrm>
            <a:off x="4549775" y="1720850"/>
            <a:ext cx="3990975" cy="190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7770" name="Text Box 42"/>
          <p:cNvSpPr txBox="1">
            <a:spLocks noChangeArrowheads="1"/>
          </p:cNvSpPr>
          <p:nvPr/>
        </p:nvSpPr>
        <p:spPr bwMode="auto">
          <a:xfrm>
            <a:off x="4552950" y="3621088"/>
            <a:ext cx="3987800" cy="188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7763" name="AutoShape 35"/>
          <p:cNvSpPr>
            <a:spLocks noChangeArrowheads="1"/>
          </p:cNvSpPr>
          <p:nvPr/>
        </p:nvSpPr>
        <p:spPr bwMode="auto">
          <a:xfrm>
            <a:off x="3551238" y="2605088"/>
            <a:ext cx="2003425" cy="2016125"/>
          </a:xfrm>
          <a:prstGeom prst="diamond">
            <a:avLst/>
          </a:prstGeom>
          <a:solidFill>
            <a:srgbClr val="F0F0D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750" name="AutoShape 22"/>
          <p:cNvSpPr>
            <a:spLocks noChangeArrowheads="1"/>
          </p:cNvSpPr>
          <p:nvPr/>
        </p:nvSpPr>
        <p:spPr bwMode="auto">
          <a:xfrm rot="-8121389">
            <a:off x="2505075" y="3949700"/>
            <a:ext cx="2686050" cy="6889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550A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97751" name="AutoShape 23"/>
          <p:cNvSpPr>
            <a:spLocks noChangeArrowheads="1"/>
          </p:cNvSpPr>
          <p:nvPr/>
        </p:nvSpPr>
        <p:spPr bwMode="auto">
          <a:xfrm rot="-2721389">
            <a:off x="2509838" y="2554287"/>
            <a:ext cx="2686050" cy="6889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D09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97752" name="AutoShape 24"/>
          <p:cNvSpPr>
            <a:spLocks noChangeArrowheads="1"/>
          </p:cNvSpPr>
          <p:nvPr/>
        </p:nvSpPr>
        <p:spPr bwMode="auto">
          <a:xfrm rot="18921389" flipV="1">
            <a:off x="3935413" y="3962400"/>
            <a:ext cx="2686050" cy="6889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759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97753" name="AutoShape 25"/>
          <p:cNvSpPr>
            <a:spLocks noChangeArrowheads="1"/>
          </p:cNvSpPr>
          <p:nvPr/>
        </p:nvSpPr>
        <p:spPr bwMode="auto">
          <a:xfrm rot="2678611">
            <a:off x="3927475" y="2565400"/>
            <a:ext cx="2686050" cy="6889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D9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97754" name="Text Box 26"/>
          <p:cNvSpPr txBox="1">
            <a:spLocks noChangeArrowheads="1"/>
          </p:cNvSpPr>
          <p:nvPr/>
        </p:nvSpPr>
        <p:spPr bwMode="auto">
          <a:xfrm rot="-2695151">
            <a:off x="2800350" y="2592388"/>
            <a:ext cx="2066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chemeClr val="bg1"/>
                </a:solidFill>
              </a:rPr>
              <a:t>Compromiso &amp; Plan Estratégico</a:t>
            </a:r>
          </a:p>
        </p:txBody>
      </p:sp>
      <p:sp>
        <p:nvSpPr>
          <p:cNvPr id="1097755" name="Text Box 27"/>
          <p:cNvSpPr txBox="1">
            <a:spLocks noChangeArrowheads="1"/>
          </p:cNvSpPr>
          <p:nvPr/>
        </p:nvSpPr>
        <p:spPr bwMode="auto">
          <a:xfrm rot="2704849">
            <a:off x="4341019" y="2621756"/>
            <a:ext cx="1843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chemeClr val="bg1"/>
                </a:solidFill>
              </a:rPr>
              <a:t>Productos a la Medida</a:t>
            </a:r>
          </a:p>
        </p:txBody>
      </p:sp>
      <p:sp>
        <p:nvSpPr>
          <p:cNvPr id="1097756" name="Text Box 28"/>
          <p:cNvSpPr txBox="1">
            <a:spLocks noChangeArrowheads="1"/>
          </p:cNvSpPr>
          <p:nvPr/>
        </p:nvSpPr>
        <p:spPr bwMode="auto">
          <a:xfrm rot="-2695151">
            <a:off x="4275138" y="3968750"/>
            <a:ext cx="2016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chemeClr val="bg1"/>
                </a:solidFill>
              </a:rPr>
              <a:t>Personal Capacitado</a:t>
            </a:r>
          </a:p>
        </p:txBody>
      </p:sp>
      <p:sp>
        <p:nvSpPr>
          <p:cNvPr id="1097757" name="Text Box 29"/>
          <p:cNvSpPr txBox="1">
            <a:spLocks noChangeArrowheads="1"/>
          </p:cNvSpPr>
          <p:nvPr/>
        </p:nvSpPr>
        <p:spPr bwMode="auto">
          <a:xfrm rot="2704849">
            <a:off x="2923382" y="3991769"/>
            <a:ext cx="1855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chemeClr val="bg1"/>
                </a:solidFill>
              </a:rPr>
              <a:t>Análisis de Riesgo Crediticio</a:t>
            </a:r>
          </a:p>
        </p:txBody>
      </p:sp>
      <p:sp>
        <p:nvSpPr>
          <p:cNvPr id="1097762" name="Text Box 34"/>
          <p:cNvSpPr txBox="1">
            <a:spLocks noChangeArrowheads="1"/>
          </p:cNvSpPr>
          <p:nvPr/>
        </p:nvSpPr>
        <p:spPr bwMode="auto">
          <a:xfrm>
            <a:off x="3979863" y="3322638"/>
            <a:ext cx="1146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/>
              <a:t>Factores Clave</a:t>
            </a:r>
          </a:p>
        </p:txBody>
      </p:sp>
      <p:sp>
        <p:nvSpPr>
          <p:cNvPr id="1097764" name="Text Box 36"/>
          <p:cNvSpPr txBox="1">
            <a:spLocks noChangeArrowheads="1"/>
          </p:cNvSpPr>
          <p:nvPr/>
        </p:nvSpPr>
        <p:spPr bwMode="auto">
          <a:xfrm>
            <a:off x="603250" y="1779588"/>
            <a:ext cx="23209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Compromiso de la Alta Gerencia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Alineamiento con Plan Estratégico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Asignación de recursos</a:t>
            </a:r>
          </a:p>
        </p:txBody>
      </p:sp>
      <p:sp>
        <p:nvSpPr>
          <p:cNvPr id="1097765" name="Text Box 37"/>
          <p:cNvSpPr txBox="1">
            <a:spLocks noChangeArrowheads="1"/>
          </p:cNvSpPr>
          <p:nvPr/>
        </p:nvSpPr>
        <p:spPr bwMode="auto">
          <a:xfrm>
            <a:off x="577850" y="3808413"/>
            <a:ext cx="24082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Políticas de Riesgo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Enfoque en Flujo de Caja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Monitoreo y rapidez de respuesta</a:t>
            </a:r>
          </a:p>
        </p:txBody>
      </p:sp>
      <p:sp>
        <p:nvSpPr>
          <p:cNvPr id="1097766" name="Text Box 38"/>
          <p:cNvSpPr txBox="1">
            <a:spLocks noChangeArrowheads="1"/>
          </p:cNvSpPr>
          <p:nvPr/>
        </p:nvSpPr>
        <p:spPr bwMode="auto">
          <a:xfrm>
            <a:off x="6116638" y="1901825"/>
            <a:ext cx="24241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Enfoque en Capital de Trabajo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Enpaquetamiento de productos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Canales de Venta</a:t>
            </a:r>
          </a:p>
        </p:txBody>
      </p:sp>
      <p:sp>
        <p:nvSpPr>
          <p:cNvPr id="1097767" name="Text Box 39"/>
          <p:cNvSpPr txBox="1">
            <a:spLocks noChangeArrowheads="1"/>
          </p:cNvSpPr>
          <p:nvPr/>
        </p:nvSpPr>
        <p:spPr bwMode="auto">
          <a:xfrm>
            <a:off x="6161088" y="3686175"/>
            <a:ext cx="24939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Capacitación constante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Enfoque en “relation-ship banking” </a:t>
            </a:r>
          </a:p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600"/>
              <a:t>Incentivos apropiados</a:t>
            </a:r>
          </a:p>
        </p:txBody>
      </p:sp>
      <p:sp>
        <p:nvSpPr>
          <p:cNvPr id="1097772" name="Rectangle 44"/>
          <p:cNvSpPr>
            <a:spLocks noChangeArrowheads="1"/>
          </p:cNvSpPr>
          <p:nvPr/>
        </p:nvSpPr>
        <p:spPr bwMode="auto">
          <a:xfrm>
            <a:off x="2486025" y="1257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>
                <a:solidFill>
                  <a:srgbClr val="000048"/>
                </a:solidFill>
              </a:rPr>
              <a:t>I</a:t>
            </a:r>
          </a:p>
        </p:txBody>
      </p:sp>
      <p:sp>
        <p:nvSpPr>
          <p:cNvPr id="1097773" name="Rectangle 45"/>
          <p:cNvSpPr>
            <a:spLocks noChangeArrowheads="1"/>
          </p:cNvSpPr>
          <p:nvPr/>
        </p:nvSpPr>
        <p:spPr bwMode="auto">
          <a:xfrm>
            <a:off x="6346825" y="5610225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>
                <a:solidFill>
                  <a:srgbClr val="000048"/>
                </a:solidFill>
              </a:rPr>
              <a:t>IV</a:t>
            </a:r>
            <a:endParaRPr lang="en-US">
              <a:solidFill>
                <a:srgbClr val="000048"/>
              </a:solidFill>
            </a:endParaRPr>
          </a:p>
        </p:txBody>
      </p:sp>
      <p:sp>
        <p:nvSpPr>
          <p:cNvPr id="1097774" name="Rectangle 46"/>
          <p:cNvSpPr>
            <a:spLocks noChangeArrowheads="1"/>
          </p:cNvSpPr>
          <p:nvPr/>
        </p:nvSpPr>
        <p:spPr bwMode="auto">
          <a:xfrm>
            <a:off x="6391275" y="1257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>
                <a:solidFill>
                  <a:srgbClr val="000048"/>
                </a:solidFill>
              </a:rPr>
              <a:t>II</a:t>
            </a:r>
          </a:p>
        </p:txBody>
      </p:sp>
      <p:sp>
        <p:nvSpPr>
          <p:cNvPr id="1097775" name="Rectangle 47"/>
          <p:cNvSpPr>
            <a:spLocks noChangeArrowheads="1"/>
          </p:cNvSpPr>
          <p:nvPr/>
        </p:nvSpPr>
        <p:spPr bwMode="auto">
          <a:xfrm>
            <a:off x="2422525" y="56102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>
                <a:solidFill>
                  <a:srgbClr val="000048"/>
                </a:solidFill>
              </a:rPr>
              <a:t>III</a:t>
            </a:r>
            <a:endParaRPr lang="en-US">
              <a:solidFill>
                <a:srgbClr val="0000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7" name="Rectangle 3"/>
          <p:cNvSpPr>
            <a:spLocks noChangeArrowheads="1"/>
          </p:cNvSpPr>
          <p:nvPr/>
        </p:nvSpPr>
        <p:spPr bwMode="black">
          <a:xfrm>
            <a:off x="509588" y="2687638"/>
            <a:ext cx="3873500" cy="270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47650" indent="-247650" defTabSz="806450">
              <a:buClr>
                <a:srgbClr val="000058"/>
              </a:buClr>
              <a:buSzPct val="100000"/>
              <a:buFont typeface="Wingdings" pitchFamily="2" charset="2"/>
              <a:buNone/>
            </a:pPr>
            <a:endParaRPr lang="es-ES" sz="1600" b="0"/>
          </a:p>
        </p:txBody>
      </p:sp>
      <p:sp>
        <p:nvSpPr>
          <p:cNvPr id="1076228" name="Rectangle 4"/>
          <p:cNvSpPr>
            <a:spLocks noChangeArrowheads="1"/>
          </p:cNvSpPr>
          <p:nvPr/>
        </p:nvSpPr>
        <p:spPr bwMode="auto">
          <a:xfrm>
            <a:off x="509588" y="1160463"/>
            <a:ext cx="3873500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Explicación/Análisis</a:t>
            </a:r>
          </a:p>
        </p:txBody>
      </p:sp>
      <p:sp>
        <p:nvSpPr>
          <p:cNvPr id="1076229" name="Rectangle 5"/>
          <p:cNvSpPr>
            <a:spLocks noChangeArrowheads="1"/>
          </p:cNvSpPr>
          <p:nvPr/>
        </p:nvSpPr>
        <p:spPr bwMode="auto">
          <a:xfrm>
            <a:off x="4721225" y="1160463"/>
            <a:ext cx="3919538" cy="436562"/>
          </a:xfrm>
          <a:prstGeom prst="rect">
            <a:avLst/>
          </a:prstGeom>
          <a:solidFill>
            <a:srgbClr val="D9D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/>
              <a:t>Estudio de Caso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522288" y="1674813"/>
            <a:ext cx="378777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Motivación para el “downscaling”: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Competencia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Rentabilidad</a:t>
            </a:r>
          </a:p>
          <a:p>
            <a:pPr lvl="1" indent="-165100">
              <a:spcBef>
                <a:spcPct val="25000"/>
              </a:spcBef>
              <a:buClr>
                <a:srgbClr val="000048"/>
              </a:buClr>
              <a:buSzPct val="65000"/>
              <a:buFont typeface="Arial" pitchFamily="34" charset="0"/>
              <a:buChar char="–"/>
            </a:pPr>
            <a:r>
              <a:rPr lang="es-ES" sz="1600" b="0"/>
              <a:t>Diversificación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Compromiso de alta gerencia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Desarrollo de un Plan Estratégico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Alocación de recursos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4768850" y="1668463"/>
            <a:ext cx="387508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Banco Privado Pequeño de Rumania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“Downscaling” fue impulsado por Multilateral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Gerente General no comprometido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Inadecuada segmentación de clientes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No se logró rentabilidad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Fracaso y cierre del Programa</a:t>
            </a:r>
          </a:p>
          <a:p>
            <a:pPr marL="177800" indent="-177800">
              <a:spcBef>
                <a:spcPct val="50000"/>
              </a:spcBef>
              <a:buClr>
                <a:srgbClr val="000048"/>
              </a:buClr>
              <a:buSzPct val="65000"/>
              <a:buFont typeface="Wingdings" pitchFamily="2" charset="2"/>
              <a:buChar char="n"/>
            </a:pPr>
            <a:r>
              <a:rPr lang="es-ES"/>
              <a:t>Reactivación y éxito 4 años después</a:t>
            </a:r>
          </a:p>
        </p:txBody>
      </p:sp>
      <p:sp>
        <p:nvSpPr>
          <p:cNvPr id="1076236" name="Rectangle 12"/>
          <p:cNvSpPr>
            <a:spLocks noChangeArrowheads="1"/>
          </p:cNvSpPr>
          <p:nvPr/>
        </p:nvSpPr>
        <p:spPr bwMode="gray">
          <a:xfrm>
            <a:off x="527050" y="368300"/>
            <a:ext cx="8108950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16624" anchor="b"/>
          <a:lstStyle/>
          <a:p>
            <a:pPr algn="r" defTabSz="806450"/>
            <a:r>
              <a:rPr lang="es-ES" sz="2400" b="0">
                <a:solidFill>
                  <a:srgbClr val="000048"/>
                </a:solidFill>
              </a:rPr>
              <a:t>Factor I:  Compromiso y Planeamiento Estratégico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PAv6(01FEB06)">
  <a:themeElements>
    <a:clrScheme name="SABPAv6(01FEB06) 2">
      <a:dk1>
        <a:srgbClr val="000000"/>
      </a:dk1>
      <a:lt1>
        <a:srgbClr val="FFFFFF"/>
      </a:lt1>
      <a:dk2>
        <a:srgbClr val="000000"/>
      </a:dk2>
      <a:lt2>
        <a:srgbClr val="E7DFBB"/>
      </a:lt2>
      <a:accent1>
        <a:srgbClr val="98B0A4"/>
      </a:accent1>
      <a:accent2>
        <a:srgbClr val="D8AF4A"/>
      </a:accent2>
      <a:accent3>
        <a:srgbClr val="FFFFFF"/>
      </a:accent3>
      <a:accent4>
        <a:srgbClr val="000000"/>
      </a:accent4>
      <a:accent5>
        <a:srgbClr val="CAD4CF"/>
      </a:accent5>
      <a:accent6>
        <a:srgbClr val="C49E42"/>
      </a:accent6>
      <a:hlink>
        <a:srgbClr val="9EA8C6"/>
      </a:hlink>
      <a:folHlink>
        <a:srgbClr val="4E786C"/>
      </a:folHlink>
    </a:clrScheme>
    <a:fontScheme name="SABPAv6(01FEB06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ABPAv6(01FEB06)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96969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PAv6(01FEB06) 2">
        <a:dk1>
          <a:srgbClr val="000000"/>
        </a:dk1>
        <a:lt1>
          <a:srgbClr val="FFFFFF"/>
        </a:lt1>
        <a:dk2>
          <a:srgbClr val="000000"/>
        </a:dk2>
        <a:lt2>
          <a:srgbClr val="E7DFBB"/>
        </a:lt2>
        <a:accent1>
          <a:srgbClr val="98B0A4"/>
        </a:accent1>
        <a:accent2>
          <a:srgbClr val="D8AF4A"/>
        </a:accent2>
        <a:accent3>
          <a:srgbClr val="FFFFFF"/>
        </a:accent3>
        <a:accent4>
          <a:srgbClr val="000000"/>
        </a:accent4>
        <a:accent5>
          <a:srgbClr val="CAD4CF"/>
        </a:accent5>
        <a:accent6>
          <a:srgbClr val="C49E42"/>
        </a:accent6>
        <a:hlink>
          <a:srgbClr val="9EA8C6"/>
        </a:hlink>
        <a:folHlink>
          <a:srgbClr val="4E78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BPAv6(01FEB06)">
  <a:themeElements>
    <a:clrScheme name="1_SABPAv6(01FEB06) 2">
      <a:dk1>
        <a:srgbClr val="000000"/>
      </a:dk1>
      <a:lt1>
        <a:srgbClr val="FFFFFF"/>
      </a:lt1>
      <a:dk2>
        <a:srgbClr val="000000"/>
      </a:dk2>
      <a:lt2>
        <a:srgbClr val="E7DFBB"/>
      </a:lt2>
      <a:accent1>
        <a:srgbClr val="98B0A4"/>
      </a:accent1>
      <a:accent2>
        <a:srgbClr val="D8AF4A"/>
      </a:accent2>
      <a:accent3>
        <a:srgbClr val="FFFFFF"/>
      </a:accent3>
      <a:accent4>
        <a:srgbClr val="000000"/>
      </a:accent4>
      <a:accent5>
        <a:srgbClr val="CAD4CF"/>
      </a:accent5>
      <a:accent6>
        <a:srgbClr val="C49E42"/>
      </a:accent6>
      <a:hlink>
        <a:srgbClr val="9EA8C6"/>
      </a:hlink>
      <a:folHlink>
        <a:srgbClr val="4E786C"/>
      </a:folHlink>
    </a:clrScheme>
    <a:fontScheme name="1_SABPAv6(01FEB06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SABPAv6(01FEB06)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96969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BPAv6(01FEB06) 2">
        <a:dk1>
          <a:srgbClr val="000000"/>
        </a:dk1>
        <a:lt1>
          <a:srgbClr val="FFFFFF"/>
        </a:lt1>
        <a:dk2>
          <a:srgbClr val="000000"/>
        </a:dk2>
        <a:lt2>
          <a:srgbClr val="E7DFBB"/>
        </a:lt2>
        <a:accent1>
          <a:srgbClr val="98B0A4"/>
        </a:accent1>
        <a:accent2>
          <a:srgbClr val="D8AF4A"/>
        </a:accent2>
        <a:accent3>
          <a:srgbClr val="FFFFFF"/>
        </a:accent3>
        <a:accent4>
          <a:srgbClr val="000000"/>
        </a:accent4>
        <a:accent5>
          <a:srgbClr val="CAD4CF"/>
        </a:accent5>
        <a:accent6>
          <a:srgbClr val="C49E42"/>
        </a:accent6>
        <a:hlink>
          <a:srgbClr val="9EA8C6"/>
        </a:hlink>
        <a:folHlink>
          <a:srgbClr val="4E78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SABPAv6(01FEB06)</Template>
  <TotalTime>23653</TotalTime>
  <Words>962</Words>
  <Application>Microsoft Office PowerPoint</Application>
  <PresentationFormat>On-screen Show (4:3)</PresentationFormat>
  <Paragraphs>305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SABPAv6(01FEB06)</vt:lpstr>
      <vt:lpstr>1_SABPAv6(01FEB06)</vt:lpstr>
      <vt:lpstr>Fotografie ve formátu MS Photo Editor 3.0</vt:lpstr>
      <vt:lpstr>Factores de Éxito en Financiamiento a la Pequeña Empresa </vt:lpstr>
      <vt:lpstr>Estructura</vt:lpstr>
      <vt:lpstr>Definiendo el Segmento: PYME ≠ MIPYME ≠ MYPE</vt:lpstr>
      <vt:lpstr>Diferencias con otros Segmentos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ShoreBank Advisory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Overview</dc:title>
  <dc:creator>martinez_a</dc:creator>
  <cp:lastModifiedBy>anarod</cp:lastModifiedBy>
  <cp:revision>713</cp:revision>
  <dcterms:created xsi:type="dcterms:W3CDTF">2006-02-07T19:37:16Z</dcterms:created>
  <dcterms:modified xsi:type="dcterms:W3CDTF">2010-07-12T03:31:09Z</dcterms:modified>
</cp:coreProperties>
</file>