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71" r:id="rId4"/>
    <p:sldId id="270" r:id="rId5"/>
    <p:sldId id="259" r:id="rId6"/>
    <p:sldId id="275" r:id="rId7"/>
    <p:sldId id="274" r:id="rId8"/>
    <p:sldId id="273" r:id="rId9"/>
    <p:sldId id="261" r:id="rId10"/>
    <p:sldId id="262" r:id="rId11"/>
    <p:sldId id="267" r:id="rId12"/>
    <p:sldId id="276" r:id="rId13"/>
  </p:sldIdLst>
  <p:sldSz cx="9144000" cy="6858000" type="screen4x3"/>
  <p:notesSz cx="7077075" cy="9004300"/>
  <p:embeddedFontLst>
    <p:embeddedFont>
      <p:font typeface="MS PGothic" pitchFamily="34" charset="-128"/>
      <p:regular r:id="rId1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6" autoAdjust="0"/>
    <p:restoredTop sz="94660"/>
  </p:normalViewPr>
  <p:slideViewPr>
    <p:cSldViewPr>
      <p:cViewPr varScale="1">
        <p:scale>
          <a:sx n="63" d="100"/>
          <a:sy n="63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67AC4-494C-4842-B5F2-3BCD1D862026}" type="doc">
      <dgm:prSet loTypeId="urn:microsoft.com/office/officeart/2005/8/layout/venn3" loCatId="relationship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es-ES"/>
        </a:p>
      </dgm:t>
    </dgm:pt>
    <dgm:pt modelId="{8E3A5600-6168-4B2C-8990-25E89C8F28D8}">
      <dgm:prSet custT="1"/>
      <dgm:spPr/>
      <dgm:t>
        <a:bodyPr/>
        <a:lstStyle/>
        <a:p>
          <a:pPr rtl="0"/>
          <a:r>
            <a:rPr lang="es-ES" sz="1200" dirty="0" smtClean="0"/>
            <a:t>Banca Empresarial</a:t>
          </a:r>
          <a:endParaRPr lang="es-ES" sz="1200" dirty="0"/>
        </a:p>
      </dgm:t>
    </dgm:pt>
    <dgm:pt modelId="{6D55211B-FCC1-470C-B16C-F4C4991AF84B}" type="parTrans" cxnId="{3D927BFC-0926-4159-8816-9C5D68AE8467}">
      <dgm:prSet/>
      <dgm:spPr/>
      <dgm:t>
        <a:bodyPr/>
        <a:lstStyle/>
        <a:p>
          <a:endParaRPr lang="es-ES" sz="2000"/>
        </a:p>
      </dgm:t>
    </dgm:pt>
    <dgm:pt modelId="{E0611028-7018-4C53-B77B-D756C234A706}" type="sibTrans" cxnId="{3D927BFC-0926-4159-8816-9C5D68AE8467}">
      <dgm:prSet/>
      <dgm:spPr/>
      <dgm:t>
        <a:bodyPr/>
        <a:lstStyle/>
        <a:p>
          <a:endParaRPr lang="es-ES" sz="2000"/>
        </a:p>
      </dgm:t>
    </dgm:pt>
    <dgm:pt modelId="{AF03B96B-02E4-427F-B7B0-D2703A406391}">
      <dgm:prSet custT="1"/>
      <dgm:spPr/>
      <dgm:t>
        <a:bodyPr/>
        <a:lstStyle/>
        <a:p>
          <a:pPr rtl="0"/>
          <a:r>
            <a:rPr lang="es-ES" sz="1200" dirty="0" smtClean="0"/>
            <a:t>Banca Personal</a:t>
          </a:r>
          <a:endParaRPr lang="es-ES" sz="1200" dirty="0"/>
        </a:p>
      </dgm:t>
    </dgm:pt>
    <dgm:pt modelId="{8A36201B-1E33-413F-AFC2-7D08F40A8185}" type="parTrans" cxnId="{7A46CB1D-3429-4C4A-9C36-E8B6F35E5C3D}">
      <dgm:prSet/>
      <dgm:spPr/>
      <dgm:t>
        <a:bodyPr/>
        <a:lstStyle/>
        <a:p>
          <a:endParaRPr lang="es-ES" sz="2000"/>
        </a:p>
      </dgm:t>
    </dgm:pt>
    <dgm:pt modelId="{D6179780-E128-4363-A09B-EF68ADE0CBAB}" type="sibTrans" cxnId="{7A46CB1D-3429-4C4A-9C36-E8B6F35E5C3D}">
      <dgm:prSet/>
      <dgm:spPr/>
      <dgm:t>
        <a:bodyPr/>
        <a:lstStyle/>
        <a:p>
          <a:endParaRPr lang="es-ES" sz="2000"/>
        </a:p>
      </dgm:t>
    </dgm:pt>
    <dgm:pt modelId="{D0B5528C-7ACC-49AE-BCC4-209D7A5C26AB}">
      <dgm:prSet custT="1"/>
      <dgm:spPr/>
      <dgm:t>
        <a:bodyPr/>
        <a:lstStyle/>
        <a:p>
          <a:pPr rtl="0"/>
          <a:r>
            <a:rPr lang="es-ES" sz="1200" dirty="0" smtClean="0"/>
            <a:t>Fideicomisos</a:t>
          </a:r>
          <a:endParaRPr lang="es-ES" sz="1200" dirty="0"/>
        </a:p>
      </dgm:t>
    </dgm:pt>
    <dgm:pt modelId="{7266DE6F-E7FA-4442-8034-7ABD0DEA3B44}" type="parTrans" cxnId="{2720618E-F582-4467-907B-AA64AEC49161}">
      <dgm:prSet/>
      <dgm:spPr/>
      <dgm:t>
        <a:bodyPr/>
        <a:lstStyle/>
        <a:p>
          <a:endParaRPr lang="es-ES" sz="2000"/>
        </a:p>
      </dgm:t>
    </dgm:pt>
    <dgm:pt modelId="{EF4156CA-F6E0-4775-BD5A-51A42C883E18}" type="sibTrans" cxnId="{2720618E-F582-4467-907B-AA64AEC49161}">
      <dgm:prSet/>
      <dgm:spPr/>
      <dgm:t>
        <a:bodyPr/>
        <a:lstStyle/>
        <a:p>
          <a:endParaRPr lang="es-ES" sz="2000"/>
        </a:p>
      </dgm:t>
    </dgm:pt>
    <dgm:pt modelId="{25208D62-E4DC-4360-BFA5-BC889488507B}">
      <dgm:prSet custT="1"/>
      <dgm:spPr/>
      <dgm:t>
        <a:bodyPr/>
        <a:lstStyle/>
        <a:p>
          <a:pPr rtl="0"/>
          <a:r>
            <a:rPr lang="es-ES" sz="1200" dirty="0" smtClean="0"/>
            <a:t>Comercio Internacional </a:t>
          </a:r>
          <a:endParaRPr lang="es-ES" sz="1200" dirty="0"/>
        </a:p>
      </dgm:t>
    </dgm:pt>
    <dgm:pt modelId="{4F101FCA-B4DE-4866-91C0-10785CE1C408}" type="parTrans" cxnId="{ED40084A-2BBA-4AA8-8A8F-07227A2EB67B}">
      <dgm:prSet/>
      <dgm:spPr/>
      <dgm:t>
        <a:bodyPr/>
        <a:lstStyle/>
        <a:p>
          <a:endParaRPr lang="es-ES" sz="2000"/>
        </a:p>
      </dgm:t>
    </dgm:pt>
    <dgm:pt modelId="{03BD487B-7CCB-42B9-B994-5731EFE50B40}" type="sibTrans" cxnId="{ED40084A-2BBA-4AA8-8A8F-07227A2EB67B}">
      <dgm:prSet/>
      <dgm:spPr/>
      <dgm:t>
        <a:bodyPr/>
        <a:lstStyle/>
        <a:p>
          <a:endParaRPr lang="es-ES" sz="2000"/>
        </a:p>
      </dgm:t>
    </dgm:pt>
    <dgm:pt modelId="{3F82A7A4-F978-43BE-9C7B-123FD3581021}">
      <dgm:prSet custT="1"/>
      <dgm:spPr/>
      <dgm:t>
        <a:bodyPr/>
        <a:lstStyle/>
        <a:p>
          <a:pPr rtl="0"/>
          <a:r>
            <a:rPr lang="es-ES" sz="1200" dirty="0" smtClean="0"/>
            <a:t>Banca Electrónica (</a:t>
          </a:r>
          <a:r>
            <a:rPr lang="es-ES" sz="1200" dirty="0" err="1" smtClean="0"/>
            <a:t>Improbank</a:t>
          </a:r>
          <a:r>
            <a:rPr lang="es-ES" sz="1200" dirty="0" smtClean="0"/>
            <a:t>)</a:t>
          </a:r>
          <a:endParaRPr lang="es-ES" sz="1200" dirty="0"/>
        </a:p>
      </dgm:t>
    </dgm:pt>
    <dgm:pt modelId="{E278EB80-9C15-4AB5-BF15-AA867255DBC9}" type="parTrans" cxnId="{FAA09304-8A14-48D3-BBF5-0F5817ABD58B}">
      <dgm:prSet/>
      <dgm:spPr/>
      <dgm:t>
        <a:bodyPr/>
        <a:lstStyle/>
        <a:p>
          <a:endParaRPr lang="es-ES" sz="2000"/>
        </a:p>
      </dgm:t>
    </dgm:pt>
    <dgm:pt modelId="{C056D5F3-272C-4C5E-BF1A-F7D47D9F3948}" type="sibTrans" cxnId="{FAA09304-8A14-48D3-BBF5-0F5817ABD58B}">
      <dgm:prSet/>
      <dgm:spPr/>
      <dgm:t>
        <a:bodyPr/>
        <a:lstStyle/>
        <a:p>
          <a:endParaRPr lang="es-ES" sz="2000"/>
        </a:p>
      </dgm:t>
    </dgm:pt>
    <dgm:pt modelId="{A8CD1A12-2482-4D5C-8DD8-48B86274ECB2}" type="pres">
      <dgm:prSet presAssocID="{E0B67AC4-494C-4842-B5F2-3BCD1D8620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4C55F3-585C-413D-B823-B3A530B4792E}" type="pres">
      <dgm:prSet presAssocID="{8E3A5600-6168-4B2C-8990-25E89C8F28D8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CE4B52-BD9A-4FFB-9B54-4B84681927C4}" type="pres">
      <dgm:prSet presAssocID="{E0611028-7018-4C53-B77B-D756C234A706}" presName="space" presStyleCnt="0"/>
      <dgm:spPr/>
    </dgm:pt>
    <dgm:pt modelId="{428E4B04-3DE6-4100-AA96-027680B4657B}" type="pres">
      <dgm:prSet presAssocID="{AF03B96B-02E4-427F-B7B0-D2703A406391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0D493-036F-4909-A2B3-4C8114DC5820}" type="pres">
      <dgm:prSet presAssocID="{D6179780-E128-4363-A09B-EF68ADE0CBAB}" presName="space" presStyleCnt="0"/>
      <dgm:spPr/>
    </dgm:pt>
    <dgm:pt modelId="{3083D142-7F1D-4C1E-9F6A-4AF5DF0D95E9}" type="pres">
      <dgm:prSet presAssocID="{D0B5528C-7ACC-49AE-BCC4-209D7A5C26AB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5DFDA-F3C6-480A-906E-F461D2840A69}" type="pres">
      <dgm:prSet presAssocID="{EF4156CA-F6E0-4775-BD5A-51A42C883E18}" presName="space" presStyleCnt="0"/>
      <dgm:spPr/>
    </dgm:pt>
    <dgm:pt modelId="{0C3E72D7-D5F6-4C4B-ACD2-1FC18225AC84}" type="pres">
      <dgm:prSet presAssocID="{25208D62-E4DC-4360-BFA5-BC889488507B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64A519-D0E1-44DB-BAEC-CBC03DE1FC3F}" type="pres">
      <dgm:prSet presAssocID="{03BD487B-7CCB-42B9-B994-5731EFE50B40}" presName="space" presStyleCnt="0"/>
      <dgm:spPr/>
    </dgm:pt>
    <dgm:pt modelId="{007127CE-C265-40C4-88AE-5C51FF38BB85}" type="pres">
      <dgm:prSet presAssocID="{3F82A7A4-F978-43BE-9C7B-123FD358102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D5C037-DE50-406C-A7A9-5F6CE2E823E8}" type="presOf" srcId="{AF03B96B-02E4-427F-B7B0-D2703A406391}" destId="{428E4B04-3DE6-4100-AA96-027680B4657B}" srcOrd="0" destOrd="0" presId="urn:microsoft.com/office/officeart/2005/8/layout/venn3"/>
    <dgm:cxn modelId="{2720618E-F582-4467-907B-AA64AEC49161}" srcId="{E0B67AC4-494C-4842-B5F2-3BCD1D862026}" destId="{D0B5528C-7ACC-49AE-BCC4-209D7A5C26AB}" srcOrd="2" destOrd="0" parTransId="{7266DE6F-E7FA-4442-8034-7ABD0DEA3B44}" sibTransId="{EF4156CA-F6E0-4775-BD5A-51A42C883E18}"/>
    <dgm:cxn modelId="{7A46CB1D-3429-4C4A-9C36-E8B6F35E5C3D}" srcId="{E0B67AC4-494C-4842-B5F2-3BCD1D862026}" destId="{AF03B96B-02E4-427F-B7B0-D2703A406391}" srcOrd="1" destOrd="0" parTransId="{8A36201B-1E33-413F-AFC2-7D08F40A8185}" sibTransId="{D6179780-E128-4363-A09B-EF68ADE0CBAB}"/>
    <dgm:cxn modelId="{8D67A899-C21B-4ED7-85F8-64D1EDA47452}" type="presOf" srcId="{D0B5528C-7ACC-49AE-BCC4-209D7A5C26AB}" destId="{3083D142-7F1D-4C1E-9F6A-4AF5DF0D95E9}" srcOrd="0" destOrd="0" presId="urn:microsoft.com/office/officeart/2005/8/layout/venn3"/>
    <dgm:cxn modelId="{FAA09304-8A14-48D3-BBF5-0F5817ABD58B}" srcId="{E0B67AC4-494C-4842-B5F2-3BCD1D862026}" destId="{3F82A7A4-F978-43BE-9C7B-123FD3581021}" srcOrd="4" destOrd="0" parTransId="{E278EB80-9C15-4AB5-BF15-AA867255DBC9}" sibTransId="{C056D5F3-272C-4C5E-BF1A-F7D47D9F3948}"/>
    <dgm:cxn modelId="{ED40084A-2BBA-4AA8-8A8F-07227A2EB67B}" srcId="{E0B67AC4-494C-4842-B5F2-3BCD1D862026}" destId="{25208D62-E4DC-4360-BFA5-BC889488507B}" srcOrd="3" destOrd="0" parTransId="{4F101FCA-B4DE-4866-91C0-10785CE1C408}" sibTransId="{03BD487B-7CCB-42B9-B994-5731EFE50B40}"/>
    <dgm:cxn modelId="{3D927BFC-0926-4159-8816-9C5D68AE8467}" srcId="{E0B67AC4-494C-4842-B5F2-3BCD1D862026}" destId="{8E3A5600-6168-4B2C-8990-25E89C8F28D8}" srcOrd="0" destOrd="0" parTransId="{6D55211B-FCC1-470C-B16C-F4C4991AF84B}" sibTransId="{E0611028-7018-4C53-B77B-D756C234A706}"/>
    <dgm:cxn modelId="{6029D465-55EF-4EE8-A751-ED22761346BA}" type="presOf" srcId="{25208D62-E4DC-4360-BFA5-BC889488507B}" destId="{0C3E72D7-D5F6-4C4B-ACD2-1FC18225AC84}" srcOrd="0" destOrd="0" presId="urn:microsoft.com/office/officeart/2005/8/layout/venn3"/>
    <dgm:cxn modelId="{E115BE3D-B8A2-4148-9343-19F3738A76E9}" type="presOf" srcId="{E0B67AC4-494C-4842-B5F2-3BCD1D862026}" destId="{A8CD1A12-2482-4D5C-8DD8-48B86274ECB2}" srcOrd="0" destOrd="0" presId="urn:microsoft.com/office/officeart/2005/8/layout/venn3"/>
    <dgm:cxn modelId="{7DD456E6-0D26-41CF-8AB1-49AA0D01B5D9}" type="presOf" srcId="{8E3A5600-6168-4B2C-8990-25E89C8F28D8}" destId="{1C4C55F3-585C-413D-B823-B3A530B4792E}" srcOrd="0" destOrd="0" presId="urn:microsoft.com/office/officeart/2005/8/layout/venn3"/>
    <dgm:cxn modelId="{FD9FA857-D5D5-4AA1-AF1E-9BA312C5D1E3}" type="presOf" srcId="{3F82A7A4-F978-43BE-9C7B-123FD3581021}" destId="{007127CE-C265-40C4-88AE-5C51FF38BB85}" srcOrd="0" destOrd="0" presId="urn:microsoft.com/office/officeart/2005/8/layout/venn3"/>
    <dgm:cxn modelId="{63186ED8-03D1-4CFC-8E60-43931AE84954}" type="presParOf" srcId="{A8CD1A12-2482-4D5C-8DD8-48B86274ECB2}" destId="{1C4C55F3-585C-413D-B823-B3A530B4792E}" srcOrd="0" destOrd="0" presId="urn:microsoft.com/office/officeart/2005/8/layout/venn3"/>
    <dgm:cxn modelId="{BCFD6806-1878-458F-A6B8-78ACDED099C7}" type="presParOf" srcId="{A8CD1A12-2482-4D5C-8DD8-48B86274ECB2}" destId="{BCCE4B52-BD9A-4FFB-9B54-4B84681927C4}" srcOrd="1" destOrd="0" presId="urn:microsoft.com/office/officeart/2005/8/layout/venn3"/>
    <dgm:cxn modelId="{212514AC-57B3-4B2E-93C5-40AD8626B1B9}" type="presParOf" srcId="{A8CD1A12-2482-4D5C-8DD8-48B86274ECB2}" destId="{428E4B04-3DE6-4100-AA96-027680B4657B}" srcOrd="2" destOrd="0" presId="urn:microsoft.com/office/officeart/2005/8/layout/venn3"/>
    <dgm:cxn modelId="{E5818D7E-EB96-4AA7-A969-31B5AD74ADF8}" type="presParOf" srcId="{A8CD1A12-2482-4D5C-8DD8-48B86274ECB2}" destId="{9510D493-036F-4909-A2B3-4C8114DC5820}" srcOrd="3" destOrd="0" presId="urn:microsoft.com/office/officeart/2005/8/layout/venn3"/>
    <dgm:cxn modelId="{BB6DD16F-2C94-4C23-8BAB-182BF5B77015}" type="presParOf" srcId="{A8CD1A12-2482-4D5C-8DD8-48B86274ECB2}" destId="{3083D142-7F1D-4C1E-9F6A-4AF5DF0D95E9}" srcOrd="4" destOrd="0" presId="urn:microsoft.com/office/officeart/2005/8/layout/venn3"/>
    <dgm:cxn modelId="{FF5485E5-2CF8-40C4-889C-2F7666494D77}" type="presParOf" srcId="{A8CD1A12-2482-4D5C-8DD8-48B86274ECB2}" destId="{99A5DFDA-F3C6-480A-906E-F461D2840A69}" srcOrd="5" destOrd="0" presId="urn:microsoft.com/office/officeart/2005/8/layout/venn3"/>
    <dgm:cxn modelId="{EA475338-A964-4722-84DB-91EADD0C6FBF}" type="presParOf" srcId="{A8CD1A12-2482-4D5C-8DD8-48B86274ECB2}" destId="{0C3E72D7-D5F6-4C4B-ACD2-1FC18225AC84}" srcOrd="6" destOrd="0" presId="urn:microsoft.com/office/officeart/2005/8/layout/venn3"/>
    <dgm:cxn modelId="{73EF553A-E06F-4A12-9DDF-89026C89A1D0}" type="presParOf" srcId="{A8CD1A12-2482-4D5C-8DD8-48B86274ECB2}" destId="{6C64A519-D0E1-44DB-BAEC-CBC03DE1FC3F}" srcOrd="7" destOrd="0" presId="urn:microsoft.com/office/officeart/2005/8/layout/venn3"/>
    <dgm:cxn modelId="{653F311F-6E2F-4807-87F0-6CD9476F8F64}" type="presParOf" srcId="{A8CD1A12-2482-4D5C-8DD8-48B86274ECB2}" destId="{007127CE-C265-40C4-88AE-5C51FF38BB8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AD3A7D-1B21-4523-9D87-3C0CBC10AA2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C2B13DA-19CE-4929-AE36-4E087465E1B8}">
      <dgm:prSet/>
      <dgm:spPr/>
      <dgm:t>
        <a:bodyPr/>
        <a:lstStyle/>
        <a:p>
          <a:pPr rtl="0"/>
          <a:r>
            <a:rPr lang="es-ES" b="1" dirty="0" smtClean="0"/>
            <a:t>Antecedentes</a:t>
          </a:r>
          <a:endParaRPr lang="es-ES" dirty="0"/>
        </a:p>
      </dgm:t>
    </dgm:pt>
    <dgm:pt modelId="{493FCD71-3683-4082-AE23-E3E0893B24D3}" type="parTrans" cxnId="{F7599381-8226-480C-B435-7FEC7CFFCE89}">
      <dgm:prSet/>
      <dgm:spPr/>
      <dgm:t>
        <a:bodyPr/>
        <a:lstStyle/>
        <a:p>
          <a:endParaRPr lang="es-ES"/>
        </a:p>
      </dgm:t>
    </dgm:pt>
    <dgm:pt modelId="{1BED7C4E-0192-43D1-A886-31B16CC760E5}" type="sibTrans" cxnId="{F7599381-8226-480C-B435-7FEC7CFFCE89}">
      <dgm:prSet/>
      <dgm:spPr/>
      <dgm:t>
        <a:bodyPr/>
        <a:lstStyle/>
        <a:p>
          <a:endParaRPr lang="es-ES"/>
        </a:p>
      </dgm:t>
    </dgm:pt>
    <dgm:pt modelId="{9C320067-297C-4547-A427-B249E513C5AF}">
      <dgm:prSet/>
      <dgm:spPr/>
      <dgm:t>
        <a:bodyPr/>
        <a:lstStyle/>
        <a:p>
          <a:pPr rtl="0"/>
          <a:r>
            <a:rPr lang="es-ES" dirty="0" smtClean="0"/>
            <a:t>Banco en Costa Rica con enfoque en banca empresarial a clientes de tamaño pequeño y mediano.</a:t>
          </a:r>
          <a:endParaRPr lang="es-ES" dirty="0"/>
        </a:p>
      </dgm:t>
    </dgm:pt>
    <dgm:pt modelId="{5FAF046B-9CD7-46F1-BB02-6D73D2F01A84}" type="parTrans" cxnId="{5191622B-4E7C-4C4F-A8AE-BA9C81E4493B}">
      <dgm:prSet/>
      <dgm:spPr/>
      <dgm:t>
        <a:bodyPr/>
        <a:lstStyle/>
        <a:p>
          <a:endParaRPr lang="es-ES"/>
        </a:p>
      </dgm:t>
    </dgm:pt>
    <dgm:pt modelId="{FDBED7B2-53BB-437B-889E-C2D2174CF7FA}" type="sibTrans" cxnId="{5191622B-4E7C-4C4F-A8AE-BA9C81E4493B}">
      <dgm:prSet/>
      <dgm:spPr/>
      <dgm:t>
        <a:bodyPr/>
        <a:lstStyle/>
        <a:p>
          <a:endParaRPr lang="es-ES"/>
        </a:p>
      </dgm:t>
    </dgm:pt>
    <dgm:pt modelId="{4B58663B-F766-4A6B-A0B8-85E0BD554045}">
      <dgm:prSet/>
      <dgm:spPr/>
      <dgm:t>
        <a:bodyPr/>
        <a:lstStyle/>
        <a:p>
          <a:pPr rtl="0"/>
          <a:endParaRPr lang="es-ES" dirty="0"/>
        </a:p>
      </dgm:t>
    </dgm:pt>
    <dgm:pt modelId="{4AC45D24-3A4E-4DB2-9D75-EEFCDB3D7DE9}" type="parTrans" cxnId="{D50A0298-A2B2-4EA4-AEE8-C9B6B4771A43}">
      <dgm:prSet/>
      <dgm:spPr/>
      <dgm:t>
        <a:bodyPr/>
        <a:lstStyle/>
        <a:p>
          <a:endParaRPr lang="es-ES"/>
        </a:p>
      </dgm:t>
    </dgm:pt>
    <dgm:pt modelId="{621C0D11-0457-4455-856C-7A7DB5539AB8}" type="sibTrans" cxnId="{D50A0298-A2B2-4EA4-AEE8-C9B6B4771A43}">
      <dgm:prSet/>
      <dgm:spPr/>
      <dgm:t>
        <a:bodyPr/>
        <a:lstStyle/>
        <a:p>
          <a:endParaRPr lang="es-ES"/>
        </a:p>
      </dgm:t>
    </dgm:pt>
    <dgm:pt modelId="{9FE8DA86-AF00-4DBF-8B2D-7C05ABEC1891}">
      <dgm:prSet/>
      <dgm:spPr/>
      <dgm:t>
        <a:bodyPr/>
        <a:lstStyle/>
        <a:p>
          <a:pPr rtl="0"/>
          <a:r>
            <a:rPr lang="es-CR" dirty="0" smtClean="0"/>
            <a:t>Agencias 					5 en el Gran Área Metropolitana</a:t>
          </a:r>
          <a:endParaRPr lang="es-ES" dirty="0"/>
        </a:p>
      </dgm:t>
    </dgm:pt>
    <dgm:pt modelId="{F12F8B22-7AEF-49E0-A6D7-D37AF7D31C20}" type="parTrans" cxnId="{E6A6EC6F-9D12-4599-A202-03254361D5A5}">
      <dgm:prSet/>
      <dgm:spPr/>
      <dgm:t>
        <a:bodyPr/>
        <a:lstStyle/>
        <a:p>
          <a:endParaRPr lang="es-ES"/>
        </a:p>
      </dgm:t>
    </dgm:pt>
    <dgm:pt modelId="{913ABA9D-00D8-4DF8-8423-EE1DFF19E331}" type="sibTrans" cxnId="{E6A6EC6F-9D12-4599-A202-03254361D5A5}">
      <dgm:prSet/>
      <dgm:spPr/>
      <dgm:t>
        <a:bodyPr/>
        <a:lstStyle/>
        <a:p>
          <a:endParaRPr lang="es-ES"/>
        </a:p>
      </dgm:t>
    </dgm:pt>
    <dgm:pt modelId="{CD1E58CB-4CA3-4347-9824-E40D5C141B94}">
      <dgm:prSet/>
      <dgm:spPr/>
      <dgm:t>
        <a:bodyPr/>
        <a:lstStyle/>
        <a:p>
          <a:pPr rtl="0"/>
          <a:r>
            <a:rPr lang="es-CR" dirty="0" smtClean="0"/>
            <a:t>Empleados					530 empleados</a:t>
          </a:r>
          <a:endParaRPr lang="es-ES" dirty="0"/>
        </a:p>
      </dgm:t>
    </dgm:pt>
    <dgm:pt modelId="{495CC07B-C8ED-4B34-969C-5132048C8B44}" type="parTrans" cxnId="{ECFF7444-D387-4F75-9EB1-14281B2A3485}">
      <dgm:prSet/>
      <dgm:spPr/>
      <dgm:t>
        <a:bodyPr/>
        <a:lstStyle/>
        <a:p>
          <a:endParaRPr lang="es-ES"/>
        </a:p>
      </dgm:t>
    </dgm:pt>
    <dgm:pt modelId="{52FA9521-C8BB-4418-82FC-6B6D029376A0}" type="sibTrans" cxnId="{ECFF7444-D387-4F75-9EB1-14281B2A3485}">
      <dgm:prSet/>
      <dgm:spPr/>
      <dgm:t>
        <a:bodyPr/>
        <a:lstStyle/>
        <a:p>
          <a:endParaRPr lang="es-ES"/>
        </a:p>
      </dgm:t>
    </dgm:pt>
    <dgm:pt modelId="{BDA2BAE2-8B1B-4A7C-AC72-E66BB034F47E}">
      <dgm:prSet/>
      <dgm:spPr/>
      <dgm:t>
        <a:bodyPr/>
        <a:lstStyle/>
        <a:p>
          <a:pPr rtl="0"/>
          <a:r>
            <a:rPr lang="es-CR" dirty="0" smtClean="0"/>
            <a:t>Datos de interés</a:t>
          </a:r>
          <a:endParaRPr lang="es-ES" dirty="0"/>
        </a:p>
      </dgm:t>
    </dgm:pt>
    <dgm:pt modelId="{C937A8CB-0521-4215-A886-5DD769519DF8}" type="parTrans" cxnId="{1AF458D5-7390-4DB8-9F23-2869A98AC660}">
      <dgm:prSet/>
      <dgm:spPr/>
      <dgm:t>
        <a:bodyPr/>
        <a:lstStyle/>
        <a:p>
          <a:endParaRPr lang="es-ES"/>
        </a:p>
      </dgm:t>
    </dgm:pt>
    <dgm:pt modelId="{42FA3E3D-547B-41AB-B42E-5F4239A7CC1E}" type="sibTrans" cxnId="{1AF458D5-7390-4DB8-9F23-2869A98AC660}">
      <dgm:prSet/>
      <dgm:spPr/>
      <dgm:t>
        <a:bodyPr/>
        <a:lstStyle/>
        <a:p>
          <a:endParaRPr lang="es-ES"/>
        </a:p>
      </dgm:t>
    </dgm:pt>
    <dgm:pt modelId="{15321F7A-FD56-4513-9533-EF895DBEB20E}">
      <dgm:prSet/>
      <dgm:spPr/>
      <dgm:t>
        <a:bodyPr/>
        <a:lstStyle/>
        <a:p>
          <a:pPr rtl="0"/>
          <a:endParaRPr lang="es-ES" dirty="0"/>
        </a:p>
      </dgm:t>
    </dgm:pt>
    <dgm:pt modelId="{CC7ECE69-CB50-477D-A4F6-9C632B75F326}" type="parTrans" cxnId="{5B262CA4-7723-40EE-8FCF-80740230008F}">
      <dgm:prSet/>
      <dgm:spPr/>
      <dgm:t>
        <a:bodyPr/>
        <a:lstStyle/>
        <a:p>
          <a:endParaRPr lang="es-ES"/>
        </a:p>
      </dgm:t>
    </dgm:pt>
    <dgm:pt modelId="{BB2CFFD7-A666-4C53-92DE-C5CA954C99C7}" type="sibTrans" cxnId="{5B262CA4-7723-40EE-8FCF-80740230008F}">
      <dgm:prSet/>
      <dgm:spPr/>
      <dgm:t>
        <a:bodyPr/>
        <a:lstStyle/>
        <a:p>
          <a:endParaRPr lang="es-ES"/>
        </a:p>
      </dgm:t>
    </dgm:pt>
    <dgm:pt modelId="{D3F3CDD7-92F7-4999-8F52-9DCF4FB40715}">
      <dgm:prSet/>
      <dgm:spPr/>
      <dgm:t>
        <a:bodyPr/>
        <a:lstStyle/>
        <a:p>
          <a:pPr rtl="0"/>
          <a:endParaRPr lang="es-ES" dirty="0"/>
        </a:p>
      </dgm:t>
    </dgm:pt>
    <dgm:pt modelId="{37D9C6E5-4295-41B9-9C24-7AB3F97A2113}" type="parTrans" cxnId="{B49C0DBA-E7F7-4DF5-80C6-C2C4400AD27D}">
      <dgm:prSet/>
      <dgm:spPr/>
      <dgm:t>
        <a:bodyPr/>
        <a:lstStyle/>
        <a:p>
          <a:endParaRPr lang="es-ES"/>
        </a:p>
      </dgm:t>
    </dgm:pt>
    <dgm:pt modelId="{9B1E1423-3DF2-4956-B1ED-8C53795A70DC}" type="sibTrans" cxnId="{B49C0DBA-E7F7-4DF5-80C6-C2C4400AD27D}">
      <dgm:prSet/>
      <dgm:spPr/>
      <dgm:t>
        <a:bodyPr/>
        <a:lstStyle/>
        <a:p>
          <a:endParaRPr lang="es-ES"/>
        </a:p>
      </dgm:t>
    </dgm:pt>
    <dgm:pt modelId="{BD82767B-521B-4ED7-A5AF-682A3FE2C955}">
      <dgm:prSet/>
      <dgm:spPr/>
      <dgm:t>
        <a:bodyPr/>
        <a:lstStyle/>
        <a:p>
          <a:pPr rtl="0"/>
          <a:endParaRPr lang="es-ES" dirty="0"/>
        </a:p>
      </dgm:t>
    </dgm:pt>
    <dgm:pt modelId="{B6F24993-D6D8-4D77-A903-97A6CA50470B}" type="parTrans" cxnId="{9E1ED1EA-08AE-48D9-95DE-DE4D8D083A32}">
      <dgm:prSet/>
      <dgm:spPr/>
      <dgm:t>
        <a:bodyPr/>
        <a:lstStyle/>
        <a:p>
          <a:endParaRPr lang="es-ES"/>
        </a:p>
      </dgm:t>
    </dgm:pt>
    <dgm:pt modelId="{787980A5-73F1-4677-939E-8D4AA77E960C}" type="sibTrans" cxnId="{9E1ED1EA-08AE-48D9-95DE-DE4D8D083A32}">
      <dgm:prSet/>
      <dgm:spPr/>
      <dgm:t>
        <a:bodyPr/>
        <a:lstStyle/>
        <a:p>
          <a:endParaRPr lang="es-ES"/>
        </a:p>
      </dgm:t>
    </dgm:pt>
    <dgm:pt modelId="{E4C0A168-3F6C-4D61-97F6-909B36087DC6}">
      <dgm:prSet/>
      <dgm:spPr/>
      <dgm:t>
        <a:bodyPr/>
        <a:lstStyle/>
        <a:p>
          <a:pPr rtl="0"/>
          <a:endParaRPr lang="es-ES" dirty="0"/>
        </a:p>
      </dgm:t>
    </dgm:pt>
    <dgm:pt modelId="{DDD82F8F-1E59-4394-B658-C231DCD85DD3}" type="parTrans" cxnId="{8D83610E-66AD-439B-8AEA-C05E58B6762A}">
      <dgm:prSet/>
      <dgm:spPr/>
      <dgm:t>
        <a:bodyPr/>
        <a:lstStyle/>
        <a:p>
          <a:endParaRPr lang="es-ES"/>
        </a:p>
      </dgm:t>
    </dgm:pt>
    <dgm:pt modelId="{A9C24038-B001-4105-BC2E-2A4AB5CC5E26}" type="sibTrans" cxnId="{8D83610E-66AD-439B-8AEA-C05E58B6762A}">
      <dgm:prSet/>
      <dgm:spPr/>
      <dgm:t>
        <a:bodyPr/>
        <a:lstStyle/>
        <a:p>
          <a:endParaRPr lang="es-ES"/>
        </a:p>
      </dgm:t>
    </dgm:pt>
    <dgm:pt modelId="{B5A7BDAD-75C3-4787-BB15-1B1E813F7BA1}">
      <dgm:prSet/>
      <dgm:spPr/>
      <dgm:t>
        <a:bodyPr/>
        <a:lstStyle/>
        <a:p>
          <a:pPr rtl="0"/>
          <a:endParaRPr lang="es-ES" dirty="0"/>
        </a:p>
      </dgm:t>
    </dgm:pt>
    <dgm:pt modelId="{BBC18539-8687-49D4-AD8F-71A2B0C98700}" type="parTrans" cxnId="{A2D6B5BB-EDD0-48E1-ACE4-A4FC49B3F12E}">
      <dgm:prSet/>
      <dgm:spPr/>
      <dgm:t>
        <a:bodyPr/>
        <a:lstStyle/>
        <a:p>
          <a:endParaRPr lang="es-ES"/>
        </a:p>
      </dgm:t>
    </dgm:pt>
    <dgm:pt modelId="{B2C92146-63FE-4A09-AEE9-48B15F9003A1}" type="sibTrans" cxnId="{A2D6B5BB-EDD0-48E1-ACE4-A4FC49B3F12E}">
      <dgm:prSet/>
      <dgm:spPr/>
      <dgm:t>
        <a:bodyPr/>
        <a:lstStyle/>
        <a:p>
          <a:endParaRPr lang="es-ES"/>
        </a:p>
      </dgm:t>
    </dgm:pt>
    <dgm:pt modelId="{B67B9078-B583-4E98-873A-69BC3AB4D19F}" type="pres">
      <dgm:prSet presAssocID="{46AD3A7D-1B21-4523-9D87-3C0CBC10AA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FDA2C9A-5E3C-461F-AF8A-F4AB28855BBD}" type="pres">
      <dgm:prSet presAssocID="{CC2B13DA-19CE-4929-AE36-4E087465E1B8}" presName="parentLin" presStyleCnt="0"/>
      <dgm:spPr/>
    </dgm:pt>
    <dgm:pt modelId="{75671F8E-E8C5-4F9E-8683-B3AAC01D5B9C}" type="pres">
      <dgm:prSet presAssocID="{CC2B13DA-19CE-4929-AE36-4E087465E1B8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164ED659-04DB-479B-A64A-C1463D433F81}" type="pres">
      <dgm:prSet presAssocID="{CC2B13DA-19CE-4929-AE36-4E087465E1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45095F-1841-4C7F-BA89-35EEB13E1163}" type="pres">
      <dgm:prSet presAssocID="{CC2B13DA-19CE-4929-AE36-4E087465E1B8}" presName="negativeSpace" presStyleCnt="0"/>
      <dgm:spPr/>
    </dgm:pt>
    <dgm:pt modelId="{35DA44D0-69DB-49CF-8B72-06CD2488256A}" type="pres">
      <dgm:prSet presAssocID="{CC2B13DA-19CE-4929-AE36-4E087465E1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7E463F-398B-4DD2-B780-22E8DE5AE502}" type="pres">
      <dgm:prSet presAssocID="{1BED7C4E-0192-43D1-A886-31B16CC760E5}" presName="spaceBetweenRectangles" presStyleCnt="0"/>
      <dgm:spPr/>
    </dgm:pt>
    <dgm:pt modelId="{2C5DD50F-C6AC-43B7-BE91-8B76E7C702BB}" type="pres">
      <dgm:prSet presAssocID="{BDA2BAE2-8B1B-4A7C-AC72-E66BB034F47E}" presName="parentLin" presStyleCnt="0"/>
      <dgm:spPr/>
    </dgm:pt>
    <dgm:pt modelId="{F2AAF6A2-C347-420D-85A7-07BA73CEA225}" type="pres">
      <dgm:prSet presAssocID="{BDA2BAE2-8B1B-4A7C-AC72-E66BB034F47E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221B698-7422-4694-A93D-4EEFE93865AA}" type="pres">
      <dgm:prSet presAssocID="{BDA2BAE2-8B1B-4A7C-AC72-E66BB034F4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E60B9A-A553-4DED-AE8E-FADA0A9F0171}" type="pres">
      <dgm:prSet presAssocID="{BDA2BAE2-8B1B-4A7C-AC72-E66BB034F47E}" presName="negativeSpace" presStyleCnt="0"/>
      <dgm:spPr/>
    </dgm:pt>
    <dgm:pt modelId="{03286DEA-9328-4FA0-A7AD-525C274099DD}" type="pres">
      <dgm:prSet presAssocID="{BDA2BAE2-8B1B-4A7C-AC72-E66BB034F47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FF7444-D387-4F75-9EB1-14281B2A3485}" srcId="{BDA2BAE2-8B1B-4A7C-AC72-E66BB034F47E}" destId="{CD1E58CB-4CA3-4347-9824-E40D5C141B94}" srcOrd="7" destOrd="0" parTransId="{495CC07B-C8ED-4B34-969C-5132048C8B44}" sibTransId="{52FA9521-C8BB-4418-82FC-6B6D029376A0}"/>
    <dgm:cxn modelId="{41CE7426-D60A-4AC3-9AB9-8A8ED140A5F5}" type="presOf" srcId="{4B58663B-F766-4A6B-A0B8-85E0BD554045}" destId="{03286DEA-9328-4FA0-A7AD-525C274099DD}" srcOrd="0" destOrd="5" presId="urn:microsoft.com/office/officeart/2005/8/layout/list1"/>
    <dgm:cxn modelId="{4D23D8F9-26E1-410B-942C-F7726F6ABF4B}" type="presOf" srcId="{CC2B13DA-19CE-4929-AE36-4E087465E1B8}" destId="{164ED659-04DB-479B-A64A-C1463D433F81}" srcOrd="1" destOrd="0" presId="urn:microsoft.com/office/officeart/2005/8/layout/list1"/>
    <dgm:cxn modelId="{5191622B-4E7C-4C4F-A8AE-BA9C81E4493B}" srcId="{CC2B13DA-19CE-4929-AE36-4E087465E1B8}" destId="{9C320067-297C-4547-A427-B249E513C5AF}" srcOrd="0" destOrd="0" parTransId="{5FAF046B-9CD7-46F1-BB02-6D73D2F01A84}" sibTransId="{FDBED7B2-53BB-437B-889E-C2D2174CF7FA}"/>
    <dgm:cxn modelId="{0D320E78-6AE8-4682-9A5D-3DACF3D5AD6A}" type="presOf" srcId="{B5A7BDAD-75C3-4787-BB15-1B1E813F7BA1}" destId="{03286DEA-9328-4FA0-A7AD-525C274099DD}" srcOrd="0" destOrd="4" presId="urn:microsoft.com/office/officeart/2005/8/layout/list1"/>
    <dgm:cxn modelId="{B49C0DBA-E7F7-4DF5-80C6-C2C4400AD27D}" srcId="{BDA2BAE2-8B1B-4A7C-AC72-E66BB034F47E}" destId="{D3F3CDD7-92F7-4999-8F52-9DCF4FB40715}" srcOrd="1" destOrd="0" parTransId="{37D9C6E5-4295-41B9-9C24-7AB3F97A2113}" sibTransId="{9B1E1423-3DF2-4956-B1ED-8C53795A70DC}"/>
    <dgm:cxn modelId="{E0FD6CE7-9AF4-427F-8EB2-A8434BA1C2A2}" type="presOf" srcId="{46AD3A7D-1B21-4523-9D87-3C0CBC10AA23}" destId="{B67B9078-B583-4E98-873A-69BC3AB4D19F}" srcOrd="0" destOrd="0" presId="urn:microsoft.com/office/officeart/2005/8/layout/list1"/>
    <dgm:cxn modelId="{F7599381-8226-480C-B435-7FEC7CFFCE89}" srcId="{46AD3A7D-1B21-4523-9D87-3C0CBC10AA23}" destId="{CC2B13DA-19CE-4929-AE36-4E087465E1B8}" srcOrd="0" destOrd="0" parTransId="{493FCD71-3683-4082-AE23-E3E0893B24D3}" sibTransId="{1BED7C4E-0192-43D1-A886-31B16CC760E5}"/>
    <dgm:cxn modelId="{2733D645-A3B5-47F4-BAB2-F10232659FD5}" type="presOf" srcId="{D3F3CDD7-92F7-4999-8F52-9DCF4FB40715}" destId="{03286DEA-9328-4FA0-A7AD-525C274099DD}" srcOrd="0" destOrd="1" presId="urn:microsoft.com/office/officeart/2005/8/layout/list1"/>
    <dgm:cxn modelId="{9E1ED1EA-08AE-48D9-95DE-DE4D8D083A32}" srcId="{BDA2BAE2-8B1B-4A7C-AC72-E66BB034F47E}" destId="{BD82767B-521B-4ED7-A5AF-682A3FE2C955}" srcOrd="2" destOrd="0" parTransId="{B6F24993-D6D8-4D77-A903-97A6CA50470B}" sibTransId="{787980A5-73F1-4677-939E-8D4AA77E960C}"/>
    <dgm:cxn modelId="{8D83610E-66AD-439B-8AEA-C05E58B6762A}" srcId="{BDA2BAE2-8B1B-4A7C-AC72-E66BB034F47E}" destId="{E4C0A168-3F6C-4D61-97F6-909B36087DC6}" srcOrd="3" destOrd="0" parTransId="{DDD82F8F-1E59-4394-B658-C231DCD85DD3}" sibTransId="{A9C24038-B001-4105-BC2E-2A4AB5CC5E26}"/>
    <dgm:cxn modelId="{CF985B9F-377B-47EB-B6E6-77EB88AAA3E1}" type="presOf" srcId="{9FE8DA86-AF00-4DBF-8B2D-7C05ABEC1891}" destId="{03286DEA-9328-4FA0-A7AD-525C274099DD}" srcOrd="0" destOrd="6" presId="urn:microsoft.com/office/officeart/2005/8/layout/list1"/>
    <dgm:cxn modelId="{EDB998F1-2A01-40A1-B725-56C4676FDBAE}" type="presOf" srcId="{BDA2BAE2-8B1B-4A7C-AC72-E66BB034F47E}" destId="{F2AAF6A2-C347-420D-85A7-07BA73CEA225}" srcOrd="0" destOrd="0" presId="urn:microsoft.com/office/officeart/2005/8/layout/list1"/>
    <dgm:cxn modelId="{D50A0298-A2B2-4EA4-AEE8-C9B6B4771A43}" srcId="{BDA2BAE2-8B1B-4A7C-AC72-E66BB034F47E}" destId="{4B58663B-F766-4A6B-A0B8-85E0BD554045}" srcOrd="5" destOrd="0" parTransId="{4AC45D24-3A4E-4DB2-9D75-EEFCDB3D7DE9}" sibTransId="{621C0D11-0457-4455-856C-7A7DB5539AB8}"/>
    <dgm:cxn modelId="{8409ECEC-858A-463A-AC01-3EC4F34CA61D}" type="presOf" srcId="{15321F7A-FD56-4513-9533-EF895DBEB20E}" destId="{03286DEA-9328-4FA0-A7AD-525C274099DD}" srcOrd="0" destOrd="0" presId="urn:microsoft.com/office/officeart/2005/8/layout/list1"/>
    <dgm:cxn modelId="{2CF7FE5C-3AB0-4419-ADFE-DB56EBC48D1C}" type="presOf" srcId="{E4C0A168-3F6C-4D61-97F6-909B36087DC6}" destId="{03286DEA-9328-4FA0-A7AD-525C274099DD}" srcOrd="0" destOrd="3" presId="urn:microsoft.com/office/officeart/2005/8/layout/list1"/>
    <dgm:cxn modelId="{1DDC46C6-B5C1-4B9E-B179-F17BDD3C5616}" type="presOf" srcId="{BDA2BAE2-8B1B-4A7C-AC72-E66BB034F47E}" destId="{9221B698-7422-4694-A93D-4EEFE93865AA}" srcOrd="1" destOrd="0" presId="urn:microsoft.com/office/officeart/2005/8/layout/list1"/>
    <dgm:cxn modelId="{161EDBE8-96F4-4131-849F-D6588AC40527}" type="presOf" srcId="{CD1E58CB-4CA3-4347-9824-E40D5C141B94}" destId="{03286DEA-9328-4FA0-A7AD-525C274099DD}" srcOrd="0" destOrd="7" presId="urn:microsoft.com/office/officeart/2005/8/layout/list1"/>
    <dgm:cxn modelId="{B140EE6D-349E-46FA-BB30-5155722767AF}" type="presOf" srcId="{BD82767B-521B-4ED7-A5AF-682A3FE2C955}" destId="{03286DEA-9328-4FA0-A7AD-525C274099DD}" srcOrd="0" destOrd="2" presId="urn:microsoft.com/office/officeart/2005/8/layout/list1"/>
    <dgm:cxn modelId="{2C9268AE-14BC-4CF4-9C2B-C39C3F126AC2}" type="presOf" srcId="{CC2B13DA-19CE-4929-AE36-4E087465E1B8}" destId="{75671F8E-E8C5-4F9E-8683-B3AAC01D5B9C}" srcOrd="0" destOrd="0" presId="urn:microsoft.com/office/officeart/2005/8/layout/list1"/>
    <dgm:cxn modelId="{A2D6B5BB-EDD0-48E1-ACE4-A4FC49B3F12E}" srcId="{BDA2BAE2-8B1B-4A7C-AC72-E66BB034F47E}" destId="{B5A7BDAD-75C3-4787-BB15-1B1E813F7BA1}" srcOrd="4" destOrd="0" parTransId="{BBC18539-8687-49D4-AD8F-71A2B0C98700}" sibTransId="{B2C92146-63FE-4A09-AEE9-48B15F9003A1}"/>
    <dgm:cxn modelId="{E6A6EC6F-9D12-4599-A202-03254361D5A5}" srcId="{BDA2BAE2-8B1B-4A7C-AC72-E66BB034F47E}" destId="{9FE8DA86-AF00-4DBF-8B2D-7C05ABEC1891}" srcOrd="6" destOrd="0" parTransId="{F12F8B22-7AEF-49E0-A6D7-D37AF7D31C20}" sibTransId="{913ABA9D-00D8-4DF8-8423-EE1DFF19E331}"/>
    <dgm:cxn modelId="{5B262CA4-7723-40EE-8FCF-80740230008F}" srcId="{BDA2BAE2-8B1B-4A7C-AC72-E66BB034F47E}" destId="{15321F7A-FD56-4513-9533-EF895DBEB20E}" srcOrd="0" destOrd="0" parTransId="{CC7ECE69-CB50-477D-A4F6-9C632B75F326}" sibTransId="{BB2CFFD7-A666-4C53-92DE-C5CA954C99C7}"/>
    <dgm:cxn modelId="{1AF458D5-7390-4DB8-9F23-2869A98AC660}" srcId="{46AD3A7D-1B21-4523-9D87-3C0CBC10AA23}" destId="{BDA2BAE2-8B1B-4A7C-AC72-E66BB034F47E}" srcOrd="1" destOrd="0" parTransId="{C937A8CB-0521-4215-A886-5DD769519DF8}" sibTransId="{42FA3E3D-547B-41AB-B42E-5F4239A7CC1E}"/>
    <dgm:cxn modelId="{4BBC27BE-CD32-4A39-BE8C-C7006AC6FF91}" type="presOf" srcId="{9C320067-297C-4547-A427-B249E513C5AF}" destId="{35DA44D0-69DB-49CF-8B72-06CD2488256A}" srcOrd="0" destOrd="0" presId="urn:microsoft.com/office/officeart/2005/8/layout/list1"/>
    <dgm:cxn modelId="{32F892E7-C7B7-4734-A8CC-81AE957EADB4}" type="presParOf" srcId="{B67B9078-B583-4E98-873A-69BC3AB4D19F}" destId="{7FDA2C9A-5E3C-461F-AF8A-F4AB28855BBD}" srcOrd="0" destOrd="0" presId="urn:microsoft.com/office/officeart/2005/8/layout/list1"/>
    <dgm:cxn modelId="{FC75BE1E-FDA2-4A48-8BAA-D04838DD7A2D}" type="presParOf" srcId="{7FDA2C9A-5E3C-461F-AF8A-F4AB28855BBD}" destId="{75671F8E-E8C5-4F9E-8683-B3AAC01D5B9C}" srcOrd="0" destOrd="0" presId="urn:microsoft.com/office/officeart/2005/8/layout/list1"/>
    <dgm:cxn modelId="{35FB44F8-47D9-4C7F-9221-51AEEE92AF92}" type="presParOf" srcId="{7FDA2C9A-5E3C-461F-AF8A-F4AB28855BBD}" destId="{164ED659-04DB-479B-A64A-C1463D433F81}" srcOrd="1" destOrd="0" presId="urn:microsoft.com/office/officeart/2005/8/layout/list1"/>
    <dgm:cxn modelId="{E3B0C698-ACA3-4EBC-A0D3-AF98B73B17F4}" type="presParOf" srcId="{B67B9078-B583-4E98-873A-69BC3AB4D19F}" destId="{FB45095F-1841-4C7F-BA89-35EEB13E1163}" srcOrd="1" destOrd="0" presId="urn:microsoft.com/office/officeart/2005/8/layout/list1"/>
    <dgm:cxn modelId="{26788198-52F7-4D83-A070-E600BBA31D6A}" type="presParOf" srcId="{B67B9078-B583-4E98-873A-69BC3AB4D19F}" destId="{35DA44D0-69DB-49CF-8B72-06CD2488256A}" srcOrd="2" destOrd="0" presId="urn:microsoft.com/office/officeart/2005/8/layout/list1"/>
    <dgm:cxn modelId="{070F59A2-DCE0-48E8-8559-2BF46837B2A6}" type="presParOf" srcId="{B67B9078-B583-4E98-873A-69BC3AB4D19F}" destId="{F97E463F-398B-4DD2-B780-22E8DE5AE502}" srcOrd="3" destOrd="0" presId="urn:microsoft.com/office/officeart/2005/8/layout/list1"/>
    <dgm:cxn modelId="{53D7FBC1-5A12-4183-AF2C-A4DD602D8D4E}" type="presParOf" srcId="{B67B9078-B583-4E98-873A-69BC3AB4D19F}" destId="{2C5DD50F-C6AC-43B7-BE91-8B76E7C702BB}" srcOrd="4" destOrd="0" presId="urn:microsoft.com/office/officeart/2005/8/layout/list1"/>
    <dgm:cxn modelId="{47701EDC-DAC3-4FDF-AEBF-8988BE08385F}" type="presParOf" srcId="{2C5DD50F-C6AC-43B7-BE91-8B76E7C702BB}" destId="{F2AAF6A2-C347-420D-85A7-07BA73CEA225}" srcOrd="0" destOrd="0" presId="urn:microsoft.com/office/officeart/2005/8/layout/list1"/>
    <dgm:cxn modelId="{6C253FE2-DB56-4848-8921-912D8BDB8C47}" type="presParOf" srcId="{2C5DD50F-C6AC-43B7-BE91-8B76E7C702BB}" destId="{9221B698-7422-4694-A93D-4EEFE93865AA}" srcOrd="1" destOrd="0" presId="urn:microsoft.com/office/officeart/2005/8/layout/list1"/>
    <dgm:cxn modelId="{C6F415C3-5262-4E70-804E-4E1847CE7C03}" type="presParOf" srcId="{B67B9078-B583-4E98-873A-69BC3AB4D19F}" destId="{1BE60B9A-A553-4DED-AE8E-FADA0A9F0171}" srcOrd="5" destOrd="0" presId="urn:microsoft.com/office/officeart/2005/8/layout/list1"/>
    <dgm:cxn modelId="{31610440-0BFA-4F0F-87BD-02382801FEFE}" type="presParOf" srcId="{B67B9078-B583-4E98-873A-69BC3AB4D19F}" destId="{03286DEA-9328-4FA0-A7AD-525C274099D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DA44D0-69DB-49CF-8B72-06CD2488256A}">
      <dsp:nvSpPr>
        <dsp:cNvPr id="0" name=""/>
        <dsp:cNvSpPr/>
      </dsp:nvSpPr>
      <dsp:spPr>
        <a:xfrm>
          <a:off x="0" y="286844"/>
          <a:ext cx="8839200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6020" tIns="249936" rIns="686020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Banco en Costa Rica con enfoque en banca empresarial a clientes de tamaño pequeño y mediano.</a:t>
          </a:r>
          <a:endParaRPr lang="es-ES" sz="1200" kern="1200" dirty="0"/>
        </a:p>
      </dsp:txBody>
      <dsp:txXfrm>
        <a:off x="0" y="286844"/>
        <a:ext cx="8839200" cy="500850"/>
      </dsp:txXfrm>
    </dsp:sp>
    <dsp:sp modelId="{164ED659-04DB-479B-A64A-C1463D433F81}">
      <dsp:nvSpPr>
        <dsp:cNvPr id="0" name=""/>
        <dsp:cNvSpPr/>
      </dsp:nvSpPr>
      <dsp:spPr>
        <a:xfrm>
          <a:off x="441960" y="109724"/>
          <a:ext cx="618744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Antecedentes</a:t>
          </a:r>
          <a:endParaRPr lang="es-ES" sz="1200" kern="1200" dirty="0"/>
        </a:p>
      </dsp:txBody>
      <dsp:txXfrm>
        <a:off x="441960" y="109724"/>
        <a:ext cx="6187440" cy="354240"/>
      </dsp:txXfrm>
    </dsp:sp>
    <dsp:sp modelId="{03286DEA-9328-4FA0-A7AD-525C274099DD}">
      <dsp:nvSpPr>
        <dsp:cNvPr id="0" name=""/>
        <dsp:cNvSpPr/>
      </dsp:nvSpPr>
      <dsp:spPr>
        <a:xfrm>
          <a:off x="0" y="1029614"/>
          <a:ext cx="8839200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6020" tIns="249936" rIns="686020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Agencias 					5 en el Gran Área Metropolitana</a:t>
          </a:r>
          <a:endParaRPr lang="es-E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Empleados					530 empleados</a:t>
          </a:r>
          <a:endParaRPr lang="es-ES" sz="1200" kern="1200" dirty="0"/>
        </a:p>
      </dsp:txBody>
      <dsp:txXfrm>
        <a:off x="0" y="1029614"/>
        <a:ext cx="8839200" cy="1814400"/>
      </dsp:txXfrm>
    </dsp:sp>
    <dsp:sp modelId="{9221B698-7422-4694-A93D-4EEFE93865AA}">
      <dsp:nvSpPr>
        <dsp:cNvPr id="0" name=""/>
        <dsp:cNvSpPr/>
      </dsp:nvSpPr>
      <dsp:spPr>
        <a:xfrm>
          <a:off x="441960" y="852494"/>
          <a:ext cx="6187440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Datos de interés</a:t>
          </a:r>
          <a:endParaRPr lang="es-ES" sz="1200" kern="1200" dirty="0"/>
        </a:p>
      </dsp:txBody>
      <dsp:txXfrm>
        <a:off x="441960" y="852494"/>
        <a:ext cx="6187440" cy="35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1F0BB8-0B80-477B-82E3-4EBFDD6C50A6}" type="datetime1">
              <a:rPr lang="en-US"/>
              <a:pPr/>
              <a:t>7/11/2010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A3209B-7217-4103-AF2E-FD623810B2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76725"/>
            <a:ext cx="519112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345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5345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C9D42C-1E5B-490E-AC0B-2CB8C5AAF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AE9AB-5E61-4DC1-A3A7-A5C286B72B80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7A56F-7B0B-4350-887A-C9D7C7F61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15FA7-A501-426C-B999-C09C9A01E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B1A39-7370-44BF-B10B-73C72E7A1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CCF424-7DC0-499B-91C6-D74D94BE3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4231D0-7F9E-42BD-89DA-73880B1EF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0ADEC8-03E0-4EDA-9079-12B61EA45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8270D-4304-42F0-BEA2-A7724345A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6FEC4-4E24-47A4-A1F9-213838AEB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08E5E-9089-411B-A96C-CED18F0DB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14EDA-3EC6-479F-AA46-E6FDCD589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FB6E9-E06A-412F-8CFE-AEE59DA78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721DE-2230-4C8A-8F22-E76F6B593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D57B0-6760-452E-A2E0-04D3350F1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01EC0-9880-4BAA-AD29-096732679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4728_Template_emision acc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0635A7-67D2-40CC-8AC8-358BC88160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MS PGothic" pitchFamily="34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MS PGothic" pitchFamily="34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MS PGothic" pitchFamily="34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MS PGothic" pitchFamily="34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4728_2Template_emision ac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2286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sz="3200" b="1">
                <a:solidFill>
                  <a:schemeClr val="bg1"/>
                </a:solidFill>
              </a:rPr>
              <a:t>Centro de Apoyo y Asesoría PYME</a:t>
            </a:r>
          </a:p>
          <a:p>
            <a:pPr algn="ctr">
              <a:spcBef>
                <a:spcPct val="50000"/>
              </a:spcBef>
            </a:pPr>
            <a:r>
              <a:rPr lang="es-CR" sz="3200" b="1">
                <a:solidFill>
                  <a:schemeClr val="bg1"/>
                </a:solidFill>
              </a:rPr>
              <a:t>abriendo oportunidades de negocio</a:t>
            </a:r>
            <a:endParaRPr lang="es-ES" sz="3200" b="1">
              <a:solidFill>
                <a:schemeClr val="bg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41910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sz="3200" b="1">
                <a:solidFill>
                  <a:schemeClr val="bg1"/>
                </a:solidFill>
              </a:rPr>
              <a:t>Banco Improsa, S.A.</a:t>
            </a:r>
          </a:p>
          <a:p>
            <a:pPr algn="ctr">
              <a:spcBef>
                <a:spcPct val="50000"/>
              </a:spcBef>
            </a:pPr>
            <a:r>
              <a:rPr lang="es-CR" sz="3200" b="1">
                <a:solidFill>
                  <a:schemeClr val="bg1"/>
                </a:solidFill>
              </a:rPr>
              <a:t> Costa 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R" sz="2800" b="1" smtClean="0"/>
              <a:t>Clave comprender que el lenguaje y los métodos hay que cambiarlos para que sean efectivos…</a:t>
            </a:r>
            <a:endParaRPr lang="es-ES" sz="28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La pequeña empresa espera que su Banco lo guíe y le explique las cosas que no sabe.</a:t>
            </a:r>
          </a:p>
          <a:p>
            <a:pPr>
              <a:lnSpc>
                <a:spcPct val="80000"/>
              </a:lnSpc>
            </a:pPr>
            <a:r>
              <a:rPr lang="es-MX" sz="2800" smtClean="0">
                <a:solidFill>
                  <a:schemeClr val="accent2"/>
                </a:solidFill>
              </a:rPr>
              <a:t>La expectativa de la pequeña empresa está en que el banco sea:</a:t>
            </a:r>
          </a:p>
          <a:p>
            <a:pPr lvl="1">
              <a:lnSpc>
                <a:spcPct val="80000"/>
              </a:lnSpc>
            </a:pPr>
            <a:r>
              <a:rPr lang="es-MX" smtClean="0">
                <a:solidFill>
                  <a:schemeClr val="accent2"/>
                </a:solidFill>
              </a:rPr>
              <a:t>accesible y servicial</a:t>
            </a:r>
          </a:p>
          <a:p>
            <a:pPr lvl="1">
              <a:lnSpc>
                <a:spcPct val="80000"/>
              </a:lnSpc>
            </a:pPr>
            <a:r>
              <a:rPr lang="es-MX" smtClean="0">
                <a:solidFill>
                  <a:schemeClr val="accent2"/>
                </a:solidFill>
              </a:rPr>
              <a:t>atento a las necesidades de sus clientes </a:t>
            </a:r>
          </a:p>
          <a:p>
            <a:pPr lvl="1">
              <a:lnSpc>
                <a:spcPct val="80000"/>
              </a:lnSpc>
            </a:pPr>
            <a:r>
              <a:rPr lang="es-MX" smtClean="0">
                <a:solidFill>
                  <a:schemeClr val="accent2"/>
                </a:solidFill>
              </a:rPr>
              <a:t>flexible ante los imprevistos</a:t>
            </a:r>
          </a:p>
          <a:p>
            <a:pPr lvl="1">
              <a:lnSpc>
                <a:spcPct val="80000"/>
              </a:lnSpc>
            </a:pPr>
            <a:r>
              <a:rPr lang="es-MX" smtClean="0">
                <a:solidFill>
                  <a:schemeClr val="accent2"/>
                </a:solidFill>
              </a:rPr>
              <a:t>un apoyo confiable, alguien que busca facilitar los procesos de sus negocios y no complicarlos</a:t>
            </a:r>
          </a:p>
          <a:p>
            <a:pPr>
              <a:lnSpc>
                <a:spcPct val="80000"/>
              </a:lnSpc>
            </a:pPr>
            <a:endParaRPr lang="es-ES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838200"/>
          </a:xfrm>
        </p:spPr>
        <p:txBody>
          <a:bodyPr/>
          <a:lstStyle/>
          <a:p>
            <a:pPr algn="r"/>
            <a:r>
              <a:rPr lang="es-CR" sz="2800" b="1" smtClean="0"/>
              <a:t>La solución de necesidades</a:t>
            </a:r>
            <a:r>
              <a:rPr lang="es-CR" sz="2800" b="1" smtClean="0">
                <a:solidFill>
                  <a:schemeClr val="folHlink"/>
                </a:solidFill>
              </a:rPr>
              <a:t> NO financieras </a:t>
            </a:r>
            <a:r>
              <a:rPr lang="es-CR" sz="2800" b="1" smtClean="0"/>
              <a:t>minimiza el riesgo del Banco y fideliza al cliente. Es un buen negocio…</a:t>
            </a:r>
            <a:endParaRPr lang="es-ES" sz="28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2575"/>
            <a:ext cx="8534400" cy="42386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s-CR" sz="2400" smtClean="0">
                <a:solidFill>
                  <a:schemeClr val="accent2"/>
                </a:solidFill>
              </a:rPr>
              <a:t>Los objetivos de los CAAPs: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Crear un canal especializado de soporte y asistencia integral a la pequeña y mediana empresa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Crear un espacio físico amigable para el cliente.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Ubicar a los Gestores de Pymes (75:1)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“one stop shop”:  Concepto de todo en un solo lugar para solucionar necesidades financieras y no financieras.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Desarrollar capacitaciones en temas de interés que fortalezcan a la empresa y reduzcan el riesgo para el Banco, a través de firmas de consultoría.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s-CR" sz="2400" smtClean="0">
                <a:solidFill>
                  <a:schemeClr val="accent2"/>
                </a:solidFill>
              </a:rPr>
              <a:t>Ofrece las instalaciones para actividades propias de las empresas y hacer del CAAP un centro de negocios.</a:t>
            </a:r>
          </a:p>
          <a:p>
            <a:pPr marL="457200" indent="-457200">
              <a:lnSpc>
                <a:spcPct val="80000"/>
              </a:lnSpc>
            </a:pPr>
            <a:endParaRPr lang="es-E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4724400" cy="3781425"/>
          </a:xfrm>
          <a:prstGeom prst="rect">
            <a:avLst/>
          </a:prstGeom>
          <a:noFill/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1824038"/>
            <a:ext cx="2971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800" b="1">
                <a:latin typeface="Times New Roman" pitchFamily="18" charset="0"/>
              </a:rPr>
              <a:t>Activos totales al cierre de agosto 08: US$419 millones</a:t>
            </a:r>
            <a:endParaRPr lang="es-ES" sz="1800" b="1">
              <a:latin typeface="Times New Roman" pitchFamily="18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  <a:noFill/>
          <a:ln/>
        </p:spPr>
        <p:txBody>
          <a:bodyPr/>
          <a:lstStyle/>
          <a:p>
            <a:pPr algn="r"/>
            <a:r>
              <a:rPr lang="es-CR" sz="2800" b="1" smtClean="0"/>
              <a:t>Este es un modelo de negocio que no detiene el crecimiento y mejora la calidad…</a:t>
            </a:r>
            <a:endParaRPr lang="es-ES" sz="2800" b="1" smtClean="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157538" y="6010275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solidFill>
                  <a:schemeClr val="bg1"/>
                </a:solidFill>
              </a:rPr>
              <a:t>Muchas Gracias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752600"/>
            <a:ext cx="464820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5"/>
          <p:cNvPicPr>
            <a:picLocks noChangeAspect="1" noChangeArrowheads="1"/>
          </p:cNvPicPr>
          <p:nvPr/>
        </p:nvPicPr>
        <p:blipFill>
          <a:blip r:embed="rId2"/>
          <a:srcRect r="-3259"/>
          <a:stretch>
            <a:fillRect/>
          </a:stretch>
        </p:blipFill>
        <p:spPr bwMode="auto">
          <a:xfrm>
            <a:off x="152400" y="76200"/>
            <a:ext cx="335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9 Diagrama"/>
          <p:cNvGraphicFramePr/>
          <p:nvPr/>
        </p:nvGraphicFramePr>
        <p:xfrm>
          <a:off x="0" y="4114800"/>
          <a:ext cx="8991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060" name="10 CuadroTexto"/>
          <p:cNvSpPr txBox="1">
            <a:spLocks noChangeArrowheads="1"/>
          </p:cNvSpPr>
          <p:nvPr/>
        </p:nvSpPr>
        <p:spPr bwMode="auto">
          <a:xfrm>
            <a:off x="152400" y="37338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R"/>
              <a:t>Áreas estratégicas:</a:t>
            </a:r>
            <a:endParaRPr lang="es-ES"/>
          </a:p>
        </p:txBody>
      </p:sp>
      <p:graphicFrame>
        <p:nvGraphicFramePr>
          <p:cNvPr id="13" name="12 Diagrama"/>
          <p:cNvGraphicFramePr/>
          <p:nvPr/>
        </p:nvGraphicFramePr>
        <p:xfrm>
          <a:off x="152400" y="990701"/>
          <a:ext cx="8839200" cy="295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5086" name="Group 30"/>
          <p:cNvGraphicFramePr>
            <a:graphicFrameLocks noGrp="1"/>
          </p:cNvGraphicFramePr>
          <p:nvPr/>
        </p:nvGraphicFramePr>
        <p:xfrm>
          <a:off x="604838" y="2228850"/>
          <a:ext cx="7315200" cy="1063625"/>
        </p:xfrm>
        <a:graphic>
          <a:graphicData uri="http://schemas.openxmlformats.org/drawingml/2006/table">
            <a:tbl>
              <a:tblPr/>
              <a:tblGrid>
                <a:gridCol w="3657600"/>
                <a:gridCol w="1304925"/>
                <a:gridCol w="1176337"/>
                <a:gridCol w="1176338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Banco Improsa (MM $)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6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Dic-07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6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6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Dic-08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645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Utilidad Neta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       4,0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  6,8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Patrimonio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     37,3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37,9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Cartera de crédito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   311,7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387,5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Activos totales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  399,3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497,1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39800"/>
            <a:ext cx="91440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838200"/>
          </a:xfrm>
          <a:noFill/>
          <a:ln/>
        </p:spPr>
        <p:txBody>
          <a:bodyPr/>
          <a:lstStyle/>
          <a:p>
            <a:pPr algn="r"/>
            <a:r>
              <a:rPr lang="en-US" sz="2800" b="1" smtClean="0"/>
              <a:t>Según FELABAN, Pobreza e informalidad explican la baja bancarización</a:t>
            </a:r>
            <a:r>
              <a:rPr lang="es-CR" sz="2800" b="1" smtClean="0"/>
              <a:t>…</a:t>
            </a:r>
            <a:endParaRPr lang="es-E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534400" cy="838200"/>
          </a:xfrm>
        </p:spPr>
        <p:txBody>
          <a:bodyPr/>
          <a:lstStyle/>
          <a:p>
            <a:pPr algn="r"/>
            <a:r>
              <a:rPr lang="en-US" sz="2800" b="1" smtClean="0"/>
              <a:t>La </a:t>
            </a:r>
            <a:r>
              <a:rPr lang="en-US" sz="2800" b="1" u="sng" smtClean="0"/>
              <a:t>concentración</a:t>
            </a:r>
            <a:r>
              <a:rPr lang="en-US" sz="2800" b="1" smtClean="0"/>
              <a:t>: Una constante.</a:t>
            </a:r>
            <a:br>
              <a:rPr lang="en-US" sz="2800" b="1" smtClean="0"/>
            </a:br>
            <a:r>
              <a:rPr lang="en-US" sz="2800" b="1" smtClean="0"/>
              <a:t> Gestión de la </a:t>
            </a:r>
            <a:r>
              <a:rPr lang="en-US" sz="2800" b="1" u="sng" smtClean="0"/>
              <a:t>dependencia</a:t>
            </a:r>
            <a:r>
              <a:rPr lang="en-US" sz="2800" b="1" smtClean="0"/>
              <a:t>: Lo importante.</a:t>
            </a:r>
          </a:p>
        </p:txBody>
      </p:sp>
      <p:pic>
        <p:nvPicPr>
          <p:cNvPr id="3483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965200"/>
            <a:ext cx="8715375" cy="4779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600200" y="4191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ALTA</a:t>
            </a:r>
            <a:endParaRPr lang="en-US" sz="2000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09600" y="4200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EX</a:t>
            </a:r>
            <a:endParaRPr lang="en-US" sz="2000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505200" y="1752600"/>
            <a:ext cx="3200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Riesgo de la Pyme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 flipH="1">
            <a:off x="2895600" y="22098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33400" y="5638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09600" y="5353050"/>
            <a:ext cx="803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>
                <a:solidFill>
                  <a:schemeClr val="accent2"/>
                </a:solidFill>
              </a:rPr>
              <a:t>100% de la variable crítica</a:t>
            </a:r>
            <a:endParaRPr lang="en-US" sz="1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r"/>
            <a:r>
              <a:rPr lang="en-US" sz="3200" b="1" smtClean="0"/>
              <a:t>El </a:t>
            </a:r>
            <a:r>
              <a:rPr lang="es-CR" sz="3200" b="1" smtClean="0"/>
              <a:t>éxito en la gestión de la Pyme está en entender sus necesidades…</a:t>
            </a:r>
            <a:endParaRPr lang="es-ES" sz="3200" b="1" smtClean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rot="10800000" flipV="1">
            <a:off x="303213" y="1862138"/>
            <a:ext cx="88407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accent2"/>
                </a:solidFill>
              </a:rPr>
              <a:t>Agregar valor por encima de los productos, a través de un trato diferenciado que nos permite desarrollar relaciones de largo plazo con clientes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1000" y="3657600"/>
            <a:ext cx="8610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800" b="1">
                <a:solidFill>
                  <a:srgbClr val="FF3300"/>
                </a:solidFill>
              </a:rPr>
              <a:t>Para ello es preciso:</a:t>
            </a:r>
          </a:p>
          <a:p>
            <a:pPr lvl="1"/>
            <a:r>
              <a:rPr lang="es-ES_tradnl" sz="2800" b="1">
                <a:solidFill>
                  <a:srgbClr val="FF3300"/>
                </a:solidFill>
              </a:rPr>
              <a:t>Definir, conocer, priorizar y especializarnos en nuestros Clientes.</a:t>
            </a:r>
          </a:p>
          <a:p>
            <a:pPr lvl="1"/>
            <a:r>
              <a:rPr lang="es-ES_tradnl" sz="2800" b="1">
                <a:solidFill>
                  <a:srgbClr val="FF3300"/>
                </a:solidFill>
              </a:rPr>
              <a:t>Ajustar la organización para responder a esta nueva visión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325"/>
            <a:ext cx="8153400" cy="701675"/>
          </a:xfrm>
        </p:spPr>
        <p:txBody>
          <a:bodyPr/>
          <a:lstStyle/>
          <a:p>
            <a:pPr algn="r"/>
            <a:r>
              <a:rPr lang="es-CR" sz="2800" b="1" smtClean="0"/>
              <a:t>Cambio el paradigma:  De la Banca de Productos a la de Relaciones..</a:t>
            </a:r>
            <a:endParaRPr lang="es-ES" sz="2800" b="1" smtClean="0"/>
          </a:p>
        </p:txBody>
      </p:sp>
      <p:graphicFrame>
        <p:nvGraphicFramePr>
          <p:cNvPr id="40995" name="Group 35"/>
          <p:cNvGraphicFramePr>
            <a:graphicFrameLocks noGrp="1"/>
          </p:cNvGraphicFramePr>
          <p:nvPr>
            <p:ph type="tbl" idx="1"/>
          </p:nvPr>
        </p:nvGraphicFramePr>
        <p:xfrm>
          <a:off x="685800" y="952500"/>
          <a:ext cx="8001000" cy="5110163"/>
        </p:xfrm>
        <a:graphic>
          <a:graphicData uri="http://schemas.openxmlformats.org/drawingml/2006/table">
            <a:tbl>
              <a:tblPr/>
              <a:tblGrid>
                <a:gridCol w="1882775"/>
                <a:gridCol w="3216275"/>
                <a:gridCol w="29019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BANCA DE RELACIONES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BANCA DE PRODUCTOS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Objetivo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Defender y desarrollar las relaciones con los Clientes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Crear una diferenciación sostenible sobre sus productos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Factor clave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Clientes rentables a través de su relación y tiempo (MP y LP)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Beneficios por transacción individual a corto plazo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Estrategia de marketing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Lealtad en los clientes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Venta cruzada de servicios financieros y otros servicios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Posicionamiento como líder en la oferta del producto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Marketing enfocado a productos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1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Prioridades funcionales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Clara segmentación de clientes por rentabilidad.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BD integrada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TI enfocados a venta cruzada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Coordinación de esfuerzos interfuncionales.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Los productos son rentables por si mismos.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7263"/>
            <a:ext cx="9144000" cy="4937125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923925"/>
          </a:xfrm>
          <a:noFill/>
          <a:ln/>
        </p:spPr>
        <p:txBody>
          <a:bodyPr/>
          <a:lstStyle/>
          <a:p>
            <a:pPr algn="r"/>
            <a:r>
              <a:rPr lang="es-CR" sz="2800" b="1" smtClean="0"/>
              <a:t>Para ello hay que segmentar según necesidad y potencial…</a:t>
            </a:r>
            <a:endParaRPr lang="es-E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0" y="776288"/>
            <a:ext cx="9144000" cy="5181600"/>
            <a:chOff x="81" y="567"/>
            <a:chExt cx="5487" cy="3024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144" y="3303"/>
              <a:ext cx="5376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Productos básicos de la entidad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144" y="2571"/>
              <a:ext cx="53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Agrupación por Familias de Productos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81" y="1761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Disponibilidad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1008" y="1767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Ahorro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1968" y="1767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Inversión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2880" y="1767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Financiación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792" y="1767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Seguridad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704" y="1767"/>
              <a:ext cx="86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Comodidad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92" y="855"/>
              <a:ext cx="1104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Captación</a:t>
              </a:r>
            </a:p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Recursos Propios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1632" y="855"/>
              <a:ext cx="1104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Captación</a:t>
              </a:r>
            </a:p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Recursos Ajenos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3045" y="855"/>
              <a:ext cx="1104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Colocación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4416" y="855"/>
              <a:ext cx="1104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CR" sz="1600" b="1">
                  <a:latin typeface="Times New Roman" pitchFamily="18" charset="0"/>
                </a:rPr>
                <a:t>Servicios</a:t>
              </a:r>
              <a:endParaRPr lang="es-ES" sz="1600" b="1">
                <a:latin typeface="Times New Roman" pitchFamily="18" charset="0"/>
              </a:endParaRPr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auto">
            <a:xfrm>
              <a:off x="2724" y="2895"/>
              <a:ext cx="720" cy="375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2721" y="1287"/>
              <a:ext cx="720" cy="375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AutoShape 17"/>
            <p:cNvSpPr>
              <a:spLocks noChangeArrowheads="1"/>
            </p:cNvSpPr>
            <p:nvPr/>
          </p:nvSpPr>
          <p:spPr bwMode="auto">
            <a:xfrm>
              <a:off x="2733" y="2076"/>
              <a:ext cx="720" cy="375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144" y="567"/>
              <a:ext cx="355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CR" sz="1400" b="1">
                  <a:latin typeface="Times New Roman" pitchFamily="18" charset="0"/>
                </a:rPr>
                <a:t>PLANIFICACIÓN DEL NEGOCIO – VISION GLOGAL</a:t>
              </a:r>
              <a:endParaRPr lang="es-ES" sz="1400" b="1">
                <a:latin typeface="Times New Roman" pitchFamily="18" charset="0"/>
              </a:endParaRP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144" y="1345"/>
              <a:ext cx="297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CR" sz="1400" b="1">
                  <a:latin typeface="Times New Roman" pitchFamily="18" charset="0"/>
                </a:rPr>
                <a:t>ANALISIS DE OPORTUNIDADES – SATISFACCION NECESIDADES BASICAS DEL SEGMENTO - </a:t>
              </a:r>
              <a:endParaRPr lang="es-ES" sz="1400" b="1">
                <a:latin typeface="Times New Roman" pitchFamily="18" charset="0"/>
              </a:endParaRP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120" y="2067"/>
              <a:ext cx="2769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CR" sz="1400" b="1">
                  <a:latin typeface="Times New Roman" pitchFamily="18" charset="0"/>
                </a:rPr>
                <a:t>ANALISIS DE PERFILES DE CONSUMO – OFERTA PARA SATISFACCION DE NECESIDADES BASICAS DEL SEGMENTO</a:t>
              </a:r>
              <a:r>
                <a:rPr lang="es-CR" sz="1400">
                  <a:latin typeface="Times New Roman" pitchFamily="18" charset="0"/>
                </a:rPr>
                <a:t> - 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144" y="3108"/>
              <a:ext cx="297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CR" sz="1400" b="1">
                  <a:latin typeface="Times New Roman" pitchFamily="18" charset="0"/>
                </a:rPr>
                <a:t>DISEÑO DE PRODUCTOS ESPECIFICOS</a:t>
              </a:r>
              <a:endParaRPr lang="es-ES" sz="1400" b="1">
                <a:latin typeface="Times New Roman" pitchFamily="18" charset="0"/>
              </a:endParaRPr>
            </a:p>
          </p:txBody>
        </p:sp>
      </p:grpSp>
      <p:sp>
        <p:nvSpPr>
          <p:cNvPr id="38936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533400"/>
          </a:xfrm>
          <a:noFill/>
          <a:ln/>
        </p:spPr>
        <p:txBody>
          <a:bodyPr/>
          <a:lstStyle/>
          <a:p>
            <a:pPr algn="r"/>
            <a:r>
              <a:rPr lang="en-US" sz="2800" b="1" smtClean="0"/>
              <a:t>La oferta de productos y los canales son el medio, no el fin</a:t>
            </a:r>
            <a:r>
              <a:rPr lang="es-CR" sz="2800" b="1" smtClean="0"/>
              <a:t>…</a:t>
            </a:r>
            <a:endParaRPr lang="es-E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R" sz="2800" b="1" smtClean="0"/>
              <a:t>Clave comprender que los Empresarios Pymes tienen un común denominador: la falta de tiempo…</a:t>
            </a:r>
            <a:endParaRPr lang="es-ES" sz="28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CR" sz="2400" smtClean="0"/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estudiar</a:t>
            </a:r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analizar</a:t>
            </a:r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capacitarse</a:t>
            </a:r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implementar mejoras</a:t>
            </a:r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ver oportunidades financieras</a:t>
            </a:r>
          </a:p>
          <a:p>
            <a:pPr>
              <a:lnSpc>
                <a:spcPct val="90000"/>
              </a:lnSpc>
            </a:pPr>
            <a:r>
              <a:rPr lang="es-CR" sz="2800" smtClean="0">
                <a:solidFill>
                  <a:schemeClr val="accent2"/>
                </a:solidFill>
              </a:rPr>
              <a:t>Tiempo para identificar, comprender, medir y mitigar los riesgos del negocio</a:t>
            </a:r>
            <a:endParaRPr lang="es-ES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655</Words>
  <Application>Microsoft Office PowerPoint</Application>
  <PresentationFormat>On-screen Show (4:3)</PresentationFormat>
  <Paragraphs>108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MS PGothic</vt:lpstr>
      <vt:lpstr>Lucida Grande</vt:lpstr>
      <vt:lpstr>Times New Roman</vt:lpstr>
      <vt:lpstr>Diseño predeterminado</vt:lpstr>
      <vt:lpstr>Slide 1</vt:lpstr>
      <vt:lpstr>Slide 2</vt:lpstr>
      <vt:lpstr>Según FELABAN, Pobreza e informalidad explican la baja bancarización…</vt:lpstr>
      <vt:lpstr>La concentración: Una constante.  Gestión de la dependencia: Lo importante.</vt:lpstr>
      <vt:lpstr>El éxito en la gestión de la Pyme está en entender sus necesidades…</vt:lpstr>
      <vt:lpstr>Cambio el paradigma:  De la Banca de Productos a la de Relaciones..</vt:lpstr>
      <vt:lpstr>Para ello hay que segmentar según necesidad y potencial…</vt:lpstr>
      <vt:lpstr>La oferta de productos y los canales son el medio, no el fin…</vt:lpstr>
      <vt:lpstr>Clave comprender que los Empresarios Pymes tienen un común denominador: la falta de tiempo…</vt:lpstr>
      <vt:lpstr>Clave comprender que el lenguaje y los métodos hay que cambiarlos para que sean efectivos…</vt:lpstr>
      <vt:lpstr>La solución de necesidades NO financieras minimiza el riesgo del Banco y fideliza al cliente. Es un buen negocio…</vt:lpstr>
      <vt:lpstr>Este es un modelo de negocio que no detiene el crecimiento y mejora la calidad…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anarod</cp:lastModifiedBy>
  <cp:revision>22</cp:revision>
  <dcterms:created xsi:type="dcterms:W3CDTF">2008-09-24T20:22:37Z</dcterms:created>
  <dcterms:modified xsi:type="dcterms:W3CDTF">2010-07-12T03:30:31Z</dcterms:modified>
</cp:coreProperties>
</file>