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9" r:id="rId4"/>
    <p:sldId id="294" r:id="rId5"/>
    <p:sldId id="284" r:id="rId6"/>
    <p:sldId id="290" r:id="rId7"/>
    <p:sldId id="296" r:id="rId8"/>
    <p:sldId id="297" r:id="rId9"/>
  </p:sldIdLst>
  <p:sldSz cx="9144000" cy="6858000" type="screen4x3"/>
  <p:notesSz cx="6858000" cy="9144000"/>
  <p:embeddedFontLst>
    <p:embeddedFont>
      <p:font typeface="Trebuchet MS" pitchFamily="34" charset="0"/>
      <p:regular r:id="rId11"/>
      <p:bold r:id="rId12"/>
      <p:italic r:id="rId13"/>
      <p:boldItalic r:id="rId14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66" d="100"/>
          <a:sy n="66" d="100"/>
        </p:scale>
        <p:origin x="-462" y="-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D0E659-6627-4A0B-8BF7-D1247364635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AC4F3-A946-44E8-AFE7-D1E67F20665F}" type="slidenum">
              <a:rPr lang="es-ES"/>
              <a:pPr/>
              <a:t>5</a:t>
            </a:fld>
            <a:endParaRPr lang="es-E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/>
              <a:t>Mercado Hipotecario entre diciembre del 2001 y diciembre del 2004 En este periodo el mercado creció en 1,713 millones de soles (US$ 574 millones, aprox.), es decir un 47% con respecto al cierre del 2001. De este crecimiento, los Créditos MIVIVIENDA representan 1,168 millones de soles (US$ 358 millones, aprox.). </a:t>
            </a:r>
          </a:p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6F3B-0AC1-46BF-8587-2A179503672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2E7ED-8844-4143-9475-0A7C53A43B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0B813-7585-4953-AB20-86B2CAF6212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071FD-84D4-4374-92CE-BB2467B625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F2AC6-3767-40FE-AF1A-7CF88DD4EF1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E2AD7-9BD0-4987-B0FF-7E9E726C3E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14E05-95F7-4683-A36D-0ECAC70303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B7614-C974-47AE-88DA-C5E9C7D3A6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AFB42-9323-4478-AA71-09E87AFF2CD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2BBB-AE9D-42BD-A770-D4C46C42BF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04BF6-E52A-41AA-8635-DA332421F1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65A4B-7C41-4548-9862-8EE79012D1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99803-C89F-4DE2-B1F5-6C6C57C872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396A7-6F1F-4664-8A73-B6B95B5550C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17CF1-BBB8-40FF-82A4-6A9F097610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EDCBB-56A3-443E-8590-8F22FF225A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072FE-354E-4AEF-A8D0-B6B9BA4373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9BCA6-CBF2-44D6-AD10-2C2B875C97C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8ED9-8E92-43D1-B6D0-515CA39CA0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8F2F4-C9E6-43DA-9129-9ED3E6E94B1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5C763-B9FD-48D7-B7C1-36341A8FC3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85856-C573-43CF-88E7-0EFE9CD1BC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0B5C5B-1FA8-4AE9-9D7D-D241E99308BE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9388" y="549275"/>
            <a:ext cx="1079500" cy="6477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95294"/>
                  <a:invGamma/>
                </a:srgbClr>
              </a:gs>
              <a:gs pos="100000">
                <a:srgbClr val="99CCFF">
                  <a:alpha val="17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/>
          </a:p>
        </p:txBody>
      </p:sp>
      <p:pic>
        <p:nvPicPr>
          <p:cNvPr id="1032" name="Picture 8" descr="franjafin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951413"/>
            <a:ext cx="9144000" cy="19065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75DC8B-83C4-4016-8437-FDDA5AC9C291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4103" name="Picture 7" descr="franjafin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951413"/>
            <a:ext cx="9144000" cy="19065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492375"/>
            <a:ext cx="7772400" cy="1470025"/>
          </a:xfrm>
        </p:spPr>
        <p:txBody>
          <a:bodyPr/>
          <a:lstStyle/>
          <a:p>
            <a:r>
              <a:rPr lang="es-ES_tradnl" sz="3600"/>
              <a:t>Desarrollo de Mercado Primarios y Secundarios de Hipotecas</a:t>
            </a:r>
            <a:endParaRPr lang="es-ES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365625"/>
            <a:ext cx="6400800" cy="1752600"/>
          </a:xfrm>
        </p:spPr>
        <p:txBody>
          <a:bodyPr/>
          <a:lstStyle/>
          <a:p>
            <a:r>
              <a:rPr lang="es-ES_tradnl" sz="2400"/>
              <a:t>FONDO MIVIVIENDA</a:t>
            </a:r>
          </a:p>
          <a:p>
            <a:r>
              <a:rPr lang="es-ES_tradnl" sz="2400"/>
              <a:t>Mercados de vivienda Inclusivos</a:t>
            </a:r>
          </a:p>
          <a:p>
            <a:r>
              <a:rPr lang="es-ES_tradnl" sz="2400"/>
              <a:t>Diciembre 2007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>
                <a:solidFill>
                  <a:schemeClr val="tx1"/>
                </a:solidFill>
              </a:rPr>
              <a:t>MODELO FONDO MIVIVIENDA</a:t>
            </a:r>
            <a:endParaRPr lang="es-ES" sz="2800" b="1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53425" cy="5400675"/>
          </a:xfrm>
        </p:spPr>
        <p:txBody>
          <a:bodyPr/>
          <a:lstStyle/>
          <a:p>
            <a:pPr marL="87313" indent="0">
              <a:lnSpc>
                <a:spcPct val="80000"/>
              </a:lnSpc>
              <a:buFontTx/>
              <a:buNone/>
            </a:pPr>
            <a:r>
              <a:rPr lang="es-ES_tradnl" sz="2500" b="1"/>
              <a:t>QUE ES EL FONDO MIVIVIENDA (FMV)</a:t>
            </a:r>
            <a:endParaRPr lang="es-ES_tradnl" sz="2500"/>
          </a:p>
          <a:p>
            <a:pPr marL="87313" indent="0">
              <a:lnSpc>
                <a:spcPct val="80000"/>
              </a:lnSpc>
            </a:pPr>
            <a:r>
              <a:rPr lang="es-ES_tradnl" sz="2500"/>
              <a:t>Sociedad Anónima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Pertenece al Estado 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Financia vivienda a las familias.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A través de las entidades del sistema financiero (IFIs). 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es-ES_tradnl" sz="2500"/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es-ES_tradnl" sz="2500" b="1"/>
              <a:t>LO QUE NO ES EL FONDO MIVIVIENDA</a:t>
            </a:r>
            <a:endParaRPr lang="es-ES_tradnl" sz="2500"/>
          </a:p>
          <a:p>
            <a:pPr marL="87313" indent="0">
              <a:lnSpc>
                <a:spcPct val="80000"/>
              </a:lnSpc>
            </a:pPr>
            <a:r>
              <a:rPr lang="es-ES_tradnl" sz="2500"/>
              <a:t>No es una empresa constructora. 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No licita obras públicas.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No sortea ni comercializa viviendas.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No contrata ni financia a promotores / constructores.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No es regulador en el mercado.</a:t>
            </a:r>
          </a:p>
          <a:p>
            <a:pPr marL="87313" indent="0">
              <a:lnSpc>
                <a:spcPct val="80000"/>
              </a:lnSpc>
            </a:pPr>
            <a:r>
              <a:rPr lang="es-ES_tradnl" sz="2500"/>
              <a:t>No establece criterios técnicos de construcción.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>
                <a:solidFill>
                  <a:schemeClr val="tx1"/>
                </a:solidFill>
              </a:rPr>
              <a:t>Como trabajamos HOY</a:t>
            </a:r>
            <a:endParaRPr lang="es-ES" sz="2800" b="1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341438"/>
            <a:ext cx="6913563" cy="3057525"/>
          </a:xfrm>
        </p:spPr>
        <p:txBody>
          <a:bodyPr/>
          <a:lstStyle/>
          <a:p>
            <a:pPr marL="1077913" indent="-273050">
              <a:lnSpc>
                <a:spcPct val="90000"/>
              </a:lnSpc>
            </a:pPr>
            <a:r>
              <a:rPr lang="es-PE" sz="1800" b="1"/>
              <a:t>PRODUCTOS DE CREDITO HIPOTECARIO</a:t>
            </a:r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endParaRPr lang="es-PE" sz="1800" b="1"/>
          </a:p>
          <a:p>
            <a:pPr marL="1077913" indent="-273050">
              <a:lnSpc>
                <a:spcPct val="90000"/>
              </a:lnSpc>
            </a:pPr>
            <a:r>
              <a:rPr lang="es-PE" sz="1800" b="1"/>
              <a:t>MECANISMOS DE FONDEO Y COBERTURA CREDITICIA</a:t>
            </a:r>
          </a:p>
          <a:p>
            <a:pPr marL="2509838" lvl="1" indent="-447675">
              <a:lnSpc>
                <a:spcPct val="90000"/>
              </a:lnSpc>
            </a:pPr>
            <a:endParaRPr lang="es-PE" sz="1800" b="1"/>
          </a:p>
          <a:p>
            <a:pPr marL="2509838" lvl="1" indent="-447675">
              <a:lnSpc>
                <a:spcPct val="90000"/>
              </a:lnSpc>
            </a:pPr>
            <a:r>
              <a:rPr lang="es-PE" sz="1800" b="1"/>
              <a:t>Fondeo Directo </a:t>
            </a:r>
          </a:p>
          <a:p>
            <a:pPr marL="2509838" lvl="1" indent="-447675">
              <a:lnSpc>
                <a:spcPct val="90000"/>
              </a:lnSpc>
            </a:pPr>
            <a:r>
              <a:rPr lang="es-PE" sz="1800" b="1"/>
              <a:t>Seguro Hipotecario</a:t>
            </a:r>
          </a:p>
          <a:p>
            <a:pPr marL="2509838" lvl="1" indent="-447675">
              <a:lnSpc>
                <a:spcPct val="90000"/>
              </a:lnSpc>
            </a:pPr>
            <a:r>
              <a:rPr lang="es-PE" sz="1800" b="1"/>
              <a:t>Administración de Subsidios</a:t>
            </a:r>
            <a:endParaRPr lang="es-ES" sz="1800"/>
          </a:p>
          <a:p>
            <a:pPr marL="1077913" indent="-273050">
              <a:lnSpc>
                <a:spcPct val="90000"/>
              </a:lnSpc>
              <a:buFontTx/>
              <a:buNone/>
            </a:pPr>
            <a:r>
              <a:rPr lang="es-ES" sz="1800"/>
              <a:t> </a:t>
            </a:r>
          </a:p>
          <a:p>
            <a:pPr marL="1077913" indent="-273050">
              <a:lnSpc>
                <a:spcPct val="90000"/>
              </a:lnSpc>
            </a:pPr>
            <a:r>
              <a:rPr lang="es-PE" sz="1800" b="1"/>
              <a:t>CONCURSOS PUBLICOS EN TERRENOS DEL ESTADO</a:t>
            </a:r>
            <a:endParaRPr lang="es-ES" sz="1800"/>
          </a:p>
          <a:p>
            <a:pPr marL="1077913" indent="-273050">
              <a:lnSpc>
                <a:spcPct val="90000"/>
              </a:lnSpc>
            </a:pPr>
            <a:endParaRPr lang="es-ES" sz="1800"/>
          </a:p>
        </p:txBody>
      </p:sp>
      <p:graphicFrame>
        <p:nvGraphicFramePr>
          <p:cNvPr id="52256" name="Group 32"/>
          <p:cNvGraphicFramePr>
            <a:graphicFrameLocks noGrp="1"/>
          </p:cNvGraphicFramePr>
          <p:nvPr/>
        </p:nvGraphicFramePr>
        <p:xfrm>
          <a:off x="2987675" y="1700213"/>
          <a:ext cx="5408613" cy="1852612"/>
        </p:xfrm>
        <a:graphic>
          <a:graphicData uri="http://schemas.openxmlformats.org/drawingml/2006/table">
            <a:tbl>
              <a:tblPr/>
              <a:tblGrid>
                <a:gridCol w="1905000"/>
                <a:gridCol w="1816100"/>
                <a:gridCol w="1687513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SOLUCION DE VIVIENDA</a:t>
                      </a:r>
                      <a:endParaRPr kumimoji="0" lang="es-P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VIVIENDAS OBJETIVO</a:t>
                      </a:r>
                      <a:endParaRPr kumimoji="0" lang="es-P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 UITs</a:t>
                      </a:r>
                      <a:endParaRPr kumimoji="0" lang="es-P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 DOLARES</a:t>
                      </a:r>
                      <a:endParaRPr kumimoji="0" lang="es-P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Crédito MIVIVIENDA</a:t>
                      </a:r>
                      <a:r>
                        <a:rPr kumimoji="0" lang="es-PE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®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Mayor a 25 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hasta 50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Mayor a  28.750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hasta 57.500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Proyecto MiHOGAR</a:t>
                      </a:r>
                      <a:r>
                        <a:rPr kumimoji="0" lang="es-PE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®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Desde 10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hasta 25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Desde 11.500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hasta 28.750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Programa TECHO PROPIO</a:t>
                      </a:r>
                      <a:r>
                        <a:rPr kumimoji="0" lang="es-PE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®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--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Hasta 11.167</a:t>
                      </a:r>
                      <a:endParaRPr kumimoji="0" lang="es-P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1868488" y="3844925"/>
            <a:ext cx="1841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100"/>
              <a:t/>
            </a:r>
            <a:br>
              <a:rPr lang="es-ES" sz="1100"/>
            </a:br>
            <a:endParaRPr lang="es-E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1547813" y="4292600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2000" b="1">
                <a:solidFill>
                  <a:srgbClr val="FF0000"/>
                </a:solidFill>
                <a:latin typeface="Trebuchet MS" pitchFamily="34" charset="0"/>
              </a:rPr>
              <a:t>IFIs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395288" y="5805488"/>
            <a:ext cx="21605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2000" b="1">
                <a:solidFill>
                  <a:srgbClr val="FF0000"/>
                </a:solidFill>
                <a:latin typeface="Trebuchet MS" pitchFamily="34" charset="0"/>
              </a:rPr>
              <a:t>Desarrolladores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1187450" y="2205038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2000" b="1">
                <a:solidFill>
                  <a:srgbClr val="FF0000"/>
                </a:solidFill>
                <a:latin typeface="Trebuchet MS" pitchFamily="34" charset="0"/>
              </a:rPr>
              <a:t>Familias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2987675" y="3571875"/>
            <a:ext cx="54006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900">
                <a:latin typeface="Trebuchet MS" pitchFamily="34" charset="0"/>
              </a:rPr>
              <a:t>- Tipo de cambio: S/ 3,00 por dólar </a:t>
            </a:r>
          </a:p>
          <a:p>
            <a:pPr>
              <a:spcBef>
                <a:spcPct val="50000"/>
              </a:spcBef>
            </a:pPr>
            <a:r>
              <a:rPr lang="es-PE" sz="900">
                <a:latin typeface="Trebuchet MS" pitchFamily="34" charset="0"/>
              </a:rPr>
              <a:t>- Valor de la UIT US$ 1.150</a:t>
            </a:r>
            <a:endParaRPr lang="es-ES" sz="900">
              <a:latin typeface="Trebuchet MS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8604250" y="1916113"/>
            <a:ext cx="0" cy="3744912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619250" y="1268413"/>
            <a:ext cx="0" cy="4608512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71550" y="620713"/>
            <a:ext cx="7704138" cy="519112"/>
          </a:xfrm>
          <a:prstGeom prst="rect">
            <a:avLst/>
          </a:prstGeom>
          <a:noFill/>
          <a:ln w="19050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PE" sz="2800" b="1">
                <a:latin typeface="Trebuchet MS" pitchFamily="34" charset="0"/>
              </a:rPr>
              <a:t>¿Cómo Funciona el </a:t>
            </a:r>
            <a:r>
              <a:rPr lang="es-PE" sz="2800" b="1" u="sng">
                <a:solidFill>
                  <a:srgbClr val="FF3300"/>
                </a:solidFill>
                <a:latin typeface="Trebuchet MS" pitchFamily="34" charset="0"/>
              </a:rPr>
              <a:t>Premio</a:t>
            </a:r>
            <a:r>
              <a:rPr lang="es-PE" sz="2800" b="1" u="sng">
                <a:latin typeface="Trebuchet MS" pitchFamily="34" charset="0"/>
              </a:rPr>
              <a:t> al Buen Pagador</a:t>
            </a:r>
            <a:r>
              <a:rPr lang="es-PE" sz="2800" b="1">
                <a:latin typeface="Trebuchet MS" pitchFamily="34" charset="0"/>
              </a:rPr>
              <a:t>?</a:t>
            </a:r>
            <a:endParaRPr lang="es-ES" sz="2800" b="1">
              <a:latin typeface="Trebuchet MS" pitchFamily="34" charset="0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1042988" y="3068638"/>
            <a:ext cx="5689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516688" y="5300663"/>
            <a:ext cx="237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FF3300"/>
                </a:solidFill>
                <a:latin typeface="Trebuchet MS" pitchFamily="34" charset="0"/>
              </a:rPr>
              <a:t>Tramo Concesional</a:t>
            </a:r>
          </a:p>
          <a:p>
            <a:pPr algn="ctr">
              <a:spcBef>
                <a:spcPct val="50000"/>
              </a:spcBef>
            </a:pPr>
            <a:r>
              <a:rPr lang="es-ES_tradnl" b="1">
                <a:solidFill>
                  <a:srgbClr val="FF3300"/>
                </a:solidFill>
                <a:latin typeface="Trebuchet MS" pitchFamily="34" charset="0"/>
              </a:rPr>
              <a:t>(Subsidio)</a:t>
            </a:r>
            <a:endParaRPr lang="es-ES" b="1">
              <a:solidFill>
                <a:srgbClr val="FF3300"/>
              </a:solidFill>
              <a:latin typeface="Trebuchet MS" pitchFamily="34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408738" y="1989138"/>
            <a:ext cx="273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  <a:latin typeface="Trebuchet MS" pitchFamily="34" charset="0"/>
              </a:rPr>
              <a:t>Tramo No Concesional</a:t>
            </a:r>
            <a:endParaRPr lang="es-ES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5373688"/>
            <a:ext cx="7199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latin typeface="Trebuchet MS" pitchFamily="34" charset="0"/>
              </a:rPr>
              <a:t>US$ 3.334 en 40 cuotas semestrales hasta 20 años.</a:t>
            </a:r>
            <a:endParaRPr lang="es-ES">
              <a:latin typeface="Trebuchet MS" pitchFamily="34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95288" y="1341438"/>
            <a:ext cx="583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u="sng">
                <a:latin typeface="Trebuchet MS" pitchFamily="34" charset="0"/>
              </a:rPr>
              <a:t>Ejemplo gráfico sobre un crédito de US$ 16.667</a:t>
            </a:r>
            <a:endParaRPr lang="es-ES" b="1" u="sng">
              <a:latin typeface="Trebuchet MS" pitchFamily="34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95288" y="1916113"/>
            <a:ext cx="5976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latin typeface="Trebuchet MS" pitchFamily="34" charset="0"/>
              </a:rPr>
              <a:t>US$ 13,333 en 240 cuotas mensuales hasta 20 años.</a:t>
            </a:r>
            <a:endParaRPr lang="es-ES">
              <a:latin typeface="Trebuchet MS" pitchFamily="34" charset="0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1403350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042988" y="2722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1979613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1692275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268538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555875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843213" y="2722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3132138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724525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3417888" y="2938463"/>
            <a:ext cx="15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258888" y="3298825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547813" y="3298825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2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835150" y="329882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3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411413" y="3298825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5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124075" y="329882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4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555875" y="3716338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6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987675" y="329882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7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276600" y="329882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8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563938" y="3298825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9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732588" y="29972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/>
              <a:t>…</a:t>
            </a:r>
            <a:endParaRPr lang="es-ES" sz="2400" b="1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2843213" y="29241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1042988" y="4506913"/>
            <a:ext cx="57610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1042988" y="41481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4284663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4572000" y="43640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>
            <a:off x="4859338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>
            <a:off x="5148263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5435600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2843213" y="43640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3995738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3708400" y="293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4427538" y="473710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2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6156325" y="4738688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3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2700338" y="472440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3779838" y="3298825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10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4140200" y="3298825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11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284663" y="3730625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12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>
            <a:off x="8604250" y="2722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7380288" y="30099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8388350" y="33702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240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4572000" y="2722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6" name="Line 52"/>
          <p:cNvSpPr>
            <a:spLocks noChangeShapeType="1"/>
          </p:cNvSpPr>
          <p:nvPr/>
        </p:nvSpPr>
        <p:spPr bwMode="auto">
          <a:xfrm>
            <a:off x="4572000" y="29241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2627313" y="48688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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1231900" y="2636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1520825" y="26431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808163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2097088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2384425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2916238" y="26431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4" name="Rectangle 60"/>
          <p:cNvSpPr>
            <a:spLocks noChangeArrowheads="1"/>
          </p:cNvSpPr>
          <p:nvPr/>
        </p:nvSpPr>
        <p:spPr bwMode="auto">
          <a:xfrm>
            <a:off x="2671763" y="24336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5" name="Rectangle 61"/>
          <p:cNvSpPr>
            <a:spLocks noChangeArrowheads="1"/>
          </p:cNvSpPr>
          <p:nvPr/>
        </p:nvSpPr>
        <p:spPr bwMode="auto">
          <a:xfrm>
            <a:off x="3536950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3248025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7" name="Rectangle 63"/>
          <p:cNvSpPr>
            <a:spLocks noChangeArrowheads="1"/>
          </p:cNvSpPr>
          <p:nvPr/>
        </p:nvSpPr>
        <p:spPr bwMode="auto">
          <a:xfrm>
            <a:off x="3824288" y="26431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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4113213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400550" y="24272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356100" y="48688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31" name="Line 67"/>
          <p:cNvSpPr>
            <a:spLocks noChangeShapeType="1"/>
          </p:cNvSpPr>
          <p:nvPr/>
        </p:nvSpPr>
        <p:spPr bwMode="auto">
          <a:xfrm>
            <a:off x="6011863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2" name="Line 68"/>
          <p:cNvSpPr>
            <a:spLocks noChangeShapeType="1"/>
          </p:cNvSpPr>
          <p:nvPr/>
        </p:nvSpPr>
        <p:spPr bwMode="auto">
          <a:xfrm>
            <a:off x="6300788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3" name="Line 69"/>
          <p:cNvSpPr>
            <a:spLocks noChangeShapeType="1"/>
          </p:cNvSpPr>
          <p:nvPr/>
        </p:nvSpPr>
        <p:spPr bwMode="auto">
          <a:xfrm>
            <a:off x="6300788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>
            <a:off x="8604250" y="42354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5" name="Line 71"/>
          <p:cNvSpPr>
            <a:spLocks noChangeShapeType="1"/>
          </p:cNvSpPr>
          <p:nvPr/>
        </p:nvSpPr>
        <p:spPr bwMode="auto">
          <a:xfrm>
            <a:off x="7380288" y="452278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8388350" y="48688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40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37" name="Text Box 73"/>
          <p:cNvSpPr txBox="1">
            <a:spLocks noChangeArrowheads="1"/>
          </p:cNvSpPr>
          <p:nvPr/>
        </p:nvSpPr>
        <p:spPr bwMode="auto">
          <a:xfrm>
            <a:off x="6804025" y="45085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/>
              <a:t>…</a:t>
            </a:r>
            <a:endParaRPr lang="es-ES" sz="2400" b="1"/>
          </a:p>
        </p:txBody>
      </p:sp>
      <p:sp>
        <p:nvSpPr>
          <p:cNvPr id="36938" name="Rectangle 74"/>
          <p:cNvSpPr>
            <a:spLocks noChangeArrowheads="1"/>
          </p:cNvSpPr>
          <p:nvPr/>
        </p:nvSpPr>
        <p:spPr bwMode="auto">
          <a:xfrm>
            <a:off x="4643438" y="2636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39" name="Rectangle 75"/>
          <p:cNvSpPr>
            <a:spLocks noChangeArrowheads="1"/>
          </p:cNvSpPr>
          <p:nvPr/>
        </p:nvSpPr>
        <p:spPr bwMode="auto">
          <a:xfrm>
            <a:off x="4932363" y="2636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40" name="Rectangle 76"/>
          <p:cNvSpPr>
            <a:spLocks noChangeArrowheads="1"/>
          </p:cNvSpPr>
          <p:nvPr/>
        </p:nvSpPr>
        <p:spPr bwMode="auto">
          <a:xfrm>
            <a:off x="5219700" y="2636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41" name="Rectangle 77"/>
          <p:cNvSpPr>
            <a:spLocks noChangeArrowheads="1"/>
          </p:cNvSpPr>
          <p:nvPr/>
        </p:nvSpPr>
        <p:spPr bwMode="auto">
          <a:xfrm>
            <a:off x="5508625" y="2636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795963" y="26368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43" name="Line 79"/>
          <p:cNvSpPr>
            <a:spLocks noChangeShapeType="1"/>
          </p:cNvSpPr>
          <p:nvPr/>
        </p:nvSpPr>
        <p:spPr bwMode="auto">
          <a:xfrm>
            <a:off x="6300788" y="270827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4" name="Text Box 80"/>
          <p:cNvSpPr txBox="1">
            <a:spLocks noChangeArrowheads="1"/>
          </p:cNvSpPr>
          <p:nvPr/>
        </p:nvSpPr>
        <p:spPr bwMode="auto">
          <a:xfrm>
            <a:off x="4643438" y="32845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13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4932363" y="32845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14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5219700" y="32845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15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5508625" y="32845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16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5795963" y="32845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17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49" name="Text Box 85"/>
          <p:cNvSpPr txBox="1">
            <a:spLocks noChangeArrowheads="1"/>
          </p:cNvSpPr>
          <p:nvPr/>
        </p:nvSpPr>
        <p:spPr bwMode="auto">
          <a:xfrm>
            <a:off x="5940425" y="37163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18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50" name="Rectangle 86"/>
          <p:cNvSpPr>
            <a:spLocks noChangeArrowheads="1"/>
          </p:cNvSpPr>
          <p:nvPr/>
        </p:nvSpPr>
        <p:spPr bwMode="auto">
          <a:xfrm>
            <a:off x="4643438" y="24860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51" name="Rectangle 87"/>
          <p:cNvSpPr>
            <a:spLocks noChangeArrowheads="1"/>
          </p:cNvSpPr>
          <p:nvPr/>
        </p:nvSpPr>
        <p:spPr bwMode="auto">
          <a:xfrm>
            <a:off x="4932363" y="2492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52" name="Rectangle 88"/>
          <p:cNvSpPr>
            <a:spLocks noChangeArrowheads="1"/>
          </p:cNvSpPr>
          <p:nvPr/>
        </p:nvSpPr>
        <p:spPr bwMode="auto">
          <a:xfrm>
            <a:off x="5219700" y="2492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53" name="Rectangle 89"/>
          <p:cNvSpPr>
            <a:spLocks noChangeArrowheads="1"/>
          </p:cNvSpPr>
          <p:nvPr/>
        </p:nvSpPr>
        <p:spPr bwMode="auto">
          <a:xfrm>
            <a:off x="5508625" y="2492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54" name="Rectangle 90"/>
          <p:cNvSpPr>
            <a:spLocks noChangeArrowheads="1"/>
          </p:cNvSpPr>
          <p:nvPr/>
        </p:nvSpPr>
        <p:spPr bwMode="auto">
          <a:xfrm>
            <a:off x="5795963" y="2492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55" name="Rectangle 91"/>
          <p:cNvSpPr>
            <a:spLocks noChangeArrowheads="1"/>
          </p:cNvSpPr>
          <p:nvPr/>
        </p:nvSpPr>
        <p:spPr bwMode="auto">
          <a:xfrm>
            <a:off x="6129338" y="22050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6129338" y="24145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6084888" y="48688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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58" name="Line 94"/>
          <p:cNvSpPr>
            <a:spLocks noChangeShapeType="1"/>
          </p:cNvSpPr>
          <p:nvPr/>
        </p:nvSpPr>
        <p:spPr bwMode="auto">
          <a:xfrm>
            <a:off x="6516688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59" name="Text Box 95"/>
          <p:cNvSpPr txBox="1">
            <a:spLocks noChangeArrowheads="1"/>
          </p:cNvSpPr>
          <p:nvPr/>
        </p:nvSpPr>
        <p:spPr bwMode="auto">
          <a:xfrm>
            <a:off x="6372225" y="32845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latin typeface="Trebuchet MS" pitchFamily="34" charset="0"/>
              </a:rPr>
              <a:t>19</a:t>
            </a:r>
            <a:endParaRPr lang="es-ES" sz="1200" b="1">
              <a:latin typeface="Trebuchet MS" pitchFamily="34" charset="0"/>
            </a:endParaRP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6345238" y="26304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539750" y="63754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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539750" y="61658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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63" name="Rectangle 99"/>
          <p:cNvSpPr>
            <a:spLocks noChangeArrowheads="1"/>
          </p:cNvSpPr>
          <p:nvPr/>
        </p:nvSpPr>
        <p:spPr bwMode="auto">
          <a:xfrm>
            <a:off x="4400550" y="63754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2"/>
                </a:solidFill>
                <a:sym typeface="Wingdings" pitchFamily="2" charset="2"/>
              </a:rPr>
              <a:t></a:t>
            </a:r>
            <a:endParaRPr lang="es-ES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36964" name="Rectangle 100"/>
          <p:cNvSpPr>
            <a:spLocks noChangeArrowheads="1"/>
          </p:cNvSpPr>
          <p:nvPr/>
        </p:nvSpPr>
        <p:spPr bwMode="auto">
          <a:xfrm>
            <a:off x="4400550" y="61658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  <a:sym typeface="Wingdings" pitchFamily="2" charset="2"/>
              </a:rPr>
              <a:t></a:t>
            </a:r>
            <a:endParaRPr lang="es-ES">
              <a:solidFill>
                <a:srgbClr val="FF3300"/>
              </a:solidFill>
              <a:sym typeface="Wingdings" pitchFamily="2" charset="2"/>
            </a:endParaRPr>
          </a:p>
        </p:txBody>
      </p:sp>
      <p:sp>
        <p:nvSpPr>
          <p:cNvPr id="36965" name="Text Box 101"/>
          <p:cNvSpPr txBox="1">
            <a:spLocks noChangeArrowheads="1"/>
          </p:cNvSpPr>
          <p:nvPr/>
        </p:nvSpPr>
        <p:spPr bwMode="auto">
          <a:xfrm>
            <a:off x="900113" y="6453188"/>
            <a:ext cx="3167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00" b="1">
                <a:latin typeface="Trebuchet MS" pitchFamily="34" charset="0"/>
              </a:rPr>
              <a:t>Obligación de pago del tramo no concesional</a:t>
            </a:r>
            <a:endParaRPr lang="es-ES" sz="1000" b="1">
              <a:latin typeface="Trebuchet MS" pitchFamily="34" charset="0"/>
            </a:endParaRPr>
          </a:p>
        </p:txBody>
      </p:sp>
      <p:sp>
        <p:nvSpPr>
          <p:cNvPr id="36966" name="Text Box 102"/>
          <p:cNvSpPr txBox="1">
            <a:spLocks noChangeArrowheads="1"/>
          </p:cNvSpPr>
          <p:nvPr/>
        </p:nvSpPr>
        <p:spPr bwMode="auto">
          <a:xfrm>
            <a:off x="900113" y="6237288"/>
            <a:ext cx="280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00" b="1">
                <a:latin typeface="Trebuchet MS" pitchFamily="34" charset="0"/>
              </a:rPr>
              <a:t>Obligacion de pago del tramo concesional</a:t>
            </a:r>
            <a:endParaRPr lang="es-ES" sz="1000" b="1">
              <a:latin typeface="Trebuchet MS" pitchFamily="34" charset="0"/>
            </a:endParaRPr>
          </a:p>
        </p:txBody>
      </p:sp>
      <p:sp>
        <p:nvSpPr>
          <p:cNvPr id="36967" name="Text Box 103"/>
          <p:cNvSpPr txBox="1">
            <a:spLocks noChangeArrowheads="1"/>
          </p:cNvSpPr>
          <p:nvPr/>
        </p:nvSpPr>
        <p:spPr bwMode="auto">
          <a:xfrm>
            <a:off x="4643438" y="6237288"/>
            <a:ext cx="280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00" b="1">
                <a:latin typeface="Trebuchet MS" pitchFamily="34" charset="0"/>
              </a:rPr>
              <a:t>Falta de pago del tramo no concesional</a:t>
            </a:r>
            <a:endParaRPr lang="es-ES" sz="1000" b="1">
              <a:latin typeface="Trebuchet MS" pitchFamily="34" charset="0"/>
            </a:endParaRPr>
          </a:p>
        </p:txBody>
      </p:sp>
      <p:sp>
        <p:nvSpPr>
          <p:cNvPr id="36968" name="Text Box 104"/>
          <p:cNvSpPr txBox="1">
            <a:spLocks noChangeArrowheads="1"/>
          </p:cNvSpPr>
          <p:nvPr/>
        </p:nvSpPr>
        <p:spPr bwMode="auto">
          <a:xfrm>
            <a:off x="4643438" y="6453188"/>
            <a:ext cx="4321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00" b="1">
                <a:latin typeface="Trebuchet MS" pitchFamily="34" charset="0"/>
              </a:rPr>
              <a:t>Concesión en el  pago del tramo concesional (Subsidio BBP)</a:t>
            </a:r>
            <a:endParaRPr lang="es-ES" sz="1000" b="1">
              <a:latin typeface="Trebuchet MS" pitchFamily="34" charset="0"/>
            </a:endParaRPr>
          </a:p>
        </p:txBody>
      </p:sp>
      <p:sp>
        <p:nvSpPr>
          <p:cNvPr id="36969" name="Line 105"/>
          <p:cNvSpPr>
            <a:spLocks noChangeShapeType="1"/>
          </p:cNvSpPr>
          <p:nvPr/>
        </p:nvSpPr>
        <p:spPr bwMode="auto">
          <a:xfrm>
            <a:off x="179388" y="6165850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70" name="Text Box 106"/>
          <p:cNvSpPr txBox="1">
            <a:spLocks noChangeArrowheads="1"/>
          </p:cNvSpPr>
          <p:nvPr/>
        </p:nvSpPr>
        <p:spPr bwMode="auto">
          <a:xfrm>
            <a:off x="3492500" y="4508500"/>
            <a:ext cx="9366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900">
                <a:solidFill>
                  <a:srgbClr val="FF3300"/>
                </a:solidFill>
                <a:latin typeface="Trebuchet MS" pitchFamily="34" charset="0"/>
              </a:rPr>
              <a:t>En caso de no pagar alguna cuota mensual</a:t>
            </a:r>
            <a:endParaRPr lang="es-ES" sz="900">
              <a:solidFill>
                <a:srgbClr val="FF3300"/>
              </a:solidFill>
              <a:latin typeface="Trebuchet MS" pitchFamily="34" charset="0"/>
            </a:endParaRPr>
          </a:p>
        </p:txBody>
      </p:sp>
      <p:sp>
        <p:nvSpPr>
          <p:cNvPr id="36971" name="Line 107"/>
          <p:cNvSpPr>
            <a:spLocks noChangeShapeType="1"/>
          </p:cNvSpPr>
          <p:nvPr/>
        </p:nvSpPr>
        <p:spPr bwMode="auto">
          <a:xfrm flipH="1">
            <a:off x="3995738" y="3644900"/>
            <a:ext cx="0" cy="720725"/>
          </a:xfrm>
          <a:prstGeom prst="line">
            <a:avLst/>
          </a:prstGeom>
          <a:noFill/>
          <a:ln w="158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72" name="Text Box 108"/>
          <p:cNvSpPr txBox="1">
            <a:spLocks noChangeArrowheads="1"/>
          </p:cNvSpPr>
          <p:nvPr/>
        </p:nvSpPr>
        <p:spPr bwMode="auto">
          <a:xfrm>
            <a:off x="4643438" y="4508500"/>
            <a:ext cx="1584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900">
                <a:solidFill>
                  <a:srgbClr val="FF3300"/>
                </a:solidFill>
                <a:latin typeface="Trebuchet MS" pitchFamily="34" charset="0"/>
              </a:rPr>
              <a:t>Esta cuota semestral no se condona y se distribuye en las siguientes 6 cuotas mensuales</a:t>
            </a:r>
            <a:endParaRPr lang="es-ES" sz="900">
              <a:solidFill>
                <a:srgbClr val="FF3300"/>
              </a:solidFill>
              <a:latin typeface="Trebuchet MS" pitchFamily="34" charset="0"/>
            </a:endParaRPr>
          </a:p>
        </p:txBody>
      </p:sp>
      <p:sp>
        <p:nvSpPr>
          <p:cNvPr id="36973" name="Line 109"/>
          <p:cNvSpPr>
            <a:spLocks noChangeShapeType="1"/>
          </p:cNvSpPr>
          <p:nvPr/>
        </p:nvSpPr>
        <p:spPr bwMode="auto">
          <a:xfrm>
            <a:off x="4356100" y="4724400"/>
            <a:ext cx="287338" cy="0"/>
          </a:xfrm>
          <a:prstGeom prst="line">
            <a:avLst/>
          </a:prstGeom>
          <a:noFill/>
          <a:ln w="158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74" name="Line 110"/>
          <p:cNvSpPr>
            <a:spLocks noChangeShapeType="1"/>
          </p:cNvSpPr>
          <p:nvPr/>
        </p:nvSpPr>
        <p:spPr bwMode="auto">
          <a:xfrm flipH="1" flipV="1">
            <a:off x="5364163" y="3573463"/>
            <a:ext cx="0" cy="792162"/>
          </a:xfrm>
          <a:prstGeom prst="line">
            <a:avLst/>
          </a:prstGeom>
          <a:noFill/>
          <a:ln w="15875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75" name="Text Box 111"/>
          <p:cNvSpPr txBox="1">
            <a:spLocks noChangeArrowheads="1"/>
          </p:cNvSpPr>
          <p:nvPr/>
        </p:nvSpPr>
        <p:spPr bwMode="auto">
          <a:xfrm>
            <a:off x="6443663" y="3573463"/>
            <a:ext cx="16573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900">
                <a:solidFill>
                  <a:schemeClr val="accent2"/>
                </a:solidFill>
                <a:latin typeface="Trebuchet MS" pitchFamily="34" charset="0"/>
              </a:rPr>
              <a:t>De cumplirse con las siguientes 6 cuotas mensuales a tiempo el cliente recupera el BBP</a:t>
            </a:r>
            <a:endParaRPr lang="es-ES" sz="9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36976" name="Text Box 112"/>
          <p:cNvSpPr txBox="1">
            <a:spLocks noChangeArrowheads="1"/>
          </p:cNvSpPr>
          <p:nvPr/>
        </p:nvSpPr>
        <p:spPr bwMode="auto">
          <a:xfrm>
            <a:off x="1116013" y="4581525"/>
            <a:ext cx="16573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900">
                <a:solidFill>
                  <a:schemeClr val="accent2"/>
                </a:solidFill>
                <a:latin typeface="Trebuchet MS" pitchFamily="34" charset="0"/>
              </a:rPr>
              <a:t>De cumplir el pago puntual de las 6 cuotas mensuales el Estado condona al cliente el pago de la cuota semestral</a:t>
            </a:r>
            <a:endParaRPr lang="es-ES" sz="9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36977" name="Text Box 113"/>
          <p:cNvSpPr txBox="1">
            <a:spLocks noChangeArrowheads="1"/>
          </p:cNvSpPr>
          <p:nvPr/>
        </p:nvSpPr>
        <p:spPr bwMode="auto">
          <a:xfrm>
            <a:off x="539750" y="5792788"/>
            <a:ext cx="5400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900">
                <a:latin typeface="Trebuchet MS" pitchFamily="34" charset="0"/>
              </a:rPr>
              <a:t>- Tipo de cambio: S/ 3,00 por dólar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265113" y="1484313"/>
          <a:ext cx="8335962" cy="4598987"/>
        </p:xfrm>
        <a:graphic>
          <a:graphicData uri="http://schemas.openxmlformats.org/presentationml/2006/ole">
            <p:oleObj spid="_x0000_s47106" name="Gráfico" r:id="rId4" imgW="8200949" imgH="4524451" progId="MSGraph.Chart.8">
              <p:embed followColorScheme="full"/>
            </p:oleObj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659563" y="1341438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PE" sz="1400" b="1">
                <a:solidFill>
                  <a:schemeClr val="tx2"/>
                </a:solidFill>
                <a:latin typeface="Trebuchet MS" pitchFamily="34" charset="0"/>
              </a:rPr>
              <a:t>En millones de  US$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39750" y="6237288"/>
            <a:ext cx="2663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/>
              <a:t>Fuente: SBS; Fondo MIVIVIENDA</a:t>
            </a:r>
            <a:endParaRPr lang="es-ES" sz="1200" b="1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8013700" cy="519113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800" b="1"/>
              <a:t>FMV: Participación de Mercado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979613" y="981075"/>
            <a:ext cx="669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PE">
                <a:latin typeface="Trebuchet MS" pitchFamily="34" charset="0"/>
              </a:rPr>
              <a:t>Cartera Hipotecaria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787900" y="33575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/>
              <a:t>3%</a:t>
            </a:r>
            <a:endParaRPr lang="es-ES" b="1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7596188" y="18446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/>
              <a:t>25%</a:t>
            </a:r>
            <a:endParaRPr lang="es-ES" b="1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563938" y="5949950"/>
            <a:ext cx="5040312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PE" sz="1500" b="1">
                <a:solidFill>
                  <a:srgbClr val="0033CC"/>
                </a:solidFill>
                <a:latin typeface="Trebuchet MS" pitchFamily="34" charset="0"/>
              </a:rPr>
              <a:t>FMV tiene un 42% de participación de mercado en número de créditos hipotecarios de un aproximado de  89.500 créditos en el sistema financiero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351838" cy="822325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400" b="1">
                <a:solidFill>
                  <a:schemeClr val="tx1"/>
                </a:solidFill>
              </a:rPr>
              <a:t>Cadena de producción de soluciones de vivienda Fondo MIVIVIENDA – Futuro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5825" y="1268413"/>
            <a:ext cx="1300163" cy="5040312"/>
          </a:xfrm>
          <a:noFill/>
          <a:ln/>
        </p:spPr>
      </p:pic>
      <p:pic>
        <p:nvPicPr>
          <p:cNvPr id="5427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412875"/>
            <a:ext cx="6408737" cy="4914900"/>
          </a:xfrm>
          <a:noFill/>
          <a:ln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03575" y="28527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FF3300"/>
                </a:solidFill>
              </a:rPr>
              <a:t>IFIs</a:t>
            </a:r>
            <a:endParaRPr lang="es-ES" b="1">
              <a:solidFill>
                <a:srgbClr val="FF3300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308850" y="2781300"/>
            <a:ext cx="12239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b="1">
                <a:solidFill>
                  <a:srgbClr val="FF3300"/>
                </a:solidFill>
              </a:rPr>
              <a:t>Iniciativas privadas</a:t>
            </a:r>
            <a:endParaRPr lang="es-ES" sz="1400" b="1">
              <a:solidFill>
                <a:srgbClr val="FF3300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619250" y="3783013"/>
            <a:ext cx="1439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 b="1">
                <a:solidFill>
                  <a:srgbClr val="FF3300"/>
                </a:solidFill>
              </a:rPr>
              <a:t>Desarrolladores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619250" y="5661025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b="1">
                <a:solidFill>
                  <a:srgbClr val="009900"/>
                </a:solidFill>
              </a:rPr>
              <a:t>Promotores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276600" y="37163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FMV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1368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500" b="1">
                <a:solidFill>
                  <a:schemeClr val="accent2"/>
                </a:solidFill>
              </a:rPr>
              <a:t>Fondeo Estatal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867400" y="28527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FF3300"/>
                </a:solidFill>
              </a:rPr>
              <a:t>SHP</a:t>
            </a:r>
            <a:endParaRPr lang="es-ES" b="1">
              <a:solidFill>
                <a:srgbClr val="FF3300"/>
              </a:solidFill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867400" y="37163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FMV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132138" y="4581525"/>
            <a:ext cx="935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Techo Propio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427538" y="4581525"/>
            <a:ext cx="935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Techo Propio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5724525" y="4581525"/>
            <a:ext cx="935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Techo Propio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427538" y="5516563"/>
            <a:ext cx="935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Techo Propio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2051050" y="5229225"/>
            <a:ext cx="5762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3276600" y="3357563"/>
            <a:ext cx="576263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203575" y="4076700"/>
            <a:ext cx="936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>
                <a:solidFill>
                  <a:schemeClr val="accent2"/>
                </a:solidFill>
              </a:rPr>
              <a:t>MiHOGAR</a:t>
            </a:r>
            <a:endParaRPr lang="es-ES" sz="1200" b="1">
              <a:solidFill>
                <a:schemeClr val="accent2"/>
              </a:solidFill>
            </a:endParaRPr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 rot="16200000">
            <a:off x="5291137" y="2925763"/>
            <a:ext cx="5762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 rot="16200000">
            <a:off x="6804025" y="2925763"/>
            <a:ext cx="576263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auto">
          <a:xfrm rot="16200000">
            <a:off x="6804025" y="3789363"/>
            <a:ext cx="576263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AutoShape 23"/>
          <p:cNvSpPr>
            <a:spLocks noChangeArrowheads="1"/>
          </p:cNvSpPr>
          <p:nvPr/>
        </p:nvSpPr>
        <p:spPr bwMode="auto">
          <a:xfrm>
            <a:off x="7524750" y="3357563"/>
            <a:ext cx="576263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auto">
          <a:xfrm rot="18729045">
            <a:off x="6732588" y="4365625"/>
            <a:ext cx="576262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1547813" y="4076700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400" b="1">
                <a:solidFill>
                  <a:srgbClr val="FF3300"/>
                </a:solidFill>
              </a:rPr>
              <a:t>Mega Proyectos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1692275" y="350043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400" b="1">
                <a:solidFill>
                  <a:srgbClr val="FF9900"/>
                </a:solidFill>
              </a:rPr>
              <a:t>Internacional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1619250" y="28670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 b="1">
                <a:solidFill>
                  <a:srgbClr val="FF3300"/>
                </a:solidFill>
              </a:rPr>
              <a:t>Desarrolladores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1619250" y="4954588"/>
            <a:ext cx="1439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200" b="1">
                <a:solidFill>
                  <a:srgbClr val="FF3300"/>
                </a:solidFill>
              </a:rPr>
              <a:t>Desarrolladores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1692275" y="467201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400" b="1">
                <a:solidFill>
                  <a:srgbClr val="FF9900"/>
                </a:solidFill>
              </a:rPr>
              <a:t>Internacional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684213" y="63754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ESTADO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1906588" y="6381750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009900"/>
                </a:solidFill>
              </a:rPr>
              <a:t>PEQUEÑO PRIVADO</a:t>
            </a:r>
            <a:endParaRPr lang="es-ES" b="1">
              <a:solidFill>
                <a:srgbClr val="009900"/>
              </a:solidFill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427538" y="638175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FF3300"/>
                </a:solidFill>
              </a:rPr>
              <a:t>GRAN PRIVADO</a:t>
            </a:r>
            <a:endParaRPr lang="es-ES" b="1">
              <a:solidFill>
                <a:srgbClr val="FF3300"/>
              </a:solidFill>
            </a:endParaRP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6516688" y="6381750"/>
            <a:ext cx="215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b="1">
                <a:solidFill>
                  <a:srgbClr val="FF9900"/>
                </a:solidFill>
              </a:rPr>
              <a:t>INTERNACIONAL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PE"/>
              <a:t>¡Muchas gracias!</a:t>
            </a:r>
            <a:endParaRPr lang="es-E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545</Words>
  <Application>Microsoft Office PowerPoint</Application>
  <PresentationFormat>On-screen Show (4:3)</PresentationFormat>
  <Paragraphs>165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Trebuchet MS</vt:lpstr>
      <vt:lpstr>Times New Roman</vt:lpstr>
      <vt:lpstr>Wingdings</vt:lpstr>
      <vt:lpstr>Diseño predeterminado</vt:lpstr>
      <vt:lpstr>Diseño personalizado</vt:lpstr>
      <vt:lpstr>Gráfico de Microsoft Graph</vt:lpstr>
      <vt:lpstr>Desarrollo de Mercado Primarios y Secundarios de Hipotecas</vt:lpstr>
      <vt:lpstr>MODELO FONDO MIVIVIENDA</vt:lpstr>
      <vt:lpstr>Como trabajamos HOY</vt:lpstr>
      <vt:lpstr>Slide 4</vt:lpstr>
      <vt:lpstr>FMV: Participación de Mercado</vt:lpstr>
      <vt:lpstr>Cadena de producción de soluciones de vivienda Fondo MIVIVIENDA – Futuro</vt:lpstr>
      <vt:lpstr>¡Muchas gracias!</vt:lpstr>
    </vt:vector>
  </TitlesOfParts>
  <Company>Fondo MIVIVIENDA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mleon</dc:creator>
  <cp:lastModifiedBy>anarod</cp:lastModifiedBy>
  <cp:revision>47</cp:revision>
  <dcterms:created xsi:type="dcterms:W3CDTF">2007-04-23T15:25:29Z</dcterms:created>
  <dcterms:modified xsi:type="dcterms:W3CDTF">2010-07-12T03:37:16Z</dcterms:modified>
</cp:coreProperties>
</file>