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5" r:id="rId2"/>
    <p:sldId id="296" r:id="rId3"/>
    <p:sldId id="298" r:id="rId4"/>
    <p:sldId id="297" r:id="rId5"/>
    <p:sldId id="291" r:id="rId6"/>
    <p:sldId id="292" r:id="rId7"/>
    <p:sldId id="300" r:id="rId8"/>
    <p:sldId id="293" r:id="rId9"/>
    <p:sldId id="273" r:id="rId10"/>
    <p:sldId id="274" r:id="rId11"/>
    <p:sldId id="275" r:id="rId12"/>
    <p:sldId id="282" r:id="rId13"/>
    <p:sldId id="277" r:id="rId14"/>
    <p:sldId id="278" r:id="rId15"/>
    <p:sldId id="301" r:id="rId16"/>
    <p:sldId id="279" r:id="rId17"/>
    <p:sldId id="280" r:id="rId18"/>
    <p:sldId id="294" r:id="rId19"/>
    <p:sldId id="286" r:id="rId20"/>
    <p:sldId id="287" r:id="rId21"/>
  </p:sldIdLst>
  <p:sldSz cx="9144000" cy="6858000" type="screen4x3"/>
  <p:notesSz cx="6858000" cy="9144000"/>
  <p:embeddedFontLst>
    <p:embeddedFont>
      <p:font typeface="MS PGothic" pitchFamily="34" charset="-128"/>
      <p:regular r:id="rId24"/>
    </p:embeddedFont>
    <p:embeddedFont>
      <p:font typeface="Webdings" pitchFamily="18" charset="2"/>
      <p:regular r:id="rId25"/>
    </p:embeddedFont>
  </p:embeddedFont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47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86891" autoAdjust="0"/>
  </p:normalViewPr>
  <p:slideViewPr>
    <p:cSldViewPr>
      <p:cViewPr varScale="1">
        <p:scale>
          <a:sx n="59" d="100"/>
          <a:sy n="59" d="100"/>
        </p:scale>
        <p:origin x="-63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432" y="-1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D21FA4-08A8-4FFC-9B00-41C105746807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F6DF2B-9DA4-430F-9BD1-5E7F38CC85AA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4C58E-C55B-4DF6-891E-6BE8721BB58C}" type="slidenum">
              <a:rPr lang="es-ES"/>
              <a:pPr/>
              <a:t>1</a:t>
            </a:fld>
            <a:endParaRPr lang="es-E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7286B-73C9-41F6-A3F1-14B9EE2AE085}" type="slidenum">
              <a:rPr lang="es-ES"/>
              <a:pPr/>
              <a:t>10</a:t>
            </a:fld>
            <a:endParaRPr lang="es-ES"/>
          </a:p>
        </p:txBody>
      </p:sp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76813-41EB-415A-BCE4-6EAD208ED4E0}" type="slidenum">
              <a:rPr lang="es-ES"/>
              <a:pPr/>
              <a:t>11</a:t>
            </a:fld>
            <a:endParaRPr lang="es-ES"/>
          </a:p>
        </p:txBody>
      </p:sp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E39CF-F8C5-461E-A8C9-1859361B5BE5}" type="slidenum">
              <a:rPr lang="es-ES"/>
              <a:pPr/>
              <a:t>12</a:t>
            </a:fld>
            <a:endParaRPr lang="es-ES"/>
          </a:p>
        </p:txBody>
      </p:sp>
      <p:sp>
        <p:nvSpPr>
          <p:cNvPr id="64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3B5AED-41E6-4A34-963E-E122E48CD5F2}" type="slidenum">
              <a:rPr lang="es-ES"/>
              <a:pPr/>
              <a:t>13</a:t>
            </a:fld>
            <a:endParaRPr lang="es-ES"/>
          </a:p>
        </p:txBody>
      </p:sp>
      <p:sp>
        <p:nvSpPr>
          <p:cNvPr id="491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2A834-A738-4EAC-A0BC-60FC57B728DD}" type="slidenum">
              <a:rPr lang="es-ES"/>
              <a:pPr/>
              <a:t>14</a:t>
            </a:fld>
            <a:endParaRPr lang="es-ES"/>
          </a:p>
        </p:txBody>
      </p:sp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51866-68CD-479C-889B-ABB02058A61C}" type="slidenum">
              <a:rPr lang="es-ES"/>
              <a:pPr/>
              <a:t>15</a:t>
            </a:fld>
            <a:endParaRPr lang="es-E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/>
              <a:t>Increase the level of learning </a:t>
            </a:r>
            <a:r>
              <a:rPr lang="en-US"/>
              <a:t> --- develop communications between institutions</a:t>
            </a:r>
            <a:endParaRPr lang="es-ES"/>
          </a:p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AA4A93-E06A-43DE-A9B9-135D227FA989}" type="slidenum">
              <a:rPr lang="es-ES"/>
              <a:pPr/>
              <a:t>16</a:t>
            </a:fld>
            <a:endParaRPr lang="es-ES"/>
          </a:p>
        </p:txBody>
      </p:sp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Share goals  -- Define critical issues – Define interests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3958FE-D294-48AA-B899-068645F92AD5}" type="slidenum">
              <a:rPr lang="es-ES"/>
              <a:pPr/>
              <a:t>17</a:t>
            </a:fld>
            <a:endParaRPr lang="es-ES"/>
          </a:p>
        </p:txBody>
      </p:sp>
      <p:sp>
        <p:nvSpPr>
          <p:cNvPr id="55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Formulate options --- Develop objective criteria --- Evaluate options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4E310-6E05-4229-9608-77061474ED19}" type="slidenum">
              <a:rPr lang="es-ES"/>
              <a:pPr/>
              <a:t>18</a:t>
            </a:fld>
            <a:endParaRPr lang="es-E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BEDC85-0CFC-4519-A602-A310BC6434EF}" type="slidenum">
              <a:rPr lang="es-ES"/>
              <a:pPr/>
              <a:t>19</a:t>
            </a:fld>
            <a:endParaRPr lang="es-E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987EB0-6A76-41C4-AF35-9B7109B53B94}" type="slidenum">
              <a:rPr lang="es-ES"/>
              <a:pPr/>
              <a:t>2</a:t>
            </a:fld>
            <a:endParaRPr lang="es-E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E5743-5FF6-4A41-86A4-32D669F3CE02}" type="slidenum">
              <a:rPr lang="es-ES"/>
              <a:pPr/>
              <a:t>20</a:t>
            </a:fld>
            <a:endParaRPr lang="es-E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529F4-F1C9-42B0-83FC-2E3465B4A479}" type="slidenum">
              <a:rPr lang="es-ES"/>
              <a:pPr/>
              <a:t>3</a:t>
            </a:fld>
            <a:endParaRPr lang="es-E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95B3BD-E72D-4DF0-B6E6-A6638E3D19E3}" type="slidenum">
              <a:rPr lang="es-ES"/>
              <a:pPr/>
              <a:t>4</a:t>
            </a:fld>
            <a:endParaRPr lang="es-E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54379-9831-4874-8848-25981A383FF5}" type="slidenum">
              <a:rPr lang="es-ES"/>
              <a:pPr/>
              <a:t>5</a:t>
            </a:fld>
            <a:endParaRPr lang="es-E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want to trigger practical thinking in the context of a group in order to increase the impact of MIF projects.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D000D-16CE-4F56-AD45-EE644ABB0CE8}" type="slidenum">
              <a:rPr lang="es-ES"/>
              <a:pPr/>
              <a:t>6</a:t>
            </a:fld>
            <a:endParaRPr lang="es-E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Tenemos mucho conocmiento, sabemos cómo hacer las cosas, pero no lo compartimos.  Nuestro conocimiento tácito (el que está en nuestras mentes) debe ser compartido si queremos realizar todo su potencial.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42DE5E-8160-4844-AE84-396D53AC7BA7}" type="slidenum">
              <a:rPr lang="es-ES"/>
              <a:pPr/>
              <a:t>7</a:t>
            </a:fld>
            <a:endParaRPr lang="es-E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A21984-560D-45A2-8AA3-A32B419E73B7}" type="slidenum">
              <a:rPr lang="es-ES"/>
              <a:pPr/>
              <a:t>8</a:t>
            </a:fld>
            <a:endParaRPr lang="es-E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2E2AEB-969C-437B-922C-7CD6973325C7}" type="slidenum">
              <a:rPr lang="es-ES"/>
              <a:pPr/>
              <a:t>9</a:t>
            </a:fld>
            <a:endParaRPr lang="es-ES"/>
          </a:p>
        </p:txBody>
      </p:sp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3BEB15-5FD7-437B-98EE-4FD108D895E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908B1-5A52-4254-9253-70F9DE5AA12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9F762-E1CC-4372-81C7-052600126E5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0A5253-7121-47EB-B468-C7BE52CF52B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941162-0FDA-4296-80B0-76B50F1DD9C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5D0A-BCE6-4CB8-9E01-34200230BF0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73731-3774-4FF2-8F60-A5E28D2DEA0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10025-F7CC-4E92-B5C2-97FF5508981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83DC7-D210-491B-9D73-56E70E1FF3C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61163-27D4-426B-B39A-686634F3C92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775696-A952-46E7-BD18-B7CB1894D83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B36EC-DC7A-4E8D-A1FF-F983BE06CC4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16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2164" name="Text Box 4"/>
          <p:cNvSpPr txBox="1">
            <a:spLocks noChangeArrowheads="1"/>
          </p:cNvSpPr>
          <p:nvPr/>
        </p:nvSpPr>
        <p:spPr bwMode="auto">
          <a:xfrm rot="-5400000">
            <a:off x="-3215481" y="3215481"/>
            <a:ext cx="6858000" cy="427038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REUNION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85800" y="1219200"/>
            <a:ext cx="8229600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110000"/>
              </a:lnSpc>
            </a:pPr>
            <a:endParaRPr lang="es-ES" b="1"/>
          </a:p>
          <a:p>
            <a:pPr marL="457200" indent="-457200" algn="ctr">
              <a:lnSpc>
                <a:spcPct val="110000"/>
              </a:lnSpc>
            </a:pPr>
            <a:r>
              <a:rPr lang="es-ES" sz="2000" b="1"/>
              <a:t>Encuentro de Ideas para </a:t>
            </a:r>
          </a:p>
          <a:p>
            <a:pPr marL="457200" indent="-457200" algn="ctr">
              <a:lnSpc>
                <a:spcPct val="110000"/>
              </a:lnSpc>
            </a:pPr>
            <a:r>
              <a:rPr lang="es-ES" sz="2000" b="1"/>
              <a:t>El Desarrollo de Mercados de Vivienda Inclusivos </a:t>
            </a:r>
          </a:p>
          <a:p>
            <a:pPr marL="457200" indent="-457200" algn="ctr">
              <a:lnSpc>
                <a:spcPct val="110000"/>
              </a:lnSpc>
            </a:pPr>
            <a:endParaRPr lang="es-ES" sz="2000" b="1"/>
          </a:p>
          <a:p>
            <a:pPr marL="457200" indent="-457200" algn="ctr">
              <a:lnSpc>
                <a:spcPct val="110000"/>
              </a:lnSpc>
            </a:pPr>
            <a:r>
              <a:rPr lang="es-ES" sz="2000" b="1" i="1"/>
              <a:t> </a:t>
            </a:r>
          </a:p>
          <a:p>
            <a:pPr marL="457200" indent="-457200" algn="ctr"/>
            <a:r>
              <a:rPr lang="es-ES" b="1" i="1"/>
              <a:t>Taller del Clúster FOMIN de Proyectos de Vivienda</a:t>
            </a:r>
          </a:p>
          <a:p>
            <a:pPr marL="457200" indent="-457200" algn="ctr"/>
            <a:endParaRPr lang="es-ES" sz="2000" b="1"/>
          </a:p>
          <a:p>
            <a:pPr marL="457200" indent="-457200" algn="ctr"/>
            <a:endParaRPr lang="es-ES" sz="2000" b="1"/>
          </a:p>
          <a:p>
            <a:pPr marL="457200" indent="-457200" algn="ctr"/>
            <a:endParaRPr lang="es-ES" sz="2000" b="1"/>
          </a:p>
          <a:p>
            <a:pPr marL="457200" indent="-457200" algn="ctr"/>
            <a:r>
              <a:rPr lang="es-ES" b="1">
                <a:solidFill>
                  <a:srgbClr val="CC3300"/>
                </a:solidFill>
              </a:rPr>
              <a:t>COMUNIDAD DE APRENDIZAJE</a:t>
            </a:r>
          </a:p>
          <a:p>
            <a:pPr marL="457200" indent="-457200" algn="ctr"/>
            <a:endParaRPr lang="es-ES" b="1"/>
          </a:p>
          <a:p>
            <a:pPr marL="457200" indent="-457200" algn="ctr"/>
            <a:r>
              <a:rPr lang="es-ES" b="1"/>
              <a:t> Cartagena de Indias, Colombia</a:t>
            </a:r>
          </a:p>
          <a:p>
            <a:pPr marL="457200" indent="-457200" algn="ctr"/>
            <a:r>
              <a:rPr lang="es-ES" b="1"/>
              <a:t>3 al 5 de diciembre,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198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09600" y="2286000"/>
            <a:ext cx="8001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Dos tipos de Comunidades:</a:t>
            </a:r>
          </a:p>
          <a:p>
            <a:pPr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endParaRPr lang="es-ES" sz="2600"/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s-ES" sz="2600"/>
              <a:t>      Auto organizadas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r>
              <a:rPr lang="es-ES" sz="2600"/>
              <a:t>      Patrocinadas por la Organización</a:t>
            </a:r>
          </a:p>
          <a:p>
            <a:pPr lvl="1">
              <a:lnSpc>
                <a:spcPct val="70000"/>
              </a:lnSpc>
              <a:spcBef>
                <a:spcPct val="20000"/>
              </a:spcBef>
            </a:pPr>
            <a:endParaRPr lang="es-ES" sz="2600"/>
          </a:p>
          <a:p>
            <a:pPr algn="just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Se diferencian de una </a:t>
            </a:r>
            <a:r>
              <a:rPr lang="es-ES" sz="2600" b="1" u="sng">
                <a:solidFill>
                  <a:srgbClr val="CC3300"/>
                </a:solidFill>
              </a:rPr>
              <a:t>Red</a:t>
            </a:r>
            <a:r>
              <a:rPr lang="es-ES" sz="2600" b="1">
                <a:solidFill>
                  <a:srgbClr val="CC3300"/>
                </a:solidFill>
              </a:rPr>
              <a:t> </a:t>
            </a:r>
            <a:r>
              <a:rPr lang="es-ES" sz="2600"/>
              <a:t>porque se enfocan en temas sustantivos y no </a:t>
            </a:r>
            <a:r>
              <a:rPr lang="es-ES" sz="2600" b="1">
                <a:solidFill>
                  <a:srgbClr val="CC3300"/>
                </a:solidFill>
              </a:rPr>
              <a:t>solamente en relaciones.</a:t>
            </a:r>
            <a:endParaRPr lang="es-ES" sz="2600" b="1">
              <a:solidFill>
                <a:srgbClr val="E47200"/>
              </a:solidFill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endParaRPr lang="es-ES" sz="2600" b="1">
              <a:solidFill>
                <a:srgbClr val="E47200"/>
              </a:solidFill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Se diferencian de un </a:t>
            </a:r>
            <a:r>
              <a:rPr lang="es-ES" sz="2600" b="1" u="sng">
                <a:solidFill>
                  <a:srgbClr val="CC3300"/>
                </a:solidFill>
              </a:rPr>
              <a:t>equipo de trabajo</a:t>
            </a:r>
            <a:r>
              <a:rPr lang="es-ES" sz="2600"/>
              <a:t> porque están orientadas a compartir conocimientos en lugar de </a:t>
            </a:r>
            <a:r>
              <a:rPr lang="es-ES" sz="2600" b="1">
                <a:solidFill>
                  <a:srgbClr val="CC3300"/>
                </a:solidFill>
              </a:rPr>
              <a:t>realizar tareas</a:t>
            </a:r>
            <a:r>
              <a:rPr lang="es-ES" sz="2600"/>
              <a:t>.</a:t>
            </a:r>
            <a:endParaRPr lang="en-US" sz="2800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Características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endParaRPr lang="es-ES" sz="3200" b="1">
              <a:solidFill>
                <a:srgbClr val="CC3300"/>
              </a:solidFill>
            </a:endParaRPr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914400" y="3048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72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914400" y="3429000"/>
            <a:ext cx="457200" cy="228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E472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403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685800" y="2209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es-ES" sz="2600" b="1">
                <a:solidFill>
                  <a:srgbClr val="CC3300"/>
                </a:solidFill>
              </a:rPr>
              <a:t>Una Comunidad:</a:t>
            </a:r>
            <a:endParaRPr lang="es-ES" sz="2600"/>
          </a:p>
          <a:p>
            <a:pPr algn="just">
              <a:spcBef>
                <a:spcPct val="20000"/>
              </a:spcBef>
            </a:pPr>
            <a:endParaRPr lang="es-ES" sz="260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Necesita crear </a:t>
            </a:r>
            <a:r>
              <a:rPr lang="es-ES" sz="2600" b="1">
                <a:solidFill>
                  <a:srgbClr val="CC3300"/>
                </a:solidFill>
              </a:rPr>
              <a:t>eventos</a:t>
            </a:r>
            <a:r>
              <a:rPr lang="es-ES" sz="2600"/>
              <a:t>, </a:t>
            </a:r>
            <a:r>
              <a:rPr lang="es-ES" sz="2600" b="1">
                <a:solidFill>
                  <a:srgbClr val="CC3300"/>
                </a:solidFill>
              </a:rPr>
              <a:t>actividades</a:t>
            </a:r>
            <a:r>
              <a:rPr lang="es-ES" sz="2600">
                <a:solidFill>
                  <a:srgbClr val="CC3300"/>
                </a:solidFill>
              </a:rPr>
              <a:t> </a:t>
            </a:r>
            <a:r>
              <a:rPr lang="es-ES" sz="2600"/>
              <a:t>y </a:t>
            </a:r>
            <a:r>
              <a:rPr lang="es-ES" sz="2600" b="1">
                <a:solidFill>
                  <a:srgbClr val="CC3300"/>
                </a:solidFill>
              </a:rPr>
              <a:t>relaciones</a:t>
            </a:r>
            <a:r>
              <a:rPr lang="es-ES" sz="2600"/>
              <a:t> que ayuden a que emerja su valor potencial</a:t>
            </a:r>
          </a:p>
          <a:p>
            <a:pPr algn="just">
              <a:spcBef>
                <a:spcPct val="20000"/>
              </a:spcBef>
            </a:pPr>
            <a:endParaRPr lang="es-ES" sz="260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</a:t>
            </a:r>
            <a:r>
              <a:rPr lang="es-ES" sz="2600" b="1">
                <a:solidFill>
                  <a:srgbClr val="CC3300"/>
                </a:solidFill>
              </a:rPr>
              <a:t>Explora</a:t>
            </a:r>
            <a:r>
              <a:rPr lang="es-ES" sz="2600"/>
              <a:t> tanto el conocimiento </a:t>
            </a:r>
            <a:r>
              <a:rPr lang="es-ES" sz="2600" b="1">
                <a:solidFill>
                  <a:srgbClr val="CC3300"/>
                </a:solidFill>
              </a:rPr>
              <a:t>existente</a:t>
            </a:r>
            <a:r>
              <a:rPr lang="es-ES" sz="2600" b="1"/>
              <a:t>,</a:t>
            </a:r>
            <a:r>
              <a:rPr lang="es-ES" sz="2600"/>
              <a:t> como los </a:t>
            </a:r>
            <a:r>
              <a:rPr lang="es-ES" sz="2600" b="1">
                <a:solidFill>
                  <a:srgbClr val="CC3300"/>
                </a:solidFill>
              </a:rPr>
              <a:t>últimos avances</a:t>
            </a:r>
            <a:r>
              <a:rPr lang="es-ES" sz="2600"/>
              <a:t> en el tema en  cuestión;</a:t>
            </a:r>
            <a:endParaRPr lang="en-US" sz="2800"/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33400" y="1371600"/>
            <a:ext cx="8375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Características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endParaRPr lang="es-ES" sz="3200" b="1">
              <a:solidFill>
                <a:srgbClr val="CC3300"/>
              </a:solidFill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349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838200" y="2438400"/>
            <a:ext cx="8001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Las Comunidades son lugares </a:t>
            </a:r>
            <a:r>
              <a:rPr lang="es-ES" sz="2600" b="1">
                <a:solidFill>
                  <a:srgbClr val="CC3300"/>
                </a:solidFill>
              </a:rPr>
              <a:t>neutros</a:t>
            </a:r>
            <a:r>
              <a:rPr lang="es-ES" sz="2600"/>
              <a:t>, separados de las presiones de la actividad diaria.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s-ES" sz="2600"/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600" b="1"/>
              <a:t>  </a:t>
            </a:r>
            <a:r>
              <a:rPr lang="es-ES" sz="2600" b="1">
                <a:solidFill>
                  <a:srgbClr val="CC3300"/>
                </a:solidFill>
              </a:rPr>
              <a:t>No tienen jerarquía.</a:t>
            </a:r>
            <a:endParaRPr lang="es-ES" sz="2600" b="1">
              <a:solidFill>
                <a:srgbClr val="E47200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s-ES" sz="2600" b="1">
              <a:solidFill>
                <a:srgbClr val="E47200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El factor más importante de una Comunidad es la </a:t>
            </a:r>
            <a:r>
              <a:rPr lang="es-ES" sz="2600" b="1">
                <a:solidFill>
                  <a:srgbClr val="CC3300"/>
                </a:solidFill>
              </a:rPr>
              <a:t>vitalidad de la participación</a:t>
            </a:r>
            <a:r>
              <a:rPr lang="es-ES" sz="2600"/>
              <a:t> </a:t>
            </a:r>
            <a:r>
              <a:rPr lang="es-ES" sz="2600" b="1">
                <a:solidFill>
                  <a:srgbClr val="CC3300"/>
                </a:solidFill>
              </a:rPr>
              <a:t>de los miembros</a:t>
            </a:r>
            <a:r>
              <a:rPr lang="es-ES" sz="2600"/>
              <a:t>.</a:t>
            </a:r>
          </a:p>
          <a:p>
            <a:pPr algn="ctr">
              <a:lnSpc>
                <a:spcPct val="70000"/>
              </a:lnSpc>
              <a:spcBef>
                <a:spcPct val="20000"/>
              </a:spcBef>
            </a:pPr>
            <a:endParaRPr lang="es-ES" sz="2600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Características</a:t>
            </a:r>
            <a:r>
              <a:rPr lang="es-ES" b="1"/>
              <a:t>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omunidades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(III)</a:t>
            </a:r>
            <a:endParaRPr lang="es-ES" sz="2800" b="1">
              <a:solidFill>
                <a:srgbClr val="CC3300"/>
              </a:solidFill>
            </a:endParaRPr>
          </a:p>
        </p:txBody>
      </p:sp>
      <p:sp>
        <p:nvSpPr>
          <p:cNvPr id="63497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ST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481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838200" y="21336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s-ES" sz="2600" b="1">
                <a:solidFill>
                  <a:srgbClr val="CC3300"/>
                </a:solidFill>
              </a:rPr>
              <a:t>  Ayuda mutua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600" b="1">
              <a:solidFill>
                <a:srgbClr val="E472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2600"/>
              <a:t>  Generar </a:t>
            </a:r>
            <a:r>
              <a:rPr lang="es-ES" sz="2600" b="1">
                <a:solidFill>
                  <a:srgbClr val="CC3300"/>
                </a:solidFill>
              </a:rPr>
              <a:t>conocimiento nuevo</a:t>
            </a:r>
            <a:r>
              <a:rPr lang="es-ES" sz="2600"/>
              <a:t> a través </a:t>
            </a:r>
            <a:r>
              <a:rPr lang="es-ES" sz="2600" b="1">
                <a:solidFill>
                  <a:srgbClr val="CC3300"/>
                </a:solidFill>
              </a:rPr>
              <a:t>interacción</a:t>
            </a:r>
            <a:endParaRPr lang="es-ES" sz="2600" b="1">
              <a:solidFill>
                <a:srgbClr val="E472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s-ES" sz="2600" b="1">
              <a:solidFill>
                <a:srgbClr val="E472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2600"/>
              <a:t>  Gestionar el </a:t>
            </a:r>
            <a:r>
              <a:rPr lang="es-ES" sz="2600" b="1">
                <a:solidFill>
                  <a:srgbClr val="CC3300"/>
                </a:solidFill>
              </a:rPr>
              <a:t>conocimiento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600">
              <a:solidFill>
                <a:srgbClr val="CC33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2600"/>
              <a:t>  Desarrollar </a:t>
            </a:r>
            <a:r>
              <a:rPr lang="es-ES" sz="2600" b="1">
                <a:solidFill>
                  <a:srgbClr val="CC3300"/>
                </a:solidFill>
              </a:rPr>
              <a:t>buenas prácticas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s-ES" sz="2600" b="1">
              <a:solidFill>
                <a:srgbClr val="CC3300"/>
              </a:solidFill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s-ES" sz="2600" b="1">
                <a:solidFill>
                  <a:srgbClr val="E47200"/>
                </a:solidFill>
              </a:rPr>
              <a:t>  </a:t>
            </a:r>
            <a:r>
              <a:rPr lang="es-ES" sz="2600" b="1">
                <a:solidFill>
                  <a:srgbClr val="CC3300"/>
                </a:solidFill>
              </a:rPr>
              <a:t>Innovar</a:t>
            </a:r>
            <a:r>
              <a:rPr lang="es-ES" sz="2600"/>
              <a:t> e influir en el entorno sobre la cultura de innovación</a:t>
            </a:r>
            <a:endParaRPr lang="es-ES" sz="3200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609600" y="1295400"/>
            <a:ext cx="8305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s-ES" sz="2800" b="1"/>
              <a:t>Roles de la</a:t>
            </a:r>
            <a:r>
              <a:rPr lang="es-ES" b="1"/>
              <a:t> C</a:t>
            </a:r>
            <a:r>
              <a:rPr lang="es-E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omunidad de Aprendizaje</a:t>
            </a:r>
            <a:endParaRPr lang="es-ES" sz="2800" b="1"/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017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762000" y="2362200"/>
            <a:ext cx="77724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buFontTx/>
              <a:buAutoNum type="arabicPeriod"/>
            </a:pPr>
            <a:r>
              <a:rPr lang="es-ES"/>
              <a:t>Identificar una Agenda común.  </a:t>
            </a:r>
            <a:r>
              <a:rPr lang="es-ES" b="1">
                <a:solidFill>
                  <a:srgbClr val="CC3300"/>
                </a:solidFill>
              </a:rPr>
              <a:t>¿Cuál en el Programa que Uds. quieren en Acciones hacia la Vivienda?</a:t>
            </a:r>
          </a:p>
          <a:p>
            <a:pPr marL="609600" indent="-609600" algn="just">
              <a:spcBef>
                <a:spcPct val="20000"/>
              </a:spcBef>
              <a:buFontTx/>
              <a:buAutoNum type="arabicPeriod"/>
            </a:pPr>
            <a:r>
              <a:rPr lang="es-ES"/>
              <a:t>Construir </a:t>
            </a:r>
            <a:r>
              <a:rPr lang="es-ES" b="1">
                <a:solidFill>
                  <a:srgbClr val="CC3300"/>
                </a:solidFill>
              </a:rPr>
              <a:t>confianza</a:t>
            </a:r>
            <a:r>
              <a:rPr lang="es-ES"/>
              <a:t> y adquirir </a:t>
            </a:r>
            <a:r>
              <a:rPr lang="es-ES" b="1">
                <a:solidFill>
                  <a:srgbClr val="CC3300"/>
                </a:solidFill>
              </a:rPr>
              <a:t>compromisos</a:t>
            </a:r>
            <a:r>
              <a:rPr lang="es-ES"/>
              <a:t>.</a:t>
            </a:r>
          </a:p>
          <a:p>
            <a:pPr marL="609600" indent="-609600" algn="just">
              <a:spcBef>
                <a:spcPct val="20000"/>
              </a:spcBef>
              <a:buFontTx/>
              <a:buAutoNum type="arabicPeriod"/>
            </a:pPr>
            <a:r>
              <a:rPr lang="es-ES"/>
              <a:t>Tenemos la confianza ya, </a:t>
            </a:r>
            <a:r>
              <a:rPr lang="es-ES" b="1">
                <a:solidFill>
                  <a:srgbClr val="CC3300"/>
                </a:solidFill>
              </a:rPr>
              <a:t>¿pero podemos adquirir más compromisos?</a:t>
            </a:r>
            <a:endParaRPr lang="es-ES"/>
          </a:p>
          <a:p>
            <a:pPr marL="609600" indent="-609600" algn="just">
              <a:spcBef>
                <a:spcPct val="20000"/>
              </a:spcBef>
              <a:buFontTx/>
              <a:buAutoNum type="arabicPeriod"/>
            </a:pPr>
            <a:r>
              <a:rPr lang="es-ES"/>
              <a:t>Trabajar en conjunto; </a:t>
            </a:r>
            <a:r>
              <a:rPr lang="es-ES" b="1">
                <a:solidFill>
                  <a:srgbClr val="CC3300"/>
                </a:solidFill>
              </a:rPr>
              <a:t>¿podemos y queremos?</a:t>
            </a:r>
          </a:p>
          <a:p>
            <a:pPr marL="609600" indent="-609600" algn="just">
              <a:spcBef>
                <a:spcPct val="20000"/>
              </a:spcBef>
            </a:pPr>
            <a:endParaRPr lang="es-ES" sz="2200" b="1">
              <a:solidFill>
                <a:srgbClr val="CC3300"/>
              </a:solidFill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533400" y="1371600"/>
            <a:ext cx="861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 para crear una Comunidad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445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838200" y="2057400"/>
            <a:ext cx="7848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88975" indent="-688975" algn="just">
              <a:spcBef>
                <a:spcPct val="20000"/>
              </a:spcBef>
              <a:buFontTx/>
              <a:buAutoNum type="arabicPeriod"/>
            </a:pPr>
            <a:endParaRPr lang="es-ES" sz="2200" b="1">
              <a:solidFill>
                <a:srgbClr val="CC3300"/>
              </a:solidFill>
            </a:endParaRPr>
          </a:p>
          <a:p>
            <a:pPr marL="688975" indent="-688975" algn="just">
              <a:spcBef>
                <a:spcPct val="20000"/>
              </a:spcBef>
            </a:pPr>
            <a:r>
              <a:rPr lang="es-ES"/>
              <a:t>6.  Lograr primeros resultados exitosos con </a:t>
            </a:r>
            <a:r>
              <a:rPr lang="es-ES" b="1">
                <a:solidFill>
                  <a:srgbClr val="CC3300"/>
                </a:solidFill>
              </a:rPr>
              <a:t>objetivos  modestos.</a:t>
            </a:r>
            <a:endParaRPr lang="es-ES" b="1">
              <a:solidFill>
                <a:srgbClr val="E47200"/>
              </a:solidFill>
            </a:endParaRPr>
          </a:p>
          <a:p>
            <a:pPr marL="688975" indent="-688975" algn="just">
              <a:spcBef>
                <a:spcPct val="20000"/>
              </a:spcBef>
            </a:pPr>
            <a:r>
              <a:rPr lang="es-ES"/>
              <a:t>7.      Incrementar la </a:t>
            </a:r>
            <a:r>
              <a:rPr lang="es-ES" b="1">
                <a:solidFill>
                  <a:srgbClr val="CC3300"/>
                </a:solidFill>
              </a:rPr>
              <a:t>productividad en el aprendizaje</a:t>
            </a:r>
          </a:p>
          <a:p>
            <a:pPr marL="688975" indent="-688975" algn="just">
              <a:spcBef>
                <a:spcPct val="20000"/>
              </a:spcBef>
            </a:pPr>
            <a:r>
              <a:rPr lang="es-ES"/>
              <a:t>8.      Desarrollar </a:t>
            </a:r>
            <a:r>
              <a:rPr lang="es-ES" b="1">
                <a:solidFill>
                  <a:srgbClr val="CC3300"/>
                </a:solidFill>
              </a:rPr>
              <a:t>comunicaciones horizontales</a:t>
            </a:r>
            <a:r>
              <a:rPr lang="es-ES"/>
              <a:t>.</a:t>
            </a:r>
          </a:p>
          <a:p>
            <a:pPr marL="688975" indent="-688975" algn="just">
              <a:spcBef>
                <a:spcPct val="20000"/>
              </a:spcBef>
            </a:pPr>
            <a:r>
              <a:rPr lang="es-ES"/>
              <a:t>9.      </a:t>
            </a:r>
            <a:r>
              <a:rPr lang="es-ES" b="1">
                <a:solidFill>
                  <a:srgbClr val="CC3300"/>
                </a:solidFill>
              </a:rPr>
              <a:t>Implementar</a:t>
            </a:r>
            <a:r>
              <a:rPr lang="es-ES"/>
              <a:t> sus productos. </a:t>
            </a:r>
            <a:endParaRPr lang="es-ES" b="1">
              <a:solidFill>
                <a:srgbClr val="CC3300"/>
              </a:solidFill>
            </a:endParaRPr>
          </a:p>
          <a:p>
            <a:pPr marL="688975" indent="-688975" algn="ctr">
              <a:spcBef>
                <a:spcPct val="20000"/>
              </a:spcBef>
            </a:pPr>
            <a:endParaRPr lang="es-ES" b="1">
              <a:solidFill>
                <a:srgbClr val="CC3300"/>
              </a:solidFill>
            </a:endParaRPr>
          </a:p>
          <a:p>
            <a:pPr marL="688975" indent="-688975" algn="ctr">
              <a:spcBef>
                <a:spcPct val="20000"/>
              </a:spcBef>
            </a:pPr>
            <a:r>
              <a:rPr lang="es-ES" sz="2800" b="1">
                <a:solidFill>
                  <a:srgbClr val="CC3300"/>
                </a:solidFill>
                <a:sym typeface="Webdings" pitchFamily="18" charset="2"/>
              </a:rPr>
              <a:t></a:t>
            </a:r>
            <a:r>
              <a:rPr lang="es-ES" b="1">
                <a:solidFill>
                  <a:srgbClr val="CC3300"/>
                </a:solidFill>
                <a:sym typeface="Webdings" pitchFamily="18" charset="2"/>
              </a:rPr>
              <a:t> </a:t>
            </a:r>
            <a:r>
              <a:rPr lang="es-ES" b="1">
                <a:solidFill>
                  <a:srgbClr val="CC3300"/>
                </a:solidFill>
              </a:rPr>
              <a:t>No olvidemos que es un medio (potente) para mejorar</a:t>
            </a:r>
          </a:p>
          <a:p>
            <a:pPr marL="688975" indent="-688975">
              <a:spcBef>
                <a:spcPct val="20000"/>
              </a:spcBef>
            </a:pPr>
            <a:r>
              <a:rPr lang="es-ES" b="1">
                <a:solidFill>
                  <a:srgbClr val="CC3300"/>
                </a:solidFill>
              </a:rPr>
              <a:t>        nuestros resultados.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533400" y="12192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Pasos para crear una Comunidad de Aprendizaje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r>
              <a:rPr lang="es-ES" sz="40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222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 </a:t>
            </a:r>
            <a:r>
              <a:rPr lang="es-ES" sz="2600" b="1"/>
              <a:t>Compartir propósitos</a:t>
            </a:r>
            <a:r>
              <a:rPr lang="es-ES" sz="2600"/>
              <a:t>:  </a:t>
            </a:r>
            <a:r>
              <a:rPr lang="es-ES" sz="2600" b="1" i="1">
                <a:solidFill>
                  <a:srgbClr val="CC3300"/>
                </a:solidFill>
              </a:rPr>
              <a:t>Entender las percepciones de los otros</a:t>
            </a:r>
            <a:r>
              <a:rPr lang="es-ES" sz="2600" i="1"/>
              <a:t> sobre su situación, sus </a:t>
            </a:r>
            <a:r>
              <a:rPr lang="es-ES" sz="2600" b="1" i="1">
                <a:solidFill>
                  <a:srgbClr val="CC3300"/>
                </a:solidFill>
              </a:rPr>
              <a:t>deseos</a:t>
            </a:r>
            <a:r>
              <a:rPr lang="es-ES" sz="2600" i="1"/>
              <a:t> y </a:t>
            </a:r>
            <a:r>
              <a:rPr lang="es-ES" sz="2600" b="1" i="1">
                <a:solidFill>
                  <a:srgbClr val="CC3300"/>
                </a:solidFill>
              </a:rPr>
              <a:t>necesidades</a:t>
            </a:r>
            <a:r>
              <a:rPr lang="es-ES" sz="2600" i="1"/>
              <a:t>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s-ES" sz="2600" i="1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 b="1"/>
              <a:t> Definir aspectos críticos</a:t>
            </a:r>
            <a:r>
              <a:rPr lang="es-ES" sz="2600"/>
              <a:t>: </a:t>
            </a:r>
            <a:r>
              <a:rPr lang="es-ES" sz="2600" b="1" i="1">
                <a:solidFill>
                  <a:srgbClr val="CC3300"/>
                </a:solidFill>
              </a:rPr>
              <a:t>Clarificar los temas</a:t>
            </a:r>
            <a:r>
              <a:rPr lang="es-ES" sz="2600" i="1"/>
              <a:t> que tienen que ser discutidos.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s-ES" sz="2600" i="1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</a:t>
            </a:r>
            <a:r>
              <a:rPr lang="es-ES" sz="2600" b="1"/>
              <a:t>Identificar intereses</a:t>
            </a:r>
            <a:r>
              <a:rPr lang="es-ES" sz="2600"/>
              <a:t>: </a:t>
            </a:r>
            <a:r>
              <a:rPr lang="es-ES" sz="2600" i="1"/>
              <a:t>Avanzar más allá de las posiciones asumidas para </a:t>
            </a:r>
            <a:r>
              <a:rPr lang="es-ES" sz="2600" b="1" i="1">
                <a:solidFill>
                  <a:srgbClr val="CC3300"/>
                </a:solidFill>
              </a:rPr>
              <a:t>buscar  y compartir temas coincidentes</a:t>
            </a:r>
            <a:r>
              <a:rPr lang="es-ES" sz="2600" i="1"/>
              <a:t>.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33400" y="1066800"/>
            <a:ext cx="792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endParaRPr lang="es-ES" sz="3600">
              <a:solidFill>
                <a:schemeClr val="tx2"/>
              </a:solidFill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42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54277" name="Rectangle 5"/>
          <p:cNvSpPr>
            <a:spLocks noChangeArrowheads="1"/>
          </p:cNvSpPr>
          <p:nvPr/>
        </p:nvSpPr>
        <p:spPr bwMode="auto">
          <a:xfrm>
            <a:off x="7620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</a:t>
            </a:r>
            <a:r>
              <a:rPr lang="es-ES" sz="2600" b="1"/>
              <a:t>Generar opciones</a:t>
            </a:r>
            <a:r>
              <a:rPr lang="es-ES" sz="2600"/>
              <a:t>:  </a:t>
            </a:r>
            <a:r>
              <a:rPr lang="es-ES" sz="2600" i="1"/>
              <a:t>Plantear opciones y mirar los problemas desde </a:t>
            </a:r>
            <a:r>
              <a:rPr lang="es-ES" sz="2600" b="1" i="1">
                <a:solidFill>
                  <a:srgbClr val="CC3300"/>
                </a:solidFill>
              </a:rPr>
              <a:t>diferentes ángulos.</a:t>
            </a:r>
            <a:endParaRPr lang="es-ES" sz="2600" b="1" i="1">
              <a:solidFill>
                <a:srgbClr val="E47200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endParaRPr lang="es-ES" sz="2600" b="1" i="1">
              <a:solidFill>
                <a:srgbClr val="E47200"/>
              </a:solidFill>
            </a:endParaRP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</a:t>
            </a:r>
            <a:r>
              <a:rPr lang="es-ES" sz="2600" b="1"/>
              <a:t>Desarrollar criterios objetivos</a:t>
            </a:r>
            <a:r>
              <a:rPr lang="es-ES" sz="2600"/>
              <a:t>: </a:t>
            </a:r>
            <a:r>
              <a:rPr lang="es-ES" sz="2600" i="1"/>
              <a:t>Desarrollar </a:t>
            </a:r>
            <a:r>
              <a:rPr lang="es-ES" sz="2600" b="1" i="1">
                <a:solidFill>
                  <a:srgbClr val="CC3300"/>
                </a:solidFill>
              </a:rPr>
              <a:t>criterios objetivos</a:t>
            </a:r>
            <a:r>
              <a:rPr lang="es-ES" sz="2600" i="1"/>
              <a:t> para permitir seleccionar opciones que sean mutuamente compartidas.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endParaRPr lang="es-ES" sz="2600" i="1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s-ES" sz="2600"/>
              <a:t> </a:t>
            </a:r>
            <a:r>
              <a:rPr lang="es-ES" sz="2600" b="1"/>
              <a:t>Evaluar opciones</a:t>
            </a:r>
            <a:r>
              <a:rPr lang="es-ES" sz="2600"/>
              <a:t>: </a:t>
            </a:r>
            <a:r>
              <a:rPr lang="es-ES" sz="2600" i="1"/>
              <a:t>Evaluar todas las opciones y </a:t>
            </a:r>
            <a:r>
              <a:rPr lang="es-ES" sz="2600" b="1" i="1">
                <a:solidFill>
                  <a:srgbClr val="CC3300"/>
                </a:solidFill>
              </a:rPr>
              <a:t>lograr acuerdos</a:t>
            </a:r>
            <a:r>
              <a:rPr lang="es-ES" sz="2600" i="1">
                <a:solidFill>
                  <a:srgbClr val="CC3300"/>
                </a:solidFill>
              </a:rPr>
              <a:t>.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1066800" y="1295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Agenda común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endParaRPr lang="es-ES" sz="2800">
              <a:solidFill>
                <a:srgbClr val="CC3300"/>
              </a:solidFill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011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685800" y="2514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Qué conocimientos tenemos.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Quiénes de nosotros tienen esos conocimientos.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Cómo podemos intercambiar conocimientos.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Dónde se generan otros conocimientos...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sz="2600"/>
          </a:p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...Y muchas otras cosas más que nos interesan o convienen.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33400" y="1295400"/>
            <a:ext cx="853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¿Qué podemos identificar conjuntamente?</a:t>
            </a:r>
            <a:endParaRPr lang="es-E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68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685800" y="22860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r>
              <a:rPr lang="es-ES" sz="2600"/>
              <a:t>Dándoles un espacio para su comunidad virtual en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r>
              <a:rPr lang="es-ES" sz="2600" b="1" i="1">
                <a:solidFill>
                  <a:srgbClr val="CC3300"/>
                </a:solidFill>
              </a:rPr>
              <a:t>www.iadb.org/fomin</a:t>
            </a:r>
            <a:r>
              <a:rPr lang="es-ES" sz="2600" b="1" i="1">
                <a:solidFill>
                  <a:schemeClr val="accent2"/>
                </a:solidFill>
              </a:rPr>
              <a:t> </a:t>
            </a:r>
            <a:r>
              <a:rPr lang="es-ES" sz="2600"/>
              <a:t>donde podrán: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</a:pPr>
            <a:endParaRPr lang="es-ES" sz="260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Tener sus proyectos y documentos relacionados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sz="260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Tener </a:t>
            </a:r>
            <a:r>
              <a:rPr lang="es-ES" sz="2600" b="1">
                <a:solidFill>
                  <a:srgbClr val="CC3300"/>
                </a:solidFill>
              </a:rPr>
              <a:t>documentos clave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s-ES" sz="260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Tener </a:t>
            </a:r>
            <a:r>
              <a:rPr lang="es-ES" sz="2600" b="1">
                <a:solidFill>
                  <a:srgbClr val="CC3300"/>
                </a:solidFill>
              </a:rPr>
              <a:t>debates</a:t>
            </a:r>
            <a:r>
              <a:rPr lang="es-ES" sz="2600"/>
              <a:t> virtuales (</a:t>
            </a:r>
            <a:r>
              <a:rPr lang="es-ES" sz="2600">
                <a:solidFill>
                  <a:srgbClr val="CC3300"/>
                </a:solidFill>
              </a:rPr>
              <a:t>recuerden son sólo un medio</a:t>
            </a:r>
            <a:r>
              <a:rPr lang="es-ES" sz="2600"/>
              <a:t>)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990600" y="1295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¿Cómo les podemos ayudar?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(I)</a:t>
            </a:r>
            <a:endParaRPr lang="es-ES" sz="2800">
              <a:solidFill>
                <a:srgbClr val="CC3300"/>
              </a:solidFill>
            </a:endParaRP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421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685800" y="908050"/>
            <a:ext cx="7772400" cy="540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</a:pPr>
            <a:endParaRPr lang="es-ES" sz="2800" b="1">
              <a:solidFill>
                <a:srgbClr val="CC3300"/>
              </a:solidFill>
            </a:endParaRPr>
          </a:p>
          <a:p>
            <a:pPr marL="457200" indent="-457200" algn="ctr">
              <a:lnSpc>
                <a:spcPct val="90000"/>
              </a:lnSpc>
            </a:pPr>
            <a:r>
              <a:rPr lang="es-ES" sz="3200" b="1">
                <a:solidFill>
                  <a:srgbClr val="CC3300"/>
                </a:solidFill>
              </a:rPr>
              <a:t>Iniciativa </a:t>
            </a:r>
            <a:r>
              <a:rPr lang="es-ES" sz="3200" b="1" i="1">
                <a:solidFill>
                  <a:srgbClr val="CC3300"/>
                </a:solidFill>
              </a:rPr>
              <a:t>K2Practice</a:t>
            </a:r>
            <a:endParaRPr lang="es-ES" sz="3200" b="1" i="1"/>
          </a:p>
          <a:p>
            <a:pPr marL="457200" indent="-457200">
              <a:spcBef>
                <a:spcPct val="20000"/>
              </a:spcBef>
            </a:pPr>
            <a:endParaRPr lang="es-ES"/>
          </a:p>
          <a:p>
            <a:pPr marL="457200" indent="-457200" algn="just">
              <a:spcBef>
                <a:spcPct val="20000"/>
              </a:spcBef>
            </a:pPr>
            <a:r>
              <a:rPr lang="es-ES" sz="2600" b="1">
                <a:solidFill>
                  <a:srgbClr val="CC3300"/>
                </a:solidFill>
              </a:rPr>
              <a:t>    ¿</a:t>
            </a:r>
            <a:r>
              <a:rPr lang="es-ES" b="1">
                <a:solidFill>
                  <a:srgbClr val="CC3300"/>
                </a:solidFill>
              </a:rPr>
              <a:t>Qué es?</a:t>
            </a:r>
            <a:r>
              <a:rPr lang="es-ES"/>
              <a:t> Es la iniciativa de gestión de conocimiento del FOMIN presentada por el Comit</a:t>
            </a:r>
            <a:r>
              <a:rPr lang="es-ES" altLang="ja-JP">
                <a:latin typeface="Arial"/>
                <a:ea typeface="MS PGothic" pitchFamily="34" charset="-128"/>
              </a:rPr>
              <a:t>é</a:t>
            </a:r>
            <a:r>
              <a:rPr lang="es-ES" altLang="ja-JP">
                <a:ea typeface="MS PGothic" pitchFamily="34" charset="-128"/>
              </a:rPr>
              <a:t> de Donantes en mayo de 2007. </a:t>
            </a:r>
            <a:endParaRPr lang="es-ES"/>
          </a:p>
          <a:p>
            <a:pPr marL="457200" indent="-457200" algn="just">
              <a:spcBef>
                <a:spcPct val="20000"/>
              </a:spcBef>
            </a:pPr>
            <a:r>
              <a:rPr lang="es-ES" b="1"/>
              <a:t>	</a:t>
            </a:r>
          </a:p>
          <a:p>
            <a:pPr marL="457200" indent="-457200" algn="just">
              <a:spcBef>
                <a:spcPct val="20000"/>
              </a:spcBef>
            </a:pPr>
            <a:r>
              <a:rPr lang="es-ES" b="1">
                <a:solidFill>
                  <a:srgbClr val="CC3300"/>
                </a:solidFill>
              </a:rPr>
              <a:t>	¿Su objetivo?</a:t>
            </a:r>
            <a:r>
              <a:rPr lang="es-ES"/>
              <a:t> Crear, identificar y compartir conocimiento interno y externo para generar un impacto positivo en el logro de los objetivos del FOMIN II. </a:t>
            </a:r>
          </a:p>
          <a:p>
            <a:pPr marL="457200" indent="-457200" algn="just">
              <a:spcBef>
                <a:spcPct val="20000"/>
              </a:spcBef>
            </a:pPr>
            <a:endParaRPr lang="es-ES"/>
          </a:p>
          <a:p>
            <a:pPr marL="457200" indent="-457200" algn="just">
              <a:spcBef>
                <a:spcPct val="20000"/>
              </a:spcBef>
            </a:pPr>
            <a:r>
              <a:rPr lang="es-ES"/>
              <a:t>	 </a:t>
            </a:r>
            <a:r>
              <a:rPr lang="es-ES" b="1">
                <a:solidFill>
                  <a:srgbClr val="CC3300"/>
                </a:solidFill>
              </a:rPr>
              <a:t>¿Cómo?</a:t>
            </a:r>
            <a:r>
              <a:rPr lang="es-ES"/>
              <a:t> A través del desarrollo de un sistema capaz de identificar, organizar, validar y difundir conocimiento. </a:t>
            </a:r>
            <a:endParaRPr lang="es-ES" i="1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373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685800" y="2514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 i="1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762000" y="1905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Registrarse por temas de interés del FOMIN y reciban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s-ES" sz="2600"/>
              <a:t>   y coloquen noticias y eventos.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s-ES" sz="260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es-ES" sz="2600">
                <a:solidFill>
                  <a:schemeClr val="tx2"/>
                </a:solidFill>
              </a:rPr>
              <a:t>  Identificar y diseminar las lecciones de sus proyectos.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endParaRPr lang="es-ES" sz="260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es-ES" sz="2600">
                <a:solidFill>
                  <a:schemeClr val="tx2"/>
                </a:solidFill>
              </a:rPr>
              <a:t>  Sistematizar y difundir conocimientos que generen.</a:t>
            </a:r>
          </a:p>
          <a:p>
            <a:pPr algn="just">
              <a:lnSpc>
                <a:spcPct val="110000"/>
              </a:lnSpc>
              <a:buFontTx/>
              <a:buChar char="•"/>
            </a:pPr>
            <a:endParaRPr lang="es-ES" sz="2600">
              <a:solidFill>
                <a:schemeClr val="tx2"/>
              </a:solidFill>
            </a:endParaRPr>
          </a:p>
          <a:p>
            <a:pPr algn="just">
              <a:lnSpc>
                <a:spcPct val="110000"/>
              </a:lnSpc>
              <a:buFontTx/>
              <a:buChar char="•"/>
            </a:pPr>
            <a:r>
              <a:rPr lang="es-ES" sz="2600">
                <a:solidFill>
                  <a:schemeClr val="tx2"/>
                </a:solidFill>
              </a:rPr>
              <a:t>  Realizar pasantías en otros ejecutores en otros países.</a:t>
            </a:r>
          </a:p>
          <a:p>
            <a:pPr algn="just">
              <a:lnSpc>
                <a:spcPct val="110000"/>
              </a:lnSpc>
            </a:pPr>
            <a:endParaRPr lang="es-ES" sz="2600">
              <a:solidFill>
                <a:schemeClr val="tx2"/>
              </a:solidFill>
            </a:endParaRPr>
          </a:p>
          <a:p>
            <a:pPr marL="230188" lvl="3" indent="-230188" algn="just">
              <a:lnSpc>
                <a:spcPct val="110000"/>
              </a:lnSpc>
              <a:buFontTx/>
              <a:buChar char="•"/>
            </a:pPr>
            <a:r>
              <a:rPr lang="es-ES" sz="2600">
                <a:solidFill>
                  <a:schemeClr val="tx2"/>
                </a:solidFill>
              </a:rPr>
              <a:t> Recibir apoyo financiero del FOMIN para proyectos  globales del clúster; 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066800" y="1295400"/>
            <a:ext cx="7315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¿Cómo les podemos ayudar? </a:t>
            </a:r>
            <a:r>
              <a:rPr lang="es-E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(II)</a:t>
            </a:r>
            <a:endParaRPr lang="es-ES" sz="2800">
              <a:solidFill>
                <a:srgbClr val="CC3300"/>
              </a:solidFill>
            </a:endParaRP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830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812800"/>
            <a:ext cx="845820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</a:pPr>
            <a:endParaRPr lang="es-ES" sz="2800" b="1">
              <a:solidFill>
                <a:srgbClr val="CC3300"/>
              </a:solidFill>
            </a:endParaRPr>
          </a:p>
          <a:p>
            <a:pPr marL="457200" indent="-457200" algn="ctr">
              <a:lnSpc>
                <a:spcPct val="90000"/>
              </a:lnSpc>
            </a:pPr>
            <a:r>
              <a:rPr lang="es-ES" sz="3200" b="1">
                <a:solidFill>
                  <a:srgbClr val="CC3300"/>
                </a:solidFill>
              </a:rPr>
              <a:t>Iniciativa </a:t>
            </a:r>
            <a:r>
              <a:rPr lang="es-ES" sz="3200" b="1" i="1">
                <a:solidFill>
                  <a:srgbClr val="CC3300"/>
                </a:solidFill>
              </a:rPr>
              <a:t>K2Practice</a:t>
            </a:r>
            <a:endParaRPr lang="es-ES" sz="3200" b="1" i="1"/>
          </a:p>
          <a:p>
            <a:pPr marL="457200" indent="-457200">
              <a:spcBef>
                <a:spcPct val="20000"/>
              </a:spcBef>
            </a:pPr>
            <a:endParaRPr lang="es-ES" i="1"/>
          </a:p>
          <a:p>
            <a:pPr marL="457200" indent="-457200">
              <a:spcBef>
                <a:spcPct val="20000"/>
              </a:spcBef>
            </a:pPr>
            <a:r>
              <a:rPr lang="es-ES" b="1"/>
              <a:t>Tiene cuatro componentes:</a:t>
            </a:r>
            <a:endParaRPr lang="es-ES"/>
          </a:p>
          <a:p>
            <a:pPr marL="457200" indent="-457200">
              <a:spcBef>
                <a:spcPct val="20000"/>
              </a:spcBef>
            </a:pPr>
            <a:endParaRPr lang="es-ES"/>
          </a:p>
          <a:p>
            <a:pPr marL="457200" indent="-45720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"/>
              <a:t>Repositorio de Información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AutoNum type="arabicPeriod"/>
            </a:pPr>
            <a:endParaRPr lang="es-ES"/>
          </a:p>
          <a:p>
            <a:pPr marL="457200" indent="-457200"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s-ES" b="1">
                <a:solidFill>
                  <a:srgbClr val="CC3300"/>
                </a:solidFill>
              </a:rPr>
              <a:t>Comunidades de Aprendizaje FOMIN en clusters y países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AutoNum type="arabicPeriod"/>
            </a:pPr>
            <a:endParaRPr lang="es-ES" b="1">
              <a:solidFill>
                <a:srgbClr val="CC3300"/>
              </a:solidFill>
            </a:endParaRPr>
          </a:p>
          <a:p>
            <a:pPr marL="457200" indent="-457200">
              <a:spcBef>
                <a:spcPct val="20000"/>
              </a:spcBef>
              <a:buFontTx/>
              <a:buAutoNum type="arabicPeriod"/>
            </a:pPr>
            <a:r>
              <a:rPr lang="es-ES"/>
              <a:t>Análisis de temas maduros en el FOMIN para la replicabilidad en otros contextos y lugares</a:t>
            </a:r>
          </a:p>
          <a:p>
            <a:pPr marL="457200" indent="-457200">
              <a:spcBef>
                <a:spcPct val="20000"/>
              </a:spcBef>
            </a:pPr>
            <a:endParaRPr lang="es-ES"/>
          </a:p>
          <a:p>
            <a:pPr marL="457200" indent="-457200">
              <a:lnSpc>
                <a:spcPct val="90000"/>
              </a:lnSpc>
            </a:pPr>
            <a:r>
              <a:rPr lang="es-ES"/>
              <a:t>4.	Apoyo al cambio organizacional del FOMIN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625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6260" name="Text Box 4"/>
          <p:cNvSpPr txBox="1">
            <a:spLocks noChangeArrowheads="1"/>
          </p:cNvSpPr>
          <p:nvPr/>
        </p:nvSpPr>
        <p:spPr bwMode="auto">
          <a:xfrm>
            <a:off x="762000" y="908050"/>
            <a:ext cx="8153400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</a:pPr>
            <a:endParaRPr lang="es-ES" sz="2800" b="1"/>
          </a:p>
          <a:p>
            <a:pPr marL="457200" indent="-457200" algn="ctr">
              <a:lnSpc>
                <a:spcPct val="90000"/>
              </a:lnSpc>
            </a:pPr>
            <a:r>
              <a:rPr lang="es-ES" sz="2800" b="1"/>
              <a:t>¿Por qué el FOMIN adopta la Iniciativa de Gestión del Conocimiento, </a:t>
            </a:r>
            <a:r>
              <a:rPr lang="es-ES" sz="2800" b="1" i="1">
                <a:solidFill>
                  <a:srgbClr val="CC3300"/>
                </a:solidFill>
              </a:rPr>
              <a:t>K2Practice</a:t>
            </a:r>
            <a:r>
              <a:rPr lang="es-ES" sz="2800" b="1" i="1"/>
              <a:t>? </a:t>
            </a:r>
            <a:r>
              <a:rPr lang="es-ES" sz="2800" b="1">
                <a:solidFill>
                  <a:srgbClr val="CC3300"/>
                </a:solidFill>
              </a:rPr>
              <a:t>(1)</a:t>
            </a:r>
          </a:p>
          <a:p>
            <a:pPr marL="457200" indent="-457200" algn="ctr">
              <a:lnSpc>
                <a:spcPct val="90000"/>
              </a:lnSpc>
            </a:pPr>
            <a:endParaRPr lang="es-ES" sz="2800"/>
          </a:p>
          <a:p>
            <a:pPr marL="457200" indent="-457200" algn="just">
              <a:buFontTx/>
              <a:buChar char="•"/>
            </a:pPr>
            <a:r>
              <a:rPr lang="es-ES"/>
              <a:t>Trabajamos con </a:t>
            </a:r>
            <a:r>
              <a:rPr lang="es-ES">
                <a:solidFill>
                  <a:srgbClr val="CC3300"/>
                </a:solidFill>
              </a:rPr>
              <a:t>agentes de cambio</a:t>
            </a:r>
            <a:r>
              <a:rPr lang="es-ES"/>
              <a:t> (+ de 800) que promueven crecimiento y reducción pobreza a través sector privado.</a:t>
            </a:r>
          </a:p>
          <a:p>
            <a:pPr marL="457200" indent="-457200" algn="just"/>
            <a:endParaRPr lang="es-ES"/>
          </a:p>
          <a:p>
            <a:pPr marL="457200" indent="-457200" algn="just">
              <a:buFontTx/>
              <a:buChar char="•"/>
            </a:pPr>
            <a:r>
              <a:rPr lang="es-ES"/>
              <a:t>Acumulamos</a:t>
            </a:r>
            <a:r>
              <a:rPr lang="es-ES">
                <a:solidFill>
                  <a:srgbClr val="E47200"/>
                </a:solidFill>
              </a:rPr>
              <a:t> </a:t>
            </a:r>
            <a:r>
              <a:rPr lang="es-ES">
                <a:solidFill>
                  <a:srgbClr val="CC3300"/>
                </a:solidFill>
              </a:rPr>
              <a:t>14 años experiencia</a:t>
            </a:r>
            <a:r>
              <a:rPr lang="es-ES"/>
              <a:t> en proyectos promoción sector privado (+1.000), con $1.200 millones aprobados y + de 800 movilizados.</a:t>
            </a:r>
          </a:p>
          <a:p>
            <a:pPr marL="457200" indent="-457200" algn="just">
              <a:lnSpc>
                <a:spcPct val="60000"/>
              </a:lnSpc>
            </a:pPr>
            <a:endParaRPr lang="es-ES"/>
          </a:p>
          <a:p>
            <a:pPr marL="457200" indent="-457200" algn="just">
              <a:lnSpc>
                <a:spcPct val="70000"/>
              </a:lnSpc>
            </a:pPr>
            <a:endParaRPr lang="es-ES"/>
          </a:p>
          <a:p>
            <a:pPr marL="457200" indent="-457200" algn="just">
              <a:buFontTx/>
              <a:buChar char="•"/>
            </a:pPr>
            <a:r>
              <a:rPr lang="es-ES"/>
              <a:t>Somos un </a:t>
            </a:r>
            <a:r>
              <a:rPr lang="es-ES">
                <a:solidFill>
                  <a:srgbClr val="CC3300"/>
                </a:solidFill>
              </a:rPr>
              <a:t>laboratorio innovador</a:t>
            </a:r>
            <a:r>
              <a:rPr lang="es-ES"/>
              <a:t> para promover la replicabilidad a mayor escala y en otros contextos.</a:t>
            </a:r>
            <a:endParaRPr lang="es-ES">
              <a:solidFill>
                <a:srgbClr val="CC3300"/>
              </a:solidFill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3971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85800" y="990600"/>
            <a:ext cx="8229600" cy="459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90000"/>
              </a:lnSpc>
            </a:pPr>
            <a:endParaRPr lang="es-ES" sz="2800" b="1"/>
          </a:p>
          <a:p>
            <a:pPr marL="457200" indent="-457200" algn="ctr">
              <a:lnSpc>
                <a:spcPct val="90000"/>
              </a:lnSpc>
            </a:pPr>
            <a:r>
              <a:rPr lang="es-ES" sz="2800" b="1"/>
              <a:t>¿Por qué el FOMIN adopta la Iniciativa de </a:t>
            </a:r>
          </a:p>
          <a:p>
            <a:pPr marL="457200" indent="-457200" algn="ctr">
              <a:lnSpc>
                <a:spcPct val="90000"/>
              </a:lnSpc>
            </a:pPr>
            <a:r>
              <a:rPr lang="es-ES" sz="2800" b="1"/>
              <a:t>Gestión del Conocimiento, </a:t>
            </a:r>
            <a:r>
              <a:rPr lang="es-ES" sz="2800" b="1" i="1">
                <a:solidFill>
                  <a:srgbClr val="CC3300"/>
                </a:solidFill>
              </a:rPr>
              <a:t>K2Practice</a:t>
            </a:r>
            <a:r>
              <a:rPr lang="es-ES" sz="2800" b="1" i="1"/>
              <a:t>? </a:t>
            </a:r>
            <a:r>
              <a:rPr lang="es-ES" sz="2800" b="1">
                <a:solidFill>
                  <a:srgbClr val="CC3300"/>
                </a:solidFill>
              </a:rPr>
              <a:t>(2)</a:t>
            </a:r>
          </a:p>
          <a:p>
            <a:pPr marL="457200" indent="-457200" algn="ctr">
              <a:lnSpc>
                <a:spcPct val="90000"/>
              </a:lnSpc>
            </a:pPr>
            <a:endParaRPr lang="es-ES" sz="2200"/>
          </a:p>
          <a:p>
            <a:pPr marL="457200" indent="-457200" algn="just">
              <a:lnSpc>
                <a:spcPct val="70000"/>
              </a:lnSpc>
            </a:pPr>
            <a:endParaRPr lang="es-ES" sz="2200"/>
          </a:p>
          <a:p>
            <a:pPr marL="457200" indent="-457200" algn="just">
              <a:buFontTx/>
              <a:buChar char="•"/>
            </a:pPr>
            <a:r>
              <a:rPr lang="es-ES"/>
              <a:t>Queremos desencadenar </a:t>
            </a:r>
            <a:r>
              <a:rPr lang="es-ES">
                <a:solidFill>
                  <a:srgbClr val="CC3300"/>
                </a:solidFill>
              </a:rPr>
              <a:t>práctica reflexiva</a:t>
            </a:r>
            <a:r>
              <a:rPr lang="es-ES"/>
              <a:t> </a:t>
            </a:r>
            <a:r>
              <a:rPr lang="es-ES">
                <a:solidFill>
                  <a:srgbClr val="CC3300"/>
                </a:solidFill>
              </a:rPr>
              <a:t>colectiva</a:t>
            </a:r>
            <a:r>
              <a:rPr lang="es-ES"/>
              <a:t> para aumentar el impacto de los proyectos.</a:t>
            </a:r>
          </a:p>
          <a:p>
            <a:pPr marL="457200" indent="-457200" algn="just">
              <a:lnSpc>
                <a:spcPct val="70000"/>
              </a:lnSpc>
            </a:pPr>
            <a:endParaRPr lang="es-ES"/>
          </a:p>
          <a:p>
            <a:pPr marL="457200" indent="-457200" algn="just">
              <a:lnSpc>
                <a:spcPct val="120000"/>
              </a:lnSpc>
            </a:pPr>
            <a:endParaRPr lang="es-ES" b="1" i="1">
              <a:solidFill>
                <a:srgbClr val="CC3300"/>
              </a:solidFill>
            </a:endParaRPr>
          </a:p>
          <a:p>
            <a:pPr marL="457200" indent="-457200" algn="just">
              <a:lnSpc>
                <a:spcPct val="120000"/>
              </a:lnSpc>
            </a:pPr>
            <a:endParaRPr lang="es-ES" b="1" i="1">
              <a:solidFill>
                <a:srgbClr val="CC3300"/>
              </a:solidFill>
            </a:endParaRPr>
          </a:p>
          <a:p>
            <a:pPr marL="457200" indent="-457200" algn="just">
              <a:lnSpc>
                <a:spcPct val="120000"/>
              </a:lnSpc>
            </a:pPr>
            <a:r>
              <a:rPr lang="es-ES" b="1" i="1">
                <a:solidFill>
                  <a:srgbClr val="CC3300"/>
                </a:solidFill>
              </a:rPr>
              <a:t>    </a:t>
            </a:r>
            <a:r>
              <a:rPr lang="es-ES" sz="2600" b="1" i="1">
                <a:solidFill>
                  <a:srgbClr val="CC3300"/>
                </a:solidFill>
              </a:rPr>
              <a:t>K2Practice </a:t>
            </a:r>
            <a:r>
              <a:rPr lang="es-ES" sz="2600" b="1"/>
              <a:t>es un medio para mejorar el impacto a través de los proyectos con </a:t>
            </a:r>
            <a:r>
              <a:rPr lang="es-ES" sz="2600" b="1">
                <a:solidFill>
                  <a:srgbClr val="CC3300"/>
                </a:solidFill>
              </a:rPr>
              <a:t>Uds. como protagonistas.</a:t>
            </a:r>
            <a:endParaRPr lang="es-ES" sz="2600">
              <a:solidFill>
                <a:srgbClr val="CC3300"/>
              </a:solidFill>
            </a:endParaRP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4419600" y="37338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47200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rgbClr val="CC3300"/>
              </a:solidFill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601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685800" y="908050"/>
            <a:ext cx="82296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s-ES" sz="2800" b="1"/>
          </a:p>
          <a:p>
            <a:pPr marL="457200" indent="-457200" algn="ctr"/>
            <a:r>
              <a:rPr lang="es-ES" sz="2800" b="1"/>
              <a:t>¿Por qué Ustedes como socios? </a:t>
            </a:r>
            <a:r>
              <a:rPr lang="es-ES" sz="2800" b="1">
                <a:solidFill>
                  <a:srgbClr val="CC3300"/>
                </a:solidFill>
              </a:rPr>
              <a:t>(I)</a:t>
            </a:r>
            <a:endParaRPr lang="es-ES">
              <a:solidFill>
                <a:srgbClr val="CC3300"/>
              </a:solidFill>
            </a:endParaRPr>
          </a:p>
          <a:p>
            <a:pPr marL="457200" indent="-457200">
              <a:lnSpc>
                <a:spcPct val="60000"/>
              </a:lnSpc>
            </a:pPr>
            <a:endParaRPr lang="es-ES">
              <a:solidFill>
                <a:srgbClr val="CC3300"/>
              </a:solidFill>
            </a:endParaRPr>
          </a:p>
          <a:p>
            <a:pPr marL="457200" indent="-457200">
              <a:lnSpc>
                <a:spcPct val="60000"/>
              </a:lnSpc>
            </a:pPr>
            <a:endParaRPr lang="es-ES"/>
          </a:p>
          <a:p>
            <a:pPr marL="457200" indent="-457200">
              <a:lnSpc>
                <a:spcPct val="60000"/>
              </a:lnSpc>
            </a:pPr>
            <a:endParaRPr lang="es-ES"/>
          </a:p>
          <a:p>
            <a:pPr marL="457200" indent="-457200" algn="just">
              <a:buFontTx/>
              <a:buChar char="•"/>
            </a:pPr>
            <a:r>
              <a:rPr lang="es-ES"/>
              <a:t>Gran parte del </a:t>
            </a:r>
            <a:r>
              <a:rPr lang="es-ES" b="1">
                <a:solidFill>
                  <a:srgbClr val="CC3300"/>
                </a:solidFill>
              </a:rPr>
              <a:t>conocimiento acumulado</a:t>
            </a:r>
            <a:r>
              <a:rPr lang="es-ES"/>
              <a:t> en los proyectos del FOMIN reside </a:t>
            </a:r>
            <a:r>
              <a:rPr lang="es-ES" b="1">
                <a:solidFill>
                  <a:srgbClr val="CC3300"/>
                </a:solidFill>
              </a:rPr>
              <a:t>en sus organizaciones socias.</a:t>
            </a:r>
          </a:p>
          <a:p>
            <a:pPr marL="457200" indent="-457200" algn="just">
              <a:buFontTx/>
              <a:buChar char="•"/>
            </a:pPr>
            <a:endParaRPr lang="es-ES" b="1">
              <a:solidFill>
                <a:srgbClr val="CC3300"/>
              </a:solidFill>
            </a:endParaRPr>
          </a:p>
          <a:p>
            <a:pPr marL="457200" indent="-457200" algn="just">
              <a:buFontTx/>
              <a:buChar char="•"/>
            </a:pPr>
            <a:r>
              <a:rPr lang="es-ES"/>
              <a:t>Desde un punto de vista colectivo, este </a:t>
            </a:r>
            <a:r>
              <a:rPr lang="es-ES" b="1">
                <a:solidFill>
                  <a:srgbClr val="CC3300"/>
                </a:solidFill>
              </a:rPr>
              <a:t>conocimiento es tácito.</a:t>
            </a:r>
          </a:p>
          <a:p>
            <a:pPr marL="457200" indent="-457200" algn="just">
              <a:buFontTx/>
              <a:buChar char="•"/>
            </a:pPr>
            <a:endParaRPr lang="es-ES"/>
          </a:p>
          <a:p>
            <a:pPr marL="457200" indent="-457200" algn="just">
              <a:buFontTx/>
              <a:buChar char="•"/>
            </a:pPr>
            <a:r>
              <a:rPr lang="es-ES"/>
              <a:t>Este conocimiento es un </a:t>
            </a:r>
            <a:r>
              <a:rPr lang="es-ES" b="1">
                <a:solidFill>
                  <a:srgbClr val="CC3300"/>
                </a:solidFill>
              </a:rPr>
              <a:t>bien público</a:t>
            </a:r>
            <a:r>
              <a:rPr lang="es-ES"/>
              <a:t>:  debemos hacerlo explícito y difundirlo para que otros se beneficien.</a:t>
            </a:r>
            <a:endParaRPr lang="es-ES" sz="2000"/>
          </a:p>
          <a:p>
            <a:pPr marL="457200" indent="-457200">
              <a:buFontTx/>
              <a:buChar char="•"/>
            </a:pPr>
            <a:endParaRPr lang="es-ES" sz="2000"/>
          </a:p>
        </p:txBody>
      </p:sp>
      <p:sp>
        <p:nvSpPr>
          <p:cNvPr id="86027" name="Text Box 11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0240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685800" y="90805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endParaRPr lang="es-ES" sz="2800" b="1"/>
          </a:p>
          <a:p>
            <a:pPr marL="457200" indent="-457200" algn="ctr"/>
            <a:r>
              <a:rPr lang="es-ES" sz="2800" b="1"/>
              <a:t>¿Por qué Ustedes como socios? </a:t>
            </a:r>
            <a:r>
              <a:rPr lang="es-ES" sz="2800" b="1">
                <a:solidFill>
                  <a:srgbClr val="CC3300"/>
                </a:solidFill>
              </a:rPr>
              <a:t>(II)</a:t>
            </a:r>
            <a:endParaRPr lang="es-ES" sz="2000"/>
          </a:p>
          <a:p>
            <a:pPr marL="457200" indent="-457200">
              <a:buFontTx/>
              <a:buChar char="•"/>
            </a:pPr>
            <a:endParaRPr lang="es-ES" sz="2000"/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685800" y="2133600"/>
            <a:ext cx="4060825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/>
              <a:t>       Desde el FOMIN</a:t>
            </a:r>
          </a:p>
          <a:p>
            <a:endParaRPr lang="es-ES"/>
          </a:p>
          <a:p>
            <a:pPr>
              <a:buFontTx/>
              <a:buChar char="•"/>
            </a:pPr>
            <a:r>
              <a:rPr lang="es-ES" sz="2000"/>
              <a:t> </a:t>
            </a:r>
            <a:r>
              <a:rPr lang="es-ES" sz="2200"/>
              <a:t>Financiamos proyectos</a:t>
            </a:r>
          </a:p>
          <a:p>
            <a:pPr>
              <a:buFontTx/>
              <a:buChar char="•"/>
            </a:pPr>
            <a:r>
              <a:rPr lang="es-ES" sz="2200"/>
              <a:t> Accedemos a conocimiento global</a:t>
            </a:r>
          </a:p>
          <a:p>
            <a:pPr>
              <a:buFontTx/>
              <a:buChar char="•"/>
            </a:pPr>
            <a:r>
              <a:rPr lang="es-ES" sz="2200"/>
              <a:t> Transferimos conocimiento</a:t>
            </a:r>
          </a:p>
          <a:p>
            <a:pPr>
              <a:buFontTx/>
              <a:buChar char="•"/>
            </a:pPr>
            <a:r>
              <a:rPr lang="es-ES" sz="2200"/>
              <a:t> Creamos plataformas de intercambio para comunidades agentes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029200" y="2133600"/>
            <a:ext cx="3922713" cy="316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CC3300"/>
                </a:solidFill>
              </a:rPr>
              <a:t>               Ustedes</a:t>
            </a:r>
            <a:endParaRPr lang="es-ES">
              <a:solidFill>
                <a:srgbClr val="CC3300"/>
              </a:solidFill>
            </a:endParaRPr>
          </a:p>
          <a:p>
            <a:pPr>
              <a:buFontTx/>
              <a:buChar char="•"/>
            </a:pPr>
            <a:endParaRPr lang="es-ES">
              <a:solidFill>
                <a:srgbClr val="CC3300"/>
              </a:solidFill>
            </a:endParaRPr>
          </a:p>
          <a:p>
            <a:pPr>
              <a:buFontTx/>
              <a:buChar char="•"/>
            </a:pPr>
            <a:r>
              <a:rPr lang="es-ES" sz="2000">
                <a:solidFill>
                  <a:srgbClr val="CC3300"/>
                </a:solidFill>
              </a:rPr>
              <a:t> </a:t>
            </a:r>
            <a:r>
              <a:rPr lang="es-ES" sz="2200">
                <a:solidFill>
                  <a:srgbClr val="CC3300"/>
                </a:solidFill>
              </a:rPr>
              <a:t>Generan cambio</a:t>
            </a:r>
          </a:p>
          <a:p>
            <a:pPr>
              <a:buFontTx/>
              <a:buChar char="•"/>
            </a:pPr>
            <a:r>
              <a:rPr lang="es-ES" sz="2200">
                <a:solidFill>
                  <a:srgbClr val="CC3300"/>
                </a:solidFill>
              </a:rPr>
              <a:t> Crean conocimiento original local</a:t>
            </a:r>
          </a:p>
          <a:p>
            <a:pPr>
              <a:buFontTx/>
              <a:buChar char="•"/>
            </a:pPr>
            <a:r>
              <a:rPr lang="es-ES" sz="2200">
                <a:solidFill>
                  <a:srgbClr val="CC3300"/>
                </a:solidFill>
              </a:rPr>
              <a:t> Transfieren conocimiento local a la globalidad</a:t>
            </a:r>
          </a:p>
          <a:p>
            <a:pPr>
              <a:buFontTx/>
              <a:buChar char="•"/>
            </a:pPr>
            <a:r>
              <a:rPr lang="es-ES" sz="2200">
                <a:solidFill>
                  <a:srgbClr val="CC3300"/>
                </a:solidFill>
              </a:rPr>
              <a:t> Acceden a conocimiento global para mejorar su práctica</a:t>
            </a:r>
            <a:endParaRPr lang="es-ES" sz="2200">
              <a:solidFill>
                <a:srgbClr val="E47200"/>
              </a:solidFill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536575" y="6019800"/>
            <a:ext cx="860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S" b="1">
                <a:solidFill>
                  <a:srgbClr val="CC3300"/>
                </a:solidFill>
              </a:rPr>
              <a:t>Combinación de ambos puede ser muy potente y mejora impacto</a:t>
            </a:r>
          </a:p>
        </p:txBody>
      </p:sp>
      <p:sp>
        <p:nvSpPr>
          <p:cNvPr id="102409" name="AutoShape 9"/>
          <p:cNvSpPr>
            <a:spLocks noChangeArrowheads="1"/>
          </p:cNvSpPr>
          <p:nvPr/>
        </p:nvSpPr>
        <p:spPr bwMode="auto">
          <a:xfrm>
            <a:off x="4191000" y="5257800"/>
            <a:ext cx="533400" cy="5334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E472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5" grpId="0"/>
      <p:bldP spid="102406" grpId="0"/>
      <p:bldP spid="1024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8806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85800" y="1301750"/>
            <a:ext cx="8229600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es-ES" sz="2800" b="1"/>
              <a:t>¿Por qué Ustedes como socios? </a:t>
            </a:r>
            <a:r>
              <a:rPr lang="es-ES" sz="2800" b="1">
                <a:solidFill>
                  <a:srgbClr val="CC3300"/>
                </a:solidFill>
              </a:rPr>
              <a:t>(III)</a:t>
            </a:r>
            <a:endParaRPr lang="es-ES" sz="2800">
              <a:solidFill>
                <a:srgbClr val="CC3300"/>
              </a:solidFill>
            </a:endParaRPr>
          </a:p>
          <a:p>
            <a:pPr marL="457200" indent="-457200" algn="ctr">
              <a:lnSpc>
                <a:spcPct val="90000"/>
              </a:lnSpc>
            </a:pPr>
            <a:endParaRPr lang="es-ES" sz="3200"/>
          </a:p>
          <a:p>
            <a:pPr marL="457200" indent="-457200"/>
            <a:r>
              <a:rPr lang="es-ES" b="1">
                <a:solidFill>
                  <a:srgbClr val="CC3300"/>
                </a:solidFill>
              </a:rPr>
              <a:t>	El Clúster de Vivienda</a:t>
            </a:r>
            <a:endParaRPr lang="es-ES" sz="2200"/>
          </a:p>
          <a:p>
            <a:pPr marL="457200" indent="-457200">
              <a:buFontTx/>
              <a:buChar char="•"/>
            </a:pPr>
            <a:r>
              <a:rPr lang="es-ES" sz="2200"/>
              <a:t>Área de gran importancia para el desarrollo del sector privado.</a:t>
            </a:r>
          </a:p>
          <a:p>
            <a:pPr marL="457200" indent="-457200" algn="just">
              <a:buFontTx/>
              <a:buChar char="•"/>
            </a:pPr>
            <a:r>
              <a:rPr lang="es-ES" sz="2200"/>
              <a:t>Número de proyectos ( </a:t>
            </a:r>
            <a:r>
              <a:rPr lang="en-US" sz="2200"/>
              <a:t>8)</a:t>
            </a:r>
            <a:r>
              <a:rPr lang="es-ES" sz="2200"/>
              <a:t>.</a:t>
            </a:r>
          </a:p>
          <a:p>
            <a:pPr marL="457200" indent="-457200" algn="just">
              <a:buFontTx/>
              <a:buChar char="•"/>
            </a:pPr>
            <a:r>
              <a:rPr lang="es-ES" sz="2200" b="1">
                <a:solidFill>
                  <a:srgbClr val="CC3300"/>
                </a:solidFill>
              </a:rPr>
              <a:t>Relaciones colectivas</a:t>
            </a:r>
            <a:r>
              <a:rPr lang="es-ES" sz="2200"/>
              <a:t> y informales entre Uds en el contexto del Cluster y con FOMIN </a:t>
            </a:r>
            <a:endParaRPr lang="es-ES">
              <a:solidFill>
                <a:srgbClr val="CC3300"/>
              </a:solidFill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685800" y="3962400"/>
            <a:ext cx="8458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/>
            <a:r>
              <a:rPr lang="es-ES" sz="2200">
                <a:solidFill>
                  <a:srgbClr val="CC3300"/>
                </a:solidFill>
              </a:rPr>
              <a:t>  </a:t>
            </a:r>
          </a:p>
          <a:p>
            <a:pPr algn="just"/>
            <a:r>
              <a:rPr lang="es-ES" sz="2200" b="1">
                <a:solidFill>
                  <a:srgbClr val="CC3300"/>
                </a:solidFill>
              </a:rPr>
              <a:t>      Con estos activos creemos que podemos:</a:t>
            </a:r>
            <a:endParaRPr lang="es-ES" sz="2200"/>
          </a:p>
          <a:p>
            <a:pPr algn="just">
              <a:buFontTx/>
              <a:buChar char="•"/>
            </a:pPr>
            <a:r>
              <a:rPr lang="es-ES" sz="2200"/>
              <a:t>    Mejorar el impacto de los proyectos actuales y futuros.</a:t>
            </a:r>
          </a:p>
          <a:p>
            <a:pPr algn="just">
              <a:buFontTx/>
              <a:buChar char="•"/>
            </a:pPr>
            <a:r>
              <a:rPr lang="es-ES" sz="2200"/>
              <a:t>    Asumir una </a:t>
            </a:r>
            <a:r>
              <a:rPr lang="es-ES" sz="2200" b="1">
                <a:solidFill>
                  <a:srgbClr val="CC3300"/>
                </a:solidFill>
              </a:rPr>
              <a:t>responsabilidad compartida</a:t>
            </a:r>
            <a:r>
              <a:rPr lang="es-ES" sz="2200"/>
              <a:t> en  el esfuerzo de</a:t>
            </a:r>
          </a:p>
          <a:p>
            <a:pPr algn="just"/>
            <a:r>
              <a:rPr lang="es-ES" sz="2200"/>
              <a:t>      promoción del competitividad y crecimiento de PYMES in AL</a:t>
            </a:r>
          </a:p>
          <a:p>
            <a:pPr algn="just">
              <a:buFontTx/>
              <a:buChar char="•"/>
            </a:pPr>
            <a:r>
              <a:rPr lang="es-ES" sz="2200"/>
              <a:t>    Promover la </a:t>
            </a:r>
            <a:r>
              <a:rPr lang="es-ES" sz="2200" b="1">
                <a:solidFill>
                  <a:srgbClr val="CC3300"/>
                </a:solidFill>
              </a:rPr>
              <a:t>replicabilidad.</a:t>
            </a:r>
            <a:endParaRPr lang="es-ES"/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212725" y="0"/>
            <a:ext cx="93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3993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762000" y="23622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2600" b="1">
                <a:solidFill>
                  <a:srgbClr val="CC3300"/>
                </a:solidFill>
              </a:rPr>
              <a:t>Es un grupo de personas que:</a:t>
            </a:r>
            <a:endParaRPr lang="en-US" sz="2600"/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US" sz="2600"/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600"/>
              <a:t>  </a:t>
            </a:r>
            <a:r>
              <a:rPr lang="es-ES" sz="2600">
                <a:solidFill>
                  <a:srgbClr val="CC3300"/>
                </a:solidFill>
              </a:rPr>
              <a:t>Comparten</a:t>
            </a:r>
            <a:r>
              <a:rPr lang="es-ES" sz="2600"/>
              <a:t> inquietudes, problemas y pasión por un tema.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s-ES" sz="2600"/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</a:t>
            </a:r>
            <a:r>
              <a:rPr lang="es-ES" sz="2600">
                <a:solidFill>
                  <a:srgbClr val="CC3300"/>
                </a:solidFill>
              </a:rPr>
              <a:t>Profundizan</a:t>
            </a:r>
            <a:r>
              <a:rPr lang="es-ES" sz="2600"/>
              <a:t> sus conocimientos y experiencia en un área, interactuando periódicamente.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endParaRPr lang="es-ES" sz="2600"/>
          </a:p>
          <a:p>
            <a:pPr algn="just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s-ES" sz="2600"/>
              <a:t>  </a:t>
            </a:r>
            <a:r>
              <a:rPr lang="es-ES" sz="2600">
                <a:solidFill>
                  <a:srgbClr val="CC3300"/>
                </a:solidFill>
              </a:rPr>
              <a:t>Comparten</a:t>
            </a:r>
            <a:r>
              <a:rPr lang="es-ES" sz="2600"/>
              <a:t> lo que ellos conocen y aprenden uno del otro sobre sus respectivas áreas de</a:t>
            </a:r>
            <a:r>
              <a:rPr lang="en-US" sz="2600"/>
              <a:t> </a:t>
            </a:r>
            <a:r>
              <a:rPr lang="es-ES" sz="2600"/>
              <a:t>experiencia.</a:t>
            </a:r>
            <a:endParaRPr lang="en-US" sz="3200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7386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8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Definición de Comunidad de Aprendizaje</a:t>
            </a:r>
            <a:endParaRPr lang="es-ES" sz="4400">
              <a:solidFill>
                <a:schemeClr val="tx2"/>
              </a:solidFill>
            </a:endParaRP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 rot="-5400000">
            <a:off x="-3210718" y="3215481"/>
            <a:ext cx="6858000" cy="427037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s-ES" sz="2200">
                <a:solidFill>
                  <a:schemeClr val="bg1"/>
                </a:solidFill>
              </a:rPr>
              <a:t> REUNI</a:t>
            </a:r>
            <a:r>
              <a:rPr lang="es-ES" altLang="ja-JP" sz="2200">
                <a:solidFill>
                  <a:schemeClr val="bg1"/>
                </a:solidFill>
                <a:latin typeface="Arial"/>
                <a:ea typeface="MS PGothic" pitchFamily="34" charset="-128"/>
              </a:rPr>
              <a:t>Ó</a:t>
            </a:r>
            <a:r>
              <a:rPr lang="es-ES" altLang="ja-JP" sz="2200">
                <a:solidFill>
                  <a:schemeClr val="bg1"/>
                </a:solidFill>
                <a:ea typeface="MS PGothic" pitchFamily="34" charset="-128"/>
              </a:rPr>
              <a:t>N DEL CLUSTER DE VIVIENDA</a:t>
            </a:r>
            <a:endParaRPr lang="es-CR" sz="2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1234</Words>
  <Application>Microsoft Office PowerPoint</Application>
  <PresentationFormat>On-screen Show (4:3)</PresentationFormat>
  <Paragraphs>226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 New Roman</vt:lpstr>
      <vt:lpstr>Arial</vt:lpstr>
      <vt:lpstr>MS PGothic</vt:lpstr>
      <vt:lpstr>Webdings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anarod</cp:lastModifiedBy>
  <cp:revision>77</cp:revision>
  <dcterms:modified xsi:type="dcterms:W3CDTF">2010-07-12T13:40:13Z</dcterms:modified>
</cp:coreProperties>
</file>