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320" r:id="rId3"/>
    <p:sldId id="321" r:id="rId4"/>
    <p:sldId id="308" r:id="rId5"/>
    <p:sldId id="309" r:id="rId6"/>
    <p:sldId id="311" r:id="rId7"/>
    <p:sldId id="319" r:id="rId8"/>
    <p:sldId id="324" r:id="rId9"/>
    <p:sldId id="310" r:id="rId10"/>
    <p:sldId id="325" r:id="rId11"/>
    <p:sldId id="315" r:id="rId12"/>
    <p:sldId id="322" r:id="rId13"/>
  </p:sldIdLst>
  <p:sldSz cx="9144000" cy="6858000" type="screen4x3"/>
  <p:notesSz cx="6858000" cy="9199563"/>
  <p:embeddedFontLs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Trebuchet MS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333FF"/>
    <a:srgbClr val="FF9933"/>
    <a:srgbClr val="009999"/>
    <a:srgbClr val="008080"/>
    <a:srgbClr val="339966"/>
    <a:srgbClr val="DDDDDD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044C5-D9EB-43E8-977D-7E0861D51A0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9F96E-B1B0-4D3F-AA07-669350BDF46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F678E-D561-402F-918F-C6915788F441}" type="slidenum">
              <a:rPr lang="es-ES"/>
              <a:pPr/>
              <a:t>1</a:t>
            </a:fld>
            <a:endParaRPr lang="es-E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B45B-453A-4413-946B-3D399B950F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1D74-DAE0-4775-A142-E8C608A431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9DEB-9475-4070-9AF1-BBED0AFD669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EC2378-9F9C-47C2-8806-2D8A98067E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64181-79F7-4B2F-8DC6-EDE5C769C70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3FA4-F4F9-4D8E-AE59-667AECD32C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61837-4127-4668-B90B-26AD5307A9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D023-D6E3-4B31-BD79-B9312EED17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46737-3467-4E0F-8685-FB10061877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5477F-FCDD-4FE7-8983-A9CFBA071F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7C3E-3950-4FBC-832F-CA2251154A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AA218-5A26-4FD6-8A01-491B9E9EA44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64048-05A8-496A-BB8A-DA22F063BBED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31" name="Picture 7" descr="plantilla-bb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3" y="6350"/>
            <a:ext cx="9144001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logoBancolombia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b="17323"/>
          <a:stretch>
            <a:fillRect/>
          </a:stretch>
        </p:blipFill>
        <p:spPr>
          <a:xfrm>
            <a:off x="2843213" y="4772025"/>
            <a:ext cx="3813175" cy="1041400"/>
          </a:xfrm>
          <a:noFill/>
          <a:ln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4950" y="1874838"/>
            <a:ext cx="85693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337D"/>
              </a:buClr>
              <a:buFont typeface="Symbol" pitchFamily="18" charset="2"/>
              <a:buNone/>
            </a:pPr>
            <a:r>
              <a:rPr lang="es-SV" altLang="en-US" sz="4000" b="1">
                <a:solidFill>
                  <a:srgbClr val="000066"/>
                </a:solidFill>
              </a:rPr>
              <a:t>Encuentro de Ideas para el Desarrollo del Mercado de Vivienda</a:t>
            </a:r>
          </a:p>
          <a:p>
            <a:pPr marL="342900" indent="-342900" eaLnBrk="0" hangingPunct="0">
              <a:buClr>
                <a:srgbClr val="00337D"/>
              </a:buClr>
              <a:buFont typeface="Symbol" pitchFamily="18" charset="2"/>
              <a:buNone/>
            </a:pPr>
            <a:endParaRPr lang="en-US" sz="2400" b="1">
              <a:solidFill>
                <a:srgbClr val="000066"/>
              </a:solidFill>
            </a:endParaRPr>
          </a:p>
          <a:p>
            <a:pPr marL="342900" indent="-342900" eaLnBrk="0" hangingPunct="0">
              <a:buClr>
                <a:srgbClr val="00337D"/>
              </a:buClr>
              <a:buFont typeface="Symbol" pitchFamily="18" charset="2"/>
              <a:buNone/>
            </a:pPr>
            <a:r>
              <a:rPr lang="en-US" sz="2400" b="1">
                <a:solidFill>
                  <a:srgbClr val="000066"/>
                </a:solidFill>
              </a:rPr>
              <a:t>Diciembre 2007</a:t>
            </a:r>
            <a:endParaRPr lang="es-CO" sz="2400" b="1">
              <a:solidFill>
                <a:srgbClr val="000066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0825" y="333375"/>
            <a:ext cx="2017713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352675" y="1738313"/>
            <a:ext cx="5237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177800" algn="just">
              <a:buFontTx/>
              <a:buChar char="•"/>
            </a:pPr>
            <a:r>
              <a:rPr lang="es-ES_tradnl"/>
              <a:t>Oficina de representación BANCOLOMBIA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Brokers</a:t>
            </a:r>
            <a:endParaRPr lang="es-ES_tradnl" sz="1600">
              <a:latin typeface="Verdana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886075" y="217488"/>
            <a:ext cx="62579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¿Qué estamos haciendo para atenderlos?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05477" name="Picture 5" descr="Spai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617663"/>
            <a:ext cx="2179638" cy="1454150"/>
          </a:xfrm>
          <a:prstGeom prst="rect">
            <a:avLst/>
          </a:prstGeom>
          <a:noFill/>
        </p:spPr>
      </p:pic>
      <p:pic>
        <p:nvPicPr>
          <p:cNvPr id="105478" name="Picture 6" descr="us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3773488"/>
            <a:ext cx="2590800" cy="1841500"/>
          </a:xfrm>
          <a:prstGeom prst="rect">
            <a:avLst/>
          </a:prstGeom>
          <a:noFill/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473325" y="4110038"/>
            <a:ext cx="5237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177800" algn="just">
              <a:buFontTx/>
              <a:buChar char="•"/>
            </a:pPr>
            <a:r>
              <a:rPr lang="es-ES_tradnl"/>
              <a:t>Brokers</a:t>
            </a:r>
            <a:endParaRPr lang="es-ES_tradnl" sz="1600">
              <a:latin typeface="Verdana" pitchFamily="34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77850" y="5999163"/>
            <a:ext cx="7920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CO"/>
              <a:t>Los productos son de BANCOLOMBIA en Colombia pero se refieren los clientes desde estos canales en el exterior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44640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u="sng">
                <a:latin typeface="Trebuchet MS" pitchFamily="34" charset="0"/>
              </a:rPr>
              <a:t>Para residentes en Estados Unidos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s-ES"/>
              <a:t>Tener Status migratorio legalizado.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Edad de 23 a 69 años.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Experiencia laboral de 1 año para empleados y  2 años para independientes.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Valor comercial mínimo de la vivienda a Financiar: 73 SMMLV tanto para vivienda como diferente de vivienda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Plazo: Mínimo 5 años y Máximo 10 años tanto para pesos como UVR.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ES"/>
              <a:t>Porcentaje máximo de financiación: 70% del valor comercial del inmueble.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s-ES">
              <a:latin typeface="Trebuchet MS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6407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>
                <a:solidFill>
                  <a:srgbClr val="000066"/>
                </a:solidFill>
                <a:latin typeface="Trebuchet MS" pitchFamily="34" charset="0"/>
              </a:rPr>
              <a:t>Características de los créditos a residentes en el exterior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679950" y="908050"/>
            <a:ext cx="446405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u="sng">
                <a:latin typeface="Trebuchet MS" pitchFamily="34" charset="0"/>
              </a:rPr>
              <a:t>Para residentes en España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>
                <a:latin typeface="Trebuchet MS" pitchFamily="34" charset="0"/>
              </a:rPr>
              <a:t> </a:t>
            </a:r>
            <a:r>
              <a:rPr lang="es-ES"/>
              <a:t>Tener Status migratorio legalizado o en proceso de legalización.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Edad de 23 a 69 años.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Experiencia laboral de 1 año para empleados y  2 años para independientes.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Valor comercial mínimo de la vivienda a Financiar: 73 SMMLV tanto para vivienda como diferente de vivienda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 Plazo: Mínimo 5 años y Máximo 10 años tanto para pesos como UVR.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S"/>
              <a:t>Porcentaje máximo de financiación: 70% del valor comercial del inmueble para clientes que tengan status migratorio legalizado. Para clientes en proceso de legalización el 60% del valor comercial del inmueble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s-ES"/>
          </a:p>
          <a:p>
            <a:pPr algn="l">
              <a:spcBef>
                <a:spcPct val="50000"/>
              </a:spcBef>
              <a:buFontTx/>
              <a:buChar char="•"/>
            </a:pPr>
            <a:endParaRPr lang="es-ES"/>
          </a:p>
          <a:p>
            <a:pPr algn="l">
              <a:spcBef>
                <a:spcPct val="50000"/>
              </a:spcBef>
              <a:buFontTx/>
              <a:buChar char="•"/>
            </a:pPr>
            <a:endParaRPr lang="es-E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023938" y="1603375"/>
            <a:ext cx="70659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177800" algn="just">
              <a:buFontTx/>
              <a:buChar char="•"/>
            </a:pPr>
            <a:r>
              <a:rPr lang="es-ES_tradnl"/>
              <a:t>El crecimiento continuo en las remesas recibidas por Colombia, genera grandes oportunidades para la banca de profundizar este mercado.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El emigrante continua con fuertes vínculos con su país de origen, lo que significa que no sólo quiere ahorrar, sino conseguir un patrimonio: vivienda o empezar algún proyecto productivo.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Existen limitantes cambiarias para desarrollar más este mercado. (Restricciones de cuentas para no residentes)</a:t>
            </a:r>
          </a:p>
          <a:p>
            <a:pPr lvl="2" algn="just"/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El desarrollo del mercado de vivienda a través de las remesas de trabajadores, impulsa el crecimiento económico de la nación.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l"/>
            <a:endParaRPr lang="es-ES_tradnl"/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/>
            <a:endParaRPr lang="es-ES_tradnl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70225" y="201613"/>
            <a:ext cx="5507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Conclusiones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372225" y="620713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CO" sz="2400" b="1">
                <a:solidFill>
                  <a:srgbClr val="083A8D"/>
                </a:solidFill>
                <a:cs typeface="Times New Roman" pitchFamily="18" charset="0"/>
              </a:rPr>
              <a:t>Banca Universal</a:t>
            </a:r>
            <a:endParaRPr lang="es-ES_tradnl" sz="2400" b="1">
              <a:solidFill>
                <a:srgbClr val="083A8D"/>
              </a:solidFill>
              <a:cs typeface="Times New Roman" pitchFamily="18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23975"/>
            <a:ext cx="87884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7596188" y="625475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CO" sz="2400" b="1">
                <a:solidFill>
                  <a:srgbClr val="00448D"/>
                </a:solidFill>
                <a:cs typeface="Times New Roman" pitchFamily="18" charset="0"/>
              </a:rPr>
              <a:t>Historia</a:t>
            </a:r>
            <a:endParaRPr lang="es-ES_tradnl" sz="2400" b="1">
              <a:solidFill>
                <a:srgbClr val="00448D"/>
              </a:solidFill>
              <a:cs typeface="Times New Roman" pitchFamily="18" charset="0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349500"/>
            <a:ext cx="88630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23850" y="4281488"/>
            <a:ext cx="87439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1600"/>
              <a:t>Censo 2005:   3.331.000 Colombianos viven fuera del país.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 sz="1600"/>
              <a:t> Motivadores: oportunidades laborales, económicas, seguridad, calidad de vida.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 sz="1600"/>
              <a:t> En promedio la gran mayoría de personas que han salido del país tienen entre 25 y 50 años.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74888" y="6656388"/>
            <a:ext cx="68691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s-ES" sz="900" b="1"/>
              <a:t>Fuente: DANE Censo 2005. ESTUDIOS BID - FOMIN 2004  Receptores de Remesas en América Latina: Caso Colombiano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8" y="1196975"/>
            <a:ext cx="5435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687638" y="174625"/>
            <a:ext cx="62579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ES" sz="2400">
                <a:solidFill>
                  <a:srgbClr val="000066"/>
                </a:solidFill>
                <a:latin typeface="Verdana" pitchFamily="34" charset="0"/>
              </a:rPr>
              <a:t>Reseña general de las remesas a Colombia - Ordenantes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52400" y="6543675"/>
            <a:ext cx="426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s-ES" sz="1000" b="1"/>
              <a:t>Fuente: DANE Censo Colombia 2005. www.dane.gov.co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295400"/>
            <a:ext cx="3970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49400"/>
            <a:ext cx="25209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081588" y="1219200"/>
            <a:ext cx="301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Origen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076825" y="3422650"/>
            <a:ext cx="301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Destino</a:t>
            </a:r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5" y="3776663"/>
            <a:ext cx="25177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578100" y="284163"/>
            <a:ext cx="62579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ES" sz="2400">
                <a:solidFill>
                  <a:srgbClr val="000066"/>
                </a:solidFill>
                <a:latin typeface="Verdana" pitchFamily="34" charset="0"/>
              </a:rPr>
              <a:t>Reseña general de las remesas a Colombia - Ordenantes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681288" y="1212850"/>
            <a:ext cx="61753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Reciben en promedio entre USD 300 y USD 500, en su mayoría con una frecuencia mensual (70%)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Son en su mayoría mujeres (52%).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Más del 50% tiene o ha tenido productos financieros.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Más del 80% afirma conocer y haber utilizado ATM’s.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En muchos casos no es su único ingreso,  estas familias reciben un ingreso adicional por el giro del exterior con un uso específico.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ES"/>
              <a:t> 68% del dinero que reciben se destina a gastos de manutención.  Sin embargo hay un porcentaje interesante de ese dinero que se destina a proyectos productivos y a educación.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ES"/>
              <a:t>Prevalecen los giros direccionados a gastos específicos definidos por el ordenante.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s-E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95288" y="6553200"/>
            <a:ext cx="8596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s-ES" sz="1000" b="1"/>
              <a:t>Fuente: ESTUDIOS BID - FOMIN 2004 Receptores de Remesas en América Latina: Caso Colombiano</a:t>
            </a:r>
          </a:p>
        </p:txBody>
      </p:sp>
      <p:pic>
        <p:nvPicPr>
          <p:cNvPr id="87045" name="Picture 5" descr="MPj03961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538663"/>
            <a:ext cx="2341563" cy="1554162"/>
          </a:xfrm>
          <a:prstGeom prst="rect">
            <a:avLst/>
          </a:prstGeom>
          <a:noFill/>
        </p:spPr>
      </p:pic>
      <p:pic>
        <p:nvPicPr>
          <p:cNvPr id="87046" name="Picture 6" descr="MPj03961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3738"/>
            <a:ext cx="2341563" cy="1554162"/>
          </a:xfrm>
          <a:prstGeom prst="rect">
            <a:avLst/>
          </a:prstGeom>
          <a:noFill/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886075" y="230188"/>
            <a:ext cx="62579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Beneficiarios de remesas, uso y necesidades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023938" y="1603375"/>
            <a:ext cx="706596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177800" algn="just">
              <a:buFontTx/>
              <a:buChar char="•"/>
            </a:pPr>
            <a:r>
              <a:rPr lang="es-ES_tradnl"/>
              <a:t>Acercamiento inicial a los Residentes en el Exterior (RE) como resultado de la participación del Banco en el mercado de Remesas Familiares.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Colocación de créditos hipotecarios a través de Brokers en los Estados Unidos y oficina de Representación en Madrid.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Participación en diferentes ferias para RE detectando variadas necesidades financieras sin satisfacer:  Crédito Hipotecario, remesas, captaciones, seguros.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Consenso al interior del Banco sobre el potencial de remesas y el potencial de desarrollo de negocios derivados. 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l"/>
            <a:endParaRPr lang="es-ES_tradnl"/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/>
            <a:endParaRPr lang="es-ES_tradnl" sz="1600">
              <a:latin typeface="Verdana" pitchFamily="34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070225" y="201613"/>
            <a:ext cx="55070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Remesas Familiares en BANCOLOMBIA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19075" y="1698625"/>
            <a:ext cx="41322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177800" algn="just">
              <a:buFontTx/>
              <a:buChar char="•"/>
            </a:pPr>
            <a:r>
              <a:rPr lang="es-ES_tradnl"/>
              <a:t>Cuentas de ahorro</a:t>
            </a:r>
          </a:p>
          <a:p>
            <a:pPr marL="355600" indent="-177800" algn="just">
              <a:buFontTx/>
              <a:buChar char="•"/>
            </a:pPr>
            <a:endParaRPr lang="es-ES_tradnl"/>
          </a:p>
          <a:p>
            <a:pPr marL="355600" indent="-177800" algn="just">
              <a:buFontTx/>
              <a:buChar char="•"/>
            </a:pPr>
            <a:r>
              <a:rPr lang="es-ES_tradnl"/>
              <a:t>Seguros</a:t>
            </a:r>
          </a:p>
          <a:p>
            <a:pPr lvl="2" algn="just">
              <a:buFontTx/>
              <a:buChar char="•"/>
            </a:pPr>
            <a:r>
              <a:rPr lang="es-ES_tradnl"/>
              <a:t>Vida</a:t>
            </a:r>
          </a:p>
          <a:p>
            <a:pPr lvl="2" algn="just">
              <a:buFontTx/>
              <a:buChar char="•"/>
            </a:pPr>
            <a:r>
              <a:rPr lang="es-ES_tradnl"/>
              <a:t>Hogar</a:t>
            </a:r>
          </a:p>
          <a:p>
            <a:pPr lvl="2" algn="just">
              <a:buFontTx/>
              <a:buChar char="•"/>
            </a:pPr>
            <a:r>
              <a:rPr lang="es-ES_tradnl"/>
              <a:t>Educativo</a:t>
            </a:r>
          </a:p>
          <a:p>
            <a:pPr lvl="2" algn="just">
              <a:buFontTx/>
              <a:buChar char="•"/>
            </a:pPr>
            <a:endParaRPr lang="es-ES_tradnl"/>
          </a:p>
          <a:p>
            <a:pPr marL="355600" indent="-177800" algn="l">
              <a:buFontTx/>
              <a:buChar char="•"/>
            </a:pPr>
            <a:r>
              <a:rPr lang="es-ES_tradnl"/>
              <a:t>Planes de ahorro programado</a:t>
            </a:r>
          </a:p>
          <a:p>
            <a:pPr marL="355600" indent="-177800" algn="l">
              <a:buFontTx/>
              <a:buChar char="•"/>
            </a:pPr>
            <a:endParaRPr lang="es-ES_tradnl"/>
          </a:p>
          <a:p>
            <a:pPr marL="355600" indent="-177800" algn="l">
              <a:buFontTx/>
              <a:buChar char="•"/>
            </a:pPr>
            <a:r>
              <a:rPr lang="es-ES_tradnl"/>
              <a:t>Créditos de consumo</a:t>
            </a:r>
          </a:p>
          <a:p>
            <a:pPr marL="355600" indent="-177800" algn="l">
              <a:buFontTx/>
              <a:buChar char="•"/>
            </a:pPr>
            <a:endParaRPr lang="es-ES_tradnl"/>
          </a:p>
          <a:p>
            <a:pPr marL="355600" indent="-177800" algn="l">
              <a:buFontTx/>
              <a:buChar char="•"/>
            </a:pPr>
            <a:r>
              <a:rPr lang="es-ES_tradnl"/>
              <a:t>Créditos hipotecarios</a:t>
            </a:r>
          </a:p>
          <a:p>
            <a:pPr lvl="2" algn="just"/>
            <a:endParaRPr lang="es-ES_tradnl"/>
          </a:p>
          <a:p>
            <a:pPr marL="355600" indent="-177800" algn="l"/>
            <a:endParaRPr lang="es-ES_tradnl"/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>
              <a:buFontTx/>
              <a:buChar char="•"/>
            </a:pPr>
            <a:endParaRPr lang="es-ES_tradnl" sz="1600">
              <a:latin typeface="Verdana" pitchFamily="34" charset="0"/>
            </a:endParaRPr>
          </a:p>
          <a:p>
            <a:pPr marL="355600" indent="-177800" algn="just"/>
            <a:endParaRPr lang="es-ES_tradnl" sz="1600">
              <a:latin typeface="Verdana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070225" y="201613"/>
            <a:ext cx="55070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Productos para los beneficiarios de remesas familiares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/>
          </p:nvPr>
        </p:nvGraphicFramePr>
        <p:xfrm>
          <a:off x="3775075" y="2668588"/>
          <a:ext cx="5368925" cy="3409950"/>
        </p:xfrm>
        <a:graphic>
          <a:graphicData uri="http://schemas.openxmlformats.org/presentationml/2006/ole">
            <p:oleObj spid="_x0000_s103428" name="Gráfico" r:id="rId3" imgW="6134100" imgH="3409950" progId="Excel.Chart.8">
              <p:embed/>
            </p:oleObj>
          </a:graphicData>
        </a:graphic>
      </p:graphicFrame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838950" y="2222500"/>
            <a:ext cx="210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>
                <a:solidFill>
                  <a:srgbClr val="000066"/>
                </a:solidFill>
                <a:latin typeface="Verdana" pitchFamily="34" charset="0"/>
              </a:rPr>
              <a:t>Bancarización</a:t>
            </a:r>
            <a:endParaRPr lang="es-ES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957263" y="1820863"/>
            <a:ext cx="79200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s-CO"/>
              <a:t>Acceso al crédito en Colombia:</a:t>
            </a:r>
          </a:p>
          <a:p>
            <a:pPr marL="822325" lvl="1" indent="-285750" algn="l">
              <a:spcBef>
                <a:spcPct val="20000"/>
              </a:spcBef>
              <a:buFontTx/>
              <a:buChar char="–"/>
            </a:pPr>
            <a:r>
              <a:rPr lang="es-CO" sz="1600"/>
              <a:t>Consumo</a:t>
            </a:r>
          </a:p>
          <a:p>
            <a:pPr marL="822325" lvl="1" indent="-285750" algn="l">
              <a:spcBef>
                <a:spcPct val="20000"/>
              </a:spcBef>
              <a:buFontTx/>
              <a:buChar char="–"/>
            </a:pPr>
            <a:r>
              <a:rPr lang="es-CO" sz="1600"/>
              <a:t>Hipotecario</a:t>
            </a:r>
          </a:p>
          <a:p>
            <a:pPr marL="822325" lvl="1" indent="-285750" algn="l">
              <a:spcBef>
                <a:spcPct val="20000"/>
              </a:spcBef>
            </a:pPr>
            <a:endParaRPr lang="es-CO" sz="1600"/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s-CO"/>
              <a:t>Seguros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s-CO"/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s-CO"/>
              <a:t>Productos de Ahorro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s-CO"/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s-CO"/>
              <a:t>Autonomía para el manejo de sus recursos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68313" y="5516563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886075" y="215900"/>
            <a:ext cx="62579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r"/>
            <a:r>
              <a:rPr lang="es-CO" sz="2400">
                <a:solidFill>
                  <a:srgbClr val="000066"/>
                </a:solidFill>
                <a:latin typeface="Verdana" pitchFamily="34" charset="0"/>
              </a:rPr>
              <a:t>¿Qué necesidades tienen los residentes en el exterior?</a:t>
            </a:r>
            <a:endParaRPr lang="es-ES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CCFA"/>
        </a:solidFill>
        <a:ln w="9525" cap="flat" cmpd="sng" algn="ctr">
          <a:noFill/>
          <a:prstDash val="dash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9ACCFA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CCFA"/>
        </a:solidFill>
        <a:ln w="9525" cap="flat" cmpd="sng" algn="ctr">
          <a:noFill/>
          <a:prstDash val="dash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9ACCFA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6522</TotalTime>
  <Words>720</Words>
  <Application>Microsoft Office PowerPoint</Application>
  <PresentationFormat>On-screen Show (4:3)</PresentationFormat>
  <Paragraphs>102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Symbol</vt:lpstr>
      <vt:lpstr>Times New Roman</vt:lpstr>
      <vt:lpstr>Verdana</vt:lpstr>
      <vt:lpstr>Trebuchet MS</vt:lpstr>
      <vt:lpstr>Wingdings</vt:lpstr>
      <vt:lpstr>Diseño predeterminado</vt:lpstr>
      <vt:lpstr>Gráfico de Microsoft Office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BANCOLOMBIA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BANCOLOMBIA S.A</dc:creator>
  <cp:lastModifiedBy>anarod</cp:lastModifiedBy>
  <cp:revision>130</cp:revision>
  <dcterms:created xsi:type="dcterms:W3CDTF">2007-07-25T20:27:37Z</dcterms:created>
  <dcterms:modified xsi:type="dcterms:W3CDTF">2010-07-12T02:15:02Z</dcterms:modified>
</cp:coreProperties>
</file>