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9" r:id="rId2"/>
    <p:sldId id="258" r:id="rId3"/>
    <p:sldId id="266" r:id="rId4"/>
    <p:sldId id="273" r:id="rId5"/>
    <p:sldId id="289" r:id="rId6"/>
    <p:sldId id="265" r:id="rId7"/>
    <p:sldId id="274" r:id="rId8"/>
    <p:sldId id="282" r:id="rId9"/>
    <p:sldId id="275" r:id="rId10"/>
    <p:sldId id="290" r:id="rId11"/>
    <p:sldId id="267" r:id="rId12"/>
    <p:sldId id="276" r:id="rId13"/>
    <p:sldId id="297" r:id="rId14"/>
    <p:sldId id="284" r:id="rId15"/>
    <p:sldId id="291" r:id="rId16"/>
    <p:sldId id="283" r:id="rId17"/>
    <p:sldId id="277" r:id="rId18"/>
    <p:sldId id="292" r:id="rId19"/>
    <p:sldId id="288" r:id="rId20"/>
    <p:sldId id="298" r:id="rId21"/>
    <p:sldId id="268" r:id="rId22"/>
    <p:sldId id="279" r:id="rId23"/>
    <p:sldId id="278" r:id="rId24"/>
    <p:sldId id="293" r:id="rId25"/>
    <p:sldId id="285" r:id="rId26"/>
    <p:sldId id="299" r:id="rId27"/>
    <p:sldId id="280" r:id="rId28"/>
    <p:sldId id="300" r:id="rId29"/>
    <p:sldId id="271" r:id="rId30"/>
    <p:sldId id="281" r:id="rId31"/>
    <p:sldId id="301" r:id="rId32"/>
    <p:sldId id="286" r:id="rId33"/>
    <p:sldId id="294" r:id="rId34"/>
    <p:sldId id="272" r:id="rId35"/>
    <p:sldId id="261" r:id="rId36"/>
    <p:sldId id="295" r:id="rId37"/>
    <p:sldId id="262" r:id="rId38"/>
    <p:sldId id="264" r:id="rId39"/>
  </p:sldIdLst>
  <p:sldSz cx="9144000" cy="6858000" type="screen4x3"/>
  <p:notesSz cx="6858000" cy="9144000"/>
  <p:embeddedFontLst>
    <p:embeddedFont>
      <p:font typeface="Tahoma" pitchFamily="34" charset="0"/>
      <p:regular r:id="rId42"/>
      <p:bold r:id="rId43"/>
    </p:embeddedFont>
    <p:embeddedFont>
      <p:font typeface="Verdana" pitchFamily="34" charset="0"/>
      <p:regular r:id="rId44"/>
      <p:bold r:id="rId45"/>
      <p:italic r:id="rId46"/>
      <p:boldItalic r:id="rId47"/>
    </p:embeddedFont>
  </p:embeddedFontLst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7BC"/>
    <a:srgbClr val="FFFEE6"/>
    <a:srgbClr val="FFFEE9"/>
    <a:srgbClr val="FFFEDF"/>
    <a:srgbClr val="808000"/>
    <a:srgbClr val="000066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1.fntdata"/><Relationship Id="rId47" Type="http://schemas.openxmlformats.org/officeDocument/2006/relationships/font" Target="fonts/font6.fntdata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2.fntdata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s-E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C93C6D6C-A67A-432E-B8A5-DA91BDDEB11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3316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33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33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E40DB962-AB43-42E6-9A85-6A3F75CAD52D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7772400" cy="1143000"/>
          </a:xfrm>
          <a:solidFill>
            <a:srgbClr val="808000">
              <a:alpha val="50000"/>
            </a:srgbClr>
          </a:solidFill>
          <a:ln w="25400">
            <a:solidFill>
              <a:srgbClr val="000066"/>
            </a:solidFill>
          </a:ln>
        </p:spPr>
        <p:txBody>
          <a:bodyPr/>
          <a:lstStyle>
            <a:lvl1pPr>
              <a:defRPr b="0">
                <a:solidFill>
                  <a:srgbClr val="00006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5715000" y="5257800"/>
            <a:ext cx="2286000" cy="1371600"/>
          </a:xfrm>
        </p:spPr>
        <p:txBody>
          <a:bodyPr/>
          <a:lstStyle>
            <a:lvl1pPr>
              <a:defRPr b="0">
                <a:solidFill>
                  <a:srgbClr val="000066"/>
                </a:solidFill>
              </a:defRPr>
            </a:lvl1pPr>
          </a:lstStyle>
          <a:p>
            <a:r>
              <a:rPr lang="es-ES"/>
              <a:t>Serrano 20, 4º-I</a:t>
            </a:r>
          </a:p>
          <a:p>
            <a:r>
              <a:rPr lang="es-ES"/>
              <a:t>28001 MADRID</a:t>
            </a:r>
          </a:p>
          <a:p>
            <a:r>
              <a:rPr lang="es-ES"/>
              <a:t>Tel. (+34) 91 435 15 67</a:t>
            </a:r>
          </a:p>
          <a:p>
            <a:r>
              <a:rPr lang="es-ES"/>
              <a:t>Fax (+34) 91 435 01 84</a:t>
            </a:r>
          </a:p>
          <a:p>
            <a:r>
              <a:rPr lang="es-ES"/>
              <a:t>acecomex@acecomex.eu</a:t>
            </a:r>
          </a:p>
          <a:p>
            <a:r>
              <a:rPr lang="es-ES"/>
              <a:t>www.acecomex.eu</a:t>
            </a:r>
          </a:p>
          <a:p>
            <a:endParaRPr lang="es-ES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791200" y="6629400"/>
          <a:ext cx="3352800" cy="228600"/>
        </p:xfrm>
        <a:graphic>
          <a:graphicData uri="http://schemas.openxmlformats.org/presentationml/2006/ole">
            <p:oleObj spid="_x0000_s6150" r:id="rId3" imgW="3698280" imgH="190800" progId="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4343400" y="-304800"/>
          <a:ext cx="4584700" cy="1905000"/>
        </p:xfrm>
        <a:graphic>
          <a:graphicData uri="http://schemas.openxmlformats.org/presentationml/2006/ole">
            <p:oleObj spid="_x0000_s6154" name="Image" r:id="rId4" imgW="5803175" imgH="2463492" progId="Photoshop.Image.6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7EB570-3B60-40F9-88DC-0716E157F2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1219200"/>
            <a:ext cx="196215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19200"/>
            <a:ext cx="573405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747372-A28C-450F-8C43-027C4E8D5BA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7848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24384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4384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81750"/>
            <a:ext cx="4391025" cy="31273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34200" y="6453188"/>
            <a:ext cx="1905000" cy="328612"/>
          </a:xfrm>
        </p:spPr>
        <p:txBody>
          <a:bodyPr/>
          <a:lstStyle>
            <a:lvl1pPr>
              <a:defRPr/>
            </a:lvl1pPr>
          </a:lstStyle>
          <a:p>
            <a:fld id="{BE6C798C-531A-4574-8C42-989518E9D81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1219200"/>
            <a:ext cx="784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381750"/>
            <a:ext cx="4391025" cy="31273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53188"/>
            <a:ext cx="1905000" cy="328612"/>
          </a:xfrm>
        </p:spPr>
        <p:txBody>
          <a:bodyPr/>
          <a:lstStyle>
            <a:lvl1pPr>
              <a:defRPr/>
            </a:lvl1pPr>
          </a:lstStyle>
          <a:p>
            <a:fld id="{FE0DFEDA-ABEC-407D-B2AD-5DDB50A102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0CC774-3961-4798-BCFC-40BBD433E0A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3688C4-76F7-40EE-B502-AFD1F22ABD7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4384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4384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57A144-5C76-4D78-8661-047AFB7F9A8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5EDC1D-99CE-4553-8393-EC340808DA0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9FF03D-41BF-4180-B435-8E4C011BA6B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DF74CC-D233-4428-BAE6-8A9DBB1B4C5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D6BC38-D8F0-4C28-98A7-34B6CDE75C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5CD62A-636E-44FB-8397-43EE9A055E3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2192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Aquí podemos poner el Indice del Documento</a:t>
            </a:r>
            <a:endParaRPr lang="es-E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81750"/>
            <a:ext cx="43910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808000"/>
                </a:solidFill>
                <a:effectLst/>
              </a:defRPr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53188"/>
            <a:ext cx="190500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8000"/>
                </a:solidFill>
                <a:effectLst/>
              </a:defRPr>
            </a:lvl1pPr>
          </a:lstStyle>
          <a:p>
            <a:fld id="{05279FB9-B10D-4D58-B66A-00BF0F724384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4384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  <a:p>
            <a:pPr lvl="4"/>
            <a:endParaRPr lang="es-ES" smtClean="0"/>
          </a:p>
        </p:txBody>
      </p: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 flipV="1">
            <a:off x="488950" y="914400"/>
            <a:ext cx="882650" cy="152400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533400" y="5867400"/>
            <a:ext cx="82296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 flipV="1">
            <a:off x="533400" y="2209800"/>
            <a:ext cx="78486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 flipV="1">
            <a:off x="468313" y="6381750"/>
            <a:ext cx="8382000" cy="0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4114800" y="76200"/>
          <a:ext cx="4800600" cy="228600"/>
        </p:xfrm>
        <a:graphic>
          <a:graphicData uri="http://schemas.openxmlformats.org/presentationml/2006/ole">
            <p:oleObj spid="_x0000_s1044" name="Image" r:id="rId16" imgW="5625397" imgH="291961" progId="Photoshop.Image.6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8000"/>
        </a:buClr>
        <a:buChar char="•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08000"/>
        </a:buClr>
        <a:buChar char="–"/>
        <a:defRPr>
          <a:solidFill>
            <a:srgbClr val="0000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»"/>
        <a:defRPr sz="14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»"/>
        <a:defRPr sz="14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»"/>
        <a:defRPr sz="14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»"/>
        <a:defRPr sz="14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"/>
              <a:t>Serrano 20, 4º-I</a:t>
            </a:r>
          </a:p>
          <a:p>
            <a:r>
              <a:rPr lang="es-ES"/>
              <a:t>28001 MADRID</a:t>
            </a:r>
          </a:p>
          <a:p>
            <a:r>
              <a:rPr lang="es-ES"/>
              <a:t>Tel. (+34) 91 435 15 67</a:t>
            </a:r>
          </a:p>
          <a:p>
            <a:r>
              <a:rPr lang="es-ES"/>
              <a:t>Fax (+34) 91 435 01 84</a:t>
            </a:r>
          </a:p>
          <a:p>
            <a:r>
              <a:rPr lang="es-ES"/>
              <a:t>acecomex@acecomex.eu</a:t>
            </a:r>
          </a:p>
          <a:p>
            <a:r>
              <a:rPr lang="es-ES"/>
              <a:t>www.acecomex.eu</a:t>
            </a:r>
          </a:p>
          <a:p>
            <a:endParaRPr lang="es-E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73238"/>
            <a:ext cx="7920037" cy="2233612"/>
          </a:xfrm>
          <a:ln/>
        </p:spPr>
        <p:txBody>
          <a:bodyPr/>
          <a:lstStyle/>
          <a:p>
            <a:pPr>
              <a:lnSpc>
                <a:spcPct val="125000"/>
              </a:lnSpc>
            </a:pPr>
            <a:r>
              <a:rPr lang="es-ES" b="1" u="none"/>
              <a:t>MEJORES PRACTICAS Y LECCIONES APRENDIDAS Cluster de Comercio e Inversiones: </a:t>
            </a:r>
            <a:br>
              <a:rPr lang="es-ES" b="1" u="none"/>
            </a:br>
            <a:r>
              <a:rPr lang="es-ES" b="1" u="none"/>
              <a:t>PROPUESTA DE METODOLOGIA</a:t>
            </a:r>
            <a:br>
              <a:rPr lang="es-ES" b="1" u="none"/>
            </a:br>
            <a:r>
              <a:rPr lang="es-ES" sz="2000" b="1" u="none"/>
              <a:t>Antonio Bonet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27088" y="4365625"/>
            <a:ext cx="4105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_tradnl" sz="1800">
                <a:effectLst/>
              </a:rPr>
              <a:t>Cartagena de Indias 6-Diciembre-2007</a:t>
            </a:r>
            <a:endParaRPr lang="es-ES" sz="1800">
              <a:effectLst/>
            </a:endParaRPr>
          </a:p>
        </p:txBody>
      </p:sp>
      <p:pic>
        <p:nvPicPr>
          <p:cNvPr id="8198" name="Picture 6" descr="EQA-UKAS 300 (9001) 7388 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5734050"/>
            <a:ext cx="936625" cy="622300"/>
          </a:xfrm>
          <a:prstGeom prst="rect">
            <a:avLst/>
          </a:prstGeom>
          <a:noFill/>
        </p:spPr>
      </p:pic>
      <p:pic>
        <p:nvPicPr>
          <p:cNvPr id="8199" name="Picture 7" descr="iso_9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5373688"/>
            <a:ext cx="742950" cy="1223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D9854-8FE5-4CEA-A5F2-22CB1F22F474}" type="slidenum">
              <a:rPr lang="es-ES"/>
              <a:pPr/>
              <a:t>10</a:t>
            </a:fld>
            <a:endParaRPr lang="es-ES"/>
          </a:p>
        </p:txBody>
      </p:sp>
      <p:sp>
        <p:nvSpPr>
          <p:cNvPr id="6758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7772400" cy="4752975"/>
          </a:xfrm>
        </p:spPr>
        <p:txBody>
          <a:bodyPr/>
          <a:lstStyle/>
          <a:p>
            <a:pPr>
              <a:buFontTx/>
              <a:buNone/>
            </a:pP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2.3. Trabajo de campo</a:t>
            </a:r>
            <a:r>
              <a:rPr lang="es-ES"/>
              <a:t> </a:t>
            </a:r>
          </a:p>
          <a:p>
            <a:pPr>
              <a:buFontTx/>
              <a:buNone/>
            </a:pPr>
            <a:endParaRPr lang="es-ES">
              <a:latin typeface="Tahoma" pitchFamily="34" charset="0"/>
            </a:endParaRPr>
          </a:p>
          <a:p>
            <a:r>
              <a:rPr lang="es-ES">
                <a:latin typeface="Tahoma" pitchFamily="34" charset="0"/>
              </a:rPr>
              <a:t>Junio 2007 (4 proyectos seleccionados)</a:t>
            </a:r>
          </a:p>
          <a:p>
            <a:pPr lvl="1"/>
            <a:r>
              <a:rPr lang="es-ES">
                <a:latin typeface="Tahoma" pitchFamily="34" charset="0"/>
              </a:rPr>
              <a:t>Visita a Entidades Ejecutoras, beneficiarios, especialistas FOMIN</a:t>
            </a:r>
          </a:p>
          <a:p>
            <a:pPr lvl="1"/>
            <a:r>
              <a:rPr lang="es-ES">
                <a:latin typeface="Tahoma" pitchFamily="34" charset="0"/>
              </a:rPr>
              <a:t>Toma de información sobre mejores prácticas y lecciones aprendidas</a:t>
            </a:r>
          </a:p>
          <a:p>
            <a:pPr lvl="1"/>
            <a:r>
              <a:rPr lang="es-ES">
                <a:latin typeface="Tahoma" pitchFamily="34" charset="0"/>
              </a:rPr>
              <a:t>Brainstorming metodología</a:t>
            </a:r>
          </a:p>
          <a:p>
            <a:endParaRPr lang="es-ES">
              <a:latin typeface="Tahoma" pitchFamily="34" charset="0"/>
            </a:endParaRPr>
          </a:p>
          <a:p>
            <a:r>
              <a:rPr lang="es-ES">
                <a:latin typeface="Tahoma" pitchFamily="34" charset="0"/>
              </a:rPr>
              <a:t>Septiembre 2007: (4 proyectos)</a:t>
            </a:r>
          </a:p>
          <a:p>
            <a:pPr lvl="1"/>
            <a:r>
              <a:rPr lang="es-ES">
                <a:latin typeface="Tahoma" pitchFamily="34" charset="0"/>
              </a:rPr>
              <a:t>Entidades Ejecutoras y especialistas FOMIN</a:t>
            </a:r>
          </a:p>
          <a:p>
            <a:pPr lvl="1"/>
            <a:r>
              <a:rPr lang="es-ES">
                <a:latin typeface="Tahoma" pitchFamily="34" charset="0"/>
              </a:rPr>
              <a:t>Validación mejores prácticas seleccionadas</a:t>
            </a:r>
          </a:p>
          <a:p>
            <a:pPr lvl="1"/>
            <a:r>
              <a:rPr lang="es-ES">
                <a:latin typeface="Tahoma" pitchFamily="34" charset="0"/>
              </a:rPr>
              <a:t>Propuesta metodología</a:t>
            </a:r>
          </a:p>
        </p:txBody>
      </p:sp>
      <p:sp>
        <p:nvSpPr>
          <p:cNvPr id="6758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533400" y="354013"/>
            <a:ext cx="8359775" cy="698500"/>
          </a:xfrm>
          <a:noFill/>
          <a:ln/>
        </p:spPr>
        <p:txBody>
          <a:bodyPr/>
          <a:lstStyle/>
          <a:p>
            <a:r>
              <a:rPr lang="es-ES"/>
              <a:t>2. TRABAJOS REALIZADOS POR LA CONSULTORÍA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33FB5D-E72C-47DB-ABED-2E77E55109D1}" type="slidenum">
              <a:rPr lang="es-ES"/>
              <a:pPr/>
              <a:t>11</a:t>
            </a:fld>
            <a:endParaRPr lang="es-ES"/>
          </a:p>
        </p:txBody>
      </p:sp>
      <p:sp>
        <p:nvSpPr>
          <p:cNvPr id="38914" name="Rectangle 3074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7772400" cy="4535487"/>
          </a:xfrm>
        </p:spPr>
        <p:txBody>
          <a:bodyPr/>
          <a:lstStyle/>
          <a:p>
            <a:pPr marL="381000" indent="-381000">
              <a:lnSpc>
                <a:spcPct val="125000"/>
              </a:lnSpc>
              <a:buFontTx/>
              <a:buAutoNum type="arabicPeriod"/>
            </a:pPr>
            <a:r>
              <a:rPr lang="es-ES" sz="1800">
                <a:solidFill>
                  <a:schemeClr val="bg2"/>
                </a:solidFill>
                <a:latin typeface="Tahoma" pitchFamily="34" charset="0"/>
              </a:rPr>
              <a:t>Introducción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2"/>
            </a:pPr>
            <a:r>
              <a:rPr lang="es-ES" sz="1800">
                <a:solidFill>
                  <a:schemeClr val="bg2"/>
                </a:solidFill>
                <a:latin typeface="Tahoma" pitchFamily="34" charset="0"/>
              </a:rPr>
              <a:t>Trabajos realizados por la Consultoría</a:t>
            </a:r>
            <a:endParaRPr lang="es-ES">
              <a:solidFill>
                <a:schemeClr val="bg2"/>
              </a:solidFill>
              <a:latin typeface="Tahoma" pitchFamily="34" charset="0"/>
            </a:endParaRPr>
          </a:p>
          <a:p>
            <a:pPr marL="381000" indent="-381000">
              <a:lnSpc>
                <a:spcPct val="125000"/>
              </a:lnSpc>
              <a:buFontTx/>
              <a:buAutoNum type="arabicPeriod" startAt="3"/>
            </a:pPr>
            <a:r>
              <a:rPr lang="es-ES" b="1">
                <a:latin typeface="Tahoma" pitchFamily="34" charset="0"/>
              </a:rPr>
              <a:t>Consideraciones Teóricas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	</a:t>
            </a:r>
            <a:r>
              <a:rPr lang="es-ES" sz="1800" b="1">
                <a:latin typeface="Tahoma" pitchFamily="34" charset="0"/>
              </a:rPr>
              <a:t>3.1.	Concepto de Mejor Práctica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sz="1800" b="1">
                <a:latin typeface="Tahoma" pitchFamily="34" charset="0"/>
              </a:rPr>
              <a:t>	3.2.	Mejor Práctica vs. Lección Aprendida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sz="1800" b="1">
                <a:latin typeface="Tahoma" pitchFamily="34" charset="0"/>
              </a:rPr>
              <a:t>	3.3. Riesgos conceptuales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4"/>
            </a:pPr>
            <a:r>
              <a:rPr lang="es-ES" sz="1800">
                <a:solidFill>
                  <a:srgbClr val="5F5F5F"/>
                </a:solidFill>
                <a:latin typeface="Tahoma" pitchFamily="34" charset="0"/>
              </a:rPr>
              <a:t>Metodología Propuesta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4"/>
            </a:pPr>
            <a:r>
              <a:rPr lang="es-ES" sz="1800">
                <a:solidFill>
                  <a:srgbClr val="5F5F5F"/>
                </a:solidFill>
                <a:latin typeface="Tahoma" pitchFamily="34" charset="0"/>
              </a:rPr>
              <a:t>Funcionamiento del Sistema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4"/>
            </a:pPr>
            <a:r>
              <a:rPr lang="es-ES" sz="1800">
                <a:solidFill>
                  <a:srgbClr val="5F5F5F"/>
                </a:solidFill>
                <a:latin typeface="Tahoma" pitchFamily="34" charset="0"/>
              </a:rPr>
              <a:t>Conclusiones y Recomendaciones</a:t>
            </a:r>
          </a:p>
        </p:txBody>
      </p:sp>
      <p:sp>
        <p:nvSpPr>
          <p:cNvPr id="38915" name="Line 3075"/>
          <p:cNvSpPr>
            <a:spLocks noChangeShapeType="1"/>
          </p:cNvSpPr>
          <p:nvPr/>
        </p:nvSpPr>
        <p:spPr bwMode="auto">
          <a:xfrm flipV="1">
            <a:off x="609600" y="838200"/>
            <a:ext cx="80772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8916" name="Rectangle 3076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848600" cy="574675"/>
          </a:xfrm>
          <a:noFill/>
          <a:ln/>
        </p:spPr>
        <p:txBody>
          <a:bodyPr/>
          <a:lstStyle/>
          <a:p>
            <a:r>
              <a:rPr lang="es-ES_tradnl"/>
              <a:t>Índice de Contenidos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1E4F8F-BE47-4992-8E1A-FB0D84C124F9}" type="slidenum">
              <a:rPr lang="es-ES"/>
              <a:pPr/>
              <a:t>12</a:t>
            </a:fld>
            <a:endParaRPr lang="es-ES"/>
          </a:p>
        </p:txBody>
      </p:sp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404813"/>
            <a:ext cx="7848600" cy="720725"/>
          </a:xfrm>
        </p:spPr>
        <p:txBody>
          <a:bodyPr/>
          <a:lstStyle/>
          <a:p>
            <a:r>
              <a:rPr lang="es-ES"/>
              <a:t>3. CONSIDERACIONES TEÓRICAS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642350" cy="3887788"/>
          </a:xfrm>
        </p:spPr>
        <p:txBody>
          <a:bodyPr/>
          <a:lstStyle/>
          <a:p>
            <a:pPr>
              <a:buFontTx/>
              <a:buNone/>
            </a:pP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3.1. Conceptos </a:t>
            </a:r>
            <a:r>
              <a:rPr lang="es-ES" sz="1400" b="1">
                <a:solidFill>
                  <a:srgbClr val="808000"/>
                </a:solidFill>
                <a:latin typeface="Tahoma" pitchFamily="34" charset="0"/>
              </a:rPr>
              <a:t>(1/3)</a:t>
            </a:r>
          </a:p>
          <a:p>
            <a:pPr>
              <a:buFontTx/>
              <a:buNone/>
            </a:pPr>
            <a:endParaRPr lang="es-ES" sz="1400" b="1">
              <a:solidFill>
                <a:srgbClr val="808000"/>
              </a:solidFill>
              <a:latin typeface="Tahoma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 b="1">
                <a:latin typeface="Tahoma" pitchFamily="34" charset="0"/>
              </a:rPr>
              <a:t>CONCEPTO DE MEJOR</a:t>
            </a:r>
            <a:r>
              <a:rPr lang="es-ES">
                <a:latin typeface="Tahoma" pitchFamily="34" charset="0"/>
              </a:rPr>
              <a:t> </a:t>
            </a:r>
            <a:r>
              <a:rPr lang="es-ES" b="1">
                <a:latin typeface="Tahoma" pitchFamily="34" charset="0"/>
              </a:rPr>
              <a:t>PRÁCTICA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" b="1">
              <a:latin typeface="Tahoma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es-ES">
                <a:latin typeface="Tahoma" pitchFamily="34" charset="0"/>
              </a:rPr>
              <a:t>Es un conjunto coherente de acciones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endParaRPr lang="es-ES">
              <a:latin typeface="Tahoma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es-ES">
                <a:latin typeface="Tahoma" pitchFamily="34" charset="0"/>
              </a:rPr>
              <a:t>Que han sido útiles en un contexto determinado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endParaRPr lang="es-ES">
              <a:latin typeface="Tahoma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es-ES">
                <a:latin typeface="Tahoma" pitchFamily="34" charset="0"/>
              </a:rPr>
              <a:t>Que se espera rindan resultados similares en otro contexto similar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endParaRPr lang="es-ES">
              <a:latin typeface="Tahoma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es-ES">
                <a:latin typeface="Tahoma" pitchFamily="34" charset="0"/>
              </a:rPr>
              <a:t>Y que implica un aprendizaje a través de otros con implementaciones que han funcionado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48132" name="Line 1028"/>
          <p:cNvSpPr>
            <a:spLocks noChangeShapeType="1"/>
          </p:cNvSpPr>
          <p:nvPr/>
        </p:nvSpPr>
        <p:spPr bwMode="auto">
          <a:xfrm>
            <a:off x="2916238" y="5229225"/>
            <a:ext cx="0" cy="3603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8137" name="Rectangle 1033"/>
          <p:cNvSpPr>
            <a:spLocks noChangeArrowheads="1"/>
          </p:cNvSpPr>
          <p:nvPr/>
        </p:nvSpPr>
        <p:spPr bwMode="auto">
          <a:xfrm>
            <a:off x="1547813" y="5300663"/>
            <a:ext cx="5903912" cy="576262"/>
          </a:xfrm>
          <a:prstGeom prst="rect">
            <a:avLst/>
          </a:prstGeom>
          <a:solidFill>
            <a:srgbClr val="000066"/>
          </a:solidFill>
          <a:ln w="28575">
            <a:solidFill>
              <a:srgbClr val="8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2000">
                <a:solidFill>
                  <a:schemeClr val="bg1"/>
                </a:solidFill>
                <a:effectLst/>
                <a:latin typeface="Tahoma" pitchFamily="34" charset="0"/>
              </a:rPr>
              <a:t>ÉXITO 	       PROBADAS 	REPLICABLES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B04F8D-F93A-441A-8B57-DB897232887F}" type="slidenum">
              <a:rPr lang="es-ES"/>
              <a:pPr/>
              <a:t>13</a:t>
            </a:fld>
            <a:endParaRPr lang="es-ES"/>
          </a:p>
        </p:txBody>
      </p:sp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848600" cy="504825"/>
          </a:xfrm>
        </p:spPr>
        <p:txBody>
          <a:bodyPr/>
          <a:lstStyle/>
          <a:p>
            <a:pPr algn="l"/>
            <a:r>
              <a:rPr lang="es-ES"/>
              <a:t>3. Consideraciones teóricas</a:t>
            </a:r>
          </a:p>
        </p:txBody>
      </p:sp>
      <p:sp>
        <p:nvSpPr>
          <p:cNvPr id="74756" name="Text Box 1028"/>
          <p:cNvSpPr txBox="1">
            <a:spLocks noChangeArrowheads="1"/>
          </p:cNvSpPr>
          <p:nvPr/>
        </p:nvSpPr>
        <p:spPr bwMode="auto">
          <a:xfrm>
            <a:off x="1154113" y="4873625"/>
            <a:ext cx="1185862" cy="376238"/>
          </a:xfrm>
          <a:prstGeom prst="rect">
            <a:avLst/>
          </a:prstGeom>
          <a:solidFill>
            <a:srgbClr val="EEE7B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800" b="0">
                <a:effectLst/>
                <a:latin typeface="Verdana" pitchFamily="34" charset="0"/>
              </a:rPr>
              <a:t>Outputs</a:t>
            </a:r>
            <a:r>
              <a:rPr lang="es-ES" sz="1800" b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</a:p>
        </p:txBody>
      </p:sp>
      <p:sp>
        <p:nvSpPr>
          <p:cNvPr id="74757" name="Text Box 1029"/>
          <p:cNvSpPr txBox="1">
            <a:spLocks noChangeArrowheads="1"/>
          </p:cNvSpPr>
          <p:nvPr/>
        </p:nvSpPr>
        <p:spPr bwMode="auto">
          <a:xfrm>
            <a:off x="900113" y="3000375"/>
            <a:ext cx="1695450" cy="376238"/>
          </a:xfrm>
          <a:prstGeom prst="rect">
            <a:avLst/>
          </a:prstGeom>
          <a:solidFill>
            <a:srgbClr val="EEE7B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800" b="0">
                <a:effectLst/>
                <a:latin typeface="Verdana" pitchFamily="34" charset="0"/>
              </a:rPr>
              <a:t>Metodologías</a:t>
            </a:r>
          </a:p>
        </p:txBody>
      </p:sp>
      <p:sp>
        <p:nvSpPr>
          <p:cNvPr id="74758" name="Text Box 1030"/>
          <p:cNvSpPr txBox="1">
            <a:spLocks noChangeArrowheads="1"/>
          </p:cNvSpPr>
          <p:nvPr/>
        </p:nvSpPr>
        <p:spPr bwMode="auto">
          <a:xfrm>
            <a:off x="250825" y="3721100"/>
            <a:ext cx="3132138" cy="788988"/>
          </a:xfrm>
          <a:prstGeom prst="rect">
            <a:avLst/>
          </a:prstGeom>
          <a:solidFill>
            <a:srgbClr val="EEE7B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800" b="0">
                <a:effectLst/>
                <a:latin typeface="Verdana" pitchFamily="34" charset="0"/>
              </a:rPr>
              <a:t>Sistemas de gestión e </a:t>
            </a:r>
          </a:p>
          <a:p>
            <a:pPr algn="just">
              <a:spcBef>
                <a:spcPct val="50000"/>
              </a:spcBef>
            </a:pPr>
            <a:r>
              <a:rPr lang="es-ES" sz="1800" b="0">
                <a:effectLst/>
                <a:latin typeface="Verdana" pitchFamily="34" charset="0"/>
              </a:rPr>
              <a:t>Información de proyectos</a:t>
            </a:r>
          </a:p>
        </p:txBody>
      </p:sp>
      <p:sp>
        <p:nvSpPr>
          <p:cNvPr id="74759" name="Text Box 1031"/>
          <p:cNvSpPr txBox="1">
            <a:spLocks noChangeArrowheads="1"/>
          </p:cNvSpPr>
          <p:nvPr/>
        </p:nvSpPr>
        <p:spPr bwMode="auto">
          <a:xfrm>
            <a:off x="4716463" y="2924175"/>
            <a:ext cx="4032250" cy="2852738"/>
          </a:xfrm>
          <a:prstGeom prst="rect">
            <a:avLst/>
          </a:prstGeom>
          <a:solidFill>
            <a:srgbClr val="EEE7B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s-ES" sz="1800" b="0">
                <a:effectLst/>
                <a:latin typeface="Verdana" pitchFamily="34" charset="0"/>
              </a:rPr>
              <a:t> B.d.d. de consultores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sz="1800" b="0">
                <a:effectLst/>
                <a:latin typeface="Verdana" pitchFamily="34" charset="0"/>
              </a:rPr>
              <a:t> Asesoría técnica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sz="1800" b="0">
                <a:effectLst/>
                <a:latin typeface="Verdana" pitchFamily="34" charset="0"/>
              </a:rPr>
              <a:t> Formación/Seminarios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sz="1800" b="0">
                <a:effectLst/>
                <a:latin typeface="Verdana" pitchFamily="34" charset="0"/>
              </a:rPr>
              <a:t> Estudios de mercado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sz="1800" b="0">
                <a:effectLst/>
                <a:latin typeface="Verdana" pitchFamily="34" charset="0"/>
              </a:rPr>
              <a:t> Material para difusión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sz="1800" b="0">
                <a:effectLst/>
                <a:latin typeface="Verdana" pitchFamily="34" charset="0"/>
              </a:rPr>
              <a:t> Estudios sobre negociaciones </a:t>
            </a:r>
          </a:p>
          <a:p>
            <a:pPr algn="just">
              <a:spcBef>
                <a:spcPct val="50000"/>
              </a:spcBef>
            </a:pPr>
            <a:r>
              <a:rPr lang="es-ES" sz="1800" b="0">
                <a:effectLst/>
                <a:latin typeface="Verdana" pitchFamily="34" charset="0"/>
              </a:rPr>
              <a:t>comerciales</a:t>
            </a:r>
          </a:p>
        </p:txBody>
      </p:sp>
      <p:sp>
        <p:nvSpPr>
          <p:cNvPr id="74760" name="Text Box 1032"/>
          <p:cNvSpPr txBox="1">
            <a:spLocks noChangeArrowheads="1"/>
          </p:cNvSpPr>
          <p:nvPr/>
        </p:nvSpPr>
        <p:spPr bwMode="auto">
          <a:xfrm>
            <a:off x="1042988" y="2133600"/>
            <a:ext cx="1511300" cy="396875"/>
          </a:xfrm>
          <a:prstGeom prst="rect">
            <a:avLst/>
          </a:prstGeom>
          <a:solidFill>
            <a:srgbClr val="8080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000">
                <a:solidFill>
                  <a:schemeClr val="bg1"/>
                </a:solidFill>
                <a:effectLst/>
                <a:latin typeface="Verdana" pitchFamily="34" charset="0"/>
              </a:rPr>
              <a:t>Proyecto</a:t>
            </a:r>
          </a:p>
        </p:txBody>
      </p:sp>
      <p:sp>
        <p:nvSpPr>
          <p:cNvPr id="74761" name="Text Box 1033"/>
          <p:cNvSpPr txBox="1">
            <a:spLocks noChangeArrowheads="1"/>
          </p:cNvSpPr>
          <p:nvPr/>
        </p:nvSpPr>
        <p:spPr bwMode="auto">
          <a:xfrm>
            <a:off x="4138613" y="2133600"/>
            <a:ext cx="4897437" cy="396875"/>
          </a:xfrm>
          <a:prstGeom prst="rect">
            <a:avLst/>
          </a:prstGeom>
          <a:solidFill>
            <a:srgbClr val="8080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000">
                <a:solidFill>
                  <a:schemeClr val="bg1"/>
                </a:solidFill>
                <a:effectLst/>
                <a:latin typeface="Verdana" pitchFamily="34" charset="0"/>
              </a:rPr>
              <a:t>Ejemplos de mejores prácticas</a:t>
            </a:r>
          </a:p>
        </p:txBody>
      </p:sp>
      <p:sp>
        <p:nvSpPr>
          <p:cNvPr id="74762" name="AutoShape 1034"/>
          <p:cNvSpPr>
            <a:spLocks noChangeArrowheads="1"/>
          </p:cNvSpPr>
          <p:nvPr/>
        </p:nvSpPr>
        <p:spPr bwMode="auto">
          <a:xfrm>
            <a:off x="3708400" y="3068638"/>
            <a:ext cx="720725" cy="288925"/>
          </a:xfrm>
          <a:prstGeom prst="rightArrow">
            <a:avLst>
              <a:gd name="adj1" fmla="val 50000"/>
              <a:gd name="adj2" fmla="val 62363"/>
            </a:avLst>
          </a:prstGeom>
          <a:solidFill>
            <a:srgbClr val="FFCC00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4763" name="AutoShape 1035"/>
          <p:cNvSpPr>
            <a:spLocks noChangeArrowheads="1"/>
          </p:cNvSpPr>
          <p:nvPr/>
        </p:nvSpPr>
        <p:spPr bwMode="auto">
          <a:xfrm>
            <a:off x="3708400" y="4005263"/>
            <a:ext cx="720725" cy="288925"/>
          </a:xfrm>
          <a:prstGeom prst="rightArrow">
            <a:avLst>
              <a:gd name="adj1" fmla="val 50000"/>
              <a:gd name="adj2" fmla="val 62363"/>
            </a:avLst>
          </a:prstGeom>
          <a:solidFill>
            <a:srgbClr val="FFCC00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4772" name="AutoShape 1044"/>
          <p:cNvSpPr>
            <a:spLocks noChangeArrowheads="1"/>
          </p:cNvSpPr>
          <p:nvPr/>
        </p:nvSpPr>
        <p:spPr bwMode="auto">
          <a:xfrm>
            <a:off x="3708400" y="4941888"/>
            <a:ext cx="720725" cy="288925"/>
          </a:xfrm>
          <a:prstGeom prst="rightArrow">
            <a:avLst>
              <a:gd name="adj1" fmla="val 50000"/>
              <a:gd name="adj2" fmla="val 62363"/>
            </a:avLst>
          </a:prstGeom>
          <a:solidFill>
            <a:srgbClr val="FFCC00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4773" name="Rectangle 1045"/>
          <p:cNvSpPr>
            <a:spLocks noChangeArrowheads="1"/>
          </p:cNvSpPr>
          <p:nvPr/>
        </p:nvSpPr>
        <p:spPr bwMode="auto">
          <a:xfrm>
            <a:off x="971550" y="981075"/>
            <a:ext cx="27257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200">
                <a:solidFill>
                  <a:srgbClr val="808000"/>
                </a:solidFill>
                <a:effectLst/>
                <a:latin typeface="Tahoma" pitchFamily="34" charset="0"/>
              </a:rPr>
              <a:t>3.1. Conceptos</a:t>
            </a:r>
            <a:r>
              <a:rPr lang="es-ES" sz="2200">
                <a:solidFill>
                  <a:srgbClr val="808000"/>
                </a:solidFill>
                <a:effectLst/>
              </a:rPr>
              <a:t> </a:t>
            </a:r>
            <a:r>
              <a:rPr lang="es-ES" sz="1600">
                <a:solidFill>
                  <a:srgbClr val="808000"/>
                </a:solidFill>
                <a:effectLst/>
              </a:rPr>
              <a:t>(2/3)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209CC-4ECE-45FB-9A05-AB3AD4580C5C}" type="slidenum">
              <a:rPr lang="es-ES"/>
              <a:pPr/>
              <a:t>14</a:t>
            </a:fld>
            <a:endParaRPr lang="es-ES"/>
          </a:p>
        </p:txBody>
      </p:sp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848600" cy="576262"/>
          </a:xfrm>
        </p:spPr>
        <p:txBody>
          <a:bodyPr/>
          <a:lstStyle/>
          <a:p>
            <a:r>
              <a:rPr lang="es-ES"/>
              <a:t>3. CONSIDERACIONES TEÓRICAS</a:t>
            </a: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642350" cy="381635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b="1">
                <a:latin typeface="Tahoma" pitchFamily="34" charset="0"/>
              </a:rPr>
              <a:t>CONCEPTO DE LECCIÓN APRENDIDA</a:t>
            </a:r>
          </a:p>
          <a:p>
            <a:pPr>
              <a:buFontTx/>
              <a:buNone/>
            </a:pPr>
            <a:endParaRPr lang="es-ES" b="1">
              <a:latin typeface="Tahoma" pitchFamily="34" charset="0"/>
            </a:endParaRPr>
          </a:p>
          <a:p>
            <a:pPr>
              <a:lnSpc>
                <a:spcPct val="115000"/>
              </a:lnSpc>
            </a:pPr>
            <a:r>
              <a:rPr lang="es-ES" sz="1800">
                <a:latin typeface="Tahoma" pitchFamily="34" charset="0"/>
              </a:rPr>
              <a:t>Son conclusiones, recomendaciones y/o observaciones,</a:t>
            </a:r>
          </a:p>
          <a:p>
            <a:pPr>
              <a:lnSpc>
                <a:spcPct val="115000"/>
              </a:lnSpc>
            </a:pPr>
            <a:endParaRPr lang="es-ES" sz="1800">
              <a:latin typeface="Tahoma" pitchFamily="34" charset="0"/>
            </a:endParaRPr>
          </a:p>
          <a:p>
            <a:pPr>
              <a:lnSpc>
                <a:spcPct val="115000"/>
              </a:lnSpc>
            </a:pPr>
            <a:r>
              <a:rPr lang="es-ES" sz="1800">
                <a:latin typeface="Tahoma" pitchFamily="34" charset="0"/>
              </a:rPr>
              <a:t>Que surgen de la experiencia práctica, directa, de aquéllos que las formulan. </a:t>
            </a:r>
          </a:p>
          <a:p>
            <a:pPr>
              <a:lnSpc>
                <a:spcPct val="115000"/>
              </a:lnSpc>
            </a:pPr>
            <a:endParaRPr lang="es-ES" sz="1800">
              <a:latin typeface="Tahoma" pitchFamily="34" charset="0"/>
            </a:endParaRPr>
          </a:p>
          <a:p>
            <a:pPr>
              <a:lnSpc>
                <a:spcPct val="115000"/>
              </a:lnSpc>
            </a:pPr>
            <a:r>
              <a:rPr lang="es-ES" sz="1800">
                <a:latin typeface="Tahoma" pitchFamily="34" charset="0"/>
              </a:rPr>
              <a:t> Formularlas tiene como objetivo “aprender de la experiencia” y transformar este aprendizaje en mejora de la implementación  de actividades en curso y futuras.</a:t>
            </a:r>
          </a:p>
        </p:txBody>
      </p:sp>
      <p:sp>
        <p:nvSpPr>
          <p:cNvPr id="56326" name="Rectangle 1030"/>
          <p:cNvSpPr>
            <a:spLocks noChangeArrowheads="1"/>
          </p:cNvSpPr>
          <p:nvPr/>
        </p:nvSpPr>
        <p:spPr bwMode="auto">
          <a:xfrm>
            <a:off x="971550" y="981075"/>
            <a:ext cx="27257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200">
                <a:solidFill>
                  <a:srgbClr val="808000"/>
                </a:solidFill>
                <a:effectLst/>
                <a:latin typeface="Tahoma" pitchFamily="34" charset="0"/>
              </a:rPr>
              <a:t>3.1. Conceptos</a:t>
            </a:r>
            <a:r>
              <a:rPr lang="es-ES" sz="2200">
                <a:solidFill>
                  <a:srgbClr val="808000"/>
                </a:solidFill>
                <a:effectLst/>
              </a:rPr>
              <a:t> </a:t>
            </a:r>
            <a:r>
              <a:rPr lang="es-ES" sz="1600">
                <a:solidFill>
                  <a:srgbClr val="808000"/>
                </a:solidFill>
                <a:effectLst/>
              </a:rPr>
              <a:t>(3/3)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F343E-56EF-4771-B631-5294C81CE10B}" type="slidenum">
              <a:rPr lang="es-ES"/>
              <a:pPr/>
              <a:t>15</a:t>
            </a:fld>
            <a:endParaRPr lang="es-ES"/>
          </a:p>
        </p:txBody>
      </p:sp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848600" cy="576263"/>
          </a:xfrm>
        </p:spPr>
        <p:txBody>
          <a:bodyPr/>
          <a:lstStyle/>
          <a:p>
            <a:pPr algn="l"/>
            <a:r>
              <a:rPr lang="es-ES"/>
              <a:t>3. CONSIDERACIONES TEÓRICAS</a:t>
            </a:r>
          </a:p>
        </p:txBody>
      </p:sp>
      <p:graphicFrame>
        <p:nvGraphicFramePr>
          <p:cNvPr id="68657" name="Group 1073"/>
          <p:cNvGraphicFramePr>
            <a:graphicFrameLocks noGrp="1"/>
          </p:cNvGraphicFramePr>
          <p:nvPr>
            <p:ph sz="half" idx="2"/>
          </p:nvPr>
        </p:nvGraphicFramePr>
        <p:xfrm>
          <a:off x="1331913" y="2492375"/>
          <a:ext cx="6769100" cy="3117850"/>
        </p:xfrm>
        <a:graphic>
          <a:graphicData uri="http://schemas.openxmlformats.org/drawingml/2006/table">
            <a:tbl>
              <a:tblPr/>
              <a:tblGrid>
                <a:gridCol w="3028950"/>
                <a:gridCol w="3740150"/>
              </a:tblGrid>
              <a:tr h="652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MEJOR PRACTICA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LECCION APRENDIDA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Actividad exitosa, probada y replicable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Recomendación que no cumple necesariamente estos criterios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9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Descripción de cómo, cuándo y dónde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Recomendación para ser tenida en cuenta,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no describe la actividad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51" name="Rectangle 1067"/>
          <p:cNvSpPr>
            <a:spLocks noChangeArrowheads="1"/>
          </p:cNvSpPr>
          <p:nvPr/>
        </p:nvSpPr>
        <p:spPr bwMode="auto">
          <a:xfrm>
            <a:off x="612775" y="1052513"/>
            <a:ext cx="653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200">
                <a:solidFill>
                  <a:srgbClr val="808000"/>
                </a:solidFill>
                <a:effectLst/>
                <a:latin typeface="Tahoma" pitchFamily="34" charset="0"/>
              </a:rPr>
              <a:t>3.2. Mejor Práctica vs. Lección Aprendida </a:t>
            </a:r>
            <a:r>
              <a:rPr lang="es-ES" sz="1400">
                <a:solidFill>
                  <a:srgbClr val="808000"/>
                </a:solidFill>
                <a:effectLst/>
                <a:latin typeface="Tahoma" pitchFamily="34" charset="0"/>
              </a:rPr>
              <a:t>(1/2)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9F4BF1-EFF5-4C6E-A20B-C504AECFAF88}" type="slidenum">
              <a:rPr lang="es-ES"/>
              <a:pPr/>
              <a:t>16</a:t>
            </a:fld>
            <a:endParaRPr lang="es-E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848600" cy="576262"/>
          </a:xfrm>
        </p:spPr>
        <p:txBody>
          <a:bodyPr/>
          <a:lstStyle/>
          <a:p>
            <a:pPr algn="l"/>
            <a:r>
              <a:rPr lang="es-ES"/>
              <a:t>3. CONSIDERACIONES TEÓRICAS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s-ES" sz="1000"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ES" sz="1000"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s-ES" sz="1000">
                <a:latin typeface="Arial" pitchFamily="34" charset="0"/>
              </a:rPr>
              <a:t>		</a:t>
            </a:r>
            <a:endParaRPr lang="es-ES" sz="1000" b="1">
              <a:latin typeface="Arial" pitchFamily="34" charset="0"/>
            </a:endParaRP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827088" y="5661025"/>
            <a:ext cx="649287" cy="215900"/>
          </a:xfrm>
          <a:prstGeom prst="rightArrow">
            <a:avLst>
              <a:gd name="adj1" fmla="val 50000"/>
              <a:gd name="adj2" fmla="val 75184"/>
            </a:avLst>
          </a:prstGeom>
          <a:solidFill>
            <a:srgbClr val="808000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5356" name="Group 60"/>
          <p:cNvGraphicFramePr>
            <a:graphicFrameLocks noGrp="1"/>
          </p:cNvGraphicFramePr>
          <p:nvPr>
            <p:ph sz="half" idx="2"/>
          </p:nvPr>
        </p:nvGraphicFramePr>
        <p:xfrm>
          <a:off x="755650" y="1716088"/>
          <a:ext cx="7632700" cy="3441700"/>
        </p:xfrm>
        <a:graphic>
          <a:graphicData uri="http://schemas.openxmlformats.org/drawingml/2006/table">
            <a:tbl>
              <a:tblPr/>
              <a:tblGrid>
                <a:gridCol w="3600450"/>
                <a:gridCol w="4032250"/>
              </a:tblGrid>
              <a:tr h="500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MEJOR PRACTICA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LECCION APRENDIDA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"Filtro" de Calidad</a:t>
                      </a: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: Exitosas, probadas y replicables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Sin "Filtro" de Calidad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Intercambio</a:t>
                      </a: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: Utilidad clara, aplicación directa, para ejecución y diseño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Utilidad menos clara para la ejecución, aplicación menos directa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Almacenamiento</a:t>
                      </a: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: En base de datos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En informes semestrales (ver su aprovechamiento)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49" name="Rectangle 53"/>
          <p:cNvSpPr>
            <a:spLocks noChangeArrowheads="1"/>
          </p:cNvSpPr>
          <p:nvPr/>
        </p:nvSpPr>
        <p:spPr bwMode="auto">
          <a:xfrm>
            <a:off x="1620838" y="5464175"/>
            <a:ext cx="6264275" cy="711200"/>
          </a:xfrm>
          <a:prstGeom prst="rect">
            <a:avLst/>
          </a:prstGeom>
          <a:solidFill>
            <a:srgbClr val="808000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2000">
                <a:solidFill>
                  <a:schemeClr val="bg1"/>
                </a:solidFill>
                <a:effectLst/>
                <a:latin typeface="Tahoma" pitchFamily="34" charset="0"/>
              </a:rPr>
              <a:t>Mayor Utilidad</a:t>
            </a:r>
            <a:r>
              <a:rPr lang="es-ES" sz="2000" b="0">
                <a:solidFill>
                  <a:schemeClr val="bg1"/>
                </a:solidFill>
                <a:effectLst/>
                <a:latin typeface="Tahoma" pitchFamily="34" charset="0"/>
              </a:rPr>
              <a:t> para aumentar la eficacia de los proyectos: </a:t>
            </a:r>
            <a:r>
              <a:rPr lang="es-ES" sz="2000">
                <a:solidFill>
                  <a:schemeClr val="bg1"/>
                </a:solidFill>
                <a:effectLst/>
                <a:latin typeface="Tahoma" pitchFamily="34" charset="0"/>
              </a:rPr>
              <a:t>MEJORES PRACTICAS</a:t>
            </a:r>
          </a:p>
        </p:txBody>
      </p:sp>
      <p:sp>
        <p:nvSpPr>
          <p:cNvPr id="55357" name="Rectangle 61"/>
          <p:cNvSpPr>
            <a:spLocks noChangeArrowheads="1"/>
          </p:cNvSpPr>
          <p:nvPr/>
        </p:nvSpPr>
        <p:spPr bwMode="auto">
          <a:xfrm>
            <a:off x="612775" y="1052513"/>
            <a:ext cx="653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200">
                <a:solidFill>
                  <a:srgbClr val="808000"/>
                </a:solidFill>
                <a:effectLst/>
                <a:latin typeface="Tahoma" pitchFamily="34" charset="0"/>
              </a:rPr>
              <a:t>3.2. Mejor Práctica vs. Lección Aprendida </a:t>
            </a:r>
            <a:r>
              <a:rPr lang="es-ES" sz="1400">
                <a:solidFill>
                  <a:srgbClr val="808000"/>
                </a:solidFill>
                <a:effectLst/>
                <a:latin typeface="Tahoma" pitchFamily="34" charset="0"/>
              </a:rPr>
              <a:t>(2/2)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CE7F73-8079-43A5-91C6-631AD4869C2F}" type="slidenum">
              <a:rPr lang="es-ES"/>
              <a:pPr/>
              <a:t>17</a:t>
            </a:fld>
            <a:endParaRPr lang="es-E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848600" cy="576262"/>
          </a:xfrm>
        </p:spPr>
        <p:txBody>
          <a:bodyPr/>
          <a:lstStyle/>
          <a:p>
            <a:pPr algn="l"/>
            <a:r>
              <a:rPr lang="es-ES"/>
              <a:t>3. CONSIDERACIONES TEÓRICAS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7772400" cy="4968875"/>
          </a:xfrm>
        </p:spPr>
        <p:txBody>
          <a:bodyPr/>
          <a:lstStyle/>
          <a:p>
            <a:pPr>
              <a:buFontTx/>
              <a:buNone/>
            </a:pP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     3.3. Riesgos conceptuales</a:t>
            </a:r>
          </a:p>
          <a:p>
            <a:pPr>
              <a:buFontTx/>
              <a:buNone/>
            </a:pPr>
            <a:endParaRPr lang="es-ES">
              <a:latin typeface="Tahoma" pitchFamily="34" charset="0"/>
            </a:endParaRPr>
          </a:p>
          <a:p>
            <a:pPr>
              <a:spcAft>
                <a:spcPct val="20000"/>
              </a:spcAft>
              <a:buFontTx/>
              <a:buNone/>
            </a:pPr>
            <a:r>
              <a:rPr lang="es-ES">
                <a:latin typeface="Tahoma" pitchFamily="34" charset="0"/>
              </a:rPr>
              <a:t>DE CARÁCTER GENERAL</a:t>
            </a:r>
          </a:p>
          <a:p>
            <a:pPr>
              <a:spcAft>
                <a:spcPct val="20000"/>
              </a:spcAft>
            </a:pPr>
            <a:r>
              <a:rPr lang="es-ES" sz="1800">
                <a:latin typeface="Tahoma" pitchFamily="34" charset="0"/>
              </a:rPr>
              <a:t>Las mejores prácticas no son necesariamente universales</a:t>
            </a:r>
          </a:p>
          <a:p>
            <a:pPr>
              <a:spcAft>
                <a:spcPct val="20000"/>
              </a:spcAft>
            </a:pPr>
            <a:r>
              <a:rPr lang="es-ES" sz="1800">
                <a:latin typeface="Tahoma" pitchFamily="34" charset="0"/>
              </a:rPr>
              <a:t>Obsolescencia temporal</a:t>
            </a:r>
          </a:p>
          <a:p>
            <a:pPr>
              <a:spcAft>
                <a:spcPct val="20000"/>
              </a:spcAft>
            </a:pPr>
            <a:r>
              <a:rPr lang="es-ES" sz="1800">
                <a:latin typeface="Tahoma" pitchFamily="34" charset="0"/>
              </a:rPr>
              <a:t>Propiedad intelectual</a:t>
            </a:r>
          </a:p>
          <a:p>
            <a:pPr>
              <a:spcAft>
                <a:spcPct val="20000"/>
              </a:spcAft>
              <a:buFontTx/>
              <a:buNone/>
            </a:pPr>
            <a:endParaRPr lang="es-ES">
              <a:latin typeface="Tahoma" pitchFamily="34" charset="0"/>
            </a:endParaRPr>
          </a:p>
          <a:p>
            <a:pPr>
              <a:spcAft>
                <a:spcPct val="20000"/>
              </a:spcAft>
              <a:buFontTx/>
              <a:buNone/>
            </a:pPr>
            <a:r>
              <a:rPr lang="es-ES">
                <a:latin typeface="Tahoma" pitchFamily="34" charset="0"/>
              </a:rPr>
              <a:t>SI ES FOMIN QUIEN DETERMINA LAS MEJORES PRÁCTICAS</a:t>
            </a:r>
          </a:p>
          <a:p>
            <a:pPr>
              <a:spcAft>
                <a:spcPct val="20000"/>
              </a:spcAft>
            </a:pPr>
            <a:r>
              <a:rPr lang="es-ES" sz="1800">
                <a:latin typeface="Tahoma" pitchFamily="34" charset="0"/>
              </a:rPr>
              <a:t>Inhibición de la innovación</a:t>
            </a:r>
          </a:p>
          <a:p>
            <a:pPr>
              <a:spcAft>
                <a:spcPct val="20000"/>
              </a:spcAft>
            </a:pPr>
            <a:r>
              <a:rPr lang="es-ES" sz="1800">
                <a:latin typeface="Tahoma" pitchFamily="34" charset="0"/>
              </a:rPr>
              <a:t>Imputación fracasos a Fomin</a:t>
            </a:r>
          </a:p>
          <a:p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182EFD-AAAB-4463-8B4C-9E9F2159F354}" type="slidenum">
              <a:rPr lang="es-ES"/>
              <a:pPr/>
              <a:t>18</a:t>
            </a:fld>
            <a:endParaRPr lang="es-E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04813"/>
            <a:ext cx="7848600" cy="647700"/>
          </a:xfrm>
        </p:spPr>
        <p:txBody>
          <a:bodyPr/>
          <a:lstStyle/>
          <a:p>
            <a:pPr algn="l"/>
            <a:r>
              <a:rPr lang="es-ES"/>
              <a:t>3. CONSIDERACIONES TEÓRICAS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7772400" cy="4032250"/>
          </a:xfrm>
        </p:spPr>
        <p:txBody>
          <a:bodyPr/>
          <a:lstStyle/>
          <a:p>
            <a:pPr marL="381000" indent="-381000">
              <a:buFontTx/>
              <a:buNone/>
            </a:pP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3.4. División del Cluster en Sub-clusters </a:t>
            </a:r>
            <a:r>
              <a:rPr lang="es-ES" sz="1400" b="1">
                <a:solidFill>
                  <a:srgbClr val="808000"/>
                </a:solidFill>
                <a:latin typeface="Tahoma" pitchFamily="34" charset="0"/>
              </a:rPr>
              <a:t>(1/3)</a:t>
            </a:r>
          </a:p>
          <a:p>
            <a:pPr marL="381000" indent="-381000">
              <a:buFontTx/>
              <a:buNone/>
            </a:pPr>
            <a:endParaRPr lang="es-ES" sz="1400" b="1">
              <a:solidFill>
                <a:srgbClr val="808000"/>
              </a:solidFill>
              <a:latin typeface="Tahoma" pitchFamily="34" charset="0"/>
            </a:endParaRPr>
          </a:p>
          <a:p>
            <a:pPr marL="381000" indent="-381000">
              <a:buFontTx/>
              <a:buAutoNum type="alphaLcParenR"/>
            </a:pPr>
            <a:r>
              <a:rPr lang="es-ES" sz="1800">
                <a:latin typeface="Tahoma" pitchFamily="34" charset="0"/>
              </a:rPr>
              <a:t>Apoyo a PyMEs para internacionalización (8 proyectos)</a:t>
            </a:r>
          </a:p>
          <a:p>
            <a:pPr marL="381000" indent="-381000">
              <a:buFontTx/>
              <a:buAutoNum type="alphaLcParenR"/>
            </a:pPr>
            <a:endParaRPr lang="es-ES" sz="1800">
              <a:latin typeface="Tahoma" pitchFamily="34" charset="0"/>
            </a:endParaRPr>
          </a:p>
          <a:p>
            <a:pPr marL="381000" indent="-381000">
              <a:buFontTx/>
              <a:buAutoNum type="alphaLcParenR"/>
            </a:pPr>
            <a:r>
              <a:rPr lang="es-ES" sz="1800">
                <a:latin typeface="Tahoma" pitchFamily="34" charset="0"/>
              </a:rPr>
              <a:t>Negociaciones comerciales (3 proyectos)</a:t>
            </a:r>
          </a:p>
          <a:p>
            <a:pPr marL="381000" indent="-381000">
              <a:buFontTx/>
              <a:buAutoNum type="alphaLcParenR"/>
            </a:pPr>
            <a:endParaRPr lang="es-ES" sz="1800">
              <a:latin typeface="Tahoma" pitchFamily="34" charset="0"/>
            </a:endParaRPr>
          </a:p>
          <a:p>
            <a:pPr marL="381000" indent="-381000">
              <a:buFontTx/>
              <a:buAutoNum type="alphaLcParenR"/>
            </a:pPr>
            <a:r>
              <a:rPr lang="es-ES" sz="1800">
                <a:latin typeface="Tahoma" pitchFamily="34" charset="0"/>
              </a:rPr>
              <a:t>Normas técnicas (6 proyectos)</a:t>
            </a:r>
          </a:p>
          <a:p>
            <a:pPr marL="381000" indent="-381000">
              <a:buFontTx/>
              <a:buAutoNum type="alphaLcParenR"/>
            </a:pPr>
            <a:endParaRPr lang="es-ES" sz="1800">
              <a:latin typeface="Tahoma" pitchFamily="34" charset="0"/>
            </a:endParaRPr>
          </a:p>
          <a:p>
            <a:pPr marL="381000" indent="-381000">
              <a:buFontTx/>
              <a:buAutoNum type="alphaLcParenR"/>
            </a:pPr>
            <a:r>
              <a:rPr lang="es-ES" sz="1800">
                <a:latin typeface="Tahoma" pitchFamily="34" charset="0"/>
              </a:rPr>
              <a:t>Facilitación del comercio (5 proyectos)</a:t>
            </a:r>
          </a:p>
          <a:p>
            <a:pPr marL="381000" indent="-381000">
              <a:buFontTx/>
              <a:buNone/>
            </a:pPr>
            <a:endParaRPr lang="es-ES" sz="18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24F527-3889-41FF-8B45-EAE16A25E9CF}" type="slidenum">
              <a:rPr lang="es-ES"/>
              <a:pPr/>
              <a:t>19</a:t>
            </a:fld>
            <a:endParaRPr lang="es-E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611188" y="476250"/>
            <a:ext cx="7272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2200">
                <a:solidFill>
                  <a:srgbClr val="808000"/>
                </a:solidFill>
                <a:effectLst/>
                <a:latin typeface="Tahoma" pitchFamily="34" charset="0"/>
              </a:rPr>
              <a:t>3.4. División del Cluster en Sub-clusters</a:t>
            </a:r>
            <a:r>
              <a:rPr lang="es-ES">
                <a:solidFill>
                  <a:srgbClr val="808000"/>
                </a:solidFill>
                <a:effectLst/>
                <a:latin typeface="Tahoma" pitchFamily="34" charset="0"/>
              </a:rPr>
              <a:t> </a:t>
            </a:r>
            <a:r>
              <a:rPr lang="es-ES" sz="1400">
                <a:solidFill>
                  <a:srgbClr val="808000"/>
                </a:solidFill>
                <a:effectLst/>
                <a:latin typeface="Tahoma" pitchFamily="34" charset="0"/>
              </a:rPr>
              <a:t>(2/3)</a:t>
            </a:r>
          </a:p>
        </p:txBody>
      </p:sp>
      <p:graphicFrame>
        <p:nvGraphicFramePr>
          <p:cNvPr id="64520" name="Object 8"/>
          <p:cNvGraphicFramePr>
            <a:graphicFrameLocks noChangeAspect="1"/>
          </p:cNvGraphicFramePr>
          <p:nvPr>
            <p:ph/>
          </p:nvPr>
        </p:nvGraphicFramePr>
        <p:xfrm>
          <a:off x="533400" y="1524000"/>
          <a:ext cx="8172450" cy="4117975"/>
        </p:xfrm>
        <a:graphic>
          <a:graphicData uri="http://schemas.openxmlformats.org/presentationml/2006/ole">
            <p:oleObj spid="_x0000_s64520" name="Documento" r:id="rId3" imgW="5544360" imgH="27936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2EC49F-3070-478F-8632-1EE071C9820A}" type="slidenum">
              <a:rPr lang="es-ES"/>
              <a:pPr/>
              <a:t>2</a:t>
            </a:fld>
            <a:endParaRPr lang="es-E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7848600" cy="574675"/>
          </a:xfrm>
        </p:spPr>
        <p:txBody>
          <a:bodyPr/>
          <a:lstStyle/>
          <a:p>
            <a:r>
              <a:rPr lang="es-ES_tradnl"/>
              <a:t>INDICE DE CONTENIDOS</a:t>
            </a: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7772400" cy="4598987"/>
          </a:xfrm>
        </p:spPr>
        <p:txBody>
          <a:bodyPr/>
          <a:lstStyle/>
          <a:p>
            <a:pPr marL="381000" indent="-381000">
              <a:buFontTx/>
              <a:buAutoNum type="arabicPeriod"/>
            </a:pPr>
            <a:r>
              <a:rPr lang="es-ES">
                <a:latin typeface="Tahoma" pitchFamily="34" charset="0"/>
              </a:rPr>
              <a:t>Introducción</a:t>
            </a:r>
          </a:p>
          <a:p>
            <a:pPr marL="381000" indent="-381000">
              <a:buFontTx/>
              <a:buAutoNum type="arabicPeriod"/>
            </a:pPr>
            <a:endParaRPr lang="es-ES">
              <a:latin typeface="Tahoma" pitchFamily="34" charset="0"/>
            </a:endParaRPr>
          </a:p>
          <a:p>
            <a:pPr marL="381000" indent="-381000">
              <a:buFontTx/>
              <a:buAutoNum type="arabicPeriod"/>
            </a:pPr>
            <a:r>
              <a:rPr lang="es-ES">
                <a:latin typeface="Tahoma" pitchFamily="34" charset="0"/>
              </a:rPr>
              <a:t>Trabajos Realizados por la Consultoría</a:t>
            </a:r>
          </a:p>
          <a:p>
            <a:pPr marL="381000" indent="-381000">
              <a:buFontTx/>
              <a:buAutoNum type="arabicPeriod"/>
            </a:pPr>
            <a:endParaRPr lang="es-ES">
              <a:latin typeface="Tahoma" pitchFamily="34" charset="0"/>
            </a:endParaRPr>
          </a:p>
          <a:p>
            <a:pPr marL="381000" indent="-381000">
              <a:buFontTx/>
              <a:buAutoNum type="arabicPeriod"/>
            </a:pPr>
            <a:r>
              <a:rPr lang="es-ES">
                <a:latin typeface="Tahoma" pitchFamily="34" charset="0"/>
              </a:rPr>
              <a:t>Consideraciones Teóricas</a:t>
            </a:r>
          </a:p>
          <a:p>
            <a:pPr marL="381000" indent="-381000">
              <a:buFontTx/>
              <a:buAutoNum type="arabicPeriod"/>
            </a:pPr>
            <a:endParaRPr lang="es-ES">
              <a:latin typeface="Tahoma" pitchFamily="34" charset="0"/>
            </a:endParaRPr>
          </a:p>
          <a:p>
            <a:pPr marL="381000" indent="-381000">
              <a:buFontTx/>
              <a:buAutoNum type="arabicPeriod"/>
            </a:pPr>
            <a:r>
              <a:rPr lang="es-ES">
                <a:latin typeface="Tahoma" pitchFamily="34" charset="0"/>
              </a:rPr>
              <a:t>Metodología Propuesta</a:t>
            </a:r>
          </a:p>
          <a:p>
            <a:pPr marL="381000" indent="-381000">
              <a:buFontTx/>
              <a:buAutoNum type="arabicPeriod"/>
            </a:pPr>
            <a:endParaRPr lang="es-ES">
              <a:latin typeface="Tahoma" pitchFamily="34" charset="0"/>
            </a:endParaRPr>
          </a:p>
          <a:p>
            <a:pPr marL="381000" indent="-381000">
              <a:buFontTx/>
              <a:buAutoNum type="arabicPeriod"/>
            </a:pPr>
            <a:r>
              <a:rPr lang="es-ES">
                <a:latin typeface="Tahoma" pitchFamily="34" charset="0"/>
              </a:rPr>
              <a:t>Funcionamiento del Sistema</a:t>
            </a:r>
          </a:p>
          <a:p>
            <a:pPr marL="381000" indent="-381000">
              <a:buFontTx/>
              <a:buAutoNum type="arabicPeriod"/>
            </a:pPr>
            <a:endParaRPr lang="es-ES">
              <a:latin typeface="Tahoma" pitchFamily="34" charset="0"/>
            </a:endParaRPr>
          </a:p>
          <a:p>
            <a:pPr marL="381000" indent="-381000">
              <a:buFontTx/>
              <a:buAutoNum type="arabicPeriod"/>
            </a:pPr>
            <a:r>
              <a:rPr lang="es-ES">
                <a:latin typeface="Tahoma" pitchFamily="34" charset="0"/>
              </a:rPr>
              <a:t>Conclusiones y Recomendaciones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609600" y="838200"/>
            <a:ext cx="80772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1068388" y="5173663"/>
            <a:ext cx="2260600" cy="1298575"/>
          </a:xfrm>
          <a:custGeom>
            <a:avLst/>
            <a:gdLst/>
            <a:ahLst/>
            <a:cxnLst>
              <a:cxn ang="0">
                <a:pos x="290" y="818"/>
              </a:cxn>
              <a:cxn ang="0">
                <a:pos x="353" y="611"/>
              </a:cxn>
              <a:cxn ang="0">
                <a:pos x="569" y="395"/>
              </a:cxn>
              <a:cxn ang="0">
                <a:pos x="767" y="269"/>
              </a:cxn>
              <a:cxn ang="0">
                <a:pos x="1091" y="62"/>
              </a:cxn>
              <a:cxn ang="0">
                <a:pos x="1388" y="89"/>
              </a:cxn>
              <a:cxn ang="0">
                <a:pos x="1406" y="179"/>
              </a:cxn>
              <a:cxn ang="0">
                <a:pos x="1424" y="476"/>
              </a:cxn>
              <a:cxn ang="0">
                <a:pos x="1172" y="593"/>
              </a:cxn>
              <a:cxn ang="0">
                <a:pos x="200" y="503"/>
              </a:cxn>
              <a:cxn ang="0">
                <a:pos x="20" y="395"/>
              </a:cxn>
              <a:cxn ang="0">
                <a:pos x="29" y="305"/>
              </a:cxn>
              <a:cxn ang="0">
                <a:pos x="110" y="89"/>
              </a:cxn>
              <a:cxn ang="0">
                <a:pos x="857" y="53"/>
              </a:cxn>
              <a:cxn ang="0">
                <a:pos x="863" y="389"/>
              </a:cxn>
              <a:cxn ang="0">
                <a:pos x="1247" y="533"/>
              </a:cxn>
            </a:cxnLst>
            <a:rect l="0" t="0" r="r" b="b"/>
            <a:pathLst>
              <a:path w="1424" h="818">
                <a:moveTo>
                  <a:pt x="290" y="818"/>
                </a:moveTo>
                <a:cubicBezTo>
                  <a:pt x="297" y="794"/>
                  <a:pt x="340" y="628"/>
                  <a:pt x="353" y="611"/>
                </a:cubicBezTo>
                <a:cubicBezTo>
                  <a:pt x="416" y="531"/>
                  <a:pt x="497" y="467"/>
                  <a:pt x="569" y="395"/>
                </a:cubicBezTo>
                <a:cubicBezTo>
                  <a:pt x="686" y="278"/>
                  <a:pt x="619" y="318"/>
                  <a:pt x="767" y="269"/>
                </a:cubicBezTo>
                <a:cubicBezTo>
                  <a:pt x="1012" y="65"/>
                  <a:pt x="892" y="112"/>
                  <a:pt x="1091" y="62"/>
                </a:cubicBezTo>
                <a:cubicBezTo>
                  <a:pt x="1183" y="0"/>
                  <a:pt x="1297" y="53"/>
                  <a:pt x="1388" y="89"/>
                </a:cubicBezTo>
                <a:cubicBezTo>
                  <a:pt x="1394" y="119"/>
                  <a:pt x="1403" y="149"/>
                  <a:pt x="1406" y="179"/>
                </a:cubicBezTo>
                <a:cubicBezTo>
                  <a:pt x="1415" y="278"/>
                  <a:pt x="1424" y="476"/>
                  <a:pt x="1424" y="476"/>
                </a:cubicBezTo>
                <a:cubicBezTo>
                  <a:pt x="1340" y="620"/>
                  <a:pt x="1398" y="582"/>
                  <a:pt x="1172" y="593"/>
                </a:cubicBezTo>
                <a:cubicBezTo>
                  <a:pt x="831" y="642"/>
                  <a:pt x="542" y="569"/>
                  <a:pt x="200" y="503"/>
                </a:cubicBezTo>
                <a:cubicBezTo>
                  <a:pt x="140" y="467"/>
                  <a:pt x="66" y="448"/>
                  <a:pt x="20" y="395"/>
                </a:cubicBezTo>
                <a:cubicBezTo>
                  <a:pt x="0" y="372"/>
                  <a:pt x="25" y="335"/>
                  <a:pt x="29" y="305"/>
                </a:cubicBezTo>
                <a:cubicBezTo>
                  <a:pt x="36" y="246"/>
                  <a:pt x="46" y="110"/>
                  <a:pt x="110" y="89"/>
                </a:cubicBezTo>
                <a:cubicBezTo>
                  <a:pt x="296" y="27"/>
                  <a:pt x="729" y="53"/>
                  <a:pt x="857" y="53"/>
                </a:cubicBezTo>
                <a:lnTo>
                  <a:pt x="863" y="389"/>
                </a:lnTo>
                <a:lnTo>
                  <a:pt x="1247" y="533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3AF1ED-CDFB-4BD3-BABB-94F3FFBDD341}" type="slidenum">
              <a:rPr lang="es-ES"/>
              <a:pPr/>
              <a:t>20</a:t>
            </a:fld>
            <a:endParaRPr lang="es-ES"/>
          </a:p>
        </p:txBody>
      </p:sp>
      <p:sp>
        <p:nvSpPr>
          <p:cNvPr id="78944" name="Rectangle 96"/>
          <p:cNvSpPr>
            <a:spLocks noChangeArrowheads="1"/>
          </p:cNvSpPr>
          <p:nvPr/>
        </p:nvSpPr>
        <p:spPr bwMode="auto">
          <a:xfrm>
            <a:off x="611188" y="476250"/>
            <a:ext cx="7272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2200">
                <a:solidFill>
                  <a:srgbClr val="808000"/>
                </a:solidFill>
                <a:effectLst/>
                <a:latin typeface="Tahoma" pitchFamily="34" charset="0"/>
              </a:rPr>
              <a:t>3.4. División del Cluster en Sub-clusters</a:t>
            </a:r>
            <a:r>
              <a:rPr lang="es-ES">
                <a:solidFill>
                  <a:srgbClr val="808000"/>
                </a:solidFill>
                <a:effectLst/>
                <a:latin typeface="Tahoma" pitchFamily="34" charset="0"/>
              </a:rPr>
              <a:t> </a:t>
            </a:r>
            <a:r>
              <a:rPr lang="es-ES" sz="1400">
                <a:solidFill>
                  <a:srgbClr val="808000"/>
                </a:solidFill>
                <a:effectLst/>
                <a:latin typeface="Tahoma" pitchFamily="34" charset="0"/>
              </a:rPr>
              <a:t>(3/3)</a:t>
            </a:r>
          </a:p>
        </p:txBody>
      </p:sp>
      <p:graphicFrame>
        <p:nvGraphicFramePr>
          <p:cNvPr id="78945" name="Object 97"/>
          <p:cNvGraphicFramePr>
            <a:graphicFrameLocks noChangeAspect="1"/>
          </p:cNvGraphicFramePr>
          <p:nvPr>
            <p:ph/>
          </p:nvPr>
        </p:nvGraphicFramePr>
        <p:xfrm>
          <a:off x="395288" y="1412875"/>
          <a:ext cx="8497887" cy="3756025"/>
        </p:xfrm>
        <a:graphic>
          <a:graphicData uri="http://schemas.openxmlformats.org/presentationml/2006/ole">
            <p:oleObj spid="_x0000_s78945" name="Documento" r:id="rId3" imgW="5548306" imgH="2452263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BA0679-4AA7-4D9E-8326-9AED84BA1D7D}" type="slidenum">
              <a:rPr lang="es-ES"/>
              <a:pPr/>
              <a:t>21</a:t>
            </a:fld>
            <a:endParaRPr lang="es-E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7772400" cy="4679950"/>
          </a:xfrm>
        </p:spPr>
        <p:txBody>
          <a:bodyPr/>
          <a:lstStyle/>
          <a:p>
            <a:pPr marL="381000" indent="-381000">
              <a:lnSpc>
                <a:spcPct val="125000"/>
              </a:lnSpc>
              <a:buFontTx/>
              <a:buAutoNum type="arabicPeriod"/>
            </a:pPr>
            <a:r>
              <a:rPr lang="es-ES" sz="1800">
                <a:solidFill>
                  <a:schemeClr val="bg2"/>
                </a:solidFill>
                <a:latin typeface="Tahoma" pitchFamily="34" charset="0"/>
              </a:rPr>
              <a:t>Introducción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2"/>
            </a:pPr>
            <a:r>
              <a:rPr lang="es-ES" sz="1800">
                <a:solidFill>
                  <a:schemeClr val="bg2"/>
                </a:solidFill>
                <a:latin typeface="Tahoma" pitchFamily="34" charset="0"/>
              </a:rPr>
              <a:t>Trabajos realizados por la Consultoría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3"/>
            </a:pPr>
            <a:r>
              <a:rPr lang="es-ES" sz="1800">
                <a:solidFill>
                  <a:schemeClr val="bg2"/>
                </a:solidFill>
                <a:latin typeface="Tahoma" pitchFamily="34" charset="0"/>
              </a:rPr>
              <a:t>Consideraciones Teóricas</a:t>
            </a:r>
            <a:endParaRPr lang="es-ES">
              <a:solidFill>
                <a:srgbClr val="4D4D4D"/>
              </a:solidFill>
              <a:latin typeface="Tahoma" pitchFamily="34" charset="0"/>
            </a:endParaRPr>
          </a:p>
          <a:p>
            <a:pPr marL="381000" indent="-381000">
              <a:lnSpc>
                <a:spcPct val="125000"/>
              </a:lnSpc>
              <a:buFontTx/>
              <a:buAutoNum type="arabicPeriod" startAt="4"/>
            </a:pPr>
            <a:r>
              <a:rPr lang="es-ES" b="1">
                <a:latin typeface="Tahoma" pitchFamily="34" charset="0"/>
              </a:rPr>
              <a:t>Metodología Propuesta</a:t>
            </a:r>
          </a:p>
          <a:p>
            <a:pPr marL="800100" lvl="1" indent="-342900">
              <a:lnSpc>
                <a:spcPct val="125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4.1. Principios Rectores</a:t>
            </a:r>
          </a:p>
          <a:p>
            <a:pPr marL="800100" lvl="1" indent="-342900">
              <a:lnSpc>
                <a:spcPct val="125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4.2. Base de datos de Mejores Prácticas</a:t>
            </a:r>
          </a:p>
          <a:p>
            <a:pPr marL="800100" lvl="1" indent="-342900">
              <a:lnSpc>
                <a:spcPct val="125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4.3. Clasificación de la Información a Incluir</a:t>
            </a:r>
          </a:p>
          <a:p>
            <a:pPr marL="800100" lvl="1" indent="-342900">
              <a:lnSpc>
                <a:spcPct val="125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4.4. Ficha de Mejor Práctica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5"/>
            </a:pPr>
            <a:r>
              <a:rPr lang="es-ES" sz="1800">
                <a:solidFill>
                  <a:srgbClr val="5F5F5F"/>
                </a:solidFill>
                <a:latin typeface="Tahoma" pitchFamily="34" charset="0"/>
              </a:rPr>
              <a:t>Funcionamiento del Sistema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5"/>
            </a:pPr>
            <a:r>
              <a:rPr lang="es-ES" sz="1800">
                <a:solidFill>
                  <a:srgbClr val="5F5F5F"/>
                </a:solidFill>
                <a:latin typeface="Tahoma" pitchFamily="34" charset="0"/>
              </a:rPr>
              <a:t>Conclusiones y Recomendaciones</a:t>
            </a:r>
          </a:p>
          <a:p>
            <a:pPr marL="381000" indent="-381000">
              <a:buFontTx/>
              <a:buNone/>
            </a:pPr>
            <a:endParaRPr lang="es-ES" sz="1800">
              <a:latin typeface="Tahoma" pitchFamily="34" charset="0"/>
            </a:endParaRP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V="1">
            <a:off x="609600" y="838200"/>
            <a:ext cx="80772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848600" cy="574675"/>
          </a:xfrm>
          <a:noFill/>
          <a:ln/>
        </p:spPr>
        <p:txBody>
          <a:bodyPr/>
          <a:lstStyle/>
          <a:p>
            <a:r>
              <a:rPr lang="es-ES_tradnl"/>
              <a:t>Índice de Contenidos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2AE4B5-A1FA-472C-9C98-D4D6FA0D6FF1}" type="slidenum">
              <a:rPr lang="es-ES"/>
              <a:pPr/>
              <a:t>22</a:t>
            </a:fld>
            <a:endParaRPr lang="es-E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848600" cy="647700"/>
          </a:xfrm>
        </p:spPr>
        <p:txBody>
          <a:bodyPr/>
          <a:lstStyle/>
          <a:p>
            <a:pPr algn="l"/>
            <a:r>
              <a:rPr lang="es-ES"/>
              <a:t>4. METODOLOGÍA PROPUESTA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1125538"/>
            <a:ext cx="7705725" cy="5111750"/>
          </a:xfrm>
        </p:spPr>
        <p:txBody>
          <a:bodyPr/>
          <a:lstStyle/>
          <a:p>
            <a:pPr>
              <a:buFontTx/>
              <a:buNone/>
            </a:pP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4.1. Principios rectores</a:t>
            </a:r>
          </a:p>
          <a:p>
            <a:pPr>
              <a:buFontTx/>
              <a:buNone/>
            </a:pPr>
            <a:endParaRPr lang="es-ES" b="1">
              <a:solidFill>
                <a:srgbClr val="808000"/>
              </a:solidFill>
              <a:latin typeface="Tahoma" pitchFamily="34" charset="0"/>
            </a:endParaRPr>
          </a:p>
          <a:p>
            <a:r>
              <a:rPr lang="es-ES" sz="1800">
                <a:latin typeface="Tahoma" pitchFamily="34" charset="0"/>
              </a:rPr>
              <a:t>Sencillez (utilización y gestión sencilla)		</a:t>
            </a:r>
          </a:p>
          <a:p>
            <a:pPr>
              <a:buFontTx/>
              <a:buNone/>
            </a:pPr>
            <a:endParaRPr lang="es-ES" sz="1800">
              <a:latin typeface="Tahoma" pitchFamily="34" charset="0"/>
            </a:endParaRPr>
          </a:p>
          <a:p>
            <a:r>
              <a:rPr lang="es-ES" sz="1800">
                <a:latin typeface="Tahoma" pitchFamily="34" charset="0"/>
              </a:rPr>
              <a:t>Coste reducido </a:t>
            </a:r>
          </a:p>
          <a:p>
            <a:pPr>
              <a:buFontTx/>
              <a:buNone/>
            </a:pPr>
            <a:endParaRPr lang="es-ES" sz="1800">
              <a:latin typeface="Tahoma" pitchFamily="34" charset="0"/>
            </a:endParaRPr>
          </a:p>
          <a:p>
            <a:r>
              <a:rPr lang="es-ES" sz="1800">
                <a:latin typeface="Tahoma" pitchFamily="34" charset="0"/>
              </a:rPr>
              <a:t>Autogestión (por las Entidades Ejecutoras)		</a:t>
            </a:r>
          </a:p>
          <a:p>
            <a:pPr>
              <a:buFontTx/>
              <a:buNone/>
            </a:pPr>
            <a:endParaRPr lang="es-ES" sz="1800">
              <a:latin typeface="Tahoma" pitchFamily="34" charset="0"/>
            </a:endParaRPr>
          </a:p>
          <a:p>
            <a:r>
              <a:rPr lang="es-ES" sz="1800">
                <a:latin typeface="Tahoma" pitchFamily="34" charset="0"/>
              </a:rPr>
              <a:t>Sostenibilidad financiera</a:t>
            </a:r>
          </a:p>
          <a:p>
            <a:pPr>
              <a:buFontTx/>
              <a:buNone/>
            </a:pPr>
            <a:endParaRPr lang="es-ES" sz="1800">
              <a:latin typeface="Tahoma" pitchFamily="34" charset="0"/>
            </a:endParaRPr>
          </a:p>
          <a:p>
            <a:r>
              <a:rPr lang="es-ES" sz="1800">
                <a:latin typeface="Tahoma" pitchFamily="34" charset="0"/>
              </a:rPr>
              <a:t>Adaptabilidad (otros Clusters, a todos)		</a:t>
            </a:r>
          </a:p>
          <a:p>
            <a:pPr>
              <a:buFontTx/>
              <a:buNone/>
            </a:pPr>
            <a:endParaRPr lang="es-ES" sz="1800">
              <a:latin typeface="Tahoma" pitchFamily="34" charset="0"/>
            </a:endParaRPr>
          </a:p>
          <a:p>
            <a:r>
              <a:rPr lang="es-ES" sz="1800">
                <a:latin typeface="Tahoma" pitchFamily="34" charset="0"/>
              </a:rPr>
              <a:t>Poco tiempo</a:t>
            </a:r>
          </a:p>
          <a:p>
            <a:pPr>
              <a:buFontTx/>
              <a:buNone/>
            </a:pPr>
            <a:endParaRPr lang="es-ES" sz="1800">
              <a:latin typeface="Tahoma" pitchFamily="34" charset="0"/>
            </a:endParaRPr>
          </a:p>
          <a:p>
            <a:pPr algn="r">
              <a:buFontTx/>
              <a:buNone/>
            </a:pPr>
            <a:endParaRPr lang="es-ES" sz="1000" b="1">
              <a:solidFill>
                <a:srgbClr val="80800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B6DD23-6385-4E6A-A4D3-C287730768C5}" type="slidenum">
              <a:rPr lang="es-ES"/>
              <a:pPr/>
              <a:t>23</a:t>
            </a:fld>
            <a:endParaRPr lang="es-E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7848600" cy="792162"/>
          </a:xfrm>
        </p:spPr>
        <p:txBody>
          <a:bodyPr/>
          <a:lstStyle/>
          <a:p>
            <a:pPr algn="l"/>
            <a:r>
              <a:rPr lang="es-ES"/>
              <a:t>4. METODOLOGÍA PROPUESTA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7772400" cy="4886325"/>
          </a:xfrm>
        </p:spPr>
        <p:txBody>
          <a:bodyPr/>
          <a:lstStyle/>
          <a:p>
            <a:pPr>
              <a:buFontTx/>
              <a:buNone/>
            </a:pP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4.2. Base de datos de Mejores Prácticas</a:t>
            </a:r>
          </a:p>
          <a:p>
            <a:pPr>
              <a:buFontTx/>
              <a:buNone/>
            </a:pPr>
            <a:endParaRPr lang="es-ES" sz="2200" b="1">
              <a:solidFill>
                <a:srgbClr val="808000"/>
              </a:solidFill>
              <a:latin typeface="Tahoma" pitchFamily="34" charset="0"/>
            </a:endParaRP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755650" y="3171825"/>
            <a:ext cx="2087563" cy="1552575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effectLst/>
                <a:latin typeface="Verdana" pitchFamily="34" charset="0"/>
              </a:rPr>
              <a:t>Entidad 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effectLst/>
                <a:latin typeface="Verdana" pitchFamily="34" charset="0"/>
              </a:rPr>
              <a:t>Ejecutora</a:t>
            </a:r>
          </a:p>
          <a:p>
            <a:pPr>
              <a:spcBef>
                <a:spcPct val="50000"/>
              </a:spcBef>
            </a:pPr>
            <a:endParaRPr lang="es-ES" sz="2400"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2484438" y="2276475"/>
            <a:ext cx="3671887" cy="376238"/>
          </a:xfrm>
          <a:prstGeom prst="rect">
            <a:avLst/>
          </a:prstGeom>
          <a:solidFill>
            <a:srgbClr val="C0D8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>
                <a:solidFill>
                  <a:schemeClr val="tx1"/>
                </a:solidFill>
                <a:effectLst/>
                <a:latin typeface="Verdana" pitchFamily="34" charset="0"/>
              </a:rPr>
              <a:t>Alimentación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6227763" y="3171825"/>
            <a:ext cx="1511300" cy="1552575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effectLst/>
                <a:latin typeface="Verdana" pitchFamily="34" charset="0"/>
              </a:rPr>
              <a:t>BASE 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effectLst/>
                <a:latin typeface="Verdana" pitchFamily="34" charset="0"/>
              </a:rPr>
              <a:t>DE 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effectLst/>
                <a:latin typeface="Verdana" pitchFamily="34" charset="0"/>
              </a:rPr>
              <a:t>DATOS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3059113" y="5084763"/>
            <a:ext cx="3311525" cy="376237"/>
          </a:xfrm>
          <a:prstGeom prst="rect">
            <a:avLst/>
          </a:prstGeom>
          <a:solidFill>
            <a:srgbClr val="C0D8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>
                <a:solidFill>
                  <a:schemeClr val="tx1"/>
                </a:solidFill>
                <a:effectLst/>
                <a:latin typeface="Verdana" pitchFamily="34" charset="0"/>
              </a:rPr>
              <a:t>Uso</a:t>
            </a:r>
          </a:p>
        </p:txBody>
      </p:sp>
      <p:sp>
        <p:nvSpPr>
          <p:cNvPr id="50208" name="AutoShape 32"/>
          <p:cNvSpPr>
            <a:spLocks noChangeArrowheads="1"/>
          </p:cNvSpPr>
          <p:nvPr/>
        </p:nvSpPr>
        <p:spPr bwMode="auto">
          <a:xfrm rot="10800000">
            <a:off x="827088" y="4821238"/>
            <a:ext cx="6481762" cy="1344612"/>
          </a:xfrm>
          <a:prstGeom prst="curvedDownArrow">
            <a:avLst>
              <a:gd name="adj1" fmla="val 58516"/>
              <a:gd name="adj2" fmla="val 192822"/>
              <a:gd name="adj3" fmla="val 33333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3421063" y="5759450"/>
            <a:ext cx="1871662" cy="4064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chemeClr val="tx1"/>
                </a:solidFill>
                <a:effectLst/>
                <a:latin typeface="Verdana" pitchFamily="34" charset="0"/>
              </a:rPr>
              <a:t>FICHA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3851275" y="3792538"/>
            <a:ext cx="1511300" cy="788987"/>
          </a:xfrm>
          <a:prstGeom prst="rect">
            <a:avLst/>
          </a:prstGeom>
          <a:solidFill>
            <a:srgbClr val="C0D8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>
                <a:solidFill>
                  <a:schemeClr val="tx1"/>
                </a:solidFill>
                <a:effectLst/>
                <a:latin typeface="Verdana" pitchFamily="34" charset="0"/>
              </a:rPr>
              <a:t>Difusión</a:t>
            </a:r>
          </a:p>
          <a:p>
            <a:pPr>
              <a:spcBef>
                <a:spcPct val="50000"/>
              </a:spcBef>
            </a:pPr>
            <a:r>
              <a:rPr lang="es-ES" sz="1800">
                <a:solidFill>
                  <a:schemeClr val="tx1"/>
                </a:solidFill>
                <a:effectLst/>
                <a:latin typeface="Verdana" pitchFamily="34" charset="0"/>
              </a:rPr>
              <a:t>Gestión</a:t>
            </a:r>
          </a:p>
        </p:txBody>
      </p:sp>
      <p:sp>
        <p:nvSpPr>
          <p:cNvPr id="50211" name="Oval 35"/>
          <p:cNvSpPr>
            <a:spLocks noChangeArrowheads="1"/>
          </p:cNvSpPr>
          <p:nvPr/>
        </p:nvSpPr>
        <p:spPr bwMode="auto">
          <a:xfrm>
            <a:off x="2916238" y="2854325"/>
            <a:ext cx="3240087" cy="1943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3492500" y="3138488"/>
            <a:ext cx="2087563" cy="650875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>
                <a:solidFill>
                  <a:schemeClr val="bg1"/>
                </a:solidFill>
                <a:effectLst/>
                <a:latin typeface="Verdana" pitchFamily="34" charset="0"/>
              </a:rPr>
              <a:t>Líder Entidad Ejecutora</a:t>
            </a:r>
          </a:p>
        </p:txBody>
      </p:sp>
      <p:sp>
        <p:nvSpPr>
          <p:cNvPr id="50213" name="AutoShape 37"/>
          <p:cNvSpPr>
            <a:spLocks noChangeArrowheads="1"/>
          </p:cNvSpPr>
          <p:nvPr/>
        </p:nvSpPr>
        <p:spPr bwMode="auto">
          <a:xfrm>
            <a:off x="1258888" y="1771650"/>
            <a:ext cx="7058025" cy="1296988"/>
          </a:xfrm>
          <a:prstGeom prst="curvedDownArrow">
            <a:avLst>
              <a:gd name="adj1" fmla="val 68880"/>
              <a:gd name="adj2" fmla="val 177717"/>
              <a:gd name="adj3" fmla="val 33333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3492500" y="1654175"/>
            <a:ext cx="1871663" cy="4064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chemeClr val="tx1"/>
                </a:solidFill>
                <a:effectLst/>
                <a:latin typeface="Verdana" pitchFamily="34" charset="0"/>
              </a:rPr>
              <a:t>FICHA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3530E3-84BF-436B-A8A5-B4D2FC7610B4}" type="slidenum">
              <a:rPr lang="es-ES"/>
              <a:pPr/>
              <a:t>24</a:t>
            </a:fld>
            <a:endParaRPr lang="es-E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848600" cy="647700"/>
          </a:xfrm>
        </p:spPr>
        <p:txBody>
          <a:bodyPr/>
          <a:lstStyle/>
          <a:p>
            <a:pPr algn="l"/>
            <a:r>
              <a:rPr lang="es-ES"/>
              <a:t>4. METODOLOGÍA PROPUESTA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640762" cy="5111750"/>
          </a:xfrm>
        </p:spPr>
        <p:txBody>
          <a:bodyPr/>
          <a:lstStyle/>
          <a:p>
            <a:pPr>
              <a:buFontTx/>
              <a:buNone/>
            </a:pP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4.3. Clasificación de la información a incluir </a:t>
            </a:r>
            <a:r>
              <a:rPr lang="es-ES" sz="1400" b="1">
                <a:solidFill>
                  <a:srgbClr val="808000"/>
                </a:solidFill>
                <a:latin typeface="Tahoma" pitchFamily="34" charset="0"/>
              </a:rPr>
              <a:t>(1/3)</a:t>
            </a:r>
          </a:p>
          <a:p>
            <a:pPr>
              <a:buFontTx/>
              <a:buNone/>
            </a:pPr>
            <a:endParaRPr lang="es-ES" sz="2200" b="1">
              <a:solidFill>
                <a:srgbClr val="808000"/>
              </a:solidFill>
              <a:latin typeface="Tahoma" pitchFamily="34" charset="0"/>
            </a:endParaRPr>
          </a:p>
          <a:p>
            <a:r>
              <a:rPr lang="es-ES" sz="1800" b="1">
                <a:latin typeface="Tahoma" pitchFamily="34" charset="0"/>
              </a:rPr>
              <a:t>Temas</a:t>
            </a:r>
            <a:r>
              <a:rPr lang="es-ES" sz="1800">
                <a:latin typeface="Tahoma" pitchFamily="34" charset="0"/>
              </a:rPr>
              <a:t> (10)</a:t>
            </a:r>
          </a:p>
          <a:p>
            <a:pPr lvl="1"/>
            <a:r>
              <a:rPr lang="es-ES" sz="1600" b="1">
                <a:latin typeface="Tahoma" pitchFamily="34" charset="0"/>
              </a:rPr>
              <a:t>Sensibilización temática; 		- Normas técnicas</a:t>
            </a:r>
          </a:p>
          <a:p>
            <a:pPr lvl="1"/>
            <a:r>
              <a:rPr lang="es-ES" sz="1600" b="1">
                <a:latin typeface="Tahoma" pitchFamily="34" charset="0"/>
              </a:rPr>
              <a:t>Fomento de la asociatividad; 	- Fomento diálogo público-privado</a:t>
            </a:r>
          </a:p>
          <a:p>
            <a:pPr lvl="1"/>
            <a:r>
              <a:rPr lang="es-ES" sz="1600" b="1">
                <a:latin typeface="Tahoma" pitchFamily="34" charset="0"/>
              </a:rPr>
              <a:t>Inteligencia de mercados; 		- Negociaciones comerciales</a:t>
            </a:r>
          </a:p>
          <a:p>
            <a:pPr lvl="1"/>
            <a:r>
              <a:rPr lang="es-ES" sz="1600" b="1">
                <a:latin typeface="Tahoma" pitchFamily="34" charset="0"/>
              </a:rPr>
              <a:t>Adaptación de productos; 		- Sistemas de gestión / IT</a:t>
            </a:r>
          </a:p>
          <a:p>
            <a:pPr lvl="1"/>
            <a:r>
              <a:rPr lang="es-ES" sz="1600" b="1">
                <a:latin typeface="Tahoma" pitchFamily="34" charset="0"/>
              </a:rPr>
              <a:t>Apoyo a la comercialización; 	- Otros (por ejemplo Lobbying)</a:t>
            </a:r>
          </a:p>
          <a:p>
            <a:pPr>
              <a:buFontTx/>
              <a:buNone/>
            </a:pPr>
            <a:endParaRPr lang="es-ES" sz="1800" b="1">
              <a:latin typeface="Tahoma" pitchFamily="34" charset="0"/>
            </a:endParaRPr>
          </a:p>
          <a:p>
            <a:r>
              <a:rPr lang="es-ES" sz="1800">
                <a:latin typeface="Tahoma" pitchFamily="34" charset="0"/>
              </a:rPr>
              <a:t>“</a:t>
            </a:r>
            <a:r>
              <a:rPr lang="es-ES" sz="1800" b="1">
                <a:latin typeface="Tahoma" pitchFamily="34" charset="0"/>
              </a:rPr>
              <a:t>Delivery mechanisms” o “Productos” (8)</a:t>
            </a:r>
            <a:endParaRPr lang="es-ES" sz="1800">
              <a:latin typeface="Tahoma" pitchFamily="34" charset="0"/>
            </a:endParaRPr>
          </a:p>
          <a:p>
            <a:pPr lvl="1"/>
            <a:r>
              <a:rPr lang="es-ES" sz="1600" b="1">
                <a:latin typeface="Tahoma" pitchFamily="34" charset="0"/>
              </a:rPr>
              <a:t>Capacitación; 			- Medios &amp; material de difusión</a:t>
            </a:r>
          </a:p>
          <a:p>
            <a:pPr lvl="1"/>
            <a:r>
              <a:rPr lang="es-ES" sz="1600" b="1">
                <a:latin typeface="Tahoma" pitchFamily="34" charset="0"/>
              </a:rPr>
              <a:t>Asistencia Técnica; 		- Seminarios &amp; jornadas</a:t>
            </a:r>
          </a:p>
          <a:p>
            <a:pPr lvl="1"/>
            <a:r>
              <a:rPr lang="es-ES" sz="1600" b="1">
                <a:latin typeface="Tahoma" pitchFamily="34" charset="0"/>
              </a:rPr>
              <a:t>Estudios;				- Sistemas de Gestión/IT</a:t>
            </a:r>
            <a:r>
              <a:rPr lang="es-ES" b="1">
                <a:latin typeface="Tahoma" pitchFamily="34" charset="0"/>
              </a:rPr>
              <a:t> </a:t>
            </a:r>
            <a:endParaRPr lang="es-ES" sz="1600" b="1">
              <a:latin typeface="Tahoma" pitchFamily="34" charset="0"/>
            </a:endParaRPr>
          </a:p>
          <a:p>
            <a:pPr lvl="1"/>
            <a:r>
              <a:rPr lang="es-ES" sz="1600" b="1">
                <a:latin typeface="Tahoma" pitchFamily="34" charset="0"/>
              </a:rPr>
              <a:t>Publicaciones; 			- Fortalecimiento Institucional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F18B6-00B3-432E-94AA-5D96A2F50C56}" type="slidenum">
              <a:rPr lang="es-ES"/>
              <a:pPr/>
              <a:t>25</a:t>
            </a:fld>
            <a:endParaRPr lang="es-ES"/>
          </a:p>
        </p:txBody>
      </p:sp>
      <p:graphicFrame>
        <p:nvGraphicFramePr>
          <p:cNvPr id="58127" name="Group 783"/>
          <p:cNvGraphicFramePr>
            <a:graphicFrameLocks noGrp="1"/>
          </p:cNvGraphicFramePr>
          <p:nvPr>
            <p:ph/>
          </p:nvPr>
        </p:nvGraphicFramePr>
        <p:xfrm>
          <a:off x="533400" y="1219200"/>
          <a:ext cx="7848600" cy="4648200"/>
        </p:xfrm>
        <a:graphic>
          <a:graphicData uri="http://schemas.openxmlformats.org/drawingml/2006/table">
            <a:tbl>
              <a:tblPr/>
              <a:tblGrid>
                <a:gridCol w="984250"/>
                <a:gridCol w="906463"/>
                <a:gridCol w="776287"/>
                <a:gridCol w="777875"/>
                <a:gridCol w="906463"/>
                <a:gridCol w="777875"/>
                <a:gridCol w="1035050"/>
                <a:gridCol w="906462"/>
                <a:gridCol w="777875"/>
              </a:tblGrid>
              <a:tr h="811213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“DELIVERY MECHANISMS”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CAPACITACION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ASISTENCIA TECNICA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ESTUDIOS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MEDIOS, MATERIAL DIFUSION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 SEMINARIOS / JORNADAS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F) PUBLICACIONES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G) FORTALECI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MIENTO INSTITUCIONAL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H) SISTEMAS GESTION DE PROYECTOS / IT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I) OTROS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129" name="Rectangle 785"/>
          <p:cNvSpPr>
            <a:spLocks noChangeArrowheads="1"/>
          </p:cNvSpPr>
          <p:nvPr/>
        </p:nvSpPr>
        <p:spPr bwMode="auto">
          <a:xfrm>
            <a:off x="193675" y="476250"/>
            <a:ext cx="7907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2200">
                <a:solidFill>
                  <a:srgbClr val="808000"/>
                </a:solidFill>
                <a:effectLst/>
                <a:latin typeface="Tahoma" pitchFamily="34" charset="0"/>
              </a:rPr>
              <a:t>4.3. Clasificación de la información a incluir</a:t>
            </a:r>
            <a:r>
              <a:rPr lang="es-ES" sz="1800">
                <a:solidFill>
                  <a:srgbClr val="808000"/>
                </a:solidFill>
                <a:effectLst/>
                <a:latin typeface="Tahoma" pitchFamily="34" charset="0"/>
              </a:rPr>
              <a:t> </a:t>
            </a:r>
            <a:r>
              <a:rPr lang="es-ES" sz="1400">
                <a:solidFill>
                  <a:srgbClr val="808000"/>
                </a:solidFill>
                <a:effectLst/>
                <a:latin typeface="Tahoma" pitchFamily="34" charset="0"/>
              </a:rPr>
              <a:t>(2/3)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71904A-6457-4A1A-BEDC-8FA3783FCF57}" type="slidenum">
              <a:rPr lang="es-ES"/>
              <a:pPr/>
              <a:t>26</a:t>
            </a:fld>
            <a:endParaRPr lang="es-ES"/>
          </a:p>
        </p:txBody>
      </p:sp>
      <p:graphicFrame>
        <p:nvGraphicFramePr>
          <p:cNvPr id="82023" name="Group 103"/>
          <p:cNvGraphicFramePr>
            <a:graphicFrameLocks noGrp="1"/>
          </p:cNvGraphicFramePr>
          <p:nvPr>
            <p:ph/>
          </p:nvPr>
        </p:nvGraphicFramePr>
        <p:xfrm>
          <a:off x="533400" y="1219200"/>
          <a:ext cx="7848600" cy="4673600"/>
        </p:xfrm>
        <a:graphic>
          <a:graphicData uri="http://schemas.openxmlformats.org/drawingml/2006/table">
            <a:tbl>
              <a:tblPr/>
              <a:tblGrid>
                <a:gridCol w="869950"/>
                <a:gridCol w="6978650"/>
              </a:tblGrid>
              <a:tr h="663575">
                <a:tc rowSpan="10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1) SENSIBILIZACION TEMATICA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2) FOMENTO DE ASOCIATIVIDAD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3) INTELIGENCIA DE MERCADOS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4) ADAPTACION DE PRODUCTOS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5) APOYO A LA COMERCIALIZACION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6) NORMAS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7) FOMENTO DEL DIALOGO PUBLICO PRIVADO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8) NEGOCIACIONES COMERCIALES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9) SISTEMAS DE GESTION/IT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10) OTROS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24" name="Rectangle 104"/>
          <p:cNvSpPr>
            <a:spLocks noChangeArrowheads="1"/>
          </p:cNvSpPr>
          <p:nvPr/>
        </p:nvSpPr>
        <p:spPr bwMode="auto">
          <a:xfrm>
            <a:off x="193675" y="476250"/>
            <a:ext cx="7907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2200">
                <a:solidFill>
                  <a:srgbClr val="808000"/>
                </a:solidFill>
                <a:effectLst/>
                <a:latin typeface="Tahoma" pitchFamily="34" charset="0"/>
              </a:rPr>
              <a:t>4.3. Clasificación de la información a incluir</a:t>
            </a:r>
            <a:r>
              <a:rPr lang="es-ES" sz="1800">
                <a:solidFill>
                  <a:srgbClr val="808000"/>
                </a:solidFill>
                <a:effectLst/>
                <a:latin typeface="Tahoma" pitchFamily="34" charset="0"/>
              </a:rPr>
              <a:t> </a:t>
            </a:r>
            <a:r>
              <a:rPr lang="es-ES" sz="1400">
                <a:solidFill>
                  <a:srgbClr val="808000"/>
                </a:solidFill>
                <a:effectLst/>
                <a:latin typeface="Tahoma" pitchFamily="34" charset="0"/>
              </a:rPr>
              <a:t>(3/3)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BDA887-2CAE-458E-8730-087E6006617C}" type="slidenum">
              <a:rPr lang="es-ES"/>
              <a:pPr/>
              <a:t>27</a:t>
            </a:fld>
            <a:endParaRPr lang="es-E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7848600" cy="503238"/>
          </a:xfrm>
        </p:spPr>
        <p:txBody>
          <a:bodyPr/>
          <a:lstStyle/>
          <a:p>
            <a:pPr algn="l"/>
            <a:r>
              <a:rPr lang="es-ES"/>
              <a:t>4. METODOLOGÍA PROPUESTA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135937" cy="50403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600" b="1">
                <a:solidFill>
                  <a:srgbClr val="808000"/>
                </a:solidFill>
                <a:latin typeface="Tahoma" pitchFamily="34" charset="0"/>
              </a:rPr>
              <a:t>4.4. Ficha de mejor práctica </a:t>
            </a:r>
            <a:r>
              <a:rPr lang="es-ES" sz="1400" b="1">
                <a:solidFill>
                  <a:srgbClr val="808000"/>
                </a:solidFill>
                <a:latin typeface="Tahoma" pitchFamily="34" charset="0"/>
              </a:rPr>
              <a:t>(1/2)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1400" b="1">
              <a:solidFill>
                <a:srgbClr val="80800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s-ES" sz="1800" b="1">
                <a:latin typeface="Tahoma" pitchFamily="34" charset="0"/>
              </a:rPr>
              <a:t>Instrumento para intercambiar mejores prácticas: input base de datos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s-ES" sz="1800" b="1">
              <a:latin typeface="Tahoma" pitchFamily="34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s-ES" sz="1800" b="1">
                <a:latin typeface="Tahoma" pitchFamily="34" charset="0"/>
              </a:rPr>
              <a:t>Sencilla de rellenar y de leer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s-ES" sz="1800" b="1">
              <a:latin typeface="Tahoma" pitchFamily="34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s-ES" sz="1800" b="1">
                <a:latin typeface="Tahoma" pitchFamily="34" charset="0"/>
              </a:rPr>
              <a:t>Ahorrativa en tiempo: cuesta unos minutos rellenar una, y menos tiempo leerla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s-ES" sz="1800" b="1">
              <a:latin typeface="Tahoma" pitchFamily="34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s-ES" sz="1800" b="1">
                <a:latin typeface="Tahoma" pitchFamily="34" charset="0"/>
              </a:rPr>
              <a:t>Incluye las informaciones esenciales que describen una mejor práctica. Si el lector quiere, puede contactar a las personas indicadas en la ficha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s-ES" sz="1800" b="1">
              <a:latin typeface="Tahoma" pitchFamily="34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s-ES" sz="1800" b="1">
                <a:latin typeface="Tahoma" pitchFamily="34" charset="0"/>
              </a:rPr>
              <a:t>La clasificación permite realizar la búsqueda en la base de datos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FA304F-9B7D-42D3-8C32-37BCA86BCC52}" type="slidenum">
              <a:rPr lang="es-ES"/>
              <a:pPr/>
              <a:t>28</a:t>
            </a:fld>
            <a:endParaRPr lang="es-E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7848600" cy="503238"/>
          </a:xfrm>
        </p:spPr>
        <p:txBody>
          <a:bodyPr/>
          <a:lstStyle/>
          <a:p>
            <a:pPr algn="l"/>
            <a:r>
              <a:rPr lang="es-ES"/>
              <a:t>4. METODOLOGÍA PROPUESTA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135937" cy="5040313"/>
          </a:xfrm>
        </p:spPr>
        <p:txBody>
          <a:bodyPr/>
          <a:lstStyle/>
          <a:p>
            <a:pPr>
              <a:buFontTx/>
              <a:buNone/>
            </a:pP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4.4. Ficha de mejor práctica</a:t>
            </a:r>
            <a:r>
              <a:rPr lang="es-ES" sz="2600" b="1">
                <a:solidFill>
                  <a:srgbClr val="808000"/>
                </a:solidFill>
                <a:latin typeface="Tahoma" pitchFamily="34" charset="0"/>
              </a:rPr>
              <a:t> </a:t>
            </a:r>
            <a:r>
              <a:rPr lang="es-ES" sz="1400" b="1">
                <a:solidFill>
                  <a:srgbClr val="808000"/>
                </a:solidFill>
                <a:latin typeface="Tahoma" pitchFamily="34" charset="0"/>
              </a:rPr>
              <a:t>(2/2)</a:t>
            </a:r>
          </a:p>
          <a:p>
            <a:pPr>
              <a:buFontTx/>
              <a:buNone/>
            </a:pPr>
            <a:endParaRPr lang="es-ES" sz="1600" b="1">
              <a:latin typeface="Tahoma" pitchFamily="34" charset="0"/>
            </a:endParaRPr>
          </a:p>
          <a:p>
            <a:pPr>
              <a:lnSpc>
                <a:spcPct val="85000"/>
              </a:lnSpc>
              <a:spcAft>
                <a:spcPct val="20000"/>
              </a:spcAft>
              <a:buFontTx/>
              <a:buNone/>
            </a:pPr>
            <a:r>
              <a:rPr lang="es-ES" b="1">
                <a:latin typeface="Tahoma" pitchFamily="34" charset="0"/>
              </a:rPr>
              <a:t>Contiene: </a:t>
            </a:r>
          </a:p>
          <a:p>
            <a:pPr lvl="1">
              <a:lnSpc>
                <a:spcPct val="85000"/>
              </a:lnSpc>
              <a:spcAft>
                <a:spcPct val="20000"/>
              </a:spcAft>
              <a:buFontTx/>
              <a:buChar char="o"/>
            </a:pPr>
            <a:r>
              <a:rPr lang="es-ES" sz="1600" b="1">
                <a:latin typeface="Tahoma" pitchFamily="34" charset="0"/>
              </a:rPr>
              <a:t>Datos generales del Proyecto</a:t>
            </a:r>
          </a:p>
          <a:p>
            <a:pPr lvl="1">
              <a:lnSpc>
                <a:spcPct val="85000"/>
              </a:lnSpc>
              <a:spcAft>
                <a:spcPct val="20000"/>
              </a:spcAft>
              <a:buFontTx/>
              <a:buChar char="o"/>
            </a:pPr>
            <a:endParaRPr lang="es-ES" sz="1600" b="1">
              <a:latin typeface="Tahoma" pitchFamily="34" charset="0"/>
            </a:endParaRPr>
          </a:p>
          <a:p>
            <a:pPr lvl="1">
              <a:lnSpc>
                <a:spcPct val="85000"/>
              </a:lnSpc>
              <a:spcAft>
                <a:spcPct val="20000"/>
              </a:spcAft>
              <a:buFontTx/>
              <a:buChar char="o"/>
            </a:pPr>
            <a:r>
              <a:rPr lang="es-ES" sz="1600" b="1">
                <a:latin typeface="Tahoma" pitchFamily="34" charset="0"/>
              </a:rPr>
              <a:t>Descripción de la Mejor Práctica a incluir en la base de datos</a:t>
            </a:r>
          </a:p>
          <a:p>
            <a:pPr lvl="1">
              <a:lnSpc>
                <a:spcPct val="85000"/>
              </a:lnSpc>
              <a:spcAft>
                <a:spcPct val="20000"/>
              </a:spcAft>
              <a:buFontTx/>
              <a:buChar char="o"/>
            </a:pPr>
            <a:endParaRPr lang="es-ES" sz="1600" b="1">
              <a:latin typeface="Tahoma" pitchFamily="34" charset="0"/>
            </a:endParaRPr>
          </a:p>
          <a:p>
            <a:pPr lvl="1">
              <a:lnSpc>
                <a:spcPct val="85000"/>
              </a:lnSpc>
              <a:spcAft>
                <a:spcPct val="20000"/>
              </a:spcAft>
              <a:buFontTx/>
              <a:buChar char="o"/>
            </a:pPr>
            <a:r>
              <a:rPr lang="es-ES" sz="1600" b="1">
                <a:latin typeface="Tahoma" pitchFamily="34" charset="0"/>
              </a:rPr>
              <a:t>Clasificación:</a:t>
            </a:r>
            <a:r>
              <a:rPr lang="es-ES" sz="1600">
                <a:latin typeface="Tahoma" pitchFamily="34" charset="0"/>
              </a:rPr>
              <a:t> </a:t>
            </a:r>
          </a:p>
          <a:p>
            <a:pPr lvl="2">
              <a:lnSpc>
                <a:spcPct val="85000"/>
              </a:lnSpc>
              <a:spcAft>
                <a:spcPct val="20000"/>
              </a:spcAft>
              <a:buFontTx/>
              <a:buNone/>
            </a:pPr>
            <a:r>
              <a:rPr lang="es-ES">
                <a:latin typeface="Tahoma" pitchFamily="34" charset="0"/>
              </a:rPr>
              <a:t>(i) temática, </a:t>
            </a:r>
          </a:p>
          <a:p>
            <a:pPr lvl="2">
              <a:lnSpc>
                <a:spcPct val="85000"/>
              </a:lnSpc>
              <a:spcAft>
                <a:spcPct val="20000"/>
              </a:spcAft>
              <a:buFontTx/>
              <a:buNone/>
            </a:pPr>
            <a:r>
              <a:rPr lang="es-ES">
                <a:latin typeface="Tahoma" pitchFamily="34" charset="0"/>
              </a:rPr>
              <a:t>(ii) según el “delivery mechanism”, </a:t>
            </a:r>
          </a:p>
          <a:p>
            <a:pPr lvl="2">
              <a:lnSpc>
                <a:spcPct val="85000"/>
              </a:lnSpc>
              <a:spcAft>
                <a:spcPct val="20000"/>
              </a:spcAft>
              <a:buFontTx/>
              <a:buNone/>
            </a:pPr>
            <a:r>
              <a:rPr lang="es-ES">
                <a:latin typeface="Tahoma" pitchFamily="34" charset="0"/>
              </a:rPr>
              <a:t>(iii) según la etapa del ciclo de proyecto</a:t>
            </a:r>
          </a:p>
          <a:p>
            <a:pPr lvl="2">
              <a:lnSpc>
                <a:spcPct val="85000"/>
              </a:lnSpc>
              <a:spcAft>
                <a:spcPct val="20000"/>
              </a:spcAft>
              <a:buFontTx/>
              <a:buNone/>
            </a:pPr>
            <a:endParaRPr lang="es-ES">
              <a:latin typeface="Tahoma" pitchFamily="34" charset="0"/>
            </a:endParaRPr>
          </a:p>
          <a:p>
            <a:pPr lvl="1">
              <a:lnSpc>
                <a:spcPct val="85000"/>
              </a:lnSpc>
              <a:spcAft>
                <a:spcPct val="20000"/>
              </a:spcAft>
              <a:buFontTx/>
              <a:buChar char="o"/>
            </a:pPr>
            <a:r>
              <a:rPr lang="es-ES" sz="1600" b="1">
                <a:latin typeface="Tahoma" pitchFamily="34" charset="0"/>
              </a:rPr>
              <a:t>Contactos</a:t>
            </a:r>
          </a:p>
          <a:p>
            <a:pPr lvl="1">
              <a:lnSpc>
                <a:spcPct val="85000"/>
              </a:lnSpc>
              <a:spcAft>
                <a:spcPct val="20000"/>
              </a:spcAft>
              <a:buFontTx/>
              <a:buChar char="o"/>
            </a:pPr>
            <a:endParaRPr lang="es-ES" sz="1600" b="1">
              <a:latin typeface="Tahoma" pitchFamily="34" charset="0"/>
            </a:endParaRPr>
          </a:p>
          <a:p>
            <a:pPr lvl="1">
              <a:lnSpc>
                <a:spcPct val="85000"/>
              </a:lnSpc>
              <a:spcAft>
                <a:spcPct val="20000"/>
              </a:spcAft>
              <a:buFontTx/>
              <a:buChar char="o"/>
            </a:pPr>
            <a:r>
              <a:rPr lang="es-ES" sz="1600" b="1">
                <a:latin typeface="Tahoma" pitchFamily="34" charset="0"/>
              </a:rPr>
              <a:t>Anexos: Tablero de clasificación</a:t>
            </a:r>
            <a:r>
              <a:rPr lang="es-ES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113700-5278-4238-849E-0AFCC19E4906}" type="slidenum">
              <a:rPr lang="es-ES"/>
              <a:pPr/>
              <a:t>29</a:t>
            </a:fld>
            <a:endParaRPr lang="es-E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7772400" cy="4679950"/>
          </a:xfrm>
        </p:spPr>
        <p:txBody>
          <a:bodyPr/>
          <a:lstStyle/>
          <a:p>
            <a:pPr marL="381000" indent="-381000">
              <a:lnSpc>
                <a:spcPct val="125000"/>
              </a:lnSpc>
              <a:buFontTx/>
              <a:buAutoNum type="arabicPeriod"/>
            </a:pPr>
            <a:r>
              <a:rPr lang="es-ES" sz="1800">
                <a:solidFill>
                  <a:schemeClr val="bg2"/>
                </a:solidFill>
                <a:latin typeface="Tahoma" pitchFamily="34" charset="0"/>
              </a:rPr>
              <a:t>Introducción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2"/>
            </a:pPr>
            <a:r>
              <a:rPr lang="es-ES" sz="1800">
                <a:solidFill>
                  <a:schemeClr val="bg2"/>
                </a:solidFill>
                <a:latin typeface="Tahoma" pitchFamily="34" charset="0"/>
              </a:rPr>
              <a:t>Trabajos realizados por la Consultoría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3"/>
            </a:pPr>
            <a:r>
              <a:rPr lang="es-ES" sz="1800">
                <a:solidFill>
                  <a:schemeClr val="bg2"/>
                </a:solidFill>
                <a:latin typeface="Tahoma" pitchFamily="34" charset="0"/>
              </a:rPr>
              <a:t>Consideraciones Teóricas</a:t>
            </a:r>
            <a:endParaRPr lang="es-ES">
              <a:solidFill>
                <a:srgbClr val="4D4D4D"/>
              </a:solidFill>
              <a:latin typeface="Tahoma" pitchFamily="34" charset="0"/>
            </a:endParaRPr>
          </a:p>
          <a:p>
            <a:pPr marL="381000" indent="-381000">
              <a:lnSpc>
                <a:spcPct val="125000"/>
              </a:lnSpc>
              <a:buFontTx/>
              <a:buAutoNum type="arabicPeriod" startAt="4"/>
            </a:pPr>
            <a:r>
              <a:rPr lang="es-ES" sz="1800">
                <a:solidFill>
                  <a:schemeClr val="bg2"/>
                </a:solidFill>
                <a:latin typeface="Tahoma" pitchFamily="34" charset="0"/>
              </a:rPr>
              <a:t>Metodología Propuesta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5"/>
            </a:pPr>
            <a:r>
              <a:rPr lang="es-ES" b="1">
                <a:latin typeface="Tahoma" pitchFamily="34" charset="0"/>
              </a:rPr>
              <a:t>Funcionamiento del Sistema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	</a:t>
            </a:r>
            <a:r>
              <a:rPr lang="es-ES" sz="1800" b="1">
                <a:latin typeface="Tahoma" pitchFamily="34" charset="0"/>
              </a:rPr>
              <a:t>5.1. Selección de Mejor Práctica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sz="1800" b="1">
                <a:latin typeface="Tahoma" pitchFamily="34" charset="0"/>
              </a:rPr>
              <a:t>	5.2. Introducción de Datos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sz="1800" b="1">
                <a:latin typeface="Tahoma" pitchFamily="34" charset="0"/>
              </a:rPr>
              <a:t>	5.3. Gestión y Mantenimiento Base Datos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sz="1800" b="1">
                <a:latin typeface="Tahoma" pitchFamily="34" charset="0"/>
              </a:rPr>
              <a:t>	5.4. Utilización y Consulta de la Base de Datos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sz="1800">
                <a:solidFill>
                  <a:srgbClr val="5F5F5F"/>
                </a:solidFill>
                <a:latin typeface="Tahoma" pitchFamily="34" charset="0"/>
              </a:rPr>
              <a:t>6.	Conclusiones y Recomendaciones</a:t>
            </a:r>
          </a:p>
          <a:p>
            <a:pPr marL="381000" indent="-381000">
              <a:buFontTx/>
              <a:buNone/>
            </a:pPr>
            <a:endParaRPr lang="es-ES" sz="1800">
              <a:latin typeface="Tahoma" pitchFamily="34" charset="0"/>
            </a:endParaRP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 flipV="1">
            <a:off x="609600" y="838200"/>
            <a:ext cx="80772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848600" cy="574675"/>
          </a:xfrm>
          <a:noFill/>
          <a:ln/>
        </p:spPr>
        <p:txBody>
          <a:bodyPr/>
          <a:lstStyle/>
          <a:p>
            <a:r>
              <a:rPr lang="es-ES_tradnl"/>
              <a:t>Índice de contenidos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8FD52F-562F-4923-A518-CD7A01F6B4DC}" type="slidenum">
              <a:rPr lang="es-ES"/>
              <a:pPr/>
              <a:t>3</a:t>
            </a:fld>
            <a:endParaRPr lang="es-E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064500" cy="4537075"/>
          </a:xfrm>
        </p:spPr>
        <p:txBody>
          <a:bodyPr/>
          <a:lstStyle/>
          <a:p>
            <a:pPr marL="381000" indent="-381000">
              <a:lnSpc>
                <a:spcPct val="125000"/>
              </a:lnSpc>
              <a:buFontTx/>
              <a:buAutoNum type="arabicPeriod"/>
            </a:pPr>
            <a:r>
              <a:rPr lang="es-ES" b="1">
                <a:latin typeface="Tahoma" pitchFamily="34" charset="0"/>
              </a:rPr>
              <a:t>Introducción</a:t>
            </a:r>
          </a:p>
          <a:p>
            <a:pPr marL="800100" lvl="1" indent="-342900">
              <a:lnSpc>
                <a:spcPct val="125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1.1.	Antecedentes: 2º Cluster de Comercio (Washington nov 06)</a:t>
            </a:r>
          </a:p>
          <a:p>
            <a:pPr marL="800100" lvl="1" indent="-342900">
              <a:lnSpc>
                <a:spcPct val="125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1.2.	 Términos de Referencia de la Presente Consultoría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2"/>
            </a:pPr>
            <a:r>
              <a:rPr lang="es-ES" sz="1800">
                <a:solidFill>
                  <a:srgbClr val="5F5F5F"/>
                </a:solidFill>
                <a:latin typeface="Tahoma" pitchFamily="34" charset="0"/>
              </a:rPr>
              <a:t>Trabajos Realizados por la Consultoría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2"/>
            </a:pPr>
            <a:r>
              <a:rPr lang="es-ES" sz="1800">
                <a:solidFill>
                  <a:srgbClr val="5F5F5F"/>
                </a:solidFill>
                <a:latin typeface="Tahoma" pitchFamily="34" charset="0"/>
              </a:rPr>
              <a:t>Consideraciones Teóricas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2"/>
            </a:pPr>
            <a:r>
              <a:rPr lang="es-ES" sz="1800">
                <a:solidFill>
                  <a:srgbClr val="5F5F5F"/>
                </a:solidFill>
                <a:latin typeface="Tahoma" pitchFamily="34" charset="0"/>
              </a:rPr>
              <a:t>Metodología Propuesta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2"/>
            </a:pPr>
            <a:r>
              <a:rPr lang="es-ES" sz="1800">
                <a:solidFill>
                  <a:srgbClr val="5F5F5F"/>
                </a:solidFill>
                <a:latin typeface="Tahoma" pitchFamily="34" charset="0"/>
              </a:rPr>
              <a:t>Funcionamiento del Sistema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2"/>
            </a:pPr>
            <a:r>
              <a:rPr lang="es-ES" sz="1800">
                <a:solidFill>
                  <a:srgbClr val="5F5F5F"/>
                </a:solidFill>
                <a:latin typeface="Tahoma" pitchFamily="34" charset="0"/>
              </a:rPr>
              <a:t>Conclusiones y Recomendaciones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 flipV="1">
            <a:off x="609600" y="838200"/>
            <a:ext cx="80772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848600" cy="574675"/>
          </a:xfrm>
          <a:noFill/>
          <a:ln/>
        </p:spPr>
        <p:txBody>
          <a:bodyPr/>
          <a:lstStyle/>
          <a:p>
            <a:r>
              <a:rPr lang="es-ES_tradnl"/>
              <a:t>Índice de Contenidos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40202-5948-48C8-B5D2-7EB1F9B78D03}" type="slidenum">
              <a:rPr lang="es-ES"/>
              <a:pPr/>
              <a:t>30</a:t>
            </a:fld>
            <a:endParaRPr lang="es-E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04813"/>
            <a:ext cx="7848600" cy="576262"/>
          </a:xfrm>
        </p:spPr>
        <p:txBody>
          <a:bodyPr/>
          <a:lstStyle/>
          <a:p>
            <a:pPr algn="l"/>
            <a:r>
              <a:rPr lang="es-ES"/>
              <a:t>5. FUNCIONAMIENTO DEL SISTEMA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24863" cy="4895850"/>
          </a:xfrm>
        </p:spPr>
        <p:txBody>
          <a:bodyPr/>
          <a:lstStyle/>
          <a:p>
            <a:pPr>
              <a:buFontTx/>
              <a:buNone/>
            </a:pPr>
            <a:r>
              <a:rPr lang="es-ES" b="1">
                <a:solidFill>
                  <a:srgbClr val="808000"/>
                </a:solidFill>
                <a:latin typeface="Tahoma" pitchFamily="34" charset="0"/>
              </a:rPr>
              <a:t>5.1. Selección de mejor práctica</a:t>
            </a: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 </a:t>
            </a:r>
            <a:r>
              <a:rPr lang="es-ES" sz="1200" b="1">
                <a:solidFill>
                  <a:srgbClr val="808000"/>
                </a:solidFill>
                <a:latin typeface="Tahoma" pitchFamily="34" charset="0"/>
              </a:rPr>
              <a:t>(1/2)</a:t>
            </a:r>
          </a:p>
          <a:p>
            <a:pPr>
              <a:buFontTx/>
              <a:buNone/>
            </a:pPr>
            <a:endParaRPr lang="es-ES" sz="1200">
              <a:latin typeface="Tahoma" pitchFamily="34" charset="0"/>
            </a:endParaRPr>
          </a:p>
          <a:p>
            <a:pPr algn="ctr">
              <a:lnSpc>
                <a:spcPct val="110000"/>
              </a:lnSpc>
              <a:spcAft>
                <a:spcPct val="20000"/>
              </a:spcAft>
              <a:buFontTx/>
              <a:buNone/>
            </a:pPr>
            <a:r>
              <a:rPr lang="es-ES" sz="1800">
                <a:latin typeface="Tahoma" pitchFamily="34" charset="0"/>
              </a:rPr>
              <a:t>La selección </a:t>
            </a:r>
            <a:r>
              <a:rPr lang="es-ES" sz="1800" b="1">
                <a:latin typeface="Tahoma" pitchFamily="34" charset="0"/>
              </a:rPr>
              <a:t>la realizan las Entidades Ejecutoras</a:t>
            </a:r>
          </a:p>
          <a:p>
            <a:pPr algn="ctr">
              <a:lnSpc>
                <a:spcPct val="110000"/>
              </a:lnSpc>
              <a:spcAft>
                <a:spcPct val="20000"/>
              </a:spcAft>
              <a:buFontTx/>
              <a:buNone/>
            </a:pPr>
            <a:r>
              <a:rPr lang="es-ES" sz="1800" b="1">
                <a:solidFill>
                  <a:srgbClr val="808000"/>
                </a:solidFill>
                <a:latin typeface="Tahoma" pitchFamily="34" charset="0"/>
                <a:sym typeface="Wingdings" pitchFamily="2" charset="2"/>
              </a:rPr>
              <a:t></a:t>
            </a:r>
          </a:p>
          <a:p>
            <a:pPr algn="ctr">
              <a:lnSpc>
                <a:spcPct val="110000"/>
              </a:lnSpc>
              <a:spcAft>
                <a:spcPct val="20000"/>
              </a:spcAft>
              <a:buFontTx/>
              <a:buNone/>
            </a:pPr>
            <a:r>
              <a:rPr lang="es-ES" sz="1800">
                <a:latin typeface="Tahoma" pitchFamily="34" charset="0"/>
              </a:rPr>
              <a:t>Ellas saben qué actividades han sido exitosas, probadas </a:t>
            </a:r>
          </a:p>
          <a:p>
            <a:pPr algn="ctr">
              <a:lnSpc>
                <a:spcPct val="110000"/>
              </a:lnSpc>
              <a:spcAft>
                <a:spcPct val="20000"/>
              </a:spcAft>
              <a:buFontTx/>
              <a:buNone/>
            </a:pPr>
            <a:r>
              <a:rPr lang="es-ES" sz="1800">
                <a:latin typeface="Tahoma" pitchFamily="34" charset="0"/>
              </a:rPr>
              <a:t>y pueden ser replicables. </a:t>
            </a:r>
          </a:p>
          <a:p>
            <a:pPr>
              <a:lnSpc>
                <a:spcPct val="110000"/>
              </a:lnSpc>
              <a:spcAft>
                <a:spcPct val="20000"/>
              </a:spcAft>
              <a:buFontTx/>
              <a:buNone/>
            </a:pPr>
            <a:endParaRPr lang="es-ES" sz="1600" b="1">
              <a:latin typeface="Tahoma" pitchFamily="34" charset="0"/>
            </a:endParaRPr>
          </a:p>
          <a:p>
            <a:pPr>
              <a:lnSpc>
                <a:spcPct val="110000"/>
              </a:lnSpc>
              <a:spcAft>
                <a:spcPct val="20000"/>
              </a:spcAft>
              <a:buFontTx/>
              <a:buNone/>
            </a:pPr>
            <a:endParaRPr lang="es-ES" sz="1600" b="1">
              <a:latin typeface="Tahoma" pitchFamily="34" charset="0"/>
            </a:endParaRPr>
          </a:p>
          <a:p>
            <a:pPr>
              <a:lnSpc>
                <a:spcPct val="110000"/>
              </a:lnSpc>
              <a:spcAft>
                <a:spcPct val="20000"/>
              </a:spcAft>
              <a:buFontTx/>
              <a:buNone/>
            </a:pPr>
            <a:r>
              <a:rPr lang="es-ES" sz="1600" b="1">
                <a:latin typeface="Tahoma" pitchFamily="34" charset="0"/>
              </a:rPr>
              <a:t>VENTAJAS</a:t>
            </a:r>
            <a:r>
              <a:rPr lang="es-ES" sz="1600">
                <a:latin typeface="Tahoma" pitchFamily="34" charset="0"/>
              </a:rPr>
              <a:t>: </a:t>
            </a:r>
          </a:p>
          <a:p>
            <a:pPr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s-ES" sz="1400" b="1">
                <a:latin typeface="Tahoma" pitchFamily="34" charset="0"/>
              </a:rPr>
              <a:t>Permite que los que más saben de los proyectos transmitan el conocimiento de manera directa</a:t>
            </a:r>
          </a:p>
          <a:p>
            <a:pPr lvl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Ø"/>
            </a:pPr>
            <a:endParaRPr lang="es-ES" sz="1400" b="1">
              <a:latin typeface="Tahoma" pitchFamily="34" charset="0"/>
            </a:endParaRPr>
          </a:p>
          <a:p>
            <a:pPr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s-ES" sz="1400" b="1">
                <a:latin typeface="Tahoma" pitchFamily="34" charset="0"/>
              </a:rPr>
              <a:t>Permite que el intercambio de mejores prácticas se pueda hacer de manera continuada (sostenibilidad)</a:t>
            </a:r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323850" y="1484313"/>
            <a:ext cx="8351838" cy="2087562"/>
          </a:xfrm>
          <a:prstGeom prst="ellips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8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3AF2F4-3AA9-491A-B825-894C48FF8654}" type="slidenum">
              <a:rPr lang="es-ES"/>
              <a:pPr/>
              <a:t>31</a:t>
            </a:fld>
            <a:endParaRPr lang="es-E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04813"/>
            <a:ext cx="7848600" cy="576262"/>
          </a:xfrm>
        </p:spPr>
        <p:txBody>
          <a:bodyPr/>
          <a:lstStyle/>
          <a:p>
            <a:pPr algn="l"/>
            <a:r>
              <a:rPr lang="es-ES"/>
              <a:t>5. FUNCIONAMIENTO DEL SISTEMA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424863" cy="4895850"/>
          </a:xfrm>
        </p:spPr>
        <p:txBody>
          <a:bodyPr/>
          <a:lstStyle/>
          <a:p>
            <a:pPr>
              <a:buFontTx/>
              <a:buNone/>
            </a:pP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5.1. Selección de mejor práctica</a:t>
            </a:r>
            <a:r>
              <a:rPr lang="es-ES" sz="2600" b="1">
                <a:solidFill>
                  <a:srgbClr val="808000"/>
                </a:solidFill>
                <a:latin typeface="Tahoma" pitchFamily="34" charset="0"/>
              </a:rPr>
              <a:t> </a:t>
            </a:r>
            <a:r>
              <a:rPr lang="es-ES" sz="1400" b="1">
                <a:solidFill>
                  <a:srgbClr val="808000"/>
                </a:solidFill>
                <a:latin typeface="Tahoma" pitchFamily="34" charset="0"/>
              </a:rPr>
              <a:t>(2/2)</a:t>
            </a:r>
          </a:p>
          <a:p>
            <a:pPr>
              <a:buFontTx/>
              <a:buNone/>
            </a:pPr>
            <a:endParaRPr lang="es-ES" sz="1400">
              <a:latin typeface="Tahoma" pitchFamily="34" charset="0"/>
            </a:endParaRPr>
          </a:p>
          <a:p>
            <a:pPr>
              <a:spcAft>
                <a:spcPct val="20000"/>
              </a:spcAft>
            </a:pPr>
            <a:r>
              <a:rPr lang="es-ES" b="1">
                <a:latin typeface="Tahoma" pitchFamily="34" charset="0"/>
              </a:rPr>
              <a:t>Evita los riesgos</a:t>
            </a:r>
            <a:r>
              <a:rPr lang="es-ES">
                <a:latin typeface="Tahoma" pitchFamily="34" charset="0"/>
              </a:rPr>
              <a:t> siguientes: </a:t>
            </a:r>
          </a:p>
          <a:p>
            <a:pPr>
              <a:spcAft>
                <a:spcPct val="20000"/>
              </a:spcAft>
            </a:pPr>
            <a:endParaRPr lang="es-ES">
              <a:latin typeface="Tahoma" pitchFamily="34" charset="0"/>
            </a:endParaRPr>
          </a:p>
          <a:p>
            <a:pPr lvl="1">
              <a:spcAft>
                <a:spcPct val="20000"/>
              </a:spcAft>
              <a:buFont typeface="Wingdings" pitchFamily="2" charset="2"/>
              <a:buChar char="Ø"/>
            </a:pPr>
            <a:r>
              <a:rPr lang="es-ES" u="sng">
                <a:latin typeface="Tahoma" pitchFamily="34" charset="0"/>
              </a:rPr>
              <a:t>de inhibición de la innovación</a:t>
            </a:r>
            <a:r>
              <a:rPr lang="es-ES">
                <a:latin typeface="Tahoma" pitchFamily="34" charset="0"/>
              </a:rPr>
              <a:t> por parte de las Entidades Ejecutoras, que podría estar provocada por intentar replicar las mejores prácticas ya “dictaminadas” por el FOMIN </a:t>
            </a:r>
          </a:p>
          <a:p>
            <a:pPr lvl="1">
              <a:spcAft>
                <a:spcPct val="20000"/>
              </a:spcAft>
              <a:buFont typeface="Wingdings" pitchFamily="2" charset="2"/>
              <a:buChar char="Ø"/>
            </a:pPr>
            <a:endParaRPr lang="es-ES">
              <a:latin typeface="Tahoma" pitchFamily="34" charset="0"/>
            </a:endParaRPr>
          </a:p>
          <a:p>
            <a:pPr lvl="1">
              <a:spcAft>
                <a:spcPct val="20000"/>
              </a:spcAft>
              <a:buFont typeface="Wingdings" pitchFamily="2" charset="2"/>
              <a:buChar char="Ø"/>
            </a:pPr>
            <a:r>
              <a:rPr lang="es-ES">
                <a:latin typeface="Tahoma" pitchFamily="34" charset="0"/>
              </a:rPr>
              <a:t>la posibilidad de que, si un proyecto/actividad fracasa, se </a:t>
            </a:r>
            <a:r>
              <a:rPr lang="es-ES" u="sng">
                <a:latin typeface="Tahoma" pitchFamily="34" charset="0"/>
              </a:rPr>
              <a:t>transfiera este fracaso al FOMIN</a:t>
            </a:r>
            <a:r>
              <a:rPr lang="es-ES">
                <a:latin typeface="Tahoma" pitchFamily="34" charset="0"/>
              </a:rPr>
              <a:t>, por ser éste quien guía cuáles son o no mejores prácticas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5342F3-F8B7-42E0-9644-07D10BE4AC04}" type="slidenum">
              <a:rPr lang="es-ES"/>
              <a:pPr/>
              <a:t>32</a:t>
            </a:fld>
            <a:endParaRPr lang="es-E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49275"/>
            <a:ext cx="7848600" cy="576263"/>
          </a:xfrm>
        </p:spPr>
        <p:txBody>
          <a:bodyPr/>
          <a:lstStyle/>
          <a:p>
            <a:pPr algn="l"/>
            <a:r>
              <a:rPr lang="es-ES"/>
              <a:t>5. FUNCIONAMIENTO DEL SISTEMA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7772400" cy="4895850"/>
          </a:xfrm>
        </p:spPr>
        <p:txBody>
          <a:bodyPr/>
          <a:lstStyle/>
          <a:p>
            <a:pPr>
              <a:buFontTx/>
              <a:buNone/>
            </a:pP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5.2. Introducción de datos</a:t>
            </a:r>
          </a:p>
          <a:p>
            <a:pPr>
              <a:buFontTx/>
              <a:buNone/>
            </a:pPr>
            <a:endParaRPr lang="es-ES" sz="2200" b="1">
              <a:solidFill>
                <a:srgbClr val="808000"/>
              </a:solidFill>
              <a:latin typeface="Tahoma" pitchFamily="34" charset="0"/>
            </a:endParaRPr>
          </a:p>
          <a:p>
            <a:r>
              <a:rPr lang="es-ES" sz="1800">
                <a:latin typeface="Tahoma" pitchFamily="34" charset="0"/>
              </a:rPr>
              <a:t>Los datos son introducidos, a través de las Fichas de Mejor Práctica, por las Entidades Ejecutoras; </a:t>
            </a:r>
            <a:endParaRPr lang="es-ES" sz="1800" b="1">
              <a:solidFill>
                <a:srgbClr val="808000"/>
              </a:solidFill>
              <a:latin typeface="Tahoma" pitchFamily="34" charset="0"/>
            </a:endParaRPr>
          </a:p>
          <a:p>
            <a:endParaRPr lang="es-ES" sz="1800">
              <a:latin typeface="Tahoma" pitchFamily="34" charset="0"/>
            </a:endParaRPr>
          </a:p>
          <a:p>
            <a:r>
              <a:rPr lang="es-ES" sz="1800">
                <a:latin typeface="Tahoma" pitchFamily="34" charset="0"/>
              </a:rPr>
              <a:t>Estas rellenan una Ficha, la envían a la Entidad Ejecutora Líder, que gestiona la base de datos y por lo tanto introduce esa Ficha en ésta.</a:t>
            </a:r>
            <a:r>
              <a:rPr lang="es-ES" sz="1800" b="1">
                <a:solidFill>
                  <a:srgbClr val="808000"/>
                </a:solidFill>
                <a:latin typeface="Tahoma" pitchFamily="34" charset="0"/>
              </a:rPr>
              <a:t> </a:t>
            </a:r>
          </a:p>
          <a:p>
            <a:endParaRPr lang="es-ES" sz="1800" b="1">
              <a:solidFill>
                <a:srgbClr val="80800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446B77-1E78-4D4D-B688-81F601FA8221}" type="slidenum">
              <a:rPr lang="es-ES"/>
              <a:pPr/>
              <a:t>33</a:t>
            </a:fld>
            <a:endParaRPr lang="es-E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49275"/>
            <a:ext cx="7848600" cy="719138"/>
          </a:xfrm>
        </p:spPr>
        <p:txBody>
          <a:bodyPr/>
          <a:lstStyle/>
          <a:p>
            <a:pPr algn="l"/>
            <a:r>
              <a:rPr lang="es-ES"/>
              <a:t>5. FUNCIONAMIENTO DEL SISTEMA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7772400" cy="4895850"/>
          </a:xfrm>
        </p:spPr>
        <p:txBody>
          <a:bodyPr/>
          <a:lstStyle/>
          <a:p>
            <a:pPr>
              <a:buFontTx/>
              <a:buNone/>
            </a:pP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5.3. Gestión y mantenimiento de la base de datos</a:t>
            </a:r>
          </a:p>
          <a:p>
            <a:pPr>
              <a:buFontTx/>
              <a:buNone/>
            </a:pPr>
            <a:endParaRPr lang="es-ES" sz="2200" b="1">
              <a:solidFill>
                <a:srgbClr val="808000"/>
              </a:solidFill>
              <a:latin typeface="Tahoma" pitchFamily="34" charset="0"/>
            </a:endParaRPr>
          </a:p>
          <a:p>
            <a:r>
              <a:rPr lang="es-ES" sz="1800" b="1">
                <a:latin typeface="Tahoma" pitchFamily="34" charset="0"/>
              </a:rPr>
              <a:t>4 Entidades Ejecutoras</a:t>
            </a:r>
          </a:p>
          <a:p>
            <a:endParaRPr lang="es-ES" sz="1800" b="1">
              <a:latin typeface="Tahoma" pitchFamily="34" charset="0"/>
            </a:endParaRPr>
          </a:p>
          <a:p>
            <a:pPr lvl="1"/>
            <a:r>
              <a:rPr lang="es-ES" sz="1600" b="1">
                <a:latin typeface="Tahoma" pitchFamily="34" charset="0"/>
              </a:rPr>
              <a:t>Entidad A:  </a:t>
            </a:r>
            <a:r>
              <a:rPr lang="es-ES" sz="1600" b="1" u="sng">
                <a:latin typeface="Tahoma" pitchFamily="34" charset="0"/>
              </a:rPr>
              <a:t>“Líder” del Cluster</a:t>
            </a:r>
            <a:r>
              <a:rPr lang="es-ES" sz="1600" b="1">
                <a:latin typeface="Tahoma" pitchFamily="34" charset="0"/>
              </a:rPr>
              <a:t>, y del Sub-cluster I</a:t>
            </a:r>
          </a:p>
          <a:p>
            <a:pPr lvl="1"/>
            <a:endParaRPr lang="es-ES" sz="1600" b="1">
              <a:latin typeface="Tahoma" pitchFamily="34" charset="0"/>
            </a:endParaRPr>
          </a:p>
          <a:p>
            <a:pPr lvl="1"/>
            <a:r>
              <a:rPr lang="es-ES" sz="1600" b="1">
                <a:latin typeface="Tahoma" pitchFamily="34" charset="0"/>
              </a:rPr>
              <a:t>Entidad B: “lider” del Subcluster II</a:t>
            </a:r>
          </a:p>
          <a:p>
            <a:pPr lvl="1"/>
            <a:endParaRPr lang="es-ES" sz="1600" b="1">
              <a:latin typeface="Tahoma" pitchFamily="34" charset="0"/>
            </a:endParaRPr>
          </a:p>
          <a:p>
            <a:pPr lvl="1"/>
            <a:r>
              <a:rPr lang="es-ES" sz="1600" b="1">
                <a:latin typeface="Tahoma" pitchFamily="34" charset="0"/>
              </a:rPr>
              <a:t>Entidad C: “lider” del Subcluster III</a:t>
            </a:r>
          </a:p>
          <a:p>
            <a:pPr lvl="1"/>
            <a:endParaRPr lang="es-ES" sz="1600" b="1">
              <a:latin typeface="Tahoma" pitchFamily="34" charset="0"/>
            </a:endParaRPr>
          </a:p>
          <a:p>
            <a:pPr lvl="1"/>
            <a:r>
              <a:rPr lang="es-ES" sz="1600" b="1">
                <a:latin typeface="Tahoma" pitchFamily="34" charset="0"/>
              </a:rPr>
              <a:t>Entidad D: “lider del subcluster IV</a:t>
            </a:r>
          </a:p>
          <a:p>
            <a:endParaRPr lang="es-ES" sz="1800" b="1"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es-ES" sz="18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C4AA62-2AA6-4289-856D-180FA91BA7A8}" type="slidenum">
              <a:rPr lang="es-ES"/>
              <a:pPr/>
              <a:t>34</a:t>
            </a:fld>
            <a:endParaRPr lang="es-E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7772400" cy="4679950"/>
          </a:xfrm>
        </p:spPr>
        <p:txBody>
          <a:bodyPr/>
          <a:lstStyle/>
          <a:p>
            <a:pPr marL="381000" indent="-381000">
              <a:lnSpc>
                <a:spcPct val="125000"/>
              </a:lnSpc>
              <a:buFontTx/>
              <a:buAutoNum type="arabicPeriod"/>
            </a:pPr>
            <a:r>
              <a:rPr lang="es-ES" sz="1800">
                <a:solidFill>
                  <a:schemeClr val="bg2"/>
                </a:solidFill>
                <a:latin typeface="Tahoma" pitchFamily="34" charset="0"/>
              </a:rPr>
              <a:t>Introducción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2"/>
            </a:pPr>
            <a:r>
              <a:rPr lang="es-ES" sz="1800">
                <a:solidFill>
                  <a:schemeClr val="bg2"/>
                </a:solidFill>
                <a:latin typeface="Tahoma" pitchFamily="34" charset="0"/>
              </a:rPr>
              <a:t>Trabajos realizados por la Consultoría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3"/>
            </a:pPr>
            <a:r>
              <a:rPr lang="es-ES" sz="1800">
                <a:solidFill>
                  <a:schemeClr val="bg2"/>
                </a:solidFill>
                <a:latin typeface="Tahoma" pitchFamily="34" charset="0"/>
              </a:rPr>
              <a:t>Consideraciones Teóricas</a:t>
            </a:r>
            <a:endParaRPr lang="es-ES">
              <a:solidFill>
                <a:srgbClr val="4D4D4D"/>
              </a:solidFill>
              <a:latin typeface="Tahoma" pitchFamily="34" charset="0"/>
            </a:endParaRPr>
          </a:p>
          <a:p>
            <a:pPr marL="381000" indent="-381000">
              <a:lnSpc>
                <a:spcPct val="125000"/>
              </a:lnSpc>
              <a:buFontTx/>
              <a:buAutoNum type="arabicPeriod" startAt="4"/>
            </a:pPr>
            <a:r>
              <a:rPr lang="es-ES" sz="1800">
                <a:solidFill>
                  <a:schemeClr val="bg2"/>
                </a:solidFill>
                <a:latin typeface="Tahoma" pitchFamily="34" charset="0"/>
              </a:rPr>
              <a:t>Metodología Propuesta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5"/>
            </a:pPr>
            <a:r>
              <a:rPr lang="es-ES" sz="1800">
                <a:solidFill>
                  <a:srgbClr val="5F5F5F"/>
                </a:solidFill>
                <a:latin typeface="Tahoma" pitchFamily="34" charset="0"/>
              </a:rPr>
              <a:t>Funcionamiento del Sistema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5"/>
            </a:pPr>
            <a:r>
              <a:rPr lang="es-ES" b="1">
                <a:latin typeface="Tahoma" pitchFamily="34" charset="0"/>
              </a:rPr>
              <a:t>Conclusiones y Recomendaciones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sz="1800" b="1">
                <a:latin typeface="Tahoma" pitchFamily="34" charset="0"/>
              </a:rPr>
              <a:t>	6.1.	Riesgos del Sistema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sz="1800" b="1">
                <a:latin typeface="Tahoma" pitchFamily="34" charset="0"/>
              </a:rPr>
              <a:t>	6.2.	Próximos pasos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sz="1800" b="1">
                <a:latin typeface="Tahoma" pitchFamily="34" charset="0"/>
              </a:rPr>
              <a:t>	6.3.	Conclusiones</a:t>
            </a:r>
          </a:p>
          <a:p>
            <a:pPr marL="381000" indent="-381000">
              <a:buFontTx/>
              <a:buNone/>
            </a:pPr>
            <a:endParaRPr lang="es-ES" sz="1800" b="1">
              <a:latin typeface="Tahoma" pitchFamily="34" charset="0"/>
            </a:endParaRP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 flipV="1">
            <a:off x="609600" y="838200"/>
            <a:ext cx="80772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848600" cy="574675"/>
          </a:xfrm>
          <a:noFill/>
          <a:ln/>
        </p:spPr>
        <p:txBody>
          <a:bodyPr/>
          <a:lstStyle/>
          <a:p>
            <a:r>
              <a:rPr lang="es-ES_tradnl"/>
              <a:t>Índice de contenidos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A112D5-A70C-4C4F-A060-9464706B4FA4}" type="slidenum">
              <a:rPr lang="es-ES"/>
              <a:pPr/>
              <a:t>35</a:t>
            </a:fld>
            <a:endParaRPr lang="es-E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20713"/>
            <a:ext cx="7848600" cy="647700"/>
          </a:xfrm>
        </p:spPr>
        <p:txBody>
          <a:bodyPr/>
          <a:lstStyle/>
          <a:p>
            <a:pPr algn="l"/>
            <a:r>
              <a:rPr lang="es-ES"/>
              <a:t>6. CONCLUSIONES Y RECOMENDACIONES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28775"/>
            <a:ext cx="7926388" cy="4608513"/>
          </a:xfrm>
        </p:spPr>
        <p:txBody>
          <a:bodyPr/>
          <a:lstStyle/>
          <a:p>
            <a:pPr>
              <a:buFontTx/>
              <a:buNone/>
            </a:pP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6.1. Riesgos del Sistema</a:t>
            </a:r>
          </a:p>
          <a:p>
            <a:pPr>
              <a:buFontTx/>
              <a:buNone/>
            </a:pPr>
            <a:endParaRPr lang="es-ES" sz="2200" b="1">
              <a:solidFill>
                <a:srgbClr val="808000"/>
              </a:solidFill>
              <a:latin typeface="Tahoma" pitchFamily="34" charset="0"/>
            </a:endParaRPr>
          </a:p>
          <a:p>
            <a:r>
              <a:rPr lang="es-ES" sz="1800">
                <a:latin typeface="Tahoma" pitchFamily="34" charset="0"/>
              </a:rPr>
              <a:t>“Free rider temptation”  </a:t>
            </a:r>
          </a:p>
          <a:p>
            <a:endParaRPr lang="es-ES" sz="1800">
              <a:latin typeface="Tahoma" pitchFamily="34" charset="0"/>
            </a:endParaRPr>
          </a:p>
          <a:p>
            <a:r>
              <a:rPr lang="es-ES" sz="1800">
                <a:latin typeface="Tahoma" pitchFamily="34" charset="0"/>
              </a:rPr>
              <a:t>Propiedad intelectual</a:t>
            </a:r>
          </a:p>
          <a:p>
            <a:endParaRPr lang="es-ES" sz="1800">
              <a:latin typeface="Tahoma" pitchFamily="34" charset="0"/>
            </a:endParaRPr>
          </a:p>
          <a:p>
            <a:pPr>
              <a:buFontTx/>
              <a:buNone/>
            </a:pPr>
            <a:endParaRPr lang="es-ES" sz="1800" b="1">
              <a:solidFill>
                <a:srgbClr val="80800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0CD469-034A-4F9A-B403-4C00E6316B31}" type="slidenum">
              <a:rPr lang="es-ES"/>
              <a:pPr/>
              <a:t>36</a:t>
            </a:fld>
            <a:endParaRPr lang="es-E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20713"/>
            <a:ext cx="7848600" cy="647700"/>
          </a:xfrm>
        </p:spPr>
        <p:txBody>
          <a:bodyPr/>
          <a:lstStyle/>
          <a:p>
            <a:pPr algn="l"/>
            <a:r>
              <a:rPr lang="es-ES"/>
              <a:t>6. CONCLUSIONES Y RECOMENDACIONES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7926387" cy="4895850"/>
          </a:xfrm>
        </p:spPr>
        <p:txBody>
          <a:bodyPr/>
          <a:lstStyle/>
          <a:p>
            <a:pPr>
              <a:buFontTx/>
              <a:buNone/>
            </a:pP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6.2. Próximos pasos</a:t>
            </a:r>
          </a:p>
          <a:p>
            <a:pPr>
              <a:buFontTx/>
              <a:buNone/>
            </a:pPr>
            <a:endParaRPr lang="es-ES" sz="2200">
              <a:latin typeface="Tahoma" pitchFamily="34" charset="0"/>
            </a:endParaRPr>
          </a:p>
          <a:p>
            <a:r>
              <a:rPr lang="es-ES" sz="1800">
                <a:latin typeface="Tahoma" pitchFamily="34" charset="0"/>
              </a:rPr>
              <a:t>Validación de la metodología en este Taller</a:t>
            </a:r>
          </a:p>
          <a:p>
            <a:endParaRPr lang="es-ES" sz="1800">
              <a:latin typeface="Tahoma" pitchFamily="34" charset="0"/>
            </a:endParaRPr>
          </a:p>
          <a:p>
            <a:r>
              <a:rPr lang="es-ES" sz="1800">
                <a:latin typeface="Tahoma" pitchFamily="34" charset="0"/>
              </a:rPr>
              <a:t>Designación de las Entidades Ejecutoras “Líderes” </a:t>
            </a:r>
          </a:p>
          <a:p>
            <a:endParaRPr lang="es-ES" sz="1800">
              <a:latin typeface="Tahoma" pitchFamily="34" charset="0"/>
            </a:endParaRPr>
          </a:p>
          <a:p>
            <a:r>
              <a:rPr lang="es-ES" sz="1800">
                <a:latin typeface="Tahoma" pitchFamily="34" charset="0"/>
              </a:rPr>
              <a:t>Informe final de la consultoría</a:t>
            </a:r>
          </a:p>
          <a:p>
            <a:endParaRPr lang="es-ES" sz="1800">
              <a:latin typeface="Tahoma" pitchFamily="34" charset="0"/>
            </a:endParaRPr>
          </a:p>
          <a:p>
            <a:r>
              <a:rPr lang="es-ES" sz="1800">
                <a:latin typeface="Tahoma" pitchFamily="34" charset="0"/>
              </a:rPr>
              <a:t>Necesidad de un apoyo del FOMIN</a:t>
            </a:r>
          </a:p>
          <a:p>
            <a:pPr lvl="1"/>
            <a:r>
              <a:rPr lang="es-ES" sz="1600">
                <a:latin typeface="Tahoma" pitchFamily="34" charset="0"/>
              </a:rPr>
              <a:t>Consultoría informática</a:t>
            </a:r>
          </a:p>
          <a:p>
            <a:pPr lvl="1"/>
            <a:r>
              <a:rPr lang="es-ES" sz="1600">
                <a:latin typeface="Tahoma" pitchFamily="34" charset="0"/>
              </a:rPr>
              <a:t>Consultoría de apoyo a la puesta en marcha</a:t>
            </a:r>
          </a:p>
          <a:p>
            <a:endParaRPr lang="es-ES" sz="1800">
              <a:latin typeface="Tahoma" pitchFamily="34" charset="0"/>
            </a:endParaRPr>
          </a:p>
          <a:p>
            <a:r>
              <a:rPr lang="es-ES" sz="1800">
                <a:latin typeface="Tahoma" pitchFamily="34" charset="0"/>
              </a:rPr>
              <a:t>Animación de la red/base de datos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92113B-20DD-4526-9A75-712FD9CAC51B}" type="slidenum">
              <a:rPr lang="es-ES"/>
              <a:pPr/>
              <a:t>37</a:t>
            </a:fld>
            <a:endParaRPr lang="es-E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49275"/>
            <a:ext cx="7848600" cy="647700"/>
          </a:xfrm>
          <a:noFill/>
          <a:ln/>
        </p:spPr>
        <p:txBody>
          <a:bodyPr/>
          <a:lstStyle/>
          <a:p>
            <a:pPr algn="l"/>
            <a:r>
              <a:rPr lang="es-ES"/>
              <a:t>6. CONCLUSIONES Y RECOMENDACIONES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95288" y="1484313"/>
            <a:ext cx="78486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808000"/>
              </a:buClr>
            </a:pPr>
            <a:r>
              <a:rPr lang="es-ES" sz="2200">
                <a:solidFill>
                  <a:srgbClr val="808000"/>
                </a:solidFill>
                <a:effectLst/>
                <a:latin typeface="Tahoma" pitchFamily="34" charset="0"/>
              </a:rPr>
              <a:t>6.3. Conclusiones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808000"/>
              </a:buClr>
            </a:pPr>
            <a:endParaRPr lang="es-ES" sz="2200">
              <a:solidFill>
                <a:srgbClr val="808000"/>
              </a:solidFill>
              <a:effectLst/>
              <a:latin typeface="Tahoma" pitchFamily="34" charset="0"/>
            </a:endParaRPr>
          </a:p>
          <a:p>
            <a:pPr algn="l">
              <a:spcBef>
                <a:spcPct val="20000"/>
              </a:spcBef>
              <a:spcAft>
                <a:spcPct val="20000"/>
              </a:spcAft>
              <a:buClr>
                <a:srgbClr val="808000"/>
              </a:buClr>
              <a:buFontTx/>
              <a:buChar char="•"/>
            </a:pPr>
            <a:r>
              <a:rPr lang="es-ES" sz="1800" b="0">
                <a:effectLst/>
                <a:latin typeface="Tahoma" pitchFamily="34" charset="0"/>
              </a:rPr>
              <a:t> Permite el intercambio de información sobre mejores prácticas entre los proyectos, de manera dinámica</a:t>
            </a:r>
          </a:p>
          <a:p>
            <a:pPr algn="l">
              <a:spcBef>
                <a:spcPct val="20000"/>
              </a:spcBef>
              <a:spcAft>
                <a:spcPct val="20000"/>
              </a:spcAft>
              <a:buClr>
                <a:srgbClr val="808000"/>
              </a:buClr>
              <a:buFontTx/>
              <a:buChar char="•"/>
            </a:pPr>
            <a:endParaRPr lang="es-ES" sz="1800" b="0">
              <a:effectLst/>
              <a:latin typeface="Tahoma" pitchFamily="34" charset="0"/>
            </a:endParaRPr>
          </a:p>
          <a:p>
            <a:pPr algn="l">
              <a:spcBef>
                <a:spcPct val="20000"/>
              </a:spcBef>
              <a:spcAft>
                <a:spcPct val="20000"/>
              </a:spcAft>
              <a:buClr>
                <a:srgbClr val="808000"/>
              </a:buClr>
              <a:buFontTx/>
              <a:buChar char="•"/>
            </a:pPr>
            <a:r>
              <a:rPr lang="es-ES" sz="1800" b="0">
                <a:effectLst/>
                <a:latin typeface="Tahoma" pitchFamily="34" charset="0"/>
              </a:rPr>
              <a:t> Al ser autogestionada, asegura su sostenibilidad (si a medio plazo las Entidades se interesan en financiarla)</a:t>
            </a:r>
          </a:p>
          <a:p>
            <a:pPr algn="l">
              <a:spcBef>
                <a:spcPct val="20000"/>
              </a:spcBef>
              <a:spcAft>
                <a:spcPct val="20000"/>
              </a:spcAft>
              <a:buClr>
                <a:srgbClr val="808000"/>
              </a:buClr>
              <a:buFontTx/>
              <a:buChar char="•"/>
            </a:pPr>
            <a:endParaRPr lang="es-ES" sz="1800" b="0">
              <a:effectLst/>
              <a:latin typeface="Tahoma" pitchFamily="34" charset="0"/>
            </a:endParaRPr>
          </a:p>
          <a:p>
            <a:pPr algn="l">
              <a:spcBef>
                <a:spcPct val="20000"/>
              </a:spcBef>
              <a:spcAft>
                <a:spcPct val="20000"/>
              </a:spcAft>
              <a:buClr>
                <a:srgbClr val="808000"/>
              </a:buClr>
              <a:buFontTx/>
              <a:buChar char="•"/>
            </a:pPr>
            <a:r>
              <a:rPr lang="es-ES" sz="1800" b="0">
                <a:effectLst/>
                <a:latin typeface="Tahoma" pitchFamily="34" charset="0"/>
              </a:rPr>
              <a:t> Base de datos que puede ampliarse a otros Clusters, adaptarse a un cambio de un Cluster, etc.</a:t>
            </a:r>
          </a:p>
          <a:p>
            <a:pPr algn="l">
              <a:spcBef>
                <a:spcPct val="20000"/>
              </a:spcBef>
              <a:spcAft>
                <a:spcPct val="20000"/>
              </a:spcAft>
              <a:buClr>
                <a:srgbClr val="808000"/>
              </a:buClr>
              <a:buFontTx/>
              <a:buChar char="•"/>
            </a:pPr>
            <a:endParaRPr lang="es-ES" sz="1800" b="0">
              <a:effectLst/>
              <a:latin typeface="Tahoma" pitchFamily="34" charset="0"/>
            </a:endParaRPr>
          </a:p>
          <a:p>
            <a:pPr algn="l">
              <a:spcBef>
                <a:spcPct val="20000"/>
              </a:spcBef>
              <a:spcAft>
                <a:spcPct val="20000"/>
              </a:spcAft>
              <a:buClr>
                <a:srgbClr val="808000"/>
              </a:buClr>
              <a:buFontTx/>
              <a:buChar char="•"/>
            </a:pPr>
            <a:r>
              <a:rPr lang="es-ES" sz="1800" b="0">
                <a:effectLst/>
                <a:latin typeface="Tahoma" pitchFamily="34" charset="0"/>
              </a:rPr>
              <a:t> Para difundir las mejores prácticas sólo habría que consultar la base de datos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808000"/>
              </a:buClr>
            </a:pPr>
            <a:endParaRPr lang="es-ES" sz="1800" b="0"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028B28-3649-491B-A9DE-5C601359790C}" type="slidenum">
              <a:rPr lang="es-ES"/>
              <a:pPr/>
              <a:t>38</a:t>
            </a:fld>
            <a:endParaRPr lang="es-E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3500438"/>
            <a:ext cx="3348038" cy="1400175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86750" cy="431800"/>
          </a:xfrm>
        </p:spPr>
        <p:txBody>
          <a:bodyPr/>
          <a:lstStyle/>
          <a:p>
            <a:r>
              <a:rPr lang="es-ES"/>
              <a:t>Gracias por su atención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898525" y="3076575"/>
            <a:ext cx="166688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675" tIns="32578" rIns="63675" bIns="32578">
            <a:spAutoFit/>
          </a:bodyPr>
          <a:lstStyle/>
          <a:p>
            <a:pPr algn="l" defTabSz="496888" eaLnBrk="0" hangingPunct="0">
              <a:buFontTx/>
              <a:buChar char="•"/>
            </a:pPr>
            <a:endParaRPr lang="en-CA" sz="900" b="0"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11188" y="1773238"/>
            <a:ext cx="7921625" cy="1871662"/>
          </a:xfrm>
          <a:prstGeom prst="rect">
            <a:avLst/>
          </a:prstGeom>
          <a:solidFill>
            <a:schemeClr val="bg1"/>
          </a:solidFill>
          <a:ln w="12700">
            <a:noFill/>
            <a:prstDash val="dashDot"/>
            <a:miter lim="800000"/>
            <a:headEnd/>
            <a:tailEnd/>
          </a:ln>
          <a:effectLst/>
        </p:spPr>
        <p:txBody>
          <a:bodyPr/>
          <a:lstStyle/>
          <a:p>
            <a:pPr marL="265113" indent="-265113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None/>
            </a:pPr>
            <a:r>
              <a:rPr lang="es-ES" sz="1600">
                <a:solidFill>
                  <a:srgbClr val="000099"/>
                </a:solidFill>
                <a:effectLst/>
                <a:latin typeface="Verdana" pitchFamily="34" charset="0"/>
              </a:rPr>
              <a:t>Para información adicional contactar con:</a:t>
            </a:r>
          </a:p>
          <a:p>
            <a:pPr marL="265113" indent="-265113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None/>
            </a:pPr>
            <a:endParaRPr lang="es-ES" sz="1600">
              <a:solidFill>
                <a:srgbClr val="000099"/>
              </a:solidFill>
              <a:effectLst/>
              <a:latin typeface="Verdana" pitchFamily="34" charset="0"/>
            </a:endParaRPr>
          </a:p>
          <a:p>
            <a:pPr marL="708025" lvl="1" indent="-174625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Char char="è"/>
            </a:pPr>
            <a:r>
              <a:rPr lang="es-ES" sz="1600" b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s-ES" sz="1400">
                <a:solidFill>
                  <a:srgbClr val="000099"/>
                </a:solidFill>
                <a:effectLst/>
                <a:latin typeface="Verdana" pitchFamily="34" charset="0"/>
              </a:rPr>
              <a:t>Antonio Bonet</a:t>
            </a:r>
            <a:r>
              <a:rPr lang="es-ES" sz="1400" b="0">
                <a:solidFill>
                  <a:srgbClr val="000099"/>
                </a:solidFill>
                <a:effectLst/>
                <a:latin typeface="Verdana" pitchFamily="34" charset="0"/>
              </a:rPr>
              <a:t> 	Presidente 		abonet@acecomex.eu</a:t>
            </a:r>
          </a:p>
          <a:p>
            <a:pPr marL="708025" lvl="1" indent="-174625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Char char="è"/>
            </a:pPr>
            <a:r>
              <a:rPr lang="es-ES" sz="1400" b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s-ES" sz="1400">
                <a:solidFill>
                  <a:srgbClr val="000099"/>
                </a:solidFill>
                <a:effectLst/>
                <a:latin typeface="Verdana" pitchFamily="34" charset="0"/>
              </a:rPr>
              <a:t>Laura Atienza</a:t>
            </a:r>
            <a:r>
              <a:rPr lang="es-ES" sz="1400" b="0">
                <a:solidFill>
                  <a:srgbClr val="000099"/>
                </a:solidFill>
                <a:effectLst/>
                <a:latin typeface="Verdana" pitchFamily="34" charset="0"/>
              </a:rPr>
              <a:t> 	Sr Project Manager		</a:t>
            </a:r>
            <a:r>
              <a:rPr lang="es-ES" sz="1400" b="0">
                <a:effectLst/>
                <a:latin typeface="Verdana" pitchFamily="34" charset="0"/>
              </a:rPr>
              <a:t>latienza@acecomex.eu</a:t>
            </a:r>
            <a:endParaRPr lang="es-ES" sz="1600" b="0" u="sng">
              <a:effectLst/>
              <a:latin typeface="Verdana" pitchFamily="34" charset="0"/>
            </a:endParaRPr>
          </a:p>
          <a:p>
            <a:pPr marL="708025" lvl="1" indent="-174625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Char char="è"/>
            </a:pPr>
            <a:endParaRPr lang="es-ES" sz="1600" b="0" u="sng">
              <a:effectLst/>
              <a:latin typeface="Verdana" pitchFamily="34" charset="0"/>
            </a:endParaRPr>
          </a:p>
          <a:p>
            <a:pPr marL="708025" lvl="1" indent="-174625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Char char="è"/>
            </a:pPr>
            <a:endParaRPr lang="es-ES" sz="1600" b="0" u="sng">
              <a:effectLst/>
              <a:latin typeface="Verdana" pitchFamily="34" charset="0"/>
            </a:endParaRPr>
          </a:p>
          <a:p>
            <a:pPr marL="708025" lvl="1" indent="-174625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None/>
            </a:pPr>
            <a:endParaRPr lang="es-ES" sz="1400">
              <a:solidFill>
                <a:srgbClr val="000099"/>
              </a:solidFill>
              <a:effectLst/>
              <a:latin typeface="Verdana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898525" y="3076575"/>
            <a:ext cx="166688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675" tIns="32578" rIns="63675" bIns="32578">
            <a:spAutoFit/>
          </a:bodyPr>
          <a:lstStyle/>
          <a:p>
            <a:pPr algn="l" defTabSz="496888" eaLnBrk="0" hangingPunct="0">
              <a:buFontTx/>
              <a:buChar char="•"/>
            </a:pPr>
            <a:endParaRPr lang="en-CA" sz="900" b="0"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724525" y="4652963"/>
            <a:ext cx="2960688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s-ES" sz="1200" b="0">
                <a:effectLst/>
              </a:rPr>
              <a:t>Serrano 20, 4º-I</a:t>
            </a:r>
          </a:p>
          <a:p>
            <a:pPr algn="l"/>
            <a:r>
              <a:rPr lang="es-ES" sz="1200" b="0">
                <a:effectLst/>
              </a:rPr>
              <a:t>28001 MADRID</a:t>
            </a:r>
          </a:p>
          <a:p>
            <a:pPr algn="l"/>
            <a:r>
              <a:rPr lang="es-ES" sz="1200" b="0">
                <a:effectLst/>
              </a:rPr>
              <a:t>Tel. 91 435 15 67</a:t>
            </a:r>
          </a:p>
          <a:p>
            <a:pPr algn="l"/>
            <a:r>
              <a:rPr lang="es-ES" sz="1200" b="0">
                <a:effectLst/>
              </a:rPr>
              <a:t>Fax 91 435 01 84</a:t>
            </a:r>
          </a:p>
          <a:p>
            <a:pPr algn="l"/>
            <a:r>
              <a:rPr lang="es-ES" sz="1200" b="0">
                <a:effectLst/>
              </a:rPr>
              <a:t>acecomex@acecomex.eu</a:t>
            </a:r>
          </a:p>
          <a:p>
            <a:pPr algn="l"/>
            <a:r>
              <a:rPr lang="es-ES" sz="1200" b="0">
                <a:effectLst/>
              </a:rPr>
              <a:t>www.acecomex.eu</a:t>
            </a:r>
            <a:endParaRPr lang="es-ES" sz="1400" b="0">
              <a:effectLst/>
              <a:latin typeface="Verdana" pitchFamily="34" charset="0"/>
            </a:endParaRPr>
          </a:p>
        </p:txBody>
      </p:sp>
      <p:graphicFrame>
        <p:nvGraphicFramePr>
          <p:cNvPr id="88064" name="Object 0"/>
          <p:cNvGraphicFramePr>
            <a:graphicFrameLocks noChangeAspect="1"/>
          </p:cNvGraphicFramePr>
          <p:nvPr>
            <p:ph idx="1"/>
          </p:nvPr>
        </p:nvGraphicFramePr>
        <p:xfrm>
          <a:off x="5795963" y="5876925"/>
          <a:ext cx="3051175" cy="215900"/>
        </p:xfrm>
        <a:graphic>
          <a:graphicData uri="http://schemas.openxmlformats.org/presentationml/2006/ole">
            <p:oleObj spid="_x0000_s88064" r:id="rId4" imgW="3698280" imgH="190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EDF72D-EA73-4B0B-94C1-09A03F138AEF}" type="slidenum">
              <a:rPr lang="es-ES"/>
              <a:pPr/>
              <a:t>4</a:t>
            </a:fld>
            <a:endParaRPr lang="es-ES"/>
          </a:p>
        </p:txBody>
      </p:sp>
      <p:sp>
        <p:nvSpPr>
          <p:cNvPr id="4505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533400" y="476250"/>
            <a:ext cx="7848600" cy="649288"/>
          </a:xfrm>
        </p:spPr>
        <p:txBody>
          <a:bodyPr/>
          <a:lstStyle/>
          <a:p>
            <a:r>
              <a:rPr lang="es-ES"/>
              <a:t>1. INTRODUCCIÓN</a:t>
            </a:r>
          </a:p>
        </p:txBody>
      </p:sp>
      <p:sp>
        <p:nvSpPr>
          <p:cNvPr id="45059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7772400" cy="4598987"/>
          </a:xfrm>
        </p:spPr>
        <p:txBody>
          <a:bodyPr/>
          <a:lstStyle/>
          <a:p>
            <a:pPr>
              <a:lnSpc>
                <a:spcPct val="125000"/>
              </a:lnSpc>
              <a:buFontTx/>
              <a:buNone/>
            </a:pP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1.1. Antecedentes</a:t>
            </a:r>
          </a:p>
          <a:p>
            <a:pPr>
              <a:lnSpc>
                <a:spcPct val="125000"/>
              </a:lnSpc>
              <a:buFontTx/>
              <a:buNone/>
            </a:pPr>
            <a:endParaRPr lang="es-ES" sz="2200" b="1">
              <a:solidFill>
                <a:srgbClr val="808000"/>
              </a:solidFill>
              <a:latin typeface="Tahoma" pitchFamily="34" charset="0"/>
            </a:endParaRPr>
          </a:p>
          <a:p>
            <a:pPr algn="ctr">
              <a:buFontTx/>
              <a:buNone/>
            </a:pPr>
            <a:r>
              <a:rPr lang="es-ES" sz="1800" b="1">
                <a:latin typeface="Tahoma" pitchFamily="34" charset="0"/>
              </a:rPr>
              <a:t>REUNIÓN DEL CLUSTER, NOVIEMBRE DE 2006, WASHINGTON. </a:t>
            </a:r>
          </a:p>
          <a:p>
            <a:pPr>
              <a:buFontTx/>
              <a:buNone/>
            </a:pPr>
            <a:endParaRPr lang="es-ES" sz="1800" b="1">
              <a:latin typeface="Tahoma" pitchFamily="34" charset="0"/>
            </a:endParaRPr>
          </a:p>
          <a:p>
            <a:pPr>
              <a:buFontTx/>
              <a:buNone/>
            </a:pPr>
            <a:r>
              <a:rPr lang="es-ES" sz="1800" b="1">
                <a:latin typeface="Tahoma" pitchFamily="34" charset="0"/>
              </a:rPr>
              <a:t>Peticiones de los proyectos:</a:t>
            </a:r>
          </a:p>
          <a:p>
            <a:pPr>
              <a:buFontTx/>
              <a:buNone/>
            </a:pPr>
            <a:endParaRPr lang="es-ES" sz="1800" b="1">
              <a:latin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s-ES">
                <a:latin typeface="Tahoma" pitchFamily="34" charset="0"/>
              </a:rPr>
              <a:t>Evitar la duplicación de información entre los proyectos</a:t>
            </a:r>
          </a:p>
          <a:p>
            <a:pPr lvl="1">
              <a:buFont typeface="Wingdings" pitchFamily="2" charset="2"/>
              <a:buChar char="Ø"/>
            </a:pPr>
            <a:endParaRPr lang="es-ES">
              <a:latin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s-ES">
                <a:latin typeface="Tahoma" pitchFamily="34" charset="0"/>
              </a:rPr>
              <a:t>Avanzar en la formalización del Cluster</a:t>
            </a:r>
          </a:p>
          <a:p>
            <a:pPr lvl="1">
              <a:buFont typeface="Wingdings" pitchFamily="2" charset="2"/>
              <a:buChar char="Ø"/>
            </a:pPr>
            <a:endParaRPr lang="es-ES">
              <a:latin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s-ES">
                <a:latin typeface="Tahoma" pitchFamily="34" charset="0"/>
              </a:rPr>
              <a:t>Identificar mejores prácticas</a:t>
            </a:r>
          </a:p>
          <a:p>
            <a:pPr>
              <a:buFont typeface="Wingdings" pitchFamily="2" charset="2"/>
              <a:buNone/>
            </a:pPr>
            <a:endParaRPr lang="es-ES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61B1C7-9322-44A3-9375-8E65165ECA32}" type="slidenum">
              <a:rPr lang="es-ES"/>
              <a:pPr/>
              <a:t>5</a:t>
            </a:fld>
            <a:endParaRPr lang="es-ES"/>
          </a:p>
        </p:txBody>
      </p:sp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476250"/>
            <a:ext cx="7848600" cy="649288"/>
          </a:xfrm>
        </p:spPr>
        <p:txBody>
          <a:bodyPr/>
          <a:lstStyle/>
          <a:p>
            <a:r>
              <a:rPr lang="es-ES"/>
              <a:t>1. INTRODUCCIÓN</a:t>
            </a:r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7772400" cy="45989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1.2. Términos de Referencia de la consultoría</a:t>
            </a:r>
          </a:p>
          <a:p>
            <a:pPr>
              <a:buFontTx/>
              <a:buNone/>
            </a:pPr>
            <a:endParaRPr lang="es-ES">
              <a:latin typeface="Tahoma" pitchFamily="34" charset="0"/>
            </a:endParaRPr>
          </a:p>
          <a:p>
            <a:pPr>
              <a:buFontTx/>
              <a:buNone/>
            </a:pPr>
            <a:r>
              <a:rPr lang="es-ES" sz="1800" b="1">
                <a:latin typeface="Tahoma" pitchFamily="34" charset="0"/>
              </a:rPr>
              <a:t>Marzo 07</a:t>
            </a:r>
          </a:p>
          <a:p>
            <a:pPr>
              <a:buFontTx/>
              <a:buNone/>
            </a:pPr>
            <a:endParaRPr lang="es-ES" sz="1800" b="1">
              <a:latin typeface="Tahoma" pitchFamily="34" charset="0"/>
            </a:endParaRPr>
          </a:p>
          <a:p>
            <a:pPr>
              <a:buFontTx/>
              <a:buNone/>
            </a:pPr>
            <a:r>
              <a:rPr lang="es-ES" sz="1800" b="1">
                <a:latin typeface="Tahoma" pitchFamily="34" charset="0"/>
              </a:rPr>
              <a:t>Diseñar metodología para:</a:t>
            </a:r>
            <a:r>
              <a:rPr lang="es-ES">
                <a:latin typeface="Tahoma" pitchFamily="34" charset="0"/>
              </a:rPr>
              <a:t>  </a:t>
            </a:r>
          </a:p>
          <a:p>
            <a:pPr>
              <a:buFontTx/>
              <a:buNone/>
            </a:pPr>
            <a:endParaRPr lang="es-ES">
              <a:latin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s-ES">
                <a:latin typeface="Tahoma" pitchFamily="34" charset="0"/>
              </a:rPr>
              <a:t>Identificar mejores prácticas y lecciones aprendidas; </a:t>
            </a:r>
          </a:p>
          <a:p>
            <a:pPr lvl="1">
              <a:buFont typeface="Wingdings" pitchFamily="2" charset="2"/>
              <a:buChar char="Ø"/>
            </a:pPr>
            <a:endParaRPr lang="es-ES">
              <a:latin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s-ES">
                <a:latin typeface="Tahoma" pitchFamily="34" charset="0"/>
              </a:rPr>
              <a:t>Difundir esa información entre las Entidades Ejecutoras</a:t>
            </a:r>
          </a:p>
          <a:p>
            <a:pPr lvl="1">
              <a:buFont typeface="Wingdings" pitchFamily="2" charset="2"/>
              <a:buChar char="Ø"/>
            </a:pPr>
            <a:endParaRPr lang="es-ES">
              <a:latin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s-ES">
                <a:latin typeface="Tahoma" pitchFamily="34" charset="0"/>
              </a:rPr>
              <a:t>Aumentar la eficacia de los proyectos </a:t>
            </a:r>
          </a:p>
          <a:p>
            <a:pPr lvl="1">
              <a:buFont typeface="Wingdings" pitchFamily="2" charset="2"/>
              <a:buChar char="Ø"/>
            </a:pPr>
            <a:endParaRPr lang="es-ES">
              <a:latin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s-ES">
                <a:latin typeface="Tahoma" pitchFamily="34" charset="0"/>
              </a:rPr>
              <a:t>Aprovechar las economías de escala;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0CDC42-535E-4410-8A92-8CA1B182B5ED}" type="slidenum">
              <a:rPr lang="es-ES"/>
              <a:pPr/>
              <a:t>6</a:t>
            </a:fld>
            <a:endParaRPr lang="es-ES"/>
          </a:p>
        </p:txBody>
      </p:sp>
      <p:sp>
        <p:nvSpPr>
          <p:cNvPr id="36866" name="Rectangle 2050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7772400" cy="4681537"/>
          </a:xfrm>
        </p:spPr>
        <p:txBody>
          <a:bodyPr/>
          <a:lstStyle/>
          <a:p>
            <a:pPr marL="381000" indent="-381000">
              <a:lnSpc>
                <a:spcPct val="125000"/>
              </a:lnSpc>
              <a:buFontTx/>
              <a:buAutoNum type="arabicPeriod"/>
            </a:pPr>
            <a:r>
              <a:rPr lang="es-ES" sz="1800">
                <a:solidFill>
                  <a:srgbClr val="4D4D4D"/>
                </a:solidFill>
                <a:latin typeface="Tahoma" pitchFamily="34" charset="0"/>
              </a:rPr>
              <a:t>Introducción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2"/>
            </a:pPr>
            <a:r>
              <a:rPr lang="es-ES" b="1">
                <a:latin typeface="Tahoma" pitchFamily="34" charset="0"/>
              </a:rPr>
              <a:t>Trabajos realizados por la Consultoría</a:t>
            </a:r>
          </a:p>
          <a:p>
            <a:pPr marL="800100" lvl="1" indent="-342900">
              <a:lnSpc>
                <a:spcPct val="125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2.1. Selección Muestra</a:t>
            </a:r>
          </a:p>
          <a:p>
            <a:pPr marL="800100" lvl="1" indent="-342900">
              <a:lnSpc>
                <a:spcPct val="125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2.2.	Análisis documentación</a:t>
            </a:r>
          </a:p>
          <a:p>
            <a:pPr marL="800100" lvl="1" indent="-342900">
              <a:lnSpc>
                <a:spcPct val="125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2.3. Trabajo de Campo</a:t>
            </a:r>
            <a:endParaRPr lang="es-ES">
              <a:latin typeface="Tahoma" pitchFamily="34" charset="0"/>
            </a:endParaRPr>
          </a:p>
          <a:p>
            <a:pPr marL="381000" indent="-381000">
              <a:lnSpc>
                <a:spcPct val="125000"/>
              </a:lnSpc>
              <a:buFontTx/>
              <a:buAutoNum type="arabicPeriod" startAt="3"/>
            </a:pPr>
            <a:r>
              <a:rPr lang="es-ES" sz="1800">
                <a:solidFill>
                  <a:srgbClr val="5F5F5F"/>
                </a:solidFill>
                <a:latin typeface="Tahoma" pitchFamily="34" charset="0"/>
              </a:rPr>
              <a:t>Consideraciones Teóricas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3"/>
            </a:pPr>
            <a:r>
              <a:rPr lang="es-ES" sz="1800">
                <a:solidFill>
                  <a:srgbClr val="5F5F5F"/>
                </a:solidFill>
                <a:latin typeface="Tahoma" pitchFamily="34" charset="0"/>
              </a:rPr>
              <a:t>Metodología Propuesta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3"/>
            </a:pPr>
            <a:r>
              <a:rPr lang="es-ES" sz="1800">
                <a:solidFill>
                  <a:srgbClr val="5F5F5F"/>
                </a:solidFill>
                <a:latin typeface="Tahoma" pitchFamily="34" charset="0"/>
              </a:rPr>
              <a:t>Funcionamiento del Sistema</a:t>
            </a:r>
          </a:p>
          <a:p>
            <a:pPr marL="381000" indent="-381000">
              <a:lnSpc>
                <a:spcPct val="125000"/>
              </a:lnSpc>
              <a:buFontTx/>
              <a:buAutoNum type="arabicPeriod" startAt="3"/>
            </a:pPr>
            <a:r>
              <a:rPr lang="es-ES" sz="1800">
                <a:solidFill>
                  <a:srgbClr val="5F5F5F"/>
                </a:solidFill>
                <a:latin typeface="Tahoma" pitchFamily="34" charset="0"/>
              </a:rPr>
              <a:t>Conclusiones y Recomendaciones</a:t>
            </a:r>
          </a:p>
          <a:p>
            <a:pPr marL="800100" lvl="1" indent="-342900">
              <a:buFontTx/>
              <a:buNone/>
            </a:pPr>
            <a:endParaRPr lang="es-ES">
              <a:solidFill>
                <a:srgbClr val="4D4D4D"/>
              </a:solidFill>
              <a:latin typeface="Tahoma" pitchFamily="34" charset="0"/>
            </a:endParaRPr>
          </a:p>
        </p:txBody>
      </p:sp>
      <p:sp>
        <p:nvSpPr>
          <p:cNvPr id="36867" name="Line 2051"/>
          <p:cNvSpPr>
            <a:spLocks noChangeShapeType="1"/>
          </p:cNvSpPr>
          <p:nvPr/>
        </p:nvSpPr>
        <p:spPr bwMode="auto">
          <a:xfrm flipV="1">
            <a:off x="609600" y="838200"/>
            <a:ext cx="80772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6868" name="Rectangle 205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848600" cy="574675"/>
          </a:xfrm>
          <a:noFill/>
          <a:ln/>
        </p:spPr>
        <p:txBody>
          <a:bodyPr/>
          <a:lstStyle/>
          <a:p>
            <a:r>
              <a:rPr lang="es-ES_tradnl"/>
              <a:t>Índice de Contenidos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066F47-D983-4BC4-9DC7-9EE53B7FC0C4}" type="slidenum">
              <a:rPr lang="es-ES"/>
              <a:pPr/>
              <a:t>7</a:t>
            </a:fld>
            <a:endParaRPr lang="es-ES"/>
          </a:p>
        </p:txBody>
      </p:sp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848600" cy="647700"/>
          </a:xfrm>
        </p:spPr>
        <p:txBody>
          <a:bodyPr/>
          <a:lstStyle/>
          <a:p>
            <a:r>
              <a:rPr lang="es-ES"/>
              <a:t>2. TRABAJOS REALIZADOS POR LA CONSULTORÍA</a:t>
            </a: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772400" cy="4751387"/>
          </a:xfrm>
        </p:spPr>
        <p:txBody>
          <a:bodyPr/>
          <a:lstStyle/>
          <a:p>
            <a:pPr marL="381000" indent="-3810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s-ES" b="1">
                <a:solidFill>
                  <a:srgbClr val="808000"/>
                </a:solidFill>
                <a:latin typeface="Tahoma" pitchFamily="34" charset="0"/>
              </a:rPr>
              <a:t>2.1. Selección de la Muestra de proyectos </a:t>
            </a:r>
            <a:r>
              <a:rPr lang="es-ES" sz="1400" b="1">
                <a:solidFill>
                  <a:srgbClr val="808000"/>
                </a:solidFill>
                <a:latin typeface="Tahoma" pitchFamily="34" charset="0"/>
              </a:rPr>
              <a:t>(1/2)</a:t>
            </a:r>
          </a:p>
          <a:p>
            <a:pPr marL="381000" indent="-381000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s-ES" sz="1600" b="1">
              <a:latin typeface="Tahoma" pitchFamily="34" charset="0"/>
            </a:endParaRPr>
          </a:p>
          <a:p>
            <a:pPr marL="381000" indent="-3810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s-ES" b="1">
                <a:latin typeface="Tahoma" pitchFamily="34" charset="0"/>
              </a:rPr>
              <a:t>Representatividad</a:t>
            </a:r>
            <a:r>
              <a:rPr lang="es-ES">
                <a:latin typeface="Tahoma" pitchFamily="34" charset="0"/>
              </a:rPr>
              <a:t> del conjunto del Cluster: </a:t>
            </a:r>
          </a:p>
          <a:p>
            <a:pPr marL="381000" indent="-381000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s-ES">
              <a:latin typeface="Tahoma" pitchFamily="34" charset="0"/>
            </a:endParaRPr>
          </a:p>
          <a:p>
            <a:pPr marL="381000" indent="-381000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s-ES">
                <a:latin typeface="Tahoma" pitchFamily="34" charset="0"/>
              </a:rPr>
              <a:t>4 proyectos en 3 países, </a:t>
            </a:r>
          </a:p>
          <a:p>
            <a:pPr marL="381000" indent="-381000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s-ES">
              <a:latin typeface="Tahoma" pitchFamily="34" charset="0"/>
            </a:endParaRPr>
          </a:p>
          <a:p>
            <a:pPr marL="381000" indent="-381000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s-ES">
                <a:latin typeface="Tahoma" pitchFamily="34" charset="0"/>
              </a:rPr>
              <a:t>2 proyectos regionales y 2 nacionales; </a:t>
            </a:r>
          </a:p>
          <a:p>
            <a:pPr marL="381000" indent="-381000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s-ES">
              <a:latin typeface="Tahoma" pitchFamily="34" charset="0"/>
            </a:endParaRPr>
          </a:p>
          <a:p>
            <a:pPr marL="381000" indent="-381000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s-ES">
                <a:latin typeface="Tahoma" pitchFamily="34" charset="0"/>
              </a:rPr>
              <a:t>Tipos de proyectos</a:t>
            </a:r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FontTx/>
              <a:buChar char="-"/>
            </a:pPr>
            <a:r>
              <a:rPr lang="es-ES">
                <a:latin typeface="Tahoma" pitchFamily="34" charset="0"/>
              </a:rPr>
              <a:t>1 de normas técnicas, 	</a:t>
            </a:r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FontTx/>
              <a:buChar char="-"/>
            </a:pPr>
            <a:r>
              <a:rPr lang="es-ES">
                <a:latin typeface="Tahoma" pitchFamily="34" charset="0"/>
              </a:rPr>
              <a:t>1 de negociaciones comerciales </a:t>
            </a:r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FontTx/>
              <a:buChar char="-"/>
            </a:pPr>
            <a:r>
              <a:rPr lang="es-ES">
                <a:latin typeface="Tahoma" pitchFamily="34" charset="0"/>
              </a:rPr>
              <a:t>2 de promoción de exportaciones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sz="1600"/>
              <a:t> </a:t>
            </a:r>
            <a:endParaRPr lang="es-ES" sz="1600" b="1">
              <a:solidFill>
                <a:srgbClr val="80800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26D77F-2246-440A-BEEF-541AAA37E3D8}" type="slidenum">
              <a:rPr lang="es-ES"/>
              <a:pPr/>
              <a:t>8</a:t>
            </a:fld>
            <a:endParaRPr lang="es-ES"/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12875"/>
            <a:ext cx="7772400" cy="4895850"/>
          </a:xfrm>
        </p:spPr>
        <p:txBody>
          <a:bodyPr/>
          <a:lstStyle/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sz="1600">
                <a:latin typeface="Tahoma" pitchFamily="34" charset="0"/>
              </a:rPr>
              <a:t>1. </a:t>
            </a:r>
            <a:r>
              <a:rPr lang="es-ES" sz="1600" b="1">
                <a:latin typeface="Tahoma" pitchFamily="34" charset="0"/>
              </a:rPr>
              <a:t>Acceso a los mercados y a la integración a través de la normalización técnica</a:t>
            </a:r>
            <a:r>
              <a:rPr lang="es-ES" sz="1600">
                <a:latin typeface="Tahoma" pitchFamily="34" charset="0"/>
              </a:rPr>
              <a:t> (Mercosur). Referencia: ATN/ME-8532-RG. UNIT (Uruguay) con ABNT (Brasil), IRAM (Argentina), INN (Chile) y AMN (Mercosur);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endParaRPr lang="es-ES" sz="1600">
              <a:latin typeface="Tahoma" pitchFamily="34" charset="0"/>
            </a:endParaRPr>
          </a:p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sz="1600">
                <a:latin typeface="Tahoma" pitchFamily="34" charset="0"/>
              </a:rPr>
              <a:t>2. “</a:t>
            </a:r>
            <a:r>
              <a:rPr lang="es-ES" sz="1600" b="1">
                <a:latin typeface="Tahoma" pitchFamily="34" charset="0"/>
              </a:rPr>
              <a:t>Apoyo a los procesos de apertura e integración al comercio internacional</a:t>
            </a:r>
            <a:r>
              <a:rPr lang="es-ES" sz="1600">
                <a:latin typeface="Tahoma" pitchFamily="34" charset="0"/>
              </a:rPr>
              <a:t>”, Ref: ATN – ME 9565-RG (Mercosur). ICONE Brasil, SRA, ARU, ARP;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endParaRPr lang="es-ES" sz="1600">
              <a:latin typeface="Tahoma" pitchFamily="34" charset="0"/>
            </a:endParaRPr>
          </a:p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sz="1600">
                <a:latin typeface="Tahoma" pitchFamily="34" charset="0"/>
              </a:rPr>
              <a:t>3. “</a:t>
            </a:r>
            <a:r>
              <a:rPr lang="es-ES" sz="1600" b="1">
                <a:latin typeface="Tahoma" pitchFamily="34" charset="0"/>
              </a:rPr>
              <a:t>Sistema de facilitación de acceso a mercados internacionales para pequeños y medianos productores rurales</a:t>
            </a:r>
            <a:r>
              <a:rPr lang="es-ES" sz="1600">
                <a:latin typeface="Tahoma" pitchFamily="34" charset="0"/>
              </a:rPr>
              <a:t>”, Ref: ATN – ME 8352-AR, Fundación Fortalecer, Argentina;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endParaRPr lang="es-ES" sz="1600">
              <a:latin typeface="Tahoma" pitchFamily="34" charset="0"/>
            </a:endParaRPr>
          </a:p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sz="1600">
                <a:latin typeface="Tahoma" pitchFamily="34" charset="0"/>
              </a:rPr>
              <a:t>4. “</a:t>
            </a:r>
            <a:r>
              <a:rPr lang="es-ES" sz="1600" b="1">
                <a:latin typeface="Tahoma" pitchFamily="34" charset="0"/>
              </a:rPr>
              <a:t>Asistencia a las PyMEX para un mejor aprovechamiento de los acuerdos comerciales</a:t>
            </a:r>
            <a:r>
              <a:rPr lang="es-ES" sz="1600">
                <a:latin typeface="Tahoma" pitchFamily="34" charset="0"/>
              </a:rPr>
              <a:t>”, ATN/ME-8974-CH. Prochile. </a:t>
            </a:r>
          </a:p>
        </p:txBody>
      </p:sp>
      <p:sp>
        <p:nvSpPr>
          <p:cNvPr id="5427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80400" cy="576263"/>
          </a:xfrm>
          <a:noFill/>
          <a:ln/>
        </p:spPr>
        <p:txBody>
          <a:bodyPr/>
          <a:lstStyle/>
          <a:p>
            <a:pPr algn="l"/>
            <a:r>
              <a:rPr lang="es-ES"/>
              <a:t>2. TRABAJOS REALIZADOS POR LA CONSULTORÍA</a:t>
            </a:r>
          </a:p>
        </p:txBody>
      </p:sp>
      <p:sp>
        <p:nvSpPr>
          <p:cNvPr id="54277" name="Rectangle 1029"/>
          <p:cNvSpPr>
            <a:spLocks noChangeArrowheads="1"/>
          </p:cNvSpPr>
          <p:nvPr/>
        </p:nvSpPr>
        <p:spPr bwMode="auto">
          <a:xfrm>
            <a:off x="666750" y="908050"/>
            <a:ext cx="61372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200">
                <a:solidFill>
                  <a:srgbClr val="808000"/>
                </a:solidFill>
                <a:effectLst/>
              </a:rPr>
              <a:t>2.1. Selección de la Muestra de proyectos </a:t>
            </a:r>
            <a:r>
              <a:rPr lang="es-ES" sz="1600">
                <a:solidFill>
                  <a:srgbClr val="808000"/>
                </a:solidFill>
                <a:effectLst/>
              </a:rPr>
              <a:t>(2/2)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1A44A2-A57C-43D8-8558-5F47331EECE7}" type="slidenum">
              <a:rPr lang="es-ES"/>
              <a:pPr/>
              <a:t>9</a:t>
            </a:fld>
            <a:endParaRPr lang="es-ES"/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7772400" cy="4897437"/>
          </a:xfrm>
        </p:spPr>
        <p:txBody>
          <a:bodyPr/>
          <a:lstStyle/>
          <a:p>
            <a:pPr>
              <a:buFontTx/>
              <a:buNone/>
            </a:pPr>
            <a:r>
              <a:rPr lang="es-ES" sz="2200" b="1">
                <a:solidFill>
                  <a:srgbClr val="808000"/>
                </a:solidFill>
                <a:latin typeface="Tahoma" pitchFamily="34" charset="0"/>
              </a:rPr>
              <a:t>2.2. Análisis de la documentación </a:t>
            </a:r>
            <a:r>
              <a:rPr lang="es-ES" sz="1400" b="1">
                <a:solidFill>
                  <a:srgbClr val="808000"/>
                </a:solidFill>
                <a:latin typeface="Tahoma" pitchFamily="34" charset="0"/>
              </a:rPr>
              <a:t>(1/1)</a:t>
            </a:r>
          </a:p>
          <a:p>
            <a:endParaRPr lang="es-ES" sz="1400" b="1">
              <a:solidFill>
                <a:srgbClr val="808000"/>
              </a:solidFill>
              <a:latin typeface="Tahoma" pitchFamily="34" charset="0"/>
            </a:endParaRPr>
          </a:p>
          <a:p>
            <a:r>
              <a:rPr lang="es-ES">
                <a:latin typeface="Tahoma" pitchFamily="34" charset="0"/>
              </a:rPr>
              <a:t>Documentación sobre los proyectos del Cluster: </a:t>
            </a:r>
          </a:p>
          <a:p>
            <a:pPr lvl="1"/>
            <a:r>
              <a:rPr lang="es-ES">
                <a:latin typeface="Tahoma" pitchFamily="34" charset="0"/>
              </a:rPr>
              <a:t>Memorando de donantes</a:t>
            </a:r>
          </a:p>
          <a:p>
            <a:pPr lvl="1"/>
            <a:r>
              <a:rPr lang="es-ES">
                <a:latin typeface="Tahoma" pitchFamily="34" charset="0"/>
              </a:rPr>
              <a:t>PPMRs</a:t>
            </a:r>
          </a:p>
          <a:p>
            <a:endParaRPr lang="es-ES">
              <a:latin typeface="Tahoma" pitchFamily="34" charset="0"/>
            </a:endParaRPr>
          </a:p>
          <a:p>
            <a:r>
              <a:rPr lang="es-ES">
                <a:latin typeface="Tahoma" pitchFamily="34" charset="0"/>
              </a:rPr>
              <a:t>Encuesta realizada a todos los proyectos sobre: </a:t>
            </a:r>
          </a:p>
          <a:p>
            <a:pPr lvl="1"/>
            <a:r>
              <a:rPr lang="es-ES">
                <a:latin typeface="Tahoma" pitchFamily="34" charset="0"/>
              </a:rPr>
              <a:t>Casos de éxito, </a:t>
            </a:r>
          </a:p>
          <a:p>
            <a:pPr lvl="1"/>
            <a:r>
              <a:rPr lang="es-ES">
                <a:latin typeface="Tahoma" pitchFamily="34" charset="0"/>
              </a:rPr>
              <a:t>Experiencias de éxito, y</a:t>
            </a:r>
          </a:p>
          <a:p>
            <a:pPr lvl="1"/>
            <a:r>
              <a:rPr lang="es-ES">
                <a:latin typeface="Tahoma" pitchFamily="34" charset="0"/>
              </a:rPr>
              <a:t>Lecciones aprendidas. </a:t>
            </a:r>
          </a:p>
          <a:p>
            <a:endParaRPr lang="es-ES">
              <a:latin typeface="Tahoma" pitchFamily="34" charset="0"/>
            </a:endParaRPr>
          </a:p>
          <a:p>
            <a:r>
              <a:rPr lang="es-ES">
                <a:latin typeface="Tahoma" pitchFamily="34" charset="0"/>
              </a:rPr>
              <a:t>Muestra 4 proyectos seleccionados (análisis en profundidad): </a:t>
            </a:r>
          </a:p>
          <a:p>
            <a:pPr lvl="1"/>
            <a:r>
              <a:rPr lang="es-ES">
                <a:latin typeface="Tahoma" pitchFamily="34" charset="0"/>
              </a:rPr>
              <a:t>Informes semestrales, </a:t>
            </a:r>
          </a:p>
          <a:p>
            <a:pPr lvl="1"/>
            <a:r>
              <a:rPr lang="es-ES">
                <a:latin typeface="Tahoma" pitchFamily="34" charset="0"/>
              </a:rPr>
              <a:t>Publicaciones realizadas</a:t>
            </a:r>
          </a:p>
        </p:txBody>
      </p:sp>
      <p:sp>
        <p:nvSpPr>
          <p:cNvPr id="4710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533400" y="354013"/>
            <a:ext cx="8359775" cy="698500"/>
          </a:xfrm>
          <a:noFill/>
          <a:ln/>
        </p:spPr>
        <p:txBody>
          <a:bodyPr/>
          <a:lstStyle/>
          <a:p>
            <a:r>
              <a:rPr lang="es-ES"/>
              <a:t>2. TRABAJOS REALIZADOS POR LA CONSULTORÍA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</TotalTime>
  <Words>1980</Words>
  <Application>Microsoft Office PowerPoint</Application>
  <PresentationFormat>On-screen Show (4:3)</PresentationFormat>
  <Paragraphs>494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Times New Roman</vt:lpstr>
      <vt:lpstr>Tahoma</vt:lpstr>
      <vt:lpstr>Wingdings</vt:lpstr>
      <vt:lpstr>Verdana</vt:lpstr>
      <vt:lpstr>Arial</vt:lpstr>
      <vt:lpstr>Diseño predeterminado</vt:lpstr>
      <vt:lpstr>Documento de imagen</vt:lpstr>
      <vt:lpstr>Adobe Photoshop Image</vt:lpstr>
      <vt:lpstr>Documento de Microsoft Word</vt:lpstr>
      <vt:lpstr>MEJORES PRACTICAS Y LECCIONES APRENDIDAS Cluster de Comercio e Inversiones:  PROPUESTA DE METODOLOGIA Antonio Bonet</vt:lpstr>
      <vt:lpstr>INDICE DE CONTENIDOS</vt:lpstr>
      <vt:lpstr>Índice de Contenidos</vt:lpstr>
      <vt:lpstr>1. INTRODUCCIÓN</vt:lpstr>
      <vt:lpstr>1. INTRODUCCIÓN</vt:lpstr>
      <vt:lpstr>Índice de Contenidos</vt:lpstr>
      <vt:lpstr>2. TRABAJOS REALIZADOS POR LA CONSULTORÍA</vt:lpstr>
      <vt:lpstr>2. TRABAJOS REALIZADOS POR LA CONSULTORÍA</vt:lpstr>
      <vt:lpstr>2. TRABAJOS REALIZADOS POR LA CONSULTORÍA</vt:lpstr>
      <vt:lpstr>2. TRABAJOS REALIZADOS POR LA CONSULTORÍA</vt:lpstr>
      <vt:lpstr>Índice de Contenidos</vt:lpstr>
      <vt:lpstr>3. CONSIDERACIONES TEÓRICAS</vt:lpstr>
      <vt:lpstr>3. Consideraciones teóricas</vt:lpstr>
      <vt:lpstr>3. CONSIDERACIONES TEÓRICAS</vt:lpstr>
      <vt:lpstr>3. CONSIDERACIONES TEÓRICAS</vt:lpstr>
      <vt:lpstr>3. CONSIDERACIONES TEÓRICAS</vt:lpstr>
      <vt:lpstr>3. CONSIDERACIONES TEÓRICAS</vt:lpstr>
      <vt:lpstr>3. CONSIDERACIONES TEÓRICAS</vt:lpstr>
      <vt:lpstr>Slide 19</vt:lpstr>
      <vt:lpstr>Slide 20</vt:lpstr>
      <vt:lpstr>Índice de Contenidos</vt:lpstr>
      <vt:lpstr>4. METODOLOGÍA PROPUESTA</vt:lpstr>
      <vt:lpstr>4. METODOLOGÍA PROPUESTA</vt:lpstr>
      <vt:lpstr>4. METODOLOGÍA PROPUESTA</vt:lpstr>
      <vt:lpstr>Slide 25</vt:lpstr>
      <vt:lpstr>Slide 26</vt:lpstr>
      <vt:lpstr>4. METODOLOGÍA PROPUESTA</vt:lpstr>
      <vt:lpstr>4. METODOLOGÍA PROPUESTA</vt:lpstr>
      <vt:lpstr>Índice de contenidos</vt:lpstr>
      <vt:lpstr>5. FUNCIONAMIENTO DEL SISTEMA</vt:lpstr>
      <vt:lpstr>5. FUNCIONAMIENTO DEL SISTEMA</vt:lpstr>
      <vt:lpstr>5. FUNCIONAMIENTO DEL SISTEMA</vt:lpstr>
      <vt:lpstr>5. FUNCIONAMIENTO DEL SISTEMA</vt:lpstr>
      <vt:lpstr>Índice de contenidos</vt:lpstr>
      <vt:lpstr>6. CONCLUSIONES Y RECOMENDACIONES</vt:lpstr>
      <vt:lpstr>6. CONCLUSIONES Y RECOMENDACIONES</vt:lpstr>
      <vt:lpstr>6. CONCLUSIONES Y RECOMENDACIONES</vt:lpstr>
      <vt:lpstr>Gracias por su atención</vt:lpstr>
    </vt:vector>
  </TitlesOfParts>
  <Company>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</dc:creator>
  <cp:lastModifiedBy>anarod</cp:lastModifiedBy>
  <cp:revision>68</cp:revision>
  <dcterms:created xsi:type="dcterms:W3CDTF">2002-10-14T11:37:43Z</dcterms:created>
  <dcterms:modified xsi:type="dcterms:W3CDTF">2010-07-12T13:37:41Z</dcterms:modified>
</cp:coreProperties>
</file>