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rawings/legacyDiagramText6.bin" ContentType="application/vnd.ms-office.legacyDiagramText"/>
  <Override PartName="/ppt/drawings/legacyDiagramText4.bin" ContentType="application/vnd.ms-office.legacyDiagramText"/>
  <Override PartName="/ppt/drawings/legacyDiagramText5.bin" ContentType="application/vnd.ms-office.legacyDiagramTex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rawings/legacyDiagramText1.bin" ContentType="application/vnd.ms-office.legacyDiagramText"/>
  <Override PartName="/ppt/drawings/legacyDiagramText2.bin" ContentType="application/vnd.ms-office.legacyDiagramText"/>
  <Override PartName="/ppt/drawings/legacyDiagramText3.bin" ContentType="application/vnd.ms-office.legacyDiagramText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9" r:id="rId2"/>
    <p:sldId id="258" r:id="rId3"/>
    <p:sldId id="279" r:id="rId4"/>
    <p:sldId id="278" r:id="rId5"/>
    <p:sldId id="280" r:id="rId6"/>
    <p:sldId id="283" r:id="rId7"/>
    <p:sldId id="291" r:id="rId8"/>
    <p:sldId id="319" r:id="rId9"/>
    <p:sldId id="266" r:id="rId10"/>
    <p:sldId id="281" r:id="rId11"/>
    <p:sldId id="285" r:id="rId12"/>
    <p:sldId id="286" r:id="rId13"/>
    <p:sldId id="293" r:id="rId14"/>
    <p:sldId id="294" r:id="rId15"/>
    <p:sldId id="270" r:id="rId16"/>
    <p:sldId id="269" r:id="rId17"/>
    <p:sldId id="271" r:id="rId18"/>
    <p:sldId id="273" r:id="rId19"/>
    <p:sldId id="306" r:id="rId20"/>
    <p:sldId id="303" r:id="rId21"/>
    <p:sldId id="305" r:id="rId22"/>
    <p:sldId id="304" r:id="rId23"/>
    <p:sldId id="308" r:id="rId24"/>
    <p:sldId id="264" r:id="rId25"/>
  </p:sldIdLst>
  <p:sldSz cx="9144000" cy="6858000" type="screen4x3"/>
  <p:notesSz cx="6858000" cy="9144000"/>
  <p:embeddedFontLst>
    <p:embeddedFont>
      <p:font typeface="Tahoma" pitchFamily="34" charset="0"/>
      <p:regular r:id="rId28"/>
      <p:bold r:id="rId29"/>
    </p:embeddedFont>
    <p:embeddedFont>
      <p:font typeface="Wingdings 3" pitchFamily="18" charset="2"/>
      <p:regular r:id="rId30"/>
    </p:embeddedFont>
    <p:embeddedFont>
      <p:font typeface="Verdana" pitchFamily="34" charset="0"/>
      <p:regular r:id="rId31"/>
      <p:bold r:id="rId32"/>
      <p:italic r:id="rId33"/>
      <p:boldItalic r:id="rId34"/>
    </p:embeddedFont>
  </p:embeddedFontLst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99"/>
    <a:srgbClr val="FFFEE6"/>
    <a:srgbClr val="FFFEE9"/>
    <a:srgbClr val="FFFEDF"/>
    <a:srgbClr val="808000"/>
    <a:srgbClr val="CCCC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5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9" Type="http://schemas.microsoft.com/office/2006/relationships/legacyDocTextInfo" Target="legacyDocTextInfo.bin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font" Target="fonts/font3.fntdata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s-E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s-E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fld id="{8B116394-1197-42E8-B681-F243880FA4E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AEDF3324-5072-4AE0-8B15-45DF1FCD908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667000"/>
            <a:ext cx="7772400" cy="1143000"/>
          </a:xfrm>
          <a:solidFill>
            <a:srgbClr val="808000">
              <a:alpha val="50000"/>
            </a:srgbClr>
          </a:solidFill>
          <a:ln w="25400">
            <a:solidFill>
              <a:srgbClr val="000066"/>
            </a:solidFill>
          </a:ln>
        </p:spPr>
        <p:txBody>
          <a:bodyPr/>
          <a:lstStyle>
            <a:lvl1pPr>
              <a:defRPr b="0">
                <a:solidFill>
                  <a:srgbClr val="00006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5715000" y="5257800"/>
            <a:ext cx="2286000" cy="1371600"/>
          </a:xfrm>
        </p:spPr>
        <p:txBody>
          <a:bodyPr/>
          <a:lstStyle>
            <a:lvl1pPr>
              <a:defRPr b="0">
                <a:solidFill>
                  <a:srgbClr val="000066"/>
                </a:solidFill>
              </a:defRPr>
            </a:lvl1pPr>
          </a:lstStyle>
          <a:p>
            <a:r>
              <a:rPr lang="es-ES"/>
              <a:t>Serrano 20, 4º-I</a:t>
            </a:r>
          </a:p>
          <a:p>
            <a:r>
              <a:rPr lang="es-ES"/>
              <a:t>28001 MADRID</a:t>
            </a:r>
          </a:p>
          <a:p>
            <a:r>
              <a:rPr lang="es-ES"/>
              <a:t>Tel. (+34) 91 435 15 67</a:t>
            </a:r>
          </a:p>
          <a:p>
            <a:r>
              <a:rPr lang="es-ES"/>
              <a:t>Fax (+34) 91 435 01 84</a:t>
            </a:r>
          </a:p>
          <a:p>
            <a:r>
              <a:rPr lang="es-ES"/>
              <a:t>abonet@acecomex.eu</a:t>
            </a:r>
          </a:p>
          <a:p>
            <a:r>
              <a:rPr lang="es-ES"/>
              <a:t>www.acecomex.eu</a:t>
            </a:r>
          </a:p>
          <a:p>
            <a:endParaRPr lang="es-ES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791200" y="6629400"/>
          <a:ext cx="3352800" cy="228600"/>
        </p:xfrm>
        <a:graphic>
          <a:graphicData uri="http://schemas.openxmlformats.org/presentationml/2006/ole">
            <p:oleObj spid="_x0000_s6150" r:id="rId3" imgW="3698280" imgH="190800" progId="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4343400" y="-304800"/>
          <a:ext cx="4584700" cy="1905000"/>
        </p:xfrm>
        <a:graphic>
          <a:graphicData uri="http://schemas.openxmlformats.org/presentationml/2006/ole">
            <p:oleObj spid="_x0000_s6154" name="Image" r:id="rId4" imgW="5803175" imgH="2463492" progId="Photoshop.Image.6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Internacionalización de pymes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BF973F-F632-47C7-9829-A80BAC645A1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1219200"/>
            <a:ext cx="196215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19200"/>
            <a:ext cx="573405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Internacionalización de pymes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4F6DE0-0A63-45FB-A307-90F4E76B965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7848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33400" y="2438400"/>
            <a:ext cx="77724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381750"/>
            <a:ext cx="2895600" cy="31273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Internacionalización de pymes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C67072-AB17-4F6E-A2B8-6426C14CCE6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7848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2438400"/>
            <a:ext cx="77724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381750"/>
            <a:ext cx="2895600" cy="31273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Internacionalización de pymes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67D2EBD-0ECE-4223-AC41-0A76A6D881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Internacionalización de pymes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EC9394-32B1-47A5-B53C-9950AB798BB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Internacionalización de pymes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4124F4-C1C7-4652-BA21-5FE8E524CF3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4384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4384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Internacionalización de pymes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70863B-27BA-4250-9A10-ECAAEFA6AD3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Internacionalización de pymes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D50206-3866-41C7-972D-9104A9B6547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Internacionalización de pymes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DC8873-68DA-4A4F-9C3B-54473FAF183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Internacionalización de pymes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76BFA7-88DB-4B97-A74A-3DC129AFF96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Internacionalización de pymes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A82512-599B-4C7F-BC44-AA60A4CD8BC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Internacionalización de pymes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DAADBE-43F0-406B-8554-4BF78883FFC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2192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Aquí podemos poner el Indice del Documento</a:t>
            </a:r>
            <a:endParaRPr lang="es-E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381750"/>
            <a:ext cx="2895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808000"/>
                </a:solidFill>
                <a:effectLst/>
              </a:defRPr>
            </a:lvl1pPr>
          </a:lstStyle>
          <a:p>
            <a:r>
              <a:rPr lang="es-ES"/>
              <a:t>Internacionalización de pymes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8000"/>
                </a:solidFill>
                <a:effectLst/>
              </a:defRPr>
            </a:lvl1pPr>
          </a:lstStyle>
          <a:p>
            <a:fld id="{E8FFA057-643F-437D-A8EC-179019F153E6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4384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  <a:p>
            <a:pPr lvl="4"/>
            <a:endParaRPr lang="es-ES" smtClean="0"/>
          </a:p>
        </p:txBody>
      </p: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 flipV="1">
            <a:off x="488950" y="914400"/>
            <a:ext cx="882650" cy="152400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533400" y="5867400"/>
            <a:ext cx="82296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 flipV="1">
            <a:off x="533400" y="2209800"/>
            <a:ext cx="78486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 flipV="1">
            <a:off x="468313" y="6381750"/>
            <a:ext cx="8382000" cy="0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4114800" y="76200"/>
          <a:ext cx="4800600" cy="228600"/>
        </p:xfrm>
        <a:graphic>
          <a:graphicData uri="http://schemas.openxmlformats.org/presentationml/2006/ole">
            <p:oleObj spid="_x0000_s1044" name="Image" r:id="rId16" imgW="5625397" imgH="291961" progId="Photoshop.Image.6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8000"/>
        </a:buClr>
        <a:buChar char="•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08000"/>
        </a:buClr>
        <a:buChar char="–"/>
        <a:defRPr>
          <a:solidFill>
            <a:srgbClr val="0000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»"/>
        <a:defRPr sz="14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»"/>
        <a:defRPr sz="14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»"/>
        <a:defRPr sz="14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»"/>
        <a:defRPr sz="14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"/>
              <a:t>Serrano 20, 4º-I</a:t>
            </a:r>
          </a:p>
          <a:p>
            <a:r>
              <a:rPr lang="es-ES"/>
              <a:t>28001 MADRID</a:t>
            </a:r>
          </a:p>
          <a:p>
            <a:r>
              <a:rPr lang="es-ES"/>
              <a:t>Tel. (+34) 91 435 15 67</a:t>
            </a:r>
          </a:p>
          <a:p>
            <a:r>
              <a:rPr lang="es-ES"/>
              <a:t>Fax (+34) 91 435 01 84</a:t>
            </a:r>
          </a:p>
          <a:p>
            <a:r>
              <a:rPr lang="es-ES"/>
              <a:t>abonet@acecomex.eu</a:t>
            </a:r>
          </a:p>
          <a:p>
            <a:r>
              <a:rPr lang="es-ES"/>
              <a:t>www.acecomex.eu</a:t>
            </a:r>
          </a:p>
          <a:p>
            <a:endParaRPr lang="es-ES"/>
          </a:p>
        </p:txBody>
      </p:sp>
      <p:sp>
        <p:nvSpPr>
          <p:cNvPr id="819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55650" y="1700213"/>
            <a:ext cx="7772400" cy="2376487"/>
          </a:xfrm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s-ES" sz="2800" u="none"/>
              <a:t>INTERNACIONALIZACION DE PYMES: </a:t>
            </a:r>
            <a:br>
              <a:rPr lang="es-ES" sz="2800" u="none"/>
            </a:br>
            <a:r>
              <a:rPr lang="es-ES" sz="2800" u="none"/>
              <a:t>PROBLEMÁTICA EMPRESARIAL Y POLITICAS DE APOYO</a:t>
            </a:r>
            <a:br>
              <a:rPr lang="es-ES" sz="2800" u="none"/>
            </a:br>
            <a:r>
              <a:rPr lang="es-ES" u="none"/>
              <a:t>Antonio Bonet Madurga</a:t>
            </a:r>
          </a:p>
        </p:txBody>
      </p:sp>
      <p:sp>
        <p:nvSpPr>
          <p:cNvPr id="8197" name="Rectangle 1029"/>
          <p:cNvSpPr>
            <a:spLocks noChangeArrowheads="1"/>
          </p:cNvSpPr>
          <p:nvPr/>
        </p:nvSpPr>
        <p:spPr bwMode="auto">
          <a:xfrm>
            <a:off x="827088" y="4365625"/>
            <a:ext cx="3673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_tradnl" sz="1600">
                <a:effectLst/>
              </a:rPr>
              <a:t>Cartagena de Indias    7-diciembre-07</a:t>
            </a:r>
            <a:endParaRPr lang="es-ES" sz="1600">
              <a:effectLst/>
            </a:endParaRPr>
          </a:p>
        </p:txBody>
      </p:sp>
      <p:pic>
        <p:nvPicPr>
          <p:cNvPr id="8198" name="Picture 1030" descr="EQA-UKAS 300 (9001) 7388 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5734050"/>
            <a:ext cx="936625" cy="622300"/>
          </a:xfrm>
          <a:prstGeom prst="rect">
            <a:avLst/>
          </a:prstGeom>
          <a:noFill/>
        </p:spPr>
      </p:pic>
      <p:pic>
        <p:nvPicPr>
          <p:cNvPr id="8199" name="Picture 1031" descr="iso_9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5373688"/>
            <a:ext cx="742950" cy="1223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21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F58272-A7C3-44E2-957D-6FC334777099}" type="slidenum">
              <a:rPr lang="es-ES"/>
              <a:pPr/>
              <a:t>10</a:t>
            </a:fld>
            <a:endParaRPr lang="es-ES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763713" y="3141663"/>
            <a:ext cx="684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GB" sz="2400">
              <a:solidFill>
                <a:schemeClr val="tx1"/>
              </a:solidFill>
              <a:effectLst/>
            </a:endParaRP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>
            <a:off x="323850" y="1989138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1403350" y="1628775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258888" y="1484313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1200">
                <a:solidFill>
                  <a:srgbClr val="006600"/>
                </a:solidFill>
                <a:effectLst/>
                <a:latin typeface="Arial" pitchFamily="34" charset="0"/>
              </a:rPr>
              <a:t>    </a:t>
            </a:r>
            <a:r>
              <a:rPr lang="es-ES" sz="1200">
                <a:solidFill>
                  <a:srgbClr val="808000"/>
                </a:solidFill>
                <a:effectLst/>
                <a:latin typeface="Arial" pitchFamily="34" charset="0"/>
              </a:rPr>
              <a:t>Prospección                  Introducción                         Desarrollo                         Implantación</a:t>
            </a:r>
          </a:p>
          <a:p>
            <a:pPr algn="l"/>
            <a:r>
              <a:rPr lang="es-ES" sz="1200">
                <a:solidFill>
                  <a:srgbClr val="808000"/>
                </a:solidFill>
                <a:effectLst/>
                <a:latin typeface="Arial" pitchFamily="34" charset="0"/>
              </a:rPr>
              <a:t>                                Exportación  Esporádica         Exportación Regular       Comercial / Productiva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95288" y="2276475"/>
            <a:ext cx="962025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808000"/>
                </a:solidFill>
                <a:effectLst/>
                <a:latin typeface="Arial" pitchFamily="34" charset="0"/>
              </a:rPr>
              <a:t>Mercado A</a:t>
            </a:r>
          </a:p>
          <a:p>
            <a:pPr algn="l"/>
            <a:endParaRPr lang="es-ES" sz="1200">
              <a:solidFill>
                <a:srgbClr val="808000"/>
              </a:solidFill>
              <a:effectLst/>
              <a:latin typeface="Arial" pitchFamily="34" charset="0"/>
            </a:endParaRPr>
          </a:p>
          <a:p>
            <a:pPr algn="l"/>
            <a:endParaRPr lang="es-ES" sz="1200">
              <a:solidFill>
                <a:srgbClr val="808000"/>
              </a:solidFill>
              <a:effectLst/>
              <a:latin typeface="Arial" pitchFamily="34" charset="0"/>
            </a:endParaRPr>
          </a:p>
          <a:p>
            <a:pPr algn="l"/>
            <a:endParaRPr lang="es-ES" sz="1200">
              <a:solidFill>
                <a:srgbClr val="808000"/>
              </a:solidFill>
              <a:effectLst/>
              <a:latin typeface="Arial" pitchFamily="34" charset="0"/>
            </a:endParaRPr>
          </a:p>
          <a:p>
            <a:pPr algn="l"/>
            <a:r>
              <a:rPr lang="es-ES" sz="1200">
                <a:solidFill>
                  <a:srgbClr val="808000"/>
                </a:solidFill>
                <a:effectLst/>
                <a:latin typeface="Arial" pitchFamily="34" charset="0"/>
              </a:rPr>
              <a:t>Mercado B</a:t>
            </a:r>
          </a:p>
          <a:p>
            <a:pPr algn="l"/>
            <a:endParaRPr lang="es-ES" sz="1200">
              <a:solidFill>
                <a:srgbClr val="808000"/>
              </a:solidFill>
              <a:effectLst/>
              <a:latin typeface="Arial" pitchFamily="34" charset="0"/>
            </a:endParaRPr>
          </a:p>
          <a:p>
            <a:pPr algn="l"/>
            <a:endParaRPr lang="es-ES" sz="1200">
              <a:solidFill>
                <a:srgbClr val="808000"/>
              </a:solidFill>
              <a:effectLst/>
              <a:latin typeface="Arial" pitchFamily="34" charset="0"/>
            </a:endParaRPr>
          </a:p>
          <a:p>
            <a:pPr algn="l"/>
            <a:endParaRPr lang="es-ES" sz="1200">
              <a:solidFill>
                <a:srgbClr val="808000"/>
              </a:solidFill>
              <a:effectLst/>
              <a:latin typeface="Arial" pitchFamily="34" charset="0"/>
            </a:endParaRPr>
          </a:p>
          <a:p>
            <a:pPr algn="l"/>
            <a:r>
              <a:rPr lang="es-ES" sz="1200">
                <a:solidFill>
                  <a:srgbClr val="808000"/>
                </a:solidFill>
                <a:effectLst/>
                <a:latin typeface="Arial" pitchFamily="34" charset="0"/>
              </a:rPr>
              <a:t>Mercado C</a:t>
            </a:r>
          </a:p>
          <a:p>
            <a:pPr algn="l"/>
            <a:endParaRPr lang="es-ES" sz="1200">
              <a:solidFill>
                <a:srgbClr val="808000"/>
              </a:solidFill>
              <a:effectLst/>
              <a:latin typeface="Arial" pitchFamily="34" charset="0"/>
            </a:endParaRPr>
          </a:p>
          <a:p>
            <a:pPr algn="l"/>
            <a:endParaRPr lang="es-ES" sz="1200">
              <a:solidFill>
                <a:srgbClr val="808000"/>
              </a:solidFill>
              <a:effectLst/>
              <a:latin typeface="Arial" pitchFamily="34" charset="0"/>
            </a:endParaRPr>
          </a:p>
          <a:p>
            <a:pPr algn="l"/>
            <a:endParaRPr lang="es-ES" sz="1200">
              <a:solidFill>
                <a:srgbClr val="808000"/>
              </a:solidFill>
              <a:effectLst/>
              <a:latin typeface="Arial" pitchFamily="34" charset="0"/>
            </a:endParaRPr>
          </a:p>
          <a:p>
            <a:pPr algn="l"/>
            <a:r>
              <a:rPr lang="es-ES" sz="1200">
                <a:solidFill>
                  <a:srgbClr val="808000"/>
                </a:solidFill>
                <a:effectLst/>
                <a:latin typeface="Arial" pitchFamily="34" charset="0"/>
              </a:rPr>
              <a:t>Mercado D</a:t>
            </a:r>
          </a:p>
          <a:p>
            <a:pPr algn="l"/>
            <a:endParaRPr lang="es-ES" sz="1200">
              <a:solidFill>
                <a:srgbClr val="808000"/>
              </a:solidFill>
              <a:effectLst/>
              <a:latin typeface="Arial" pitchFamily="34" charset="0"/>
            </a:endParaRPr>
          </a:p>
          <a:p>
            <a:pPr algn="l"/>
            <a:r>
              <a:rPr lang="es-ES" sz="1200">
                <a:solidFill>
                  <a:srgbClr val="808000"/>
                </a:solidFill>
                <a:effectLst/>
                <a:latin typeface="Arial" pitchFamily="34" charset="0"/>
              </a:rPr>
              <a:t>…..</a:t>
            </a:r>
          </a:p>
          <a:p>
            <a:pPr algn="l"/>
            <a:endParaRPr lang="es-ES" sz="1200">
              <a:solidFill>
                <a:srgbClr val="808000"/>
              </a:solidFill>
              <a:effectLst/>
              <a:latin typeface="Arial" pitchFamily="34" charset="0"/>
            </a:endParaRPr>
          </a:p>
          <a:p>
            <a:pPr algn="l"/>
            <a:endParaRPr lang="es-ES" sz="1200">
              <a:solidFill>
                <a:srgbClr val="808000"/>
              </a:solidFill>
              <a:effectLst/>
              <a:latin typeface="Arial" pitchFamily="34" charset="0"/>
            </a:endParaRPr>
          </a:p>
          <a:p>
            <a:pPr algn="l"/>
            <a:r>
              <a:rPr lang="es-ES" sz="1200">
                <a:solidFill>
                  <a:srgbClr val="808000"/>
                </a:solidFill>
                <a:effectLst/>
                <a:latin typeface="Arial" pitchFamily="34" charset="0"/>
              </a:rPr>
              <a:t>…..</a:t>
            </a:r>
          </a:p>
          <a:p>
            <a:pPr algn="l"/>
            <a:endParaRPr lang="es-ES" sz="1200">
              <a:solidFill>
                <a:srgbClr val="808000"/>
              </a:solidFill>
              <a:effectLst/>
              <a:latin typeface="Arial" pitchFamily="34" charset="0"/>
            </a:endParaRPr>
          </a:p>
          <a:p>
            <a:pPr algn="l"/>
            <a:endParaRPr lang="es-ES" sz="1200">
              <a:solidFill>
                <a:srgbClr val="808000"/>
              </a:solidFill>
              <a:effectLst/>
              <a:latin typeface="Arial" pitchFamily="34" charset="0"/>
            </a:endParaRPr>
          </a:p>
          <a:p>
            <a:pPr algn="l"/>
            <a:r>
              <a:rPr lang="es-ES" sz="1200">
                <a:solidFill>
                  <a:srgbClr val="808000"/>
                </a:solidFill>
                <a:effectLst/>
                <a:latin typeface="Arial" pitchFamily="34" charset="0"/>
              </a:rPr>
              <a:t>Mercado N</a:t>
            </a:r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2555875" y="1557338"/>
            <a:ext cx="0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4643438" y="1484313"/>
            <a:ext cx="0" cy="461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6516688" y="148431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2411413" y="2492375"/>
            <a:ext cx="59769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2411413" y="2492375"/>
            <a:ext cx="0" cy="3671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2555875" y="2060575"/>
            <a:ext cx="5616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1600">
                <a:effectLst/>
                <a:latin typeface="Arial" pitchFamily="34" charset="0"/>
              </a:rPr>
              <a:t>Incremento del  nivel de compromiso en los mercados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 rot="5430695">
            <a:off x="203994" y="4125119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1600">
                <a:effectLst/>
                <a:latin typeface="Arial" pitchFamily="34" charset="0"/>
              </a:rPr>
              <a:t>Incremento diversificación geográfica</a:t>
            </a:r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2411413" y="2492375"/>
            <a:ext cx="5616575" cy="316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 rot="1829258">
            <a:off x="3563938" y="3860800"/>
            <a:ext cx="4448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1600">
                <a:effectLst/>
                <a:latin typeface="Arial" pitchFamily="34" charset="0"/>
              </a:rPr>
              <a:t>Incremento de la Internacionalización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 rot="1788803">
            <a:off x="2124075" y="4437063"/>
            <a:ext cx="670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1500">
                <a:effectLst/>
                <a:latin typeface="Arial" pitchFamily="34" charset="0"/>
              </a:rPr>
              <a:t>LOCAL     INICIO EXPORT        MULTINACIONAL         GLOBAL</a:t>
            </a:r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 flipV="1">
            <a:off x="8388350" y="1412875"/>
            <a:ext cx="0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539750" y="404813"/>
            <a:ext cx="7848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	El PROCESO DE INTERNACIONALIZACIÓN</a:t>
            </a:r>
          </a:p>
        </p:txBody>
      </p:sp>
      <p:sp>
        <p:nvSpPr>
          <p:cNvPr id="53271" name="Rectangle 23"/>
          <p:cNvSpPr>
            <a:spLocks noChangeArrowheads="1"/>
          </p:cNvSpPr>
          <p:nvPr/>
        </p:nvSpPr>
        <p:spPr bwMode="auto">
          <a:xfrm>
            <a:off x="468313" y="981075"/>
            <a:ext cx="7848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2.	Etapas </a:t>
            </a:r>
            <a:r>
              <a:rPr lang="es-ES" sz="16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(3/3)</a:t>
            </a:r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6E076D-B209-4530-8531-FBA69A92D4FB}" type="slidenum">
              <a:rPr lang="es-ES"/>
              <a:pPr/>
              <a:t>11</a:t>
            </a:fld>
            <a:endParaRPr lang="es-E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763713" y="3040063"/>
            <a:ext cx="684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GB" sz="2400">
              <a:solidFill>
                <a:schemeClr val="tx1"/>
              </a:solidFill>
              <a:effectLst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468313" y="1484313"/>
            <a:ext cx="8135937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" sz="1800">
                <a:effectLst/>
                <a:latin typeface="Tahoma" pitchFamily="34" charset="0"/>
              </a:rPr>
              <a:t>POR NECESIDAD </a:t>
            </a:r>
          </a:p>
          <a:p>
            <a:pPr eaLnBrk="0" hangingPunct="0"/>
            <a:endParaRPr lang="es-ES" sz="1800">
              <a:effectLst/>
              <a:latin typeface="Tahoma" pitchFamily="34" charset="0"/>
            </a:endParaRP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r>
              <a:rPr lang="es-ES" sz="1800">
                <a:effectLst/>
                <a:latin typeface="Tahoma" pitchFamily="34" charset="0"/>
              </a:rPr>
              <a:t> </a:t>
            </a:r>
            <a:r>
              <a:rPr lang="es-ES" sz="1600">
                <a:effectLst/>
                <a:latin typeface="Tahoma" pitchFamily="34" charset="0"/>
              </a:rPr>
              <a:t>El mercado interior está saturado, no crece y se ha quedado pequeño</a:t>
            </a: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endParaRPr lang="es-ES" sz="1600">
              <a:effectLst/>
              <a:latin typeface="Tahoma" pitchFamily="34" charset="0"/>
            </a:endParaRP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r>
              <a:rPr lang="es-ES" sz="1600">
                <a:effectLst/>
                <a:latin typeface="Tahoma" pitchFamily="34" charset="0"/>
              </a:rPr>
              <a:t> La competencia en el mercado nacional aumenta </a:t>
            </a: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endParaRPr lang="es-ES" sz="1600">
              <a:effectLst/>
              <a:latin typeface="Tahoma" pitchFamily="34" charset="0"/>
            </a:endParaRP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r>
              <a:rPr lang="es-ES" sz="1600">
                <a:effectLst/>
                <a:latin typeface="Tahoma" pitchFamily="34" charset="0"/>
              </a:rPr>
              <a:t> Capacidad Ociosa de fabricación.</a:t>
            </a: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endParaRPr lang="es-ES" sz="1600">
              <a:effectLst/>
              <a:latin typeface="Tahoma" pitchFamily="34" charset="0"/>
            </a:endParaRPr>
          </a:p>
          <a:p>
            <a:pPr algn="just" eaLnBrk="0" hangingPunct="0">
              <a:buClr>
                <a:srgbClr val="808000"/>
              </a:buClr>
              <a:buFont typeface="Wingdings" pitchFamily="2" charset="2"/>
              <a:buChar char="§"/>
            </a:pPr>
            <a:r>
              <a:rPr lang="es-ES" sz="16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s-ES" sz="1600">
                <a:effectLst/>
                <a:latin typeface="Tahoma" pitchFamily="34" charset="0"/>
              </a:rPr>
              <a:t>Stocks excesivos</a:t>
            </a:r>
          </a:p>
          <a:p>
            <a:pPr algn="l" eaLnBrk="0" hangingPunct="0"/>
            <a:endParaRPr lang="es-ES" sz="1800">
              <a:effectLst/>
              <a:latin typeface="Tahoma" pitchFamily="34" charset="0"/>
            </a:endParaRPr>
          </a:p>
          <a:p>
            <a:pPr eaLnBrk="0" hangingPunct="0"/>
            <a:r>
              <a:rPr lang="es-ES" sz="1800">
                <a:effectLst/>
                <a:latin typeface="Tahoma" pitchFamily="34" charset="0"/>
              </a:rPr>
              <a:t>POR OPORTUNIDAD</a:t>
            </a:r>
          </a:p>
          <a:p>
            <a:pPr eaLnBrk="0" hangingPunct="0"/>
            <a:endParaRPr lang="es-ES" sz="1800">
              <a:effectLst/>
              <a:latin typeface="Tahoma" pitchFamily="34" charset="0"/>
            </a:endParaRP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r>
              <a:rPr lang="es-ES" sz="1800" b="0">
                <a:effectLst/>
                <a:latin typeface="Tahoma" pitchFamily="34" charset="0"/>
              </a:rPr>
              <a:t> </a:t>
            </a:r>
            <a:r>
              <a:rPr lang="es-ES" sz="1600">
                <a:effectLst/>
                <a:latin typeface="Tahoma" pitchFamily="34" charset="0"/>
              </a:rPr>
              <a:t>Nos compran: hay clientes extranjeros que demandan  nuestro  producto.</a:t>
            </a: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endParaRPr lang="es-ES" sz="1600">
              <a:effectLst/>
              <a:latin typeface="Tahoma" pitchFamily="34" charset="0"/>
            </a:endParaRP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r>
              <a:rPr lang="es-ES" sz="1600">
                <a:effectLst/>
                <a:latin typeface="Tahoma" pitchFamily="34" charset="0"/>
              </a:rPr>
              <a:t> Los mercados exteriores son mercados naturales por la escasez de estos productos</a:t>
            </a:r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468313" y="836613"/>
            <a:ext cx="6767512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808000"/>
              </a:buClr>
            </a:pPr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2.3. 	Razones y Justificación Empresarial </a:t>
            </a:r>
            <a:r>
              <a:rPr lang="es-ES" sz="16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(1/2)</a:t>
            </a:r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539750" y="333375"/>
            <a:ext cx="7848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	El PROCESO DE INTERNACIONALIZACIÓN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407121-7AAE-4024-A091-BC84F0850FD7}" type="slidenum">
              <a:rPr lang="es-ES"/>
              <a:pPr/>
              <a:t>12</a:t>
            </a:fld>
            <a:endParaRPr lang="es-ES"/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763713" y="3141663"/>
            <a:ext cx="684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GB" sz="2400">
              <a:solidFill>
                <a:schemeClr val="tx1"/>
              </a:solidFill>
              <a:effectLst/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1676400" y="3962400"/>
            <a:ext cx="670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2100" indent="-292100" algn="just" eaLnBrk="0" hangingPunct="0"/>
            <a:r>
              <a:rPr lang="es-ES" sz="1600" b="0">
                <a:solidFill>
                  <a:srgbClr val="333333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468313" y="981075"/>
            <a:ext cx="6767512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808000"/>
              </a:buClr>
            </a:pPr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2.3.	Razones y Justificación Empresarial </a:t>
            </a:r>
            <a:r>
              <a:rPr lang="es-ES" sz="16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(2/2)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468313" y="1844675"/>
            <a:ext cx="8135937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" sz="1800">
                <a:effectLst/>
                <a:latin typeface="Tahoma" pitchFamily="34" charset="0"/>
              </a:rPr>
              <a:t>POR VISION ESTRATEGICA</a:t>
            </a:r>
          </a:p>
          <a:p>
            <a:pPr eaLnBrk="0" hangingPunct="0"/>
            <a:endParaRPr lang="es-ES" sz="1600">
              <a:effectLst/>
              <a:latin typeface="Tahoma" pitchFamily="34" charset="0"/>
            </a:endParaRP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r>
              <a:rPr lang="es-ES" sz="1600">
                <a:effectLst/>
                <a:latin typeface="Tahoma" pitchFamily="34" charset="0"/>
              </a:rPr>
              <a:t>  Queremos crecer para ganar tamaño y capacidad para competir.</a:t>
            </a: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endParaRPr lang="es-ES" sz="1600">
              <a:effectLst/>
              <a:latin typeface="Tahoma" pitchFamily="34" charset="0"/>
            </a:endParaRP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r>
              <a:rPr lang="es-ES" sz="1600">
                <a:effectLst/>
                <a:latin typeface="Tahoma" pitchFamily="34" charset="0"/>
              </a:rPr>
              <a:t>   Racionalizar nuestra estructura productiva a través de una mayor eficiencia en los suministros y de las economías de escala</a:t>
            </a: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endParaRPr lang="es-ES" sz="1600">
              <a:effectLst/>
              <a:latin typeface="Tahoma" pitchFamily="34" charset="0"/>
            </a:endParaRP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r>
              <a:rPr lang="es-ES" sz="1600">
                <a:effectLst/>
                <a:latin typeface="Tahoma" pitchFamily="34" charset="0"/>
              </a:rPr>
              <a:t>   Ganar prestigio en el mercado interno y mejorar la imagen de la empresa.</a:t>
            </a:r>
          </a:p>
          <a:p>
            <a:pPr algn="l" eaLnBrk="0" hangingPunct="0">
              <a:buClr>
                <a:srgbClr val="808000"/>
              </a:buClr>
              <a:buFont typeface="Wingdings" pitchFamily="2" charset="2"/>
              <a:buNone/>
            </a:pPr>
            <a:endParaRPr lang="es-ES" sz="1600">
              <a:effectLst/>
              <a:latin typeface="Tahoma" pitchFamily="34" charset="0"/>
            </a:endParaRP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r>
              <a:rPr lang="es-ES" sz="1600">
                <a:effectLst/>
                <a:latin typeface="Tahoma" pitchFamily="34" charset="0"/>
              </a:rPr>
              <a:t>   Diversificación de los riesgos derivados de operar en un solo mercado.</a:t>
            </a: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endParaRPr lang="es-ES" sz="1600">
              <a:effectLst/>
              <a:latin typeface="Tahoma" pitchFamily="34" charset="0"/>
            </a:endParaRP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r>
              <a:rPr lang="es-ES" sz="1600">
                <a:effectLst/>
                <a:latin typeface="Tahoma" pitchFamily="34" charset="0"/>
              </a:rPr>
              <a:t>   Obtener una mayor rentabilidad ya que el producto se aprecia y se paga más.</a:t>
            </a: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endParaRPr lang="es-ES" sz="1600">
              <a:effectLst/>
              <a:latin typeface="Tahoma" pitchFamily="34" charset="0"/>
            </a:endParaRP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endParaRPr lang="es-ES" sz="1600">
              <a:effectLst/>
              <a:latin typeface="Tahoma" pitchFamily="34" charset="0"/>
            </a:endParaRPr>
          </a:p>
          <a:p>
            <a:pPr algn="l" eaLnBrk="0" hangingPunct="0">
              <a:buClr>
                <a:srgbClr val="808000"/>
              </a:buClr>
              <a:buFont typeface="Wingdings" pitchFamily="2" charset="2"/>
              <a:buChar char="§"/>
            </a:pPr>
            <a:endParaRPr lang="es-ES" sz="1600">
              <a:effectLst/>
              <a:latin typeface="Tahoma" pitchFamily="34" charset="0"/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539750" y="404813"/>
            <a:ext cx="7848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	El PROCESO DE INTERNACIONALIZACIÓN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7" grpId="0" autoUpdateAnimBg="0"/>
      <p:bldP spid="583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D2AE2-B7EE-4412-B227-435E683858CC}" type="slidenum">
              <a:rPr lang="es-ES"/>
              <a:pPr/>
              <a:t>13</a:t>
            </a:fld>
            <a:endParaRPr lang="es-E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424863" cy="4464050"/>
          </a:xfrm>
        </p:spPr>
        <p:txBody>
          <a:bodyPr/>
          <a:lstStyle/>
          <a:p>
            <a:pPr>
              <a:buFontTx/>
              <a:buNone/>
            </a:pPr>
            <a:r>
              <a:rPr lang="es-ES" sz="1800" b="1">
                <a:solidFill>
                  <a:srgbClr val="808000"/>
                </a:solidFill>
                <a:latin typeface="Tahoma" pitchFamily="34" charset="0"/>
              </a:rPr>
              <a:t>  (i)</a:t>
            </a:r>
            <a:r>
              <a:rPr lang="es-ES" sz="1800">
                <a:solidFill>
                  <a:srgbClr val="808000"/>
                </a:solidFill>
                <a:latin typeface="Tahoma" pitchFamily="34" charset="0"/>
              </a:rPr>
              <a:t>	 </a:t>
            </a:r>
            <a:r>
              <a:rPr lang="es-ES" sz="1800" b="1">
                <a:latin typeface="Tahoma" pitchFamily="34" charset="0"/>
              </a:rPr>
              <a:t>Dudas por situación política / económica país destino</a:t>
            </a:r>
          </a:p>
          <a:p>
            <a:pPr lvl="2"/>
            <a:r>
              <a:rPr lang="es-ES">
                <a:latin typeface="Tahoma" pitchFamily="34" charset="0"/>
              </a:rPr>
              <a:t>Riesgo político y comercial</a:t>
            </a:r>
          </a:p>
          <a:p>
            <a:pPr lvl="2"/>
            <a:r>
              <a:rPr lang="es-ES">
                <a:latin typeface="Tahoma" pitchFamily="34" charset="0"/>
              </a:rPr>
              <a:t>Inseguridad jurídica</a:t>
            </a:r>
          </a:p>
          <a:p>
            <a:pPr lvl="2"/>
            <a:r>
              <a:rPr lang="es-ES">
                <a:latin typeface="Tahoma" pitchFamily="34" charset="0"/>
              </a:rPr>
              <a:t>Miedo a lo desconocido</a:t>
            </a:r>
            <a:endParaRPr lang="es-ES" sz="1400">
              <a:solidFill>
                <a:srgbClr val="808000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es-ES" b="1">
              <a:latin typeface="Tahoma" pitchFamily="34" charset="0"/>
            </a:endParaRPr>
          </a:p>
          <a:p>
            <a:pPr>
              <a:buFontTx/>
              <a:buNone/>
            </a:pPr>
            <a:r>
              <a:rPr lang="es-ES" sz="1800" b="1">
                <a:solidFill>
                  <a:srgbClr val="808000"/>
                </a:solidFill>
                <a:latin typeface="Tahoma" pitchFamily="34" charset="0"/>
              </a:rPr>
              <a:t>  (ii)</a:t>
            </a:r>
            <a:r>
              <a:rPr lang="es-ES" b="1">
                <a:solidFill>
                  <a:srgbClr val="808000"/>
                </a:solidFill>
                <a:latin typeface="Tahoma" pitchFamily="34" charset="0"/>
              </a:rPr>
              <a:t>	</a:t>
            </a:r>
            <a:r>
              <a:rPr lang="es-ES" sz="1800" b="1">
                <a:latin typeface="Tahoma" pitchFamily="34" charset="0"/>
              </a:rPr>
              <a:t>Falta de equipo capacitado en empresa</a:t>
            </a:r>
          </a:p>
          <a:p>
            <a:pPr lvl="2"/>
            <a:r>
              <a:rPr lang="es-ES">
                <a:latin typeface="Tahoma" pitchFamily="34" charset="0"/>
              </a:rPr>
              <a:t>Idiomas</a:t>
            </a:r>
          </a:p>
          <a:p>
            <a:pPr lvl="2"/>
            <a:r>
              <a:rPr lang="es-ES">
                <a:latin typeface="Tahoma" pitchFamily="34" charset="0"/>
              </a:rPr>
              <a:t>No cualificaciones adecuadas</a:t>
            </a:r>
          </a:p>
          <a:p>
            <a:pPr lvl="2"/>
            <a:r>
              <a:rPr lang="es-ES">
                <a:latin typeface="Tahoma" pitchFamily="34" charset="0"/>
              </a:rPr>
              <a:t>Coste de expatriación</a:t>
            </a:r>
          </a:p>
          <a:p>
            <a:pPr lvl="2"/>
            <a:r>
              <a:rPr lang="es-ES">
                <a:latin typeface="Tahoma" pitchFamily="34" charset="0"/>
              </a:rPr>
              <a:t>Toda la gente ocupada al 100%</a:t>
            </a:r>
          </a:p>
          <a:p>
            <a:pPr lvl="2"/>
            <a:endParaRPr lang="es-ES" b="1">
              <a:latin typeface="Tahoma" pitchFamily="34" charset="0"/>
            </a:endParaRPr>
          </a:p>
          <a:p>
            <a:pPr>
              <a:buFontTx/>
              <a:buNone/>
            </a:pPr>
            <a:r>
              <a:rPr lang="es-ES" sz="1800" b="1">
                <a:solidFill>
                  <a:srgbClr val="808000"/>
                </a:solidFill>
                <a:latin typeface="Tahoma" pitchFamily="34" charset="0"/>
              </a:rPr>
              <a:t>  (iii)</a:t>
            </a:r>
            <a:r>
              <a:rPr lang="es-ES" b="1">
                <a:solidFill>
                  <a:srgbClr val="808000"/>
                </a:solidFill>
                <a:latin typeface="Tahoma" pitchFamily="34" charset="0"/>
              </a:rPr>
              <a:t>	</a:t>
            </a:r>
            <a:r>
              <a:rPr lang="es-ES" sz="1800" b="1">
                <a:latin typeface="Tahoma" pitchFamily="34" charset="0"/>
              </a:rPr>
              <a:t>Insuficiente competitividad</a:t>
            </a:r>
          </a:p>
          <a:p>
            <a:pPr lvl="2"/>
            <a:r>
              <a:rPr lang="es-ES">
                <a:latin typeface="Tahoma" pitchFamily="34" charset="0"/>
              </a:rPr>
              <a:t>No confianza en competitividad producto o servicio</a:t>
            </a:r>
          </a:p>
          <a:p>
            <a:pPr lvl="2"/>
            <a:r>
              <a:rPr lang="es-ES">
                <a:latin typeface="Tahoma" pitchFamily="34" charset="0"/>
              </a:rPr>
              <a:t>Fuerte competencia en mercado doméstico</a:t>
            </a:r>
          </a:p>
          <a:p>
            <a:endParaRPr lang="es-ES" sz="1600" b="1">
              <a:latin typeface="Tahoma" pitchFamily="34" charset="0"/>
            </a:endParaRPr>
          </a:p>
        </p:txBody>
      </p:sp>
      <p:sp>
        <p:nvSpPr>
          <p:cNvPr id="65540" name="Rectangle 1028"/>
          <p:cNvSpPr>
            <a:spLocks noChangeArrowheads="1"/>
          </p:cNvSpPr>
          <p:nvPr/>
        </p:nvSpPr>
        <p:spPr bwMode="auto">
          <a:xfrm>
            <a:off x="358775" y="549275"/>
            <a:ext cx="87852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endParaRPr lang="en-US" sz="2400">
              <a:solidFill>
                <a:srgbClr val="8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42" name="Rectangle 1030"/>
          <p:cNvSpPr>
            <a:spLocks noChangeArrowheads="1"/>
          </p:cNvSpPr>
          <p:nvPr>
            <p:ph type="title"/>
          </p:nvPr>
        </p:nvSpPr>
        <p:spPr>
          <a:xfrm>
            <a:off x="468313" y="404813"/>
            <a:ext cx="7848600" cy="576262"/>
          </a:xfrm>
          <a:noFill/>
          <a:ln/>
        </p:spPr>
        <p:txBody>
          <a:bodyPr/>
          <a:lstStyle/>
          <a:p>
            <a:pPr algn="l"/>
            <a:r>
              <a:rPr lang="es-ES" u="none"/>
              <a:t>2. 	El PROCESO DE INTERNACIONALIZACIÓN</a:t>
            </a:r>
          </a:p>
        </p:txBody>
      </p:sp>
      <p:sp>
        <p:nvSpPr>
          <p:cNvPr id="65543" name="Rectangle 1031"/>
          <p:cNvSpPr>
            <a:spLocks noChangeArrowheads="1"/>
          </p:cNvSpPr>
          <p:nvPr/>
        </p:nvSpPr>
        <p:spPr bwMode="auto">
          <a:xfrm>
            <a:off x="468313" y="981075"/>
            <a:ext cx="6767512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808000"/>
              </a:buClr>
            </a:pPr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2.4.	El porque de la no internacionalización </a:t>
            </a:r>
            <a:r>
              <a:rPr lang="es-ES" sz="16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(1/2)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DEA897-0924-49FD-8CDD-927FCBE34792}" type="slidenum">
              <a:rPr lang="es-ES"/>
              <a:pPr/>
              <a:t>14</a:t>
            </a:fld>
            <a:endParaRPr lang="es-ES"/>
          </a:p>
        </p:txBody>
      </p:sp>
      <p:sp>
        <p:nvSpPr>
          <p:cNvPr id="66562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359775" cy="4176712"/>
          </a:xfrm>
        </p:spPr>
        <p:txBody>
          <a:bodyPr/>
          <a:lstStyle/>
          <a:p>
            <a:pPr lvl="1">
              <a:buFontTx/>
              <a:buNone/>
            </a:pPr>
            <a:r>
              <a:rPr lang="es-ES" b="1">
                <a:solidFill>
                  <a:srgbClr val="808000"/>
                </a:solidFill>
                <a:latin typeface="Tahoma" pitchFamily="34" charset="0"/>
              </a:rPr>
              <a:t>(iv)</a:t>
            </a:r>
            <a:r>
              <a:rPr lang="es-ES" b="1">
                <a:latin typeface="Tahoma" pitchFamily="34" charset="0"/>
              </a:rPr>
              <a:t> Financiamiento</a:t>
            </a:r>
          </a:p>
          <a:p>
            <a:pPr lvl="2"/>
            <a:r>
              <a:rPr lang="es-ES">
                <a:latin typeface="Tahoma" pitchFamily="34" charset="0"/>
              </a:rPr>
              <a:t>Insuficientes recursos propios a medio – largo plazo</a:t>
            </a:r>
          </a:p>
          <a:p>
            <a:pPr lvl="2"/>
            <a:r>
              <a:rPr lang="es-ES">
                <a:latin typeface="Tahoma" pitchFamily="34" charset="0"/>
              </a:rPr>
              <a:t>Capital circulante ya comprometido</a:t>
            </a:r>
          </a:p>
          <a:p>
            <a:pPr lvl="2"/>
            <a:r>
              <a:rPr lang="es-ES">
                <a:latin typeface="Tahoma" pitchFamily="34" charset="0"/>
              </a:rPr>
              <a:t>Aumento riesgo si financiación bancaria a largo</a:t>
            </a:r>
          </a:p>
          <a:p>
            <a:pPr lvl="2"/>
            <a:r>
              <a:rPr lang="es-ES">
                <a:latin typeface="Tahoma" pitchFamily="34" charset="0"/>
              </a:rPr>
              <a:t>Garantías y avales para financiación a filial extranjera</a:t>
            </a:r>
          </a:p>
          <a:p>
            <a:pPr lvl="2"/>
            <a:endParaRPr lang="es-ES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s-ES" b="1">
                <a:solidFill>
                  <a:srgbClr val="808000"/>
                </a:solidFill>
                <a:latin typeface="Tahoma" pitchFamily="34" charset="0"/>
              </a:rPr>
              <a:t>(v)	 </a:t>
            </a:r>
            <a:r>
              <a:rPr lang="es-ES" b="1">
                <a:latin typeface="Tahoma" pitchFamily="34" charset="0"/>
              </a:rPr>
              <a:t>Conformismo</a:t>
            </a:r>
          </a:p>
          <a:p>
            <a:pPr lvl="2"/>
            <a:r>
              <a:rPr lang="es-ES">
                <a:latin typeface="Tahoma" pitchFamily="34" charset="0"/>
              </a:rPr>
              <a:t>“Estoy bien como estoy”</a:t>
            </a:r>
          </a:p>
          <a:p>
            <a:pPr lvl="2"/>
            <a:r>
              <a:rPr lang="es-ES">
                <a:latin typeface="Tahoma" pitchFamily="34" charset="0"/>
              </a:rPr>
              <a:t>Escaso espíritu emprendedor</a:t>
            </a:r>
          </a:p>
          <a:p>
            <a:pPr lvl="2"/>
            <a:r>
              <a:rPr lang="es-ES">
                <a:latin typeface="Tahoma" pitchFamily="34" charset="0"/>
              </a:rPr>
              <a:t>Cúpula directiva de edad avanzada</a:t>
            </a:r>
          </a:p>
          <a:p>
            <a:pPr lvl="2"/>
            <a:r>
              <a:rPr lang="es-ES">
                <a:latin typeface="Tahoma" pitchFamily="34" charset="0"/>
              </a:rPr>
              <a:t>Aislamiento</a:t>
            </a:r>
          </a:p>
        </p:txBody>
      </p:sp>
      <p:sp>
        <p:nvSpPr>
          <p:cNvPr id="66565" name="Rectangle 1029"/>
          <p:cNvSpPr>
            <a:spLocks noChangeArrowheads="1"/>
          </p:cNvSpPr>
          <p:nvPr>
            <p:ph type="title"/>
          </p:nvPr>
        </p:nvSpPr>
        <p:spPr>
          <a:xfrm>
            <a:off x="468313" y="476250"/>
            <a:ext cx="7848600" cy="504825"/>
          </a:xfrm>
          <a:noFill/>
          <a:ln/>
        </p:spPr>
        <p:txBody>
          <a:bodyPr/>
          <a:lstStyle/>
          <a:p>
            <a:pPr algn="l"/>
            <a:r>
              <a:rPr lang="es-ES" u="none"/>
              <a:t>2. 	El PROCESO DE INTERNACIONALIZACIÓN</a:t>
            </a:r>
          </a:p>
        </p:txBody>
      </p:sp>
      <p:sp>
        <p:nvSpPr>
          <p:cNvPr id="66566" name="Rectangle 1030"/>
          <p:cNvSpPr>
            <a:spLocks noChangeArrowheads="1"/>
          </p:cNvSpPr>
          <p:nvPr/>
        </p:nvSpPr>
        <p:spPr bwMode="auto">
          <a:xfrm>
            <a:off x="468313" y="981075"/>
            <a:ext cx="6767512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808000"/>
              </a:buClr>
            </a:pPr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2.4.	El porque de la no internacionalización </a:t>
            </a:r>
            <a:r>
              <a:rPr lang="es-ES" sz="16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(2/2)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7781C8-B9BB-47E8-9866-D330FAD754AB}" type="slidenum">
              <a:rPr lang="es-ES"/>
              <a:pPr/>
              <a:t>15</a:t>
            </a:fld>
            <a:endParaRPr lang="es-ES"/>
          </a:p>
        </p:txBody>
      </p:sp>
      <p:sp>
        <p:nvSpPr>
          <p:cNvPr id="41986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8208962" cy="4752975"/>
          </a:xfrm>
        </p:spPr>
        <p:txBody>
          <a:bodyPr/>
          <a:lstStyle/>
          <a:p>
            <a:pPr lvl="1">
              <a:buFontTx/>
              <a:buNone/>
            </a:pPr>
            <a:r>
              <a:rPr lang="es-ES" b="1">
                <a:latin typeface="Tahoma" pitchFamily="34" charset="0"/>
              </a:rPr>
              <a:t>NECESIDADES DISTINTAS POR TIPO DE EMPRESA EN CADA FASE DEL PROCESO DE INTERNACIONALIZACIÓN:</a:t>
            </a:r>
          </a:p>
          <a:p>
            <a:pPr>
              <a:buFontTx/>
              <a:buNone/>
            </a:pPr>
            <a:endParaRPr lang="es-ES" b="1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s-ES">
                <a:latin typeface="Tahoma" pitchFamily="34" charset="0"/>
              </a:rPr>
              <a:t>1º  Financiación</a:t>
            </a:r>
          </a:p>
          <a:p>
            <a:pPr lvl="1">
              <a:buFontTx/>
              <a:buNone/>
            </a:pPr>
            <a:endParaRPr lang="es-ES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s-ES">
                <a:latin typeface="Tahoma" pitchFamily="34" charset="0"/>
              </a:rPr>
              <a:t>2º  Subvenciones, tratamiento fiscal favorable</a:t>
            </a:r>
          </a:p>
          <a:p>
            <a:pPr lvl="1">
              <a:buFontTx/>
              <a:buNone/>
            </a:pPr>
            <a:endParaRPr lang="es-ES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s-ES">
                <a:latin typeface="Tahoma" pitchFamily="34" charset="0"/>
              </a:rPr>
              <a:t>3º  Promoción, apoyos en el extranjero</a:t>
            </a:r>
          </a:p>
          <a:p>
            <a:pPr lvl="1">
              <a:buFontTx/>
              <a:buNone/>
            </a:pPr>
            <a:r>
              <a:rPr lang="es-ES">
                <a:latin typeface="Tahoma" pitchFamily="34" charset="0"/>
              </a:rPr>
              <a:t>	</a:t>
            </a:r>
          </a:p>
          <a:p>
            <a:pPr lvl="1">
              <a:buFontTx/>
              <a:buNone/>
            </a:pPr>
            <a:r>
              <a:rPr lang="es-ES">
                <a:latin typeface="Tahoma" pitchFamily="34" charset="0"/>
              </a:rPr>
              <a:t>4º Información y asesoramiento</a:t>
            </a:r>
          </a:p>
          <a:p>
            <a:pPr lvl="1">
              <a:buFontTx/>
              <a:buNone/>
            </a:pPr>
            <a:endParaRPr lang="es-ES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s-ES">
                <a:latin typeface="Tahoma" pitchFamily="34" charset="0"/>
              </a:rPr>
              <a:t>5º Formación</a:t>
            </a:r>
          </a:p>
          <a:p>
            <a:pPr lvl="1">
              <a:buFontTx/>
              <a:buNone/>
            </a:pPr>
            <a:endParaRPr lang="es-ES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s-ES">
                <a:latin typeface="Tahoma" pitchFamily="34" charset="0"/>
              </a:rPr>
              <a:t>6º Política comercial exterior adecuada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848600" cy="576263"/>
          </a:xfrm>
          <a:noFill/>
          <a:ln/>
        </p:spPr>
        <p:txBody>
          <a:bodyPr/>
          <a:lstStyle/>
          <a:p>
            <a:pPr algn="l"/>
            <a:r>
              <a:rPr lang="es-ES" u="none">
                <a:effectLst/>
              </a:rPr>
              <a:t>3.1. 	Identificación de Necesidades de las Empresas (</a:t>
            </a:r>
            <a:r>
              <a:rPr lang="es-ES" sz="1600" u="none">
                <a:effectLst/>
              </a:rPr>
              <a:t>1/3</a:t>
            </a:r>
            <a:r>
              <a:rPr lang="es-ES" u="none">
                <a:effectLst/>
              </a:rPr>
              <a:t>)</a:t>
            </a:r>
          </a:p>
        </p:txBody>
      </p:sp>
      <p:sp>
        <p:nvSpPr>
          <p:cNvPr id="41989" name="Rectangle 1029"/>
          <p:cNvSpPr>
            <a:spLocks noChangeArrowheads="1"/>
          </p:cNvSpPr>
          <p:nvPr/>
        </p:nvSpPr>
        <p:spPr bwMode="auto">
          <a:xfrm>
            <a:off x="250825" y="260350"/>
            <a:ext cx="86423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APOYOS PUBLICOS A LA INTERNACIONALIZACION </a:t>
            </a:r>
            <a:endParaRPr lang="es-ES" sz="2400" u="sng">
              <a:solidFill>
                <a:srgbClr val="8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F458E6-2069-4370-9986-2ED1B91FF4E3}" type="slidenum">
              <a:rPr lang="es-ES"/>
              <a:pPr/>
              <a:t>16</a:t>
            </a:fld>
            <a:endParaRPr lang="es-E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208962" cy="4464050"/>
          </a:xfrm>
        </p:spPr>
        <p:txBody>
          <a:bodyPr/>
          <a:lstStyle/>
          <a:p>
            <a:r>
              <a:rPr lang="es-ES" b="1">
                <a:latin typeface="Tahoma" pitchFamily="34" charset="0"/>
              </a:rPr>
              <a:t>Por la dimensión:</a:t>
            </a:r>
          </a:p>
          <a:p>
            <a:pPr lvl="1"/>
            <a:r>
              <a:rPr lang="es-ES">
                <a:latin typeface="Tahoma" pitchFamily="34" charset="0"/>
              </a:rPr>
              <a:t>PyME, sin experiencia en el extranjero	- PyME con experiencia</a:t>
            </a:r>
          </a:p>
          <a:p>
            <a:pPr lvl="1"/>
            <a:endParaRPr lang="es-ES">
              <a:latin typeface="Tahoma" pitchFamily="34" charset="0"/>
            </a:endParaRPr>
          </a:p>
          <a:p>
            <a:pPr lvl="1"/>
            <a:r>
              <a:rPr lang="es-ES">
                <a:latin typeface="Tahoma" pitchFamily="34" charset="0"/>
              </a:rPr>
              <a:t>Empresa grande				-  Multinacional</a:t>
            </a:r>
          </a:p>
          <a:p>
            <a:pPr lvl="1">
              <a:buFontTx/>
              <a:buNone/>
            </a:pPr>
            <a:endParaRPr lang="es-ES">
              <a:latin typeface="Tahoma" pitchFamily="34" charset="0"/>
            </a:endParaRPr>
          </a:p>
          <a:p>
            <a:r>
              <a:rPr lang="es-ES" b="1">
                <a:latin typeface="Tahoma" pitchFamily="34" charset="0"/>
              </a:rPr>
              <a:t>Por el tipo de producto: </a:t>
            </a:r>
          </a:p>
          <a:p>
            <a:pPr lvl="1"/>
            <a:r>
              <a:rPr lang="es-ES" u="sng">
                <a:latin typeface="Tahoma" pitchFamily="34" charset="0"/>
              </a:rPr>
              <a:t>Productos</a:t>
            </a:r>
            <a:r>
              <a:rPr lang="es-ES">
                <a:latin typeface="Tahoma" pitchFamily="34" charset="0"/>
              </a:rPr>
              <a:t> (de consumo, industriales, intermedios, b. de equipo)</a:t>
            </a:r>
          </a:p>
          <a:p>
            <a:pPr lvl="1"/>
            <a:endParaRPr lang="es-ES">
              <a:latin typeface="Tahoma" pitchFamily="34" charset="0"/>
            </a:endParaRPr>
          </a:p>
          <a:p>
            <a:pPr lvl="1"/>
            <a:r>
              <a:rPr lang="es-ES" u="sng">
                <a:latin typeface="Tahoma" pitchFamily="34" charset="0"/>
              </a:rPr>
              <a:t>Servicios</a:t>
            </a:r>
            <a:r>
              <a:rPr lang="es-ES">
                <a:latin typeface="Tahoma" pitchFamily="34" charset="0"/>
              </a:rPr>
              <a:t> (trading, consultoría, ingeniería, transporte, financieros, distribución, turismo, auditores, abogados, software, educación, ...)</a:t>
            </a:r>
          </a:p>
          <a:p>
            <a:pPr lvl="1"/>
            <a:endParaRPr lang="es-ES">
              <a:latin typeface="Tahoma" pitchFamily="34" charset="0"/>
            </a:endParaRPr>
          </a:p>
          <a:p>
            <a:pPr lvl="1"/>
            <a:r>
              <a:rPr lang="es-ES" u="sng">
                <a:latin typeface="Tahoma" pitchFamily="34" charset="0"/>
              </a:rPr>
              <a:t>Otros</a:t>
            </a:r>
            <a:r>
              <a:rPr lang="es-ES">
                <a:latin typeface="Tahoma" pitchFamily="34" charset="0"/>
              </a:rPr>
              <a:t> (obras públicas, llave en mano,...)</a:t>
            </a:r>
          </a:p>
          <a:p>
            <a:pPr lvl="1">
              <a:buFontTx/>
              <a:buNone/>
            </a:pPr>
            <a:endParaRPr lang="es-ES">
              <a:latin typeface="Tahoma" pitchFamily="34" charset="0"/>
            </a:endParaRPr>
          </a:p>
        </p:txBody>
      </p:sp>
      <p:sp>
        <p:nvSpPr>
          <p:cNvPr id="40965" name="Rectangle 1029"/>
          <p:cNvSpPr>
            <a:spLocks noChangeArrowheads="1"/>
          </p:cNvSpPr>
          <p:nvPr/>
        </p:nvSpPr>
        <p:spPr bwMode="auto">
          <a:xfrm>
            <a:off x="250825" y="260350"/>
            <a:ext cx="86423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APOYOS PUBLICOS A LA INTERNACIONALIZACION </a:t>
            </a:r>
            <a:endParaRPr lang="es-ES" sz="2400" u="sng">
              <a:solidFill>
                <a:srgbClr val="8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67" name="Rectangle 1031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7848600" cy="481013"/>
          </a:xfrm>
          <a:noFill/>
          <a:ln/>
        </p:spPr>
        <p:txBody>
          <a:bodyPr/>
          <a:lstStyle/>
          <a:p>
            <a:pPr algn="l"/>
            <a:r>
              <a:rPr lang="es-ES" u="none">
                <a:effectLst/>
              </a:rPr>
              <a:t>3.1. 	Identificación de Necesidades de las Empresas </a:t>
            </a:r>
            <a:r>
              <a:rPr lang="es-ES" sz="1600" u="none">
                <a:effectLst/>
              </a:rPr>
              <a:t>(2/3)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7FD814-4DFE-4C52-924A-424947247120}" type="slidenum">
              <a:rPr lang="es-ES"/>
              <a:pPr/>
              <a:t>17</a:t>
            </a:fld>
            <a:endParaRPr lang="es-ES"/>
          </a:p>
        </p:txBody>
      </p:sp>
      <p:graphicFrame>
        <p:nvGraphicFramePr>
          <p:cNvPr id="43098" name="Group 1114"/>
          <p:cNvGraphicFramePr>
            <a:graphicFrameLocks noGrp="1"/>
          </p:cNvGraphicFramePr>
          <p:nvPr>
            <p:ph sz="half" idx="1"/>
          </p:nvPr>
        </p:nvGraphicFramePr>
        <p:xfrm>
          <a:off x="539750" y="1700213"/>
          <a:ext cx="8064500" cy="1941512"/>
        </p:xfrm>
        <a:graphic>
          <a:graphicData uri="http://schemas.openxmlformats.org/drawingml/2006/table">
            <a:tbl>
              <a:tblPr/>
              <a:tblGrid>
                <a:gridCol w="1965325"/>
                <a:gridCol w="1382713"/>
                <a:gridCol w="1490662"/>
                <a:gridCol w="1612900"/>
                <a:gridCol w="1612900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EXPORTACIÓN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Información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Contactos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Formación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Financiación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Identificación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Negociación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Post Venta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Cobro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49" name="Rectangle 1065"/>
          <p:cNvSpPr>
            <a:spLocks noChangeArrowheads="1"/>
          </p:cNvSpPr>
          <p:nvPr/>
        </p:nvSpPr>
        <p:spPr bwMode="auto">
          <a:xfrm>
            <a:off x="684213" y="1196975"/>
            <a:ext cx="7415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" sz="2000">
                <a:effectLst/>
              </a:rPr>
              <a:t>APOYOS A LA INTERNACIONALIZACION</a:t>
            </a:r>
          </a:p>
        </p:txBody>
      </p:sp>
      <p:sp>
        <p:nvSpPr>
          <p:cNvPr id="43050" name="Rectangle 1066"/>
          <p:cNvSpPr>
            <a:spLocks noChangeArrowheads="1"/>
          </p:cNvSpPr>
          <p:nvPr/>
        </p:nvSpPr>
        <p:spPr bwMode="auto">
          <a:xfrm>
            <a:off x="250825" y="260350"/>
            <a:ext cx="86423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APOYOS PUBLICOS A LA INTERNACIONALIZACION </a:t>
            </a:r>
            <a:endParaRPr lang="es-ES" sz="2400" u="sng">
              <a:solidFill>
                <a:srgbClr val="8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52" name="Rectangle 1068"/>
          <p:cNvSpPr>
            <a:spLocks noGrp="1" noChangeArrowheads="1"/>
          </p:cNvSpPr>
          <p:nvPr>
            <p:ph type="title"/>
          </p:nvPr>
        </p:nvSpPr>
        <p:spPr>
          <a:xfrm>
            <a:off x="827088" y="765175"/>
            <a:ext cx="7848600" cy="504825"/>
          </a:xfrm>
          <a:noFill/>
          <a:ln/>
        </p:spPr>
        <p:txBody>
          <a:bodyPr/>
          <a:lstStyle/>
          <a:p>
            <a:pPr algn="l"/>
            <a:r>
              <a:rPr lang="es-ES" u="none">
                <a:effectLst/>
              </a:rPr>
              <a:t>3.1. 	Identificación de Necesidades de las Empresas </a:t>
            </a:r>
            <a:r>
              <a:rPr lang="es-ES" sz="1600" u="none">
                <a:effectLst/>
              </a:rPr>
              <a:t>(3/3)</a:t>
            </a:r>
          </a:p>
        </p:txBody>
      </p:sp>
      <p:graphicFrame>
        <p:nvGraphicFramePr>
          <p:cNvPr id="43096" name="Group 1112"/>
          <p:cNvGraphicFramePr>
            <a:graphicFrameLocks noGrp="1"/>
          </p:cNvGraphicFramePr>
          <p:nvPr>
            <p:ph sz="half" idx="2"/>
          </p:nvPr>
        </p:nvGraphicFramePr>
        <p:xfrm>
          <a:off x="468313" y="3789363"/>
          <a:ext cx="8064500" cy="2374900"/>
        </p:xfrm>
        <a:graphic>
          <a:graphicData uri="http://schemas.openxmlformats.org/drawingml/2006/table">
            <a:tbl>
              <a:tblPr/>
              <a:tblGrid>
                <a:gridCol w="1943100"/>
                <a:gridCol w="1435100"/>
                <a:gridCol w="1504950"/>
                <a:gridCol w="1628775"/>
                <a:gridCol w="1552575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INVERSIÓN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Información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Contactos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Formación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Financiación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Identificación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Estudio viabilidad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Legal / fiscal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Creación filial / JV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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B5E17A-BF0A-4673-9DCE-978A29579A84}" type="slidenum">
              <a:rPr lang="es-ES"/>
              <a:pPr/>
              <a:t>18</a:t>
            </a:fld>
            <a:endParaRPr lang="es-ES"/>
          </a:p>
        </p:txBody>
      </p:sp>
      <p:sp>
        <p:nvSpPr>
          <p:cNvPr id="45104" name="Rectangle 107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848600" cy="503237"/>
          </a:xfrm>
          <a:noFill/>
          <a:ln/>
        </p:spPr>
        <p:txBody>
          <a:bodyPr/>
          <a:lstStyle/>
          <a:p>
            <a:pPr algn="l"/>
            <a:r>
              <a:rPr lang="es-ES" u="none">
                <a:effectLst/>
              </a:rPr>
              <a:t>3.2. 	El Modelo Español </a:t>
            </a:r>
            <a:r>
              <a:rPr lang="es-ES" sz="1600" u="none">
                <a:effectLst/>
              </a:rPr>
              <a:t>(1/3)</a:t>
            </a:r>
          </a:p>
        </p:txBody>
      </p:sp>
      <p:sp>
        <p:nvSpPr>
          <p:cNvPr id="45105" name="Rectangle 1073"/>
          <p:cNvSpPr>
            <a:spLocks noChangeArrowheads="1"/>
          </p:cNvSpPr>
          <p:nvPr/>
        </p:nvSpPr>
        <p:spPr bwMode="auto">
          <a:xfrm>
            <a:off x="250825" y="260350"/>
            <a:ext cx="86423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APOYOS PUBLICOS A LA INTERNACIONALIZACION </a:t>
            </a:r>
            <a:endParaRPr lang="es-ES" sz="2400" u="sng">
              <a:solidFill>
                <a:srgbClr val="8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109" name="Rectangle 1077"/>
          <p:cNvSpPr>
            <a:spLocks noChangeArrowheads="1"/>
          </p:cNvSpPr>
          <p:nvPr/>
        </p:nvSpPr>
        <p:spPr bwMode="auto">
          <a:xfrm>
            <a:off x="468313" y="2924175"/>
            <a:ext cx="8280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effectLst/>
                <a:latin typeface="Tahoma" pitchFamily="34" charset="0"/>
              </a:rPr>
              <a:t>OBJETIVOS</a:t>
            </a:r>
          </a:p>
          <a:p>
            <a:pPr marL="342900" indent="-342900">
              <a:spcBef>
                <a:spcPct val="20000"/>
              </a:spcBef>
              <a:buClr>
                <a:srgbClr val="808000"/>
              </a:buClr>
            </a:pPr>
            <a:endParaRPr lang="es-ES" sz="1600" b="0">
              <a:effectLst/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  <a:buFontTx/>
              <a:buChar char="•"/>
            </a:pPr>
            <a:r>
              <a:rPr lang="es-ES" sz="2000" b="0">
                <a:effectLst/>
                <a:latin typeface="Tahoma" pitchFamily="34" charset="0"/>
              </a:rPr>
              <a:t>1980s</a:t>
            </a:r>
            <a:r>
              <a:rPr lang="es-ES" sz="1800" b="0">
                <a:effectLst/>
                <a:latin typeface="Tahoma" pitchFamily="34" charset="0"/>
              </a:rPr>
              <a:t>    </a:t>
            </a:r>
            <a:r>
              <a:rPr lang="es-ES" sz="1800" b="0">
                <a:solidFill>
                  <a:srgbClr val="808000"/>
                </a:solidFill>
                <a:effectLst/>
                <a:latin typeface="Tahoma" pitchFamily="34" charset="0"/>
                <a:sym typeface="Wingdings" pitchFamily="2" charset="2"/>
              </a:rPr>
              <a:t>	- </a:t>
            </a:r>
            <a:r>
              <a:rPr lang="es-ES" sz="1800" b="0">
                <a:effectLst/>
                <a:latin typeface="Tahoma" pitchFamily="34" charset="0"/>
                <a:sym typeface="Wingdings" pitchFamily="2" charset="2"/>
              </a:rPr>
              <a:t>promoción de la exportación</a:t>
            </a:r>
          </a:p>
          <a:p>
            <a:pPr marL="2057400" lvl="4" indent="-228600" algn="l">
              <a:spcBef>
                <a:spcPct val="20000"/>
              </a:spcBef>
              <a:buClr>
                <a:srgbClr val="808000"/>
              </a:buClr>
            </a:pPr>
            <a:r>
              <a:rPr lang="es-ES" sz="1800" b="0">
                <a:effectLst/>
                <a:latin typeface="Tahoma" pitchFamily="34" charset="0"/>
              </a:rPr>
              <a:t>-  Enfoque mercantilista</a:t>
            </a: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  <a:buFontTx/>
              <a:buChar char="•"/>
            </a:pPr>
            <a:endParaRPr lang="es-ES" sz="1600" b="0">
              <a:effectLst/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  <a:buFontTx/>
              <a:buChar char="•"/>
            </a:pPr>
            <a:r>
              <a:rPr lang="es-ES" sz="2000" b="0">
                <a:effectLst/>
                <a:latin typeface="Tahoma" pitchFamily="34" charset="0"/>
              </a:rPr>
              <a:t>2000s   </a:t>
            </a:r>
            <a:r>
              <a:rPr lang="es-ES" sz="1800" b="0">
                <a:solidFill>
                  <a:srgbClr val="808000"/>
                </a:solidFill>
                <a:effectLst/>
                <a:latin typeface="Tahoma" pitchFamily="34" charset="0"/>
                <a:sym typeface="Wingdings" pitchFamily="2" charset="2"/>
              </a:rPr>
              <a:t>	- </a:t>
            </a:r>
            <a:r>
              <a:rPr lang="es-ES" sz="1800" b="0">
                <a:effectLst/>
                <a:latin typeface="Tahoma" pitchFamily="34" charset="0"/>
                <a:sym typeface="Wingdings" pitchFamily="2" charset="2"/>
              </a:rPr>
              <a:t>fomento inversión española en el extranjero</a:t>
            </a:r>
          </a:p>
          <a:p>
            <a:pPr marL="2057400" lvl="4" indent="-228600" algn="l">
              <a:spcBef>
                <a:spcPct val="20000"/>
              </a:spcBef>
              <a:buClr>
                <a:srgbClr val="808000"/>
              </a:buClr>
              <a:buFontTx/>
              <a:buChar char="-"/>
            </a:pPr>
            <a:r>
              <a:rPr lang="es-ES" sz="1800" b="0">
                <a:effectLst/>
                <a:latin typeface="Tahoma" pitchFamily="34" charset="0"/>
              </a:rPr>
              <a:t>Mejorar calidad de presencia española en el exterior</a:t>
            </a:r>
          </a:p>
          <a:p>
            <a:pPr marL="2057400" lvl="4" indent="-228600" algn="l">
              <a:spcBef>
                <a:spcPct val="20000"/>
              </a:spcBef>
              <a:buClr>
                <a:srgbClr val="808000"/>
              </a:buClr>
              <a:buFontTx/>
              <a:buChar char="-"/>
            </a:pPr>
            <a:endParaRPr lang="es-ES" sz="1800" b="0">
              <a:effectLst/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808000"/>
              </a:buClr>
            </a:pPr>
            <a:r>
              <a:rPr lang="es-ES" sz="2000" b="0" i="1">
                <a:solidFill>
                  <a:schemeClr val="tx1"/>
                </a:solidFill>
                <a:effectLst/>
                <a:latin typeface="Tahoma" pitchFamily="34" charset="0"/>
              </a:rPr>
              <a:t>Ejemplo zapato chino $ 10 vs. Zapato italiano $ 100</a:t>
            </a:r>
          </a:p>
        </p:txBody>
      </p:sp>
      <p:sp>
        <p:nvSpPr>
          <p:cNvPr id="45110" name="Rectangle 1078"/>
          <p:cNvSpPr>
            <a:spLocks noChangeArrowheads="1"/>
          </p:cNvSpPr>
          <p:nvPr/>
        </p:nvSpPr>
        <p:spPr bwMode="auto">
          <a:xfrm>
            <a:off x="1476375" y="1557338"/>
            <a:ext cx="6624638" cy="1150937"/>
          </a:xfrm>
          <a:prstGeom prst="rect">
            <a:avLst/>
          </a:prstGeom>
          <a:noFill/>
          <a:ln w="28575">
            <a:solidFill>
              <a:srgbClr val="808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spcAft>
                <a:spcPct val="20000"/>
              </a:spcAft>
              <a:buClr>
                <a:srgbClr val="808000"/>
              </a:buClr>
            </a:pPr>
            <a:r>
              <a:rPr lang="es-ES" sz="1600" b="0">
                <a:effectLst/>
                <a:latin typeface="Tahoma" pitchFamily="34" charset="0"/>
              </a:rPr>
              <a:t>			</a:t>
            </a:r>
            <a:r>
              <a:rPr lang="es-ES" sz="1600" u="sng">
                <a:effectLst/>
                <a:latin typeface="Tahoma" pitchFamily="34" charset="0"/>
              </a:rPr>
              <a:t>Export</a:t>
            </a:r>
            <a:r>
              <a:rPr lang="es-ES" sz="1600">
                <a:effectLst/>
                <a:latin typeface="Tahoma" pitchFamily="34" charset="0"/>
              </a:rPr>
              <a:t>		</a:t>
            </a:r>
            <a:r>
              <a:rPr lang="es-ES" sz="1600" u="sng">
                <a:effectLst/>
                <a:latin typeface="Tahoma" pitchFamily="34" charset="0"/>
              </a:rPr>
              <a:t>Inversión en el extranjero</a:t>
            </a:r>
          </a:p>
          <a:p>
            <a:pPr marL="342900" indent="-342900" algn="l">
              <a:spcBef>
                <a:spcPct val="20000"/>
              </a:spcBef>
              <a:spcAft>
                <a:spcPct val="20000"/>
              </a:spcAft>
              <a:buClr>
                <a:srgbClr val="808000"/>
              </a:buClr>
            </a:pPr>
            <a:r>
              <a:rPr lang="es-ES" sz="1600" b="0">
                <a:effectLst/>
                <a:latin typeface="Tahoma" pitchFamily="34" charset="0"/>
              </a:rPr>
              <a:t>	</a:t>
            </a:r>
            <a:r>
              <a:rPr lang="es-ES" sz="1600" u="sng">
                <a:effectLst/>
                <a:latin typeface="Tahoma" pitchFamily="34" charset="0"/>
              </a:rPr>
              <a:t>1980</a:t>
            </a:r>
            <a:r>
              <a:rPr lang="es-ES" sz="1600" b="0">
                <a:effectLst/>
                <a:latin typeface="Tahoma" pitchFamily="34" charset="0"/>
              </a:rPr>
              <a:t>		€ 8.900 mill		€ 500 mill</a:t>
            </a:r>
          </a:p>
          <a:p>
            <a:pPr marL="342900" indent="-342900" algn="l">
              <a:spcBef>
                <a:spcPct val="20000"/>
              </a:spcBef>
              <a:spcAft>
                <a:spcPct val="20000"/>
              </a:spcAft>
              <a:buClr>
                <a:srgbClr val="808000"/>
              </a:buClr>
            </a:pPr>
            <a:r>
              <a:rPr lang="es-ES" sz="1600" b="0">
                <a:effectLst/>
                <a:latin typeface="Tahoma" pitchFamily="34" charset="0"/>
              </a:rPr>
              <a:t>	</a:t>
            </a:r>
            <a:r>
              <a:rPr lang="es-ES" sz="1600" u="sng">
                <a:effectLst/>
                <a:latin typeface="Tahoma" pitchFamily="34" charset="0"/>
              </a:rPr>
              <a:t>2004</a:t>
            </a:r>
            <a:r>
              <a:rPr lang="es-ES" sz="1600" b="0">
                <a:effectLst/>
                <a:latin typeface="Tahoma" pitchFamily="34" charset="0"/>
              </a:rPr>
              <a:t>		€ 148.000 mill		€ 46.700 mill</a:t>
            </a:r>
          </a:p>
        </p:txBody>
      </p:sp>
      <p:sp>
        <p:nvSpPr>
          <p:cNvPr id="45112" name="Oval 1080"/>
          <p:cNvSpPr>
            <a:spLocks noChangeArrowheads="1"/>
          </p:cNvSpPr>
          <p:nvPr/>
        </p:nvSpPr>
        <p:spPr bwMode="auto">
          <a:xfrm>
            <a:off x="1187450" y="5445125"/>
            <a:ext cx="6913563" cy="7207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346255-6C05-44B6-945A-26782451F123}" type="slidenum">
              <a:rPr lang="es-ES"/>
              <a:pPr/>
              <a:t>19</a:t>
            </a:fld>
            <a:endParaRPr lang="es-ES"/>
          </a:p>
        </p:txBody>
      </p:sp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848600" cy="503237"/>
          </a:xfrm>
          <a:noFill/>
          <a:ln/>
        </p:spPr>
        <p:txBody>
          <a:bodyPr/>
          <a:lstStyle/>
          <a:p>
            <a:pPr algn="l"/>
            <a:r>
              <a:rPr lang="es-ES" u="none">
                <a:effectLst/>
              </a:rPr>
              <a:t>3.2. 	El Modelo Español </a:t>
            </a:r>
            <a:r>
              <a:rPr lang="es-ES" sz="1600" u="none">
                <a:effectLst/>
              </a:rPr>
              <a:t>(2/4)</a:t>
            </a:r>
          </a:p>
        </p:txBody>
      </p:sp>
      <p:sp>
        <p:nvSpPr>
          <p:cNvPr id="81923" name="Rectangle 1027"/>
          <p:cNvSpPr>
            <a:spLocks noChangeArrowheads="1"/>
          </p:cNvSpPr>
          <p:nvPr/>
        </p:nvSpPr>
        <p:spPr bwMode="auto">
          <a:xfrm>
            <a:off x="250825" y="260350"/>
            <a:ext cx="86423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APOYOS PUBLICOS A LA INTERNACIONALIZACION </a:t>
            </a:r>
            <a:endParaRPr lang="es-ES" sz="2400" u="sng">
              <a:solidFill>
                <a:srgbClr val="8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24" name="Rectangle 1028"/>
          <p:cNvSpPr>
            <a:spLocks noChangeArrowheads="1"/>
          </p:cNvSpPr>
          <p:nvPr/>
        </p:nvSpPr>
        <p:spPr bwMode="auto">
          <a:xfrm>
            <a:off x="395288" y="1412875"/>
            <a:ext cx="835342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8000"/>
              </a:buClr>
            </a:pPr>
            <a:r>
              <a:rPr lang="es-ES" sz="2000">
                <a:effectLst/>
                <a:latin typeface="Tahoma" pitchFamily="34" charset="0"/>
              </a:rPr>
              <a:t>INSTITUCIONES</a:t>
            </a:r>
            <a:endParaRPr lang="es-ES" sz="2000" b="0">
              <a:effectLst/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spcAft>
                <a:spcPct val="25000"/>
              </a:spcAft>
              <a:buClr>
                <a:srgbClr val="808000"/>
              </a:buClr>
            </a:pPr>
            <a:r>
              <a:rPr lang="es-ES" sz="2000" b="0">
                <a:effectLst/>
                <a:latin typeface="Tahoma" pitchFamily="34" charset="0"/>
              </a:rPr>
              <a:t>Dependencia	Nombre			Funding</a:t>
            </a: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r>
              <a:rPr lang="es-ES" sz="1800" b="0">
                <a:effectLst/>
                <a:latin typeface="Tahoma" pitchFamily="34" charset="0"/>
              </a:rPr>
              <a:t>Gob. central	- ICEX		- presupuestos estado (€ 220 * 10</a:t>
            </a:r>
            <a:r>
              <a:rPr lang="es-ES" sz="1800" b="0" baseline="30000">
                <a:effectLst/>
                <a:latin typeface="Tahoma" pitchFamily="34" charset="0"/>
              </a:rPr>
              <a:t>6</a:t>
            </a:r>
            <a:r>
              <a:rPr lang="es-ES" sz="1800" b="0">
                <a:effectLst/>
                <a:latin typeface="Tahoma" pitchFamily="34" charset="0"/>
              </a:rPr>
              <a:t>)</a:t>
            </a: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endParaRPr lang="es-ES" sz="1800" b="0">
              <a:effectLst/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r>
              <a:rPr lang="es-ES" sz="1800" b="0">
                <a:effectLst/>
                <a:latin typeface="Tahoma" pitchFamily="34" charset="0"/>
              </a:rPr>
              <a:t>			- CESCE		- comercial por cuenta propia</a:t>
            </a: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r>
              <a:rPr lang="es-ES" sz="1800" b="0">
                <a:effectLst/>
                <a:latin typeface="Tahoma" pitchFamily="34" charset="0"/>
              </a:rPr>
              <a:t>					- político por cuenta estado</a:t>
            </a: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  <a:buFontTx/>
              <a:buChar char="•"/>
            </a:pPr>
            <a:endParaRPr lang="es-ES" sz="1800" b="0">
              <a:effectLst/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r>
              <a:rPr lang="es-ES" sz="1800" b="0">
                <a:effectLst/>
                <a:latin typeface="Tahoma" pitchFamily="34" charset="0"/>
              </a:rPr>
              <a:t>Regiones	- EXTENDA	- presupuesto público (€ 25 * 10</a:t>
            </a:r>
            <a:r>
              <a:rPr lang="es-ES" sz="1800" b="0" baseline="30000">
                <a:effectLst/>
                <a:latin typeface="Tahoma" pitchFamily="34" charset="0"/>
              </a:rPr>
              <a:t>6</a:t>
            </a:r>
            <a:r>
              <a:rPr lang="es-ES" sz="1800" b="0">
                <a:effectLst/>
                <a:latin typeface="Tahoma" pitchFamily="34" charset="0"/>
              </a:rPr>
              <a:t>)</a:t>
            </a: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endParaRPr lang="es-ES" sz="1800" b="0">
              <a:effectLst/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r>
              <a:rPr lang="es-ES" sz="1800" b="0">
                <a:effectLst/>
                <a:latin typeface="Tahoma" pitchFamily="34" charset="0"/>
              </a:rPr>
              <a:t>Gremiales	- Cámaras	- membresia obligatoria</a:t>
            </a: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r>
              <a:rPr lang="es-ES" sz="1800" b="0">
                <a:effectLst/>
                <a:latin typeface="Tahoma" pitchFamily="34" charset="0"/>
              </a:rPr>
              <a:t>					- 33% presupuesto para prom. Xport</a:t>
            </a: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endParaRPr lang="es-ES" sz="1800" b="0">
              <a:effectLst/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r>
              <a:rPr lang="es-ES" sz="1800" b="0">
                <a:effectLst/>
                <a:latin typeface="Tahoma" pitchFamily="34" charset="0"/>
              </a:rPr>
              <a:t>			- asociaciones	- cuotas miembros</a:t>
            </a: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endParaRPr lang="es-ES" sz="1800" b="0">
              <a:effectLst/>
              <a:latin typeface="Tahoma" pitchFamily="34" charset="0"/>
            </a:endParaRPr>
          </a:p>
        </p:txBody>
      </p:sp>
      <p:sp>
        <p:nvSpPr>
          <p:cNvPr id="81925" name="Line 1029"/>
          <p:cNvSpPr>
            <a:spLocks noChangeShapeType="1"/>
          </p:cNvSpPr>
          <p:nvPr/>
        </p:nvSpPr>
        <p:spPr bwMode="auto">
          <a:xfrm>
            <a:off x="468313" y="2205038"/>
            <a:ext cx="8353425" cy="0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1926" name="Line 1030"/>
          <p:cNvSpPr>
            <a:spLocks noChangeShapeType="1"/>
          </p:cNvSpPr>
          <p:nvPr/>
        </p:nvSpPr>
        <p:spPr bwMode="auto">
          <a:xfrm>
            <a:off x="3995738" y="1916113"/>
            <a:ext cx="0" cy="4321175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1927" name="Line 1031"/>
          <p:cNvSpPr>
            <a:spLocks noChangeShapeType="1"/>
          </p:cNvSpPr>
          <p:nvPr/>
        </p:nvSpPr>
        <p:spPr bwMode="auto">
          <a:xfrm>
            <a:off x="2124075" y="1773238"/>
            <a:ext cx="0" cy="4464050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1928" name="Line 1032"/>
          <p:cNvSpPr>
            <a:spLocks noChangeShapeType="1"/>
          </p:cNvSpPr>
          <p:nvPr/>
        </p:nvSpPr>
        <p:spPr bwMode="auto">
          <a:xfrm>
            <a:off x="539750" y="3789363"/>
            <a:ext cx="7920038" cy="0"/>
          </a:xfrm>
          <a:prstGeom prst="line">
            <a:avLst/>
          </a:prstGeom>
          <a:noFill/>
          <a:ln w="9525">
            <a:solidFill>
              <a:srgbClr val="808000"/>
            </a:solidFill>
            <a:prstDash val="dash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1929" name="Line 1033"/>
          <p:cNvSpPr>
            <a:spLocks noChangeShapeType="1"/>
          </p:cNvSpPr>
          <p:nvPr/>
        </p:nvSpPr>
        <p:spPr bwMode="auto">
          <a:xfrm>
            <a:off x="539750" y="4437063"/>
            <a:ext cx="7920038" cy="0"/>
          </a:xfrm>
          <a:prstGeom prst="line">
            <a:avLst/>
          </a:prstGeom>
          <a:noFill/>
          <a:ln w="9525">
            <a:solidFill>
              <a:srgbClr val="808000"/>
            </a:solidFill>
            <a:prstDash val="dash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4FDC06-5C7B-4B39-8DA8-874E5D51044B}" type="slidenum">
              <a:rPr lang="es-ES"/>
              <a:pPr/>
              <a:t>2</a:t>
            </a:fld>
            <a:endParaRPr lang="es-E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2627313" y="404813"/>
            <a:ext cx="3455987" cy="504825"/>
          </a:xfrm>
        </p:spPr>
        <p:txBody>
          <a:bodyPr/>
          <a:lstStyle/>
          <a:p>
            <a:r>
              <a:rPr lang="es-ES_tradnl"/>
              <a:t>INDICE</a:t>
            </a: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7848600" cy="5040312"/>
          </a:xfrm>
        </p:spPr>
        <p:txBody>
          <a:bodyPr/>
          <a:lstStyle/>
          <a:p>
            <a:pPr marL="381000" indent="-381000">
              <a:buFontTx/>
              <a:buAutoNum type="arabicPeriod"/>
            </a:pPr>
            <a:r>
              <a:rPr lang="es-ES">
                <a:latin typeface="Tahoma" pitchFamily="34" charset="0"/>
              </a:rPr>
              <a:t>GLOBALIZACION</a:t>
            </a:r>
          </a:p>
          <a:p>
            <a:pPr marL="381000" indent="-381000">
              <a:buFontTx/>
              <a:buAutoNum type="arabicPeriod"/>
            </a:pPr>
            <a:endParaRPr lang="es-ES">
              <a:latin typeface="Tahoma" pitchFamily="34" charset="0"/>
            </a:endParaRPr>
          </a:p>
          <a:p>
            <a:pPr marL="381000" indent="-381000">
              <a:buFontTx/>
              <a:buAutoNum type="arabicPeriod"/>
            </a:pPr>
            <a:r>
              <a:rPr lang="es-ES">
                <a:latin typeface="Tahoma" pitchFamily="34" charset="0"/>
              </a:rPr>
              <a:t>EL PROCESO DE INTERNACIONALIZACION</a:t>
            </a:r>
          </a:p>
          <a:p>
            <a:pPr marL="800100" lvl="1" indent="-342900">
              <a:buFontTx/>
              <a:buNone/>
            </a:pPr>
            <a:r>
              <a:rPr lang="es-ES">
                <a:latin typeface="Tahoma" pitchFamily="34" charset="0"/>
              </a:rPr>
              <a:t>2.1.	Concepto</a:t>
            </a:r>
          </a:p>
          <a:p>
            <a:pPr marL="800100" lvl="1" indent="-342900">
              <a:buFontTx/>
              <a:buNone/>
            </a:pPr>
            <a:r>
              <a:rPr lang="es-ES">
                <a:latin typeface="Tahoma" pitchFamily="34" charset="0"/>
              </a:rPr>
              <a:t>2.2.	Etapas</a:t>
            </a:r>
          </a:p>
          <a:p>
            <a:pPr marL="800100" lvl="1" indent="-342900">
              <a:buFontTx/>
              <a:buNone/>
            </a:pPr>
            <a:r>
              <a:rPr lang="es-ES">
                <a:latin typeface="Tahoma" pitchFamily="34" charset="0"/>
              </a:rPr>
              <a:t>2.3.	Razones y justificación empresarial</a:t>
            </a:r>
          </a:p>
          <a:p>
            <a:pPr marL="800100" lvl="1" indent="-342900">
              <a:buFontTx/>
              <a:buNone/>
            </a:pPr>
            <a:r>
              <a:rPr lang="es-ES">
                <a:latin typeface="Tahoma" pitchFamily="34" charset="0"/>
              </a:rPr>
              <a:t>2.4. El porque de la no internacionalización</a:t>
            </a:r>
          </a:p>
          <a:p>
            <a:pPr marL="800100" lvl="1" indent="-342900">
              <a:buFontTx/>
              <a:buNone/>
            </a:pPr>
            <a:endParaRPr lang="es-ES" b="1">
              <a:latin typeface="Tahoma" pitchFamily="34" charset="0"/>
            </a:endParaRPr>
          </a:p>
          <a:p>
            <a:pPr marL="381000" indent="-381000">
              <a:buFontTx/>
              <a:buNone/>
            </a:pPr>
            <a:r>
              <a:rPr lang="es-ES">
                <a:latin typeface="Tahoma" pitchFamily="34" charset="0"/>
              </a:rPr>
              <a:t>3.	APOYOS PUBLICOS A LA INTERNACIONALIZACION</a:t>
            </a:r>
          </a:p>
          <a:p>
            <a:pPr marL="381000" indent="-381000">
              <a:buFontTx/>
              <a:buNone/>
            </a:pPr>
            <a:r>
              <a:rPr lang="es-ES">
                <a:latin typeface="Tahoma" pitchFamily="34" charset="0"/>
              </a:rPr>
              <a:t>	</a:t>
            </a:r>
            <a:r>
              <a:rPr lang="es-ES" sz="1800">
                <a:latin typeface="Tahoma" pitchFamily="34" charset="0"/>
              </a:rPr>
              <a:t>3.1.	Identificación de necesidades de la empresas</a:t>
            </a:r>
          </a:p>
          <a:p>
            <a:pPr marL="381000" indent="-381000">
              <a:buFontTx/>
              <a:buNone/>
            </a:pPr>
            <a:r>
              <a:rPr lang="es-ES" sz="1800">
                <a:latin typeface="Tahoma" pitchFamily="34" charset="0"/>
              </a:rPr>
              <a:t>	3.2.  El modelo español</a:t>
            </a:r>
          </a:p>
          <a:p>
            <a:pPr marL="381000" indent="-381000">
              <a:buFontTx/>
              <a:buNone/>
            </a:pPr>
            <a:endParaRPr lang="es-ES" sz="1800" b="1">
              <a:latin typeface="Tahoma" pitchFamily="34" charset="0"/>
            </a:endParaRPr>
          </a:p>
          <a:p>
            <a:pPr marL="381000" indent="-381000">
              <a:buFontTx/>
              <a:buNone/>
            </a:pPr>
            <a:r>
              <a:rPr lang="es-ES">
                <a:latin typeface="Tahoma" pitchFamily="34" charset="0"/>
              </a:rPr>
              <a:t>4.	CONCLUSIONES</a:t>
            </a:r>
            <a:endParaRPr lang="es-ES" sz="2400">
              <a:latin typeface="Tahoma" pitchFamily="34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609600" y="838200"/>
            <a:ext cx="80772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1068388" y="5173663"/>
            <a:ext cx="2260600" cy="1298575"/>
          </a:xfrm>
          <a:custGeom>
            <a:avLst/>
            <a:gdLst/>
            <a:ahLst/>
            <a:cxnLst>
              <a:cxn ang="0">
                <a:pos x="290" y="818"/>
              </a:cxn>
              <a:cxn ang="0">
                <a:pos x="353" y="611"/>
              </a:cxn>
              <a:cxn ang="0">
                <a:pos x="569" y="395"/>
              </a:cxn>
              <a:cxn ang="0">
                <a:pos x="767" y="269"/>
              </a:cxn>
              <a:cxn ang="0">
                <a:pos x="1091" y="62"/>
              </a:cxn>
              <a:cxn ang="0">
                <a:pos x="1388" y="89"/>
              </a:cxn>
              <a:cxn ang="0">
                <a:pos x="1406" y="179"/>
              </a:cxn>
              <a:cxn ang="0">
                <a:pos x="1424" y="476"/>
              </a:cxn>
              <a:cxn ang="0">
                <a:pos x="1172" y="593"/>
              </a:cxn>
              <a:cxn ang="0">
                <a:pos x="200" y="503"/>
              </a:cxn>
              <a:cxn ang="0">
                <a:pos x="20" y="395"/>
              </a:cxn>
              <a:cxn ang="0">
                <a:pos x="29" y="305"/>
              </a:cxn>
              <a:cxn ang="0">
                <a:pos x="110" y="89"/>
              </a:cxn>
              <a:cxn ang="0">
                <a:pos x="857" y="53"/>
              </a:cxn>
              <a:cxn ang="0">
                <a:pos x="863" y="389"/>
              </a:cxn>
              <a:cxn ang="0">
                <a:pos x="1247" y="533"/>
              </a:cxn>
            </a:cxnLst>
            <a:rect l="0" t="0" r="r" b="b"/>
            <a:pathLst>
              <a:path w="1424" h="818">
                <a:moveTo>
                  <a:pt x="290" y="818"/>
                </a:moveTo>
                <a:cubicBezTo>
                  <a:pt x="297" y="794"/>
                  <a:pt x="340" y="628"/>
                  <a:pt x="353" y="611"/>
                </a:cubicBezTo>
                <a:cubicBezTo>
                  <a:pt x="416" y="531"/>
                  <a:pt x="497" y="467"/>
                  <a:pt x="569" y="395"/>
                </a:cubicBezTo>
                <a:cubicBezTo>
                  <a:pt x="686" y="278"/>
                  <a:pt x="619" y="318"/>
                  <a:pt x="767" y="269"/>
                </a:cubicBezTo>
                <a:cubicBezTo>
                  <a:pt x="1012" y="65"/>
                  <a:pt x="892" y="112"/>
                  <a:pt x="1091" y="62"/>
                </a:cubicBezTo>
                <a:cubicBezTo>
                  <a:pt x="1183" y="0"/>
                  <a:pt x="1297" y="53"/>
                  <a:pt x="1388" y="89"/>
                </a:cubicBezTo>
                <a:cubicBezTo>
                  <a:pt x="1394" y="119"/>
                  <a:pt x="1403" y="149"/>
                  <a:pt x="1406" y="179"/>
                </a:cubicBezTo>
                <a:cubicBezTo>
                  <a:pt x="1415" y="278"/>
                  <a:pt x="1424" y="476"/>
                  <a:pt x="1424" y="476"/>
                </a:cubicBezTo>
                <a:cubicBezTo>
                  <a:pt x="1340" y="620"/>
                  <a:pt x="1398" y="582"/>
                  <a:pt x="1172" y="593"/>
                </a:cubicBezTo>
                <a:cubicBezTo>
                  <a:pt x="831" y="642"/>
                  <a:pt x="542" y="569"/>
                  <a:pt x="200" y="503"/>
                </a:cubicBezTo>
                <a:cubicBezTo>
                  <a:pt x="140" y="467"/>
                  <a:pt x="66" y="448"/>
                  <a:pt x="20" y="395"/>
                </a:cubicBezTo>
                <a:cubicBezTo>
                  <a:pt x="0" y="372"/>
                  <a:pt x="25" y="335"/>
                  <a:pt x="29" y="305"/>
                </a:cubicBezTo>
                <a:cubicBezTo>
                  <a:pt x="36" y="246"/>
                  <a:pt x="46" y="110"/>
                  <a:pt x="110" y="89"/>
                </a:cubicBezTo>
                <a:cubicBezTo>
                  <a:pt x="296" y="27"/>
                  <a:pt x="729" y="53"/>
                  <a:pt x="857" y="53"/>
                </a:cubicBezTo>
                <a:lnTo>
                  <a:pt x="863" y="389"/>
                </a:lnTo>
                <a:lnTo>
                  <a:pt x="1247" y="533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626D1-F379-40C4-9871-270D655F9114}" type="slidenum">
              <a:rPr lang="es-ES"/>
              <a:pPr/>
              <a:t>20</a:t>
            </a:fld>
            <a:endParaRPr lang="es-ES"/>
          </a:p>
        </p:txBody>
      </p:sp>
      <p:graphicFrame>
        <p:nvGraphicFramePr>
          <p:cNvPr id="77894" name="Group 1094"/>
          <p:cNvGraphicFramePr>
            <a:graphicFrameLocks noGrp="1"/>
          </p:cNvGraphicFramePr>
          <p:nvPr>
            <p:ph idx="1"/>
          </p:nvPr>
        </p:nvGraphicFramePr>
        <p:xfrm>
          <a:off x="611188" y="1989138"/>
          <a:ext cx="7993062" cy="4022725"/>
        </p:xfrm>
        <a:graphic>
          <a:graphicData uri="http://schemas.openxmlformats.org/drawingml/2006/table">
            <a:tbl>
              <a:tblPr/>
              <a:tblGrid>
                <a:gridCol w="3024187"/>
                <a:gridCol w="1223963"/>
                <a:gridCol w="1657350"/>
                <a:gridCol w="1150937"/>
                <a:gridCol w="936625"/>
              </a:tblGrid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INSTITUCIONES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ICEX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Gob. regional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Camaras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CESCE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Información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Promoción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Financiación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  <a:sym typeface="Wingdings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  <a:sym typeface="Wingdings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Apoyo Local en el exterior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Formación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870" name="Rectangle 1070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848600" cy="503237"/>
          </a:xfrm>
          <a:noFill/>
          <a:ln/>
        </p:spPr>
        <p:txBody>
          <a:bodyPr/>
          <a:lstStyle/>
          <a:p>
            <a:pPr algn="l"/>
            <a:r>
              <a:rPr lang="es-ES" u="none">
                <a:effectLst/>
              </a:rPr>
              <a:t>3.2. 	El Modelo Español </a:t>
            </a:r>
            <a:r>
              <a:rPr lang="es-ES" sz="1600" u="none">
                <a:effectLst/>
              </a:rPr>
              <a:t>(3/4)</a:t>
            </a:r>
          </a:p>
        </p:txBody>
      </p:sp>
      <p:sp>
        <p:nvSpPr>
          <p:cNvPr id="77871" name="Rectangle 1071"/>
          <p:cNvSpPr>
            <a:spLocks noChangeArrowheads="1"/>
          </p:cNvSpPr>
          <p:nvPr/>
        </p:nvSpPr>
        <p:spPr bwMode="auto">
          <a:xfrm>
            <a:off x="250825" y="260350"/>
            <a:ext cx="86423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APOYOS PUBLICOS A LA INTERNACIONALIZACION </a:t>
            </a:r>
            <a:endParaRPr lang="es-ES" sz="2400" u="sng">
              <a:solidFill>
                <a:srgbClr val="8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79" name="Rectangle 1079"/>
          <p:cNvSpPr>
            <a:spLocks noChangeArrowheads="1"/>
          </p:cNvSpPr>
          <p:nvPr/>
        </p:nvSpPr>
        <p:spPr bwMode="auto">
          <a:xfrm>
            <a:off x="611188" y="1412875"/>
            <a:ext cx="7848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" sz="2000">
                <a:effectLst/>
              </a:rPr>
              <a:t>SERVICIOS PRESTADOS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594DD-28B7-42D2-B8FC-0FED805DF4EB}" type="slidenum">
              <a:rPr lang="es-ES"/>
              <a:pPr/>
              <a:t>21</a:t>
            </a:fld>
            <a:endParaRPr lang="es-E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848600" cy="503237"/>
          </a:xfrm>
          <a:noFill/>
          <a:ln/>
        </p:spPr>
        <p:txBody>
          <a:bodyPr/>
          <a:lstStyle/>
          <a:p>
            <a:pPr algn="l"/>
            <a:r>
              <a:rPr lang="es-ES" u="none">
                <a:effectLst/>
              </a:rPr>
              <a:t>3.2. 	El Modelo Español </a:t>
            </a:r>
            <a:r>
              <a:rPr lang="es-ES" sz="1600" u="none">
                <a:effectLst/>
              </a:rPr>
              <a:t>(4/4)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250825" y="260350"/>
            <a:ext cx="86423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APOYOS PUBLICOS A LA INTERNACIONALIZACION </a:t>
            </a:r>
            <a:endParaRPr lang="es-ES" sz="2400" u="sng">
              <a:solidFill>
                <a:srgbClr val="8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395288" y="1484313"/>
            <a:ext cx="835342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effectLst/>
                <a:latin typeface="Tahoma" pitchFamily="34" charset="0"/>
              </a:rPr>
              <a:t>		</a:t>
            </a:r>
            <a:r>
              <a:rPr lang="es-ES" sz="2000">
                <a:effectLst/>
                <a:latin typeface="Tahoma" pitchFamily="34" charset="0"/>
              </a:rPr>
              <a:t>MEDIOS</a:t>
            </a:r>
          </a:p>
          <a:p>
            <a:pPr marL="2057400" lvl="4" indent="-228600" algn="l">
              <a:spcBef>
                <a:spcPct val="20000"/>
              </a:spcBef>
              <a:spcAft>
                <a:spcPct val="25000"/>
              </a:spcAft>
              <a:buClr>
                <a:srgbClr val="808000"/>
              </a:buClr>
            </a:pPr>
            <a:r>
              <a:rPr lang="es-ES" sz="1800" b="0">
                <a:effectLst/>
                <a:latin typeface="Tahoma" pitchFamily="34" charset="0"/>
              </a:rPr>
              <a:t>		</a:t>
            </a:r>
            <a:r>
              <a:rPr lang="es-ES" sz="2000">
                <a:effectLst/>
                <a:latin typeface="Tahoma" pitchFamily="34" charset="0"/>
              </a:rPr>
              <a:t>1980s</a:t>
            </a:r>
            <a:r>
              <a:rPr lang="es-ES" sz="2000" b="0">
                <a:effectLst/>
                <a:latin typeface="Tahoma" pitchFamily="34" charset="0"/>
              </a:rPr>
              <a:t>			</a:t>
            </a:r>
            <a:r>
              <a:rPr lang="es-ES" sz="2000">
                <a:effectLst/>
                <a:latin typeface="Tahoma" pitchFamily="34" charset="0"/>
              </a:rPr>
              <a:t>2000s</a:t>
            </a:r>
            <a:r>
              <a:rPr lang="es-ES" sz="1800" b="0">
                <a:effectLst/>
                <a:latin typeface="Tahoma" pitchFamily="34" charset="0"/>
              </a:rPr>
              <a:t>	</a:t>
            </a:r>
            <a:r>
              <a:rPr lang="es-ES" sz="1400" b="0">
                <a:effectLst/>
                <a:latin typeface="Tahoma" pitchFamily="34" charset="0"/>
              </a:rPr>
              <a:t>	</a:t>
            </a: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effectLst/>
                <a:latin typeface="Tahoma" pitchFamily="34" charset="0"/>
              </a:rPr>
              <a:t>Fiscales		- impuestos indirectos	- impuesto renta sociedades</a:t>
            </a: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effectLst/>
                <a:latin typeface="Tahoma" pitchFamily="34" charset="0"/>
              </a:rPr>
              <a:t>			- subvención		- neutralidad</a:t>
            </a: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  <a:buFontTx/>
              <a:buChar char="•"/>
            </a:pPr>
            <a:endParaRPr lang="es-ES" sz="2000" b="0">
              <a:effectLst/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effectLst/>
                <a:latin typeface="Tahoma" pitchFamily="34" charset="0"/>
              </a:rPr>
              <a:t>Promocion	- ferias, misiones, …	- creacion filiales </a:t>
            </a: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effectLst/>
                <a:latin typeface="Tahoma" pitchFamily="34" charset="0"/>
              </a:rPr>
              <a:t>			- consorcios, …		- nuevos exportadores</a:t>
            </a: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effectLst/>
                <a:latin typeface="Tahoma" pitchFamily="34" charset="0"/>
              </a:rPr>
              <a:t>			- acciones sectoriales	- servicios externos a pymes</a:t>
            </a: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endParaRPr lang="es-ES" sz="2000" b="0">
              <a:effectLst/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effectLst/>
                <a:latin typeface="Tahoma" pitchFamily="34" charset="0"/>
              </a:rPr>
              <a:t>Financiación	- crédito export		- financiación inversiones</a:t>
            </a: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effectLst/>
                <a:latin typeface="Tahoma" pitchFamily="34" charset="0"/>
              </a:rPr>
              <a:t>			- seguro crédito		- seguro crédito</a:t>
            </a:r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>
            <a:off x="468313" y="2205038"/>
            <a:ext cx="7920037" cy="0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9878" name="Line 6"/>
          <p:cNvSpPr>
            <a:spLocks noChangeShapeType="1"/>
          </p:cNvSpPr>
          <p:nvPr/>
        </p:nvSpPr>
        <p:spPr bwMode="auto">
          <a:xfrm>
            <a:off x="4859338" y="1916113"/>
            <a:ext cx="0" cy="4033837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9879" name="Line 7"/>
          <p:cNvSpPr>
            <a:spLocks noChangeShapeType="1"/>
          </p:cNvSpPr>
          <p:nvPr/>
        </p:nvSpPr>
        <p:spPr bwMode="auto">
          <a:xfrm>
            <a:off x="539750" y="3141663"/>
            <a:ext cx="7920038" cy="0"/>
          </a:xfrm>
          <a:prstGeom prst="line">
            <a:avLst/>
          </a:prstGeom>
          <a:noFill/>
          <a:ln w="9525">
            <a:solidFill>
              <a:srgbClr val="808000"/>
            </a:solidFill>
            <a:prstDash val="dash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611188" y="4652963"/>
            <a:ext cx="7920037" cy="0"/>
          </a:xfrm>
          <a:prstGeom prst="line">
            <a:avLst/>
          </a:prstGeom>
          <a:noFill/>
          <a:ln w="9525">
            <a:solidFill>
              <a:srgbClr val="808000"/>
            </a:solidFill>
            <a:prstDash val="dash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2124075" y="1916113"/>
            <a:ext cx="0" cy="4033837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165E8B-E48E-43D3-8D4E-A8B6BB5F7454}" type="slidenum">
              <a:rPr lang="es-ES"/>
              <a:pPr/>
              <a:t>22</a:t>
            </a:fld>
            <a:endParaRPr lang="es-ES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250825" y="404813"/>
            <a:ext cx="86423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   CONCLUSIONES </a:t>
            </a:r>
            <a:r>
              <a:rPr lang="es-ES" sz="16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(1/2)</a:t>
            </a:r>
            <a:endParaRPr lang="es-ES" sz="1600" u="sng">
              <a:solidFill>
                <a:srgbClr val="8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395288" y="1412875"/>
            <a:ext cx="8208962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808000"/>
              </a:buClr>
              <a:buFontTx/>
              <a:buChar char="•"/>
            </a:pPr>
            <a:r>
              <a:rPr lang="es-ES" sz="2000" b="0">
                <a:effectLst/>
                <a:latin typeface="Tahoma" pitchFamily="34" charset="0"/>
              </a:rPr>
              <a:t>Globalizacion </a:t>
            </a:r>
            <a:r>
              <a:rPr lang="es-ES" sz="2000" b="0">
                <a:solidFill>
                  <a:srgbClr val="808000"/>
                </a:solidFill>
                <a:effectLst/>
                <a:latin typeface="Tahoma" pitchFamily="34" charset="0"/>
                <a:sym typeface="Wingdings" pitchFamily="2" charset="2"/>
              </a:rPr>
              <a:t></a:t>
            </a:r>
            <a:r>
              <a:rPr lang="es-ES" sz="2000" b="0">
                <a:effectLst/>
                <a:latin typeface="Tahoma" pitchFamily="34" charset="0"/>
                <a:sym typeface="Wingdings" pitchFamily="2" charset="2"/>
              </a:rPr>
              <a:t> </a:t>
            </a:r>
            <a:r>
              <a:rPr lang="es-ES" sz="2000" b="0">
                <a:effectLst/>
                <a:latin typeface="Tahoma" pitchFamily="34" charset="0"/>
              </a:rPr>
              <a:t>pymes deben internacionalizarse</a:t>
            </a: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  <a:buFontTx/>
              <a:buChar char="•"/>
            </a:pPr>
            <a:endParaRPr lang="es-ES" sz="2000" b="0">
              <a:effectLst/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  <a:buFontTx/>
              <a:buChar char="•"/>
            </a:pPr>
            <a:r>
              <a:rPr lang="es-ES" sz="2000" b="0">
                <a:effectLst/>
                <a:latin typeface="Tahoma" pitchFamily="34" charset="0"/>
              </a:rPr>
              <a:t>Internacionalización </a:t>
            </a: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  <a:buFontTx/>
              <a:buChar char="•"/>
            </a:pPr>
            <a:endParaRPr lang="es-ES" sz="2000" b="0">
              <a:effectLst/>
              <a:latin typeface="Tahoma" pitchFamily="34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808000"/>
              </a:buClr>
              <a:buFontTx/>
              <a:buChar char="–"/>
            </a:pPr>
            <a:r>
              <a:rPr lang="es-ES" sz="1800" b="0">
                <a:effectLst/>
                <a:latin typeface="Tahoma" pitchFamily="34" charset="0"/>
              </a:rPr>
              <a:t>es un </a:t>
            </a:r>
            <a:r>
              <a:rPr lang="es-ES" sz="1800" b="0" u="sng">
                <a:effectLst/>
                <a:latin typeface="Tahoma" pitchFamily="34" charset="0"/>
              </a:rPr>
              <a:t>proceso</a:t>
            </a:r>
            <a:r>
              <a:rPr lang="es-ES" sz="1800" b="0">
                <a:effectLst/>
                <a:latin typeface="Tahoma" pitchFamily="34" charset="0"/>
              </a:rPr>
              <a:t> que implica </a:t>
            </a:r>
            <a:r>
              <a:rPr lang="es-ES" sz="1800" b="0" u="sng">
                <a:effectLst/>
                <a:latin typeface="Tahoma" pitchFamily="34" charset="0"/>
              </a:rPr>
              <a:t>cambio cultural</a:t>
            </a:r>
          </a:p>
          <a:p>
            <a:pPr marL="742950" lvl="1" indent="-285750" algn="l">
              <a:spcBef>
                <a:spcPct val="20000"/>
              </a:spcBef>
              <a:buClr>
                <a:srgbClr val="808000"/>
              </a:buClr>
              <a:buFontTx/>
              <a:buChar char="–"/>
            </a:pPr>
            <a:endParaRPr lang="es-ES" sz="1800" b="0">
              <a:effectLst/>
              <a:latin typeface="Tahoma" pitchFamily="34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808000"/>
              </a:buClr>
              <a:buFontTx/>
              <a:buChar char="–"/>
            </a:pPr>
            <a:r>
              <a:rPr lang="es-ES" sz="1800" b="0">
                <a:effectLst/>
                <a:latin typeface="Tahoma" pitchFamily="34" charset="0"/>
              </a:rPr>
              <a:t>No es vender fuera es hacer mercado fuera</a:t>
            </a:r>
          </a:p>
          <a:p>
            <a:pPr marL="742950" lvl="1" indent="-285750" algn="l">
              <a:spcBef>
                <a:spcPct val="20000"/>
              </a:spcBef>
              <a:buClr>
                <a:srgbClr val="808000"/>
              </a:buClr>
              <a:buFontTx/>
              <a:buChar char="–"/>
            </a:pPr>
            <a:endParaRPr lang="es-ES" sz="1800" b="0">
              <a:effectLst/>
              <a:latin typeface="Tahoma" pitchFamily="34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808000"/>
              </a:buClr>
              <a:buFontTx/>
              <a:buChar char="–"/>
            </a:pPr>
            <a:r>
              <a:rPr lang="es-ES" sz="1800" b="0">
                <a:effectLst/>
                <a:latin typeface="Tahoma" pitchFamily="34" charset="0"/>
              </a:rPr>
              <a:t>NO debe ser un fin en sí mismo</a:t>
            </a:r>
          </a:p>
          <a:p>
            <a:pPr marL="742950" lvl="1" indent="-285750" algn="l">
              <a:spcBef>
                <a:spcPct val="20000"/>
              </a:spcBef>
              <a:buClr>
                <a:srgbClr val="808000"/>
              </a:buClr>
              <a:buFontTx/>
              <a:buChar char="–"/>
            </a:pPr>
            <a:endParaRPr lang="es-ES" sz="1800" b="0">
              <a:effectLst/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  <a:buFontTx/>
              <a:buChar char="•"/>
            </a:pPr>
            <a:endParaRPr lang="es-ES" sz="2000" b="0">
              <a:effectLst/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808000"/>
              </a:buClr>
            </a:pPr>
            <a:endParaRPr lang="es-ES" sz="2000" b="0">
              <a:effectLst/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AE921-279C-4632-84A8-AC11081C5D9D}" type="slidenum">
              <a:rPr lang="es-ES"/>
              <a:pPr/>
              <a:t>23</a:t>
            </a:fld>
            <a:endParaRPr lang="es-ES"/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50825" y="404813"/>
            <a:ext cx="86423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   CONCLUSIONES </a:t>
            </a:r>
            <a:r>
              <a:rPr lang="es-ES" sz="16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(2/2)</a:t>
            </a:r>
            <a:endParaRPr lang="es-ES" sz="1600" u="sng">
              <a:solidFill>
                <a:srgbClr val="8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8313" y="1268413"/>
            <a:ext cx="8208962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Clr>
                <a:srgbClr val="808000"/>
              </a:buClr>
              <a:buFontTx/>
              <a:buChar char="•"/>
            </a:pPr>
            <a:r>
              <a:rPr lang="es-ES" sz="2000" b="0">
                <a:effectLst/>
                <a:latin typeface="Tahoma" pitchFamily="34" charset="0"/>
              </a:rPr>
              <a:t>Estrategia de internacionalización</a:t>
            </a:r>
          </a:p>
          <a:p>
            <a:pPr marL="342900" indent="-342900" algn="l">
              <a:buClr>
                <a:srgbClr val="808000"/>
              </a:buClr>
              <a:buFontTx/>
              <a:buChar char="•"/>
            </a:pPr>
            <a:endParaRPr lang="es-ES" sz="2000" b="0">
              <a:effectLst/>
              <a:latin typeface="Tahoma" pitchFamily="34" charset="0"/>
            </a:endParaRPr>
          </a:p>
          <a:p>
            <a:pPr marL="742950" lvl="1" indent="-285750" algn="l">
              <a:buClr>
                <a:srgbClr val="808000"/>
              </a:buClr>
              <a:buFontTx/>
              <a:buChar char="–"/>
            </a:pPr>
            <a:r>
              <a:rPr lang="es-ES" sz="1800" b="0">
                <a:effectLst/>
                <a:latin typeface="Tahoma" pitchFamily="34" charset="0"/>
              </a:rPr>
              <a:t>Diseño debe ser explícito y detallado</a:t>
            </a:r>
          </a:p>
          <a:p>
            <a:pPr marL="742950" lvl="1" indent="-285750" algn="l">
              <a:buClr>
                <a:srgbClr val="808000"/>
              </a:buClr>
              <a:buFontTx/>
              <a:buChar char="–"/>
            </a:pPr>
            <a:endParaRPr lang="es-ES" sz="1800" b="0" u="sng">
              <a:effectLst/>
              <a:latin typeface="Tahoma" pitchFamily="34" charset="0"/>
            </a:endParaRPr>
          </a:p>
          <a:p>
            <a:pPr marL="742950" lvl="1" indent="-285750" algn="l">
              <a:buClr>
                <a:srgbClr val="808000"/>
              </a:buClr>
              <a:buFontTx/>
              <a:buChar char="–"/>
            </a:pPr>
            <a:r>
              <a:rPr lang="es-ES" sz="1800" b="0">
                <a:effectLst/>
                <a:latin typeface="Tahoma" pitchFamily="34" charset="0"/>
              </a:rPr>
              <a:t>Diferentes modelos</a:t>
            </a:r>
          </a:p>
          <a:p>
            <a:pPr marL="1143000" lvl="2" indent="-228600" algn="l">
              <a:buClr>
                <a:srgbClr val="808000"/>
              </a:buClr>
              <a:buFontTx/>
              <a:buChar char="•"/>
            </a:pPr>
            <a:r>
              <a:rPr lang="es-ES" sz="1600" b="0">
                <a:effectLst/>
                <a:latin typeface="Tahoma" pitchFamily="34" charset="0"/>
              </a:rPr>
              <a:t>Uniforme vs. Adaptada</a:t>
            </a:r>
          </a:p>
          <a:p>
            <a:pPr marL="1143000" lvl="2" indent="-228600" algn="l">
              <a:buClr>
                <a:srgbClr val="808000"/>
              </a:buClr>
              <a:buFontTx/>
              <a:buChar char="•"/>
            </a:pPr>
            <a:r>
              <a:rPr lang="es-ES" sz="1600" b="0">
                <a:effectLst/>
                <a:latin typeface="Tahoma" pitchFamily="34" charset="0"/>
              </a:rPr>
              <a:t>Concentración vs. Diversificación</a:t>
            </a:r>
          </a:p>
          <a:p>
            <a:pPr marL="1143000" lvl="2" indent="-228600" algn="l">
              <a:buClr>
                <a:srgbClr val="808000"/>
              </a:buClr>
              <a:buFontTx/>
              <a:buChar char="•"/>
            </a:pPr>
            <a:r>
              <a:rPr lang="es-ES" sz="1600" b="0">
                <a:effectLst/>
                <a:latin typeface="Tahoma" pitchFamily="34" charset="0"/>
              </a:rPr>
              <a:t>Comercial vs. de producción</a:t>
            </a:r>
          </a:p>
          <a:p>
            <a:pPr marL="342900" indent="-342900" algn="l">
              <a:buClr>
                <a:srgbClr val="808000"/>
              </a:buClr>
              <a:buFontTx/>
              <a:buChar char="•"/>
            </a:pPr>
            <a:endParaRPr lang="es-ES" sz="2000" b="0">
              <a:effectLst/>
              <a:latin typeface="Tahoma" pitchFamily="34" charset="0"/>
            </a:endParaRPr>
          </a:p>
          <a:p>
            <a:pPr marL="342900" indent="-342900" algn="l">
              <a:buClr>
                <a:srgbClr val="808000"/>
              </a:buClr>
              <a:buFontTx/>
              <a:buChar char="•"/>
            </a:pPr>
            <a:r>
              <a:rPr lang="es-ES" sz="2000" b="0">
                <a:effectLst/>
                <a:latin typeface="Tahoma" pitchFamily="34" charset="0"/>
              </a:rPr>
              <a:t>Necesidad de apoyos públicos</a:t>
            </a:r>
          </a:p>
          <a:p>
            <a:pPr marL="342900" indent="-342900" algn="l">
              <a:buClr>
                <a:srgbClr val="808000"/>
              </a:buClr>
              <a:buFontTx/>
              <a:buChar char="•"/>
            </a:pPr>
            <a:endParaRPr lang="es-ES" sz="2000" b="0">
              <a:effectLst/>
              <a:latin typeface="Tahoma" pitchFamily="34" charset="0"/>
            </a:endParaRPr>
          </a:p>
          <a:p>
            <a:pPr marL="742950" lvl="1" indent="-285750" algn="l">
              <a:buClr>
                <a:srgbClr val="808000"/>
              </a:buClr>
              <a:buFontTx/>
              <a:buChar char="–"/>
            </a:pPr>
            <a:r>
              <a:rPr lang="es-ES" sz="1800" b="0">
                <a:effectLst/>
                <a:latin typeface="Tahoma" pitchFamily="34" charset="0"/>
              </a:rPr>
              <a:t>Identificación necesidades</a:t>
            </a:r>
          </a:p>
          <a:p>
            <a:pPr marL="742950" lvl="1" indent="-285750" algn="l">
              <a:buClr>
                <a:srgbClr val="808000"/>
              </a:buClr>
              <a:buFontTx/>
              <a:buChar char="–"/>
            </a:pPr>
            <a:endParaRPr lang="es-ES" sz="1800" b="0">
              <a:effectLst/>
              <a:latin typeface="Tahoma" pitchFamily="34" charset="0"/>
            </a:endParaRPr>
          </a:p>
          <a:p>
            <a:pPr marL="742950" lvl="1" indent="-285750" algn="l">
              <a:buClr>
                <a:srgbClr val="808000"/>
              </a:buClr>
              <a:buFontTx/>
              <a:buChar char="–"/>
            </a:pPr>
            <a:r>
              <a:rPr lang="es-ES" sz="1800" b="0">
                <a:effectLst/>
                <a:latin typeface="Tahoma" pitchFamily="34" charset="0"/>
              </a:rPr>
              <a:t>Segmentación mercado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4D5EDB-A205-434A-8738-BA8B0A720B9C}" type="slidenum">
              <a:rPr lang="es-ES"/>
              <a:pPr/>
              <a:t>24</a:t>
            </a:fld>
            <a:endParaRPr lang="es-E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3500438"/>
            <a:ext cx="3348038" cy="1400175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86750" cy="431800"/>
          </a:xfrm>
        </p:spPr>
        <p:txBody>
          <a:bodyPr/>
          <a:lstStyle/>
          <a:p>
            <a:r>
              <a:rPr lang="es-ES"/>
              <a:t>Gracias por su atención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898525" y="3076575"/>
            <a:ext cx="166688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675" tIns="32578" rIns="63675" bIns="32578">
            <a:spAutoFit/>
          </a:bodyPr>
          <a:lstStyle/>
          <a:p>
            <a:pPr algn="l" defTabSz="496888" eaLnBrk="0" hangingPunct="0">
              <a:buFontTx/>
              <a:buChar char="•"/>
            </a:pPr>
            <a:endParaRPr lang="en-CA" sz="900" b="0"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11188" y="1773238"/>
            <a:ext cx="7561262" cy="1871662"/>
          </a:xfrm>
          <a:prstGeom prst="rect">
            <a:avLst/>
          </a:prstGeom>
          <a:solidFill>
            <a:schemeClr val="bg1"/>
          </a:solidFill>
          <a:ln w="12700">
            <a:noFill/>
            <a:prstDash val="dashDot"/>
            <a:miter lim="800000"/>
            <a:headEnd/>
            <a:tailEnd/>
          </a:ln>
          <a:effectLst/>
        </p:spPr>
        <p:txBody>
          <a:bodyPr/>
          <a:lstStyle/>
          <a:p>
            <a:pPr marL="265113" indent="-265113" algn="l" eaLnBrk="0" hangingPunct="0">
              <a:lnSpc>
                <a:spcPct val="120000"/>
              </a:lnSpc>
              <a:spcBef>
                <a:spcPct val="30000"/>
              </a:spcBef>
              <a:buClr>
                <a:srgbClr val="958B5B"/>
              </a:buClr>
              <a:buFont typeface="Wingdings" pitchFamily="2" charset="2"/>
              <a:buNone/>
            </a:pPr>
            <a:r>
              <a:rPr lang="es-ES" sz="1600">
                <a:solidFill>
                  <a:srgbClr val="000099"/>
                </a:solidFill>
                <a:effectLst/>
                <a:latin typeface="Verdana" pitchFamily="34" charset="0"/>
              </a:rPr>
              <a:t>Para información adicional contactar con:</a:t>
            </a:r>
          </a:p>
          <a:p>
            <a:pPr marL="265113" indent="-265113" algn="l" eaLnBrk="0" hangingPunct="0">
              <a:lnSpc>
                <a:spcPct val="120000"/>
              </a:lnSpc>
              <a:spcBef>
                <a:spcPct val="30000"/>
              </a:spcBef>
              <a:buClr>
                <a:srgbClr val="958B5B"/>
              </a:buClr>
              <a:buFont typeface="Wingdings" pitchFamily="2" charset="2"/>
              <a:buNone/>
            </a:pPr>
            <a:endParaRPr lang="es-ES" sz="1600">
              <a:solidFill>
                <a:srgbClr val="000099"/>
              </a:solidFill>
              <a:effectLst/>
              <a:latin typeface="Verdana" pitchFamily="34" charset="0"/>
            </a:endParaRPr>
          </a:p>
          <a:p>
            <a:pPr marL="708025" lvl="1" indent="-174625" algn="l" eaLnBrk="0" hangingPunct="0">
              <a:lnSpc>
                <a:spcPct val="120000"/>
              </a:lnSpc>
              <a:spcBef>
                <a:spcPct val="30000"/>
              </a:spcBef>
              <a:buClr>
                <a:srgbClr val="958B5B"/>
              </a:buClr>
              <a:buFont typeface="Wingdings" pitchFamily="2" charset="2"/>
              <a:buNone/>
            </a:pPr>
            <a:r>
              <a:rPr lang="es-ES" sz="1400">
                <a:solidFill>
                  <a:srgbClr val="000099"/>
                </a:solidFill>
                <a:effectLst/>
                <a:latin typeface="Verdana" pitchFamily="34" charset="0"/>
              </a:rPr>
              <a:t>Antonio Bonet	Presidente	</a:t>
            </a:r>
            <a:r>
              <a:rPr lang="es-ES" sz="1400" b="0">
                <a:solidFill>
                  <a:srgbClr val="000099"/>
                </a:solidFill>
                <a:effectLst/>
                <a:latin typeface="Verdana" pitchFamily="34" charset="0"/>
              </a:rPr>
              <a:t>abonet@acecomex.eu</a:t>
            </a:r>
          </a:p>
          <a:p>
            <a:pPr marL="708025" lvl="1" indent="-174625" algn="l" eaLnBrk="0" hangingPunct="0">
              <a:lnSpc>
                <a:spcPct val="120000"/>
              </a:lnSpc>
              <a:spcBef>
                <a:spcPct val="30000"/>
              </a:spcBef>
              <a:buClr>
                <a:srgbClr val="958B5B"/>
              </a:buClr>
              <a:buFont typeface="Wingdings" pitchFamily="2" charset="2"/>
              <a:buNone/>
            </a:pPr>
            <a:endParaRPr lang="es-ES" sz="1400">
              <a:solidFill>
                <a:srgbClr val="000099"/>
              </a:solidFill>
              <a:effectLst/>
              <a:latin typeface="Verdana" pitchFamily="34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898525" y="3076575"/>
            <a:ext cx="166688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675" tIns="32578" rIns="63675" bIns="32578">
            <a:spAutoFit/>
          </a:bodyPr>
          <a:lstStyle/>
          <a:p>
            <a:pPr algn="l" defTabSz="496888" eaLnBrk="0" hangingPunct="0">
              <a:buFontTx/>
              <a:buChar char="•"/>
            </a:pPr>
            <a:endParaRPr lang="en-CA" sz="900" b="0"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724525" y="4652963"/>
            <a:ext cx="2960688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s-ES" sz="1200" b="0">
                <a:effectLst/>
              </a:rPr>
              <a:t>Serrano 20, 4º-I</a:t>
            </a:r>
          </a:p>
          <a:p>
            <a:pPr algn="l"/>
            <a:r>
              <a:rPr lang="es-ES" sz="1200" b="0">
                <a:effectLst/>
              </a:rPr>
              <a:t>28001 MADRID</a:t>
            </a:r>
          </a:p>
          <a:p>
            <a:pPr algn="l"/>
            <a:r>
              <a:rPr lang="es-ES" sz="1200" b="0">
                <a:effectLst/>
              </a:rPr>
              <a:t>Tel. 91 435 15 67</a:t>
            </a:r>
          </a:p>
          <a:p>
            <a:pPr algn="l"/>
            <a:r>
              <a:rPr lang="es-ES" sz="1200" b="0">
                <a:effectLst/>
              </a:rPr>
              <a:t>Fax 91 435 01 84</a:t>
            </a:r>
          </a:p>
          <a:p>
            <a:pPr algn="l"/>
            <a:r>
              <a:rPr lang="es-ES" sz="1200" b="0">
                <a:effectLst/>
              </a:rPr>
              <a:t>acecomex@acecomex.eu</a:t>
            </a:r>
          </a:p>
          <a:p>
            <a:pPr algn="l"/>
            <a:r>
              <a:rPr lang="es-ES" sz="1200" b="0">
                <a:effectLst/>
              </a:rPr>
              <a:t>www.acecomex.eu</a:t>
            </a:r>
            <a:endParaRPr lang="es-ES" sz="1400" b="0">
              <a:effectLst/>
              <a:latin typeface="Verdana" pitchFamily="34" charset="0"/>
            </a:endParaRPr>
          </a:p>
        </p:txBody>
      </p:sp>
      <p:graphicFrame>
        <p:nvGraphicFramePr>
          <p:cNvPr id="35848" name="Object 8"/>
          <p:cNvGraphicFramePr>
            <a:graphicFrameLocks noChangeAspect="1"/>
          </p:cNvGraphicFramePr>
          <p:nvPr>
            <p:ph idx="1"/>
          </p:nvPr>
        </p:nvGraphicFramePr>
        <p:xfrm>
          <a:off x="5795963" y="5876925"/>
          <a:ext cx="3051175" cy="215900"/>
        </p:xfrm>
        <a:graphic>
          <a:graphicData uri="http://schemas.openxmlformats.org/presentationml/2006/ole">
            <p:oleObj spid="_x0000_s35848" r:id="rId4" imgW="3698280" imgH="190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1CB479-E349-4B8E-9677-37EA8528EC0A}" type="slidenum">
              <a:rPr lang="es-ES"/>
              <a:pPr/>
              <a:t>3</a:t>
            </a:fld>
            <a:endParaRPr lang="es-ES"/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763713" y="3141663"/>
            <a:ext cx="684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GB" sz="2400">
              <a:solidFill>
                <a:schemeClr val="tx1"/>
              </a:solidFill>
              <a:effectLst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539750" y="1125538"/>
            <a:ext cx="77724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82600" indent="-482600">
              <a:lnSpc>
                <a:spcPct val="115000"/>
              </a:lnSpc>
            </a:pPr>
            <a:r>
              <a:rPr lang="es-ES" sz="2000">
                <a:effectLst/>
                <a:latin typeface="Tahoma" pitchFamily="34" charset="0"/>
              </a:rPr>
              <a:t>¿ Qué es la Globalización ?</a:t>
            </a:r>
          </a:p>
          <a:p>
            <a:pPr marL="482600" indent="-482600">
              <a:lnSpc>
                <a:spcPct val="115000"/>
              </a:lnSpc>
            </a:pPr>
            <a:endParaRPr lang="es-ES" sz="2000">
              <a:effectLst/>
              <a:latin typeface="Tahoma" pitchFamily="34" charset="0"/>
            </a:endParaRPr>
          </a:p>
          <a:p>
            <a:pPr marL="482600" indent="-482600">
              <a:lnSpc>
                <a:spcPct val="115000"/>
              </a:lnSpc>
            </a:pPr>
            <a:r>
              <a:rPr lang="es-ES" sz="2000" b="0" u="sng">
                <a:effectLst/>
                <a:latin typeface="Tahoma" pitchFamily="34" charset="0"/>
              </a:rPr>
              <a:t>Ejemplo</a:t>
            </a:r>
            <a:r>
              <a:rPr lang="es-ES" sz="2000" b="0">
                <a:effectLst/>
                <a:latin typeface="Tahoma" pitchFamily="34" charset="0"/>
              </a:rPr>
              <a:t>: Princesa Diana de Inglaterra</a:t>
            </a:r>
          </a:p>
          <a:p>
            <a:pPr marL="482600" indent="-482600">
              <a:lnSpc>
                <a:spcPct val="115000"/>
              </a:lnSpc>
            </a:pPr>
            <a:endParaRPr lang="es-ES" sz="2000" b="0">
              <a:effectLst/>
              <a:latin typeface="Tahoma" pitchFamily="34" charset="0"/>
            </a:endParaRPr>
          </a:p>
          <a:p>
            <a:pPr marL="482600" indent="-482600">
              <a:lnSpc>
                <a:spcPct val="115000"/>
              </a:lnSpc>
            </a:pPr>
            <a:endParaRPr lang="es-ES" sz="1800">
              <a:effectLst/>
              <a:latin typeface="Tahoma" pitchFamily="34" charset="0"/>
            </a:endParaRPr>
          </a:p>
          <a:p>
            <a:pPr marL="482600" indent="-482600">
              <a:lnSpc>
                <a:spcPct val="115000"/>
              </a:lnSpc>
              <a:buFontTx/>
              <a:buChar char="-"/>
            </a:pPr>
            <a:r>
              <a:rPr lang="es-ES" sz="1800" b="0">
                <a:effectLst/>
                <a:latin typeface="Tahoma" pitchFamily="34" charset="0"/>
              </a:rPr>
              <a:t>ex </a:t>
            </a:r>
            <a:r>
              <a:rPr lang="es-ES" sz="1800">
                <a:effectLst/>
                <a:latin typeface="Tahoma" pitchFamily="34" charset="0"/>
              </a:rPr>
              <a:t>princesa británica</a:t>
            </a:r>
            <a:r>
              <a:rPr lang="es-ES" sz="1800" b="0">
                <a:effectLst/>
                <a:latin typeface="Tahoma" pitchFamily="34" charset="0"/>
              </a:rPr>
              <a:t>, con un </a:t>
            </a:r>
            <a:r>
              <a:rPr lang="es-ES" sz="1800">
                <a:effectLst/>
                <a:latin typeface="Tahoma" pitchFamily="34" charset="0"/>
              </a:rPr>
              <a:t>novio egipcio</a:t>
            </a:r>
            <a:r>
              <a:rPr lang="es-ES" sz="1800" b="0">
                <a:effectLst/>
                <a:latin typeface="Tahoma" pitchFamily="34" charset="0"/>
              </a:rPr>
              <a:t>, que usaba un </a:t>
            </a:r>
            <a:r>
              <a:rPr lang="es-ES" sz="1800">
                <a:effectLst/>
                <a:latin typeface="Tahoma" pitchFamily="34" charset="0"/>
              </a:rPr>
              <a:t>móvil sueco</a:t>
            </a:r>
            <a:r>
              <a:rPr lang="es-ES" sz="1800" b="0">
                <a:effectLst/>
                <a:latin typeface="Tahoma" pitchFamily="34" charset="0"/>
              </a:rPr>
              <a:t>, que viajaba en un </a:t>
            </a:r>
            <a:r>
              <a:rPr lang="es-ES" sz="1800">
                <a:effectLst/>
                <a:latin typeface="Tahoma" pitchFamily="34" charset="0"/>
              </a:rPr>
              <a:t>coche alemán</a:t>
            </a:r>
            <a:r>
              <a:rPr lang="es-ES" sz="1800" b="0">
                <a:effectLst/>
                <a:latin typeface="Tahoma" pitchFamily="34" charset="0"/>
              </a:rPr>
              <a:t>, manejado por un </a:t>
            </a:r>
            <a:r>
              <a:rPr lang="es-ES" sz="1800">
                <a:effectLst/>
                <a:latin typeface="Tahoma" pitchFamily="34" charset="0"/>
              </a:rPr>
              <a:t>conductor belga</a:t>
            </a:r>
            <a:r>
              <a:rPr lang="es-ES" sz="1800" b="0">
                <a:effectLst/>
                <a:latin typeface="Tahoma" pitchFamily="34" charset="0"/>
              </a:rPr>
              <a:t>, que estaba borracho con </a:t>
            </a:r>
            <a:r>
              <a:rPr lang="es-ES" sz="1800">
                <a:effectLst/>
                <a:latin typeface="Tahoma" pitchFamily="34" charset="0"/>
              </a:rPr>
              <a:t>whisky escocés.</a:t>
            </a:r>
          </a:p>
          <a:p>
            <a:pPr marL="482600" indent="-482600">
              <a:lnSpc>
                <a:spcPct val="115000"/>
              </a:lnSpc>
            </a:pPr>
            <a:endParaRPr lang="es-ES" sz="1800">
              <a:effectLst/>
              <a:latin typeface="Tahoma" pitchFamily="34" charset="0"/>
            </a:endParaRPr>
          </a:p>
          <a:p>
            <a:pPr marL="482600" indent="-482600">
              <a:lnSpc>
                <a:spcPct val="115000"/>
              </a:lnSpc>
              <a:buFontTx/>
              <a:buChar char="-"/>
            </a:pPr>
            <a:r>
              <a:rPr lang="es-ES" sz="1800" b="0">
                <a:effectLst/>
                <a:latin typeface="Tahoma" pitchFamily="34" charset="0"/>
              </a:rPr>
              <a:t>A ellos les seguía de cerca un </a:t>
            </a:r>
            <a:r>
              <a:rPr lang="es-ES" sz="1800">
                <a:effectLst/>
                <a:latin typeface="Tahoma" pitchFamily="34" charset="0"/>
              </a:rPr>
              <a:t>papparazzi italiano</a:t>
            </a:r>
            <a:r>
              <a:rPr lang="es-ES" sz="1800" b="0">
                <a:effectLst/>
                <a:latin typeface="Tahoma" pitchFamily="34" charset="0"/>
              </a:rPr>
              <a:t>, </a:t>
            </a:r>
          </a:p>
          <a:p>
            <a:pPr marL="482600" indent="-482600">
              <a:lnSpc>
                <a:spcPct val="115000"/>
              </a:lnSpc>
            </a:pPr>
            <a:r>
              <a:rPr lang="es-ES" sz="1800" b="0">
                <a:effectLst/>
                <a:latin typeface="Tahoma" pitchFamily="34" charset="0"/>
              </a:rPr>
              <a:t>en una </a:t>
            </a:r>
            <a:r>
              <a:rPr lang="es-ES" sz="1800">
                <a:effectLst/>
                <a:latin typeface="Tahoma" pitchFamily="34" charset="0"/>
              </a:rPr>
              <a:t>moto japonesa</a:t>
            </a:r>
            <a:r>
              <a:rPr lang="es-ES" sz="1800" b="0">
                <a:effectLst/>
                <a:latin typeface="Tahoma" pitchFamily="34" charset="0"/>
              </a:rPr>
              <a:t>, </a:t>
            </a:r>
          </a:p>
          <a:p>
            <a:pPr marL="482600" indent="-482600">
              <a:lnSpc>
                <a:spcPct val="115000"/>
              </a:lnSpc>
            </a:pPr>
            <a:r>
              <a:rPr lang="es-ES" sz="1800" b="0">
                <a:effectLst/>
                <a:latin typeface="Tahoma" pitchFamily="34" charset="0"/>
              </a:rPr>
              <a:t>y fue intervenida en un </a:t>
            </a:r>
            <a:r>
              <a:rPr lang="es-ES" sz="1800">
                <a:effectLst/>
                <a:latin typeface="Tahoma" pitchFamily="34" charset="0"/>
              </a:rPr>
              <a:t>hospital francés.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539750" y="404813"/>
            <a:ext cx="7848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	GLOBALIZACION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5342D2-ED7B-4178-B31A-2BC702ACBB4E}" type="slidenum">
              <a:rPr lang="es-ES"/>
              <a:pPr/>
              <a:t>4</a:t>
            </a:fld>
            <a:endParaRPr lang="es-ES"/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763713" y="3141663"/>
            <a:ext cx="684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GB" sz="2400">
              <a:solidFill>
                <a:schemeClr val="tx1"/>
              </a:solidFill>
              <a:effectLst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979613" y="2924175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GB" sz="2400">
              <a:solidFill>
                <a:schemeClr val="tx1"/>
              </a:solidFill>
              <a:effectLst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95288" y="1052513"/>
            <a:ext cx="8424862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effectLst/>
                <a:latin typeface="Tahoma" pitchFamily="34" charset="0"/>
              </a:rPr>
              <a:t>GLOBALIZACION </a:t>
            </a:r>
            <a:r>
              <a:rPr lang="es-ES" sz="2800">
                <a:solidFill>
                  <a:srgbClr val="808000"/>
                </a:solidFill>
                <a:effectLst/>
                <a:latin typeface="Tahoma" pitchFamily="34" charset="0"/>
                <a:sym typeface="Wingdings 3" pitchFamily="18" charset="2"/>
              </a:rPr>
              <a:t> </a:t>
            </a:r>
            <a:r>
              <a:rPr lang="es-ES" sz="2800">
                <a:effectLst/>
                <a:latin typeface="Tahoma" pitchFamily="34" charset="0"/>
                <a:sym typeface="Wingdings 3" pitchFamily="18" charset="2"/>
              </a:rPr>
              <a:t> </a:t>
            </a:r>
            <a:r>
              <a:rPr lang="es-ES" sz="2000">
                <a:effectLst/>
                <a:latin typeface="Tahoma" pitchFamily="34" charset="0"/>
              </a:rPr>
              <a:t>INTERNACIONALIZACION</a:t>
            </a:r>
          </a:p>
          <a:p>
            <a:pPr algn="l">
              <a:spcBef>
                <a:spcPct val="50000"/>
              </a:spcBef>
            </a:pPr>
            <a:r>
              <a:rPr lang="es-ES" sz="1800">
                <a:effectLst/>
                <a:latin typeface="Tahoma" pitchFamily="34" charset="0"/>
              </a:rPr>
              <a:t>Cada vez mas PYMES</a:t>
            </a:r>
            <a:r>
              <a:rPr lang="es-ES" sz="2000" b="0">
                <a:effectLst/>
                <a:latin typeface="Tahoma" pitchFamily="34" charset="0"/>
              </a:rPr>
              <a:t>: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s-ES" sz="1800" b="0">
                <a:effectLst/>
                <a:latin typeface="Tahoma" pitchFamily="34" charset="0"/>
              </a:rPr>
              <a:t>  tienen competidores extranjeros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s-ES" sz="1800" b="0">
                <a:effectLst/>
                <a:latin typeface="Tahoma" pitchFamily="34" charset="0"/>
              </a:rPr>
              <a:t>  compran o se suministran fuera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s-ES" sz="1800" b="0">
                <a:effectLst/>
                <a:latin typeface="Tahoma" pitchFamily="34" charset="0"/>
              </a:rPr>
              <a:t>  se plantean entrar en mercados exteriores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s-ES" sz="1800" b="0">
                <a:effectLst/>
                <a:latin typeface="Tahoma" pitchFamily="34" charset="0"/>
              </a:rPr>
              <a:t>  consideran producir en otros países.</a:t>
            </a:r>
          </a:p>
          <a:p>
            <a:pPr algn="l">
              <a:spcBef>
                <a:spcPct val="50000"/>
              </a:spcBef>
            </a:pPr>
            <a:endParaRPr lang="es-ES" sz="1800" b="0">
              <a:effectLst/>
              <a:latin typeface="Tahoma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es-ES" sz="1800">
                <a:effectLst/>
                <a:latin typeface="Tahoma" pitchFamily="34" charset="0"/>
              </a:rPr>
              <a:t>Por lo tanto es fundamental que</a:t>
            </a:r>
            <a:r>
              <a:rPr lang="es-ES" sz="1800" b="0">
                <a:effectLst/>
                <a:latin typeface="Tahoma" pitchFamily="34" charset="0"/>
              </a:rPr>
              <a:t>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s-ES" sz="1800" b="0">
                <a:effectLst/>
                <a:latin typeface="Tahoma" pitchFamily="34" charset="0"/>
              </a:rPr>
              <a:t>  los directivos </a:t>
            </a:r>
            <a:r>
              <a:rPr lang="es-ES" sz="1800" b="0" u="sng">
                <a:effectLst/>
                <a:latin typeface="Tahoma" pitchFamily="34" charset="0"/>
              </a:rPr>
              <a:t>entiendan la naturaleza de los negocios internacionales</a:t>
            </a:r>
            <a:r>
              <a:rPr lang="es-ES" sz="1800" b="0">
                <a:effectLst/>
                <a:latin typeface="Tahoma" pitchFamily="34" charset="0"/>
              </a:rPr>
              <a:t> (incluso cuando sólo estén compitiendo nacionalmente)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s-ES" sz="1800" b="0">
                <a:effectLst/>
                <a:latin typeface="Tahoma" pitchFamily="34" charset="0"/>
              </a:rPr>
              <a:t> las </a:t>
            </a:r>
            <a:r>
              <a:rPr lang="es-ES" sz="1800" b="0" u="sng">
                <a:effectLst/>
                <a:latin typeface="Tahoma" pitchFamily="34" charset="0"/>
              </a:rPr>
              <a:t>administraciones y cámaras apoyen a pymes</a:t>
            </a:r>
            <a:r>
              <a:rPr lang="es-ES" sz="1800" b="0">
                <a:effectLst/>
                <a:latin typeface="Tahoma" pitchFamily="34" charset="0"/>
              </a:rPr>
              <a:t> en el proceso de internacionalización</a:t>
            </a:r>
            <a:endParaRPr lang="es-ES" sz="2400" b="0">
              <a:solidFill>
                <a:srgbClr val="CC3300"/>
              </a:solidFill>
              <a:effectLst/>
              <a:latin typeface="Tahoma" pitchFamily="34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539750" y="404813"/>
            <a:ext cx="7848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	GLOBALIZACION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6663E-256C-4021-8F86-1C5B5AEED9E6}" type="slidenum">
              <a:rPr lang="es-ES"/>
              <a:pPr/>
              <a:t>5</a:t>
            </a:fld>
            <a:endParaRPr lang="es-ES"/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763713" y="3141663"/>
            <a:ext cx="684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GB" sz="2400">
              <a:solidFill>
                <a:schemeClr val="tx1"/>
              </a:solidFill>
              <a:effectLst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971550" y="2420938"/>
            <a:ext cx="66960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FFCC"/>
            </a:outerShdw>
          </a:effec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s-ES_tradnl" sz="2000">
                <a:effectLst/>
                <a:latin typeface="Arial" pitchFamily="34" charset="0"/>
                <a:cs typeface="Arial" pitchFamily="34" charset="0"/>
              </a:rPr>
              <a:t>“La internacionalización es un proceso </a:t>
            </a:r>
          </a:p>
          <a:p>
            <a:pPr>
              <a:lnSpc>
                <a:spcPct val="130000"/>
              </a:lnSpc>
            </a:pPr>
            <a:r>
              <a:rPr lang="es-ES_tradnl" sz="2000">
                <a:effectLst/>
                <a:latin typeface="Arial" pitchFamily="34" charset="0"/>
                <a:cs typeface="Arial" pitchFamily="34" charset="0"/>
              </a:rPr>
              <a:t>cultural por medio del cual las empresas desarrollan capacidades para hacer negocios en diversos países, fuera de los mercados que constituyen su entorno geográfico natural”</a:t>
            </a:r>
            <a:endParaRPr lang="es-ES" sz="2000">
              <a:effectLst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539750" y="404813"/>
            <a:ext cx="7848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	El PROCESO DE INTERNACIONALIZACIÓN: 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611188" y="1125538"/>
            <a:ext cx="7848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1.	Concepto </a:t>
            </a:r>
            <a:r>
              <a:rPr lang="es-ES" sz="16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(1/3)</a:t>
            </a:r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323850" y="1916113"/>
            <a:ext cx="7993063" cy="3168650"/>
          </a:xfrm>
          <a:prstGeom prst="ellipse">
            <a:avLst/>
          </a:prstGeom>
          <a:noFill/>
          <a:ln w="28575">
            <a:solidFill>
              <a:srgbClr val="8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3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3E6352-A09B-4FEA-9775-46DEDAD8A98F}" type="slidenum">
              <a:rPr lang="es-ES"/>
              <a:pPr/>
              <a:t>6</a:t>
            </a:fld>
            <a:endParaRPr lang="es-E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763713" y="3141663"/>
            <a:ext cx="684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GB" sz="2400">
              <a:solidFill>
                <a:schemeClr val="tx1"/>
              </a:solidFill>
              <a:effectLst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468313" y="1773238"/>
            <a:ext cx="83058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73100" indent="-482600" algn="l">
              <a:lnSpc>
                <a:spcPct val="30000"/>
              </a:lnSpc>
              <a:spcBef>
                <a:spcPct val="50000"/>
              </a:spcBef>
            </a:pPr>
            <a:endParaRPr lang="en-GB" sz="2400"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673100" indent="-482600" algn="just">
              <a:spcBef>
                <a:spcPct val="50000"/>
              </a:spcBef>
              <a:buClr>
                <a:srgbClr val="808000"/>
              </a:buClr>
              <a:buFont typeface="Wingdings" pitchFamily="2" charset="2"/>
              <a:buChar char="ü"/>
            </a:pPr>
            <a:r>
              <a:rPr lang="es-ES_tradnl" sz="1800" b="0">
                <a:effectLst/>
                <a:latin typeface="Tahoma" pitchFamily="34" charset="0"/>
                <a:cs typeface="Arial" pitchFamily="34" charset="0"/>
              </a:rPr>
              <a:t>No es un cambio de hoy para mañana.</a:t>
            </a:r>
          </a:p>
          <a:p>
            <a:pPr marL="673100" indent="-482600" algn="just">
              <a:spcBef>
                <a:spcPct val="50000"/>
              </a:spcBef>
              <a:buClr>
                <a:srgbClr val="808000"/>
              </a:buClr>
              <a:buFont typeface="Wingdings" pitchFamily="2" charset="2"/>
              <a:buChar char="ü"/>
            </a:pPr>
            <a:endParaRPr lang="en-GB" sz="1800" b="0">
              <a:effectLst/>
              <a:latin typeface="Tahoma" pitchFamily="34" charset="0"/>
              <a:cs typeface="Times New Roman" pitchFamily="18" charset="0"/>
            </a:endParaRPr>
          </a:p>
          <a:p>
            <a:pPr marL="673100" indent="-482600" algn="just">
              <a:spcBef>
                <a:spcPct val="50000"/>
              </a:spcBef>
              <a:buClr>
                <a:srgbClr val="808000"/>
              </a:buClr>
              <a:buFont typeface="Wingdings" pitchFamily="2" charset="2"/>
              <a:buChar char="ü"/>
            </a:pPr>
            <a:r>
              <a:rPr lang="es-ES_tradnl" sz="1800" b="0">
                <a:effectLst/>
                <a:latin typeface="Tahoma" pitchFamily="34" charset="0"/>
                <a:cs typeface="Arial" pitchFamily="34" charset="0"/>
              </a:rPr>
              <a:t>No es hacer lo mismo que en nuestro país pero en un mercado nuevo (exportar).</a:t>
            </a:r>
          </a:p>
          <a:p>
            <a:pPr marL="673100" indent="-482600" algn="just">
              <a:spcBef>
                <a:spcPct val="50000"/>
              </a:spcBef>
              <a:buClr>
                <a:srgbClr val="808000"/>
              </a:buClr>
              <a:buFont typeface="Wingdings" pitchFamily="2" charset="2"/>
              <a:buChar char="ü"/>
            </a:pPr>
            <a:endParaRPr lang="en-GB" sz="1800" b="0">
              <a:effectLst/>
              <a:latin typeface="Tahoma" pitchFamily="34" charset="0"/>
              <a:cs typeface="Times New Roman" pitchFamily="18" charset="0"/>
            </a:endParaRPr>
          </a:p>
          <a:p>
            <a:pPr marL="673100" indent="-482600" algn="just">
              <a:spcBef>
                <a:spcPct val="50000"/>
              </a:spcBef>
              <a:buClr>
                <a:srgbClr val="808000"/>
              </a:buClr>
              <a:buFont typeface="Wingdings" pitchFamily="2" charset="2"/>
              <a:buChar char="ü"/>
            </a:pPr>
            <a:r>
              <a:rPr lang="es-ES_tradnl" sz="1800" b="0">
                <a:effectLst/>
                <a:latin typeface="Tahoma" pitchFamily="34" charset="0"/>
                <a:cs typeface="Arial" pitchFamily="34" charset="0"/>
              </a:rPr>
              <a:t>Es adaptar lo que sabe hacer la empresa a las necesidades / oportunidades del nuevo mercado desde el punto de vista del consumidor (marketing estratégico).</a:t>
            </a:r>
          </a:p>
          <a:p>
            <a:pPr marL="673100" indent="-482600" algn="just">
              <a:spcBef>
                <a:spcPct val="50000"/>
              </a:spcBef>
              <a:buClr>
                <a:srgbClr val="808000"/>
              </a:buClr>
              <a:buFont typeface="Wingdings" pitchFamily="2" charset="2"/>
              <a:buNone/>
            </a:pPr>
            <a:endParaRPr lang="es-ES" sz="1800" b="0">
              <a:effectLst/>
              <a:latin typeface="Tahoma" pitchFamily="34" charset="0"/>
              <a:cs typeface="Arial" pitchFamily="34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539750" y="404813"/>
            <a:ext cx="7848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	El PROCESO DE INTERNACIONALIZACIÓN: 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611188" y="1125538"/>
            <a:ext cx="7848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1.	Concepto </a:t>
            </a:r>
            <a:r>
              <a:rPr lang="es-ES" sz="16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(2/3)</a:t>
            </a:r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3CDE48-EDCE-4F73-AA2B-9DBDBC57BF33}" type="slidenum">
              <a:rPr lang="es-ES"/>
              <a:pPr/>
              <a:t>7</a:t>
            </a:fld>
            <a:endParaRPr lang="es-ES"/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763713" y="3141663"/>
            <a:ext cx="684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GB" sz="2400">
              <a:solidFill>
                <a:schemeClr val="tx1"/>
              </a:solidFill>
              <a:effectLst/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900113" y="1989138"/>
            <a:ext cx="79248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es-ES_tradnl" sz="1800">
                <a:solidFill>
                  <a:srgbClr val="808000"/>
                </a:solidFill>
                <a:effectLst/>
                <a:latin typeface="Arial" pitchFamily="34" charset="0"/>
                <a:cs typeface="Arial" pitchFamily="34" charset="0"/>
                <a:sym typeface="Wingdings 3" pitchFamily="18" charset="2"/>
              </a:rPr>
              <a:t></a:t>
            </a:r>
            <a:r>
              <a:rPr lang="es-ES_tradnl" sz="180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 3" pitchFamily="18" charset="2"/>
              </a:rPr>
              <a:t> </a:t>
            </a:r>
            <a:r>
              <a:rPr lang="es-ES_tradnl" sz="2000">
                <a:effectLst/>
                <a:latin typeface="Tahoma" pitchFamily="34" charset="0"/>
                <a:cs typeface="Arial" pitchFamily="34" charset="0"/>
              </a:rPr>
              <a:t>“ PROCESO”</a:t>
            </a:r>
            <a:r>
              <a:rPr lang="es-ES_tradnl" sz="1800">
                <a:effectLst/>
                <a:latin typeface="Tahoma" pitchFamily="34" charset="0"/>
                <a:cs typeface="Arial" pitchFamily="34" charset="0"/>
              </a:rPr>
              <a:t> </a:t>
            </a:r>
            <a:r>
              <a:rPr lang="es-ES_tradnl" sz="1800" b="0">
                <a:effectLst/>
                <a:latin typeface="Tahoma" pitchFamily="34" charset="0"/>
                <a:cs typeface="Arial" pitchFamily="34" charset="0"/>
              </a:rPr>
              <a:t>que se desarrolla en diferentes fases en el cual el grado de compromiso de la empresa crece conforme se incrementa su conocimiento de los mercados exteriores y su nivel de experiencia internacional.</a:t>
            </a:r>
            <a:r>
              <a:rPr lang="es-ES" sz="2000" b="0">
                <a:solidFill>
                  <a:schemeClr val="tx1"/>
                </a:solidFill>
                <a:effectLst/>
                <a:latin typeface="Tahoma" pitchFamily="34" charset="0"/>
              </a:rPr>
              <a:t> 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914400" y="3886200"/>
            <a:ext cx="78486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50000"/>
              </a:spcBef>
              <a:tabLst>
                <a:tab pos="101600" algn="l"/>
              </a:tabLst>
            </a:pPr>
            <a:r>
              <a:rPr lang="es-ES_tradnl" sz="1800">
                <a:solidFill>
                  <a:srgbClr val="808000"/>
                </a:solidFill>
                <a:effectLst/>
                <a:latin typeface="Arial" pitchFamily="34" charset="0"/>
                <a:cs typeface="Arial" pitchFamily="34" charset="0"/>
                <a:sym typeface="Wingdings 3" pitchFamily="18" charset="2"/>
              </a:rPr>
              <a:t></a:t>
            </a:r>
            <a:r>
              <a:rPr lang="es-ES_tradnl" sz="1800">
                <a:solidFill>
                  <a:srgbClr val="006600"/>
                </a:solidFill>
                <a:effectLst/>
                <a:latin typeface="Arial" pitchFamily="34" charset="0"/>
                <a:cs typeface="Arial" pitchFamily="34" charset="0"/>
                <a:sym typeface="Wingdings 3" pitchFamily="18" charset="2"/>
              </a:rPr>
              <a:t> </a:t>
            </a:r>
            <a:r>
              <a:rPr lang="es-ES_tradnl" sz="2000">
                <a:effectLst/>
                <a:latin typeface="Tahoma" pitchFamily="34" charset="0"/>
                <a:cs typeface="Arial" pitchFamily="34" charset="0"/>
              </a:rPr>
              <a:t>“CULTURAL” </a:t>
            </a:r>
            <a:r>
              <a:rPr lang="es-ES_tradnl" sz="1800" b="0">
                <a:effectLst/>
                <a:latin typeface="Tahoma" pitchFamily="34" charset="0"/>
                <a:cs typeface="Arial" pitchFamily="34" charset="0"/>
              </a:rPr>
              <a:t>porque es responsabilidad de la organización en su conjunto y termina afectando al modelo de negocio en nuestro mercado doméstico</a:t>
            </a:r>
            <a:r>
              <a:rPr lang="es-ES_tradnl" sz="1800" b="0">
                <a:solidFill>
                  <a:schemeClr val="tx1"/>
                </a:solidFill>
                <a:effectLst/>
                <a:latin typeface="Tahoma" pitchFamily="34" charset="0"/>
                <a:cs typeface="Arial" pitchFamily="34" charset="0"/>
              </a:rPr>
              <a:t>.</a:t>
            </a:r>
            <a:endParaRPr lang="en-GB" sz="1800" b="0"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  <a:tabLst>
                <a:tab pos="101600" algn="l"/>
              </a:tabLst>
            </a:pPr>
            <a:endParaRPr lang="es-ES" sz="1800" b="0">
              <a:solidFill>
                <a:schemeClr val="tx1"/>
              </a:solidFill>
              <a:effectLst/>
            </a:endParaRP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539750" y="404813"/>
            <a:ext cx="7848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	El PROCESO DE INTERNACIONALIZACIÓN: 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611188" y="1125538"/>
            <a:ext cx="7848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1.	Concepto </a:t>
            </a:r>
            <a:r>
              <a:rPr lang="es-ES" sz="16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(3/3)</a:t>
            </a:r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utoUpdateAnimBg="0"/>
      <p:bldP spid="6349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20BD36-60E6-4D23-8254-259C79F67473}" type="slidenum">
              <a:rPr lang="es-ES"/>
              <a:pPr/>
              <a:t>8</a:t>
            </a:fld>
            <a:endParaRPr lang="es-ES"/>
          </a:p>
        </p:txBody>
      </p:sp>
      <p:sp>
        <p:nvSpPr>
          <p:cNvPr id="952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7848600" cy="576262"/>
          </a:xfrm>
        </p:spPr>
        <p:txBody>
          <a:bodyPr/>
          <a:lstStyle/>
          <a:p>
            <a:pPr algn="l"/>
            <a:r>
              <a:rPr lang="es-ES" u="none"/>
              <a:t>2. 	El PROCESO DE INTERNACIONALIZACIÓN</a:t>
            </a:r>
          </a:p>
        </p:txBody>
      </p:sp>
      <p:sp>
        <p:nvSpPr>
          <p:cNvPr id="952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7772400" cy="4249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1800">
                <a:latin typeface="Tahoma" pitchFamily="34" charset="0"/>
              </a:rPr>
              <a:t>Extranjeros compran productos en nuestro país.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180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s-ES" sz="1800">
                <a:latin typeface="Tahoma" pitchFamily="34" charset="0"/>
              </a:rPr>
              <a:t>Importación de tecnología, marcas, patentes, ...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180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s-ES" sz="1800">
                <a:latin typeface="Tahoma" pitchFamily="34" charset="0"/>
              </a:rPr>
              <a:t>Exportación: empresa vende en el extranjero.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180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s-ES" sz="1800">
                <a:latin typeface="Tahoma" pitchFamily="34" charset="0"/>
              </a:rPr>
              <a:t>Internacionalización comercial: venta productos desde el extranjero.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180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s-ES" sz="1800">
                <a:latin typeface="Tahoma" pitchFamily="34" charset="0"/>
              </a:rPr>
              <a:t>Internacionalización industrial: instalación de unidades fabriles en el extranjero.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180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s-ES" sz="1800">
                <a:latin typeface="Tahoma" pitchFamily="34" charset="0"/>
              </a:rPr>
              <a:t>Otros tipos: </a:t>
            </a:r>
          </a:p>
          <a:p>
            <a:pPr lvl="1">
              <a:lnSpc>
                <a:spcPct val="90000"/>
              </a:lnSpc>
            </a:pPr>
            <a:r>
              <a:rPr lang="es-ES" sz="1600">
                <a:latin typeface="Tahoma" pitchFamily="34" charset="0"/>
              </a:rPr>
              <a:t>exportación de tecnología, know-how, ...</a:t>
            </a:r>
          </a:p>
          <a:p>
            <a:pPr lvl="1">
              <a:lnSpc>
                <a:spcPct val="90000"/>
              </a:lnSpc>
            </a:pPr>
            <a:r>
              <a:rPr lang="es-ES" sz="1600">
                <a:latin typeface="Tahoma" pitchFamily="34" charset="0"/>
              </a:rPr>
              <a:t>outsourcing</a:t>
            </a:r>
          </a:p>
        </p:txBody>
      </p:sp>
      <p:sp>
        <p:nvSpPr>
          <p:cNvPr id="95236" name="Rectangle 1028"/>
          <p:cNvSpPr>
            <a:spLocks noChangeArrowheads="1"/>
          </p:cNvSpPr>
          <p:nvPr/>
        </p:nvSpPr>
        <p:spPr bwMode="auto">
          <a:xfrm>
            <a:off x="611188" y="1125538"/>
            <a:ext cx="7848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2.	Etapas </a:t>
            </a:r>
            <a:r>
              <a:rPr lang="es-ES" sz="16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(1/3)</a:t>
            </a:r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Internacionalización de pymes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5AA1F8-23B4-4403-A678-5B924B94C267}" type="slidenum">
              <a:rPr lang="es-ES"/>
              <a:pPr/>
              <a:t>9</a:t>
            </a:fld>
            <a:endParaRPr lang="es-ES"/>
          </a:p>
        </p:txBody>
      </p:sp>
      <p:graphicFrame>
        <p:nvGraphicFramePr>
          <p:cNvPr id="37891" name="Diagram 1027"/>
          <p:cNvGraphicFramePr>
            <a:graphicFrameLocks/>
          </p:cNvGraphicFramePr>
          <p:nvPr>
            <p:ph idx="1"/>
          </p:nvPr>
        </p:nvGraphicFramePr>
        <p:xfrm>
          <a:off x="179388" y="692150"/>
          <a:ext cx="8785225" cy="5607050"/>
        </p:xfrm>
        <a:graphic>
          <a:graphicData uri="http://schemas.openxmlformats.org/drawingml/2006/compatibility">
            <com:legacyDrawing xmlns:com="http://schemas.openxmlformats.org/drawingml/2006/compatibility" spid="_x0000_s37891"/>
          </a:graphicData>
        </a:graphic>
      </p:graphicFrame>
      <p:sp>
        <p:nvSpPr>
          <p:cNvPr id="37899" name="Rectangle 1035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7848600" cy="576262"/>
          </a:xfrm>
          <a:noFill/>
          <a:ln/>
        </p:spPr>
        <p:txBody>
          <a:bodyPr/>
          <a:lstStyle/>
          <a:p>
            <a:pPr algn="l"/>
            <a:r>
              <a:rPr lang="es-ES" u="none"/>
              <a:t>2. 	El PROCESO DE INTERNACIONALIZACIÓN</a:t>
            </a:r>
          </a:p>
        </p:txBody>
      </p:sp>
      <p:sp>
        <p:nvSpPr>
          <p:cNvPr id="37900" name="Rectangle 1036"/>
          <p:cNvSpPr>
            <a:spLocks noChangeArrowheads="1"/>
          </p:cNvSpPr>
          <p:nvPr/>
        </p:nvSpPr>
        <p:spPr bwMode="auto">
          <a:xfrm>
            <a:off x="611188" y="1125538"/>
            <a:ext cx="7848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2.	Etapas </a:t>
            </a:r>
            <a:r>
              <a:rPr lang="es-ES" sz="16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(2/3)</a:t>
            </a:r>
            <a:r>
              <a:rPr lang="es-ES" sz="240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1" i="0" u="none" strike="noStrike" cap="none" normalizeH="0" baseline="0" smtClean="0">
            <a:ln>
              <a:noFill/>
            </a:ln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1" i="0" u="none" strike="noStrike" cap="none" normalizeH="0" baseline="0" smtClean="0">
            <a:ln>
              <a:noFill/>
            </a:ln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1066</Words>
  <Application>Microsoft Office PowerPoint</Application>
  <PresentationFormat>On-screen Show (4:3)</PresentationFormat>
  <Paragraphs>399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Times New Roman</vt:lpstr>
      <vt:lpstr>Tahoma</vt:lpstr>
      <vt:lpstr>Wingdings 3</vt:lpstr>
      <vt:lpstr>Arial</vt:lpstr>
      <vt:lpstr>Wingdings</vt:lpstr>
      <vt:lpstr>Verdana</vt:lpstr>
      <vt:lpstr>Diseño predeterminado</vt:lpstr>
      <vt:lpstr>Documento de imagen</vt:lpstr>
      <vt:lpstr>Adobe Photoshop Image</vt:lpstr>
      <vt:lpstr>INTERNACIONALIZACION DE PYMES:  PROBLEMÁTICA EMPRESARIAL Y POLITICAS DE APOYO Antonio Bonet Madurga</vt:lpstr>
      <vt:lpstr>INDICE</vt:lpstr>
      <vt:lpstr>Slide 3</vt:lpstr>
      <vt:lpstr>Slide 4</vt:lpstr>
      <vt:lpstr>Slide 5</vt:lpstr>
      <vt:lpstr>Slide 6</vt:lpstr>
      <vt:lpstr>Slide 7</vt:lpstr>
      <vt:lpstr>2.  El PROCESO DE INTERNACIONALIZACIÓN</vt:lpstr>
      <vt:lpstr>2.  El PROCESO DE INTERNACIONALIZACIÓN</vt:lpstr>
      <vt:lpstr>Slide 10</vt:lpstr>
      <vt:lpstr>Slide 11</vt:lpstr>
      <vt:lpstr>Slide 12</vt:lpstr>
      <vt:lpstr>2.  El PROCESO DE INTERNACIONALIZACIÓN</vt:lpstr>
      <vt:lpstr>2.  El PROCESO DE INTERNACIONALIZACIÓN</vt:lpstr>
      <vt:lpstr>3.1.  Identificación de Necesidades de las Empresas (1/3)</vt:lpstr>
      <vt:lpstr>3.1.  Identificación de Necesidades de las Empresas (2/3)</vt:lpstr>
      <vt:lpstr>3.1.  Identificación de Necesidades de las Empresas (3/3)</vt:lpstr>
      <vt:lpstr>3.2.  El Modelo Español (1/3)</vt:lpstr>
      <vt:lpstr>3.2.  El Modelo Español (2/4)</vt:lpstr>
      <vt:lpstr>3.2.  El Modelo Español (3/4)</vt:lpstr>
      <vt:lpstr>3.2.  El Modelo Español (4/4)</vt:lpstr>
      <vt:lpstr>Slide 22</vt:lpstr>
      <vt:lpstr>Slide 23</vt:lpstr>
      <vt:lpstr>Gracias por su atención</vt:lpstr>
    </vt:vector>
  </TitlesOfParts>
  <Company>Ace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</dc:creator>
  <cp:lastModifiedBy>anarod</cp:lastModifiedBy>
  <cp:revision>41</cp:revision>
  <dcterms:created xsi:type="dcterms:W3CDTF">2002-10-14T11:37:43Z</dcterms:created>
  <dcterms:modified xsi:type="dcterms:W3CDTF">2010-07-12T02:14:44Z</dcterms:modified>
</cp:coreProperties>
</file>