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xls" ContentType="application/vnd.ms-exce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Default Extension="jpeg" ContentType="image/jpeg"/>
  <Default Extension="emf" ContentType="image/x-emf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Default Extension="vml" ContentType="application/vnd.openxmlformats-officedocument.vmlDrawing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55" r:id="rId1"/>
  </p:sldMasterIdLst>
  <p:notesMasterIdLst>
    <p:notesMasterId r:id="rId33"/>
  </p:notesMasterIdLst>
  <p:handoutMasterIdLst>
    <p:handoutMasterId r:id="rId34"/>
  </p:handoutMasterIdLst>
  <p:sldIdLst>
    <p:sldId id="272" r:id="rId2"/>
    <p:sldId id="420" r:id="rId3"/>
    <p:sldId id="421" r:id="rId4"/>
    <p:sldId id="405" r:id="rId5"/>
    <p:sldId id="445" r:id="rId6"/>
    <p:sldId id="438" r:id="rId7"/>
    <p:sldId id="439" r:id="rId8"/>
    <p:sldId id="440" r:id="rId9"/>
    <p:sldId id="274" r:id="rId10"/>
    <p:sldId id="406" r:id="rId11"/>
    <p:sldId id="350" r:id="rId12"/>
    <p:sldId id="442" r:id="rId13"/>
    <p:sldId id="409" r:id="rId14"/>
    <p:sldId id="407" r:id="rId15"/>
    <p:sldId id="408" r:id="rId16"/>
    <p:sldId id="429" r:id="rId17"/>
    <p:sldId id="430" r:id="rId18"/>
    <p:sldId id="412" r:id="rId19"/>
    <p:sldId id="431" r:id="rId20"/>
    <p:sldId id="432" r:id="rId21"/>
    <p:sldId id="426" r:id="rId22"/>
    <p:sldId id="433" r:id="rId23"/>
    <p:sldId id="427" r:id="rId24"/>
    <p:sldId id="428" r:id="rId25"/>
    <p:sldId id="443" r:id="rId26"/>
    <p:sldId id="444" r:id="rId27"/>
    <p:sldId id="446" r:id="rId28"/>
    <p:sldId id="447" r:id="rId29"/>
    <p:sldId id="448" r:id="rId30"/>
    <p:sldId id="450" r:id="rId31"/>
    <p:sldId id="449" r:id="rId32"/>
  </p:sldIdLst>
  <p:sldSz cx="9144000" cy="6858000" type="screen4x3"/>
  <p:notesSz cx="6858000" cy="9028113"/>
  <p:embeddedFontLst>
    <p:embeddedFont>
      <p:font typeface="Tahoma" pitchFamily="34" charset="0"/>
      <p:regular r:id="rId35"/>
      <p:bold r:id="rId36"/>
    </p:embeddedFont>
    <p:embeddedFont>
      <p:font typeface="Book Antiqua" pitchFamily="18" charset="0"/>
      <p:regular r:id="rId37"/>
      <p:bold r:id="rId38"/>
      <p:italic r:id="rId39"/>
      <p:boldItalic r:id="rId40"/>
    </p:embeddedFont>
    <p:embeddedFont>
      <p:font typeface="Verdana" pitchFamily="34" charset="0"/>
      <p:regular r:id="rId41"/>
      <p:bold r:id="rId42"/>
      <p:italic r:id="rId43"/>
      <p:boldItalic r:id="rId44"/>
    </p:embeddedFont>
  </p:embeddedFontLst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gdalena Pardo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CC00"/>
    <a:srgbClr val="3581FD"/>
    <a:srgbClr val="FF9933"/>
    <a:srgbClr val="FFCCCC"/>
    <a:srgbClr val="66FF33"/>
    <a:srgbClr val="0000CC"/>
    <a:srgbClr val="00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 autoAdjust="0"/>
    <p:restoredTop sz="94660"/>
  </p:normalViewPr>
  <p:slideViewPr>
    <p:cSldViewPr>
      <p:cViewPr>
        <p:scale>
          <a:sx n="66" d="100"/>
          <a:sy n="66" d="100"/>
        </p:scale>
        <p:origin x="-714" y="-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00" d="100"/>
          <a:sy n="100" d="100"/>
        </p:scale>
        <p:origin x="-906" y="2202"/>
      </p:cViewPr>
      <p:guideLst>
        <p:guide orient="horz" pos="2844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42" Type="http://schemas.openxmlformats.org/officeDocument/2006/relationships/font" Target="fonts/font8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4.fntdata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43" Type="http://schemas.openxmlformats.org/officeDocument/2006/relationships/font" Target="fonts/font9.fntdata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endParaRPr lang="es-E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endParaRPr lang="es-ES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577263"/>
            <a:ext cx="2971800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endParaRPr lang="es-ES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577263"/>
            <a:ext cx="2971800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fld id="{B03FA12D-9CB5-4669-9609-C70C80259D85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endParaRPr lang="es-ES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endParaRPr lang="es-ES"/>
          </a:p>
        </p:txBody>
      </p:sp>
      <p:sp>
        <p:nvSpPr>
          <p:cNvPr id="51204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73163" y="677863"/>
            <a:ext cx="4513262" cy="33845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287838"/>
            <a:ext cx="5029200" cy="406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512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577263"/>
            <a:ext cx="2971800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endParaRPr lang="es-ES"/>
          </a:p>
        </p:txBody>
      </p:sp>
      <p:sp>
        <p:nvSpPr>
          <p:cNvPr id="512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577263"/>
            <a:ext cx="2971800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fld id="{F450213D-72C3-4698-A9F3-EC3C1E8876DA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856604-DD41-47A1-A538-AF1C02445568}" type="slidenum">
              <a:rPr lang="es-ES"/>
              <a:pPr/>
              <a:t>1</a:t>
            </a:fld>
            <a:endParaRPr lang="es-ES"/>
          </a:p>
        </p:txBody>
      </p:sp>
      <p:sp>
        <p:nvSpPr>
          <p:cNvPr id="7885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74750" y="677863"/>
            <a:ext cx="4510088" cy="3384550"/>
          </a:xfrm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74BECB-E23A-4FD0-8C4C-2ABD7831149C}" type="slidenum">
              <a:rPr lang="es-ES"/>
              <a:pPr/>
              <a:t>10</a:t>
            </a:fld>
            <a:endParaRPr lang="es-ES"/>
          </a:p>
        </p:txBody>
      </p:sp>
      <p:sp>
        <p:nvSpPr>
          <p:cNvPr id="28365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3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11C93F-8CBD-485F-832D-5585CA248B19}" type="slidenum">
              <a:rPr lang="es-ES"/>
              <a:pPr/>
              <a:t>11</a:t>
            </a:fld>
            <a:endParaRPr lang="es-ES"/>
          </a:p>
        </p:txBody>
      </p:sp>
      <p:sp>
        <p:nvSpPr>
          <p:cNvPr id="160770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74750" y="677863"/>
            <a:ext cx="4510088" cy="33845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0771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287838"/>
            <a:ext cx="5029200" cy="40624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s-CO"/>
              <a:t>Si el análisis de la cadena comprende varios productos, se deben estudiar diferencias entre éstos, en la medida en que sean relevantes para incrementar eficiencias.  </a:t>
            </a:r>
          </a:p>
          <a:p>
            <a:r>
              <a:rPr lang="es-CO"/>
              <a:t>Por ejemplo, se pueden realizar análisis de portafolio, entender si unos productos subsidian a otros, etc.</a:t>
            </a:r>
            <a:endParaRPr lang="es-E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196C31-E84A-4A56-AEBA-D4D79291BFC3}" type="slidenum">
              <a:rPr lang="es-ES"/>
              <a:pPr/>
              <a:t>12</a:t>
            </a:fld>
            <a:endParaRPr lang="es-ES"/>
          </a:p>
        </p:txBody>
      </p:sp>
      <p:sp>
        <p:nvSpPr>
          <p:cNvPr id="38912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230788-614A-4E68-B343-294D81605612}" type="slidenum">
              <a:rPr lang="es-ES"/>
              <a:pPr/>
              <a:t>13</a:t>
            </a:fld>
            <a:endParaRPr lang="es-ES"/>
          </a:p>
        </p:txBody>
      </p:sp>
      <p:sp>
        <p:nvSpPr>
          <p:cNvPr id="29081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0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07828D-53B4-471E-BCAD-BCD8F83105AF}" type="slidenum">
              <a:rPr lang="es-ES"/>
              <a:pPr/>
              <a:t>14</a:t>
            </a:fld>
            <a:endParaRPr lang="es-ES"/>
          </a:p>
        </p:txBody>
      </p:sp>
      <p:sp>
        <p:nvSpPr>
          <p:cNvPr id="28672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0C4E4D-4903-4C16-BCBE-687A89FD075E}" type="slidenum">
              <a:rPr lang="es-ES"/>
              <a:pPr/>
              <a:t>15</a:t>
            </a:fld>
            <a:endParaRPr lang="es-ES"/>
          </a:p>
        </p:txBody>
      </p:sp>
      <p:sp>
        <p:nvSpPr>
          <p:cNvPr id="28877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8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ABAE29-160D-4F11-94CB-3E674883DABA}" type="slidenum">
              <a:rPr lang="es-ES"/>
              <a:pPr/>
              <a:t>16</a:t>
            </a:fld>
            <a:endParaRPr lang="es-ES"/>
          </a:p>
        </p:txBody>
      </p:sp>
      <p:sp>
        <p:nvSpPr>
          <p:cNvPr id="35942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9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648FFF-49EA-4614-824F-E4F9BC38861D}" type="slidenum">
              <a:rPr lang="es-ES"/>
              <a:pPr/>
              <a:t>17</a:t>
            </a:fld>
            <a:endParaRPr lang="es-ES"/>
          </a:p>
        </p:txBody>
      </p:sp>
      <p:sp>
        <p:nvSpPr>
          <p:cNvPr id="361474" name="Rectangle 1026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147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D0B090-D59F-4A9D-B8CB-901A938AC963}" type="slidenum">
              <a:rPr lang="es-ES"/>
              <a:pPr/>
              <a:t>18</a:t>
            </a:fld>
            <a:endParaRPr lang="es-ES"/>
          </a:p>
        </p:txBody>
      </p:sp>
      <p:sp>
        <p:nvSpPr>
          <p:cNvPr id="29696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000631-E0E8-45D0-AC54-8BC4C1F9525F}" type="slidenum">
              <a:rPr lang="es-ES"/>
              <a:pPr/>
              <a:t>19</a:t>
            </a:fld>
            <a:endParaRPr lang="es-ES"/>
          </a:p>
        </p:txBody>
      </p:sp>
      <p:sp>
        <p:nvSpPr>
          <p:cNvPr id="36352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3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E74702-C875-4958-849C-509F7EB766AB}" type="slidenum">
              <a:rPr lang="es-ES"/>
              <a:pPr/>
              <a:t>2</a:t>
            </a:fld>
            <a:endParaRPr lang="es-ES"/>
          </a:p>
        </p:txBody>
      </p:sp>
      <p:sp>
        <p:nvSpPr>
          <p:cNvPr id="34201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2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66591A-2BED-4818-958C-12035368EE60}" type="slidenum">
              <a:rPr lang="es-ES"/>
              <a:pPr/>
              <a:t>20</a:t>
            </a:fld>
            <a:endParaRPr lang="es-ES"/>
          </a:p>
        </p:txBody>
      </p:sp>
      <p:sp>
        <p:nvSpPr>
          <p:cNvPr id="36557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5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723150-3276-4B49-92BC-B3517EE8A6DA}" type="slidenum">
              <a:rPr lang="es-ES"/>
              <a:pPr/>
              <a:t>21</a:t>
            </a:fld>
            <a:endParaRPr lang="es-ES"/>
          </a:p>
        </p:txBody>
      </p:sp>
      <p:sp>
        <p:nvSpPr>
          <p:cNvPr id="34509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5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E5145C-5980-4681-B2C5-444D6EAD49AD}" type="slidenum">
              <a:rPr lang="es-ES"/>
              <a:pPr/>
              <a:t>22</a:t>
            </a:fld>
            <a:endParaRPr lang="es-ES"/>
          </a:p>
        </p:txBody>
      </p:sp>
      <p:sp>
        <p:nvSpPr>
          <p:cNvPr id="36761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7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0872E6-6B16-4538-884E-106C1BA9F082}" type="slidenum">
              <a:rPr lang="es-ES"/>
              <a:pPr/>
              <a:t>23</a:t>
            </a:fld>
            <a:endParaRPr lang="es-ES"/>
          </a:p>
        </p:txBody>
      </p:sp>
      <p:sp>
        <p:nvSpPr>
          <p:cNvPr id="34713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7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3AE85C-D3B4-4B28-98BF-E7AE2FAB5467}" type="slidenum">
              <a:rPr lang="es-ES"/>
              <a:pPr/>
              <a:t>24</a:t>
            </a:fld>
            <a:endParaRPr lang="es-ES"/>
          </a:p>
        </p:txBody>
      </p:sp>
      <p:sp>
        <p:nvSpPr>
          <p:cNvPr id="34918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9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287838"/>
            <a:ext cx="5486400" cy="4062412"/>
          </a:xfrm>
        </p:spPr>
        <p:txBody>
          <a:bodyPr/>
          <a:lstStyle/>
          <a:p>
            <a:endParaRPr lang="es-CO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ECD36B-CA9B-4C32-9DD2-095F9AF86851}" type="slidenum">
              <a:rPr lang="es-ES"/>
              <a:pPr/>
              <a:t>25</a:t>
            </a:fld>
            <a:endParaRPr lang="es-ES"/>
          </a:p>
        </p:txBody>
      </p:sp>
      <p:sp>
        <p:nvSpPr>
          <p:cNvPr id="40857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8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866E13-8857-4B65-83B9-17929121D4B1}" type="slidenum">
              <a:rPr lang="es-ES"/>
              <a:pPr/>
              <a:t>26</a:t>
            </a:fld>
            <a:endParaRPr lang="es-ES"/>
          </a:p>
        </p:txBody>
      </p:sp>
      <p:sp>
        <p:nvSpPr>
          <p:cNvPr id="41062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7AF37B-EFBB-4A1F-ADF2-37FE84F60605}" type="slidenum">
              <a:rPr lang="es-ES"/>
              <a:pPr/>
              <a:t>27</a:t>
            </a:fld>
            <a:endParaRPr lang="es-ES"/>
          </a:p>
        </p:txBody>
      </p:sp>
      <p:sp>
        <p:nvSpPr>
          <p:cNvPr id="41472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4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96B87C-6D4D-405B-9BEC-A7B919FDA9CD}" type="slidenum">
              <a:rPr lang="es-ES"/>
              <a:pPr/>
              <a:t>28</a:t>
            </a:fld>
            <a:endParaRPr lang="es-ES"/>
          </a:p>
        </p:txBody>
      </p:sp>
      <p:sp>
        <p:nvSpPr>
          <p:cNvPr id="41677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6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F51DD8-4299-4AB6-8CA8-FF5EB8787AF1}" type="slidenum">
              <a:rPr lang="es-ES"/>
              <a:pPr/>
              <a:t>29</a:t>
            </a:fld>
            <a:endParaRPr lang="es-ES"/>
          </a:p>
        </p:txBody>
      </p:sp>
      <p:sp>
        <p:nvSpPr>
          <p:cNvPr id="41881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8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0B9C84-2588-469C-A97D-AFCDF1155583}" type="slidenum">
              <a:rPr lang="es-ES"/>
              <a:pPr/>
              <a:t>3</a:t>
            </a:fld>
            <a:endParaRPr lang="es-ES"/>
          </a:p>
        </p:txBody>
      </p:sp>
      <p:sp>
        <p:nvSpPr>
          <p:cNvPr id="34304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3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579CEE-C845-4078-8786-EA585F35F9BA}" type="slidenum">
              <a:rPr lang="es-ES"/>
              <a:pPr/>
              <a:t>30</a:t>
            </a:fld>
            <a:endParaRPr lang="es-ES"/>
          </a:p>
        </p:txBody>
      </p:sp>
      <p:sp>
        <p:nvSpPr>
          <p:cNvPr id="42291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2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AD6666-43AE-48E7-B87A-290A232B3040}" type="slidenum">
              <a:rPr lang="es-ES"/>
              <a:pPr/>
              <a:t>31</a:t>
            </a:fld>
            <a:endParaRPr lang="es-ES"/>
          </a:p>
        </p:txBody>
      </p:sp>
      <p:sp>
        <p:nvSpPr>
          <p:cNvPr id="42086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0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DD77D8-E8AB-44E5-BB00-F6F17895DA20}" type="slidenum">
              <a:rPr lang="es-ES"/>
              <a:pPr/>
              <a:t>4</a:t>
            </a:fld>
            <a:endParaRPr lang="es-ES"/>
          </a:p>
        </p:txBody>
      </p:sp>
      <p:sp>
        <p:nvSpPr>
          <p:cNvPr id="28160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1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8FE51B-B120-4C21-9D3D-1323B06CC1F0}" type="slidenum">
              <a:rPr lang="es-ES"/>
              <a:pPr/>
              <a:t>5</a:t>
            </a:fld>
            <a:endParaRPr lang="es-ES"/>
          </a:p>
        </p:txBody>
      </p:sp>
      <p:sp>
        <p:nvSpPr>
          <p:cNvPr id="41267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2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F5CA3D-8971-42DA-ADAD-2555D2D30116}" type="slidenum">
              <a:rPr lang="es-ES"/>
              <a:pPr/>
              <a:t>6</a:t>
            </a:fld>
            <a:endParaRPr lang="es-ES"/>
          </a:p>
        </p:txBody>
      </p:sp>
      <p:sp>
        <p:nvSpPr>
          <p:cNvPr id="37990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9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C0ADD4-B18D-44F8-A8EF-C3070ECA7FAA}" type="slidenum">
              <a:rPr lang="es-ES"/>
              <a:pPr/>
              <a:t>7</a:t>
            </a:fld>
            <a:endParaRPr lang="es-ES"/>
          </a:p>
        </p:txBody>
      </p:sp>
      <p:sp>
        <p:nvSpPr>
          <p:cNvPr id="38195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1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56B553-10B7-44CC-9F1E-070896DC0341}" type="slidenum">
              <a:rPr lang="es-ES"/>
              <a:pPr/>
              <a:t>8</a:t>
            </a:fld>
            <a:endParaRPr lang="es-ES"/>
          </a:p>
        </p:txBody>
      </p:sp>
      <p:sp>
        <p:nvSpPr>
          <p:cNvPr id="38400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4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9B1B37-323E-425A-8E18-93B19A9F85C0}" type="slidenum">
              <a:rPr lang="es-ES"/>
              <a:pPr/>
              <a:t>9</a:t>
            </a:fld>
            <a:endParaRPr lang="es-ES"/>
          </a:p>
        </p:txBody>
      </p:sp>
      <p:sp>
        <p:nvSpPr>
          <p:cNvPr id="8089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74750" y="677863"/>
            <a:ext cx="4510088" cy="3384550"/>
          </a:xfrm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s-CO"/>
              <a:t>Esta descripción general del sector sirve para establecer un entendimiento compartido (de todos aquellos participando en el estudio, y de los distintos actores de la cadena);  en otras palabras, para establecer un lenguaje común y asegurar un enfoque compartido.</a:t>
            </a:r>
            <a:endParaRPr lang="es-ES_tradnl"/>
          </a:p>
          <a:p>
            <a:endParaRPr lang="es-ES_tradnl"/>
          </a:p>
          <a:p>
            <a:r>
              <a:rPr lang="es-ES_tradnl"/>
              <a:t>Para la descripción de la cadena se pueden establecer comparaciones entre Bogotá-Región y Colombia con base en la Encuesta Anual Manufacturera. </a:t>
            </a:r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3177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31780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31781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31782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2D4EDEBA-F9F2-42B3-BE94-29931F9DFE5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31783" name="Line 7"/>
          <p:cNvSpPr>
            <a:spLocks noChangeShapeType="1"/>
          </p:cNvSpPr>
          <p:nvPr userDrawn="1"/>
        </p:nvSpPr>
        <p:spPr bwMode="auto">
          <a:xfrm>
            <a:off x="381000" y="304800"/>
            <a:ext cx="0" cy="5867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1784" name="Line 8"/>
          <p:cNvSpPr>
            <a:spLocks noChangeShapeType="1"/>
          </p:cNvSpPr>
          <p:nvPr userDrawn="1"/>
        </p:nvSpPr>
        <p:spPr bwMode="auto">
          <a:xfrm>
            <a:off x="457200" y="990600"/>
            <a:ext cx="838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1785" name="Text Box 9"/>
          <p:cNvSpPr txBox="1">
            <a:spLocks noChangeArrowheads="1"/>
          </p:cNvSpPr>
          <p:nvPr userDrawn="1"/>
        </p:nvSpPr>
        <p:spPr bwMode="auto">
          <a:xfrm>
            <a:off x="-76200" y="6232525"/>
            <a:ext cx="11604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es-ES_tradnl" sz="1000">
                <a:latin typeface="Arial" pitchFamily="34" charset="0"/>
              </a:rPr>
              <a:t>Sector/ </a:t>
            </a:r>
          </a:p>
          <a:p>
            <a:pPr algn="ctr" eaLnBrk="1" hangingPunct="1"/>
            <a:r>
              <a:rPr lang="es-ES_tradnl" sz="1000">
                <a:latin typeface="Arial" pitchFamily="34" charset="0"/>
              </a:rPr>
              <a:t>Cadena</a:t>
            </a:r>
            <a:endParaRPr lang="es-ES" sz="1000">
              <a:latin typeface="Arial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D0A13A-5C66-44CA-86F5-71C644224F6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66A271-9086-4206-8275-0E8552635C7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0024F85-13AC-475D-BC84-10CCA6D7592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62D8BAA-EE4B-4F65-A1B0-7A36793B665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E4E22B4-CBE5-4B48-8235-E61F8B2F8C3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381000"/>
            <a:ext cx="82296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3277FD4-928F-491E-9563-725BB5556D0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598697-1B87-4C32-AE1E-720910A9CFE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DC7B2A-454B-4B39-87AC-3E0F8B78008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B8BA07-1AF6-454E-AD76-76AA907B871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435091-5BC7-4CB4-A21F-435F2B5B102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B3052A-0758-40C2-888E-1312652670B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811896-697F-4873-99DD-78A24D62390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C7539E-073A-4F0D-9FD7-00D5AE729E1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F8FD05-8B06-44F4-B7BE-099D7A0EFC6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30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307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3307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3307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</a:lstStyle>
          <a:p>
            <a:fld id="{E0DCC4FE-6F19-4837-BB8D-F5E900DBCD3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30759" name="Line 7"/>
          <p:cNvSpPr>
            <a:spLocks noChangeShapeType="1"/>
          </p:cNvSpPr>
          <p:nvPr/>
        </p:nvSpPr>
        <p:spPr bwMode="auto">
          <a:xfrm>
            <a:off x="381000" y="304800"/>
            <a:ext cx="0" cy="5867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0760" name="Line 8"/>
          <p:cNvSpPr>
            <a:spLocks noChangeShapeType="1"/>
          </p:cNvSpPr>
          <p:nvPr/>
        </p:nvSpPr>
        <p:spPr bwMode="auto">
          <a:xfrm>
            <a:off x="457200" y="990600"/>
            <a:ext cx="838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0761" name="Text Box 9"/>
          <p:cNvSpPr txBox="1">
            <a:spLocks noChangeArrowheads="1"/>
          </p:cNvSpPr>
          <p:nvPr/>
        </p:nvSpPr>
        <p:spPr bwMode="auto">
          <a:xfrm>
            <a:off x="-76200" y="6232525"/>
            <a:ext cx="11604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es-ES_tradnl" sz="1000">
                <a:latin typeface="Arial" pitchFamily="34" charset="0"/>
              </a:rPr>
              <a:t>Sector/ </a:t>
            </a:r>
          </a:p>
          <a:p>
            <a:pPr algn="ctr" eaLnBrk="1" hangingPunct="1"/>
            <a:r>
              <a:rPr lang="es-ES_tradnl" sz="1000">
                <a:latin typeface="Arial" pitchFamily="34" charset="0"/>
              </a:rPr>
              <a:t>Cadena</a:t>
            </a:r>
            <a:endParaRPr lang="es-ES" sz="1000">
              <a:latin typeface="Arial" pitchFamily="34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Microsoft_Office_Excel_97-2003_Worksheet1.xls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1.bin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7238" y="1822450"/>
            <a:ext cx="7269162" cy="1390650"/>
          </a:xfrm>
        </p:spPr>
        <p:txBody>
          <a:bodyPr/>
          <a:lstStyle/>
          <a:p>
            <a:r>
              <a:rPr lang="es-CO"/>
              <a:t>Programa Integral de Apoyo a las PYMEs para exportar al mercado de Estados Unidos</a:t>
            </a:r>
            <a:br>
              <a:rPr lang="es-CO"/>
            </a:br>
            <a:r>
              <a:rPr lang="es-CO"/>
              <a:t> </a:t>
            </a:r>
            <a:r>
              <a:rPr lang="es-CO" sz="3200"/>
              <a:t>CO-M1026</a:t>
            </a:r>
            <a:br>
              <a:rPr lang="es-CO" sz="3200"/>
            </a:br>
            <a:r>
              <a:rPr lang="es-CO" sz="3200"/>
              <a:t>Tercera Reunión Cluster FOMIN</a:t>
            </a:r>
            <a:br>
              <a:rPr lang="es-CO" sz="3200"/>
            </a:br>
            <a:r>
              <a:rPr lang="es-CO" sz="3200"/>
              <a:t>Magdalena Pardo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715000"/>
            <a:ext cx="6858000" cy="609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s-CO" sz="2800"/>
              <a:t>Cartagena, Diciembre  7 de 2007</a:t>
            </a:r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838200" y="4343400"/>
            <a:ext cx="7391400" cy="1295400"/>
          </a:xfrm>
          <a:prstGeom prst="rect">
            <a:avLst/>
          </a:prstGeom>
          <a:solidFill>
            <a:schemeClr val="bg2"/>
          </a:solidFill>
          <a:ln w="9525">
            <a:solidFill>
              <a:srgbClr val="00FFFF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spcBef>
                <a:spcPct val="20000"/>
              </a:spcBef>
            </a:pPr>
            <a:endParaRPr lang="es-CO" sz="2000">
              <a:latin typeface="Arial" pitchFamily="34" charset="0"/>
            </a:endParaRPr>
          </a:p>
          <a:p>
            <a:pPr algn="ctr" eaLnBrk="1" hangingPunct="1">
              <a:spcBef>
                <a:spcPct val="20000"/>
              </a:spcBef>
            </a:pPr>
            <a:r>
              <a:rPr lang="es-CO" sz="22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Un proyecto BID-FOMIN con la </a:t>
            </a:r>
          </a:p>
          <a:p>
            <a:pPr algn="ctr" eaLnBrk="1" hangingPunct="1">
              <a:spcBef>
                <a:spcPct val="20000"/>
              </a:spcBef>
            </a:pPr>
            <a:r>
              <a:rPr lang="es-CO" sz="22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Universidad Nacional Abierta y a Distancia UNAD</a:t>
            </a:r>
          </a:p>
          <a:p>
            <a:pPr algn="ctr" eaLnBrk="1" hangingPunct="1">
              <a:spcBef>
                <a:spcPct val="20000"/>
              </a:spcBef>
            </a:pPr>
            <a:r>
              <a:rPr lang="es-CO" sz="22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.www.unadglobalbusiness.org</a:t>
            </a:r>
          </a:p>
          <a:p>
            <a:pPr algn="ctr" eaLnBrk="1" hangingPunct="1">
              <a:spcBef>
                <a:spcPct val="20000"/>
              </a:spcBef>
            </a:pPr>
            <a:endParaRPr lang="es-ES" sz="2200" i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707" name="Rectangle 83"/>
          <p:cNvSpPr>
            <a:spLocks noChangeArrowheads="1"/>
          </p:cNvSpPr>
          <p:nvPr/>
        </p:nvSpPr>
        <p:spPr bwMode="auto">
          <a:xfrm>
            <a:off x="1752600" y="152400"/>
            <a:ext cx="5562600" cy="9144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2666" name="Rectangle 4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609600"/>
          </a:xfrm>
          <a:ln/>
        </p:spPr>
        <p:txBody>
          <a:bodyPr/>
          <a:lstStyle/>
          <a:p>
            <a:r>
              <a:rPr lang="es-CO"/>
              <a:t>Actores del proyecto</a:t>
            </a:r>
            <a:endParaRPr lang="es-ES"/>
          </a:p>
        </p:txBody>
      </p:sp>
      <p:graphicFrame>
        <p:nvGraphicFramePr>
          <p:cNvPr id="282712" name="Group 88"/>
          <p:cNvGraphicFramePr>
            <a:graphicFrameLocks noGrp="1"/>
          </p:cNvGraphicFramePr>
          <p:nvPr>
            <p:ph idx="1"/>
          </p:nvPr>
        </p:nvGraphicFramePr>
        <p:xfrm>
          <a:off x="381000" y="1066800"/>
          <a:ext cx="8610600" cy="5572125"/>
        </p:xfrm>
        <a:graphic>
          <a:graphicData uri="http://schemas.openxmlformats.org/drawingml/2006/table">
            <a:tbl>
              <a:tblPr/>
              <a:tblGrid>
                <a:gridCol w="1524000"/>
                <a:gridCol w="1290638"/>
                <a:gridCol w="1822450"/>
                <a:gridCol w="1687512"/>
                <a:gridCol w="2286000"/>
              </a:tblGrid>
              <a:tr h="755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Comités</a:t>
                      </a:r>
                      <a:endParaRPr kumimoji="0" lang="es-E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19050" marR="19050" marT="19050" marB="1905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UCP</a:t>
                      </a:r>
                      <a:endParaRPr kumimoji="0" lang="es-E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19050" marR="19050"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UNAD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Colombia</a:t>
                      </a:r>
                      <a:endParaRPr kumimoji="0" lang="es-E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19050" marR="19050"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UNAD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s-CO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Estados Unidos</a:t>
                      </a:r>
                      <a:endParaRPr kumimoji="0" lang="es-E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19050" marR="19050"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Consultores</a:t>
                      </a:r>
                      <a:endParaRPr kumimoji="0" lang="es-E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19050" marR="19050"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4654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s-CO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Consejo Consultivo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s-CO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Comité Directivo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s-CO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Comité de No Objeción</a:t>
                      </a:r>
                    </a:p>
                  </a:txBody>
                  <a:tcPr marL="19050" marR="19050" marT="19050" marB="1905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s-CO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Directora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s-CO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Coordinador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s-CO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Asistente contable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s-CO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Asistente Dirección</a:t>
                      </a:r>
                    </a:p>
                  </a:txBody>
                  <a:tcPr marL="19050" marR="19050"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s-CO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Rectoría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s-CO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Secretaría General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s-CO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Informática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s-CO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Vicerrectoría de medios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s-CO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Vicerrectoría de Desarrollo Regional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s-CO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Escuela de Ingeniería y sus estudiantes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s-CO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Escuela de Ciencias Administrativas y sus estudiantes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s-CO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56 regionales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s-CO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8 nodos</a:t>
                      </a:r>
                    </a:p>
                  </a:txBody>
                  <a:tcPr marL="19050" marR="19050"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s-CO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Directora Ejecutiva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s-CO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Profesores del area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s-CO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Expetos contables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s-CO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Expertos financieros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s-CO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Expertos legales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s-CO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Estudiantes</a:t>
                      </a:r>
                    </a:p>
                  </a:txBody>
                  <a:tcPr marL="19050" marR="19050"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s-CO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Consultor local BD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s-CO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Cons Int. RNAs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s-CO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Cons fichas RNAs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s-CO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 asist. técnicas actualización fichas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s-CO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Cons int permanente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s-CO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Cons metodología PART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s-CO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Cons PARTs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s-CO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Cons especialistas (SAMs)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s-CO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Cons auditor local PARTs SAMs</a:t>
                      </a:r>
                    </a:p>
                  </a:txBody>
                  <a:tcPr marL="19050" marR="19050"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843" name="Rectangle 99"/>
          <p:cNvSpPr>
            <a:spLocks noChangeArrowheads="1"/>
          </p:cNvSpPr>
          <p:nvPr/>
        </p:nvSpPr>
        <p:spPr bwMode="auto">
          <a:xfrm>
            <a:off x="762000" y="0"/>
            <a:ext cx="7010400" cy="12954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CO" sz="3600"/>
              <a:t>Fortaleza: institucionalidad</a:t>
            </a:r>
            <a:endParaRPr lang="es-ES" sz="3600"/>
          </a:p>
        </p:txBody>
      </p:sp>
      <p:sp>
        <p:nvSpPr>
          <p:cNvPr id="159780" name="Text Box 36"/>
          <p:cNvSpPr txBox="1">
            <a:spLocks noChangeArrowheads="1"/>
          </p:cNvSpPr>
          <p:nvPr/>
        </p:nvSpPr>
        <p:spPr bwMode="auto">
          <a:xfrm>
            <a:off x="1219200" y="1905000"/>
            <a:ext cx="3810000" cy="528638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es-CO" sz="2800" b="1">
                <a:solidFill>
                  <a:srgbClr val="000000"/>
                </a:solidFill>
                <a:latin typeface="Arial" pitchFamily="34" charset="0"/>
              </a:rPr>
              <a:t>COMITÉ DIRECTIVO</a:t>
            </a:r>
            <a:endParaRPr lang="es-ES" sz="2800" b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59782" name="Text Box 38"/>
          <p:cNvSpPr txBox="1">
            <a:spLocks noChangeArrowheads="1"/>
          </p:cNvSpPr>
          <p:nvPr/>
        </p:nvSpPr>
        <p:spPr bwMode="auto">
          <a:xfrm>
            <a:off x="2438400" y="4500563"/>
            <a:ext cx="1371600" cy="466725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es-CO" sz="2400">
                <a:solidFill>
                  <a:srgbClr val="000000"/>
                </a:solidFill>
                <a:latin typeface="Arial" pitchFamily="34" charset="0"/>
              </a:rPr>
              <a:t>UCP</a:t>
            </a:r>
            <a:endParaRPr lang="es-E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59828" name="Text Box 84"/>
          <p:cNvSpPr txBox="1">
            <a:spLocks noChangeArrowheads="1"/>
          </p:cNvSpPr>
          <p:nvPr/>
        </p:nvSpPr>
        <p:spPr bwMode="auto">
          <a:xfrm>
            <a:off x="3429000" y="3505200"/>
            <a:ext cx="1295400" cy="83185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es-CO" sz="2400">
                <a:solidFill>
                  <a:srgbClr val="000000"/>
                </a:solidFill>
                <a:latin typeface="Arial" pitchFamily="34" charset="0"/>
              </a:rPr>
              <a:t>UNAD - EEUU</a:t>
            </a:r>
            <a:endParaRPr lang="es-E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59829" name="Text Box 85"/>
          <p:cNvSpPr txBox="1">
            <a:spLocks noChangeArrowheads="1"/>
          </p:cNvSpPr>
          <p:nvPr/>
        </p:nvSpPr>
        <p:spPr bwMode="auto">
          <a:xfrm>
            <a:off x="228600" y="3505200"/>
            <a:ext cx="2133600" cy="4667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es-CO" sz="2400">
                <a:solidFill>
                  <a:srgbClr val="000000"/>
                </a:solidFill>
                <a:latin typeface="Arial" pitchFamily="34" charset="0"/>
              </a:rPr>
              <a:t>UNAD - COL</a:t>
            </a:r>
            <a:endParaRPr lang="es-E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59830" name="Oval 86"/>
          <p:cNvSpPr>
            <a:spLocks noChangeArrowheads="1"/>
          </p:cNvSpPr>
          <p:nvPr/>
        </p:nvSpPr>
        <p:spPr bwMode="auto">
          <a:xfrm>
            <a:off x="5029200" y="1905000"/>
            <a:ext cx="4114800" cy="2209800"/>
          </a:xfrm>
          <a:prstGeom prst="ellipse">
            <a:avLst/>
          </a:prstGeom>
          <a:solidFill>
            <a:srgbClr val="66FF3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s-CO" b="1">
                <a:solidFill>
                  <a:srgbClr val="000000"/>
                </a:solidFill>
                <a:latin typeface="Verdana" pitchFamily="34" charset="0"/>
              </a:rPr>
              <a:t>CONSEJO CONSULTIVO</a:t>
            </a:r>
          </a:p>
          <a:p>
            <a:r>
              <a:rPr lang="es-CO" b="1">
                <a:solidFill>
                  <a:srgbClr val="000000"/>
                </a:solidFill>
                <a:latin typeface="Verdana" pitchFamily="34" charset="0"/>
              </a:rPr>
              <a:t>UNAD COL, UNAD USA,</a:t>
            </a:r>
          </a:p>
          <a:p>
            <a:r>
              <a:rPr lang="es-CO" b="1">
                <a:solidFill>
                  <a:srgbClr val="000000"/>
                </a:solidFill>
                <a:latin typeface="Verdana" pitchFamily="34" charset="0"/>
              </a:rPr>
              <a:t>MINCOMERCIO - Fomipyme</a:t>
            </a:r>
            <a:endParaRPr lang="es-CO" b="1">
              <a:latin typeface="Verdana" pitchFamily="34" charset="0"/>
            </a:endParaRPr>
          </a:p>
          <a:p>
            <a:r>
              <a:rPr lang="es-CO" b="1">
                <a:solidFill>
                  <a:srgbClr val="000000"/>
                </a:solidFill>
                <a:latin typeface="Verdana" pitchFamily="34" charset="0"/>
              </a:rPr>
              <a:t>PROEXPORT-Expopyme</a:t>
            </a:r>
          </a:p>
          <a:p>
            <a:r>
              <a:rPr lang="es-CO" b="1">
                <a:solidFill>
                  <a:srgbClr val="000000"/>
                </a:solidFill>
                <a:latin typeface="Verdana" pitchFamily="34" charset="0"/>
              </a:rPr>
              <a:t>ANDI, ANALDEX</a:t>
            </a:r>
          </a:p>
          <a:p>
            <a:r>
              <a:rPr lang="es-CO" b="1">
                <a:solidFill>
                  <a:srgbClr val="000000"/>
                </a:solidFill>
                <a:latin typeface="Verdana" pitchFamily="34" charset="0"/>
              </a:rPr>
              <a:t>Invitados: BID</a:t>
            </a:r>
            <a:endParaRPr lang="es-ES" b="1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59838" name="Line 94"/>
          <p:cNvSpPr>
            <a:spLocks noChangeShapeType="1"/>
          </p:cNvSpPr>
          <p:nvPr/>
        </p:nvSpPr>
        <p:spPr bwMode="auto">
          <a:xfrm>
            <a:off x="5029200" y="22860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9839" name="Line 95"/>
          <p:cNvSpPr>
            <a:spLocks noChangeShapeType="1"/>
          </p:cNvSpPr>
          <p:nvPr/>
        </p:nvSpPr>
        <p:spPr bwMode="auto">
          <a:xfrm flipV="1">
            <a:off x="1600200" y="2514600"/>
            <a:ext cx="8382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9840" name="Line 96"/>
          <p:cNvSpPr>
            <a:spLocks noChangeShapeType="1"/>
          </p:cNvSpPr>
          <p:nvPr/>
        </p:nvSpPr>
        <p:spPr bwMode="auto">
          <a:xfrm flipV="1">
            <a:off x="3124200" y="2514600"/>
            <a:ext cx="0" cy="1981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9841" name="Line 97"/>
          <p:cNvSpPr>
            <a:spLocks noChangeShapeType="1"/>
          </p:cNvSpPr>
          <p:nvPr/>
        </p:nvSpPr>
        <p:spPr bwMode="auto">
          <a:xfrm flipH="1" flipV="1">
            <a:off x="3810000" y="2514600"/>
            <a:ext cx="7620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905000"/>
            <a:ext cx="8229600" cy="4953000"/>
          </a:xfrm>
        </p:spPr>
        <p:txBody>
          <a:bodyPr/>
          <a:lstStyle/>
          <a:p>
            <a:r>
              <a:rPr lang="es-CO" sz="2200"/>
              <a:t>Asistiendo a las reuniones (por lo menos 2 por año)</a:t>
            </a:r>
          </a:p>
          <a:p>
            <a:r>
              <a:rPr lang="es-CO" sz="2200"/>
              <a:t>Sugiriendo mejoras viables al proyecto</a:t>
            </a:r>
          </a:p>
          <a:p>
            <a:r>
              <a:rPr lang="es-CO" sz="2200"/>
              <a:t>Poniendo a su disposición bases de datos</a:t>
            </a:r>
          </a:p>
          <a:p>
            <a:r>
              <a:rPr lang="es-CO" sz="2200"/>
              <a:t>Sugiriendo candidatos PYMEx o PYMEs</a:t>
            </a:r>
          </a:p>
          <a:p>
            <a:r>
              <a:rPr lang="es-CO" sz="2200"/>
              <a:t>Articulando esfuerzos y logrando sinergias:</a:t>
            </a:r>
          </a:p>
          <a:p>
            <a:pPr lvl="1"/>
            <a:r>
              <a:rPr lang="es-CO" sz="2200"/>
              <a:t>Logrando el apoyo de empresas exportadoras líderes de productos identificados</a:t>
            </a:r>
          </a:p>
          <a:p>
            <a:pPr lvl="1"/>
            <a:r>
              <a:rPr lang="es-CO" sz="2200"/>
              <a:t>Apoyando y convocando a los seminarios </a:t>
            </a:r>
          </a:p>
          <a:p>
            <a:pPr lvl="1"/>
            <a:r>
              <a:rPr lang="es-CO" sz="2200"/>
              <a:t>Divulgando las convocatorias del proyecto</a:t>
            </a:r>
          </a:p>
          <a:p>
            <a:pPr>
              <a:buFont typeface="Wingdings" pitchFamily="2" charset="2"/>
              <a:buNone/>
            </a:pPr>
            <a:endParaRPr lang="es-CO" sz="2200"/>
          </a:p>
          <a:p>
            <a:endParaRPr lang="es-ES" sz="2200"/>
          </a:p>
        </p:txBody>
      </p:sp>
      <p:sp>
        <p:nvSpPr>
          <p:cNvPr id="388100" name="Rectangle 4"/>
          <p:cNvSpPr>
            <a:spLocks noChangeArrowheads="1"/>
          </p:cNvSpPr>
          <p:nvPr/>
        </p:nvSpPr>
        <p:spPr bwMode="auto">
          <a:xfrm>
            <a:off x="457200" y="228600"/>
            <a:ext cx="8382000" cy="10668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CO" sz="2200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¿Cómo pueden apoyar los miembros del </a:t>
            </a:r>
          </a:p>
          <a:p>
            <a:pPr algn="ctr"/>
            <a:r>
              <a:rPr lang="es-CO" sz="2200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Consejo Consultivo el Proyecto?</a:t>
            </a:r>
          </a:p>
          <a:p>
            <a:pPr algn="ctr"/>
            <a:endParaRPr lang="es-ES" sz="2200" i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808" name="Rectangle 16"/>
          <p:cNvSpPr>
            <a:spLocks noChangeArrowheads="1"/>
          </p:cNvSpPr>
          <p:nvPr/>
        </p:nvSpPr>
        <p:spPr bwMode="auto">
          <a:xfrm>
            <a:off x="228600" y="0"/>
            <a:ext cx="8534400" cy="13716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97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8839200" cy="990600"/>
          </a:xfrm>
        </p:spPr>
        <p:txBody>
          <a:bodyPr/>
          <a:lstStyle/>
          <a:p>
            <a:r>
              <a:rPr lang="es-CO" sz="4000"/>
              <a:t>Estructura Unidad Coordinadora del Proyecto UCP</a:t>
            </a:r>
            <a:endParaRPr lang="es-ES" sz="4000"/>
          </a:p>
        </p:txBody>
      </p:sp>
      <p:sp>
        <p:nvSpPr>
          <p:cNvPr id="289796" name="Text Box 4"/>
          <p:cNvSpPr txBox="1">
            <a:spLocks noChangeArrowheads="1"/>
          </p:cNvSpPr>
          <p:nvPr/>
        </p:nvSpPr>
        <p:spPr bwMode="auto">
          <a:xfrm>
            <a:off x="3048000" y="2514600"/>
            <a:ext cx="3352800" cy="83185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es-CO" sz="2400" b="1">
                <a:solidFill>
                  <a:srgbClr val="000000"/>
                </a:solidFill>
                <a:latin typeface="Arial" pitchFamily="34" charset="0"/>
              </a:rPr>
              <a:t>Dirección </a:t>
            </a:r>
          </a:p>
          <a:p>
            <a:pPr algn="ctr" eaLnBrk="1" hangingPunct="1"/>
            <a:endParaRPr lang="es-E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89797" name="Text Box 5"/>
          <p:cNvSpPr txBox="1">
            <a:spLocks noChangeArrowheads="1"/>
          </p:cNvSpPr>
          <p:nvPr/>
        </p:nvSpPr>
        <p:spPr bwMode="auto">
          <a:xfrm>
            <a:off x="4038600" y="4419600"/>
            <a:ext cx="1828800" cy="4064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es-CO" sz="2000" b="1">
                <a:solidFill>
                  <a:srgbClr val="000000"/>
                </a:solidFill>
                <a:latin typeface="Arial" pitchFamily="34" charset="0"/>
              </a:rPr>
              <a:t>Coordinador</a:t>
            </a:r>
          </a:p>
        </p:txBody>
      </p:sp>
      <p:sp>
        <p:nvSpPr>
          <p:cNvPr id="289798" name="Text Box 6"/>
          <p:cNvSpPr txBox="1">
            <a:spLocks noChangeArrowheads="1"/>
          </p:cNvSpPr>
          <p:nvPr/>
        </p:nvSpPr>
        <p:spPr bwMode="auto">
          <a:xfrm>
            <a:off x="609600" y="2590800"/>
            <a:ext cx="1828800" cy="83185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es-CO" sz="2400" b="1">
                <a:solidFill>
                  <a:srgbClr val="000000"/>
                </a:solidFill>
                <a:latin typeface="Arial" pitchFamily="34" charset="0"/>
              </a:rPr>
              <a:t>Asistente </a:t>
            </a:r>
          </a:p>
          <a:p>
            <a:pPr algn="ctr" eaLnBrk="1" hangingPunct="1"/>
            <a:r>
              <a:rPr lang="es-CO" sz="2400" b="1">
                <a:solidFill>
                  <a:srgbClr val="000000"/>
                </a:solidFill>
                <a:latin typeface="Arial" pitchFamily="34" charset="0"/>
              </a:rPr>
              <a:t>Dirección</a:t>
            </a:r>
          </a:p>
        </p:txBody>
      </p:sp>
      <p:sp>
        <p:nvSpPr>
          <p:cNvPr id="289799" name="Text Box 7"/>
          <p:cNvSpPr txBox="1">
            <a:spLocks noChangeArrowheads="1"/>
          </p:cNvSpPr>
          <p:nvPr/>
        </p:nvSpPr>
        <p:spPr bwMode="auto">
          <a:xfrm>
            <a:off x="6324600" y="4191000"/>
            <a:ext cx="1600200" cy="650875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es-CO" b="1">
                <a:solidFill>
                  <a:srgbClr val="000000"/>
                </a:solidFill>
                <a:latin typeface="Arial" pitchFamily="34" charset="0"/>
              </a:rPr>
              <a:t>Asistente contable</a:t>
            </a:r>
          </a:p>
        </p:txBody>
      </p:sp>
      <p:sp>
        <p:nvSpPr>
          <p:cNvPr id="289800" name="Line 8"/>
          <p:cNvSpPr>
            <a:spLocks noChangeShapeType="1"/>
          </p:cNvSpPr>
          <p:nvPr/>
        </p:nvSpPr>
        <p:spPr bwMode="auto">
          <a:xfrm>
            <a:off x="4648200" y="3810000"/>
            <a:ext cx="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9801" name="Line 9"/>
          <p:cNvSpPr>
            <a:spLocks noChangeShapeType="1"/>
          </p:cNvSpPr>
          <p:nvPr/>
        </p:nvSpPr>
        <p:spPr bwMode="auto">
          <a:xfrm>
            <a:off x="6019800" y="3810000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9803" name="Line 11"/>
          <p:cNvSpPr>
            <a:spLocks noChangeShapeType="1"/>
          </p:cNvSpPr>
          <p:nvPr/>
        </p:nvSpPr>
        <p:spPr bwMode="auto">
          <a:xfrm>
            <a:off x="2514600" y="2819400"/>
            <a:ext cx="45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9804" name="Oval 12"/>
          <p:cNvSpPr>
            <a:spLocks noChangeArrowheads="1"/>
          </p:cNvSpPr>
          <p:nvPr/>
        </p:nvSpPr>
        <p:spPr bwMode="auto">
          <a:xfrm>
            <a:off x="6477000" y="1676400"/>
            <a:ext cx="2438400" cy="1066800"/>
          </a:xfrm>
          <a:prstGeom prst="ellipse">
            <a:avLst/>
          </a:prstGeom>
          <a:solidFill>
            <a:srgbClr val="FF993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CO" b="1">
                <a:solidFill>
                  <a:srgbClr val="000000"/>
                </a:solidFill>
                <a:latin typeface="Arial" pitchFamily="34" charset="0"/>
              </a:rPr>
              <a:t>Enlace con UNAD</a:t>
            </a:r>
          </a:p>
          <a:p>
            <a:pPr algn="ctr"/>
            <a:r>
              <a:rPr lang="es-CO" sz="1400">
                <a:solidFill>
                  <a:srgbClr val="000000"/>
                </a:solidFill>
                <a:latin typeface="Arial" pitchFamily="34" charset="0"/>
              </a:rPr>
              <a:t>Dra. Maria Eugenia Pira</a:t>
            </a:r>
          </a:p>
        </p:txBody>
      </p:sp>
      <p:sp>
        <p:nvSpPr>
          <p:cNvPr id="289805" name="Text Box 13"/>
          <p:cNvSpPr txBox="1">
            <a:spLocks noChangeArrowheads="1"/>
          </p:cNvSpPr>
          <p:nvPr/>
        </p:nvSpPr>
        <p:spPr bwMode="auto">
          <a:xfrm>
            <a:off x="533400" y="4419600"/>
            <a:ext cx="3429000" cy="466725"/>
          </a:xfrm>
          <a:prstGeom prst="rect">
            <a:avLst/>
          </a:prstGeom>
          <a:solidFill>
            <a:srgbClr val="FFCCCC"/>
          </a:solidFill>
          <a:ln w="9525">
            <a:solidFill>
              <a:srgbClr val="0099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es-CO" sz="2400" b="1">
                <a:solidFill>
                  <a:srgbClr val="000000"/>
                </a:solidFill>
                <a:latin typeface="Arial" pitchFamily="34" charset="0"/>
              </a:rPr>
              <a:t>Consultores varios</a:t>
            </a:r>
          </a:p>
        </p:txBody>
      </p:sp>
      <p:sp>
        <p:nvSpPr>
          <p:cNvPr id="289806" name="Line 14"/>
          <p:cNvSpPr>
            <a:spLocks noChangeShapeType="1"/>
          </p:cNvSpPr>
          <p:nvPr/>
        </p:nvSpPr>
        <p:spPr bwMode="auto">
          <a:xfrm>
            <a:off x="3048000" y="3733800"/>
            <a:ext cx="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9807" name="Line 15"/>
          <p:cNvSpPr>
            <a:spLocks noChangeShapeType="1"/>
          </p:cNvSpPr>
          <p:nvPr/>
        </p:nvSpPr>
        <p:spPr bwMode="auto">
          <a:xfrm>
            <a:off x="6019800" y="4191000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725" name="Rectangle 29"/>
          <p:cNvSpPr>
            <a:spLocks noChangeArrowheads="1"/>
          </p:cNvSpPr>
          <p:nvPr/>
        </p:nvSpPr>
        <p:spPr bwMode="auto">
          <a:xfrm>
            <a:off x="152400" y="0"/>
            <a:ext cx="8991600" cy="11430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569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915400" cy="914400"/>
          </a:xfrm>
        </p:spPr>
        <p:txBody>
          <a:bodyPr/>
          <a:lstStyle/>
          <a:p>
            <a:r>
              <a:rPr lang="es-CO" sz="3200"/>
              <a:t>Estructura que participa en el proyecto	UNAD Colombia – reto: apoyar el proyecto</a:t>
            </a:r>
            <a:endParaRPr lang="es-ES" sz="3200"/>
          </a:p>
        </p:txBody>
      </p:sp>
      <p:sp>
        <p:nvSpPr>
          <p:cNvPr id="285700" name="Text Box 4"/>
          <p:cNvSpPr txBox="1">
            <a:spLocks noChangeArrowheads="1"/>
          </p:cNvSpPr>
          <p:nvPr/>
        </p:nvSpPr>
        <p:spPr bwMode="auto">
          <a:xfrm>
            <a:off x="609600" y="4419600"/>
            <a:ext cx="1219200" cy="52705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es-CO" sz="1400" b="1">
                <a:solidFill>
                  <a:srgbClr val="000000"/>
                </a:solidFill>
                <a:latin typeface="Arial" pitchFamily="34" charset="0"/>
              </a:rPr>
              <a:t>Escuela de Ingeniería</a:t>
            </a:r>
          </a:p>
        </p:txBody>
      </p:sp>
      <p:sp>
        <p:nvSpPr>
          <p:cNvPr id="285701" name="Text Box 5"/>
          <p:cNvSpPr txBox="1">
            <a:spLocks noChangeArrowheads="1"/>
          </p:cNvSpPr>
          <p:nvPr/>
        </p:nvSpPr>
        <p:spPr bwMode="auto">
          <a:xfrm>
            <a:off x="7391400" y="3048000"/>
            <a:ext cx="1524000" cy="80168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es-CO" b="1">
                <a:solidFill>
                  <a:srgbClr val="000000"/>
                </a:solidFill>
                <a:latin typeface="Arial" pitchFamily="34" charset="0"/>
              </a:rPr>
              <a:t>Informática</a:t>
            </a:r>
          </a:p>
          <a:p>
            <a:pPr algn="ctr" eaLnBrk="1" hangingPunct="1"/>
            <a:r>
              <a:rPr lang="es-CO" sz="1400" b="1">
                <a:solidFill>
                  <a:srgbClr val="000000"/>
                </a:solidFill>
                <a:latin typeface="Arial" pitchFamily="34" charset="0"/>
              </a:rPr>
              <a:t>Ing. Gonzalo Guzmán</a:t>
            </a:r>
          </a:p>
        </p:txBody>
      </p:sp>
      <p:sp>
        <p:nvSpPr>
          <p:cNvPr id="285702" name="Text Box 6"/>
          <p:cNvSpPr txBox="1">
            <a:spLocks noChangeArrowheads="1"/>
          </p:cNvSpPr>
          <p:nvPr/>
        </p:nvSpPr>
        <p:spPr bwMode="auto">
          <a:xfrm>
            <a:off x="5181600" y="3048000"/>
            <a:ext cx="2057400" cy="65087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es-CO" b="1">
                <a:solidFill>
                  <a:srgbClr val="000000"/>
                </a:solidFill>
                <a:latin typeface="Arial" pitchFamily="34" charset="0"/>
              </a:rPr>
              <a:t>Vicerrectoría de Medios</a:t>
            </a:r>
          </a:p>
        </p:txBody>
      </p:sp>
      <p:sp>
        <p:nvSpPr>
          <p:cNvPr id="285703" name="Text Box 7"/>
          <p:cNvSpPr txBox="1">
            <a:spLocks noChangeArrowheads="1"/>
          </p:cNvSpPr>
          <p:nvPr/>
        </p:nvSpPr>
        <p:spPr bwMode="auto">
          <a:xfrm>
            <a:off x="1371600" y="3124200"/>
            <a:ext cx="2590800" cy="863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es-CO" b="1">
                <a:solidFill>
                  <a:srgbClr val="000000"/>
                </a:solidFill>
                <a:latin typeface="Arial" pitchFamily="34" charset="0"/>
              </a:rPr>
              <a:t>Vicerrectoría de Desarrollo Regional</a:t>
            </a:r>
          </a:p>
          <a:p>
            <a:pPr algn="ctr" eaLnBrk="1" hangingPunct="1"/>
            <a:r>
              <a:rPr lang="es-CO" sz="1400" b="1">
                <a:solidFill>
                  <a:srgbClr val="000000"/>
                </a:solidFill>
                <a:latin typeface="Arial" pitchFamily="34" charset="0"/>
              </a:rPr>
              <a:t>Dra Claudia Patricia Hoyos</a:t>
            </a:r>
          </a:p>
        </p:txBody>
      </p:sp>
      <p:sp>
        <p:nvSpPr>
          <p:cNvPr id="285704" name="Text Box 8"/>
          <p:cNvSpPr txBox="1">
            <a:spLocks noChangeArrowheads="1"/>
          </p:cNvSpPr>
          <p:nvPr/>
        </p:nvSpPr>
        <p:spPr bwMode="auto">
          <a:xfrm>
            <a:off x="3352800" y="1905000"/>
            <a:ext cx="2590800" cy="80168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es-CO" b="1">
                <a:solidFill>
                  <a:srgbClr val="000000"/>
                </a:solidFill>
                <a:latin typeface="Arial" pitchFamily="34" charset="0"/>
              </a:rPr>
              <a:t>UNAD – Colombia</a:t>
            </a:r>
          </a:p>
          <a:p>
            <a:pPr algn="ctr" eaLnBrk="1" hangingPunct="1"/>
            <a:r>
              <a:rPr lang="es-CO" sz="1400" b="1">
                <a:solidFill>
                  <a:srgbClr val="000000"/>
                </a:solidFill>
                <a:latin typeface="Arial" pitchFamily="34" charset="0"/>
              </a:rPr>
              <a:t>Rector Dr. Jaime Leal Afanador</a:t>
            </a:r>
          </a:p>
        </p:txBody>
      </p:sp>
      <p:sp>
        <p:nvSpPr>
          <p:cNvPr id="285705" name="Text Box 9"/>
          <p:cNvSpPr txBox="1">
            <a:spLocks noChangeArrowheads="1"/>
          </p:cNvSpPr>
          <p:nvPr/>
        </p:nvSpPr>
        <p:spPr bwMode="auto">
          <a:xfrm>
            <a:off x="1981200" y="4419600"/>
            <a:ext cx="1371600" cy="52705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es-CO" sz="1400" b="1">
                <a:solidFill>
                  <a:srgbClr val="000000"/>
                </a:solidFill>
                <a:latin typeface="Arial" pitchFamily="34" charset="0"/>
              </a:rPr>
              <a:t>Escuela de CsAdministr.</a:t>
            </a:r>
          </a:p>
        </p:txBody>
      </p:sp>
      <p:sp>
        <p:nvSpPr>
          <p:cNvPr id="285707" name="Text Box 11"/>
          <p:cNvSpPr txBox="1">
            <a:spLocks noChangeArrowheads="1"/>
          </p:cNvSpPr>
          <p:nvPr/>
        </p:nvSpPr>
        <p:spPr bwMode="auto">
          <a:xfrm>
            <a:off x="609600" y="5410200"/>
            <a:ext cx="1295400" cy="3143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es-CO" sz="1400" b="1">
                <a:solidFill>
                  <a:srgbClr val="000000"/>
                </a:solidFill>
                <a:latin typeface="Arial" pitchFamily="34" charset="0"/>
              </a:rPr>
              <a:t>Estudiantes</a:t>
            </a:r>
          </a:p>
        </p:txBody>
      </p:sp>
      <p:sp>
        <p:nvSpPr>
          <p:cNvPr id="285709" name="Text Box 13"/>
          <p:cNvSpPr txBox="1">
            <a:spLocks noChangeArrowheads="1"/>
          </p:cNvSpPr>
          <p:nvPr/>
        </p:nvSpPr>
        <p:spPr bwMode="auto">
          <a:xfrm>
            <a:off x="2133600" y="5410200"/>
            <a:ext cx="1295400" cy="3143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es-CO" sz="1400" b="1">
                <a:solidFill>
                  <a:srgbClr val="000000"/>
                </a:solidFill>
                <a:latin typeface="Arial" pitchFamily="34" charset="0"/>
              </a:rPr>
              <a:t>Estudiantes</a:t>
            </a:r>
          </a:p>
        </p:txBody>
      </p:sp>
      <p:sp>
        <p:nvSpPr>
          <p:cNvPr id="285710" name="Text Box 14"/>
          <p:cNvSpPr txBox="1">
            <a:spLocks noChangeArrowheads="1"/>
          </p:cNvSpPr>
          <p:nvPr/>
        </p:nvSpPr>
        <p:spPr bwMode="auto">
          <a:xfrm>
            <a:off x="3505200" y="4419600"/>
            <a:ext cx="1524000" cy="52705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es-CO" sz="1400" b="1">
                <a:solidFill>
                  <a:srgbClr val="000000"/>
                </a:solidFill>
                <a:latin typeface="Arial" pitchFamily="34" charset="0"/>
              </a:rPr>
              <a:t>56 Regionales</a:t>
            </a:r>
          </a:p>
          <a:p>
            <a:pPr algn="ctr" eaLnBrk="1" hangingPunct="1"/>
            <a:r>
              <a:rPr lang="es-CO" sz="1400" b="1">
                <a:solidFill>
                  <a:srgbClr val="000000"/>
                </a:solidFill>
                <a:latin typeface="Arial" pitchFamily="34" charset="0"/>
              </a:rPr>
              <a:t>8 nodos</a:t>
            </a:r>
          </a:p>
        </p:txBody>
      </p:sp>
      <p:sp>
        <p:nvSpPr>
          <p:cNvPr id="285712" name="Text Box 16"/>
          <p:cNvSpPr txBox="1">
            <a:spLocks noChangeArrowheads="1"/>
          </p:cNvSpPr>
          <p:nvPr/>
        </p:nvSpPr>
        <p:spPr bwMode="auto">
          <a:xfrm>
            <a:off x="6324600" y="2057400"/>
            <a:ext cx="2362200" cy="58896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es-CO" b="1">
                <a:solidFill>
                  <a:srgbClr val="000000"/>
                </a:solidFill>
                <a:latin typeface="Arial" pitchFamily="34" charset="0"/>
              </a:rPr>
              <a:t>Secretaría General</a:t>
            </a:r>
          </a:p>
          <a:p>
            <a:pPr algn="ctr" eaLnBrk="1" hangingPunct="1"/>
            <a:r>
              <a:rPr lang="es-CO" sz="1400" b="1">
                <a:solidFill>
                  <a:srgbClr val="000000"/>
                </a:solidFill>
                <a:latin typeface="Arial" pitchFamily="34" charset="0"/>
              </a:rPr>
              <a:t>Dra Marybel Córdoba</a:t>
            </a:r>
          </a:p>
        </p:txBody>
      </p:sp>
      <p:sp>
        <p:nvSpPr>
          <p:cNvPr id="285713" name="Oval 17"/>
          <p:cNvSpPr>
            <a:spLocks noChangeArrowheads="1"/>
          </p:cNvSpPr>
          <p:nvPr/>
        </p:nvSpPr>
        <p:spPr bwMode="auto">
          <a:xfrm>
            <a:off x="381000" y="1447800"/>
            <a:ext cx="2286000" cy="914400"/>
          </a:xfrm>
          <a:prstGeom prst="ellipse">
            <a:avLst/>
          </a:prstGeom>
          <a:solidFill>
            <a:srgbClr val="FF993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CO" b="1">
                <a:solidFill>
                  <a:srgbClr val="000000"/>
                </a:solidFill>
                <a:latin typeface="Arial" pitchFamily="34" charset="0"/>
              </a:rPr>
              <a:t>Enlace con UCP</a:t>
            </a:r>
          </a:p>
          <a:p>
            <a:pPr algn="ctr"/>
            <a:r>
              <a:rPr lang="es-CO" sz="1400">
                <a:solidFill>
                  <a:srgbClr val="000000"/>
                </a:solidFill>
                <a:latin typeface="Arial" pitchFamily="34" charset="0"/>
              </a:rPr>
              <a:t>Dra. Maria Eugenia Pira</a:t>
            </a:r>
          </a:p>
        </p:txBody>
      </p:sp>
      <p:sp>
        <p:nvSpPr>
          <p:cNvPr id="285715" name="Line 19"/>
          <p:cNvSpPr>
            <a:spLocks noChangeShapeType="1"/>
          </p:cNvSpPr>
          <p:nvPr/>
        </p:nvSpPr>
        <p:spPr bwMode="auto">
          <a:xfrm>
            <a:off x="5943600" y="2286000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5718" name="Line 22"/>
          <p:cNvSpPr>
            <a:spLocks noChangeShapeType="1"/>
          </p:cNvSpPr>
          <p:nvPr/>
        </p:nvSpPr>
        <p:spPr bwMode="auto">
          <a:xfrm flipH="1">
            <a:off x="3962400" y="2743200"/>
            <a:ext cx="6858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5719" name="Line 23"/>
          <p:cNvSpPr>
            <a:spLocks noChangeShapeType="1"/>
          </p:cNvSpPr>
          <p:nvPr/>
        </p:nvSpPr>
        <p:spPr bwMode="auto">
          <a:xfrm>
            <a:off x="4648200" y="2743200"/>
            <a:ext cx="6096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5720" name="Line 24"/>
          <p:cNvSpPr>
            <a:spLocks noChangeShapeType="1"/>
          </p:cNvSpPr>
          <p:nvPr/>
        </p:nvSpPr>
        <p:spPr bwMode="auto">
          <a:xfrm>
            <a:off x="1600200" y="3962400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5721" name="Line 25"/>
          <p:cNvSpPr>
            <a:spLocks noChangeShapeType="1"/>
          </p:cNvSpPr>
          <p:nvPr/>
        </p:nvSpPr>
        <p:spPr bwMode="auto">
          <a:xfrm>
            <a:off x="2667000" y="3962400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5722" name="Line 26"/>
          <p:cNvSpPr>
            <a:spLocks noChangeShapeType="1"/>
          </p:cNvSpPr>
          <p:nvPr/>
        </p:nvSpPr>
        <p:spPr bwMode="auto">
          <a:xfrm>
            <a:off x="3810000" y="3962400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5723" name="Line 27"/>
          <p:cNvSpPr>
            <a:spLocks noChangeShapeType="1"/>
          </p:cNvSpPr>
          <p:nvPr/>
        </p:nvSpPr>
        <p:spPr bwMode="auto">
          <a:xfrm>
            <a:off x="1600200" y="4953000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5724" name="Line 28"/>
          <p:cNvSpPr>
            <a:spLocks noChangeShapeType="1"/>
          </p:cNvSpPr>
          <p:nvPr/>
        </p:nvSpPr>
        <p:spPr bwMode="auto">
          <a:xfrm>
            <a:off x="2743200" y="4953000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5726" name="Text Box 30"/>
          <p:cNvSpPr txBox="1">
            <a:spLocks noChangeArrowheads="1"/>
          </p:cNvSpPr>
          <p:nvPr/>
        </p:nvSpPr>
        <p:spPr bwMode="auto">
          <a:xfrm>
            <a:off x="4633913" y="5181600"/>
            <a:ext cx="45100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CO" sz="2400" b="1">
                <a:solidFill>
                  <a:srgbClr val="FF3300"/>
                </a:solidFill>
              </a:rPr>
              <a:t>Importancia de los procesos</a:t>
            </a:r>
            <a:endParaRPr lang="es-ES" sz="2400" b="1">
              <a:solidFill>
                <a:srgbClr val="FF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59" name="Rectangle 15"/>
          <p:cNvSpPr>
            <a:spLocks noChangeArrowheads="1"/>
          </p:cNvSpPr>
          <p:nvPr/>
        </p:nvSpPr>
        <p:spPr bwMode="auto">
          <a:xfrm>
            <a:off x="762000" y="0"/>
            <a:ext cx="8001000" cy="13716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774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86800" cy="990600"/>
          </a:xfrm>
        </p:spPr>
        <p:txBody>
          <a:bodyPr/>
          <a:lstStyle/>
          <a:p>
            <a:r>
              <a:rPr lang="es-CO" sz="4000"/>
              <a:t>Estructura que participa en el proyecto  UNAD Estados Unidos</a:t>
            </a:r>
            <a:endParaRPr lang="es-ES" sz="4000"/>
          </a:p>
        </p:txBody>
      </p:sp>
      <p:sp>
        <p:nvSpPr>
          <p:cNvPr id="287748" name="Text Box 4"/>
          <p:cNvSpPr txBox="1">
            <a:spLocks noChangeArrowheads="1"/>
          </p:cNvSpPr>
          <p:nvPr/>
        </p:nvSpPr>
        <p:spPr bwMode="auto">
          <a:xfrm>
            <a:off x="2895600" y="1828800"/>
            <a:ext cx="3200400" cy="7112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es-CO" sz="2000" b="1">
                <a:solidFill>
                  <a:srgbClr val="000000"/>
                </a:solidFill>
                <a:latin typeface="Arial" pitchFamily="34" charset="0"/>
              </a:rPr>
              <a:t>UNAD Estados Unidos</a:t>
            </a:r>
          </a:p>
          <a:p>
            <a:pPr algn="ctr" eaLnBrk="1" hangingPunct="1"/>
            <a:r>
              <a:rPr lang="es-CO" sz="2000" b="1">
                <a:solidFill>
                  <a:srgbClr val="000000"/>
                </a:solidFill>
                <a:latin typeface="Arial" pitchFamily="34" charset="0"/>
              </a:rPr>
              <a:t>Dra. Magaly Pinzón</a:t>
            </a:r>
          </a:p>
        </p:txBody>
      </p:sp>
      <p:sp>
        <p:nvSpPr>
          <p:cNvPr id="287749" name="Text Box 5"/>
          <p:cNvSpPr txBox="1">
            <a:spLocks noChangeArrowheads="1"/>
          </p:cNvSpPr>
          <p:nvPr/>
        </p:nvSpPr>
        <p:spPr bwMode="auto">
          <a:xfrm>
            <a:off x="1447800" y="3200400"/>
            <a:ext cx="2819400" cy="65087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es-CO" b="1">
                <a:solidFill>
                  <a:srgbClr val="000000"/>
                </a:solidFill>
                <a:latin typeface="Arial" pitchFamily="34" charset="0"/>
              </a:rPr>
              <a:t>Tecnología y  Sistemas </a:t>
            </a:r>
          </a:p>
          <a:p>
            <a:pPr algn="ctr" eaLnBrk="1" hangingPunct="1"/>
            <a:r>
              <a:rPr lang="es-CO" b="1">
                <a:solidFill>
                  <a:srgbClr val="000000"/>
                </a:solidFill>
                <a:latin typeface="Arial" pitchFamily="34" charset="0"/>
              </a:rPr>
              <a:t>Michel Sommaruga</a:t>
            </a:r>
          </a:p>
        </p:txBody>
      </p:sp>
      <p:sp>
        <p:nvSpPr>
          <p:cNvPr id="287750" name="Text Box 6"/>
          <p:cNvSpPr txBox="1">
            <a:spLocks noChangeArrowheads="1"/>
          </p:cNvSpPr>
          <p:nvPr/>
        </p:nvSpPr>
        <p:spPr bwMode="auto">
          <a:xfrm>
            <a:off x="4724400" y="3048000"/>
            <a:ext cx="2819400" cy="120015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es-CO" b="1">
                <a:solidFill>
                  <a:srgbClr val="000000"/>
                </a:solidFill>
                <a:latin typeface="Arial" pitchFamily="34" charset="0"/>
              </a:rPr>
              <a:t>Profesores </a:t>
            </a:r>
          </a:p>
          <a:p>
            <a:pPr algn="ctr" eaLnBrk="1" hangingPunct="1"/>
            <a:r>
              <a:rPr lang="es-CO" b="1">
                <a:solidFill>
                  <a:srgbClr val="000000"/>
                </a:solidFill>
                <a:latin typeface="Arial" pitchFamily="34" charset="0"/>
              </a:rPr>
              <a:t>Logística</a:t>
            </a:r>
          </a:p>
          <a:p>
            <a:pPr algn="ctr" eaLnBrk="1" hangingPunct="1"/>
            <a:r>
              <a:rPr lang="es-CO" b="1">
                <a:solidFill>
                  <a:srgbClr val="000000"/>
                </a:solidFill>
                <a:latin typeface="Arial" pitchFamily="34" charset="0"/>
              </a:rPr>
              <a:t>Marketing</a:t>
            </a:r>
          </a:p>
          <a:p>
            <a:pPr algn="ctr" eaLnBrk="1" hangingPunct="1"/>
            <a:r>
              <a:rPr lang="es-CO" b="1">
                <a:solidFill>
                  <a:srgbClr val="000000"/>
                </a:solidFill>
                <a:latin typeface="Arial" pitchFamily="34" charset="0"/>
              </a:rPr>
              <a:t>English</a:t>
            </a:r>
          </a:p>
        </p:txBody>
      </p:sp>
      <p:sp>
        <p:nvSpPr>
          <p:cNvPr id="287751" name="Text Box 7"/>
          <p:cNvSpPr txBox="1">
            <a:spLocks noChangeArrowheads="1"/>
          </p:cNvSpPr>
          <p:nvPr/>
        </p:nvSpPr>
        <p:spPr bwMode="auto">
          <a:xfrm>
            <a:off x="4953000" y="4572000"/>
            <a:ext cx="2362200" cy="65087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es-CO" b="1">
                <a:solidFill>
                  <a:srgbClr val="000000"/>
                </a:solidFill>
                <a:latin typeface="Arial" pitchFamily="34" charset="0"/>
              </a:rPr>
              <a:t>Estudiantes de</a:t>
            </a:r>
          </a:p>
          <a:p>
            <a:pPr algn="ctr" eaLnBrk="1" hangingPunct="1"/>
            <a:r>
              <a:rPr lang="es-CO" b="1">
                <a:solidFill>
                  <a:srgbClr val="000000"/>
                </a:solidFill>
                <a:latin typeface="Arial" pitchFamily="34" charset="0"/>
              </a:rPr>
              <a:t>Pregrado</a:t>
            </a:r>
          </a:p>
        </p:txBody>
      </p:sp>
      <p:sp>
        <p:nvSpPr>
          <p:cNvPr id="287752" name="Text Box 8"/>
          <p:cNvSpPr txBox="1">
            <a:spLocks noChangeArrowheads="1"/>
          </p:cNvSpPr>
          <p:nvPr/>
        </p:nvSpPr>
        <p:spPr bwMode="auto">
          <a:xfrm>
            <a:off x="2057400" y="4572000"/>
            <a:ext cx="1676400" cy="73977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es-CO" sz="1400" b="1">
                <a:solidFill>
                  <a:srgbClr val="000000"/>
                </a:solidFill>
                <a:latin typeface="Arial" pitchFamily="34" charset="0"/>
              </a:rPr>
              <a:t>Estudiantes</a:t>
            </a:r>
          </a:p>
          <a:p>
            <a:pPr algn="ctr" eaLnBrk="1" hangingPunct="1"/>
            <a:r>
              <a:rPr lang="es-CO" sz="1400" b="1">
                <a:solidFill>
                  <a:srgbClr val="000000"/>
                </a:solidFill>
                <a:latin typeface="Arial" pitchFamily="34" charset="0"/>
              </a:rPr>
              <a:t>Aulas</a:t>
            </a:r>
          </a:p>
          <a:p>
            <a:pPr algn="ctr" eaLnBrk="1" hangingPunct="1"/>
            <a:r>
              <a:rPr lang="es-CO" sz="1400" b="1">
                <a:solidFill>
                  <a:srgbClr val="000000"/>
                </a:solidFill>
                <a:latin typeface="Arial" pitchFamily="34" charset="0"/>
              </a:rPr>
              <a:t>PYMEx</a:t>
            </a:r>
          </a:p>
        </p:txBody>
      </p:sp>
      <p:sp>
        <p:nvSpPr>
          <p:cNvPr id="287753" name="Text Box 9"/>
          <p:cNvSpPr txBox="1">
            <a:spLocks noChangeArrowheads="1"/>
          </p:cNvSpPr>
          <p:nvPr/>
        </p:nvSpPr>
        <p:spPr bwMode="auto">
          <a:xfrm>
            <a:off x="5486400" y="5638800"/>
            <a:ext cx="1371600" cy="52705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es-CO" sz="1400" b="1">
                <a:solidFill>
                  <a:srgbClr val="000000"/>
                </a:solidFill>
                <a:latin typeface="Arial" pitchFamily="34" charset="0"/>
              </a:rPr>
              <a:t>Escuela de Cs Administr.</a:t>
            </a:r>
          </a:p>
        </p:txBody>
      </p:sp>
      <p:sp>
        <p:nvSpPr>
          <p:cNvPr id="287754" name="Line 10"/>
          <p:cNvSpPr>
            <a:spLocks noChangeShapeType="1"/>
          </p:cNvSpPr>
          <p:nvPr/>
        </p:nvSpPr>
        <p:spPr bwMode="auto">
          <a:xfrm>
            <a:off x="2895600" y="2590800"/>
            <a:ext cx="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7755" name="Line 11"/>
          <p:cNvSpPr>
            <a:spLocks noChangeShapeType="1"/>
          </p:cNvSpPr>
          <p:nvPr/>
        </p:nvSpPr>
        <p:spPr bwMode="auto">
          <a:xfrm>
            <a:off x="6096000" y="2438400"/>
            <a:ext cx="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7756" name="Line 12"/>
          <p:cNvSpPr>
            <a:spLocks noChangeShapeType="1"/>
          </p:cNvSpPr>
          <p:nvPr/>
        </p:nvSpPr>
        <p:spPr bwMode="auto">
          <a:xfrm>
            <a:off x="2895600" y="3886200"/>
            <a:ext cx="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7757" name="Line 13"/>
          <p:cNvSpPr>
            <a:spLocks noChangeShapeType="1"/>
          </p:cNvSpPr>
          <p:nvPr/>
        </p:nvSpPr>
        <p:spPr bwMode="auto">
          <a:xfrm>
            <a:off x="6096000" y="42672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7758" name="Line 14"/>
          <p:cNvSpPr>
            <a:spLocks noChangeShapeType="1"/>
          </p:cNvSpPr>
          <p:nvPr/>
        </p:nvSpPr>
        <p:spPr bwMode="auto">
          <a:xfrm>
            <a:off x="6096000" y="53340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5" name="Rectangle 1029"/>
          <p:cNvSpPr>
            <a:spLocks noChangeArrowheads="1"/>
          </p:cNvSpPr>
          <p:nvPr/>
        </p:nvSpPr>
        <p:spPr bwMode="auto">
          <a:xfrm>
            <a:off x="304800" y="228600"/>
            <a:ext cx="8610600" cy="10668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40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724400"/>
          </a:xfrm>
        </p:spPr>
        <p:txBody>
          <a:bodyPr/>
          <a:lstStyle/>
          <a:p>
            <a:pPr marL="536575" indent="-536575" algn="just">
              <a:buFontTx/>
              <a:buNone/>
            </a:pPr>
            <a:r>
              <a:rPr lang="es-ES">
                <a:effectLst/>
              </a:rPr>
              <a:t>	</a:t>
            </a:r>
            <a:r>
              <a:rPr lang="es-ES" sz="3600" i="1">
                <a:solidFill>
                  <a:schemeClr val="tx2"/>
                </a:solidFill>
                <a:effectLst/>
              </a:rPr>
              <a:t>Sensibilizar a las PYMES sobre oportunidades en el mercado de Estados Unidos y sobre la importancia de los RNAs en el comercio de los productos seleccionados</a:t>
            </a:r>
            <a:r>
              <a:rPr lang="es-ES" i="1">
                <a:effectLst/>
              </a:rPr>
              <a:t>.</a:t>
            </a:r>
          </a:p>
          <a:p>
            <a:pPr marL="536575" indent="-536575" algn="just">
              <a:buFontTx/>
              <a:buNone/>
            </a:pPr>
            <a:endParaRPr lang="es-ES">
              <a:effectLst/>
            </a:endParaRPr>
          </a:p>
        </p:txBody>
      </p:sp>
      <p:sp>
        <p:nvSpPr>
          <p:cNvPr id="35840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839200" cy="990600"/>
          </a:xfrm>
          <a:solidFill>
            <a:schemeClr val="hlink"/>
          </a:solidFill>
        </p:spPr>
        <p:txBody>
          <a:bodyPr/>
          <a:lstStyle/>
          <a:p>
            <a:r>
              <a:rPr lang="es-CO" sz="2800" b="1" i="1">
                <a:effectLst/>
              </a:rPr>
              <a:t>Componente 1. </a:t>
            </a:r>
            <a:br>
              <a:rPr lang="es-CO" sz="2800" b="1" i="1">
                <a:effectLst/>
              </a:rPr>
            </a:br>
            <a:r>
              <a:rPr lang="es-CO" sz="2800" b="1" i="1">
                <a:effectLst/>
              </a:rPr>
              <a:t>Sensibilización y Selección de PYMEx</a:t>
            </a:r>
            <a:endParaRPr lang="es-ES" sz="2800" b="1" i="1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0" name="Rectangle 1026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5105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s-CO" sz="1800" b="1">
                <a:effectLst/>
              </a:rPr>
              <a:t>Documentación informativa proyecto:</a:t>
            </a:r>
          </a:p>
          <a:p>
            <a:pPr lvl="1">
              <a:lnSpc>
                <a:spcPct val="80000"/>
              </a:lnSpc>
            </a:pPr>
            <a:r>
              <a:rPr lang="es-CO" sz="1600" b="1">
                <a:effectLst/>
              </a:rPr>
              <a:t>Web site</a:t>
            </a:r>
          </a:p>
          <a:p>
            <a:pPr lvl="1">
              <a:lnSpc>
                <a:spcPct val="80000"/>
              </a:lnSpc>
            </a:pPr>
            <a:r>
              <a:rPr lang="es-CO" sz="1600" b="1">
                <a:effectLst/>
              </a:rPr>
              <a:t>Grabación de teleconferencias</a:t>
            </a:r>
          </a:p>
          <a:p>
            <a:pPr lvl="1">
              <a:lnSpc>
                <a:spcPct val="80000"/>
              </a:lnSpc>
            </a:pPr>
            <a:r>
              <a:rPr lang="es-CO" sz="1600" b="1">
                <a:effectLst/>
              </a:rPr>
              <a:t>Guías prácticas con base en las fichas para aprovechar el mercado de Estados Unidos</a:t>
            </a:r>
          </a:p>
          <a:p>
            <a:pPr lvl="1">
              <a:lnSpc>
                <a:spcPct val="80000"/>
              </a:lnSpc>
            </a:pPr>
            <a:r>
              <a:rPr lang="es-CO" sz="1600" b="1">
                <a:effectLst/>
              </a:rPr>
              <a:t>Casos: </a:t>
            </a:r>
            <a:r>
              <a:rPr lang="es-ES" sz="1400" b="1">
                <a:effectLst/>
              </a:rPr>
              <a:t>dificultades de acceso, tiempos de retención de productos, problemas encontrados, norma aplicada, costos asociados a inspecciones, “import alerts”, entre otros.</a:t>
            </a:r>
            <a:r>
              <a:rPr lang="es-ES" sz="1400">
                <a:effectLst/>
              </a:rPr>
              <a:t> </a:t>
            </a:r>
            <a:endParaRPr lang="es-CO" sz="1600" b="1">
              <a:effectLst/>
            </a:endParaRPr>
          </a:p>
          <a:p>
            <a:pPr>
              <a:lnSpc>
                <a:spcPct val="80000"/>
              </a:lnSpc>
            </a:pPr>
            <a:r>
              <a:rPr lang="es-CO" sz="1800" b="1">
                <a:effectLst/>
              </a:rPr>
              <a:t>Registro y Base de datos de 5000 funcionarios PYMEx</a:t>
            </a:r>
          </a:p>
          <a:p>
            <a:pPr>
              <a:lnSpc>
                <a:spcPct val="80000"/>
              </a:lnSpc>
            </a:pPr>
            <a:r>
              <a:rPr lang="es-CO" sz="1800" b="1">
                <a:effectLst/>
              </a:rPr>
              <a:t>Identificación de 200 productos con sus RNAs</a:t>
            </a:r>
          </a:p>
          <a:p>
            <a:pPr>
              <a:lnSpc>
                <a:spcPct val="80000"/>
              </a:lnSpc>
            </a:pPr>
            <a:r>
              <a:rPr lang="es-CO" sz="1800" b="1">
                <a:effectLst/>
              </a:rPr>
              <a:t>Fichas sobre requerimientos técnicos de los productos seleccionados</a:t>
            </a:r>
          </a:p>
          <a:p>
            <a:pPr>
              <a:lnSpc>
                <a:spcPct val="80000"/>
              </a:lnSpc>
            </a:pPr>
            <a:r>
              <a:rPr lang="es-CO" sz="1800" b="1">
                <a:effectLst/>
              </a:rPr>
              <a:t>Todo lo anterior montado en el web site: Global Business UNAD-BID-FOMIN</a:t>
            </a:r>
          </a:p>
          <a:p>
            <a:pPr>
              <a:lnSpc>
                <a:spcPct val="80000"/>
              </a:lnSpc>
            </a:pPr>
            <a:r>
              <a:rPr lang="es-CO" sz="1800" b="1">
                <a:effectLst/>
              </a:rPr>
              <a:t>Otra documentación y divulgación:</a:t>
            </a:r>
          </a:p>
          <a:p>
            <a:pPr lvl="1">
              <a:lnSpc>
                <a:spcPct val="80000"/>
              </a:lnSpc>
            </a:pPr>
            <a:r>
              <a:rPr lang="es-CO" sz="1600" b="1">
                <a:effectLst/>
              </a:rPr>
              <a:t>Impresos</a:t>
            </a:r>
          </a:p>
          <a:p>
            <a:pPr lvl="1">
              <a:lnSpc>
                <a:spcPct val="80000"/>
              </a:lnSpc>
            </a:pPr>
            <a:r>
              <a:rPr lang="es-CO" sz="1600" b="1">
                <a:effectLst/>
              </a:rPr>
              <a:t>CDs</a:t>
            </a:r>
          </a:p>
          <a:p>
            <a:pPr lvl="1">
              <a:lnSpc>
                <a:spcPct val="80000"/>
              </a:lnSpc>
            </a:pPr>
            <a:r>
              <a:rPr lang="es-CO" sz="1600" b="1">
                <a:effectLst/>
              </a:rPr>
              <a:t>Difusión del proyecto en el canal institucional nacional</a:t>
            </a:r>
          </a:p>
          <a:p>
            <a:pPr>
              <a:lnSpc>
                <a:spcPct val="80000"/>
              </a:lnSpc>
            </a:pPr>
            <a:r>
              <a:rPr lang="es-CO" sz="1800" b="1">
                <a:effectLst/>
              </a:rPr>
              <a:t>Taller de Lanzamiento y Seminarios nacionales de sensibilización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s-CO" sz="1600" b="1">
              <a:effectLst/>
            </a:endParaRPr>
          </a:p>
          <a:p>
            <a:pPr>
              <a:lnSpc>
                <a:spcPct val="80000"/>
              </a:lnSpc>
            </a:pPr>
            <a:endParaRPr lang="es-ES" sz="1600" b="1">
              <a:effectLst/>
            </a:endParaRPr>
          </a:p>
        </p:txBody>
      </p:sp>
      <p:sp>
        <p:nvSpPr>
          <p:cNvPr id="360453" name="Rectangle 1029"/>
          <p:cNvSpPr>
            <a:spLocks noChangeArrowheads="1"/>
          </p:cNvSpPr>
          <p:nvPr>
            <p:ph type="title"/>
          </p:nvPr>
        </p:nvSpPr>
        <p:spPr>
          <a:xfrm>
            <a:off x="457200" y="152400"/>
            <a:ext cx="8229600" cy="1066800"/>
          </a:xfrm>
          <a:solidFill>
            <a:schemeClr val="hlink"/>
          </a:solidFill>
          <a:ln cap="flat">
            <a:solidFill>
              <a:schemeClr val="tx1"/>
            </a:solidFill>
          </a:ln>
        </p:spPr>
        <p:txBody>
          <a:bodyPr/>
          <a:lstStyle/>
          <a:p>
            <a:r>
              <a:rPr lang="es-CO" sz="4000" i="1"/>
              <a:t>Componente 1 Entregables</a:t>
            </a:r>
            <a:endParaRPr lang="es-ES" sz="4000" i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CO" sz="4000" i="1"/>
              <a:t/>
            </a:r>
            <a:br>
              <a:rPr lang="es-CO" sz="4000" i="1"/>
            </a:br>
            <a:endParaRPr lang="es-ES" sz="4000" i="1"/>
          </a:p>
        </p:txBody>
      </p:sp>
      <p:sp>
        <p:nvSpPr>
          <p:cNvPr id="2959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828800"/>
            <a:ext cx="8229600" cy="4191000"/>
          </a:xfrm>
        </p:spPr>
        <p:txBody>
          <a:bodyPr/>
          <a:lstStyle/>
          <a:p>
            <a:pPr algn="just">
              <a:buSzPct val="80000"/>
              <a:buFont typeface="Wingdings" pitchFamily="2" charset="2"/>
              <a:buNone/>
            </a:pPr>
            <a:r>
              <a:rPr lang="es-AR" sz="3600" b="1" i="1"/>
              <a:t>   </a:t>
            </a:r>
            <a:r>
              <a:rPr lang="es-AR" sz="4000" i="1">
                <a:solidFill>
                  <a:schemeClr val="tx2"/>
                </a:solidFill>
                <a:effectLst/>
              </a:rPr>
              <a:t>Acceder a servicios de capacitación y asistencia técnica que  permita a las PYMEx(s) superar los RNA</a:t>
            </a:r>
            <a:r>
              <a:rPr lang="es-ES" sz="4000">
                <a:solidFill>
                  <a:schemeClr val="tx2"/>
                </a:solidFill>
                <a:effectLst/>
              </a:rPr>
              <a:t>.</a:t>
            </a:r>
            <a:r>
              <a:rPr lang="es-ES" sz="3600">
                <a:effectLst/>
              </a:rPr>
              <a:t> </a:t>
            </a:r>
          </a:p>
          <a:p>
            <a:pPr algn="just">
              <a:buSzPct val="80000"/>
              <a:buFont typeface="Wingdings" pitchFamily="2" charset="2"/>
              <a:buNone/>
            </a:pPr>
            <a:endParaRPr lang="es-ES" sz="3600">
              <a:effectLst/>
            </a:endParaRPr>
          </a:p>
        </p:txBody>
      </p:sp>
      <p:sp>
        <p:nvSpPr>
          <p:cNvPr id="295940" name="Rectangle 4"/>
          <p:cNvSpPr>
            <a:spLocks noChangeArrowheads="1"/>
          </p:cNvSpPr>
          <p:nvPr/>
        </p:nvSpPr>
        <p:spPr bwMode="auto">
          <a:xfrm>
            <a:off x="152400" y="228600"/>
            <a:ext cx="8686800" cy="1143000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lang="es-CO" sz="4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s-CO" sz="4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s-CO" sz="3600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Componente 2</a:t>
            </a:r>
            <a:r>
              <a:rPr lang="es-CO"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 </a:t>
            </a:r>
            <a:r>
              <a:rPr lang="es-CO" sz="3600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Diagnóstico y asesoría técnica a PYMEx</a:t>
            </a:r>
            <a:r>
              <a:rPr lang="es-ES"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s-ES"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s-ES" sz="36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4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2133600"/>
            <a:ext cx="8229600" cy="4114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s-CO" sz="2500">
                <a:effectLst/>
              </a:rPr>
              <a:t>Tests: A los 24 meses de iniciado el proyecto se ha aplicado el test de potencial exportador a 300 de las 1200 PYMEx identificadas en el primer componente</a:t>
            </a:r>
          </a:p>
          <a:p>
            <a:pPr>
              <a:lnSpc>
                <a:spcPct val="80000"/>
              </a:lnSpc>
            </a:pPr>
            <a:r>
              <a:rPr lang="es-CO" sz="2500">
                <a:effectLst/>
              </a:rPr>
              <a:t>Diagnósticos: A los 30 meses se han diseñado 200 Planes de Adecuación a los Requerimientos Técnicos del mercado Estadounidense (PARTs) sobre las 300 empresas que presentaron el test exportador</a:t>
            </a:r>
          </a:p>
          <a:p>
            <a:pPr>
              <a:lnSpc>
                <a:spcPct val="80000"/>
              </a:lnSpc>
            </a:pPr>
            <a:r>
              <a:rPr lang="es-CO" sz="2500">
                <a:effectLst/>
              </a:rPr>
              <a:t>Implementación: A los 36 meses al menos 120 empresas acceden a los servicios relacionados con la superación de requisitos técnicos de acceso a mercados (SAMs), financiados parcialmente por el proyecto.</a:t>
            </a:r>
            <a:endParaRPr lang="es-ES" sz="2500">
              <a:effectLst/>
            </a:endParaRPr>
          </a:p>
        </p:txBody>
      </p:sp>
      <p:sp>
        <p:nvSpPr>
          <p:cNvPr id="362499" name="Rectangle 3"/>
          <p:cNvSpPr>
            <a:spLocks noChangeArrowheads="1"/>
          </p:cNvSpPr>
          <p:nvPr>
            <p:ph type="title"/>
          </p:nvPr>
        </p:nvSpPr>
        <p:spPr>
          <a:xfrm>
            <a:off x="457200" y="304800"/>
            <a:ext cx="8382000" cy="1371600"/>
          </a:xfrm>
          <a:solidFill>
            <a:srgbClr val="FFCC00"/>
          </a:solidFill>
          <a:ln/>
        </p:spPr>
        <p:txBody>
          <a:bodyPr/>
          <a:lstStyle/>
          <a:p>
            <a:r>
              <a:rPr lang="es-CO" i="1"/>
              <a:t>Componente 2</a:t>
            </a:r>
            <a:r>
              <a:rPr lang="es-CO"/>
              <a:t>. </a:t>
            </a:r>
            <a:r>
              <a:rPr lang="es-CO" i="1"/>
              <a:t>Entregables</a:t>
            </a:r>
            <a:endParaRPr lang="es-ES" i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6" name="Rectangle 6"/>
          <p:cNvSpPr>
            <a:spLocks noChangeArrowheads="1"/>
          </p:cNvSpPr>
          <p:nvPr/>
        </p:nvSpPr>
        <p:spPr bwMode="auto">
          <a:xfrm>
            <a:off x="609600" y="228600"/>
            <a:ext cx="8305800" cy="7620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444" name="Rectangle 4"/>
          <p:cNvSpPr>
            <a:spLocks noGrp="1" noChangeArrowheads="1"/>
          </p:cNvSpPr>
          <p:nvPr>
            <p:ph type="title"/>
          </p:nvPr>
        </p:nvSpPr>
        <p:spPr>
          <a:xfrm>
            <a:off x="700088" y="152400"/>
            <a:ext cx="8139112" cy="762000"/>
          </a:xfrm>
          <a:ln/>
        </p:spPr>
        <p:txBody>
          <a:bodyPr/>
          <a:lstStyle/>
          <a:p>
            <a:r>
              <a:rPr lang="en-US" sz="3200" i="1"/>
              <a:t>Antecedentes Proyecto UNAD-BID-FOMIN</a:t>
            </a:r>
            <a:r>
              <a:rPr lang="en-US"/>
              <a:t> </a:t>
            </a:r>
          </a:p>
        </p:txBody>
      </p:sp>
      <p:sp>
        <p:nvSpPr>
          <p:cNvPr id="31744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686800" cy="5486400"/>
          </a:xfrm>
        </p:spPr>
        <p:txBody>
          <a:bodyPr/>
          <a:lstStyle/>
          <a:p>
            <a:pPr algn="just">
              <a:lnSpc>
                <a:spcPct val="90000"/>
              </a:lnSpc>
              <a:buClr>
                <a:srgbClr val="FF99FF"/>
              </a:buClr>
            </a:pPr>
            <a:endParaRPr lang="es-CO" sz="3300"/>
          </a:p>
          <a:p>
            <a:pPr algn="just">
              <a:lnSpc>
                <a:spcPct val="90000"/>
              </a:lnSpc>
              <a:buClr>
                <a:srgbClr val="FF99FF"/>
              </a:buClr>
            </a:pPr>
            <a:endParaRPr lang="es-CO" sz="3300"/>
          </a:p>
          <a:p>
            <a:pPr algn="just">
              <a:lnSpc>
                <a:spcPct val="90000"/>
              </a:lnSpc>
              <a:buClr>
                <a:srgbClr val="FF99FF"/>
              </a:buClr>
            </a:pPr>
            <a:r>
              <a:rPr lang="es-CO" sz="3300"/>
              <a:t>La UNAD: el secreto mejor guardado…</a:t>
            </a:r>
          </a:p>
          <a:p>
            <a:pPr lvl="4" algn="just">
              <a:lnSpc>
                <a:spcPct val="90000"/>
              </a:lnSpc>
              <a:buClr>
                <a:srgbClr val="FF99FF"/>
              </a:buClr>
              <a:buFont typeface="Wingdings" pitchFamily="2" charset="2"/>
              <a:buNone/>
            </a:pPr>
            <a:r>
              <a:rPr lang="es-CO" sz="2100"/>
              <a:t>		                       Christine Ternent</a:t>
            </a:r>
          </a:p>
          <a:p>
            <a:pPr lvl="4" algn="just">
              <a:lnSpc>
                <a:spcPct val="90000"/>
              </a:lnSpc>
              <a:buClr>
                <a:srgbClr val="FF99FF"/>
              </a:buClr>
              <a:buFont typeface="Wingdings" pitchFamily="2" charset="2"/>
              <a:buNone/>
            </a:pPr>
            <a:r>
              <a:rPr lang="es-CO" sz="2100"/>
              <a:t>25 años de experiencia</a:t>
            </a:r>
          </a:p>
          <a:p>
            <a:pPr lvl="4" algn="just">
              <a:lnSpc>
                <a:spcPct val="90000"/>
              </a:lnSpc>
              <a:buClr>
                <a:srgbClr val="FF99FF"/>
              </a:buClr>
              <a:buFont typeface="Wingdings" pitchFamily="2" charset="2"/>
              <a:buNone/>
            </a:pPr>
            <a:r>
              <a:rPr lang="es-CO" sz="2100"/>
              <a:t>Plataforma tecnológica</a:t>
            </a:r>
          </a:p>
          <a:p>
            <a:pPr lvl="4" algn="just">
              <a:lnSpc>
                <a:spcPct val="90000"/>
              </a:lnSpc>
              <a:buClr>
                <a:srgbClr val="FF99FF"/>
              </a:buClr>
              <a:buFont typeface="Wingdings" pitchFamily="2" charset="2"/>
              <a:buNone/>
            </a:pPr>
            <a:r>
              <a:rPr lang="es-CO" sz="2100"/>
              <a:t>Llega a 1020 municipios</a:t>
            </a:r>
          </a:p>
          <a:p>
            <a:pPr lvl="4" algn="just">
              <a:lnSpc>
                <a:spcPct val="90000"/>
              </a:lnSpc>
              <a:buClr>
                <a:srgbClr val="FF99FF"/>
              </a:buClr>
              <a:buFont typeface="Wingdings" pitchFamily="2" charset="2"/>
              <a:buNone/>
            </a:pPr>
            <a:r>
              <a:rPr lang="es-CO" sz="2100"/>
              <a:t>45.000 estudiantes</a:t>
            </a:r>
          </a:p>
          <a:p>
            <a:pPr lvl="4" algn="just">
              <a:lnSpc>
                <a:spcPct val="90000"/>
              </a:lnSpc>
              <a:buClr>
                <a:srgbClr val="FF99FF"/>
              </a:buClr>
              <a:buFont typeface="Wingdings" pitchFamily="2" charset="2"/>
              <a:buNone/>
            </a:pPr>
            <a:r>
              <a:rPr lang="es-CO" sz="2100"/>
              <a:t>Programa en TV a nivel nacional</a:t>
            </a:r>
          </a:p>
          <a:p>
            <a:pPr lvl="4" algn="just">
              <a:lnSpc>
                <a:spcPct val="90000"/>
              </a:lnSpc>
              <a:buClr>
                <a:srgbClr val="FF99FF"/>
              </a:buClr>
              <a:buFont typeface="Wingdings" pitchFamily="2" charset="2"/>
              <a:buNone/>
            </a:pPr>
            <a:r>
              <a:rPr lang="es-CO" sz="2100"/>
              <a:t>Sede en la Florida-Estados Unidos</a:t>
            </a:r>
          </a:p>
          <a:p>
            <a:pPr lvl="4" algn="just">
              <a:lnSpc>
                <a:spcPct val="90000"/>
              </a:lnSpc>
              <a:buClr>
                <a:srgbClr val="FF99FF"/>
              </a:buClr>
              <a:buFont typeface="Wingdings" pitchFamily="2" charset="2"/>
              <a:buNone/>
            </a:pPr>
            <a:r>
              <a:rPr lang="es-CO" sz="2100"/>
              <a:t>Pero sin expertise en comercio exterior</a:t>
            </a:r>
          </a:p>
          <a:p>
            <a:pPr lvl="4" algn="just">
              <a:lnSpc>
                <a:spcPct val="90000"/>
              </a:lnSpc>
              <a:buClr>
                <a:srgbClr val="FF99FF"/>
              </a:buClr>
              <a:buFont typeface="Wingdings" pitchFamily="2" charset="2"/>
              <a:buNone/>
            </a:pPr>
            <a:r>
              <a:rPr lang="es-CO" sz="2100"/>
              <a:t>Cómo aprovechar esta red, esta metodología y este alcance?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38200" y="1676400"/>
            <a:ext cx="7924800" cy="4495800"/>
          </a:xfrm>
        </p:spPr>
        <p:txBody>
          <a:bodyPr/>
          <a:lstStyle/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es-ES" sz="3000">
                <a:solidFill>
                  <a:schemeClr val="tx2"/>
                </a:solidFill>
              </a:rPr>
              <a:t>	</a:t>
            </a:r>
            <a:r>
              <a:rPr lang="es-ES" sz="3000" i="1">
                <a:solidFill>
                  <a:schemeClr val="tx2"/>
                </a:solidFill>
              </a:rPr>
              <a:t>El objetivo es darle a las PYMEx preparación para manejar plataformas virtuales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s-ES" sz="3000" i="1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</a:pPr>
            <a:r>
              <a:rPr lang="es-CO" sz="1900" b="1"/>
              <a:t>Capacitar a las empresas a las cuales se les hizo el PART en</a:t>
            </a:r>
          </a:p>
          <a:p>
            <a:pPr lvl="1">
              <a:lnSpc>
                <a:spcPct val="80000"/>
              </a:lnSpc>
            </a:pPr>
            <a:r>
              <a:rPr lang="es-CO" sz="1900" b="1"/>
              <a:t>E – commerce</a:t>
            </a:r>
          </a:p>
          <a:p>
            <a:pPr lvl="1">
              <a:lnSpc>
                <a:spcPct val="80000"/>
              </a:lnSpc>
            </a:pPr>
            <a:r>
              <a:rPr lang="es-CO" sz="1900" b="1"/>
              <a:t>Logística</a:t>
            </a:r>
          </a:p>
          <a:p>
            <a:pPr lvl="1">
              <a:lnSpc>
                <a:spcPct val="80000"/>
              </a:lnSpc>
            </a:pPr>
            <a:r>
              <a:rPr lang="es-CO" sz="1900" b="1"/>
              <a:t>Marketing</a:t>
            </a:r>
          </a:p>
          <a:p>
            <a:pPr lvl="1">
              <a:lnSpc>
                <a:spcPct val="80000"/>
              </a:lnSpc>
            </a:pPr>
            <a:r>
              <a:rPr lang="es-CO" sz="1900" b="1"/>
              <a:t>Asuntos legales y fiscales</a:t>
            </a:r>
          </a:p>
          <a:p>
            <a:pPr lvl="1">
              <a:lnSpc>
                <a:spcPct val="80000"/>
              </a:lnSpc>
            </a:pPr>
            <a:r>
              <a:rPr lang="es-CO" sz="1900" b="1"/>
              <a:t>Inglés básico</a:t>
            </a:r>
          </a:p>
          <a:p>
            <a:pPr lvl="1">
              <a:lnSpc>
                <a:spcPct val="80000"/>
              </a:lnSpc>
            </a:pPr>
            <a:endParaRPr lang="es-CO" sz="1900" b="1"/>
          </a:p>
          <a:p>
            <a:pPr>
              <a:lnSpc>
                <a:spcPct val="80000"/>
              </a:lnSpc>
            </a:pPr>
            <a:r>
              <a:rPr lang="es-CO" sz="1900" b="1"/>
              <a:t>Entregables</a:t>
            </a:r>
          </a:p>
          <a:p>
            <a:pPr lvl="1">
              <a:lnSpc>
                <a:spcPct val="80000"/>
              </a:lnSpc>
            </a:pPr>
            <a:r>
              <a:rPr lang="es-CO" sz="1900" b="1"/>
              <a:t>Cursos en plataforma en e-commerce, logística, marketing, inglés básico y asuntos legales y fiscales</a:t>
            </a:r>
          </a:p>
          <a:p>
            <a:pPr lvl="1">
              <a:lnSpc>
                <a:spcPct val="80000"/>
              </a:lnSpc>
            </a:pPr>
            <a:r>
              <a:rPr lang="es-CO" sz="1900" b="1"/>
              <a:t>200 empresas capacitadas</a:t>
            </a:r>
            <a:endParaRPr lang="es-ES" sz="1900" b="1"/>
          </a:p>
          <a:p>
            <a:pPr>
              <a:lnSpc>
                <a:spcPct val="80000"/>
              </a:lnSpc>
            </a:pPr>
            <a:endParaRPr lang="es-CO" sz="1900" b="1"/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endParaRPr lang="es-ES" sz="1900" b="1"/>
          </a:p>
        </p:txBody>
      </p:sp>
      <p:sp>
        <p:nvSpPr>
          <p:cNvPr id="364547" name="Rectangle 3"/>
          <p:cNvSpPr>
            <a:spLocks noChangeArrowheads="1"/>
          </p:cNvSpPr>
          <p:nvPr>
            <p:ph type="title"/>
          </p:nvPr>
        </p:nvSpPr>
        <p:spPr>
          <a:xfrm>
            <a:off x="304800" y="228600"/>
            <a:ext cx="8610600" cy="1219200"/>
          </a:xfrm>
          <a:solidFill>
            <a:srgbClr val="CC0099"/>
          </a:solidFill>
          <a:ln/>
        </p:spPr>
        <p:txBody>
          <a:bodyPr/>
          <a:lstStyle/>
          <a:p>
            <a:r>
              <a:rPr lang="es-CO" sz="2800" i="1"/>
              <a:t>Componente 3 a.  Capacitación a distancia en el uso de nuevas tecnologías UNAD USA</a:t>
            </a:r>
            <a:endParaRPr lang="es-ES" sz="2800" i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97" name="Rectangle 33"/>
          <p:cNvSpPr>
            <a:spLocks noChangeArrowheads="1"/>
          </p:cNvSpPr>
          <p:nvPr/>
        </p:nvSpPr>
        <p:spPr bwMode="auto">
          <a:xfrm>
            <a:off x="838200" y="152400"/>
            <a:ext cx="7696200" cy="9144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406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610600" cy="914400"/>
          </a:xfrm>
        </p:spPr>
        <p:txBody>
          <a:bodyPr/>
          <a:lstStyle/>
          <a:p>
            <a:r>
              <a:rPr lang="es-CO" sz="3200"/>
              <a:t>  </a:t>
            </a:r>
            <a:r>
              <a:rPr lang="es-CO" sz="2800"/>
              <a:t>Currícula UNAD/Grupo empresarial colombiano</a:t>
            </a:r>
          </a:p>
        </p:txBody>
      </p:sp>
      <p:sp>
        <p:nvSpPr>
          <p:cNvPr id="344067" name="Rectangle 3"/>
          <p:cNvSpPr>
            <a:spLocks noChangeArrowheads="1"/>
          </p:cNvSpPr>
          <p:nvPr>
            <p:ph type="body" sz="half" idx="1"/>
          </p:nvPr>
        </p:nvSpPr>
        <p:spPr>
          <a:xfrm>
            <a:off x="457200" y="1981200"/>
            <a:ext cx="4032250" cy="4114800"/>
          </a:xfrm>
          <a:noFill/>
          <a:ln/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s-CO" sz="2800" b="1"/>
              <a:t>	</a:t>
            </a:r>
            <a:endParaRPr lang="en-US" sz="2800" b="1"/>
          </a:p>
        </p:txBody>
      </p:sp>
      <p:sp>
        <p:nvSpPr>
          <p:cNvPr id="344068" name="Rectangle 4"/>
          <p:cNvSpPr>
            <a:spLocks noChangeArrowheads="1"/>
          </p:cNvSpPr>
          <p:nvPr/>
        </p:nvSpPr>
        <p:spPr bwMode="auto">
          <a:xfrm>
            <a:off x="1066800" y="1371600"/>
            <a:ext cx="7543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es-CO" sz="1200" b="1"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  <a:endParaRPr lang="en-US" sz="11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344069" name="Group 5"/>
          <p:cNvGraphicFramePr>
            <a:graphicFrameLocks noGrp="1"/>
          </p:cNvGraphicFramePr>
          <p:nvPr>
            <p:ph sz="half" idx="2"/>
          </p:nvPr>
        </p:nvGraphicFramePr>
        <p:xfrm>
          <a:off x="1219200" y="1295400"/>
          <a:ext cx="7064375" cy="4495800"/>
        </p:xfrm>
        <a:graphic>
          <a:graphicData uri="http://schemas.openxmlformats.org/drawingml/2006/table">
            <a:tbl>
              <a:tblPr/>
              <a:tblGrid>
                <a:gridCol w="1625600"/>
                <a:gridCol w="4664075"/>
                <a:gridCol w="774700"/>
              </a:tblGrid>
              <a:tr h="898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s-CO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CES 121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s-CO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3 credits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s-CO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Technical assistance. New Technologies implementation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s-CO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0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s-CO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CMM 231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s-CO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3 credits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s-CO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Logistics.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CO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s-CO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8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s-CO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MKT 362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s-CO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3 credits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s-CO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Marketing &amp; TLC. Estrategies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CO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s-CO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0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s-CO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COM231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s-CO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3 credits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s-CO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Business English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CO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s-CO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8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s-CO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BUS 238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s-CO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3 credits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s-CO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E -Commerce and Fiscal Law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s-CO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534400" cy="4876800"/>
          </a:xfrm>
        </p:spPr>
        <p:txBody>
          <a:bodyPr/>
          <a:lstStyle/>
          <a:p>
            <a:pPr marL="609600" indent="-609600" algn="just">
              <a:lnSpc>
                <a:spcPct val="80000"/>
              </a:lnSpc>
              <a:buFont typeface="Wingdings" pitchFamily="2" charset="2"/>
              <a:buNone/>
            </a:pPr>
            <a:r>
              <a:rPr lang="es-ES" sz="2000" b="1" i="1"/>
              <a:t>      	</a:t>
            </a:r>
            <a:r>
              <a:rPr lang="es-ES" sz="2400" i="1">
                <a:solidFill>
                  <a:schemeClr val="tx2"/>
                </a:solidFill>
              </a:rPr>
              <a:t>Busca que  las PYMEx(s) sean capaces de entender los procesos logísticos, comercializar y mercadear sus productos, Pueden conocer los aspectos legales y fiscales de EE.UU. mediante el uso del comercio electrónico, cuando esto sea conveniente y posible. </a:t>
            </a:r>
          </a:p>
          <a:p>
            <a:pPr marL="609600" indent="-609600">
              <a:lnSpc>
                <a:spcPct val="80000"/>
              </a:lnSpc>
            </a:pPr>
            <a:r>
              <a:rPr lang="es-CO" sz="1800">
                <a:effectLst/>
              </a:rPr>
              <a:t>120 empresas acceden a la cofinanciación para implementar los PARTs al mes 36.</a:t>
            </a:r>
          </a:p>
          <a:p>
            <a:pPr marL="609600" indent="-609600">
              <a:lnSpc>
                <a:spcPct val="80000"/>
              </a:lnSpc>
            </a:pPr>
            <a:r>
              <a:rPr lang="es-AR" sz="1800">
                <a:effectLst/>
              </a:rPr>
              <a:t>Utilización de plataforma informática de UNAD Colombia y UNAD Estados Unidos .</a:t>
            </a:r>
          </a:p>
          <a:p>
            <a:pPr marL="609600" indent="-609600">
              <a:lnSpc>
                <a:spcPct val="80000"/>
              </a:lnSpc>
            </a:pPr>
            <a:r>
              <a:rPr lang="es-AR" sz="1800">
                <a:effectLst/>
              </a:rPr>
              <a:t>Asesoría de orden legal, contable, fiscal, aduanera, entre otros, destinadas al apoyo a las PYMEx en la etapa final de exportación.</a:t>
            </a:r>
            <a:r>
              <a:rPr lang="es-ES" sz="1800">
                <a:effectLst/>
              </a:rPr>
              <a:t> 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es-CO" sz="1800">
                <a:effectLst/>
              </a:rPr>
              <a:t>	Cómo solucionar problemas de comercialización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es-CO" sz="1800">
                <a:effectLst/>
              </a:rPr>
              <a:t>	Contactos reales de negociación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es-CO" sz="1800">
                <a:effectLst/>
              </a:rPr>
              <a:t>	Presentación de cotizaciones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es-CO" sz="1800">
                <a:effectLst/>
              </a:rPr>
              <a:t>	Cierre de las ventas</a:t>
            </a:r>
          </a:p>
          <a:p>
            <a:pPr marL="609600" indent="-609600">
              <a:lnSpc>
                <a:spcPct val="80000"/>
              </a:lnSpc>
            </a:pPr>
            <a:endParaRPr lang="es-ES" sz="1800">
              <a:effectLst/>
            </a:endParaRPr>
          </a:p>
        </p:txBody>
      </p:sp>
      <p:sp>
        <p:nvSpPr>
          <p:cNvPr id="366595" name="Rectangle 3"/>
          <p:cNvSpPr>
            <a:spLocks noChangeArrowheads="1"/>
          </p:cNvSpPr>
          <p:nvPr>
            <p:ph type="title"/>
          </p:nvPr>
        </p:nvSpPr>
        <p:spPr>
          <a:xfrm>
            <a:off x="304800" y="228600"/>
            <a:ext cx="8534400" cy="914400"/>
          </a:xfrm>
          <a:solidFill>
            <a:srgbClr val="CC0099"/>
          </a:solidFill>
          <a:ln/>
        </p:spPr>
        <p:txBody>
          <a:bodyPr/>
          <a:lstStyle/>
          <a:p>
            <a:r>
              <a:rPr lang="es-CO" sz="2400" i="1"/>
              <a:t>Componente 3 b.   Asesoría técnica a distancia de servicios de exportación</a:t>
            </a:r>
            <a:r>
              <a:rPr lang="es-CO" sz="4000"/>
              <a:t> </a:t>
            </a:r>
            <a:endParaRPr lang="es-ES" sz="4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6" name="Rectangle 4"/>
          <p:cNvSpPr>
            <a:spLocks noChangeArrowheads="1"/>
          </p:cNvSpPr>
          <p:nvPr/>
        </p:nvSpPr>
        <p:spPr bwMode="auto">
          <a:xfrm>
            <a:off x="1447800" y="228600"/>
            <a:ext cx="6705600" cy="6858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611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839200" cy="685800"/>
          </a:xfrm>
        </p:spPr>
        <p:txBody>
          <a:bodyPr/>
          <a:lstStyle/>
          <a:p>
            <a:r>
              <a:rPr lang="es-CO" sz="3200"/>
              <a:t>  Profesores y requerimientos</a:t>
            </a:r>
          </a:p>
        </p:txBody>
      </p:sp>
      <p:sp>
        <p:nvSpPr>
          <p:cNvPr id="346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382000" cy="5943600"/>
          </a:xfrm>
        </p:spPr>
        <p:txBody>
          <a:bodyPr/>
          <a:lstStyle/>
          <a:p>
            <a:pPr>
              <a:buSzPct val="70000"/>
              <a:buFont typeface="Wingdings" pitchFamily="2" charset="2"/>
              <a:buNone/>
            </a:pPr>
            <a:endParaRPr lang="es-CO" sz="2000"/>
          </a:p>
          <a:p>
            <a:pPr>
              <a:buSzPct val="70000"/>
            </a:pPr>
            <a:r>
              <a:rPr lang="es-CO" sz="2100" b="1"/>
              <a:t>Frank Rutter, Ph.D. Languages California University.</a:t>
            </a:r>
          </a:p>
          <a:p>
            <a:pPr>
              <a:buSzPct val="70000"/>
            </a:pPr>
            <a:r>
              <a:rPr lang="es-CO" sz="2100" b="1"/>
              <a:t>José Lepervanche, Ph D. Business Managment ,Phoenix University.</a:t>
            </a:r>
          </a:p>
          <a:p>
            <a:pPr>
              <a:buSzPct val="70000"/>
            </a:pPr>
            <a:r>
              <a:rPr lang="es-CO" sz="2100" b="1"/>
              <a:t>Juan Pablo Stegmann, Ph D. Marketing Managment .California University.</a:t>
            </a:r>
          </a:p>
          <a:p>
            <a:pPr>
              <a:buSzPct val="70000"/>
            </a:pPr>
            <a:r>
              <a:rPr lang="es-CO" sz="2100" b="1"/>
              <a:t>Alejandro Kaba, M.S. Certified Public Accountant Nova University, Florida USA.</a:t>
            </a:r>
          </a:p>
          <a:p>
            <a:pPr>
              <a:buSzPct val="70000"/>
            </a:pPr>
            <a:r>
              <a:rPr lang="es-CO" sz="2100" b="1"/>
              <a:t>Rafael Giraldo, M S.  Sant Thomas University FL USA.</a:t>
            </a:r>
          </a:p>
          <a:p>
            <a:pPr>
              <a:buSzPct val="70000"/>
              <a:buFont typeface="Wingdings" pitchFamily="2" charset="2"/>
              <a:buNone/>
            </a:pPr>
            <a:r>
              <a:rPr lang="es-CO" sz="2100" b="1"/>
              <a:t>Requerimientos.</a:t>
            </a:r>
          </a:p>
          <a:p>
            <a:pPr>
              <a:buSzPct val="70000"/>
            </a:pPr>
            <a:r>
              <a:rPr lang="es-CO" sz="2100" b="1"/>
              <a:t>Los participantes necesitan un computador con programa Windows 98 o xp mínimo.</a:t>
            </a:r>
          </a:p>
          <a:p>
            <a:pPr>
              <a:buSzPct val="70000"/>
            </a:pPr>
            <a:r>
              <a:rPr lang="es-CO" sz="2100" b="1"/>
              <a:t>El computador debe tener micrófono y parlantes (audífonos) para la clase de Ingles.</a:t>
            </a:r>
          </a:p>
          <a:p>
            <a:pPr>
              <a:buSzPct val="70000"/>
            </a:pPr>
            <a:r>
              <a:rPr lang="es-CO" sz="2100" b="1"/>
              <a:t>Preferiblemente cámara para interactuar en video conferencia (no es obligatoria).</a:t>
            </a:r>
            <a:r>
              <a:rPr lang="es-CO" sz="2000" b="1"/>
              <a:t>  </a:t>
            </a:r>
          </a:p>
          <a:p>
            <a:pPr>
              <a:buSzPct val="70000"/>
            </a:pPr>
            <a:endParaRPr lang="es-CO" sz="20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8" name="Rectangle 8"/>
          <p:cNvSpPr>
            <a:spLocks noChangeArrowheads="1"/>
          </p:cNvSpPr>
          <p:nvPr/>
        </p:nvSpPr>
        <p:spPr bwMode="auto">
          <a:xfrm>
            <a:off x="1295400" y="0"/>
            <a:ext cx="7010400" cy="10668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34816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1219200"/>
            <a:ext cx="2667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16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4114800"/>
            <a:ext cx="29718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16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0400" y="1219200"/>
            <a:ext cx="29718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481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839200" cy="914400"/>
          </a:xfrm>
        </p:spPr>
        <p:txBody>
          <a:bodyPr/>
          <a:lstStyle/>
          <a:p>
            <a:r>
              <a:rPr lang="en-US" sz="3600"/>
              <a:t>UNAD </a:t>
            </a:r>
            <a:br>
              <a:rPr lang="en-US" sz="3600"/>
            </a:br>
            <a:r>
              <a:rPr lang="en-US" sz="3600"/>
              <a:t>GLOBAL BUSINESS.org (Portal)</a:t>
            </a:r>
          </a:p>
        </p:txBody>
      </p:sp>
      <p:sp>
        <p:nvSpPr>
          <p:cNvPr id="3481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-304800" y="1066800"/>
            <a:ext cx="3657600" cy="5791200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en-US" sz="1200"/>
          </a:p>
          <a:p>
            <a:pPr>
              <a:lnSpc>
                <a:spcPct val="80000"/>
              </a:lnSpc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es-CO" sz="2200"/>
              <a:t>	</a:t>
            </a:r>
            <a:r>
              <a:rPr lang="es-CO" sz="2200">
                <a:solidFill>
                  <a:schemeClr val="tx2"/>
                </a:solidFill>
              </a:rPr>
              <a:t>Objetivo:</a:t>
            </a:r>
            <a:r>
              <a:rPr lang="es-CO" sz="2200"/>
              <a:t> web site para promover negocios de empresarios PYMEs en el mundo global</a:t>
            </a:r>
          </a:p>
          <a:p>
            <a:pPr>
              <a:lnSpc>
                <a:spcPct val="80000"/>
              </a:lnSpc>
              <a:buClr>
                <a:schemeClr val="tx1"/>
              </a:buClr>
              <a:buSzPct val="75000"/>
            </a:pPr>
            <a:endParaRPr lang="es-CO" sz="2200"/>
          </a:p>
          <a:p>
            <a:pPr>
              <a:lnSpc>
                <a:spcPct val="80000"/>
              </a:lnSpc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es-CO" sz="2200"/>
              <a:t>	</a:t>
            </a:r>
            <a:r>
              <a:rPr lang="es-CO" sz="2200">
                <a:solidFill>
                  <a:schemeClr val="tx2"/>
                </a:solidFill>
              </a:rPr>
              <a:t>Misión:</a:t>
            </a:r>
            <a:r>
              <a:rPr lang="es-CO" sz="2200"/>
              <a:t> Brindar contactos y un espacio al empresario PYME colombiano sin barreras de idiomas, para hacer negocios globales</a:t>
            </a:r>
          </a:p>
          <a:p>
            <a:pPr>
              <a:lnSpc>
                <a:spcPct val="80000"/>
              </a:lnSpc>
              <a:buClr>
                <a:schemeClr val="tx1"/>
              </a:buClr>
              <a:buSzPct val="75000"/>
            </a:pPr>
            <a:endParaRPr lang="es-CO" sz="2200"/>
          </a:p>
          <a:p>
            <a:pPr>
              <a:lnSpc>
                <a:spcPct val="80000"/>
              </a:lnSpc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es-CO" sz="2200"/>
              <a:t>	</a:t>
            </a:r>
            <a:r>
              <a:rPr lang="es-CO" sz="2200">
                <a:solidFill>
                  <a:schemeClr val="tx2"/>
                </a:solidFill>
              </a:rPr>
              <a:t>Visión:</a:t>
            </a:r>
            <a:r>
              <a:rPr lang="es-CO" sz="2200"/>
              <a:t> Facilitar el acceso a la academia, la ciencia y la tecnología al empresario para que participe en el mundo de los negocios globales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5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4876800"/>
          </a:xfrm>
        </p:spPr>
        <p:txBody>
          <a:bodyPr/>
          <a:lstStyle/>
          <a:p>
            <a:pPr marL="936625" lvl="2" indent="-457200">
              <a:buFont typeface="Wingdings" pitchFamily="2" charset="2"/>
              <a:buNone/>
            </a:pPr>
            <a:r>
              <a:rPr lang="es-CO" sz="3200"/>
              <a:t>-  Centro América</a:t>
            </a:r>
          </a:p>
          <a:p>
            <a:pPr marL="936625" lvl="2" indent="-457200">
              <a:buFontTx/>
              <a:buChar char="-"/>
            </a:pPr>
            <a:r>
              <a:rPr lang="es-CO" sz="3200"/>
              <a:t>República Dominicana (2)</a:t>
            </a:r>
          </a:p>
          <a:p>
            <a:pPr marL="936625" lvl="2" indent="-457200">
              <a:buFontTx/>
              <a:buNone/>
            </a:pPr>
            <a:r>
              <a:rPr lang="es-CO" sz="3200"/>
              <a:t>-  Chile</a:t>
            </a:r>
          </a:p>
          <a:p>
            <a:pPr marL="936625" lvl="2" indent="-457200">
              <a:buFontTx/>
              <a:buChar char="-"/>
            </a:pPr>
            <a:r>
              <a:rPr lang="es-CO" sz="3200"/>
              <a:t>Perú</a:t>
            </a:r>
          </a:p>
          <a:p>
            <a:pPr marL="936625" lvl="2" indent="-457200">
              <a:buFontTx/>
              <a:buChar char="-"/>
            </a:pPr>
            <a:r>
              <a:rPr lang="es-CO" sz="3200"/>
              <a:t>Ecuador</a:t>
            </a:r>
          </a:p>
          <a:p>
            <a:pPr marL="936625" lvl="2" indent="-457200">
              <a:buFontTx/>
              <a:buChar char="-"/>
            </a:pPr>
            <a:r>
              <a:rPr lang="es-CO" sz="3200"/>
              <a:t>Colombia</a:t>
            </a:r>
          </a:p>
          <a:p>
            <a:pPr marL="936625" lvl="2" indent="-457200">
              <a:buFontTx/>
              <a:buChar char="-"/>
            </a:pPr>
            <a:r>
              <a:rPr lang="es-CO" sz="3200"/>
              <a:t>Argentina  </a:t>
            </a:r>
            <a:r>
              <a:rPr lang="es-CO" sz="3200">
                <a:solidFill>
                  <a:srgbClr val="FF3300"/>
                </a:solidFill>
              </a:rPr>
              <a:t>Reto: funcionar como cluster</a:t>
            </a:r>
            <a:endParaRPr lang="es-CO" sz="3200"/>
          </a:p>
          <a:p>
            <a:pPr marL="936625" lvl="2" indent="-457200">
              <a:buFontTx/>
              <a:buChar char="-"/>
            </a:pPr>
            <a:endParaRPr lang="es-CO" sz="3200"/>
          </a:p>
          <a:p>
            <a:pPr marL="936625" lvl="2" indent="-457200">
              <a:buFontTx/>
              <a:buChar char="-"/>
            </a:pPr>
            <a:endParaRPr lang="es-CO" sz="3200"/>
          </a:p>
          <a:p>
            <a:pPr marL="936625" lvl="2" indent="-457200">
              <a:buFontTx/>
              <a:buChar char="-"/>
            </a:pPr>
            <a:endParaRPr lang="es-ES"/>
          </a:p>
          <a:p>
            <a:pPr marL="936625" lvl="2" indent="-457200">
              <a:buFont typeface="Wingdings" pitchFamily="2" charset="2"/>
              <a:buNone/>
            </a:pPr>
            <a:endParaRPr lang="es-CO" sz="1800"/>
          </a:p>
          <a:p>
            <a:pPr marL="936625" lvl="2" indent="-457200">
              <a:buFont typeface="Wingdings" pitchFamily="2" charset="2"/>
              <a:buAutoNum type="arabicPeriod"/>
            </a:pPr>
            <a:endParaRPr lang="es-ES" sz="1800"/>
          </a:p>
          <a:p>
            <a:pPr marL="609600" indent="-609600"/>
            <a:endParaRPr lang="es-ES" sz="2400"/>
          </a:p>
        </p:txBody>
      </p:sp>
      <p:sp>
        <p:nvSpPr>
          <p:cNvPr id="407555" name="Rectangle 3"/>
          <p:cNvSpPr>
            <a:spLocks noChangeArrowheads="1"/>
          </p:cNvSpPr>
          <p:nvPr/>
        </p:nvSpPr>
        <p:spPr bwMode="auto">
          <a:xfrm>
            <a:off x="381000" y="457200"/>
            <a:ext cx="8534400" cy="1295400"/>
          </a:xfrm>
          <a:prstGeom prst="rect">
            <a:avLst/>
          </a:prstGeom>
          <a:solidFill>
            <a:schemeClr val="bg2"/>
          </a:solidFill>
          <a:ln w="2857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lang="es-ES"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s-ES"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s-ES"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s-ES"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s-ES"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Propuesta: </a:t>
            </a:r>
            <a:r>
              <a:rPr lang="es-ES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Hay otros 7 proyectos relacionados con acceso para PYMES</a:t>
            </a:r>
            <a:r>
              <a:rPr lang="es-ES" sz="5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s-ES" sz="5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s-CO" sz="54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02" name="Rectangle 2"/>
          <p:cNvSpPr>
            <a:spLocks noChangeArrowheads="1"/>
          </p:cNvSpPr>
          <p:nvPr/>
        </p:nvSpPr>
        <p:spPr bwMode="auto">
          <a:xfrm>
            <a:off x="381000" y="457200"/>
            <a:ext cx="8534400" cy="1066800"/>
          </a:xfrm>
          <a:prstGeom prst="rect">
            <a:avLst/>
          </a:prstGeom>
          <a:solidFill>
            <a:schemeClr val="bg2"/>
          </a:solidFill>
          <a:ln w="2857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lang="es-CO" sz="3200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Identificando intereses comunes</a:t>
            </a:r>
            <a:endParaRPr lang="es-CO" sz="2400" i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409605" name="Object 5"/>
          <p:cNvGraphicFramePr>
            <a:graphicFrameLocks noChangeAspect="1"/>
          </p:cNvGraphicFramePr>
          <p:nvPr>
            <p:ph/>
          </p:nvPr>
        </p:nvGraphicFramePr>
        <p:xfrm>
          <a:off x="457200" y="2520950"/>
          <a:ext cx="8229600" cy="1433513"/>
        </p:xfrm>
        <a:graphic>
          <a:graphicData uri="http://schemas.openxmlformats.org/presentationml/2006/ole">
            <p:oleObj spid="_x0000_s409605" name="Hoja de cálculo" r:id="rId4" imgW="6562725" imgH="1143000" progId="Excel.Sheet.8">
              <p:embed/>
            </p:oleObj>
          </a:graphicData>
        </a:graphic>
      </p:graphicFrame>
      <p:sp>
        <p:nvSpPr>
          <p:cNvPr id="409606" name="Text Box 6"/>
          <p:cNvSpPr txBox="1">
            <a:spLocks noChangeArrowheads="1"/>
          </p:cNvSpPr>
          <p:nvPr/>
        </p:nvSpPr>
        <p:spPr bwMode="auto">
          <a:xfrm>
            <a:off x="2574925" y="1860550"/>
            <a:ext cx="5588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CO" b="1"/>
              <a:t>Requerimientos técnicos en acceso a mercados</a:t>
            </a:r>
            <a:endParaRPr lang="es-ES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698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/>
          <a:lstStyle/>
          <a:p>
            <a:r>
              <a:rPr lang="es-CO"/>
              <a:t>Similitudes</a:t>
            </a:r>
            <a:endParaRPr lang="es-ES"/>
          </a:p>
        </p:txBody>
      </p:sp>
      <p:sp>
        <p:nvSpPr>
          <p:cNvPr id="413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sz="2800"/>
              <a:t>Clientes: PYMEs ó PYMEx</a:t>
            </a:r>
          </a:p>
          <a:p>
            <a:r>
              <a:rPr lang="es-CO" sz="2800"/>
              <a:t>Algunos sectores: agronegocios, textiles</a:t>
            </a:r>
          </a:p>
          <a:p>
            <a:r>
              <a:rPr lang="es-CO" sz="2800"/>
              <a:t>Gerencia del proyecto</a:t>
            </a:r>
          </a:p>
          <a:p>
            <a:r>
              <a:rPr lang="es-CO" sz="2800"/>
              <a:t>Algunas etapas del proyecto</a:t>
            </a:r>
          </a:p>
          <a:p>
            <a:r>
              <a:rPr lang="es-CO" sz="2800"/>
              <a:t>Entregables:</a:t>
            </a:r>
          </a:p>
          <a:p>
            <a:pPr lvl="1"/>
            <a:r>
              <a:rPr lang="es-CO" sz="2400"/>
              <a:t>Productos</a:t>
            </a:r>
          </a:p>
          <a:p>
            <a:pPr lvl="2"/>
            <a:r>
              <a:rPr lang="es-CO" sz="2000"/>
              <a:t>Fichas: no duplicar</a:t>
            </a:r>
          </a:p>
          <a:p>
            <a:pPr lvl="2"/>
            <a:r>
              <a:rPr lang="es-CO" sz="2000"/>
              <a:t>Actualización: compartir</a:t>
            </a:r>
          </a:p>
          <a:p>
            <a:pPr lvl="2"/>
            <a:r>
              <a:rPr lang="es-CO" sz="2000"/>
              <a:t>Registro de consultores: consolidar</a:t>
            </a:r>
          </a:p>
          <a:p>
            <a:endParaRPr lang="es-E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6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/>
          <a:lstStyle/>
          <a:p>
            <a:r>
              <a:rPr lang="es-CO"/>
              <a:t>Posibilidades</a:t>
            </a:r>
            <a:endParaRPr lang="es-ES"/>
          </a:p>
        </p:txBody>
      </p:sp>
      <p:sp>
        <p:nvSpPr>
          <p:cNvPr id="415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s-CO"/>
              <a:t>Consolidación de oferta</a:t>
            </a:r>
          </a:p>
          <a:p>
            <a:r>
              <a:rPr lang="es-CO"/>
              <a:t>Intercambio de información (NMF)</a:t>
            </a:r>
          </a:p>
          <a:p>
            <a:r>
              <a:rPr lang="es-CO"/>
              <a:t>Extender los servicios de un proyecto a otro que no lo tenga</a:t>
            </a:r>
          </a:p>
          <a:p>
            <a:r>
              <a:rPr lang="es-CO"/>
              <a:t>Dividirse el trabajo para aumentar eficiencias</a:t>
            </a:r>
          </a:p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CO"/>
              <a:t>Debilidades</a:t>
            </a:r>
            <a:endParaRPr lang="es-ES"/>
          </a:p>
        </p:txBody>
      </p:sp>
      <p:sp>
        <p:nvSpPr>
          <p:cNvPr id="417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s-CO" sz="2800"/>
              <a:t>Manera como se asignan los recursos</a:t>
            </a:r>
          </a:p>
          <a:p>
            <a:pPr lvl="1">
              <a:lnSpc>
                <a:spcPct val="80000"/>
              </a:lnSpc>
            </a:pPr>
            <a:r>
              <a:rPr lang="es-ES_tradnl" sz="2400"/>
              <a:t>HOY: País </a:t>
            </a:r>
            <a:r>
              <a:rPr lang="es-ES_tradnl" sz="2400">
                <a:sym typeface="Wingdings" pitchFamily="2" charset="2"/>
              </a:rPr>
              <a:t></a:t>
            </a:r>
            <a:r>
              <a:rPr lang="es-ES_tradnl" sz="2400"/>
              <a:t> sector </a:t>
            </a:r>
            <a:r>
              <a:rPr lang="es-ES_tradnl" sz="2400">
                <a:sym typeface="Wingdings" pitchFamily="2" charset="2"/>
              </a:rPr>
              <a:t></a:t>
            </a:r>
            <a:r>
              <a:rPr lang="es-ES_tradnl" sz="2400"/>
              <a:t> proyecto </a:t>
            </a:r>
            <a:r>
              <a:rPr lang="es-ES_tradnl" sz="2400">
                <a:sym typeface="Wingdings" pitchFamily="2" charset="2"/>
              </a:rPr>
              <a:t></a:t>
            </a:r>
            <a:r>
              <a:rPr lang="es-ES_tradnl" sz="2400"/>
              <a:t>región 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s-ES_tradnl" sz="2400"/>
              <a:t>Proyectos con poca coherencia con estrategia de desarrollo regional           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s-ES_tradnl" sz="2800"/>
              <a:t>	La tendencia de paradigmas de desarrollo apunta a la autonomía de las regiones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s-ES_tradnl" sz="2800"/>
              <a:t>	Nuestra propuesta:</a:t>
            </a:r>
          </a:p>
          <a:p>
            <a:pPr lvl="1">
              <a:lnSpc>
                <a:spcPct val="80000"/>
              </a:lnSpc>
            </a:pPr>
            <a:r>
              <a:rPr lang="es-ES_tradnl" sz="2400"/>
              <a:t>Región </a:t>
            </a:r>
            <a:r>
              <a:rPr lang="es-ES_tradnl" sz="2400">
                <a:sym typeface="Wingdings" pitchFamily="2" charset="2"/>
              </a:rPr>
              <a:t></a:t>
            </a:r>
            <a:r>
              <a:rPr lang="es-ES_tradnl" sz="2400"/>
              <a:t> sector o sectores </a:t>
            </a:r>
            <a:r>
              <a:rPr lang="es-ES_tradnl" sz="2400">
                <a:sym typeface="Wingdings" pitchFamily="2" charset="2"/>
              </a:rPr>
              <a:t></a:t>
            </a:r>
            <a:r>
              <a:rPr lang="es-ES_tradnl" sz="2400"/>
              <a:t> proyectos </a:t>
            </a:r>
            <a:r>
              <a:rPr lang="es-ES_tradnl" sz="2400">
                <a:sym typeface="Wingdings" pitchFamily="2" charset="2"/>
              </a:rPr>
              <a:t></a:t>
            </a:r>
            <a:r>
              <a:rPr lang="es-ES_tradnl" sz="2400"/>
              <a:t> impacto indirecto al país</a:t>
            </a:r>
          </a:p>
          <a:p>
            <a:pPr>
              <a:lnSpc>
                <a:spcPct val="80000"/>
              </a:lnSpc>
            </a:pPr>
            <a:r>
              <a:rPr lang="es-CO" sz="2800"/>
              <a:t>Poca convergencia: visión sistémica</a:t>
            </a:r>
            <a:endParaRPr lang="es-ES" sz="2800"/>
          </a:p>
          <a:p>
            <a:pPr>
              <a:lnSpc>
                <a:spcPct val="80000"/>
              </a:lnSpc>
            </a:pPr>
            <a:endParaRPr lang="es-ES" sz="2800"/>
          </a:p>
        </p:txBody>
      </p:sp>
      <p:sp>
        <p:nvSpPr>
          <p:cNvPr id="417796" name="Rectangle 4"/>
          <p:cNvSpPr>
            <a:spLocks noChangeArrowheads="1"/>
          </p:cNvSpPr>
          <p:nvPr/>
        </p:nvSpPr>
        <p:spPr bwMode="auto">
          <a:xfrm>
            <a:off x="609600" y="533400"/>
            <a:ext cx="8229600" cy="13716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lang="es-CO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1. Debilidades</a:t>
            </a:r>
            <a:endParaRPr lang="es-ES" sz="44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3" name="Rectangle 5"/>
          <p:cNvSpPr>
            <a:spLocks noChangeArrowheads="1"/>
          </p:cNvSpPr>
          <p:nvPr/>
        </p:nvSpPr>
        <p:spPr bwMode="auto">
          <a:xfrm>
            <a:off x="228600" y="228600"/>
            <a:ext cx="8610600" cy="10668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949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534400" cy="1066800"/>
          </a:xfrm>
          <a:ln/>
        </p:spPr>
        <p:txBody>
          <a:bodyPr/>
          <a:lstStyle/>
          <a:p>
            <a:r>
              <a:rPr lang="es-CO" sz="3200" i="1"/>
              <a:t>Propuesta del Programa Bilingual Empresarial </a:t>
            </a:r>
            <a:br>
              <a:rPr lang="es-CO" sz="3200" i="1"/>
            </a:br>
            <a:r>
              <a:rPr lang="es-CO" sz="3200" i="1"/>
              <a:t>UNAD-BID-FOMIN</a:t>
            </a:r>
            <a:r>
              <a:rPr lang="es-CO" sz="2400"/>
              <a:t> </a:t>
            </a:r>
          </a:p>
        </p:txBody>
      </p:sp>
      <p:sp>
        <p:nvSpPr>
          <p:cNvPr id="3194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447800"/>
            <a:ext cx="4038600" cy="4800600"/>
          </a:xfrm>
        </p:spPr>
        <p:txBody>
          <a:bodyPr/>
          <a:lstStyle/>
          <a:p>
            <a:pPr marL="457200" indent="-457200">
              <a:buClr>
                <a:srgbClr val="FF99FF"/>
              </a:buClr>
              <a:buSzTx/>
              <a:buFont typeface="Wingdings" pitchFamily="2" charset="2"/>
              <a:buNone/>
            </a:pPr>
            <a:r>
              <a:rPr lang="es-CO" sz="2500" b="1"/>
              <a:t>	UNAD propone el Proyecto teniendo en cuenta las siguientes fortalezas:</a:t>
            </a:r>
          </a:p>
          <a:p>
            <a:pPr marL="457200" indent="-457200">
              <a:buClr>
                <a:srgbClr val="FF99FF"/>
              </a:buClr>
              <a:buSzTx/>
              <a:buFont typeface="Wingdings" pitchFamily="2" charset="2"/>
              <a:buAutoNum type="arabicPeriod"/>
            </a:pPr>
            <a:r>
              <a:rPr lang="es-CO" sz="2400"/>
              <a:t>Plataforma tecnológica. </a:t>
            </a:r>
          </a:p>
          <a:p>
            <a:pPr marL="457200" indent="-457200">
              <a:buClr>
                <a:srgbClr val="FF99FF"/>
              </a:buClr>
              <a:buSzTx/>
              <a:buFont typeface="Wingdings" pitchFamily="2" charset="2"/>
              <a:buAutoNum type="arabicPeriod"/>
            </a:pPr>
            <a:r>
              <a:rPr lang="es-CO" sz="2400"/>
              <a:t>Programa Bilingual.</a:t>
            </a:r>
          </a:p>
          <a:p>
            <a:pPr marL="457200" indent="-457200">
              <a:buClr>
                <a:srgbClr val="FF99FF"/>
              </a:buClr>
              <a:buSzTx/>
              <a:buFont typeface="Wingdings" pitchFamily="2" charset="2"/>
              <a:buAutoNum type="arabicPeriod"/>
            </a:pPr>
            <a:r>
              <a:rPr lang="es-CO" sz="2400"/>
              <a:t>Credenciales y calificaciones de los  profesores que se vinculan al proyecto.</a:t>
            </a:r>
          </a:p>
        </p:txBody>
      </p:sp>
      <p:sp>
        <p:nvSpPr>
          <p:cNvPr id="31949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191000" y="1371600"/>
            <a:ext cx="4953000" cy="4953000"/>
          </a:xfrm>
        </p:spPr>
        <p:txBody>
          <a:bodyPr/>
          <a:lstStyle/>
          <a:p>
            <a:pPr marL="533400" indent="-533400">
              <a:buClr>
                <a:srgbClr val="FF9900"/>
              </a:buClr>
              <a:buFont typeface="Wingdings" pitchFamily="2" charset="2"/>
              <a:buNone/>
            </a:pPr>
            <a:r>
              <a:rPr lang="es-CO" sz="2900" b="1"/>
              <a:t>Desarrollo del Proyecto:</a:t>
            </a:r>
          </a:p>
          <a:p>
            <a:pPr marL="533400" indent="-533400">
              <a:buClr>
                <a:srgbClr val="FF99FF"/>
              </a:buClr>
              <a:buSzPct val="80000"/>
              <a:buFont typeface="Wingdings" pitchFamily="2" charset="2"/>
              <a:buAutoNum type="arabicPeriod"/>
            </a:pPr>
            <a:r>
              <a:rPr lang="es-CO"/>
              <a:t>Implementación de tecnología para el sector empresarial.</a:t>
            </a:r>
          </a:p>
          <a:p>
            <a:pPr marL="533400" indent="-533400">
              <a:buClr>
                <a:srgbClr val="FF99FF"/>
              </a:buClr>
              <a:buSzPct val="80000"/>
              <a:buFont typeface="Wingdings" pitchFamily="2" charset="2"/>
              <a:buAutoNum type="arabicPeriod"/>
            </a:pPr>
            <a:r>
              <a:rPr lang="es-CO"/>
              <a:t>Plataforma bilingual. UNAD GLOBAL BUSINESS.Org.</a:t>
            </a:r>
          </a:p>
          <a:p>
            <a:pPr marL="533400" indent="-533400">
              <a:buClr>
                <a:srgbClr val="FF99FF"/>
              </a:buClr>
              <a:buSzPct val="80000"/>
              <a:buFont typeface="Wingdings" pitchFamily="2" charset="2"/>
              <a:buAutoNum type="arabicPeriod"/>
            </a:pPr>
            <a:r>
              <a:rPr lang="es-CO"/>
              <a:t>Capacitación desde USA para el sector empresarial colombiano.  </a:t>
            </a:r>
          </a:p>
          <a:p>
            <a:pPr marL="533400" indent="-533400">
              <a:buClr>
                <a:srgbClr val="FF9900"/>
              </a:buClr>
              <a:buFont typeface="Wingdings" pitchFamily="2" charset="2"/>
              <a:buNone/>
            </a:pPr>
            <a:endParaRPr lang="es-C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1892" name="Object 4"/>
          <p:cNvGraphicFramePr>
            <a:graphicFrameLocks noChangeAspect="1"/>
          </p:cNvGraphicFramePr>
          <p:nvPr>
            <p:ph/>
          </p:nvPr>
        </p:nvGraphicFramePr>
        <p:xfrm>
          <a:off x="1143000" y="666750"/>
          <a:ext cx="7162800" cy="5372100"/>
        </p:xfrm>
        <a:graphic>
          <a:graphicData uri="http://schemas.openxmlformats.org/presentationml/2006/ole">
            <p:oleObj spid="_x0000_s421892" name="Diapositiva" r:id="rId4" imgW="4571972" imgH="3429047" progId="PowerPoint.Slide.8">
              <p:embed/>
            </p:oleObj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s-CO" sz="2800"/>
              <a:t>Instrumento masivo con presencia de actores institucionales</a:t>
            </a:r>
          </a:p>
          <a:p>
            <a:pPr>
              <a:lnSpc>
                <a:spcPct val="90000"/>
              </a:lnSpc>
            </a:pPr>
            <a:r>
              <a:rPr lang="es-CO" sz="2800"/>
              <a:t>Intervención de las agencias: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s-CO" sz="2800"/>
              <a:t>	Partir del territorio: mesa de planificación regional (BID)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s-CO" sz="2800"/>
              <a:t>	Ordenamiento institucional para el comercio exterior en las regiones (BID)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s-CO" sz="2800"/>
              <a:t>	Apoyo a los generadores de riqueza en función de la visión regional (FOMIN)</a:t>
            </a:r>
            <a:endParaRPr lang="es-ES" sz="2800"/>
          </a:p>
        </p:txBody>
      </p:sp>
      <p:sp>
        <p:nvSpPr>
          <p:cNvPr id="419844" name="Rectangle 4"/>
          <p:cNvSpPr>
            <a:spLocks noChangeArrowheads="1"/>
          </p:cNvSpPr>
          <p:nvPr>
            <p:ph type="title"/>
          </p:nvPr>
        </p:nvSpPr>
        <p:spPr>
          <a:solidFill>
            <a:schemeClr val="bg2"/>
          </a:solidFill>
          <a:ln/>
        </p:spPr>
        <p:txBody>
          <a:bodyPr/>
          <a:lstStyle/>
          <a:p>
            <a:r>
              <a:rPr lang="es-CO" sz="4000"/>
              <a:t>2 y 3. instrumento e intervención</a:t>
            </a:r>
            <a:endParaRPr lang="es-ES" sz="40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81" name="Rectangle 5"/>
          <p:cNvSpPr>
            <a:spLocks noChangeArrowheads="1"/>
          </p:cNvSpPr>
          <p:nvPr/>
        </p:nvSpPr>
        <p:spPr bwMode="auto">
          <a:xfrm>
            <a:off x="1676400" y="228600"/>
            <a:ext cx="6172200" cy="8382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057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382000" cy="838200"/>
          </a:xfrm>
          <a:ln/>
        </p:spPr>
        <p:txBody>
          <a:bodyPr/>
          <a:lstStyle/>
          <a:p>
            <a:r>
              <a:rPr lang="es-CO" sz="4000"/>
              <a:t>    </a:t>
            </a:r>
            <a:r>
              <a:rPr lang="es-CO" sz="4800" i="1"/>
              <a:t>Objetivo del proyecto</a:t>
            </a:r>
            <a:endParaRPr lang="es-ES" sz="4800" i="1"/>
          </a:p>
        </p:txBody>
      </p:sp>
      <p:sp>
        <p:nvSpPr>
          <p:cNvPr id="280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362200"/>
            <a:ext cx="8077200" cy="4953000"/>
          </a:xfrm>
        </p:spPr>
        <p:txBody>
          <a:bodyPr/>
          <a:lstStyle/>
          <a:p>
            <a:pPr marL="609600" indent="-609600" algn="ctr">
              <a:lnSpc>
                <a:spcPct val="90000"/>
              </a:lnSpc>
              <a:buFont typeface="Wingdings" pitchFamily="2" charset="2"/>
              <a:buNone/>
            </a:pPr>
            <a:r>
              <a:rPr lang="es-CO" sz="2400" b="1" i="1"/>
              <a:t>	</a:t>
            </a:r>
          </a:p>
          <a:p>
            <a:pPr marL="609600" indent="-609600">
              <a:lnSpc>
                <a:spcPct val="90000"/>
              </a:lnSpc>
              <a:buClr>
                <a:srgbClr val="FF99FF"/>
              </a:buClr>
              <a:buSzTx/>
              <a:buFont typeface="Wingdings" pitchFamily="2" charset="2"/>
              <a:buNone/>
            </a:pPr>
            <a:endParaRPr lang="es-CO" sz="2800" b="1" i="1">
              <a:solidFill>
                <a:srgbClr val="FFFF00"/>
              </a:solidFill>
            </a:endParaRPr>
          </a:p>
          <a:p>
            <a:pPr marL="990600" lvl="1" indent="-533400">
              <a:lnSpc>
                <a:spcPct val="90000"/>
              </a:lnSpc>
              <a:buClr>
                <a:srgbClr val="FF99FF"/>
              </a:buClr>
              <a:buSzTx/>
            </a:pPr>
            <a:r>
              <a:rPr lang="es-CO"/>
              <a:t>Modelo de asistencia a las PYMEs para el aprovechamiento sistemático de las oportunidades del mercado de Estados Unidos.</a:t>
            </a:r>
          </a:p>
          <a:p>
            <a:pPr marL="990600" lvl="1" indent="-533400">
              <a:lnSpc>
                <a:spcPct val="90000"/>
              </a:lnSpc>
              <a:buClr>
                <a:srgbClr val="FF99FF"/>
              </a:buClr>
              <a:buSzTx/>
            </a:pPr>
            <a:r>
              <a:rPr lang="es-CO"/>
              <a:t>Cumplimiento de los requisitos técnicos de acceso.</a:t>
            </a:r>
          </a:p>
          <a:p>
            <a:pPr marL="990600" lvl="1" indent="-533400">
              <a:lnSpc>
                <a:spcPct val="90000"/>
              </a:lnSpc>
              <a:buClr>
                <a:srgbClr val="FF99FF"/>
              </a:buClr>
              <a:buSzTx/>
            </a:pPr>
            <a:r>
              <a:rPr lang="es-CO">
                <a:solidFill>
                  <a:srgbClr val="FF3300"/>
                </a:solidFill>
              </a:rPr>
              <a:t>Uso de nuevas tecnologías</a:t>
            </a:r>
            <a:r>
              <a:rPr lang="es-CO"/>
              <a:t>.</a:t>
            </a:r>
          </a:p>
          <a:p>
            <a:pPr marL="990600" lvl="1" indent="-533400">
              <a:lnSpc>
                <a:spcPct val="90000"/>
              </a:lnSpc>
              <a:buClr>
                <a:srgbClr val="FF99FF"/>
              </a:buClr>
              <a:buSzTx/>
            </a:pPr>
            <a:r>
              <a:rPr lang="es-CO"/>
              <a:t>7 proyectos FOMIN parecidos</a:t>
            </a:r>
          </a:p>
          <a:p>
            <a:pPr marL="1371600" lvl="2" indent="-457200">
              <a:lnSpc>
                <a:spcPct val="90000"/>
              </a:lnSpc>
              <a:buFont typeface="Wingdings" pitchFamily="2" charset="2"/>
              <a:buNone/>
            </a:pPr>
            <a:r>
              <a:rPr lang="es-ES"/>
              <a:t>	</a:t>
            </a:r>
            <a:endParaRPr lang="es-CO" sz="2000"/>
          </a:p>
          <a:p>
            <a:pPr marL="609600" indent="-609600">
              <a:lnSpc>
                <a:spcPct val="90000"/>
              </a:lnSpc>
            </a:pPr>
            <a:endParaRPr lang="es-CO" sz="1200"/>
          </a:p>
          <a:p>
            <a:pPr marL="609600" indent="-609600">
              <a:lnSpc>
                <a:spcPct val="90000"/>
              </a:lnSpc>
            </a:pPr>
            <a:endParaRPr lang="es-ES" sz="1200"/>
          </a:p>
        </p:txBody>
      </p:sp>
      <p:sp>
        <p:nvSpPr>
          <p:cNvPr id="280580" name="Oval 4"/>
          <p:cNvSpPr>
            <a:spLocks noChangeArrowheads="1"/>
          </p:cNvSpPr>
          <p:nvPr/>
        </p:nvSpPr>
        <p:spPr bwMode="auto">
          <a:xfrm>
            <a:off x="457200" y="1219200"/>
            <a:ext cx="7924800" cy="1600200"/>
          </a:xfrm>
          <a:prstGeom prst="ellipse">
            <a:avLst/>
          </a:prstGeom>
          <a:noFill/>
          <a:ln w="57150">
            <a:solidFill>
              <a:srgbClr val="00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80582" name="Text Box 6"/>
          <p:cNvSpPr txBox="1">
            <a:spLocks noChangeArrowheads="1"/>
          </p:cNvSpPr>
          <p:nvPr/>
        </p:nvSpPr>
        <p:spPr bwMode="auto">
          <a:xfrm>
            <a:off x="811213" y="1692275"/>
            <a:ext cx="7096125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es-CO" sz="2400" b="1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Facilitar el acceso de las PYMEs colombianas 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es-CO" sz="2400" b="1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al mercado de Estados Unidos</a:t>
            </a:r>
          </a:p>
          <a:p>
            <a:pPr algn="ctr"/>
            <a:endParaRPr lang="es-E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6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229600" cy="4648200"/>
          </a:xfrm>
        </p:spPr>
        <p:txBody>
          <a:bodyPr/>
          <a:lstStyle/>
          <a:p>
            <a:pPr lvl="1" algn="just">
              <a:lnSpc>
                <a:spcPct val="90000"/>
              </a:lnSpc>
            </a:pPr>
            <a:r>
              <a:rPr lang="es-CO" sz="3100"/>
              <a:t>PYMES (ley 905 de 2004)</a:t>
            </a:r>
          </a:p>
          <a:p>
            <a:pPr lvl="1" algn="just">
              <a:lnSpc>
                <a:spcPct val="90000"/>
              </a:lnSpc>
            </a:pPr>
            <a:r>
              <a:rPr lang="es-CO" sz="3100"/>
              <a:t> desde 5 millones de dólares en ventas anuales</a:t>
            </a:r>
          </a:p>
          <a:p>
            <a:pPr lvl="1" algn="just">
              <a:lnSpc>
                <a:spcPct val="90000"/>
              </a:lnSpc>
            </a:pPr>
            <a:r>
              <a:rPr lang="es-CO" sz="3100"/>
              <a:t> Agroindustria (alimentos), textil-confección, otros</a:t>
            </a:r>
            <a:endParaRPr lang="es-ES" sz="3100"/>
          </a:p>
          <a:p>
            <a:pPr lvl="2" algn="just">
              <a:lnSpc>
                <a:spcPct val="90000"/>
              </a:lnSpc>
            </a:pPr>
            <a:r>
              <a:rPr lang="es-CO" sz="3100"/>
              <a:t>PYMEx exportadoras con problemas de acceso</a:t>
            </a:r>
          </a:p>
          <a:p>
            <a:pPr lvl="2" algn="just">
              <a:lnSpc>
                <a:spcPct val="90000"/>
              </a:lnSpc>
            </a:pPr>
            <a:r>
              <a:rPr lang="es-CO" sz="3100"/>
              <a:t>PYMEs con potencial exportador</a:t>
            </a:r>
          </a:p>
          <a:p>
            <a:pPr lvl="2" algn="just">
              <a:lnSpc>
                <a:spcPct val="90000"/>
              </a:lnSpc>
            </a:pPr>
            <a:r>
              <a:rPr lang="es-CO" sz="3100"/>
              <a:t>Bienes o servicios</a:t>
            </a:r>
            <a:endParaRPr lang="es-ES" sz="3100"/>
          </a:p>
          <a:p>
            <a:pPr>
              <a:lnSpc>
                <a:spcPct val="90000"/>
              </a:lnSpc>
            </a:pPr>
            <a:endParaRPr lang="es-ES" sz="3100"/>
          </a:p>
          <a:p>
            <a:pPr>
              <a:lnSpc>
                <a:spcPct val="90000"/>
              </a:lnSpc>
            </a:pPr>
            <a:endParaRPr lang="es-ES" sz="2800"/>
          </a:p>
          <a:p>
            <a:pPr lvl="1" algn="just">
              <a:lnSpc>
                <a:spcPct val="90000"/>
              </a:lnSpc>
              <a:buFont typeface="Wingdings" pitchFamily="2" charset="2"/>
              <a:buNone/>
            </a:pPr>
            <a:endParaRPr lang="es-ES" sz="3200"/>
          </a:p>
          <a:p>
            <a:pPr>
              <a:lnSpc>
                <a:spcPct val="90000"/>
              </a:lnSpc>
            </a:pPr>
            <a:endParaRPr lang="es-ES"/>
          </a:p>
          <a:p>
            <a:pPr>
              <a:lnSpc>
                <a:spcPct val="90000"/>
              </a:lnSpc>
            </a:pPr>
            <a:endParaRPr lang="es-ES" sz="2800"/>
          </a:p>
          <a:p>
            <a:pPr>
              <a:lnSpc>
                <a:spcPct val="90000"/>
              </a:lnSpc>
            </a:pPr>
            <a:endParaRPr lang="es-ES" sz="3600"/>
          </a:p>
        </p:txBody>
      </p:sp>
      <p:sp>
        <p:nvSpPr>
          <p:cNvPr id="411651" name="Rectangle 3"/>
          <p:cNvSpPr>
            <a:spLocks noChangeArrowheads="1"/>
          </p:cNvSpPr>
          <p:nvPr>
            <p:ph type="title"/>
          </p:nvPr>
        </p:nvSpPr>
        <p:spPr>
          <a:solidFill>
            <a:schemeClr val="bg2"/>
          </a:solidFill>
          <a:ln/>
        </p:spPr>
        <p:txBody>
          <a:bodyPr/>
          <a:lstStyle/>
          <a:p>
            <a:r>
              <a:rPr lang="es-CO" sz="4000" i="1"/>
              <a:t>Empresas objetivo: PYM</a:t>
            </a:r>
            <a:r>
              <a:rPr lang="es-CO" sz="4000" i="1">
                <a:solidFill>
                  <a:srgbClr val="FFCC00"/>
                </a:solidFill>
              </a:rPr>
              <a:t>Ex </a:t>
            </a:r>
            <a:r>
              <a:rPr lang="es-CO" sz="4000" i="1"/>
              <a:t>y PYMEs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486400"/>
          </a:xfrm>
        </p:spPr>
        <p:txBody>
          <a:bodyPr/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s-ES_tradnl" sz="2000">
                <a:solidFill>
                  <a:schemeClr val="tx2"/>
                </a:solidFill>
              </a:rPr>
              <a:t>Agroindustriales (especialmente alimentos), Textiles y Otros</a:t>
            </a:r>
            <a:r>
              <a:rPr lang="es-ES_tradnl" sz="2000"/>
              <a:t>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s-AR" sz="1600"/>
          </a:p>
          <a:p>
            <a:pPr>
              <a:lnSpc>
                <a:spcPct val="80000"/>
              </a:lnSpc>
            </a:pPr>
            <a:r>
              <a:rPr lang="es-AR" sz="1600"/>
              <a:t>Chocolate y demás preparaciones alimenticias que contengan cacao</a:t>
            </a:r>
          </a:p>
          <a:p>
            <a:pPr>
              <a:lnSpc>
                <a:spcPct val="80000"/>
              </a:lnSpc>
            </a:pPr>
            <a:r>
              <a:rPr lang="es-AR" sz="1600"/>
              <a:t>Extracto de malta, preparaciones alimenticias de harina, sémola, almidón, fécula</a:t>
            </a:r>
          </a:p>
          <a:p>
            <a:pPr>
              <a:lnSpc>
                <a:spcPct val="80000"/>
              </a:lnSpc>
            </a:pPr>
            <a:r>
              <a:rPr lang="es-AR" sz="1600"/>
              <a:t>Legumbres u hortalizas preparadas o conservadas (excepto en vinagre) congeladas, las demás</a:t>
            </a:r>
          </a:p>
          <a:p>
            <a:pPr>
              <a:lnSpc>
                <a:spcPct val="80000"/>
              </a:lnSpc>
            </a:pPr>
            <a:r>
              <a:rPr lang="es-AR" sz="1600"/>
              <a:t>Legumbres u hortalizas preparadas o conservadas (excepto en vinagre) no congeladas, las demás</a:t>
            </a:r>
          </a:p>
          <a:p>
            <a:pPr>
              <a:lnSpc>
                <a:spcPct val="80000"/>
              </a:lnSpc>
            </a:pPr>
            <a:r>
              <a:rPr lang="es-AR" sz="1600"/>
              <a:t>Artículos de confitería sin cacao (incluido el chocolate blanco)</a:t>
            </a:r>
          </a:p>
          <a:p>
            <a:pPr>
              <a:lnSpc>
                <a:spcPct val="80000"/>
              </a:lnSpc>
            </a:pPr>
            <a:r>
              <a:rPr lang="es-AR" sz="1600"/>
              <a:t>Frutas secas, las demás </a:t>
            </a:r>
          </a:p>
          <a:p>
            <a:pPr>
              <a:lnSpc>
                <a:spcPct val="80000"/>
              </a:lnSpc>
            </a:pPr>
            <a:r>
              <a:rPr lang="es-AR" sz="1600"/>
              <a:t>Raíces de mandioca, arrurruz, salep, aguaturmas (patacas), batatas y raíces y tubérculos</a:t>
            </a:r>
          </a:p>
          <a:p>
            <a:pPr>
              <a:lnSpc>
                <a:spcPct val="80000"/>
              </a:lnSpc>
            </a:pPr>
            <a:r>
              <a:rPr lang="es-AR" sz="1600"/>
              <a:t>Preparaciones para salsas y salsas preparadas condimentos y sazonadores compuestos</a:t>
            </a:r>
          </a:p>
          <a:p>
            <a:pPr>
              <a:lnSpc>
                <a:spcPct val="80000"/>
              </a:lnSpc>
            </a:pPr>
            <a:r>
              <a:rPr lang="es-AR" sz="1600"/>
              <a:t>Preparaciones alimenticias no expresadas ni comprendidas en otras partidas</a:t>
            </a:r>
          </a:p>
          <a:p>
            <a:pPr>
              <a:lnSpc>
                <a:spcPct val="80000"/>
              </a:lnSpc>
            </a:pPr>
            <a:r>
              <a:rPr lang="es-AR" sz="1600"/>
              <a:t>Legumbres secas desvainadas incluso mondadas o partidas</a:t>
            </a:r>
          </a:p>
          <a:p>
            <a:pPr>
              <a:lnSpc>
                <a:spcPct val="80000"/>
              </a:lnSpc>
            </a:pPr>
            <a:r>
              <a:rPr lang="es-AR" sz="1600"/>
              <a:t>El sector </a:t>
            </a:r>
            <a:r>
              <a:rPr lang="es-AR" sz="1600" b="1"/>
              <a:t>textiles</a:t>
            </a:r>
            <a:r>
              <a:rPr lang="es-AR" sz="1600"/>
              <a:t> incluye 13 productos:</a:t>
            </a:r>
          </a:p>
          <a:p>
            <a:pPr>
              <a:lnSpc>
                <a:spcPct val="80000"/>
              </a:lnSpc>
            </a:pPr>
            <a:r>
              <a:rPr lang="es-AR" sz="1600"/>
              <a:t>Sombreros y demás tocados, trenzados o fabricados de bandas de cualquier materia</a:t>
            </a:r>
          </a:p>
          <a:p>
            <a:pPr>
              <a:lnSpc>
                <a:spcPct val="80000"/>
              </a:lnSpc>
            </a:pPr>
            <a:r>
              <a:rPr lang="es-AR" sz="1600"/>
              <a:t>Artículos de moblaje de materias textiles, los demás</a:t>
            </a:r>
          </a:p>
          <a:p>
            <a:pPr>
              <a:lnSpc>
                <a:spcPct val="80000"/>
              </a:lnSpc>
            </a:pPr>
            <a:r>
              <a:rPr lang="es-AR" sz="1600"/>
              <a:t>Artículos confeccionados incluidos los patrones para prendas de vestir, los demás</a:t>
            </a:r>
          </a:p>
        </p:txBody>
      </p:sp>
      <p:sp>
        <p:nvSpPr>
          <p:cNvPr id="378884" name="Rectangle 4"/>
          <p:cNvSpPr>
            <a:spLocks noChangeArrowheads="1"/>
          </p:cNvSpPr>
          <p:nvPr>
            <p:ph type="title"/>
          </p:nvPr>
        </p:nvSpPr>
        <p:spPr>
          <a:xfrm>
            <a:off x="457200" y="381000"/>
            <a:ext cx="8229600" cy="381000"/>
          </a:xfrm>
          <a:solidFill>
            <a:schemeClr val="bg2"/>
          </a:solidFill>
          <a:ln/>
        </p:spPr>
        <p:txBody>
          <a:bodyPr/>
          <a:lstStyle/>
          <a:p>
            <a:r>
              <a:rPr lang="es-CO" sz="2400" b="1" i="1"/>
              <a:t>Productos seleccionados: en lo posible ganadoores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229600" cy="5867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s-AR" sz="1600"/>
              <a:t>Visillos y cortinas guardamalletas y doseles</a:t>
            </a:r>
          </a:p>
          <a:p>
            <a:pPr>
              <a:lnSpc>
                <a:spcPct val="80000"/>
              </a:lnSpc>
            </a:pPr>
            <a:r>
              <a:rPr lang="es-AR" sz="1600"/>
              <a:t>Sostenes, fajas, corsés, tirantes, ligas y artículos similares y sus partes</a:t>
            </a:r>
          </a:p>
          <a:p>
            <a:pPr>
              <a:lnSpc>
                <a:spcPct val="80000"/>
              </a:lnSpc>
            </a:pPr>
            <a:r>
              <a:rPr lang="es-AR" sz="1600"/>
              <a:t>Productos y artículos textiles para usos técnicos </a:t>
            </a:r>
          </a:p>
          <a:p>
            <a:pPr>
              <a:lnSpc>
                <a:spcPct val="80000"/>
              </a:lnSpc>
            </a:pPr>
            <a:r>
              <a:rPr lang="es-AR" sz="1600"/>
              <a:t>Trajes-sastre conjuntos chaquetas (sacos) vestidos faldas</a:t>
            </a:r>
          </a:p>
          <a:p>
            <a:pPr>
              <a:lnSpc>
                <a:spcPct val="80000"/>
              </a:lnSpc>
            </a:pPr>
            <a:r>
              <a:rPr lang="es-AR" sz="1600"/>
              <a:t>Abrigos, chaquetones, capas, anoraks, cazadoras y artículos similares de punto para mujeres o niñas</a:t>
            </a:r>
          </a:p>
          <a:p>
            <a:pPr>
              <a:lnSpc>
                <a:spcPct val="80000"/>
              </a:lnSpc>
            </a:pPr>
            <a:r>
              <a:rPr lang="es-AR" sz="1600"/>
              <a:t>Prendas de vestir de punto, las demás</a:t>
            </a:r>
          </a:p>
          <a:p>
            <a:pPr>
              <a:lnSpc>
                <a:spcPct val="80000"/>
              </a:lnSpc>
            </a:pPr>
            <a:r>
              <a:rPr lang="es-AR" sz="1600"/>
              <a:t>Camisetas de punto</a:t>
            </a:r>
          </a:p>
          <a:p>
            <a:pPr>
              <a:lnSpc>
                <a:spcPct val="80000"/>
              </a:lnSpc>
            </a:pPr>
            <a:r>
              <a:rPr lang="es-AR" sz="1600"/>
              <a:t>Prendas de deporte (de entrenamiento) monos (overoles) y conjuntos de esquí</a:t>
            </a:r>
          </a:p>
          <a:p>
            <a:pPr>
              <a:lnSpc>
                <a:spcPct val="80000"/>
              </a:lnSpc>
            </a:pPr>
            <a:r>
              <a:rPr lang="es-AR" sz="1600"/>
              <a:t>Prendas confeccionadas con tejidos, de punto.</a:t>
            </a:r>
          </a:p>
          <a:p>
            <a:pPr>
              <a:lnSpc>
                <a:spcPct val="80000"/>
              </a:lnSpc>
            </a:pPr>
            <a:r>
              <a:rPr lang="es-AR" sz="1600"/>
              <a:t>Complementos de vestir confeccionados de punto partes de prendas, los demás</a:t>
            </a:r>
            <a:r>
              <a:rPr lang="es-ES_tradnl" sz="1600"/>
              <a:t> </a:t>
            </a:r>
            <a:endParaRPr lang="es-AR" sz="1600"/>
          </a:p>
          <a:p>
            <a:pPr>
              <a:lnSpc>
                <a:spcPct val="80000"/>
              </a:lnSpc>
            </a:pPr>
            <a:r>
              <a:rPr lang="es-AR" sz="1600"/>
              <a:t>Finalmente, el sector “</a:t>
            </a:r>
            <a:r>
              <a:rPr lang="es-AR" sz="1600" b="1"/>
              <a:t>otros”</a:t>
            </a:r>
            <a:r>
              <a:rPr lang="es-AR" sz="1600"/>
              <a:t> congrega 19 productos: </a:t>
            </a:r>
          </a:p>
          <a:p>
            <a:pPr>
              <a:lnSpc>
                <a:spcPct val="80000"/>
              </a:lnSpc>
            </a:pPr>
            <a:r>
              <a:rPr lang="es-AR" sz="1600"/>
              <a:t>Artículos de higiene o de tocador y sus partes de fundición de hierro o de acero</a:t>
            </a:r>
          </a:p>
          <a:p>
            <a:pPr>
              <a:lnSpc>
                <a:spcPct val="80000"/>
              </a:lnSpc>
            </a:pPr>
            <a:r>
              <a:rPr lang="es-AR" sz="1600"/>
              <a:t>Construcciones y partes de construcciones de hierro o acero</a:t>
            </a:r>
          </a:p>
          <a:p>
            <a:pPr>
              <a:lnSpc>
                <a:spcPct val="80000"/>
              </a:lnSpc>
            </a:pPr>
            <a:r>
              <a:rPr lang="es-AR" sz="1600"/>
              <a:t>Construcciones y partes de construcciones de aluminio</a:t>
            </a:r>
          </a:p>
          <a:p>
            <a:pPr>
              <a:lnSpc>
                <a:spcPct val="80000"/>
              </a:lnSpc>
            </a:pPr>
            <a:r>
              <a:rPr lang="es-AR" sz="1600"/>
              <a:t>Artículos para el transporte o envasado de plástico tapones tapas cápsulas y demás</a:t>
            </a:r>
          </a:p>
          <a:p>
            <a:pPr>
              <a:lnSpc>
                <a:spcPct val="80000"/>
              </a:lnSpc>
            </a:pPr>
            <a:r>
              <a:rPr lang="es-AR" sz="1600"/>
              <a:t>Partes identificables como destinadas exclusiva o principalmente a las maquinas</a:t>
            </a:r>
          </a:p>
          <a:p>
            <a:pPr>
              <a:lnSpc>
                <a:spcPct val="80000"/>
              </a:lnSpc>
            </a:pPr>
            <a:r>
              <a:rPr lang="es-AR" sz="1600"/>
              <a:t>Muebles y sus partes, los demás</a:t>
            </a:r>
          </a:p>
          <a:p>
            <a:pPr>
              <a:lnSpc>
                <a:spcPct val="80000"/>
              </a:lnSpc>
            </a:pPr>
            <a:r>
              <a:rPr lang="es-AR" sz="1600"/>
              <a:t>Manufacturas de plástico y manufacturas de las demás materias de las plásticos, las demás</a:t>
            </a:r>
            <a:endParaRPr lang="es-ES" sz="16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s-ES" sz="1600">
              <a:solidFill>
                <a:srgbClr val="FF3300"/>
              </a:solidFill>
            </a:endParaRPr>
          </a:p>
        </p:txBody>
      </p:sp>
      <p:sp>
        <p:nvSpPr>
          <p:cNvPr id="380932" name="Rectangle 4"/>
          <p:cNvSpPr>
            <a:spLocks noChangeArrowheads="1"/>
          </p:cNvSpPr>
          <p:nvPr>
            <p:ph type="title"/>
          </p:nvPr>
        </p:nvSpPr>
        <p:spPr>
          <a:xfrm>
            <a:off x="457200" y="381000"/>
            <a:ext cx="8229600" cy="381000"/>
          </a:xfrm>
          <a:solidFill>
            <a:schemeClr val="bg2"/>
          </a:solidFill>
          <a:ln/>
        </p:spPr>
        <p:txBody>
          <a:bodyPr/>
          <a:lstStyle/>
          <a:p>
            <a:r>
              <a:rPr lang="es-CO" sz="2400" b="1" i="1"/>
              <a:t>Productos seleccionados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5334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s-AR" sz="1800"/>
              <a:t>Artículos de grifería y órganos similares para tuberías calderas depósitos cubas</a:t>
            </a:r>
          </a:p>
          <a:p>
            <a:pPr>
              <a:lnSpc>
                <a:spcPct val="80000"/>
              </a:lnSpc>
            </a:pPr>
            <a:r>
              <a:rPr lang="es-AR" sz="1800"/>
              <a:t>Máquinas y aparatos de oficina (por ejemplo: copiadoras hectograficas), las demás</a:t>
            </a:r>
          </a:p>
          <a:p>
            <a:pPr>
              <a:lnSpc>
                <a:spcPct val="80000"/>
              </a:lnSpc>
            </a:pPr>
            <a:r>
              <a:rPr lang="es-AR" sz="1800"/>
              <a:t>Partes y accesorios para motos, bicicletas y otros vehículos</a:t>
            </a:r>
          </a:p>
          <a:p>
            <a:pPr>
              <a:lnSpc>
                <a:spcPct val="80000"/>
              </a:lnSpc>
            </a:pPr>
            <a:r>
              <a:rPr lang="es-AR" sz="1800"/>
              <a:t>Manufacturas de amianto-cemento celulosa-cemento o similares</a:t>
            </a:r>
          </a:p>
          <a:p>
            <a:pPr>
              <a:lnSpc>
                <a:spcPct val="80000"/>
              </a:lnSpc>
            </a:pPr>
            <a:r>
              <a:rPr lang="es-AR" sz="1800"/>
              <a:t>Fibra de vidrio (incluida la lana de vidrio) y manufacturas de estas materias</a:t>
            </a:r>
          </a:p>
          <a:p>
            <a:pPr>
              <a:lnSpc>
                <a:spcPct val="80000"/>
              </a:lnSpc>
            </a:pPr>
            <a:r>
              <a:rPr lang="es-AR" sz="1800"/>
              <a:t>Medicamentos (con exclusión de vacunas, vendajes, o farmacéuticos) </a:t>
            </a:r>
          </a:p>
          <a:p>
            <a:pPr>
              <a:lnSpc>
                <a:spcPct val="80000"/>
              </a:lnSpc>
            </a:pPr>
            <a:r>
              <a:rPr lang="es-AR" sz="1800"/>
              <a:t>Papel higiénico toallitas pañuelos manteles servilletas pañales toallas y tampón</a:t>
            </a:r>
          </a:p>
          <a:p>
            <a:pPr>
              <a:lnSpc>
                <a:spcPct val="80000"/>
              </a:lnSpc>
            </a:pPr>
            <a:r>
              <a:rPr lang="es-AR" sz="1800"/>
              <a:t>Guarniciones herrajes y artículos similares de metales comunes para muebles puertas</a:t>
            </a:r>
          </a:p>
          <a:p>
            <a:pPr>
              <a:lnSpc>
                <a:spcPct val="80000"/>
              </a:lnSpc>
            </a:pPr>
            <a:r>
              <a:rPr lang="es-AR" sz="1800"/>
              <a:t>Instrumentos y aparatos de geodesia, topografía, agrimensura</a:t>
            </a:r>
          </a:p>
          <a:p>
            <a:pPr>
              <a:lnSpc>
                <a:spcPct val="80000"/>
              </a:lnSpc>
            </a:pPr>
            <a:r>
              <a:rPr lang="es-AR" sz="1800"/>
              <a:t>Obras y piezas de carpintería para construcciones incluidos los tableros celular</a:t>
            </a:r>
          </a:p>
          <a:p>
            <a:pPr>
              <a:lnSpc>
                <a:spcPct val="80000"/>
              </a:lnSpc>
            </a:pPr>
            <a:r>
              <a:rPr lang="es-AR" sz="1800"/>
              <a:t>Accesorios de tubería (por ejemplo: racores codos o manguitos) de fundición </a:t>
            </a:r>
          </a:p>
          <a:p>
            <a:pPr>
              <a:lnSpc>
                <a:spcPct val="80000"/>
              </a:lnSpc>
            </a:pPr>
            <a:r>
              <a:rPr lang="es-AR" sz="1800"/>
              <a:t>Madera contrachapada madera chapada y madera estratificada similar</a:t>
            </a:r>
            <a:r>
              <a:rPr lang="es-ES_tradnl" sz="1800"/>
              <a:t> </a:t>
            </a:r>
          </a:p>
          <a:p>
            <a:pPr>
              <a:lnSpc>
                <a:spcPct val="80000"/>
              </a:lnSpc>
            </a:pPr>
            <a:r>
              <a:rPr lang="es-ES_tradnl" sz="1800">
                <a:solidFill>
                  <a:srgbClr val="FF3300"/>
                </a:solidFill>
              </a:rPr>
              <a:t>Servicios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s-ES" sz="1800">
                <a:solidFill>
                  <a:srgbClr val="FF3300"/>
                </a:solidFill>
              </a:rPr>
              <a:t>     </a:t>
            </a:r>
            <a:r>
              <a:rPr lang="es-ES" sz="1800">
                <a:solidFill>
                  <a:srgbClr val="FFCC00"/>
                </a:solidFill>
              </a:rPr>
              <a:t>Lo anterior no obsta para que PYMEs de otros sectores  con claras oportunidades puedan participar.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s-ES" sz="1800">
              <a:solidFill>
                <a:srgbClr val="FFCC00"/>
              </a:solidFill>
            </a:endParaRPr>
          </a:p>
        </p:txBody>
      </p:sp>
      <p:sp>
        <p:nvSpPr>
          <p:cNvPr id="382980" name="Rectangle 4"/>
          <p:cNvSpPr>
            <a:spLocks noChangeArrowheads="1"/>
          </p:cNvSpPr>
          <p:nvPr>
            <p:ph type="title"/>
          </p:nvPr>
        </p:nvSpPr>
        <p:spPr>
          <a:xfrm>
            <a:off x="457200" y="381000"/>
            <a:ext cx="8229600" cy="533400"/>
          </a:xfrm>
          <a:solidFill>
            <a:schemeClr val="bg2"/>
          </a:solidFill>
          <a:ln/>
        </p:spPr>
        <p:txBody>
          <a:bodyPr/>
          <a:lstStyle/>
          <a:p>
            <a:r>
              <a:rPr lang="es-CO" sz="3600" b="1" i="1"/>
              <a:t>Productos seleccionados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78" name="Rectangle 50"/>
          <p:cNvSpPr>
            <a:spLocks noChangeArrowheads="1"/>
          </p:cNvSpPr>
          <p:nvPr/>
        </p:nvSpPr>
        <p:spPr bwMode="auto">
          <a:xfrm>
            <a:off x="2590800" y="533400"/>
            <a:ext cx="3962400" cy="6858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77" name="Rectangle 49"/>
          <p:cNvSpPr>
            <a:spLocks noChangeArrowheads="1"/>
          </p:cNvSpPr>
          <p:nvPr/>
        </p:nvSpPr>
        <p:spPr bwMode="auto">
          <a:xfrm>
            <a:off x="609600" y="4267200"/>
            <a:ext cx="8305800" cy="16002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76" name="Rectangle 48"/>
          <p:cNvSpPr>
            <a:spLocks noChangeArrowheads="1"/>
          </p:cNvSpPr>
          <p:nvPr/>
        </p:nvSpPr>
        <p:spPr bwMode="auto">
          <a:xfrm>
            <a:off x="609600" y="2819400"/>
            <a:ext cx="8305800" cy="129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75" name="Rectangle 47"/>
          <p:cNvSpPr>
            <a:spLocks noChangeArrowheads="1"/>
          </p:cNvSpPr>
          <p:nvPr/>
        </p:nvSpPr>
        <p:spPr bwMode="auto">
          <a:xfrm>
            <a:off x="609600" y="1676400"/>
            <a:ext cx="8305800" cy="8382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8229600" cy="685800"/>
          </a:xfrm>
          <a:ln/>
        </p:spPr>
        <p:txBody>
          <a:bodyPr/>
          <a:lstStyle/>
          <a:p>
            <a:r>
              <a:rPr lang="es-CO"/>
              <a:t>		</a:t>
            </a:r>
            <a:r>
              <a:rPr lang="es-CO" i="1"/>
              <a:t>Componentes	</a:t>
            </a:r>
            <a:r>
              <a:rPr lang="es-CO"/>
              <a:t>		</a:t>
            </a:r>
          </a:p>
        </p:txBody>
      </p:sp>
      <p:sp>
        <p:nvSpPr>
          <p:cNvPr id="22569" name="Text Box 41"/>
          <p:cNvSpPr txBox="1">
            <a:spLocks noChangeArrowheads="1"/>
          </p:cNvSpPr>
          <p:nvPr/>
        </p:nvSpPr>
        <p:spPr bwMode="auto">
          <a:xfrm>
            <a:off x="609600" y="5943600"/>
            <a:ext cx="757238" cy="2444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GB" sz="1000" i="1">
                <a:latin typeface="Book Antiqua" pitchFamily="18" charset="0"/>
              </a:rPr>
              <a:t>Fuente:  xx</a:t>
            </a:r>
          </a:p>
        </p:txBody>
      </p:sp>
      <p:sp>
        <p:nvSpPr>
          <p:cNvPr id="22572" name="Rectangle 44"/>
          <p:cNvSpPr>
            <a:spLocks noChangeArrowheads="1"/>
          </p:cNvSpPr>
          <p:nvPr/>
        </p:nvSpPr>
        <p:spPr bwMode="auto">
          <a:xfrm>
            <a:off x="533400" y="1752600"/>
            <a:ext cx="8153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 eaLnBrk="1" hangingPunct="1">
              <a:spcBef>
                <a:spcPct val="50000"/>
              </a:spcBef>
              <a:buFont typeface="Wingdings" pitchFamily="2" charset="2"/>
              <a:buNone/>
            </a:pPr>
            <a:endParaRPr lang="es-ES_tradnl" sz="1400" b="1" i="1">
              <a:latin typeface="Arial" pitchFamily="34" charset="0"/>
            </a:endParaRPr>
          </a:p>
        </p:txBody>
      </p:sp>
      <p:sp>
        <p:nvSpPr>
          <p:cNvPr id="22574" name="Rectangle 46"/>
          <p:cNvSpPr>
            <a:spLocks noChangeArrowheads="1"/>
          </p:cNvSpPr>
          <p:nvPr/>
        </p:nvSpPr>
        <p:spPr bwMode="auto">
          <a:xfrm>
            <a:off x="685800" y="1676400"/>
            <a:ext cx="8229600" cy="344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 algn="just"/>
            <a:r>
              <a:rPr lang="es-CO" sz="2000" b="1" i="1">
                <a:solidFill>
                  <a:srgbClr val="000000"/>
                </a:solidFill>
                <a:latin typeface="Arial" pitchFamily="34" charset="0"/>
              </a:rPr>
              <a:t>I . Sensibilización y selección de PYMEx en capacidad de desarrollar exportaciones.</a:t>
            </a:r>
            <a:endParaRPr lang="es-ES_tradnl" sz="2000" b="1" i="1">
              <a:solidFill>
                <a:srgbClr val="000000"/>
              </a:solidFill>
              <a:latin typeface="Arial" pitchFamily="34" charset="0"/>
            </a:endParaRPr>
          </a:p>
          <a:p>
            <a:pPr lvl="1"/>
            <a:endParaRPr lang="es-ES_tradnl" sz="2000" b="1" i="1">
              <a:solidFill>
                <a:srgbClr val="000000"/>
              </a:solidFill>
              <a:latin typeface="Arial" pitchFamily="34" charset="0"/>
            </a:endParaRPr>
          </a:p>
          <a:p>
            <a:pPr lvl="1"/>
            <a:endParaRPr lang="es-CO" sz="2000" b="1" i="1">
              <a:solidFill>
                <a:srgbClr val="000000"/>
              </a:solidFill>
              <a:latin typeface="Arial" pitchFamily="34" charset="0"/>
            </a:endParaRPr>
          </a:p>
          <a:p>
            <a:pPr lvl="1" algn="just"/>
            <a:r>
              <a:rPr lang="es-CO" sz="2000" b="1" i="1">
                <a:solidFill>
                  <a:srgbClr val="000000"/>
                </a:solidFill>
                <a:latin typeface="Arial" pitchFamily="34" charset="0"/>
              </a:rPr>
              <a:t>II. Diagnóstico y asesoría técnica a PYMEx para el cumplimiento de los requisitos para exportar a Estados Unidos.</a:t>
            </a:r>
          </a:p>
          <a:p>
            <a:pPr lvl="1"/>
            <a:endParaRPr lang="es-CO" sz="2000" b="1" i="1">
              <a:solidFill>
                <a:srgbClr val="000000"/>
              </a:solidFill>
              <a:latin typeface="Arial" pitchFamily="34" charset="0"/>
            </a:endParaRPr>
          </a:p>
          <a:p>
            <a:pPr lvl="1"/>
            <a:endParaRPr lang="es-CO" sz="2000" b="1" i="1">
              <a:solidFill>
                <a:srgbClr val="000000"/>
              </a:solidFill>
              <a:latin typeface="Arial" pitchFamily="34" charset="0"/>
            </a:endParaRPr>
          </a:p>
          <a:p>
            <a:pPr lvl="1" algn="just"/>
            <a:r>
              <a:rPr lang="es-CO" sz="2000" b="1" i="1">
                <a:solidFill>
                  <a:srgbClr val="000000"/>
                </a:solidFill>
                <a:latin typeface="Arial" pitchFamily="34" charset="0"/>
              </a:rPr>
              <a:t>III a. Capacitación a distancia en el uso de nuevas tecnologías.</a:t>
            </a:r>
          </a:p>
          <a:p>
            <a:pPr lvl="1" algn="just"/>
            <a:r>
              <a:rPr lang="es-CO" sz="2000" b="1" i="1">
                <a:solidFill>
                  <a:srgbClr val="000000"/>
                </a:solidFill>
                <a:latin typeface="Arial" pitchFamily="34" charset="0"/>
              </a:rPr>
              <a:t>III b. Asesoría técnica a distancia de servicios de exportación.</a:t>
            </a:r>
            <a:endParaRPr lang="es-ES_tradnl" sz="2000" b="1" i="1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xtured">
  <a:themeElements>
    <a:clrScheme name="Textured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e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Eclipse</Template>
  <TotalTime>7014</TotalTime>
  <Words>1728</Words>
  <Application>Microsoft Office PowerPoint</Application>
  <PresentationFormat>On-screen Show (4:3)</PresentationFormat>
  <Paragraphs>380</Paragraphs>
  <Slides>31</Slides>
  <Notes>31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40" baseType="lpstr">
      <vt:lpstr>Times New Roman</vt:lpstr>
      <vt:lpstr>Tahoma</vt:lpstr>
      <vt:lpstr>Arial</vt:lpstr>
      <vt:lpstr>Wingdings</vt:lpstr>
      <vt:lpstr>Book Antiqua</vt:lpstr>
      <vt:lpstr>Verdana</vt:lpstr>
      <vt:lpstr>Textured</vt:lpstr>
      <vt:lpstr>Hoja de cálculo de Microsoft Office Excel</vt:lpstr>
      <vt:lpstr>Diapositiva de Microsoft PowerPoint</vt:lpstr>
      <vt:lpstr>Programa Integral de Apoyo a las PYMEs para exportar al mercado de Estados Unidos  CO-M1026 Tercera Reunión Cluster FOMIN Magdalena Pardo</vt:lpstr>
      <vt:lpstr>Antecedentes Proyecto UNAD-BID-FOMIN </vt:lpstr>
      <vt:lpstr>Propuesta del Programa Bilingual Empresarial  UNAD-BID-FOMIN </vt:lpstr>
      <vt:lpstr>    Objetivo del proyecto</vt:lpstr>
      <vt:lpstr>Empresas objetivo: PYMEx y PYMEs</vt:lpstr>
      <vt:lpstr>Productos seleccionados: en lo posible ganadoores</vt:lpstr>
      <vt:lpstr>Productos seleccionados</vt:lpstr>
      <vt:lpstr>Productos seleccionados</vt:lpstr>
      <vt:lpstr>  Componentes   </vt:lpstr>
      <vt:lpstr>Actores del proyecto</vt:lpstr>
      <vt:lpstr>Slide 11</vt:lpstr>
      <vt:lpstr>Slide 12</vt:lpstr>
      <vt:lpstr>Estructura Unidad Coordinadora del Proyecto UCP</vt:lpstr>
      <vt:lpstr>Estructura que participa en el proyecto UNAD Colombia – reto: apoyar el proyecto</vt:lpstr>
      <vt:lpstr>Estructura que participa en el proyecto  UNAD Estados Unidos</vt:lpstr>
      <vt:lpstr>Componente 1.  Sensibilización y Selección de PYMEx</vt:lpstr>
      <vt:lpstr>Componente 1 Entregables</vt:lpstr>
      <vt:lpstr> </vt:lpstr>
      <vt:lpstr>Componente 2. Entregables</vt:lpstr>
      <vt:lpstr>Componente 3 a.  Capacitación a distancia en el uso de nuevas tecnologías UNAD USA</vt:lpstr>
      <vt:lpstr>  Currícula UNAD/Grupo empresarial colombiano</vt:lpstr>
      <vt:lpstr>Componente 3 b.   Asesoría técnica a distancia de servicios de exportación </vt:lpstr>
      <vt:lpstr>  Profesores y requerimientos</vt:lpstr>
      <vt:lpstr>UNAD  GLOBAL BUSINESS.org (Portal)</vt:lpstr>
      <vt:lpstr>Slide 25</vt:lpstr>
      <vt:lpstr>Slide 26</vt:lpstr>
      <vt:lpstr>Similitudes</vt:lpstr>
      <vt:lpstr>Posibilidades</vt:lpstr>
      <vt:lpstr>Debilidades</vt:lpstr>
      <vt:lpstr>Slide 30</vt:lpstr>
      <vt:lpstr>2 y 3. instrumento e intervención</vt:lpstr>
    </vt:vector>
  </TitlesOfParts>
  <Company>Grupo Consultivo Regional Andino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Contenido</dc:title>
  <dc:creator>monica</dc:creator>
  <cp:lastModifiedBy>anarod</cp:lastModifiedBy>
  <cp:revision>625</cp:revision>
  <dcterms:created xsi:type="dcterms:W3CDTF">2001-03-26T21:34:25Z</dcterms:created>
  <dcterms:modified xsi:type="dcterms:W3CDTF">2010-07-12T02:14:39Z</dcterms:modified>
</cp:coreProperties>
</file>