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9" r:id="rId2"/>
    <p:sldId id="258" r:id="rId3"/>
    <p:sldId id="301" r:id="rId4"/>
    <p:sldId id="266" r:id="rId5"/>
    <p:sldId id="276" r:id="rId6"/>
    <p:sldId id="302" r:id="rId7"/>
    <p:sldId id="284" r:id="rId8"/>
    <p:sldId id="303" r:id="rId9"/>
    <p:sldId id="304" r:id="rId10"/>
    <p:sldId id="267" r:id="rId11"/>
    <p:sldId id="297" r:id="rId12"/>
    <p:sldId id="291" r:id="rId13"/>
    <p:sldId id="277" r:id="rId14"/>
    <p:sldId id="330" r:id="rId15"/>
    <p:sldId id="331" r:id="rId16"/>
    <p:sldId id="292" r:id="rId17"/>
    <p:sldId id="305" r:id="rId18"/>
    <p:sldId id="328" r:id="rId19"/>
    <p:sldId id="329" r:id="rId20"/>
    <p:sldId id="306" r:id="rId21"/>
    <p:sldId id="317" r:id="rId22"/>
    <p:sldId id="307" r:id="rId23"/>
    <p:sldId id="318" r:id="rId24"/>
    <p:sldId id="308" r:id="rId25"/>
    <p:sldId id="319" r:id="rId26"/>
    <p:sldId id="321" r:id="rId27"/>
    <p:sldId id="322" r:id="rId28"/>
    <p:sldId id="323" r:id="rId29"/>
    <p:sldId id="324" r:id="rId30"/>
    <p:sldId id="325" r:id="rId31"/>
    <p:sldId id="326" r:id="rId32"/>
    <p:sldId id="309" r:id="rId33"/>
    <p:sldId id="320" r:id="rId34"/>
    <p:sldId id="295" r:id="rId35"/>
    <p:sldId id="264" r:id="rId36"/>
    <p:sldId id="316" r:id="rId37"/>
    <p:sldId id="311" r:id="rId38"/>
    <p:sldId id="312" r:id="rId39"/>
    <p:sldId id="313" r:id="rId40"/>
    <p:sldId id="314" r:id="rId41"/>
    <p:sldId id="315" r:id="rId42"/>
  </p:sldIdLst>
  <p:sldSz cx="9144000" cy="6858000" type="screen4x3"/>
  <p:notesSz cx="6858000" cy="9144000"/>
  <p:embeddedFontLst>
    <p:embeddedFont>
      <p:font typeface="Tahoma" pitchFamily="34" charset="0"/>
      <p:regular r:id="rId45"/>
      <p:bold r:id="rId46"/>
    </p:embeddedFont>
    <p:embeddedFont>
      <p:font typeface="Verdana" pitchFamily="34" charset="0"/>
      <p:regular r:id="rId47"/>
      <p:bold r:id="rId48"/>
      <p:italic r:id="rId49"/>
      <p:boldItalic r:id="rId50"/>
    </p:embeddedFont>
  </p:embeddedFontLst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EEE7BC"/>
    <a:srgbClr val="FFFEE6"/>
    <a:srgbClr val="FFFEE9"/>
    <a:srgbClr val="FFFEDF"/>
    <a:srgbClr val="808000"/>
    <a:srgbClr val="000066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94660"/>
  </p:normalViewPr>
  <p:slideViewPr>
    <p:cSldViewPr>
      <p:cViewPr varScale="1">
        <p:scale>
          <a:sx n="63" d="100"/>
          <a:sy n="63" d="100"/>
        </p:scale>
        <p:origin x="-540" y="-102"/>
      </p:cViewPr>
      <p:guideLst>
        <p:guide orient="horz" pos="2160"/>
        <p:guide pos="25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3.fntdata"/><Relationship Id="rId50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1.fntdata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font" Target="fonts/font4.fntdata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s-E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s-E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fld id="{FFA0439C-668F-4AC5-8E28-CB43A41C4D87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331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C77F35F8-8BD5-4058-8698-123D802FBC88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667000"/>
            <a:ext cx="7772400" cy="1143000"/>
          </a:xfrm>
          <a:solidFill>
            <a:srgbClr val="808000">
              <a:alpha val="50000"/>
            </a:srgbClr>
          </a:solidFill>
          <a:ln w="25400">
            <a:solidFill>
              <a:srgbClr val="000066"/>
            </a:solidFill>
          </a:ln>
        </p:spPr>
        <p:txBody>
          <a:bodyPr/>
          <a:lstStyle>
            <a:lvl1pPr>
              <a:defRPr b="0">
                <a:solidFill>
                  <a:srgbClr val="00006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5715000" y="5257800"/>
            <a:ext cx="2286000" cy="1371600"/>
          </a:xfrm>
        </p:spPr>
        <p:txBody>
          <a:bodyPr/>
          <a:lstStyle>
            <a:lvl1pPr>
              <a:defRPr b="0">
                <a:solidFill>
                  <a:srgbClr val="000066"/>
                </a:solidFill>
              </a:defRPr>
            </a:lvl1pPr>
          </a:lstStyle>
          <a:p>
            <a:r>
              <a:rPr lang="es-ES"/>
              <a:t>Serrano 20, 4º-I</a:t>
            </a:r>
          </a:p>
          <a:p>
            <a:r>
              <a:rPr lang="es-ES"/>
              <a:t>28001 MADRID</a:t>
            </a:r>
          </a:p>
          <a:p>
            <a:r>
              <a:rPr lang="es-ES"/>
              <a:t>Tel. (+34) 91 435 15 67</a:t>
            </a:r>
          </a:p>
          <a:p>
            <a:r>
              <a:rPr lang="es-ES"/>
              <a:t>Fax (+34) 91 435 01 84</a:t>
            </a:r>
          </a:p>
          <a:p>
            <a:r>
              <a:rPr lang="es-ES"/>
              <a:t>acecomex@acecomex.eu</a:t>
            </a:r>
          </a:p>
          <a:p>
            <a:r>
              <a:rPr lang="es-ES"/>
              <a:t>www.acecomex.eu</a:t>
            </a:r>
          </a:p>
          <a:p>
            <a:endParaRPr lang="es-ES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5791200" y="6629400"/>
          <a:ext cx="3352800" cy="228600"/>
        </p:xfrm>
        <a:graphic>
          <a:graphicData uri="http://schemas.openxmlformats.org/presentationml/2006/ole">
            <p:oleObj spid="_x0000_s6150" r:id="rId3" imgW="3698280" imgH="190800" progId="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4343400" y="-304800"/>
          <a:ext cx="4584700" cy="1905000"/>
        </p:xfrm>
        <a:graphic>
          <a:graphicData uri="http://schemas.openxmlformats.org/presentationml/2006/ole">
            <p:oleObj spid="_x0000_s6154" name="Image" r:id="rId4" imgW="5803175" imgH="2463492" progId="Photoshop.Image.6">
              <p:embed/>
            </p:oleObj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ADD942-2A4C-40CA-A361-24E84F3F243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1219200"/>
            <a:ext cx="196215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19200"/>
            <a:ext cx="573405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78A10E-315A-4D43-B333-BED83234D41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7848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24384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438400"/>
            <a:ext cx="38100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68313" y="6381750"/>
            <a:ext cx="4391025" cy="31273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34200" y="6453188"/>
            <a:ext cx="1905000" cy="328612"/>
          </a:xfrm>
        </p:spPr>
        <p:txBody>
          <a:bodyPr/>
          <a:lstStyle>
            <a:lvl1pPr>
              <a:defRPr/>
            </a:lvl1pPr>
          </a:lstStyle>
          <a:p>
            <a:fld id="{1DEBDAF8-EC2B-4F29-96DC-04B069F4A6E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1219200"/>
            <a:ext cx="784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68313" y="6381750"/>
            <a:ext cx="4391025" cy="31273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934200" y="6453188"/>
            <a:ext cx="1905000" cy="328612"/>
          </a:xfrm>
        </p:spPr>
        <p:txBody>
          <a:bodyPr/>
          <a:lstStyle>
            <a:lvl1pPr>
              <a:defRPr/>
            </a:lvl1pPr>
          </a:lstStyle>
          <a:p>
            <a:fld id="{651AD4F2-880D-4C02-8126-933167CABD9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08A7DE-FFB7-443B-93B3-BCA92B639EB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6246A3-56CD-4787-82C6-F07F2DC3D83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4384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4384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437D36-9A31-4A6F-976C-79EA8424AD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E4D32E-2F09-4E55-9E3A-C95CFE895AD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C61DA2-45E1-46F3-99CC-F7EBB2AC57E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4536BD6-F4F6-4568-A442-8121189C9FA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202A54-9500-4792-AF56-12D049E81D8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674A4F-31F5-4304-82C7-F6F22330A37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21920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Aquí podemos poner el Indice del Documento</a:t>
            </a:r>
            <a:endParaRPr lang="es-E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381750"/>
            <a:ext cx="439102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808000"/>
                </a:solidFill>
                <a:effectLst/>
              </a:defRPr>
            </a:lvl1pPr>
          </a:lstStyle>
          <a:p>
            <a:r>
              <a:rPr lang="es-ES"/>
              <a:t>Metodología Mejores Prácticas – Cluster Comercio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53188"/>
            <a:ext cx="1905000" cy="32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8000"/>
                </a:solidFill>
                <a:effectLst/>
              </a:defRPr>
            </a:lvl1pPr>
          </a:lstStyle>
          <a:p>
            <a:fld id="{74150B04-D961-443F-B820-CCEA8E04B8EC}" type="slidenum">
              <a:rPr lang="es-ES"/>
              <a:pPr/>
              <a:t>‹#›</a:t>
            </a:fld>
            <a:endParaRPr lang="es-E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4384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  <a:p>
            <a:pPr lvl="4"/>
            <a:endParaRPr lang="es-ES" smtClean="0"/>
          </a:p>
        </p:txBody>
      </p:sp>
      <p:cxnSp>
        <p:nvCxnSpPr>
          <p:cNvPr id="1036" name="AutoShape 12"/>
          <p:cNvCxnSpPr>
            <a:cxnSpLocks noChangeShapeType="1"/>
          </p:cNvCxnSpPr>
          <p:nvPr/>
        </p:nvCxnSpPr>
        <p:spPr bwMode="auto">
          <a:xfrm flipV="1">
            <a:off x="488950" y="914400"/>
            <a:ext cx="882650" cy="152400"/>
          </a:xfrm>
          <a:prstGeom prst="straightConnector1">
            <a:avLst/>
          </a:prstGeom>
          <a:noFill/>
          <a:ln w="9525">
            <a:noFill/>
            <a:round/>
            <a:headEnd/>
            <a:tailEnd/>
          </a:ln>
          <a:effectLst/>
        </p:spPr>
      </p:cxn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533400" y="5867400"/>
            <a:ext cx="82296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 flipV="1">
            <a:off x="533400" y="2209800"/>
            <a:ext cx="78486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 flipV="1">
            <a:off x="468313" y="6381750"/>
            <a:ext cx="8382000" cy="0"/>
          </a:xfrm>
          <a:prstGeom prst="line">
            <a:avLst/>
          </a:prstGeom>
          <a:noFill/>
          <a:ln w="28575">
            <a:solidFill>
              <a:srgbClr val="808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4114800" y="76200"/>
          <a:ext cx="4800600" cy="228600"/>
        </p:xfrm>
        <a:graphic>
          <a:graphicData uri="http://schemas.openxmlformats.org/presentationml/2006/ole">
            <p:oleObj spid="_x0000_s1044" name="Image" r:id="rId16" imgW="5625397" imgH="291961" progId="Photoshop.Image.6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 u="sng">
          <a:solidFill>
            <a:srgbClr val="8080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08000"/>
        </a:buClr>
        <a:buChar char="•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808000"/>
        </a:buClr>
        <a:buChar char="–"/>
        <a:defRPr>
          <a:solidFill>
            <a:srgbClr val="0000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80800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80800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80800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8000"/>
        </a:buClr>
        <a:buChar char="»"/>
        <a:defRPr sz="14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8000"/>
        </a:buClr>
        <a:buChar char="»"/>
        <a:defRPr sz="14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8000"/>
        </a:buClr>
        <a:buChar char="»"/>
        <a:defRPr sz="14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8000"/>
        </a:buClr>
        <a:buChar char="»"/>
        <a:defRPr sz="14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3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Chart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4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s-ES"/>
              <a:t>Serrano 20, 4º-I</a:t>
            </a:r>
          </a:p>
          <a:p>
            <a:r>
              <a:rPr lang="es-ES"/>
              <a:t>28001 MADRID</a:t>
            </a:r>
          </a:p>
          <a:p>
            <a:r>
              <a:rPr lang="es-ES"/>
              <a:t>Tel. (+34) 91 435 15 67</a:t>
            </a:r>
          </a:p>
          <a:p>
            <a:r>
              <a:rPr lang="es-ES"/>
              <a:t>Fax (+34) 91 435 01 84</a:t>
            </a:r>
          </a:p>
          <a:p>
            <a:r>
              <a:rPr lang="es-ES"/>
              <a:t>acecomex@acecomex.eu</a:t>
            </a:r>
          </a:p>
          <a:p>
            <a:r>
              <a:rPr lang="es-ES"/>
              <a:t>www.acecomex.eu</a:t>
            </a:r>
          </a:p>
          <a:p>
            <a:endParaRPr lang="es-E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916113"/>
            <a:ext cx="7772400" cy="2233612"/>
          </a:xfrm>
          <a:ln/>
        </p:spPr>
        <p:txBody>
          <a:bodyPr/>
          <a:lstStyle/>
          <a:p>
            <a:pPr>
              <a:lnSpc>
                <a:spcPct val="125000"/>
              </a:lnSpc>
            </a:pPr>
            <a:r>
              <a:rPr lang="es-ES" b="1" u="none"/>
              <a:t>MEJORES PRACTICAS Y LECCIONES APRENDIDAS DEL CLUSTER: </a:t>
            </a:r>
            <a:br>
              <a:rPr lang="es-ES" b="1" u="none"/>
            </a:br>
            <a:r>
              <a:rPr lang="es-ES" b="1" u="none"/>
              <a:t>RESULTADOS DE LAS PRUEBAS PILOTO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827088" y="4365625"/>
            <a:ext cx="4105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ES_tradnl" sz="1800">
                <a:effectLst/>
              </a:rPr>
              <a:t>Cartagena de Indias 6-Diciembre-2007</a:t>
            </a:r>
            <a:endParaRPr lang="es-ES" sz="1800">
              <a:effectLst/>
            </a:endParaRPr>
          </a:p>
        </p:txBody>
      </p:sp>
      <p:pic>
        <p:nvPicPr>
          <p:cNvPr id="8198" name="Picture 6" descr="EQA-UKAS 300 (9001) 7388 A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5734050"/>
            <a:ext cx="936625" cy="622300"/>
          </a:xfrm>
          <a:prstGeom prst="rect">
            <a:avLst/>
          </a:prstGeom>
          <a:noFill/>
        </p:spPr>
      </p:pic>
      <p:pic>
        <p:nvPicPr>
          <p:cNvPr id="8199" name="Picture 7" descr="iso_9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5373688"/>
            <a:ext cx="742950" cy="1223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3EE3AC-D6CF-4CF5-85D2-CBED446F3AD0}" type="slidenum">
              <a:rPr lang="es-ES"/>
              <a:pPr/>
              <a:t>10</a:t>
            </a:fld>
            <a:endParaRPr lang="es-ES"/>
          </a:p>
        </p:txBody>
      </p:sp>
      <p:sp>
        <p:nvSpPr>
          <p:cNvPr id="38915" name="Line 1027"/>
          <p:cNvSpPr>
            <a:spLocks noChangeShapeType="1"/>
          </p:cNvSpPr>
          <p:nvPr/>
        </p:nvSpPr>
        <p:spPr bwMode="auto">
          <a:xfrm flipV="1">
            <a:off x="609600" y="838200"/>
            <a:ext cx="80772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8916" name="Rectangle 1028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848600" cy="574675"/>
          </a:xfrm>
          <a:noFill/>
          <a:ln/>
        </p:spPr>
        <p:txBody>
          <a:bodyPr/>
          <a:lstStyle/>
          <a:p>
            <a:r>
              <a:rPr lang="es-ES_tradnl"/>
              <a:t>Índice de Contenidos</a:t>
            </a:r>
            <a:endParaRPr lang="es-ES"/>
          </a:p>
        </p:txBody>
      </p:sp>
      <p:sp>
        <p:nvSpPr>
          <p:cNvPr id="38919" name="Rectangle 1031"/>
          <p:cNvSpPr>
            <a:spLocks noChangeArrowheads="1"/>
          </p:cNvSpPr>
          <p:nvPr/>
        </p:nvSpPr>
        <p:spPr bwMode="auto">
          <a:xfrm>
            <a:off x="468313" y="1628775"/>
            <a:ext cx="7772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r>
              <a:rPr lang="es-ES" sz="2000" b="0">
                <a:solidFill>
                  <a:srgbClr val="808080"/>
                </a:solidFill>
                <a:effectLst/>
                <a:latin typeface="Tahoma" pitchFamily="34" charset="0"/>
              </a:rPr>
              <a:t>1. Recopilación de información a través de Encuestas </a:t>
            </a: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endParaRPr lang="es-ES" sz="2000" b="0">
              <a:solidFill>
                <a:srgbClr val="808080"/>
              </a:solidFill>
              <a:effectLst/>
              <a:latin typeface="Tahoma" pitchFamily="34" charset="0"/>
            </a:endParaRP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r>
              <a:rPr lang="es-ES" sz="2000" b="0">
                <a:effectLst/>
                <a:latin typeface="Tahoma" pitchFamily="34" charset="0"/>
              </a:rPr>
              <a:t>2. </a:t>
            </a:r>
            <a:r>
              <a:rPr lang="es-ES" sz="2000">
                <a:effectLst/>
                <a:latin typeface="Tahoma" pitchFamily="34" charset="0"/>
              </a:rPr>
              <a:t>Prueba Piloto con 4 proyectos seleccionados</a:t>
            </a: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r>
              <a:rPr lang="es-ES" sz="2000">
                <a:effectLst/>
                <a:latin typeface="Tahoma" pitchFamily="34" charset="0"/>
              </a:rPr>
              <a:t>	</a:t>
            </a:r>
            <a:r>
              <a:rPr lang="es-ES" sz="1800">
                <a:effectLst/>
                <a:latin typeface="Tahoma" pitchFamily="34" charset="0"/>
              </a:rPr>
              <a:t>2.1. Objetivos</a:t>
            </a: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r>
              <a:rPr lang="es-ES" sz="1800">
                <a:effectLst/>
                <a:latin typeface="Tahoma" pitchFamily="34" charset="0"/>
              </a:rPr>
              <a:t>	2.2. Proceso</a:t>
            </a: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r>
              <a:rPr lang="es-ES" sz="1800">
                <a:effectLst/>
                <a:latin typeface="Tahoma" pitchFamily="34" charset="0"/>
              </a:rPr>
              <a:t>	2.3. Contenidos de la Ficha de Mejor Práctica</a:t>
            </a: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r>
              <a:rPr lang="es-ES" sz="1800">
                <a:effectLst/>
                <a:latin typeface="Tahoma" pitchFamily="34" charset="0"/>
              </a:rPr>
              <a:t>	2.4. Resultados de la Prueba Piloto</a:t>
            </a: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r>
              <a:rPr lang="es-ES" sz="1800">
                <a:effectLst/>
                <a:latin typeface="Tahoma" pitchFamily="34" charset="0"/>
              </a:rPr>
              <a:t>	2.5. Conclusiones de los Resultados</a:t>
            </a:r>
            <a:endParaRPr lang="es-ES" sz="2000" b="0">
              <a:effectLst/>
              <a:latin typeface="Tahoma" pitchFamily="34" charset="0"/>
            </a:endParaRP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  <a:buFontTx/>
              <a:buChar char="•"/>
            </a:pPr>
            <a:endParaRPr lang="es-ES" sz="2000" b="0">
              <a:effectLst/>
              <a:latin typeface="Tahoma" pitchFamily="34" charset="0"/>
            </a:endParaRP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r>
              <a:rPr lang="es-ES" sz="2000" b="0">
                <a:solidFill>
                  <a:srgbClr val="808080"/>
                </a:solidFill>
                <a:effectLst/>
                <a:latin typeface="Tahoma" pitchFamily="34" charset="0"/>
              </a:rPr>
              <a:t>3. Próximos pasos</a:t>
            </a:r>
            <a:r>
              <a:rPr lang="es-ES" sz="2000" b="0">
                <a:effectLst/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CD3AD9-9C42-470B-B099-A9F6B6AE4F2A}" type="slidenum">
              <a:rPr lang="es-ES"/>
              <a:pPr/>
              <a:t>11</a:t>
            </a:fld>
            <a:endParaRPr lang="es-ES"/>
          </a:p>
        </p:txBody>
      </p:sp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692150"/>
            <a:ext cx="7848600" cy="914400"/>
          </a:xfrm>
        </p:spPr>
        <p:txBody>
          <a:bodyPr/>
          <a:lstStyle/>
          <a:p>
            <a:r>
              <a:rPr lang="es-ES"/>
              <a:t>2. Prueba Piloto </a:t>
            </a:r>
            <a:r>
              <a:rPr lang="es-ES" sz="1600"/>
              <a:t>(1/18)</a:t>
            </a:r>
          </a:p>
        </p:txBody>
      </p:sp>
      <p:sp>
        <p:nvSpPr>
          <p:cNvPr id="74773" name="Rectangle 1045"/>
          <p:cNvSpPr>
            <a:spLocks noGrp="1" noChangeArrowheads="1"/>
          </p:cNvSpPr>
          <p:nvPr>
            <p:ph type="body" idx="1"/>
          </p:nvPr>
        </p:nvSpPr>
        <p:spPr>
          <a:xfrm>
            <a:off x="539750" y="2133600"/>
            <a:ext cx="7772400" cy="34290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s-ES" b="1">
                <a:latin typeface="Tahoma" pitchFamily="34" charset="0"/>
              </a:rPr>
              <a:t>2.1. Objetivos</a:t>
            </a:r>
          </a:p>
          <a:p>
            <a:endParaRPr lang="es-ES" b="1"/>
          </a:p>
          <a:p>
            <a:r>
              <a:rPr lang="es-ES"/>
              <a:t>Realizar una prueba sobre la pertinencia, viabilidad y eficacia de la metodología propuesta </a:t>
            </a:r>
          </a:p>
          <a:p>
            <a:endParaRPr lang="es-ES"/>
          </a:p>
          <a:p>
            <a:r>
              <a:rPr lang="es-ES"/>
              <a:t>Para ello se ha trabajado principalmente con los 4 proyectos seleccionados y también con aquellos que nos han enviado las Fichas de Mejor Práctica estos últimos días.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B83B44-F060-4434-B01A-17CA9241CAB6}" type="slidenum">
              <a:rPr lang="es-ES"/>
              <a:pPr/>
              <a:t>12</a:t>
            </a:fld>
            <a:endParaRPr lang="es-ES"/>
          </a:p>
        </p:txBody>
      </p:sp>
      <p:sp>
        <p:nvSpPr>
          <p:cNvPr id="686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7848600" cy="914400"/>
          </a:xfrm>
        </p:spPr>
        <p:txBody>
          <a:bodyPr/>
          <a:lstStyle/>
          <a:p>
            <a:r>
              <a:rPr lang="es-ES"/>
              <a:t>2. Prueba Piloto </a:t>
            </a:r>
            <a:r>
              <a:rPr lang="es-ES" sz="1600"/>
              <a:t>(2/18)</a:t>
            </a:r>
          </a:p>
        </p:txBody>
      </p:sp>
      <p:sp>
        <p:nvSpPr>
          <p:cNvPr id="68659" name="Rectangle 1075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132763" cy="532765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b="1">
                <a:latin typeface="Tahoma" pitchFamily="34" charset="0"/>
              </a:rPr>
              <a:t>2.2. Proceso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1800"/>
          </a:p>
          <a:p>
            <a:pPr>
              <a:lnSpc>
                <a:spcPct val="90000"/>
              </a:lnSpc>
            </a:pPr>
            <a:r>
              <a:rPr lang="es-ES" u="sng"/>
              <a:t>Modelo de Ficha</a:t>
            </a:r>
            <a:r>
              <a:rPr lang="es-ES"/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/>
              <a:t>	El modelo de Ficha se propuso y validó por el Fomin para ser testado.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/>
          </a:p>
          <a:p>
            <a:pPr>
              <a:lnSpc>
                <a:spcPct val="90000"/>
              </a:lnSpc>
            </a:pPr>
            <a:r>
              <a:rPr lang="es-ES" u="sng"/>
              <a:t>Validación de la metodología por los 4 proyectos seleccionados</a:t>
            </a:r>
            <a:r>
              <a:rPr lang="es-ES"/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/>
              <a:t>	Se hizo un segundo viaje visitando los 4 proyectos seleccionados y el Fomin en cada país (septiembre de 2007). Se testó la Ficha de Mejor Práctica con los 4 proyectos, haciendo una con ellos primero, y después haciendo ellos mismos toda una serie de Fichas por proyecto, que luego fueron revisadas y comentadas (hasta finales de octubre). 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u="sng"/>
          </a:p>
          <a:p>
            <a:pPr>
              <a:lnSpc>
                <a:spcPct val="90000"/>
              </a:lnSpc>
            </a:pPr>
            <a:r>
              <a:rPr lang="es-ES" u="sng"/>
              <a:t>Validación de la metodología por todos los proyectos</a:t>
            </a:r>
            <a:r>
              <a:rPr lang="es-ES"/>
              <a:t>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/>
              <a:t>	Se envió el Modelo de Ficha de Mejor Práctica así como un ejemplo de cada proyecto, a todos los proyectos del Cluster (por email), en vistas a preparar el presente Taller. Durante el taller: Validación/Mejora de la metodología.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609DD-6BDA-431E-9162-8087F24AE7BE}" type="slidenum">
              <a:rPr lang="es-ES"/>
              <a:pPr/>
              <a:t>13</a:t>
            </a:fld>
            <a:endParaRPr lang="es-ES"/>
          </a:p>
        </p:txBody>
      </p:sp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260350"/>
            <a:ext cx="7848600" cy="914400"/>
          </a:xfrm>
        </p:spPr>
        <p:txBody>
          <a:bodyPr/>
          <a:lstStyle/>
          <a:p>
            <a:r>
              <a:rPr lang="es-ES"/>
              <a:t>2. Prueba Piloto </a:t>
            </a:r>
            <a:r>
              <a:rPr lang="es-ES" sz="1600"/>
              <a:t>(3/18)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268413"/>
            <a:ext cx="7772400" cy="49688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ES" b="1">
                <a:latin typeface="Tahoma" pitchFamily="34" charset="0"/>
              </a:rPr>
              <a:t>2.3. Contenido de la Ficha de Mejor Práctica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b="1">
              <a:latin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s-ES"/>
              <a:t>Informaciones sobre la mejor práctica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/>
              <a:t>	- Identificación de la mejor práctica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/>
              <a:t>	- Objetivo de la mejor práctica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/>
              <a:t>	- Breve descripción de la mejor práctica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/>
              <a:t>	- Cuándo, dónde, cuánto tiempo se tardó en implementarla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/>
          </a:p>
          <a:p>
            <a:pPr>
              <a:lnSpc>
                <a:spcPct val="80000"/>
              </a:lnSpc>
            </a:pPr>
            <a:r>
              <a:rPr lang="es-ES"/>
              <a:t>Clasificaciones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/>
              <a:t>	- Temática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/>
              <a:t>	- Por “delivery mechanism” o producto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s-ES"/>
              <a:t>	- Por momento en el ciclo de proyecto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/>
          </a:p>
          <a:p>
            <a:pPr>
              <a:lnSpc>
                <a:spcPct val="80000"/>
              </a:lnSpc>
            </a:pPr>
            <a:r>
              <a:rPr lang="es-ES"/>
              <a:t>Datos de contacto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/>
          </a:p>
          <a:p>
            <a:pPr>
              <a:lnSpc>
                <a:spcPct val="80000"/>
              </a:lnSpc>
            </a:pPr>
            <a:r>
              <a:rPr lang="es-ES"/>
              <a:t>Anexos con tablero de clasificación y explicaciones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1255CE-AE42-475A-B615-F36F0B972D5C}" type="slidenum">
              <a:rPr lang="es-ES"/>
              <a:pPr/>
              <a:t>14</a:t>
            </a:fld>
            <a:endParaRPr lang="es-ES"/>
          </a:p>
        </p:txBody>
      </p:sp>
      <p:graphicFrame>
        <p:nvGraphicFramePr>
          <p:cNvPr id="120843" name="Object 11"/>
          <p:cNvGraphicFramePr>
            <a:graphicFrameLocks noChangeAspect="1"/>
          </p:cNvGraphicFramePr>
          <p:nvPr>
            <p:ph/>
          </p:nvPr>
        </p:nvGraphicFramePr>
        <p:xfrm>
          <a:off x="2087563" y="576263"/>
          <a:ext cx="4519612" cy="6524625"/>
        </p:xfrm>
        <a:graphic>
          <a:graphicData uri="http://schemas.openxmlformats.org/presentationml/2006/ole">
            <p:oleObj spid="_x0000_s120843" name="Documento" r:id="rId3" imgW="5539079" imgH="8546329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698865-2469-465E-857D-0CAF771F2EE1}" type="slidenum">
              <a:rPr lang="es-ES"/>
              <a:pPr/>
              <a:t>15</a:t>
            </a:fld>
            <a:endParaRPr lang="es-ES"/>
          </a:p>
        </p:txBody>
      </p:sp>
      <p:graphicFrame>
        <p:nvGraphicFramePr>
          <p:cNvPr id="123908" name="Object 4"/>
          <p:cNvGraphicFramePr>
            <a:graphicFrameLocks noChangeAspect="1"/>
          </p:cNvGraphicFramePr>
          <p:nvPr>
            <p:ph/>
          </p:nvPr>
        </p:nvGraphicFramePr>
        <p:xfrm>
          <a:off x="1838325" y="620713"/>
          <a:ext cx="4605338" cy="8208962"/>
        </p:xfrm>
        <a:graphic>
          <a:graphicData uri="http://schemas.openxmlformats.org/presentationml/2006/ole">
            <p:oleObj spid="_x0000_s123908" name="Documento" r:id="rId3" imgW="5539079" imgH="11814573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279210-8E2F-44B4-AC2F-73635AA49F84}" type="slidenum">
              <a:rPr lang="es-ES"/>
              <a:pPr/>
              <a:t>16</a:t>
            </a:fld>
            <a:endParaRPr lang="es-ES"/>
          </a:p>
        </p:txBody>
      </p:sp>
      <p:sp>
        <p:nvSpPr>
          <p:cNvPr id="6963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354013"/>
            <a:ext cx="7848600" cy="914400"/>
          </a:xfrm>
        </p:spPr>
        <p:txBody>
          <a:bodyPr/>
          <a:lstStyle/>
          <a:p>
            <a:r>
              <a:rPr lang="es-ES"/>
              <a:t>2. Prueba Piloto </a:t>
            </a:r>
            <a:r>
              <a:rPr lang="es-ES" sz="1600"/>
              <a:t>(4/18)</a:t>
            </a:r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700213"/>
            <a:ext cx="7772400" cy="4537075"/>
          </a:xfrm>
        </p:spPr>
        <p:txBody>
          <a:bodyPr/>
          <a:lstStyle/>
          <a:p>
            <a:pPr>
              <a:buFontTx/>
              <a:buNone/>
            </a:pPr>
            <a:r>
              <a:rPr lang="es-ES" b="1">
                <a:latin typeface="Tahoma" pitchFamily="34" charset="0"/>
              </a:rPr>
              <a:t>2.4. Resultados de la Prueba Piloto</a:t>
            </a:r>
          </a:p>
          <a:p>
            <a:pPr>
              <a:buFontTx/>
              <a:buNone/>
            </a:pPr>
            <a:endParaRPr lang="es-ES" b="1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s-ES"/>
              <a:t>Hemos recibido 33 Fichas de los 4 proyectos seleccionados</a:t>
            </a:r>
          </a:p>
          <a:p>
            <a:pPr>
              <a:lnSpc>
                <a:spcPct val="90000"/>
              </a:lnSpc>
            </a:pPr>
            <a:r>
              <a:rPr lang="es-ES"/>
              <a:t>Y estos últimos días, 6 Fichas más de otros 5 proyectos </a:t>
            </a:r>
          </a:p>
          <a:p>
            <a:pPr>
              <a:lnSpc>
                <a:spcPct val="90000"/>
              </a:lnSpc>
            </a:pPr>
            <a:r>
              <a:rPr lang="es-ES"/>
              <a:t>En total: 39 Fichas de 9 proyectos</a:t>
            </a:r>
          </a:p>
          <a:p>
            <a:pPr>
              <a:buFontTx/>
              <a:buNone/>
            </a:pPr>
            <a:endParaRPr lang="es-ES"/>
          </a:p>
          <a:p>
            <a:pPr>
              <a:buFontTx/>
              <a:buChar char="-"/>
            </a:pPr>
            <a:r>
              <a:rPr lang="es-ES"/>
              <a:t>Fortalecer: 12 fichas		- Inteco: 2 fichas</a:t>
            </a:r>
          </a:p>
          <a:p>
            <a:pPr>
              <a:buFontTx/>
              <a:buChar char="-"/>
            </a:pPr>
            <a:r>
              <a:rPr lang="es-ES"/>
              <a:t>UNIT: 10 fichas		- Icontec: 2 fichas</a:t>
            </a:r>
          </a:p>
          <a:p>
            <a:pPr>
              <a:buFontTx/>
              <a:buChar char="-"/>
            </a:pPr>
            <a:r>
              <a:rPr lang="es-ES"/>
              <a:t>ARU: 4 fichas			- Corpei: 1ficha</a:t>
            </a:r>
          </a:p>
          <a:p>
            <a:pPr>
              <a:buFontTx/>
              <a:buChar char="-"/>
            </a:pPr>
            <a:r>
              <a:rPr lang="es-ES"/>
              <a:t>SRA: 6 fichas</a:t>
            </a:r>
          </a:p>
          <a:p>
            <a:pPr>
              <a:buFontTx/>
              <a:buChar char="-"/>
            </a:pPr>
            <a:r>
              <a:rPr lang="es-ES"/>
              <a:t>Prochile: 1 ficha</a:t>
            </a:r>
          </a:p>
          <a:p>
            <a:pPr>
              <a:buFontTx/>
              <a:buChar char="-"/>
            </a:pPr>
            <a:r>
              <a:rPr lang="es-ES"/>
              <a:t>Icone: 1 ficha</a:t>
            </a:r>
          </a:p>
          <a:p>
            <a:pPr>
              <a:buFontTx/>
              <a:buNone/>
            </a:pPr>
            <a:endParaRPr lang="es-ES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A51B74-D59E-4280-9B5A-9FF4BD22487C}" type="slidenum">
              <a:rPr lang="es-ES"/>
              <a:pPr/>
              <a:t>17</a:t>
            </a:fld>
            <a:endParaRPr lang="es-ES"/>
          </a:p>
        </p:txBody>
      </p:sp>
      <p:sp>
        <p:nvSpPr>
          <p:cNvPr id="901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476250"/>
            <a:ext cx="7848600" cy="914400"/>
          </a:xfrm>
        </p:spPr>
        <p:txBody>
          <a:bodyPr/>
          <a:lstStyle/>
          <a:p>
            <a:r>
              <a:rPr lang="es-ES"/>
              <a:t>2. Prueba Piloto </a:t>
            </a:r>
            <a:r>
              <a:rPr lang="es-ES" sz="1600"/>
              <a:t>(5/18)</a:t>
            </a:r>
          </a:p>
        </p:txBody>
      </p:sp>
      <p:sp>
        <p:nvSpPr>
          <p:cNvPr id="901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844675"/>
            <a:ext cx="8142288" cy="4022725"/>
          </a:xfrm>
        </p:spPr>
        <p:txBody>
          <a:bodyPr/>
          <a:lstStyle/>
          <a:p>
            <a:pPr marL="381000" indent="-381000"/>
            <a:r>
              <a:rPr lang="es-ES"/>
              <a:t> De un total de 39 Fichas, el porcentaje de fichas recibidas por proyectos según los temas de los Sub-clusters: </a:t>
            </a:r>
          </a:p>
          <a:p>
            <a:pPr marL="381000" indent="-381000">
              <a:buFontTx/>
              <a:buNone/>
            </a:pPr>
            <a:endParaRPr lang="es-ES"/>
          </a:p>
          <a:p>
            <a:pPr marL="381000" indent="-381000">
              <a:buFontTx/>
              <a:buAutoNum type="alphaLcPeriod"/>
            </a:pPr>
            <a:r>
              <a:rPr lang="es-ES"/>
              <a:t>Apoyo a Pymes para Internacionalización: 36% de las fichas recibidas</a:t>
            </a:r>
          </a:p>
          <a:p>
            <a:pPr marL="381000" indent="-381000">
              <a:buFontTx/>
              <a:buAutoNum type="alphaLcPeriod"/>
            </a:pPr>
            <a:r>
              <a:rPr lang="es-ES"/>
              <a:t>Negociaciones comerciales: 28%</a:t>
            </a:r>
          </a:p>
          <a:p>
            <a:pPr marL="381000" indent="-381000">
              <a:buFontTx/>
              <a:buAutoNum type="alphaLcPeriod"/>
            </a:pPr>
            <a:r>
              <a:rPr lang="es-ES"/>
              <a:t>Normas técnicas: 36%</a:t>
            </a:r>
          </a:p>
          <a:p>
            <a:pPr marL="381000" indent="-381000">
              <a:buFontTx/>
              <a:buAutoNum type="alphaLcPeriod"/>
            </a:pPr>
            <a:r>
              <a:rPr lang="es-ES"/>
              <a:t>Facilitación del comercio: 0%</a:t>
            </a:r>
          </a:p>
          <a:p>
            <a:pPr marL="381000" indent="-381000">
              <a:buFontTx/>
              <a:buAutoNum type="alphaLcPeriod"/>
            </a:pPr>
            <a:endParaRPr lang="es-ES"/>
          </a:p>
          <a:p>
            <a:pPr marL="381000" indent="-381000">
              <a:buFont typeface="Wingdings" pitchFamily="2" charset="2"/>
              <a:buChar char="Ø"/>
            </a:pPr>
            <a:r>
              <a:rPr lang="es-ES"/>
              <a:t>Límite del estudio: Representatividad del cuarto grupo de proyectos</a:t>
            </a:r>
          </a:p>
          <a:p>
            <a:pPr marL="381000" indent="-381000">
              <a:buFont typeface="Wingdings" pitchFamily="2" charset="2"/>
              <a:buChar char="Ø"/>
            </a:pPr>
            <a:endParaRPr lang="es-ES"/>
          </a:p>
          <a:p>
            <a:pPr marL="381000" indent="-381000"/>
            <a:endParaRPr lang="es-E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30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1BD9A9-79A8-405A-B45E-24BE3C9524ED}" type="slidenum">
              <a:rPr lang="es-ES"/>
              <a:pPr/>
              <a:t>18</a:t>
            </a:fld>
            <a:endParaRPr lang="es-ES"/>
          </a:p>
        </p:txBody>
      </p:sp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1084263" y="620713"/>
            <a:ext cx="4076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800">
                <a:solidFill>
                  <a:srgbClr val="808000"/>
                </a:solidFill>
                <a:effectLst/>
                <a:latin typeface="Tahoma" pitchFamily="34" charset="0"/>
              </a:rPr>
              <a:t>Recuerdo: Clasificación por temas</a:t>
            </a:r>
          </a:p>
        </p:txBody>
      </p:sp>
      <p:graphicFrame>
        <p:nvGraphicFramePr>
          <p:cNvPr id="118814" name="Group 30"/>
          <p:cNvGraphicFramePr>
            <a:graphicFrameLocks noGrp="1"/>
          </p:cNvGraphicFramePr>
          <p:nvPr>
            <p:ph/>
          </p:nvPr>
        </p:nvGraphicFramePr>
        <p:xfrm>
          <a:off x="533400" y="1219200"/>
          <a:ext cx="7848600" cy="4737100"/>
        </p:xfrm>
        <a:graphic>
          <a:graphicData uri="http://schemas.openxmlformats.org/drawingml/2006/table">
            <a:tbl>
              <a:tblPr/>
              <a:tblGrid>
                <a:gridCol w="2312988"/>
                <a:gridCol w="5535612"/>
              </a:tblGrid>
              <a:tr h="663575">
                <a:tc rowSpan="10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E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M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1) SENSIBILIZACION TEMATICA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2) FOMENTO DE ASOCIATIVIDAD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3) INTELIGENCIA DE MERCADOS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4) ADAPTACION DE PRODUCTOS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5) APOYO A LA COMERCIALIZACION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6) NORMAS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7) FOMENTO DEL DIALOGO PUBLICO PRIVADO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8) NEGOCIACIONES COMERCIALES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9) SISTEMAS DE GESTION/IT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10) OTROS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2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04590F-DBE6-42BB-A436-E58D0F399A9B}" type="slidenum">
              <a:rPr lang="es-ES"/>
              <a:pPr/>
              <a:t>19</a:t>
            </a:fld>
            <a:endParaRPr lang="es-ES"/>
          </a:p>
        </p:txBody>
      </p:sp>
      <p:graphicFrame>
        <p:nvGraphicFramePr>
          <p:cNvPr id="119810" name="Group 2"/>
          <p:cNvGraphicFramePr>
            <a:graphicFrameLocks noGrp="1"/>
          </p:cNvGraphicFramePr>
          <p:nvPr>
            <p:ph/>
          </p:nvPr>
        </p:nvGraphicFramePr>
        <p:xfrm>
          <a:off x="533400" y="1228725"/>
          <a:ext cx="8142288" cy="4648200"/>
        </p:xfrm>
        <a:graphic>
          <a:graphicData uri="http://schemas.openxmlformats.org/drawingml/2006/table">
            <a:tbl>
              <a:tblPr/>
              <a:tblGrid>
                <a:gridCol w="1020763"/>
                <a:gridCol w="941387"/>
                <a:gridCol w="804863"/>
                <a:gridCol w="806450"/>
                <a:gridCol w="941387"/>
                <a:gridCol w="806450"/>
                <a:gridCol w="1074738"/>
                <a:gridCol w="939800"/>
                <a:gridCol w="806450"/>
              </a:tblGrid>
              <a:tr h="811213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14600" algn="l"/>
                        </a:tabLst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“DELIVERY MECHANISMS”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6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146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A) CAPACITACION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146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B) ASISTENCIA TECNICA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146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C) ESTUDIOS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146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D) MEDIOS, MATERIAL DIFUSION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146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E) SEMINARIOS / JORNADAS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146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F) PUBLICACIONES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146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G) FORTALECI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146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MIENTO INSTITUCIONAL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146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H) SISTEMAS GESTION DE PROYECTOS / IT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14600" algn="l"/>
                        </a:tabLst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I) OTROS</a:t>
                      </a: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9834" name="Rectangle 26"/>
          <p:cNvSpPr>
            <a:spLocks noChangeArrowheads="1"/>
          </p:cNvSpPr>
          <p:nvPr/>
        </p:nvSpPr>
        <p:spPr bwMode="auto">
          <a:xfrm>
            <a:off x="503238" y="620713"/>
            <a:ext cx="730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sz="1800">
                <a:solidFill>
                  <a:srgbClr val="808000"/>
                </a:solidFill>
                <a:effectLst/>
                <a:latin typeface="Tahoma" pitchFamily="34" charset="0"/>
              </a:rPr>
              <a:t>Recuerdo: Clasificación por “delivery mechanism” o productos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AB166F-6034-4252-9E1E-95F4A054533F}" type="slidenum">
              <a:rPr lang="es-ES"/>
              <a:pPr/>
              <a:t>2</a:t>
            </a:fld>
            <a:endParaRPr lang="es-E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7848600" cy="574675"/>
          </a:xfrm>
        </p:spPr>
        <p:txBody>
          <a:bodyPr/>
          <a:lstStyle/>
          <a:p>
            <a:r>
              <a:rPr lang="es-ES_tradnl"/>
              <a:t>INDICE DE CONTENIDOS</a:t>
            </a:r>
            <a:endParaRPr lang="es-E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609600" y="838200"/>
            <a:ext cx="80772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173" name="Freeform 5"/>
          <p:cNvSpPr>
            <a:spLocks/>
          </p:cNvSpPr>
          <p:nvPr/>
        </p:nvSpPr>
        <p:spPr bwMode="auto">
          <a:xfrm>
            <a:off x="1068388" y="5173663"/>
            <a:ext cx="2260600" cy="1298575"/>
          </a:xfrm>
          <a:custGeom>
            <a:avLst/>
            <a:gdLst/>
            <a:ahLst/>
            <a:cxnLst>
              <a:cxn ang="0">
                <a:pos x="290" y="818"/>
              </a:cxn>
              <a:cxn ang="0">
                <a:pos x="353" y="611"/>
              </a:cxn>
              <a:cxn ang="0">
                <a:pos x="569" y="395"/>
              </a:cxn>
              <a:cxn ang="0">
                <a:pos x="767" y="269"/>
              </a:cxn>
              <a:cxn ang="0">
                <a:pos x="1091" y="62"/>
              </a:cxn>
              <a:cxn ang="0">
                <a:pos x="1388" y="89"/>
              </a:cxn>
              <a:cxn ang="0">
                <a:pos x="1406" y="179"/>
              </a:cxn>
              <a:cxn ang="0">
                <a:pos x="1424" y="476"/>
              </a:cxn>
              <a:cxn ang="0">
                <a:pos x="1172" y="593"/>
              </a:cxn>
              <a:cxn ang="0">
                <a:pos x="200" y="503"/>
              </a:cxn>
              <a:cxn ang="0">
                <a:pos x="20" y="395"/>
              </a:cxn>
              <a:cxn ang="0">
                <a:pos x="29" y="305"/>
              </a:cxn>
              <a:cxn ang="0">
                <a:pos x="110" y="89"/>
              </a:cxn>
              <a:cxn ang="0">
                <a:pos x="857" y="53"/>
              </a:cxn>
              <a:cxn ang="0">
                <a:pos x="863" y="389"/>
              </a:cxn>
              <a:cxn ang="0">
                <a:pos x="1247" y="533"/>
              </a:cxn>
            </a:cxnLst>
            <a:rect l="0" t="0" r="r" b="b"/>
            <a:pathLst>
              <a:path w="1424" h="818">
                <a:moveTo>
                  <a:pt x="290" y="818"/>
                </a:moveTo>
                <a:cubicBezTo>
                  <a:pt x="297" y="794"/>
                  <a:pt x="340" y="628"/>
                  <a:pt x="353" y="611"/>
                </a:cubicBezTo>
                <a:cubicBezTo>
                  <a:pt x="416" y="531"/>
                  <a:pt x="497" y="467"/>
                  <a:pt x="569" y="395"/>
                </a:cubicBezTo>
                <a:cubicBezTo>
                  <a:pt x="686" y="278"/>
                  <a:pt x="619" y="318"/>
                  <a:pt x="767" y="269"/>
                </a:cubicBezTo>
                <a:cubicBezTo>
                  <a:pt x="1012" y="65"/>
                  <a:pt x="892" y="112"/>
                  <a:pt x="1091" y="62"/>
                </a:cubicBezTo>
                <a:cubicBezTo>
                  <a:pt x="1183" y="0"/>
                  <a:pt x="1297" y="53"/>
                  <a:pt x="1388" y="89"/>
                </a:cubicBezTo>
                <a:cubicBezTo>
                  <a:pt x="1394" y="119"/>
                  <a:pt x="1403" y="149"/>
                  <a:pt x="1406" y="179"/>
                </a:cubicBezTo>
                <a:cubicBezTo>
                  <a:pt x="1415" y="278"/>
                  <a:pt x="1424" y="476"/>
                  <a:pt x="1424" y="476"/>
                </a:cubicBezTo>
                <a:cubicBezTo>
                  <a:pt x="1340" y="620"/>
                  <a:pt x="1398" y="582"/>
                  <a:pt x="1172" y="593"/>
                </a:cubicBezTo>
                <a:cubicBezTo>
                  <a:pt x="831" y="642"/>
                  <a:pt x="542" y="569"/>
                  <a:pt x="200" y="503"/>
                </a:cubicBezTo>
                <a:cubicBezTo>
                  <a:pt x="140" y="467"/>
                  <a:pt x="66" y="448"/>
                  <a:pt x="20" y="395"/>
                </a:cubicBezTo>
                <a:cubicBezTo>
                  <a:pt x="0" y="372"/>
                  <a:pt x="25" y="335"/>
                  <a:pt x="29" y="305"/>
                </a:cubicBezTo>
                <a:cubicBezTo>
                  <a:pt x="36" y="246"/>
                  <a:pt x="46" y="110"/>
                  <a:pt x="110" y="89"/>
                </a:cubicBezTo>
                <a:cubicBezTo>
                  <a:pt x="296" y="27"/>
                  <a:pt x="729" y="53"/>
                  <a:pt x="857" y="53"/>
                </a:cubicBezTo>
                <a:lnTo>
                  <a:pt x="863" y="389"/>
                </a:lnTo>
                <a:lnTo>
                  <a:pt x="1247" y="533"/>
                </a:ln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68313" y="1628775"/>
            <a:ext cx="7772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r>
              <a:rPr lang="es-ES" sz="2000" b="0">
                <a:effectLst/>
                <a:latin typeface="Tahoma" pitchFamily="34" charset="0"/>
              </a:rPr>
              <a:t>1. Recopilación de información a través de Encuestas </a:t>
            </a: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endParaRPr lang="es-ES" sz="2000" b="0">
              <a:effectLst/>
              <a:latin typeface="Tahoma" pitchFamily="34" charset="0"/>
            </a:endParaRP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r>
              <a:rPr lang="es-ES" sz="2000" b="0">
                <a:effectLst/>
                <a:latin typeface="Tahoma" pitchFamily="34" charset="0"/>
              </a:rPr>
              <a:t>2. Prueba Piloto con 4 proyectos seleccionados</a:t>
            </a: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  <a:buFontTx/>
              <a:buChar char="•"/>
            </a:pPr>
            <a:endParaRPr lang="es-ES" sz="2000" b="0">
              <a:effectLst/>
              <a:latin typeface="Tahoma" pitchFamily="34" charset="0"/>
            </a:endParaRP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r>
              <a:rPr lang="es-ES" sz="2000" b="0">
                <a:effectLst/>
                <a:latin typeface="Tahoma" pitchFamily="34" charset="0"/>
              </a:rPr>
              <a:t>3. Próximos pasos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F1407A-15C2-4C4E-ACB1-016A82624F94}" type="slidenum">
              <a:rPr lang="es-ES"/>
              <a:pPr/>
              <a:t>20</a:t>
            </a:fld>
            <a:endParaRPr lang="es-E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848600" cy="914400"/>
          </a:xfrm>
        </p:spPr>
        <p:txBody>
          <a:bodyPr/>
          <a:lstStyle/>
          <a:p>
            <a:r>
              <a:rPr lang="es-ES"/>
              <a:t>2. Prueba Piloto </a:t>
            </a:r>
            <a:r>
              <a:rPr lang="es-ES" sz="1600"/>
              <a:t>(6/18)</a:t>
            </a:r>
          </a:p>
        </p:txBody>
      </p:sp>
      <p:graphicFrame>
        <p:nvGraphicFramePr>
          <p:cNvPr id="91147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395288" y="927100"/>
          <a:ext cx="8497887" cy="5416550"/>
        </p:xfrm>
        <a:graphic>
          <a:graphicData uri="http://schemas.openxmlformats.org/presentationml/2006/ole">
            <p:oleObj spid="_x0000_s91147" name="Gráfico" r:id="rId3" imgW="5886450" imgH="3752850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A14B9A-123E-4A03-8AA1-B97B15AA804F}" type="slidenum">
              <a:rPr lang="es-ES"/>
              <a:pPr/>
              <a:t>21</a:t>
            </a:fld>
            <a:endParaRPr lang="es-E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6250"/>
            <a:ext cx="7848600" cy="914400"/>
          </a:xfrm>
        </p:spPr>
        <p:txBody>
          <a:bodyPr/>
          <a:lstStyle/>
          <a:p>
            <a:r>
              <a:rPr lang="es-ES"/>
              <a:t>2. Prueba Piloto </a:t>
            </a:r>
            <a:r>
              <a:rPr lang="es-ES" sz="1600"/>
              <a:t>(7/18)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7772400" cy="3429000"/>
          </a:xfrm>
        </p:spPr>
        <p:txBody>
          <a:bodyPr/>
          <a:lstStyle/>
          <a:p>
            <a:pPr marL="381000" indent="-381000">
              <a:lnSpc>
                <a:spcPct val="90000"/>
              </a:lnSpc>
              <a:buFont typeface="Wingdings" pitchFamily="2" charset="2"/>
              <a:buChar char="Ø"/>
            </a:pPr>
            <a:r>
              <a:rPr lang="es-ES"/>
              <a:t>Ránking de temas: </a:t>
            </a:r>
          </a:p>
          <a:p>
            <a:pPr marL="381000" indent="-381000">
              <a:lnSpc>
                <a:spcPct val="90000"/>
              </a:lnSpc>
              <a:buFontTx/>
              <a:buNone/>
            </a:pPr>
            <a:endParaRPr lang="es-ES"/>
          </a:p>
          <a:p>
            <a:pPr marL="381000" indent="-381000">
              <a:lnSpc>
                <a:spcPct val="90000"/>
              </a:lnSpc>
              <a:buFontTx/>
              <a:buAutoNum type="arabicParenR"/>
            </a:pPr>
            <a:r>
              <a:rPr lang="es-ES"/>
              <a:t>Sistemas de gestión/IT</a:t>
            </a:r>
          </a:p>
          <a:p>
            <a:pPr marL="381000" indent="-381000">
              <a:lnSpc>
                <a:spcPct val="90000"/>
              </a:lnSpc>
              <a:buFontTx/>
              <a:buAutoNum type="arabicParenR"/>
            </a:pPr>
            <a:r>
              <a:rPr lang="es-ES"/>
              <a:t>Normas técnicas</a:t>
            </a:r>
          </a:p>
          <a:p>
            <a:pPr marL="381000" indent="-381000">
              <a:lnSpc>
                <a:spcPct val="90000"/>
              </a:lnSpc>
              <a:buFontTx/>
              <a:buAutoNum type="arabicParenR"/>
            </a:pPr>
            <a:r>
              <a:rPr lang="es-ES"/>
              <a:t>Sensibilización temática</a:t>
            </a:r>
          </a:p>
          <a:p>
            <a:pPr marL="381000" indent="-381000">
              <a:lnSpc>
                <a:spcPct val="90000"/>
              </a:lnSpc>
              <a:buFontTx/>
              <a:buAutoNum type="arabicParenR"/>
            </a:pPr>
            <a:r>
              <a:rPr lang="es-ES"/>
              <a:t>Negociaciones comerciales</a:t>
            </a:r>
          </a:p>
          <a:p>
            <a:pPr marL="381000" indent="-381000">
              <a:lnSpc>
                <a:spcPct val="90000"/>
              </a:lnSpc>
              <a:buFontTx/>
              <a:buAutoNum type="arabicParenR"/>
            </a:pPr>
            <a:r>
              <a:rPr lang="es-ES"/>
              <a:t>Apoyo a la comercialización</a:t>
            </a:r>
          </a:p>
          <a:p>
            <a:pPr marL="381000" indent="-381000">
              <a:lnSpc>
                <a:spcPct val="90000"/>
              </a:lnSpc>
              <a:buFontTx/>
              <a:buAutoNum type="arabicParenR"/>
            </a:pPr>
            <a:r>
              <a:rPr lang="es-ES"/>
              <a:t>Inteligencia de mercados</a:t>
            </a:r>
          </a:p>
          <a:p>
            <a:pPr marL="381000" indent="-381000">
              <a:lnSpc>
                <a:spcPct val="90000"/>
              </a:lnSpc>
              <a:buFontTx/>
              <a:buAutoNum type="arabicParenR"/>
            </a:pPr>
            <a:r>
              <a:rPr lang="es-ES"/>
              <a:t>Fomento de la asociatividad/Fomento diálogo público-privado/Otros</a:t>
            </a:r>
          </a:p>
          <a:p>
            <a:pPr marL="381000" indent="-381000">
              <a:lnSpc>
                <a:spcPct val="90000"/>
              </a:lnSpc>
              <a:buFontTx/>
              <a:buAutoNum type="arabicParenR"/>
            </a:pPr>
            <a:r>
              <a:rPr lang="es-ES"/>
              <a:t>Adaptación de productos</a:t>
            </a:r>
          </a:p>
          <a:p>
            <a:pPr marL="381000" indent="-381000">
              <a:lnSpc>
                <a:spcPct val="90000"/>
              </a:lnSpc>
            </a:pPr>
            <a:endParaRPr lang="es-ES"/>
          </a:p>
          <a:p>
            <a:pPr marL="381000" indent="-381000">
              <a:lnSpc>
                <a:spcPct val="90000"/>
              </a:lnSpc>
            </a:pPr>
            <a:endParaRPr lang="es-ES"/>
          </a:p>
          <a:p>
            <a:pPr marL="381000" indent="-381000">
              <a:lnSpc>
                <a:spcPct val="90000"/>
              </a:lnSpc>
            </a:pPr>
            <a:endParaRPr lang="es-E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C9B7D0-1B6E-4E86-B47E-B8819E78A86D}" type="slidenum">
              <a:rPr lang="es-ES"/>
              <a:pPr/>
              <a:t>22</a:t>
            </a:fld>
            <a:endParaRPr lang="es-E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title"/>
          </p:nvPr>
        </p:nvSpPr>
        <p:spPr>
          <a:xfrm>
            <a:off x="539750" y="138113"/>
            <a:ext cx="7848600" cy="914400"/>
          </a:xfrm>
        </p:spPr>
        <p:txBody>
          <a:bodyPr/>
          <a:lstStyle/>
          <a:p>
            <a:r>
              <a:rPr lang="es-ES"/>
              <a:t>2. Prueba Piloto </a:t>
            </a:r>
            <a:r>
              <a:rPr lang="es-ES" sz="1600"/>
              <a:t>(8/18)</a:t>
            </a:r>
          </a:p>
        </p:txBody>
      </p:sp>
      <p:graphicFrame>
        <p:nvGraphicFramePr>
          <p:cNvPr id="92168" name="Object 8"/>
          <p:cNvGraphicFramePr>
            <a:graphicFrameLocks noChangeAspect="1"/>
          </p:cNvGraphicFramePr>
          <p:nvPr>
            <p:ph idx="1"/>
          </p:nvPr>
        </p:nvGraphicFramePr>
        <p:xfrm>
          <a:off x="250825" y="920750"/>
          <a:ext cx="8713788" cy="5073650"/>
        </p:xfrm>
        <a:graphic>
          <a:graphicData uri="http://schemas.openxmlformats.org/presentationml/2006/ole">
            <p:oleObj spid="_x0000_s92168" name="Gráfico" r:id="rId3" imgW="6019800" imgH="3505200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FA3A3B-B6F8-4CD3-88CF-3113B629CA51}" type="slidenum">
              <a:rPr lang="es-ES"/>
              <a:pPr/>
              <a:t>23</a:t>
            </a:fld>
            <a:endParaRPr lang="es-E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6250"/>
            <a:ext cx="7848600" cy="914400"/>
          </a:xfrm>
        </p:spPr>
        <p:txBody>
          <a:bodyPr/>
          <a:lstStyle/>
          <a:p>
            <a:r>
              <a:rPr lang="es-ES"/>
              <a:t>2. Prueba Piloto </a:t>
            </a:r>
            <a:r>
              <a:rPr lang="es-ES" sz="1600"/>
              <a:t>(9/18)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7772400" cy="3429000"/>
          </a:xfrm>
        </p:spPr>
        <p:txBody>
          <a:bodyPr/>
          <a:lstStyle/>
          <a:p>
            <a:pPr marL="381000" indent="-381000">
              <a:buFont typeface="Wingdings" pitchFamily="2" charset="2"/>
              <a:buChar char="Ø"/>
            </a:pPr>
            <a:r>
              <a:rPr lang="es-ES"/>
              <a:t>Ránking de productos o “delivery mechanism”: </a:t>
            </a:r>
          </a:p>
          <a:p>
            <a:pPr marL="381000" indent="-381000">
              <a:buFontTx/>
              <a:buNone/>
            </a:pPr>
            <a:endParaRPr lang="es-ES"/>
          </a:p>
          <a:p>
            <a:pPr marL="381000" indent="-381000">
              <a:buFontTx/>
              <a:buAutoNum type="arabicParenR"/>
            </a:pPr>
            <a:r>
              <a:rPr lang="es-ES"/>
              <a:t>Asistencia técnica</a:t>
            </a:r>
          </a:p>
          <a:p>
            <a:pPr marL="381000" indent="-381000">
              <a:buFontTx/>
              <a:buAutoNum type="arabicParenR"/>
            </a:pPr>
            <a:r>
              <a:rPr lang="es-ES"/>
              <a:t>Sistemas de gestión/IT</a:t>
            </a:r>
          </a:p>
          <a:p>
            <a:pPr marL="381000" indent="-381000">
              <a:buFontTx/>
              <a:buAutoNum type="arabicParenR"/>
            </a:pPr>
            <a:r>
              <a:rPr lang="es-ES"/>
              <a:t>Capacitación</a:t>
            </a:r>
          </a:p>
          <a:p>
            <a:pPr marL="381000" indent="-381000">
              <a:buFontTx/>
              <a:buAutoNum type="arabicParenR"/>
            </a:pPr>
            <a:r>
              <a:rPr lang="es-ES"/>
              <a:t>Fortalecimiento institucional</a:t>
            </a:r>
          </a:p>
          <a:p>
            <a:pPr marL="381000" indent="-381000">
              <a:buFontTx/>
              <a:buAutoNum type="arabicParenR"/>
            </a:pPr>
            <a:r>
              <a:rPr lang="es-ES"/>
              <a:t>Estudios / Medios, material de difusión</a:t>
            </a:r>
          </a:p>
          <a:p>
            <a:pPr marL="381000" indent="-381000">
              <a:buFontTx/>
              <a:buAutoNum type="arabicParenR"/>
            </a:pPr>
            <a:r>
              <a:rPr lang="es-ES"/>
              <a:t>Publicaciones/Otros</a:t>
            </a:r>
          </a:p>
          <a:p>
            <a:pPr marL="381000" indent="-381000"/>
            <a:endParaRPr lang="es-ES"/>
          </a:p>
          <a:p>
            <a:pPr marL="381000" indent="-381000"/>
            <a:endParaRPr lang="es-ES"/>
          </a:p>
          <a:p>
            <a:pPr marL="381000" indent="-381000"/>
            <a:endParaRPr lang="es-E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59814F-B799-4F24-9E1E-BB656D5E74D5}" type="slidenum">
              <a:rPr lang="es-ES"/>
              <a:pPr/>
              <a:t>24</a:t>
            </a:fld>
            <a:endParaRPr lang="es-E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7848600" cy="914400"/>
          </a:xfrm>
        </p:spPr>
        <p:txBody>
          <a:bodyPr/>
          <a:lstStyle/>
          <a:p>
            <a:r>
              <a:rPr lang="es-ES"/>
              <a:t>2. Prueba Piloto </a:t>
            </a:r>
            <a:r>
              <a:rPr lang="es-ES" sz="1600"/>
              <a:t>(10/18)</a:t>
            </a:r>
          </a:p>
        </p:txBody>
      </p:sp>
      <p:graphicFrame>
        <p:nvGraphicFramePr>
          <p:cNvPr id="95236" name="Object 4"/>
          <p:cNvGraphicFramePr>
            <a:graphicFrameLocks noChangeAspect="1"/>
          </p:cNvGraphicFramePr>
          <p:nvPr>
            <p:ph idx="1"/>
          </p:nvPr>
        </p:nvGraphicFramePr>
        <p:xfrm>
          <a:off x="323850" y="1484313"/>
          <a:ext cx="8496300" cy="4681537"/>
        </p:xfrm>
        <a:graphic>
          <a:graphicData uri="http://schemas.openxmlformats.org/presentationml/2006/ole">
            <p:oleObj spid="_x0000_s95236" name="Gráfico" r:id="rId3" imgW="4905375" imgH="2809875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AACE0C-A18C-4E2B-8176-7040490BD90C}" type="slidenum">
              <a:rPr lang="es-ES"/>
              <a:pPr/>
              <a:t>25</a:t>
            </a:fld>
            <a:endParaRPr lang="es-E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6250"/>
            <a:ext cx="7848600" cy="914400"/>
          </a:xfrm>
        </p:spPr>
        <p:txBody>
          <a:bodyPr/>
          <a:lstStyle/>
          <a:p>
            <a:r>
              <a:rPr lang="es-ES"/>
              <a:t>2. Prueba Piloto </a:t>
            </a:r>
            <a:r>
              <a:rPr lang="es-ES" sz="1600"/>
              <a:t>(11/18)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7772400" cy="3429000"/>
          </a:xfrm>
        </p:spPr>
        <p:txBody>
          <a:bodyPr/>
          <a:lstStyle/>
          <a:p>
            <a:pPr marL="381000" indent="-381000">
              <a:buFont typeface="Wingdings" pitchFamily="2" charset="2"/>
              <a:buChar char="Ø"/>
            </a:pPr>
            <a:endParaRPr lang="es-ES"/>
          </a:p>
          <a:p>
            <a:pPr marL="381000" indent="-381000">
              <a:buFont typeface="Wingdings" pitchFamily="2" charset="2"/>
              <a:buChar char="Ø"/>
            </a:pPr>
            <a:r>
              <a:rPr lang="es-ES"/>
              <a:t>Ránking según el momento en el ciclo de proyecto: </a:t>
            </a:r>
          </a:p>
          <a:p>
            <a:pPr marL="381000" indent="-381000">
              <a:buFontTx/>
              <a:buNone/>
            </a:pPr>
            <a:endParaRPr lang="es-ES"/>
          </a:p>
          <a:p>
            <a:pPr marL="381000" indent="-381000">
              <a:buFontTx/>
              <a:buAutoNum type="arabicParenR"/>
            </a:pPr>
            <a:r>
              <a:rPr lang="es-ES"/>
              <a:t>Ejecución</a:t>
            </a:r>
          </a:p>
          <a:p>
            <a:pPr marL="381000" indent="-381000">
              <a:buFontTx/>
              <a:buAutoNum type="arabicParenR"/>
            </a:pPr>
            <a:r>
              <a:rPr lang="es-ES"/>
              <a:t>Sostenibilidad</a:t>
            </a:r>
          </a:p>
          <a:p>
            <a:pPr marL="381000" indent="-381000">
              <a:buFontTx/>
              <a:buAutoNum type="arabicParenR"/>
            </a:pPr>
            <a:r>
              <a:rPr lang="es-ES"/>
              <a:t>Seguimiento y evaluación</a:t>
            </a:r>
          </a:p>
          <a:p>
            <a:pPr marL="381000" indent="-381000">
              <a:buFontTx/>
              <a:buAutoNum type="arabicParenR"/>
            </a:pPr>
            <a:r>
              <a:rPr lang="es-ES"/>
              <a:t>Diseño</a:t>
            </a:r>
          </a:p>
          <a:p>
            <a:pPr marL="381000" indent="-381000"/>
            <a:endParaRPr lang="es-ES"/>
          </a:p>
          <a:p>
            <a:pPr marL="381000" indent="-381000"/>
            <a:endParaRPr lang="es-E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D986E4-88B0-4744-A957-EC3B4C0D276D}" type="slidenum">
              <a:rPr lang="es-ES"/>
              <a:pPr/>
              <a:t>26</a:t>
            </a:fld>
            <a:endParaRPr lang="es-E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04813"/>
            <a:ext cx="7848600" cy="914400"/>
          </a:xfrm>
        </p:spPr>
        <p:txBody>
          <a:bodyPr/>
          <a:lstStyle/>
          <a:p>
            <a:r>
              <a:rPr lang="es-ES"/>
              <a:t>2. Prueba Piloto </a:t>
            </a:r>
            <a:r>
              <a:rPr lang="es-ES" sz="1600"/>
              <a:t>(12/18)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7772400" cy="4824412"/>
          </a:xfrm>
        </p:spPr>
        <p:txBody>
          <a:bodyPr/>
          <a:lstStyle/>
          <a:p>
            <a:pPr marL="381000" indent="-381000">
              <a:buFontTx/>
              <a:buNone/>
            </a:pPr>
            <a:r>
              <a:rPr lang="es-ES" b="1">
                <a:latin typeface="Tahoma" pitchFamily="34" charset="0"/>
              </a:rPr>
              <a:t>Lista de Mejores Prácticas recibidas</a:t>
            </a:r>
          </a:p>
          <a:p>
            <a:pPr marL="381000" indent="-381000">
              <a:buFontTx/>
              <a:buNone/>
            </a:pPr>
            <a:endParaRPr lang="es-ES"/>
          </a:p>
          <a:p>
            <a:pPr marL="381000" indent="-381000">
              <a:buFontTx/>
              <a:buAutoNum type="arabicPeriod"/>
            </a:pPr>
            <a:r>
              <a:rPr lang="es-ES" b="1"/>
              <a:t>Apoyo a Pymes para Internacionalización</a:t>
            </a:r>
            <a:r>
              <a:rPr lang="es-ES"/>
              <a:t> </a:t>
            </a:r>
          </a:p>
          <a:p>
            <a:pPr marL="381000" indent="-381000">
              <a:buFontTx/>
              <a:buNone/>
            </a:pPr>
            <a:endParaRPr lang="es-ES"/>
          </a:p>
          <a:p>
            <a:pPr marL="381000" indent="-381000">
              <a:buFontTx/>
              <a:buNone/>
            </a:pPr>
            <a:r>
              <a:rPr lang="es-ES" u="sng"/>
              <a:t>1.1. Fortalecer</a:t>
            </a:r>
          </a:p>
          <a:p>
            <a:pPr marL="381000" indent="-381000">
              <a:buFontTx/>
              <a:buChar char="-"/>
            </a:pPr>
            <a:r>
              <a:rPr lang="es-ES"/>
              <a:t>Sistema de gestión sobre plataforma Web</a:t>
            </a:r>
          </a:p>
          <a:p>
            <a:pPr marL="381000" indent="-381000">
              <a:buFontTx/>
              <a:buChar char="-"/>
            </a:pPr>
            <a:r>
              <a:rPr lang="es-ES"/>
              <a:t>Relaciones con otras instituciones</a:t>
            </a:r>
          </a:p>
          <a:p>
            <a:pPr marL="381000" indent="-381000">
              <a:buFontTx/>
              <a:buChar char="-"/>
            </a:pPr>
            <a:r>
              <a:rPr lang="es-ES"/>
              <a:t>Servicio de comercialización externa asistida</a:t>
            </a:r>
          </a:p>
          <a:p>
            <a:pPr marL="381000" indent="-381000">
              <a:buFontTx/>
              <a:buChar char="-"/>
            </a:pPr>
            <a:r>
              <a:rPr lang="es-ES"/>
              <a:t>Miel: Conformación de grupo asociativo (Entre Ríos)</a:t>
            </a:r>
          </a:p>
          <a:p>
            <a:pPr marL="381000" indent="-381000">
              <a:buFontTx/>
              <a:buChar char="-"/>
            </a:pPr>
            <a:r>
              <a:rPr lang="es-ES"/>
              <a:t>Miel: Conformación de grupo asociativo (Santa Fé)</a:t>
            </a:r>
          </a:p>
          <a:p>
            <a:pPr marL="381000" indent="-381000">
              <a:buFontTx/>
              <a:buChar char="-"/>
            </a:pPr>
            <a:r>
              <a:rPr lang="es-ES"/>
              <a:t>Arroces especiales: Implantación de normas de calidad y Plan de negocios de exportación (Villa Elisa)</a:t>
            </a:r>
          </a:p>
          <a:p>
            <a:pPr marL="381000" indent="-381000">
              <a:buFontTx/>
              <a:buNone/>
            </a:pPr>
            <a:endParaRPr lang="es-ES"/>
          </a:p>
          <a:p>
            <a:pPr marL="381000" indent="-381000">
              <a:buFontTx/>
              <a:buNone/>
            </a:pPr>
            <a:endParaRPr lang="es-E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741F0F-A106-4819-B245-E133FC4F2922}" type="slidenum">
              <a:rPr lang="es-ES"/>
              <a:pPr/>
              <a:t>27</a:t>
            </a:fld>
            <a:endParaRPr lang="es-E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7848600" cy="914400"/>
          </a:xfrm>
        </p:spPr>
        <p:txBody>
          <a:bodyPr/>
          <a:lstStyle/>
          <a:p>
            <a:r>
              <a:rPr lang="es-ES"/>
              <a:t>2. Prueba Piloto </a:t>
            </a:r>
            <a:r>
              <a:rPr lang="es-ES" sz="1600"/>
              <a:t>(13/18)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52513"/>
            <a:ext cx="7772400" cy="52562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/>
              <a:t>(Lista de mejores prácticas, Fortalecer)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/>
          </a:p>
          <a:p>
            <a:pPr>
              <a:lnSpc>
                <a:spcPct val="90000"/>
              </a:lnSpc>
              <a:buFontTx/>
              <a:buChar char="-"/>
            </a:pPr>
            <a:r>
              <a:rPr lang="es-ES"/>
              <a:t>Publicación de casos exitosos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/>
              <a:t>Vino: Diseño de Imagen para la línea de vinos Valdeviña (La Rioja)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/>
              <a:t>Pasta de aceituna: Plan de negocios de exportación (La Rioja)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/>
              <a:t>Certificación Norma ISO 9001:2000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/>
              <a:t>Homologación de consultores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/>
              <a:t>Base de consultores online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/>
          </a:p>
          <a:p>
            <a:pPr>
              <a:lnSpc>
                <a:spcPct val="90000"/>
              </a:lnSpc>
              <a:buFontTx/>
              <a:buNone/>
            </a:pPr>
            <a:r>
              <a:rPr lang="es-ES" u="sng"/>
              <a:t>1.2. Prochile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/>
              <a:t>Test de potencialidad exportadora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/>
          </a:p>
          <a:p>
            <a:pPr>
              <a:lnSpc>
                <a:spcPct val="90000"/>
              </a:lnSpc>
              <a:buFontTx/>
              <a:buNone/>
            </a:pPr>
            <a:r>
              <a:rPr lang="es-ES" u="sng"/>
              <a:t>1.3. CORPEI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/>
              <a:t>- Desarrollo de una metodología de selección de productos con potencial de exportación a EE.UU.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819932-3AC4-4A0C-9FDA-5DD59E4B1464}" type="slidenum">
              <a:rPr lang="es-ES"/>
              <a:pPr/>
              <a:t>28</a:t>
            </a:fld>
            <a:endParaRPr lang="es-E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848600" cy="914400"/>
          </a:xfrm>
        </p:spPr>
        <p:txBody>
          <a:bodyPr/>
          <a:lstStyle/>
          <a:p>
            <a:r>
              <a:rPr lang="es-ES"/>
              <a:t>2. Prueba Piloto </a:t>
            </a:r>
            <a:r>
              <a:rPr lang="es-ES" sz="1600"/>
              <a:t>(14/18)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7772400" cy="5329237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s-ES" sz="1800"/>
              <a:t>(Lista de mejores prácticas)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sz="1800"/>
          </a:p>
          <a:p>
            <a:pPr>
              <a:lnSpc>
                <a:spcPct val="80000"/>
              </a:lnSpc>
              <a:buFontTx/>
              <a:buNone/>
            </a:pPr>
            <a:r>
              <a:rPr lang="es-ES" b="1"/>
              <a:t>2. Negociaciones comerciales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/>
          </a:p>
          <a:p>
            <a:pPr>
              <a:lnSpc>
                <a:spcPct val="80000"/>
              </a:lnSpc>
              <a:buFontTx/>
              <a:buNone/>
            </a:pPr>
            <a:r>
              <a:rPr lang="es-ES" u="sng"/>
              <a:t>2.1. SRA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s-ES"/>
              <a:t>Desarrollo de una base de datos de acceso a mercados internacionales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s-ES"/>
              <a:t>Organización de mesas de trabajo con formadores de opinión y tomadores de decisión de los sectores público y privado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s-ES"/>
              <a:t>Desarrollo de metodologías para su aplicación a estudios nacionales: Estudio de las prioridades de las políticas de comercio exterior de Argentina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s-ES"/>
              <a:t>Preparar y compartir documentos técnicos : Medición del costo de protección de las barreras no arancelarias (BNAs) a través de un modelo de equilibrio parcial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s-ES"/>
              <a:t>Renegociación de una concesión por medio de la articulación público-privada: el estudio sobre el nuevo escenario comercial ante el ingreso de nuevos miembros a la UE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s-ES"/>
              <a:t>Documento de posición de negociación Mercosur  (reclamos de acceso a mercado OMC)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7A5775-D7F9-43AB-B7E8-618D096D9846}" type="slidenum">
              <a:rPr lang="es-ES"/>
              <a:pPr/>
              <a:t>29</a:t>
            </a:fld>
            <a:endParaRPr lang="es-ES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7848600" cy="914400"/>
          </a:xfrm>
        </p:spPr>
        <p:txBody>
          <a:bodyPr/>
          <a:lstStyle/>
          <a:p>
            <a:r>
              <a:rPr lang="es-ES"/>
              <a:t>2. Prueba Piloto </a:t>
            </a:r>
            <a:r>
              <a:rPr lang="es-ES" sz="1600"/>
              <a:t>(15/18)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7772400" cy="4535487"/>
          </a:xfrm>
        </p:spPr>
        <p:txBody>
          <a:bodyPr/>
          <a:lstStyle/>
          <a:p>
            <a:pPr>
              <a:buFontTx/>
              <a:buNone/>
            </a:pPr>
            <a:r>
              <a:rPr lang="es-ES"/>
              <a:t>(Lista de mejores prácticas recibidas)</a:t>
            </a:r>
          </a:p>
          <a:p>
            <a:pPr>
              <a:buFontTx/>
              <a:buNone/>
            </a:pPr>
            <a:endParaRPr lang="es-ES"/>
          </a:p>
          <a:p>
            <a:pPr>
              <a:buFontTx/>
              <a:buNone/>
            </a:pPr>
            <a:r>
              <a:rPr lang="es-ES" u="sng"/>
              <a:t>2.2. ARU</a:t>
            </a:r>
          </a:p>
          <a:p>
            <a:pPr>
              <a:buFontTx/>
              <a:buChar char="-"/>
            </a:pPr>
            <a:r>
              <a:rPr lang="es-ES"/>
              <a:t>Taller para el sector privado sobre la actividad de lobby en EE.UU</a:t>
            </a:r>
          </a:p>
          <a:p>
            <a:pPr>
              <a:buFontTx/>
              <a:buChar char="-"/>
            </a:pPr>
            <a:r>
              <a:rPr lang="es-ES"/>
              <a:t>Formularios de opinión/Evaluación de los Usuarios del Programa</a:t>
            </a:r>
          </a:p>
          <a:p>
            <a:pPr>
              <a:buFontTx/>
              <a:buChar char="-"/>
            </a:pPr>
            <a:r>
              <a:rPr lang="es-ES"/>
              <a:t>Consultoría para analizar las flexibilidades en las negociaciones agrícolas de la Ronda Doha</a:t>
            </a:r>
          </a:p>
          <a:p>
            <a:pPr>
              <a:buFontTx/>
              <a:buChar char="-"/>
            </a:pPr>
            <a:r>
              <a:rPr lang="es-ES"/>
              <a:t>Conferencia Expo Prado 2007</a:t>
            </a:r>
          </a:p>
          <a:p>
            <a:pPr>
              <a:buFontTx/>
              <a:buChar char="-"/>
            </a:pPr>
            <a:endParaRPr lang="es-ES"/>
          </a:p>
          <a:p>
            <a:pPr>
              <a:buFontTx/>
              <a:buNone/>
            </a:pPr>
            <a:r>
              <a:rPr lang="es-ES" u="sng"/>
              <a:t>2.3. ICONE</a:t>
            </a:r>
          </a:p>
          <a:p>
            <a:pPr>
              <a:buFontTx/>
              <a:buChar char="-"/>
            </a:pPr>
            <a:r>
              <a:rPr lang="es-ES"/>
              <a:t>Executive training for journalists in International Trade and International Trade negotiations</a:t>
            </a:r>
          </a:p>
          <a:p>
            <a:pPr>
              <a:buFontTx/>
              <a:buNone/>
            </a:pPr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9E302D-4B1F-48EC-8EDF-4E79C7962CC8}" type="slidenum">
              <a:rPr lang="es-ES"/>
              <a:pPr/>
              <a:t>3</a:t>
            </a:fld>
            <a:endParaRPr lang="es-E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7848600" cy="574675"/>
          </a:xfrm>
        </p:spPr>
        <p:txBody>
          <a:bodyPr/>
          <a:lstStyle/>
          <a:p>
            <a:r>
              <a:rPr lang="es-ES_tradnl"/>
              <a:t>INDICE DE CONTENIDOS</a:t>
            </a:r>
            <a:endParaRPr lang="es-ES"/>
          </a:p>
        </p:txBody>
      </p:sp>
      <p:sp>
        <p:nvSpPr>
          <p:cNvPr id="86019" name="Line 3"/>
          <p:cNvSpPr>
            <a:spLocks noChangeShapeType="1"/>
          </p:cNvSpPr>
          <p:nvPr/>
        </p:nvSpPr>
        <p:spPr bwMode="auto">
          <a:xfrm flipV="1">
            <a:off x="609600" y="838200"/>
            <a:ext cx="80772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6020" name="Freeform 4"/>
          <p:cNvSpPr>
            <a:spLocks/>
          </p:cNvSpPr>
          <p:nvPr/>
        </p:nvSpPr>
        <p:spPr bwMode="auto">
          <a:xfrm>
            <a:off x="1068388" y="5173663"/>
            <a:ext cx="2260600" cy="1298575"/>
          </a:xfrm>
          <a:custGeom>
            <a:avLst/>
            <a:gdLst/>
            <a:ahLst/>
            <a:cxnLst>
              <a:cxn ang="0">
                <a:pos x="290" y="818"/>
              </a:cxn>
              <a:cxn ang="0">
                <a:pos x="353" y="611"/>
              </a:cxn>
              <a:cxn ang="0">
                <a:pos x="569" y="395"/>
              </a:cxn>
              <a:cxn ang="0">
                <a:pos x="767" y="269"/>
              </a:cxn>
              <a:cxn ang="0">
                <a:pos x="1091" y="62"/>
              </a:cxn>
              <a:cxn ang="0">
                <a:pos x="1388" y="89"/>
              </a:cxn>
              <a:cxn ang="0">
                <a:pos x="1406" y="179"/>
              </a:cxn>
              <a:cxn ang="0">
                <a:pos x="1424" y="476"/>
              </a:cxn>
              <a:cxn ang="0">
                <a:pos x="1172" y="593"/>
              </a:cxn>
              <a:cxn ang="0">
                <a:pos x="200" y="503"/>
              </a:cxn>
              <a:cxn ang="0">
                <a:pos x="20" y="395"/>
              </a:cxn>
              <a:cxn ang="0">
                <a:pos x="29" y="305"/>
              </a:cxn>
              <a:cxn ang="0">
                <a:pos x="110" y="89"/>
              </a:cxn>
              <a:cxn ang="0">
                <a:pos x="857" y="53"/>
              </a:cxn>
              <a:cxn ang="0">
                <a:pos x="863" y="389"/>
              </a:cxn>
              <a:cxn ang="0">
                <a:pos x="1247" y="533"/>
              </a:cxn>
            </a:cxnLst>
            <a:rect l="0" t="0" r="r" b="b"/>
            <a:pathLst>
              <a:path w="1424" h="818">
                <a:moveTo>
                  <a:pt x="290" y="818"/>
                </a:moveTo>
                <a:cubicBezTo>
                  <a:pt x="297" y="794"/>
                  <a:pt x="340" y="628"/>
                  <a:pt x="353" y="611"/>
                </a:cubicBezTo>
                <a:cubicBezTo>
                  <a:pt x="416" y="531"/>
                  <a:pt x="497" y="467"/>
                  <a:pt x="569" y="395"/>
                </a:cubicBezTo>
                <a:cubicBezTo>
                  <a:pt x="686" y="278"/>
                  <a:pt x="619" y="318"/>
                  <a:pt x="767" y="269"/>
                </a:cubicBezTo>
                <a:cubicBezTo>
                  <a:pt x="1012" y="65"/>
                  <a:pt x="892" y="112"/>
                  <a:pt x="1091" y="62"/>
                </a:cubicBezTo>
                <a:cubicBezTo>
                  <a:pt x="1183" y="0"/>
                  <a:pt x="1297" y="53"/>
                  <a:pt x="1388" y="89"/>
                </a:cubicBezTo>
                <a:cubicBezTo>
                  <a:pt x="1394" y="119"/>
                  <a:pt x="1403" y="149"/>
                  <a:pt x="1406" y="179"/>
                </a:cubicBezTo>
                <a:cubicBezTo>
                  <a:pt x="1415" y="278"/>
                  <a:pt x="1424" y="476"/>
                  <a:pt x="1424" y="476"/>
                </a:cubicBezTo>
                <a:cubicBezTo>
                  <a:pt x="1340" y="620"/>
                  <a:pt x="1398" y="582"/>
                  <a:pt x="1172" y="593"/>
                </a:cubicBezTo>
                <a:cubicBezTo>
                  <a:pt x="831" y="642"/>
                  <a:pt x="542" y="569"/>
                  <a:pt x="200" y="503"/>
                </a:cubicBezTo>
                <a:cubicBezTo>
                  <a:pt x="140" y="467"/>
                  <a:pt x="66" y="448"/>
                  <a:pt x="20" y="395"/>
                </a:cubicBezTo>
                <a:cubicBezTo>
                  <a:pt x="0" y="372"/>
                  <a:pt x="25" y="335"/>
                  <a:pt x="29" y="305"/>
                </a:cubicBezTo>
                <a:cubicBezTo>
                  <a:pt x="36" y="246"/>
                  <a:pt x="46" y="110"/>
                  <a:pt x="110" y="89"/>
                </a:cubicBezTo>
                <a:cubicBezTo>
                  <a:pt x="296" y="27"/>
                  <a:pt x="729" y="53"/>
                  <a:pt x="857" y="53"/>
                </a:cubicBezTo>
                <a:lnTo>
                  <a:pt x="863" y="389"/>
                </a:lnTo>
                <a:lnTo>
                  <a:pt x="1247" y="533"/>
                </a:lnTo>
              </a:path>
            </a:pathLst>
          </a:custGeom>
          <a:noFill/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468313" y="1412875"/>
            <a:ext cx="7772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r>
              <a:rPr lang="es-ES" sz="2000">
                <a:effectLst/>
                <a:latin typeface="Tahoma" pitchFamily="34" charset="0"/>
              </a:rPr>
              <a:t>1. Recopilación de información a través de Encuestas</a:t>
            </a:r>
            <a:r>
              <a:rPr lang="es-ES" sz="2000" b="0">
                <a:effectLst/>
                <a:latin typeface="Tahoma" pitchFamily="34" charset="0"/>
              </a:rPr>
              <a:t> </a:t>
            </a: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r>
              <a:rPr lang="es-ES" sz="2000" b="0">
                <a:effectLst/>
                <a:latin typeface="Tahoma" pitchFamily="34" charset="0"/>
              </a:rPr>
              <a:t>	</a:t>
            </a:r>
            <a:r>
              <a:rPr lang="es-ES" sz="1800">
                <a:effectLst/>
                <a:latin typeface="Tahoma" pitchFamily="34" charset="0"/>
              </a:rPr>
              <a:t>1.1. Objetivos</a:t>
            </a: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r>
              <a:rPr lang="es-ES" sz="1800">
                <a:effectLst/>
                <a:latin typeface="Tahoma" pitchFamily="34" charset="0"/>
              </a:rPr>
              <a:t>	1.2. Proceso</a:t>
            </a: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r>
              <a:rPr lang="es-ES" sz="1800">
                <a:effectLst/>
                <a:latin typeface="Tahoma" pitchFamily="34" charset="0"/>
              </a:rPr>
              <a:t>	1.3. Contenido de las encuestas</a:t>
            </a: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r>
              <a:rPr lang="es-ES" sz="1800">
                <a:effectLst/>
                <a:latin typeface="Tahoma" pitchFamily="34" charset="0"/>
              </a:rPr>
              <a:t>	1.4. Resultados de las encuestas</a:t>
            </a: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endParaRPr lang="es-ES" sz="2000" b="0">
              <a:effectLst/>
              <a:latin typeface="Tahoma" pitchFamily="34" charset="0"/>
            </a:endParaRP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r>
              <a:rPr lang="es-ES" sz="2000" b="0">
                <a:solidFill>
                  <a:srgbClr val="5F5F5F"/>
                </a:solidFill>
                <a:effectLst/>
                <a:latin typeface="Tahoma" pitchFamily="34" charset="0"/>
              </a:rPr>
              <a:t>2. Prueba Piloto con los 4 proyectos seleccionados</a:t>
            </a: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endParaRPr lang="es-ES" sz="2000" b="0">
              <a:solidFill>
                <a:srgbClr val="5F5F5F"/>
              </a:solidFill>
              <a:effectLst/>
              <a:latin typeface="Tahoma" pitchFamily="34" charset="0"/>
            </a:endParaRP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r>
              <a:rPr lang="es-ES" sz="2000" b="0">
                <a:solidFill>
                  <a:srgbClr val="5F5F5F"/>
                </a:solidFill>
                <a:effectLst/>
                <a:latin typeface="Tahoma" pitchFamily="34" charset="0"/>
              </a:rPr>
              <a:t>3. Conclusiones</a:t>
            </a: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endParaRPr lang="es-ES" sz="2000" b="0">
              <a:solidFill>
                <a:srgbClr val="5F5F5F"/>
              </a:solidFill>
              <a:effectLst/>
              <a:latin typeface="Tahoma" pitchFamily="34" charset="0"/>
            </a:endParaRP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r>
              <a:rPr lang="es-ES" sz="2000" b="0">
                <a:solidFill>
                  <a:srgbClr val="5F5F5F"/>
                </a:solidFill>
                <a:effectLst/>
                <a:latin typeface="Tahoma" pitchFamily="34" charset="0"/>
              </a:rPr>
              <a:t>4. Próximos pasos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F108C4-690F-43FA-A6CB-C13D800D040B}" type="slidenum">
              <a:rPr lang="es-ES"/>
              <a:pPr/>
              <a:t>30</a:t>
            </a:fld>
            <a:endParaRPr lang="es-E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7848600" cy="914400"/>
          </a:xfrm>
        </p:spPr>
        <p:txBody>
          <a:bodyPr/>
          <a:lstStyle/>
          <a:p>
            <a:r>
              <a:rPr lang="es-ES"/>
              <a:t>2. Prueba Piloto (</a:t>
            </a:r>
            <a:r>
              <a:rPr lang="es-ES" sz="1600"/>
              <a:t>16/18</a:t>
            </a:r>
            <a:r>
              <a:rPr lang="es-ES"/>
              <a:t>)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77724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/>
              <a:t>(Lista de mejores prácticas)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/>
          </a:p>
          <a:p>
            <a:pPr>
              <a:lnSpc>
                <a:spcPct val="90000"/>
              </a:lnSpc>
              <a:buFontTx/>
              <a:buNone/>
            </a:pPr>
            <a:r>
              <a:rPr lang="es-ES" b="1"/>
              <a:t>3. Normas técnicas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/>
          </a:p>
          <a:p>
            <a:pPr>
              <a:lnSpc>
                <a:spcPct val="90000"/>
              </a:lnSpc>
              <a:buFontTx/>
              <a:buNone/>
            </a:pPr>
            <a:r>
              <a:rPr lang="es-ES" u="sng"/>
              <a:t>3.1. UNIT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/>
              <a:t>Manual de Procedimientos Básicos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/>
              <a:t>Procedimiento de contratación de docentes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/>
              <a:t>Sistema de archivo físico (papel)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/>
              <a:t>Sistema de archivo informático (electrónico)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/>
              <a:t>Desarrollo de un portal web para el programa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/>
              <a:t>Metodología para el desarrollo del proyecto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/>
              <a:t>Capacitación: Desarrollo de diplomas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/>
              <a:t>Desarrollo de nuevas áreas de normalización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/>
              <a:t>Actos de presentación de ediciones especiales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/>
              <a:t>Ediciones especiales de normas técnicas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s-E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A2AF22-4CED-4230-8E9B-561ACE1EA3AD}" type="slidenum">
              <a:rPr lang="es-ES"/>
              <a:pPr/>
              <a:t>31</a:t>
            </a:fld>
            <a:endParaRPr lang="es-E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848600" cy="914400"/>
          </a:xfrm>
        </p:spPr>
        <p:txBody>
          <a:bodyPr/>
          <a:lstStyle/>
          <a:p>
            <a:r>
              <a:rPr lang="es-ES"/>
              <a:t>2. Prueba Piloto </a:t>
            </a:r>
            <a:r>
              <a:rPr lang="es-ES" sz="1600"/>
              <a:t>(17/18)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7772400" cy="4310062"/>
          </a:xfrm>
        </p:spPr>
        <p:txBody>
          <a:bodyPr/>
          <a:lstStyle/>
          <a:p>
            <a:pPr>
              <a:buFontTx/>
              <a:buNone/>
            </a:pPr>
            <a:r>
              <a:rPr lang="es-ES"/>
              <a:t>(Lista de mejores prácticas)</a:t>
            </a:r>
          </a:p>
          <a:p>
            <a:pPr>
              <a:buFontTx/>
              <a:buNone/>
            </a:pPr>
            <a:endParaRPr lang="es-ES"/>
          </a:p>
          <a:p>
            <a:pPr>
              <a:buFontTx/>
              <a:buNone/>
            </a:pPr>
            <a:r>
              <a:rPr lang="es-ES" u="sng"/>
              <a:t>3.2. ICONTEC</a:t>
            </a:r>
          </a:p>
          <a:p>
            <a:pPr>
              <a:buFontTx/>
              <a:buChar char="-"/>
            </a:pPr>
            <a:r>
              <a:rPr lang="es-ES"/>
              <a:t>Diseño de guías de Implementación de normas técnicas</a:t>
            </a:r>
          </a:p>
          <a:p>
            <a:pPr>
              <a:buFontTx/>
              <a:buChar char="-"/>
            </a:pPr>
            <a:r>
              <a:rPr lang="es-ES"/>
              <a:t>Estudio de requisitos técnicos para acceder a mercados</a:t>
            </a:r>
          </a:p>
          <a:p>
            <a:pPr>
              <a:buFontTx/>
              <a:buNone/>
            </a:pPr>
            <a:endParaRPr lang="es-ES"/>
          </a:p>
          <a:p>
            <a:pPr>
              <a:buFontTx/>
              <a:buNone/>
            </a:pPr>
            <a:r>
              <a:rPr lang="es-ES" u="sng"/>
              <a:t>3.3. INTECO</a:t>
            </a:r>
          </a:p>
          <a:p>
            <a:pPr>
              <a:buFontTx/>
              <a:buChar char="-"/>
            </a:pPr>
            <a:r>
              <a:rPr lang="es-ES"/>
              <a:t>Manual de procedimientos administrativo-financieros, para la Unidad Regional de Coordinación, y Organismos de Normalización de la Región</a:t>
            </a:r>
          </a:p>
          <a:p>
            <a:pPr>
              <a:buFontTx/>
              <a:buChar char="-"/>
            </a:pPr>
            <a:r>
              <a:rPr lang="es-ES"/>
              <a:t>Manual del Componente “Facilitación del Uso y aplicación de Normas”.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0A3FBC-0B0C-4D1A-BAF7-8F0DD43EA076}" type="slidenum">
              <a:rPr lang="es-ES"/>
              <a:pPr/>
              <a:t>32</a:t>
            </a:fld>
            <a:endParaRPr lang="es-E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7848600" cy="914400"/>
          </a:xfrm>
        </p:spPr>
        <p:txBody>
          <a:bodyPr/>
          <a:lstStyle/>
          <a:p>
            <a:r>
              <a:rPr lang="es-ES"/>
              <a:t>2. Prueba Piloto </a:t>
            </a:r>
            <a:r>
              <a:rPr lang="es-ES" sz="1600"/>
              <a:t>(18/18)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84313"/>
            <a:ext cx="7772400" cy="43830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b="1">
                <a:latin typeface="Tahoma" pitchFamily="34" charset="0"/>
              </a:rPr>
              <a:t>2.4. Conclusiones de los resultados</a:t>
            </a:r>
            <a:r>
              <a:rPr lang="es-ES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"/>
              <a:t>Las Mejores prácticas se refieren principalmente al modo de gestionar los proyectos, a actividades relacionadas con la normalización técnica , y a la sensibilización temática (54%)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"/>
              <a:t>En cuanto a los productos, el 58% se refiere a la Asistencia Técnica, que es la más numerosa de lejos (24%), a los sistemas de gestión de proyectos, y a la capacitación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"/>
              <a:t>Las Mejores Prácticas se refieren a la ejecución de los proyectos (64%) y a su sostenibilidad, de manera prioritaria (20%). Casi no se consideran útiles para el diseño (4%).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s-E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E817E1-E99E-4771-876E-01E0EF3A2358}" type="slidenum">
              <a:rPr lang="es-ES"/>
              <a:pPr/>
              <a:t>33</a:t>
            </a:fld>
            <a:endParaRPr lang="es-E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848600" cy="914400"/>
          </a:xfrm>
        </p:spPr>
        <p:txBody>
          <a:bodyPr/>
          <a:lstStyle/>
          <a:p>
            <a:r>
              <a:rPr lang="es-ES"/>
              <a:t>Índice de Contenidos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468313" y="1628775"/>
            <a:ext cx="7772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r>
              <a:rPr lang="es-ES" sz="2000" b="0">
                <a:solidFill>
                  <a:srgbClr val="808080"/>
                </a:solidFill>
                <a:effectLst/>
                <a:latin typeface="Tahoma" pitchFamily="34" charset="0"/>
              </a:rPr>
              <a:t>1. Recopilación de información a través de Encuestas </a:t>
            </a: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endParaRPr lang="es-ES" sz="2000" b="0">
              <a:solidFill>
                <a:srgbClr val="808080"/>
              </a:solidFill>
              <a:effectLst/>
              <a:latin typeface="Tahoma" pitchFamily="34" charset="0"/>
            </a:endParaRP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r>
              <a:rPr lang="es-ES" sz="2000" b="0">
                <a:solidFill>
                  <a:srgbClr val="808080"/>
                </a:solidFill>
                <a:effectLst/>
                <a:latin typeface="Tahoma" pitchFamily="34" charset="0"/>
              </a:rPr>
              <a:t>2. Prueba Piloto con 4 proyectos seleccionados</a:t>
            </a: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endParaRPr lang="es-ES" sz="2000">
              <a:effectLst/>
              <a:latin typeface="Tahoma" pitchFamily="34" charset="0"/>
            </a:endParaRPr>
          </a:p>
          <a:p>
            <a:pPr marL="381000" indent="-381000" algn="l">
              <a:spcBef>
                <a:spcPct val="20000"/>
              </a:spcBef>
              <a:buClr>
                <a:srgbClr val="808000"/>
              </a:buClr>
            </a:pPr>
            <a:r>
              <a:rPr lang="es-ES" sz="2000">
                <a:effectLst/>
                <a:latin typeface="Tahoma" pitchFamily="34" charset="0"/>
              </a:rPr>
              <a:t>3. Próximos pasos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D4F446-3E55-4184-B7D0-ABC49AC94D9C}" type="slidenum">
              <a:rPr lang="es-ES"/>
              <a:pPr/>
              <a:t>34</a:t>
            </a:fld>
            <a:endParaRPr lang="es-E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20713"/>
            <a:ext cx="7848600" cy="647700"/>
          </a:xfrm>
        </p:spPr>
        <p:txBody>
          <a:bodyPr/>
          <a:lstStyle/>
          <a:p>
            <a:r>
              <a:rPr lang="es-ES"/>
              <a:t>3. Próximos pasos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28775"/>
            <a:ext cx="7926388" cy="4608513"/>
          </a:xfrm>
        </p:spPr>
        <p:txBody>
          <a:bodyPr/>
          <a:lstStyle/>
          <a:p>
            <a:pPr>
              <a:buFontTx/>
              <a:buNone/>
            </a:pPr>
            <a:r>
              <a:rPr lang="es-ES" sz="2000" b="1">
                <a:solidFill>
                  <a:schemeClr val="tx1"/>
                </a:solidFill>
                <a:latin typeface="Tahoma" pitchFamily="34" charset="0"/>
              </a:rPr>
              <a:t>3. Próximos pasos</a:t>
            </a:r>
          </a:p>
          <a:p>
            <a:pPr>
              <a:buFontTx/>
              <a:buNone/>
            </a:pPr>
            <a:endParaRPr lang="es-ES" sz="2000">
              <a:solidFill>
                <a:schemeClr val="accent2"/>
              </a:solidFill>
              <a:latin typeface="Tahoma" pitchFamily="34" charset="0"/>
            </a:endParaRPr>
          </a:p>
          <a:p>
            <a:pPr>
              <a:buFontTx/>
              <a:buNone/>
            </a:pPr>
            <a:r>
              <a:rPr lang="es-ES" sz="2000"/>
              <a:t>3.1. En este taller: </a:t>
            </a:r>
          </a:p>
          <a:p>
            <a:r>
              <a:rPr lang="es-ES" sz="2000"/>
              <a:t>Discusión entre los proyectos de las Mejores Prácticas de cada uno</a:t>
            </a:r>
          </a:p>
          <a:p>
            <a:r>
              <a:rPr lang="es-ES" sz="2000"/>
              <a:t>Conclusiones de los proyectos sobre la metodología </a:t>
            </a:r>
          </a:p>
          <a:p>
            <a:r>
              <a:rPr lang="es-ES" sz="2000"/>
              <a:t>Puesta en común de las conclusiones, y validación o mejora de la metodología</a:t>
            </a:r>
          </a:p>
          <a:p>
            <a:r>
              <a:rPr lang="es-ES" sz="2000"/>
              <a:t>Designación de las Entidades Ejecutoras “Líderes” </a:t>
            </a:r>
          </a:p>
          <a:p>
            <a:endParaRPr lang="es-ES" sz="2000"/>
          </a:p>
          <a:p>
            <a:pPr>
              <a:buFontTx/>
              <a:buNone/>
            </a:pPr>
            <a:r>
              <a:rPr lang="es-ES" sz="2000"/>
              <a:t>3.2. Después del taller: </a:t>
            </a:r>
          </a:p>
          <a:p>
            <a:r>
              <a:rPr lang="es-ES" sz="2000"/>
              <a:t>Informe final de la consultoría, incluyendo las informaciones obtenidas en las encuestas y en las Fichas</a:t>
            </a:r>
          </a:p>
          <a:p>
            <a:pPr>
              <a:buFontTx/>
              <a:buNone/>
            </a:pPr>
            <a:endParaRPr lang="es-ES" sz="20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17E61E-F37B-4C22-817A-9E11F8FB256F}" type="slidenum">
              <a:rPr lang="es-ES"/>
              <a:pPr/>
              <a:t>35</a:t>
            </a:fld>
            <a:endParaRPr lang="es-ES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3500438"/>
            <a:ext cx="3348038" cy="1400175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286750" cy="431800"/>
          </a:xfrm>
        </p:spPr>
        <p:txBody>
          <a:bodyPr/>
          <a:lstStyle/>
          <a:p>
            <a:r>
              <a:rPr lang="es-ES"/>
              <a:t>Gracias por su atención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898525" y="3076575"/>
            <a:ext cx="166688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675" tIns="32578" rIns="63675" bIns="32578">
            <a:spAutoFit/>
          </a:bodyPr>
          <a:lstStyle/>
          <a:p>
            <a:pPr algn="l" defTabSz="496888" eaLnBrk="0" hangingPunct="0">
              <a:buFontTx/>
              <a:buChar char="•"/>
            </a:pPr>
            <a:endParaRPr lang="en-CA" sz="900" b="0"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11188" y="1773238"/>
            <a:ext cx="7921625" cy="1871662"/>
          </a:xfrm>
          <a:prstGeom prst="rect">
            <a:avLst/>
          </a:prstGeom>
          <a:solidFill>
            <a:schemeClr val="bg1"/>
          </a:solidFill>
          <a:ln w="12700">
            <a:noFill/>
            <a:prstDash val="dashDot"/>
            <a:miter lim="800000"/>
            <a:headEnd/>
            <a:tailEnd/>
          </a:ln>
          <a:effectLst/>
        </p:spPr>
        <p:txBody>
          <a:bodyPr/>
          <a:lstStyle/>
          <a:p>
            <a:pPr marL="265113" indent="-265113" algn="l" eaLnBrk="0" hangingPunct="0">
              <a:lnSpc>
                <a:spcPct val="120000"/>
              </a:lnSpc>
              <a:spcBef>
                <a:spcPct val="30000"/>
              </a:spcBef>
              <a:buClr>
                <a:srgbClr val="958B5B"/>
              </a:buClr>
              <a:buFont typeface="Wingdings" pitchFamily="2" charset="2"/>
              <a:buNone/>
            </a:pPr>
            <a:r>
              <a:rPr lang="es-ES" sz="1600">
                <a:solidFill>
                  <a:srgbClr val="000099"/>
                </a:solidFill>
                <a:effectLst/>
                <a:latin typeface="Verdana" pitchFamily="34" charset="0"/>
              </a:rPr>
              <a:t>Para información adicional contactar con:</a:t>
            </a:r>
          </a:p>
          <a:p>
            <a:pPr marL="265113" indent="-265113" algn="l" eaLnBrk="0" hangingPunct="0">
              <a:lnSpc>
                <a:spcPct val="120000"/>
              </a:lnSpc>
              <a:spcBef>
                <a:spcPct val="30000"/>
              </a:spcBef>
              <a:buClr>
                <a:srgbClr val="958B5B"/>
              </a:buClr>
              <a:buFont typeface="Wingdings" pitchFamily="2" charset="2"/>
              <a:buNone/>
            </a:pPr>
            <a:endParaRPr lang="es-ES" sz="1600">
              <a:solidFill>
                <a:srgbClr val="000099"/>
              </a:solidFill>
              <a:effectLst/>
              <a:latin typeface="Verdana" pitchFamily="34" charset="0"/>
            </a:endParaRPr>
          </a:p>
          <a:p>
            <a:pPr marL="708025" lvl="1" indent="-174625" algn="l" eaLnBrk="0" hangingPunct="0">
              <a:lnSpc>
                <a:spcPct val="120000"/>
              </a:lnSpc>
              <a:spcBef>
                <a:spcPct val="30000"/>
              </a:spcBef>
              <a:buClr>
                <a:srgbClr val="958B5B"/>
              </a:buClr>
              <a:buFont typeface="Wingdings" pitchFamily="2" charset="2"/>
              <a:buChar char="è"/>
            </a:pPr>
            <a:r>
              <a:rPr lang="es-ES" sz="1600" b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s-ES" sz="1400">
                <a:solidFill>
                  <a:srgbClr val="000099"/>
                </a:solidFill>
                <a:effectLst/>
                <a:latin typeface="Verdana" pitchFamily="34" charset="0"/>
              </a:rPr>
              <a:t>Antonio Bonet</a:t>
            </a:r>
            <a:r>
              <a:rPr lang="es-ES" sz="1400" b="0">
                <a:solidFill>
                  <a:srgbClr val="000099"/>
                </a:solidFill>
                <a:effectLst/>
                <a:latin typeface="Verdana" pitchFamily="34" charset="0"/>
              </a:rPr>
              <a:t> 	Presidente 		abonet@acecomex.eu</a:t>
            </a:r>
          </a:p>
          <a:p>
            <a:pPr marL="708025" lvl="1" indent="-174625" algn="l" eaLnBrk="0" hangingPunct="0">
              <a:lnSpc>
                <a:spcPct val="120000"/>
              </a:lnSpc>
              <a:spcBef>
                <a:spcPct val="30000"/>
              </a:spcBef>
              <a:buClr>
                <a:srgbClr val="958B5B"/>
              </a:buClr>
              <a:buFont typeface="Wingdings" pitchFamily="2" charset="2"/>
              <a:buChar char="è"/>
            </a:pPr>
            <a:r>
              <a:rPr lang="es-ES" sz="1400" b="0">
                <a:solidFill>
                  <a:srgbClr val="000099"/>
                </a:solidFill>
                <a:effectLst/>
                <a:latin typeface="Verdana" pitchFamily="34" charset="0"/>
              </a:rPr>
              <a:t> </a:t>
            </a:r>
            <a:r>
              <a:rPr lang="es-ES" sz="1400">
                <a:solidFill>
                  <a:srgbClr val="000099"/>
                </a:solidFill>
                <a:effectLst/>
                <a:latin typeface="Verdana" pitchFamily="34" charset="0"/>
              </a:rPr>
              <a:t>Laura Atienza</a:t>
            </a:r>
            <a:r>
              <a:rPr lang="es-ES" sz="1400" b="0">
                <a:solidFill>
                  <a:srgbClr val="000099"/>
                </a:solidFill>
                <a:effectLst/>
                <a:latin typeface="Verdana" pitchFamily="34" charset="0"/>
              </a:rPr>
              <a:t> 	Sr Project Manager		</a:t>
            </a:r>
            <a:r>
              <a:rPr lang="es-ES" sz="1400" b="0">
                <a:effectLst/>
                <a:latin typeface="Verdana" pitchFamily="34" charset="0"/>
              </a:rPr>
              <a:t>latienza@acecomex.eu</a:t>
            </a:r>
            <a:endParaRPr lang="es-ES" sz="1600" b="0" u="sng">
              <a:effectLst/>
              <a:latin typeface="Verdana" pitchFamily="34" charset="0"/>
            </a:endParaRPr>
          </a:p>
          <a:p>
            <a:pPr marL="708025" lvl="1" indent="-174625" algn="l" eaLnBrk="0" hangingPunct="0">
              <a:lnSpc>
                <a:spcPct val="120000"/>
              </a:lnSpc>
              <a:spcBef>
                <a:spcPct val="30000"/>
              </a:spcBef>
              <a:buClr>
                <a:srgbClr val="958B5B"/>
              </a:buClr>
              <a:buFont typeface="Wingdings" pitchFamily="2" charset="2"/>
              <a:buChar char="è"/>
            </a:pPr>
            <a:endParaRPr lang="es-ES" sz="1600" b="0" u="sng">
              <a:effectLst/>
              <a:latin typeface="Verdana" pitchFamily="34" charset="0"/>
            </a:endParaRPr>
          </a:p>
          <a:p>
            <a:pPr marL="708025" lvl="1" indent="-174625" algn="l" eaLnBrk="0" hangingPunct="0">
              <a:lnSpc>
                <a:spcPct val="120000"/>
              </a:lnSpc>
              <a:spcBef>
                <a:spcPct val="30000"/>
              </a:spcBef>
              <a:buClr>
                <a:srgbClr val="958B5B"/>
              </a:buClr>
              <a:buFont typeface="Wingdings" pitchFamily="2" charset="2"/>
              <a:buChar char="è"/>
            </a:pPr>
            <a:endParaRPr lang="es-ES" sz="1600" b="0" u="sng">
              <a:effectLst/>
              <a:latin typeface="Verdana" pitchFamily="34" charset="0"/>
            </a:endParaRPr>
          </a:p>
          <a:p>
            <a:pPr marL="708025" lvl="1" indent="-174625" algn="l" eaLnBrk="0" hangingPunct="0">
              <a:lnSpc>
                <a:spcPct val="120000"/>
              </a:lnSpc>
              <a:spcBef>
                <a:spcPct val="30000"/>
              </a:spcBef>
              <a:buClr>
                <a:srgbClr val="958B5B"/>
              </a:buClr>
              <a:buFont typeface="Wingdings" pitchFamily="2" charset="2"/>
              <a:buNone/>
            </a:pPr>
            <a:endParaRPr lang="es-ES" sz="1400">
              <a:solidFill>
                <a:srgbClr val="000099"/>
              </a:solidFill>
              <a:effectLst/>
              <a:latin typeface="Verdana" pitchFamily="34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898525" y="3076575"/>
            <a:ext cx="166688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63675" tIns="32578" rIns="63675" bIns="32578">
            <a:spAutoFit/>
          </a:bodyPr>
          <a:lstStyle/>
          <a:p>
            <a:pPr algn="l" defTabSz="496888" eaLnBrk="0" hangingPunct="0">
              <a:buFontTx/>
              <a:buChar char="•"/>
            </a:pPr>
            <a:endParaRPr lang="en-CA" sz="900" b="0"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5724525" y="4652963"/>
            <a:ext cx="2960688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s-ES" sz="1200" b="0">
                <a:effectLst/>
              </a:rPr>
              <a:t>Serrano 20, 4º-I</a:t>
            </a:r>
          </a:p>
          <a:p>
            <a:pPr algn="l"/>
            <a:r>
              <a:rPr lang="es-ES" sz="1200" b="0">
                <a:effectLst/>
              </a:rPr>
              <a:t>28001 MADRID</a:t>
            </a:r>
          </a:p>
          <a:p>
            <a:pPr algn="l"/>
            <a:r>
              <a:rPr lang="es-ES" sz="1200" b="0">
                <a:effectLst/>
              </a:rPr>
              <a:t>Tel. 91 435 15 67</a:t>
            </a:r>
          </a:p>
          <a:p>
            <a:pPr algn="l"/>
            <a:r>
              <a:rPr lang="es-ES" sz="1200" b="0">
                <a:effectLst/>
              </a:rPr>
              <a:t>Fax 91 435 01 84</a:t>
            </a:r>
          </a:p>
          <a:p>
            <a:pPr algn="l"/>
            <a:r>
              <a:rPr lang="es-ES" sz="1200" b="0">
                <a:effectLst/>
              </a:rPr>
              <a:t>acecomex@acecomex.eu</a:t>
            </a:r>
          </a:p>
          <a:p>
            <a:pPr algn="l"/>
            <a:r>
              <a:rPr lang="es-ES" sz="1200" b="0">
                <a:effectLst/>
              </a:rPr>
              <a:t>www.acecomex.eu</a:t>
            </a:r>
            <a:endParaRPr lang="es-ES" sz="1400" b="0">
              <a:effectLst/>
              <a:latin typeface="Verdana" pitchFamily="34" charset="0"/>
            </a:endParaRPr>
          </a:p>
        </p:txBody>
      </p:sp>
      <p:graphicFrame>
        <p:nvGraphicFramePr>
          <p:cNvPr id="35848" name="Object 8"/>
          <p:cNvGraphicFramePr>
            <a:graphicFrameLocks noChangeAspect="1"/>
          </p:cNvGraphicFramePr>
          <p:nvPr>
            <p:ph idx="1"/>
          </p:nvPr>
        </p:nvGraphicFramePr>
        <p:xfrm>
          <a:off x="5795963" y="5876925"/>
          <a:ext cx="3051175" cy="215900"/>
        </p:xfrm>
        <a:graphic>
          <a:graphicData uri="http://schemas.openxmlformats.org/presentationml/2006/ole">
            <p:oleObj spid="_x0000_s35848" r:id="rId4" imgW="3698280" imgH="190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2AA3A5-9DBF-4AF1-96A6-BD32B5D26831}" type="slidenum">
              <a:rPr lang="es-ES"/>
              <a:pPr/>
              <a:t>36</a:t>
            </a:fld>
            <a:endParaRPr lang="es-E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Informaciones adicionales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55D7EC-E501-48D4-B955-B52007137325}" type="slidenum">
              <a:rPr lang="es-ES"/>
              <a:pPr/>
              <a:t>37</a:t>
            </a:fld>
            <a:endParaRPr lang="es-E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2575"/>
            <a:ext cx="7848600" cy="914400"/>
          </a:xfrm>
        </p:spPr>
        <p:txBody>
          <a:bodyPr/>
          <a:lstStyle/>
          <a:p>
            <a:r>
              <a:rPr lang="es-ES"/>
              <a:t>1. Encuestas (13)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84313"/>
            <a:ext cx="7772400" cy="43830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"/>
              <a:t>Lecciones Aprendidas, según las encuestas recibidas: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/>
          </a:p>
          <a:p>
            <a:pPr>
              <a:lnSpc>
                <a:spcPct val="90000"/>
              </a:lnSpc>
              <a:buFontTx/>
              <a:buNone/>
            </a:pPr>
            <a:r>
              <a:rPr lang="es-ES"/>
              <a:t>(Fortalecer)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/>
              <a:t>Formar pequeños productores requiere tiempo: Lograr conciencia exportadora, formar grupos de productos homogéneos para tener escala, cumplir con las normas de calidad, encontrar mercados y tener recursos para hacer frente a los gastos necesarios….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/>
              <a:t>Es importante acompañar institucionalmente en todo el proceso al pequeño productor: En un inicio muchos productores pequeños prefieren exportar a través de terceros. Hay que apoyar para que a medio plazo lo logren por sí mismos.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/>
              <a:t>Disponer de un facilitador hace más ágil el proceso de apoyo a la exportación de grupos de pequeños productores. Resultados más rápidos. 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C0EB58-4A7D-44E3-B29E-D9E035F30DEE}" type="slidenum">
              <a:rPr lang="es-ES"/>
              <a:pPr/>
              <a:t>38</a:t>
            </a:fld>
            <a:endParaRPr lang="es-E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7848600" cy="914400"/>
          </a:xfrm>
        </p:spPr>
        <p:txBody>
          <a:bodyPr/>
          <a:lstStyle/>
          <a:p>
            <a:r>
              <a:rPr lang="es-ES"/>
              <a:t>1. Encuestas (14)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7772400" cy="4679950"/>
          </a:xfrm>
        </p:spPr>
        <p:txBody>
          <a:bodyPr/>
          <a:lstStyle/>
          <a:p>
            <a:r>
              <a:rPr lang="es-ES"/>
              <a:t>Lecciones aprendidas según las encuestas: </a:t>
            </a:r>
          </a:p>
          <a:p>
            <a:endParaRPr lang="es-ES"/>
          </a:p>
          <a:p>
            <a:pPr>
              <a:buFontTx/>
              <a:buNone/>
            </a:pPr>
            <a:r>
              <a:rPr lang="es-ES"/>
              <a:t>-(Corpei)</a:t>
            </a:r>
          </a:p>
          <a:p>
            <a:pPr>
              <a:buFontTx/>
              <a:buChar char="-"/>
            </a:pPr>
            <a:r>
              <a:rPr lang="es-ES"/>
              <a:t>Uso de la herramiento POP (Análisis de riesgo) ha servido para la identificación de los riesgos a los que se enfrenta el programa. </a:t>
            </a:r>
          </a:p>
          <a:p>
            <a:pPr>
              <a:buFontTx/>
              <a:buChar char="-"/>
            </a:pPr>
            <a:r>
              <a:rPr lang="es-ES"/>
              <a:t>Entender la normativa nacional e internacional en el diseño. Así se podrá prever: (a) los plazos de aprobación de documentos por parte de organismos oficiales, (b) la necesidad o no de obtener información local necesaria, © Identificación e involucramiento de instituciones públicas o privadas, nacionales o extranjeras, en el diseño del programa.</a:t>
            </a:r>
          </a:p>
          <a:p>
            <a:pPr>
              <a:buFontTx/>
              <a:buChar char="-"/>
            </a:pPr>
            <a:r>
              <a:rPr lang="es-ES"/>
              <a:t>Involucrar desde el inicio a las instituciones públicas y privadas correspondientes.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260135-75D1-4615-A9FB-B606CD8CB362}" type="slidenum">
              <a:rPr lang="es-ES"/>
              <a:pPr/>
              <a:t>39</a:t>
            </a:fld>
            <a:endParaRPr lang="es-E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7848600" cy="914400"/>
          </a:xfrm>
        </p:spPr>
        <p:txBody>
          <a:bodyPr/>
          <a:lstStyle/>
          <a:p>
            <a:r>
              <a:rPr lang="es-ES"/>
              <a:t>1.Encuestas (15)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052513"/>
            <a:ext cx="7772400" cy="4392612"/>
          </a:xfrm>
        </p:spPr>
        <p:txBody>
          <a:bodyPr/>
          <a:lstStyle/>
          <a:p>
            <a:pPr>
              <a:buFontTx/>
              <a:buNone/>
            </a:pPr>
            <a:r>
              <a:rPr lang="es-ES"/>
              <a:t>Lecciones aprendidas según las encuestas</a:t>
            </a:r>
          </a:p>
          <a:p>
            <a:pPr>
              <a:buFontTx/>
              <a:buNone/>
            </a:pPr>
            <a:endParaRPr lang="es-ES"/>
          </a:p>
          <a:p>
            <a:pPr>
              <a:buFontTx/>
              <a:buNone/>
            </a:pPr>
            <a:r>
              <a:rPr lang="es-ES"/>
              <a:t>UNIT</a:t>
            </a:r>
          </a:p>
          <a:p>
            <a:pPr>
              <a:buFontTx/>
              <a:buNone/>
            </a:pPr>
            <a:endParaRPr lang="es-ES"/>
          </a:p>
          <a:p>
            <a:pPr>
              <a:buFontTx/>
              <a:buChar char="-"/>
            </a:pPr>
            <a:r>
              <a:rPr lang="es-ES"/>
              <a:t>Subestimación de la dificultad de realizar un proyecto regional en el área de la “normalización técnica”, en el que no había experiencias anteriores de proyectos similares</a:t>
            </a:r>
          </a:p>
          <a:p>
            <a:pPr>
              <a:buFontTx/>
              <a:buChar char="-"/>
            </a:pPr>
            <a:r>
              <a:rPr lang="es-ES"/>
              <a:t>Utilizar más la buena disposición de los especialistas Fomin</a:t>
            </a:r>
          </a:p>
          <a:p>
            <a:pPr>
              <a:buFontTx/>
              <a:buChar char="-"/>
            </a:pPr>
            <a:r>
              <a:rPr lang="es-ES"/>
              <a:t>Revisar el marco lógico y los indicadores de forma más frecuente, estableciendo cuáles son nacionales y cuáles regionales. </a:t>
            </a:r>
          </a:p>
          <a:p>
            <a:pPr>
              <a:buFontTx/>
              <a:buChar char="-"/>
            </a:pPr>
            <a:r>
              <a:rPr lang="es-ES"/>
              <a:t>Facilitar el alcance y la movilidad de rubros establecidos en el Presupuesto original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528A00-F471-4AE0-B640-9DC96DBD25C2}" type="slidenum">
              <a:rPr lang="es-ES"/>
              <a:pPr/>
              <a:t>4</a:t>
            </a:fld>
            <a:endParaRPr lang="es-ES"/>
          </a:p>
        </p:txBody>
      </p:sp>
      <p:sp>
        <p:nvSpPr>
          <p:cNvPr id="3789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064500" cy="5113337"/>
          </a:xfrm>
        </p:spPr>
        <p:txBody>
          <a:bodyPr/>
          <a:lstStyle/>
          <a:p>
            <a:pPr marL="381000" indent="-381000">
              <a:lnSpc>
                <a:spcPct val="125000"/>
              </a:lnSpc>
              <a:buFontTx/>
              <a:buNone/>
            </a:pPr>
            <a:r>
              <a:rPr lang="es-ES" b="1">
                <a:latin typeface="Tahoma" pitchFamily="34" charset="0"/>
              </a:rPr>
              <a:t>1.1. Objetivos</a:t>
            </a:r>
          </a:p>
          <a:p>
            <a:pPr marL="381000" indent="-381000">
              <a:lnSpc>
                <a:spcPct val="125000"/>
              </a:lnSpc>
              <a:buFontTx/>
              <a:buNone/>
            </a:pPr>
            <a:endParaRPr lang="es-ES" sz="1800">
              <a:solidFill>
                <a:srgbClr val="5F5F5F"/>
              </a:solidFill>
              <a:latin typeface="Tahoma" pitchFamily="34" charset="0"/>
            </a:endParaRPr>
          </a:p>
          <a:p>
            <a:pPr marL="381000" indent="-381000">
              <a:lnSpc>
                <a:spcPct val="125000"/>
              </a:lnSpc>
            </a:pPr>
            <a:r>
              <a:rPr lang="es-ES">
                <a:solidFill>
                  <a:schemeClr val="tx1"/>
                </a:solidFill>
                <a:latin typeface="Tahoma" pitchFamily="34" charset="0"/>
              </a:rPr>
              <a:t>Recabar información de los proyectos sobre: lecciones aprendidas, casos de éxito, experiencias de éxito, y acciones innovadoras</a:t>
            </a:r>
          </a:p>
          <a:p>
            <a:pPr marL="381000" indent="-381000">
              <a:lnSpc>
                <a:spcPct val="125000"/>
              </a:lnSpc>
              <a:buFontTx/>
              <a:buNone/>
            </a:pPr>
            <a:endParaRPr lang="es-ES">
              <a:solidFill>
                <a:schemeClr val="tx1"/>
              </a:solidFill>
              <a:latin typeface="Tahoma" pitchFamily="34" charset="0"/>
            </a:endParaRPr>
          </a:p>
          <a:p>
            <a:pPr marL="381000" indent="-381000">
              <a:lnSpc>
                <a:spcPct val="125000"/>
              </a:lnSpc>
            </a:pPr>
            <a:r>
              <a:rPr lang="es-ES">
                <a:solidFill>
                  <a:schemeClr val="tx1"/>
                </a:solidFill>
                <a:latin typeface="Tahoma" pitchFamily="34" charset="0"/>
              </a:rPr>
              <a:t>Para saber:</a:t>
            </a:r>
          </a:p>
          <a:p>
            <a:pPr marL="381000" indent="-381000">
              <a:lnSpc>
                <a:spcPct val="125000"/>
              </a:lnSpc>
              <a:buFontTx/>
              <a:buChar char="-"/>
            </a:pPr>
            <a:r>
              <a:rPr lang="es-ES">
                <a:solidFill>
                  <a:schemeClr val="tx1"/>
                </a:solidFill>
                <a:latin typeface="Tahoma" pitchFamily="34" charset="0"/>
              </a:rPr>
              <a:t>Cómo se entienden las lecciones aprendidas, los casos de éxito</a:t>
            </a:r>
          </a:p>
          <a:p>
            <a:pPr marL="381000" indent="-381000">
              <a:lnSpc>
                <a:spcPct val="125000"/>
              </a:lnSpc>
              <a:buFontTx/>
              <a:buChar char="-"/>
            </a:pPr>
            <a:r>
              <a:rPr lang="es-ES">
                <a:solidFill>
                  <a:schemeClr val="tx1"/>
                </a:solidFill>
                <a:latin typeface="Tahoma" pitchFamily="34" charset="0"/>
              </a:rPr>
              <a:t>Qué informaciones nos podemos encontrar</a:t>
            </a:r>
          </a:p>
          <a:p>
            <a:pPr marL="381000" indent="-381000">
              <a:lnSpc>
                <a:spcPct val="125000"/>
              </a:lnSpc>
              <a:buFontTx/>
              <a:buChar char="-"/>
            </a:pPr>
            <a:r>
              <a:rPr lang="es-ES">
                <a:solidFill>
                  <a:schemeClr val="tx1"/>
                </a:solidFill>
                <a:latin typeface="Tahoma" pitchFamily="34" charset="0"/>
              </a:rPr>
              <a:t>Si los éxitos son replicables, </a:t>
            </a:r>
          </a:p>
          <a:p>
            <a:pPr marL="381000" indent="-381000">
              <a:lnSpc>
                <a:spcPct val="125000"/>
              </a:lnSpc>
              <a:buFontTx/>
              <a:buChar char="-"/>
            </a:pPr>
            <a:r>
              <a:rPr lang="es-ES">
                <a:solidFill>
                  <a:schemeClr val="tx1"/>
                </a:solidFill>
                <a:latin typeface="Tahoma" pitchFamily="34" charset="0"/>
              </a:rPr>
              <a:t>Y en definitiva, qué enfoque adoptar en cuanto a la identificación e intercambio de mejores prácticas y lecciones aprendidas.</a:t>
            </a:r>
            <a:r>
              <a:rPr lang="es-ES">
                <a:solidFill>
                  <a:srgbClr val="5F5F5F"/>
                </a:solidFill>
                <a:latin typeface="Tahoma" pitchFamily="34" charset="0"/>
              </a:rPr>
              <a:t>  </a:t>
            </a:r>
          </a:p>
          <a:p>
            <a:pPr marL="381000" indent="-381000">
              <a:lnSpc>
                <a:spcPct val="125000"/>
              </a:lnSpc>
              <a:buFontTx/>
              <a:buNone/>
            </a:pPr>
            <a:endParaRPr lang="es-ES">
              <a:solidFill>
                <a:srgbClr val="5F5F5F"/>
              </a:solidFill>
              <a:latin typeface="Tahoma" pitchFamily="34" charset="0"/>
            </a:endParaRPr>
          </a:p>
        </p:txBody>
      </p:sp>
      <p:sp>
        <p:nvSpPr>
          <p:cNvPr id="37891" name="Line 1027"/>
          <p:cNvSpPr>
            <a:spLocks noChangeShapeType="1"/>
          </p:cNvSpPr>
          <p:nvPr/>
        </p:nvSpPr>
        <p:spPr bwMode="auto">
          <a:xfrm flipV="1">
            <a:off x="609600" y="838200"/>
            <a:ext cx="80772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37892" name="Rectangle 1028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7848600" cy="574675"/>
          </a:xfrm>
          <a:noFill/>
          <a:ln/>
        </p:spPr>
        <p:txBody>
          <a:bodyPr/>
          <a:lstStyle/>
          <a:p>
            <a:r>
              <a:rPr lang="es-ES_tradnl"/>
              <a:t>1. Encuestas </a:t>
            </a:r>
            <a:r>
              <a:rPr lang="es-ES_tradnl" sz="1600"/>
              <a:t>(1/6)</a:t>
            </a:r>
            <a:endParaRPr lang="es-E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FD8FD0-4E75-41A8-AA0B-3E7C235AB97A}" type="slidenum">
              <a:rPr lang="es-ES"/>
              <a:pPr/>
              <a:t>40</a:t>
            </a:fld>
            <a:endParaRPr lang="es-E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848600" cy="914400"/>
          </a:xfrm>
        </p:spPr>
        <p:txBody>
          <a:bodyPr/>
          <a:lstStyle/>
          <a:p>
            <a:r>
              <a:rPr lang="es-ES"/>
              <a:t>1. Encuestas (16)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68413"/>
            <a:ext cx="7772400" cy="52562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sz="1800"/>
              <a:t>Lecciones aprendidas según las encuestas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1800"/>
          </a:p>
          <a:p>
            <a:pPr>
              <a:lnSpc>
                <a:spcPct val="90000"/>
              </a:lnSpc>
              <a:buFontTx/>
              <a:buNone/>
            </a:pPr>
            <a:r>
              <a:rPr lang="es-ES" sz="1800"/>
              <a:t>Icontec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1800"/>
          </a:p>
          <a:p>
            <a:pPr>
              <a:lnSpc>
                <a:spcPct val="90000"/>
              </a:lnSpc>
              <a:buFontTx/>
              <a:buChar char="-"/>
            </a:pPr>
            <a:r>
              <a:rPr lang="es-ES" sz="1800"/>
              <a:t>Necesidad de firmar los convenios con entidades del sector público antes de empezar a trabajar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 sz="1800"/>
              <a:t>El diseño debe establecer claramente las definiciones y el alcance de cada una de sus actividades e indicadores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 sz="1800"/>
              <a:t>Para atraer a las Pymes hacia la normalización, es necesario acompañarlo por otro tipo de tema que enganche a la empresa y la incite a participar en el proceso normativo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 sz="1800"/>
              <a:t>La medición del impacto de la normalización en las empresas no siempre puede hacerse de manera permanente, sino tras hacer realizado una serie de actividades del programa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 sz="1800"/>
              <a:t>Para implementar las normas de producto en las empresas piloto, es necesario primero preparar a la empresa, para lo cual se debe realizar primero un diagnóstico de ésta y asesorarla, lo que implica una asesoría adicional a la prevista por el programa.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8FEBA1-53D7-434D-9DBD-FDBB82808C47}" type="slidenum">
              <a:rPr lang="es-ES"/>
              <a:pPr/>
              <a:t>41</a:t>
            </a:fld>
            <a:endParaRPr lang="es-E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848600" cy="914400"/>
          </a:xfrm>
        </p:spPr>
        <p:txBody>
          <a:bodyPr/>
          <a:lstStyle/>
          <a:p>
            <a:r>
              <a:rPr lang="es-ES"/>
              <a:t>1. Encuestas (17)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7772400" cy="43926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/>
              <a:t>Lecciones aprendidas según las encuestas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/>
          </a:p>
          <a:p>
            <a:pPr>
              <a:lnSpc>
                <a:spcPct val="90000"/>
              </a:lnSpc>
              <a:buFontTx/>
              <a:buNone/>
            </a:pPr>
            <a:r>
              <a:rPr lang="es-ES"/>
              <a:t>EMA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/>
          </a:p>
          <a:p>
            <a:pPr>
              <a:lnSpc>
                <a:spcPct val="90000"/>
              </a:lnSpc>
              <a:buFontTx/>
              <a:buChar char="-"/>
            </a:pPr>
            <a:r>
              <a:rPr lang="es-ES"/>
              <a:t>La selección de organismos participantes en proyectos debe ser muy cuidadosa y rigurosa en cuanto a su capacidad técnica e institucional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/>
              <a:t>Para asegurar la participación de organismos que inicialmente aceptaron realizar actividades del Proyecto se deben establecer medidas que generen un costo directo si éstos desisten una vez iniciado el proyecto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/>
              <a:t>Se debe considerar en el diseño, la cobertura de impuestos de gastos del proyecto. Es un costo que el organismo ejecutor debe cubrir, que es significativo, y que no estaba previsto en un inicio.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0C89E8-5F11-42FA-8CB0-E084BD936C7D}" type="slidenum">
              <a:rPr lang="es-ES"/>
              <a:pPr/>
              <a:t>5</a:t>
            </a:fld>
            <a:endParaRPr lang="es-ES"/>
          </a:p>
        </p:txBody>
      </p:sp>
      <p:sp>
        <p:nvSpPr>
          <p:cNvPr id="4813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404813"/>
            <a:ext cx="7848600" cy="720725"/>
          </a:xfrm>
        </p:spPr>
        <p:txBody>
          <a:bodyPr/>
          <a:lstStyle/>
          <a:p>
            <a:r>
              <a:rPr lang="es-ES"/>
              <a:t>1. Encuestas </a:t>
            </a:r>
            <a:r>
              <a:rPr lang="es-ES" sz="1600"/>
              <a:t>(2/6)</a:t>
            </a:r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642350" cy="4464050"/>
          </a:xfrm>
        </p:spPr>
        <p:txBody>
          <a:bodyPr/>
          <a:lstStyle/>
          <a:p>
            <a:pPr>
              <a:lnSpc>
                <a:spcPct val="125000"/>
              </a:lnSpc>
              <a:buFontTx/>
              <a:buNone/>
            </a:pPr>
            <a:r>
              <a:rPr lang="es-ES" b="1">
                <a:latin typeface="Tahoma" pitchFamily="34" charset="0"/>
              </a:rPr>
              <a:t>1.2. Proceso</a:t>
            </a:r>
            <a:r>
              <a:rPr lang="es-ES" sz="2400" b="1">
                <a:latin typeface="Tahoma" pitchFamily="34" charset="0"/>
              </a:rPr>
              <a:t> </a:t>
            </a:r>
          </a:p>
          <a:p>
            <a:pPr>
              <a:lnSpc>
                <a:spcPct val="125000"/>
              </a:lnSpc>
              <a:buFontTx/>
              <a:buNone/>
            </a:pPr>
            <a:endParaRPr lang="es-ES" sz="2400" b="1">
              <a:latin typeface="Tahoma" pitchFamily="34" charset="0"/>
            </a:endParaRPr>
          </a:p>
          <a:p>
            <a:pPr>
              <a:lnSpc>
                <a:spcPct val="125000"/>
              </a:lnSpc>
            </a:pPr>
            <a:r>
              <a:rPr lang="es-ES">
                <a:solidFill>
                  <a:schemeClr val="tx1"/>
                </a:solidFill>
                <a:latin typeface="Tahoma" pitchFamily="34" charset="0"/>
              </a:rPr>
              <a:t>En abril de 2007 se enviaron encuestas a todos los proyectos del Cluster por email, es decir antes del primer viaje (Junio 2007)</a:t>
            </a:r>
          </a:p>
          <a:p>
            <a:pPr>
              <a:lnSpc>
                <a:spcPct val="125000"/>
              </a:lnSpc>
              <a:buFontTx/>
              <a:buNone/>
            </a:pPr>
            <a:endParaRPr lang="es-ES">
              <a:solidFill>
                <a:schemeClr val="tx1"/>
              </a:solidFill>
              <a:latin typeface="Tahoma" pitchFamily="34" charset="0"/>
            </a:endParaRPr>
          </a:p>
          <a:p>
            <a:pPr>
              <a:lnSpc>
                <a:spcPct val="125000"/>
              </a:lnSpc>
            </a:pPr>
            <a:r>
              <a:rPr lang="es-ES">
                <a:solidFill>
                  <a:schemeClr val="tx1"/>
                </a:solidFill>
                <a:latin typeface="Tahoma" pitchFamily="34" charset="0"/>
              </a:rPr>
              <a:t>Se obtuvieron respuestas válidas de 5 proyectos : Fortalecer, Profiagro-Corpei, EMA, Icontec, UNIT </a:t>
            </a:r>
          </a:p>
          <a:p>
            <a:pPr>
              <a:lnSpc>
                <a:spcPct val="125000"/>
              </a:lnSpc>
              <a:buFontTx/>
              <a:buNone/>
            </a:pPr>
            <a:endParaRPr lang="es-ES">
              <a:solidFill>
                <a:schemeClr val="tx1"/>
              </a:solidFill>
              <a:latin typeface="Tahoma" pitchFamily="34" charset="0"/>
            </a:endParaRPr>
          </a:p>
          <a:p>
            <a:pPr>
              <a:lnSpc>
                <a:spcPct val="125000"/>
              </a:lnSpc>
            </a:pPr>
            <a:r>
              <a:rPr lang="es-ES">
                <a:solidFill>
                  <a:schemeClr val="tx1"/>
                </a:solidFill>
                <a:latin typeface="Tahoma" pitchFamily="34" charset="0"/>
              </a:rPr>
              <a:t>Y una respuesta, de Adex Perú, que no pudo aportar informaciones (ya que no había comenzado las actividades)</a:t>
            </a:r>
            <a:endParaRPr lang="es-ES">
              <a:latin typeface="Tahoma" pitchFamily="34" charset="0"/>
            </a:endParaRPr>
          </a:p>
          <a:p>
            <a:pPr>
              <a:buFontTx/>
              <a:buNone/>
            </a:pPr>
            <a:endParaRPr lang="es-ES">
              <a:latin typeface="Tahoma" pitchFamily="34" charset="0"/>
            </a:endParaRPr>
          </a:p>
        </p:txBody>
      </p:sp>
      <p:sp>
        <p:nvSpPr>
          <p:cNvPr id="48132" name="Line 1028"/>
          <p:cNvSpPr>
            <a:spLocks noChangeShapeType="1"/>
          </p:cNvSpPr>
          <p:nvPr/>
        </p:nvSpPr>
        <p:spPr bwMode="auto">
          <a:xfrm>
            <a:off x="2916238" y="5229225"/>
            <a:ext cx="0" cy="360363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FC09E1-41A9-4227-8850-105542BBD12C}" type="slidenum">
              <a:rPr lang="es-ES"/>
              <a:pPr/>
              <a:t>6</a:t>
            </a:fld>
            <a:endParaRPr lang="es-ES"/>
          </a:p>
        </p:txBody>
      </p:sp>
      <p:sp>
        <p:nvSpPr>
          <p:cNvPr id="870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188913"/>
            <a:ext cx="7848600" cy="914400"/>
          </a:xfrm>
        </p:spPr>
        <p:txBody>
          <a:bodyPr/>
          <a:lstStyle/>
          <a:p>
            <a:r>
              <a:rPr lang="es-ES"/>
              <a:t>1. Encuestas </a:t>
            </a:r>
            <a:r>
              <a:rPr lang="es-ES" sz="1600"/>
              <a:t>(3/6)</a:t>
            </a:r>
          </a:p>
        </p:txBody>
      </p:sp>
      <p:sp>
        <p:nvSpPr>
          <p:cNvPr id="870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196975"/>
            <a:ext cx="7772400" cy="5111750"/>
          </a:xfrm>
        </p:spPr>
        <p:txBody>
          <a:bodyPr/>
          <a:lstStyle/>
          <a:p>
            <a:pPr>
              <a:buFontTx/>
              <a:buNone/>
            </a:pPr>
            <a:r>
              <a:rPr lang="es-ES" b="1">
                <a:latin typeface="Tahoma" pitchFamily="34" charset="0"/>
              </a:rPr>
              <a:t>1.3. Contenido de las encuestas</a:t>
            </a:r>
          </a:p>
          <a:p>
            <a:pPr>
              <a:buFontTx/>
              <a:buNone/>
            </a:pPr>
            <a:endParaRPr lang="es-ES"/>
          </a:p>
          <a:p>
            <a:r>
              <a:rPr lang="es-ES"/>
              <a:t>Datos del proyecto, de la persona responsable, y datos de contacto</a:t>
            </a:r>
          </a:p>
          <a:p>
            <a:r>
              <a:rPr lang="es-ES"/>
              <a:t>Momento de ejecución (% tiempo transcurrido)</a:t>
            </a:r>
          </a:p>
          <a:p>
            <a:r>
              <a:rPr lang="es-ES"/>
              <a:t>Detalles sobre 3 casos de éxito y pregunta sobre si son replicables</a:t>
            </a:r>
          </a:p>
          <a:p>
            <a:r>
              <a:rPr lang="es-ES"/>
              <a:t>Detalles sobre 3 experiencias de éxito y pregunta sobre si son replicables</a:t>
            </a:r>
          </a:p>
          <a:p>
            <a:r>
              <a:rPr lang="es-ES"/>
              <a:t>Detalles sobre 3 acciones innovadoras y pregunta sobre si son replicables</a:t>
            </a:r>
          </a:p>
          <a:p>
            <a:r>
              <a:rPr lang="es-ES"/>
              <a:t>Detalles sobre 3 lecciones aprendidas </a:t>
            </a:r>
          </a:p>
          <a:p>
            <a:r>
              <a:rPr lang="es-ES"/>
              <a:t>Otros comentarios</a:t>
            </a:r>
          </a:p>
          <a:p>
            <a:pPr>
              <a:buFontTx/>
              <a:buNone/>
            </a:pPr>
            <a:r>
              <a:rPr lang="es-ES"/>
              <a:t>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DF1BC3-F0C9-4F5D-B1F0-B0A3C39A12DC}" type="slidenum">
              <a:rPr lang="es-ES"/>
              <a:pPr/>
              <a:t>7</a:t>
            </a:fld>
            <a:endParaRPr lang="es-ES"/>
          </a:p>
        </p:txBody>
      </p:sp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7848600" cy="576262"/>
          </a:xfrm>
        </p:spPr>
        <p:txBody>
          <a:bodyPr/>
          <a:lstStyle/>
          <a:p>
            <a:r>
              <a:rPr lang="es-ES"/>
              <a:t>1. Encuestas </a:t>
            </a:r>
            <a:r>
              <a:rPr lang="es-ES" sz="1600"/>
              <a:t>(4/6)</a:t>
            </a:r>
          </a:p>
        </p:txBody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642350" cy="48974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b="1">
                <a:latin typeface="Tahoma" pitchFamily="34" charset="0"/>
              </a:rPr>
              <a:t>1.4. Resultados de las Encuestas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2400" b="1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s-ES" sz="2400" b="1">
                <a:latin typeface="Tahoma" pitchFamily="34" charset="0"/>
              </a:rPr>
              <a:t> </a:t>
            </a:r>
            <a:r>
              <a:rPr lang="es-ES">
                <a:latin typeface="Tahoma" pitchFamily="34" charset="0"/>
              </a:rPr>
              <a:t>5 respuestas válidas, de las cuales: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>
                <a:latin typeface="Tahoma" pitchFamily="34" charset="0"/>
              </a:rPr>
              <a:t>1 de Apoyo a Pymes para internacionalización (Fortalecer)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>
                <a:latin typeface="Tahoma" pitchFamily="34" charset="0"/>
              </a:rPr>
              <a:t>2 de Normas Técnicas (UNIT e Icontec)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s-ES">
                <a:latin typeface="Tahoma" pitchFamily="34" charset="0"/>
              </a:rPr>
              <a:t>2 de Facilitación del Comercio (Corpei y EMA)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s-ES"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">
                <a:latin typeface="Tahoma" pitchFamily="34" charset="0"/>
              </a:rPr>
              <a:t>No hay ninguna encuesta de un proyecto de negociaciones comerciales, y tenemos solamente la respuesta de 1 proyecto de Apoyo a Pymes para internacionalización, de los 8 que hay en el Cluster.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ES">
                <a:latin typeface="Tahoma" pitchFamily="34" charset="0"/>
              </a:rPr>
              <a:t>Sin embargo, las informaciones han sido útiles para ayudarnos a definir el enfoque. Es decir, qué se consideran mejores prácticas, qué lecciones aprendidas, y cómo mejorar el intercambio de éstas entre los proyectos.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C32F85-546D-4744-A0DA-BDEAA07100BD}" type="slidenum">
              <a:rPr lang="es-ES"/>
              <a:pPr/>
              <a:t>8</a:t>
            </a:fld>
            <a:endParaRPr lang="es-ES"/>
          </a:p>
        </p:txBody>
      </p:sp>
      <p:sp>
        <p:nvSpPr>
          <p:cNvPr id="880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3400" y="44450"/>
            <a:ext cx="7848600" cy="914400"/>
          </a:xfrm>
        </p:spPr>
        <p:txBody>
          <a:bodyPr/>
          <a:lstStyle/>
          <a:p>
            <a:r>
              <a:rPr lang="es-ES"/>
              <a:t>1. Encuestas </a:t>
            </a:r>
            <a:r>
              <a:rPr lang="es-ES" sz="1600"/>
              <a:t>(5/6)</a:t>
            </a:r>
          </a:p>
        </p:txBody>
      </p:sp>
      <p:sp>
        <p:nvSpPr>
          <p:cNvPr id="880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981075"/>
            <a:ext cx="7772400" cy="525621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b="1">
                <a:latin typeface="Tahoma" pitchFamily="34" charset="0"/>
              </a:rPr>
              <a:t>Qué informaciones hemos obtenido?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b="1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s-ES">
                <a:latin typeface="Tahoma" pitchFamily="34" charset="0"/>
              </a:rPr>
              <a:t>Tanto los </a:t>
            </a:r>
            <a:r>
              <a:rPr lang="es-ES" b="1">
                <a:latin typeface="Tahoma" pitchFamily="34" charset="0"/>
              </a:rPr>
              <a:t>casos de éxito, como las experiencias de éxito, como las acciones innovadoras</a:t>
            </a:r>
            <a:r>
              <a:rPr lang="es-ES">
                <a:latin typeface="Tahoma" pitchFamily="34" charset="0"/>
              </a:rPr>
              <a:t>, son consideradas, siempre (aunque a veces con condiciones), como </a:t>
            </a:r>
            <a:r>
              <a:rPr lang="es-ES" b="1">
                <a:latin typeface="Tahoma" pitchFamily="34" charset="0"/>
              </a:rPr>
              <a:t>Replicables</a:t>
            </a:r>
            <a:r>
              <a:rPr lang="es-ES">
                <a:latin typeface="Tahoma" pitchFamily="34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s-ES">
                <a:latin typeface="Tahoma" pitchFamily="34" charset="0"/>
              </a:rPr>
              <a:t>No hay una diferenciación clara entre lo que son acciones innovadoras y lo que son casos de éxito. 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s-ES">
                <a:latin typeface="Tahoma" pitchFamily="34" charset="0"/>
              </a:rPr>
              <a:t>Lo que se diferencia claramente del resto son las lecciones aprendidas.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s-ES">
                <a:latin typeface="Tahoma" pitchFamily="34" charset="0"/>
              </a:rPr>
              <a:t>De las 4 Entidades que enviaron la Encuesta y la Ficha (Fortalecer, Unit, Corpei e Inteco), las 4 retomaron casos de éxito, experiencias de éxito y acciones innovadoras mencionados en la Encuesta, como Mejores Prácticas en las Fichas.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s-ES"/>
              <a:t>Metodología Mejores Prácticas – Cluster Comercio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05A2F4-40E2-4F9D-B8C6-E80086145B9B}" type="slidenum">
              <a:rPr lang="es-ES"/>
              <a:pPr/>
              <a:t>9</a:t>
            </a:fld>
            <a:endParaRPr lang="es-ES"/>
          </a:p>
        </p:txBody>
      </p:sp>
      <p:sp>
        <p:nvSpPr>
          <p:cNvPr id="890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7848600" cy="914400"/>
          </a:xfrm>
        </p:spPr>
        <p:txBody>
          <a:bodyPr/>
          <a:lstStyle/>
          <a:p>
            <a:r>
              <a:rPr lang="es-ES"/>
              <a:t>1. Encuestas </a:t>
            </a:r>
            <a:r>
              <a:rPr lang="es-ES" sz="1600"/>
              <a:t>(6/6)</a:t>
            </a:r>
          </a:p>
        </p:txBody>
      </p:sp>
      <p:sp>
        <p:nvSpPr>
          <p:cNvPr id="89092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539750" y="2133600"/>
            <a:ext cx="7772400" cy="3429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b="1">
                <a:latin typeface="Tahoma" pitchFamily="34" charset="0"/>
              </a:rPr>
              <a:t>Qué conclusiones hemos sacado?</a:t>
            </a:r>
          </a:p>
          <a:p>
            <a:pPr>
              <a:buFont typeface="Wingdings" pitchFamily="2" charset="2"/>
              <a:buNone/>
            </a:pPr>
            <a:endParaRPr lang="es-ES" b="1">
              <a:latin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>
                <a:latin typeface="Tahoma" pitchFamily="34" charset="0"/>
              </a:rPr>
              <a:t>Podemos considerar Mejores Prácticas por un lado, y Lecciones Aprendidas por otro. </a:t>
            </a:r>
          </a:p>
          <a:p>
            <a:pPr>
              <a:buFont typeface="Wingdings" pitchFamily="2" charset="2"/>
              <a:buNone/>
            </a:pPr>
            <a:endParaRPr lang="es-ES">
              <a:latin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ES">
                <a:latin typeface="Tahoma" pitchFamily="34" charset="0"/>
              </a:rPr>
              <a:t>Las Mejores Prácticas tienen que estar probadas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1" i="0" u="none" strike="noStrike" cap="none" normalizeH="0" baseline="0" smtClean="0">
            <a:ln>
              <a:noFill/>
            </a:ln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1" i="0" u="none" strike="noStrike" cap="none" normalizeH="0" baseline="0" smtClean="0">
            <a:ln>
              <a:noFill/>
            </a:ln>
            <a:solidFill>
              <a:srgbClr val="000066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1502</TotalTime>
  <Words>2622</Words>
  <Application>Microsoft Office PowerPoint</Application>
  <PresentationFormat>On-screen Show (4:3)</PresentationFormat>
  <Paragraphs>445</Paragraphs>
  <Slides>41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41</vt:i4>
      </vt:variant>
    </vt:vector>
  </HeadingPairs>
  <TitlesOfParts>
    <vt:vector size="51" baseType="lpstr">
      <vt:lpstr>Times New Roman</vt:lpstr>
      <vt:lpstr>Tahoma</vt:lpstr>
      <vt:lpstr>Wingdings</vt:lpstr>
      <vt:lpstr>Arial</vt:lpstr>
      <vt:lpstr>Verdana</vt:lpstr>
      <vt:lpstr>Diseño predeterminado</vt:lpstr>
      <vt:lpstr>Documento de imagen</vt:lpstr>
      <vt:lpstr>Adobe Photoshop Image</vt:lpstr>
      <vt:lpstr>Gráfico de Microsoft Office Excel</vt:lpstr>
      <vt:lpstr>Documento de Microsoft Word</vt:lpstr>
      <vt:lpstr>MEJORES PRACTICAS Y LECCIONES APRENDIDAS DEL CLUSTER:  RESULTADOS DE LAS PRUEBAS PILOTO</vt:lpstr>
      <vt:lpstr>INDICE DE CONTENIDOS</vt:lpstr>
      <vt:lpstr>INDICE DE CONTENIDOS</vt:lpstr>
      <vt:lpstr>1. Encuestas (1/6)</vt:lpstr>
      <vt:lpstr>1. Encuestas (2/6)</vt:lpstr>
      <vt:lpstr>1. Encuestas (3/6)</vt:lpstr>
      <vt:lpstr>1. Encuestas (4/6)</vt:lpstr>
      <vt:lpstr>1. Encuestas (5/6)</vt:lpstr>
      <vt:lpstr>1. Encuestas (6/6)</vt:lpstr>
      <vt:lpstr>Índice de Contenidos</vt:lpstr>
      <vt:lpstr>2. Prueba Piloto (1/18)</vt:lpstr>
      <vt:lpstr>2. Prueba Piloto (2/18)</vt:lpstr>
      <vt:lpstr>2. Prueba Piloto (3/18)</vt:lpstr>
      <vt:lpstr>Slide 14</vt:lpstr>
      <vt:lpstr>Slide 15</vt:lpstr>
      <vt:lpstr>2. Prueba Piloto (4/18)</vt:lpstr>
      <vt:lpstr>2. Prueba Piloto (5/18)</vt:lpstr>
      <vt:lpstr>Slide 18</vt:lpstr>
      <vt:lpstr>Slide 19</vt:lpstr>
      <vt:lpstr>2. Prueba Piloto (6/18)</vt:lpstr>
      <vt:lpstr>2. Prueba Piloto (7/18)</vt:lpstr>
      <vt:lpstr>2. Prueba Piloto (8/18)</vt:lpstr>
      <vt:lpstr>2. Prueba Piloto (9/18)</vt:lpstr>
      <vt:lpstr>2. Prueba Piloto (10/18)</vt:lpstr>
      <vt:lpstr>2. Prueba Piloto (11/18)</vt:lpstr>
      <vt:lpstr>2. Prueba Piloto (12/18)</vt:lpstr>
      <vt:lpstr>2. Prueba Piloto (13/18)</vt:lpstr>
      <vt:lpstr>2. Prueba Piloto (14/18)</vt:lpstr>
      <vt:lpstr>2. Prueba Piloto (15/18)</vt:lpstr>
      <vt:lpstr>2. Prueba Piloto (16/18)</vt:lpstr>
      <vt:lpstr>2. Prueba Piloto (17/18)</vt:lpstr>
      <vt:lpstr>2. Prueba Piloto (18/18)</vt:lpstr>
      <vt:lpstr>Índice de Contenidos</vt:lpstr>
      <vt:lpstr>3. Próximos pasos</vt:lpstr>
      <vt:lpstr>Gracias por su atención</vt:lpstr>
      <vt:lpstr>Informaciones adicionales</vt:lpstr>
      <vt:lpstr>1. Encuestas (13)</vt:lpstr>
      <vt:lpstr>1. Encuestas (14)</vt:lpstr>
      <vt:lpstr>1.Encuestas (15)</vt:lpstr>
      <vt:lpstr>1. Encuestas (16)</vt:lpstr>
      <vt:lpstr>1. Encuestas (17)</vt:lpstr>
    </vt:vector>
  </TitlesOfParts>
  <Company>Ace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</dc:creator>
  <cp:lastModifiedBy>anarod</cp:lastModifiedBy>
  <cp:revision>133</cp:revision>
  <dcterms:created xsi:type="dcterms:W3CDTF">2002-10-14T11:37:43Z</dcterms:created>
  <dcterms:modified xsi:type="dcterms:W3CDTF">2010-07-11T22:43:45Z</dcterms:modified>
</cp:coreProperties>
</file>