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4" r:id="rId5"/>
    <p:sldId id="269" r:id="rId6"/>
    <p:sldId id="265" r:id="rId7"/>
    <p:sldId id="260" r:id="rId8"/>
    <p:sldId id="261" r:id="rId9"/>
    <p:sldId id="270" r:id="rId10"/>
    <p:sldId id="262" r:id="rId11"/>
    <p:sldId id="271" r:id="rId12"/>
    <p:sldId id="263" r:id="rId13"/>
    <p:sldId id="272" r:id="rId14"/>
    <p:sldId id="266" r:id="rId15"/>
    <p:sldId id="273" r:id="rId16"/>
    <p:sldId id="267" r:id="rId17"/>
    <p:sldId id="268" r:id="rId18"/>
    <p:sldId id="274" r:id="rId19"/>
  </p:sldIdLst>
  <p:sldSz cx="9144000" cy="6858000" type="screen4x3"/>
  <p:notesSz cx="6797675" cy="9926638"/>
  <p:embeddedFontLst>
    <p:embeddedFont>
      <p:font typeface="Arial Unicode MS" pitchFamily="34" charset="-128"/>
      <p:regular r:id="rId22"/>
    </p:embeddedFont>
  </p:embeddedFontLst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F"/>
    <a:srgbClr val="EDC223"/>
    <a:srgbClr val="FFD911"/>
    <a:srgbClr val="F6ED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760" autoAdjust="0"/>
  </p:normalViewPr>
  <p:slideViewPr>
    <p:cSldViewPr>
      <p:cViewPr varScale="1">
        <p:scale>
          <a:sx n="68" d="100"/>
          <a:sy n="68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7990DA8-BB59-4C88-8564-F653AA028C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1D5FBA0-27E0-444A-99F5-4307A17AC0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:\DTCC\EPRP\Programme Development\Promotional Material\EPRP Pictures,logos and videos\2005-10_New EPRP logo_Villota\English\tiff\logoEPRP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763" y="4791075"/>
            <a:ext cx="45164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EDC223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City, Date</a:t>
            </a: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EDC223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CH"/>
              <a:t>event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EDC223"/>
                </a:solidFill>
                <a:latin typeface="Arial" charset="0"/>
              </a:defRPr>
            </a:lvl1pPr>
          </a:lstStyle>
          <a:p>
            <a:pPr>
              <a:defRPr/>
            </a:pPr>
            <a:fld id="{CB4528B5-9207-4D0E-AD39-35C7559B15D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29450" y="914400"/>
            <a:ext cx="196215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914400"/>
            <a:ext cx="573405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21336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0" y="21336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914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1336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CF96BEFE-8EFC-4023-A056-6A7F8151817C}" type="slidenum">
              <a:rPr lang="fr-CH" sz="1200" b="1">
                <a:solidFill>
                  <a:srgbClr val="EDC223"/>
                </a:solidFill>
                <a:latin typeface="Arial" charset="0"/>
              </a:rPr>
              <a:pPr algn="r">
                <a:defRPr/>
              </a:pPr>
              <a:t>‹#›</a:t>
            </a:fld>
            <a:r>
              <a:rPr lang="fr-CH" sz="1200" b="1">
                <a:solidFill>
                  <a:srgbClr val="EDC223"/>
                </a:solidFill>
                <a:latin typeface="Arial" charset="0"/>
              </a:rPr>
              <a:t>.</a:t>
            </a:r>
          </a:p>
        </p:txBody>
      </p:sp>
      <p:pic>
        <p:nvPicPr>
          <p:cNvPr id="1029" name="Picture 20" descr="H:\DTCC\EPRP\Programme Development\Promotional Material\EPRP Pictures,logos and videos\2005-10_New EPRP logo_Villota\Logo alone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228600"/>
            <a:ext cx="79216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DC2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DC2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DC22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DC22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DC22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DC22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DC22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DC22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DC22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DC223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prp@intrace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2209800"/>
          </a:xfrm>
        </p:spPr>
        <p:txBody>
          <a:bodyPr/>
          <a:lstStyle/>
          <a:p>
            <a:pPr eaLnBrk="1" hangingPunct="1"/>
            <a:r>
              <a:rPr lang="es-ES" smtClean="0"/>
              <a:t>Programa de Reducción de la Pobreza a través de las Exportaciones (PRPE)</a:t>
            </a:r>
            <a:br>
              <a:rPr lang="es-ES" smtClean="0"/>
            </a:br>
            <a:r>
              <a:rPr lang="es-ES" sz="2400" smtClean="0"/>
              <a:t>Export-led Poverty Reduction Programme (EPRP)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086600" cy="1143000"/>
          </a:xfrm>
        </p:spPr>
        <p:txBody>
          <a:bodyPr/>
          <a:lstStyle/>
          <a:p>
            <a:pPr eaLnBrk="1" hangingPunct="1"/>
            <a:r>
              <a:rPr lang="es-ES" smtClean="0"/>
              <a:t>Logros de CCI en Brasil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mtClean="0"/>
              <a:t>	 (Accor, Marriot, Super Club, Fiesta)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Plantas de reciclaje de residuos orgánicos 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9,500 personas de 11 comunidades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3,700 nuevos puestos de trabajo en hoteles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Entre 3 y 10 veces aumentó el ingreso artesano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Replicación a lo largo de 200 Km costa en 11 complejos turísticos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:\DTCC\EPRP\Pilot Projects\Brazil\Pictures\Brazil_Mission FL_Follow-up productive chain in Berimba-Research cooperation for replication_2005-06\Handicraft\DSC0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1450"/>
            <a:ext cx="8763000" cy="657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Logros de PRPE en Camboya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	</a:t>
            </a:r>
            <a:endParaRPr lang="es-ES" sz="2800" smtClean="0"/>
          </a:p>
          <a:p>
            <a:pPr eaLnBrk="1" hangingPunct="1"/>
            <a:r>
              <a:rPr lang="es-ES" sz="2800" smtClean="0"/>
              <a:t>Ventas de productos de seda incrementaron 5 veces</a:t>
            </a:r>
          </a:p>
          <a:p>
            <a:pPr eaLnBrk="1" hangingPunct="1"/>
            <a:r>
              <a:rPr lang="es-ES" sz="2800" smtClean="0"/>
              <a:t>El ingreso de tejedores rurales aumentó 4 veces</a:t>
            </a:r>
          </a:p>
          <a:p>
            <a:pPr eaLnBrk="1" hangingPunct="1"/>
            <a:r>
              <a:rPr lang="es-ES" sz="2800" smtClean="0"/>
              <a:t>Tienda on-line (www.silkfromcambodia.com)</a:t>
            </a:r>
          </a:p>
          <a:p>
            <a:pPr eaLnBrk="1" hangingPunct="1"/>
            <a:r>
              <a:rPr lang="es-ES" sz="2800" smtClean="0"/>
              <a:t>Replicación en otras comunidades de la Cooperación Camboyana de Artesanía</a:t>
            </a:r>
          </a:p>
          <a:p>
            <a:pPr eaLnBrk="1" hangingPunct="1"/>
            <a:r>
              <a:rPr lang="es-ES" sz="2800" smtClean="0"/>
              <a:t>Estímulo al desarrollo de estrategias para el sector nacional de sedas</a:t>
            </a:r>
            <a:endParaRPr lang="es-E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eprpintern1\Desktop\silk sh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Logros de PRPE Sudáfrica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419600"/>
          </a:xfrm>
        </p:spPr>
        <p:txBody>
          <a:bodyPr/>
          <a:lstStyle/>
          <a:p>
            <a:pPr eaLnBrk="1" hangingPunct="1"/>
            <a:r>
              <a:rPr lang="es-ES" sz="2800" smtClean="0"/>
              <a:t>Producción y exportación de productos basados en Aloe-Ferox</a:t>
            </a:r>
          </a:p>
          <a:p>
            <a:pPr eaLnBrk="1" hangingPunct="1"/>
            <a:r>
              <a:rPr lang="es-ES" sz="2800" smtClean="0"/>
              <a:t>Entrenamiento y creación de puestos de trabajo para 250 extractores de savia de aloe</a:t>
            </a:r>
          </a:p>
          <a:p>
            <a:pPr eaLnBrk="1" hangingPunct="1"/>
            <a:r>
              <a:rPr lang="es-ES" sz="2800" smtClean="0"/>
              <a:t>Penetración de mercados locales con cosmética y savia de aloe</a:t>
            </a:r>
          </a:p>
          <a:p>
            <a:pPr eaLnBrk="1" hangingPunct="1"/>
            <a:r>
              <a:rPr lang="es-ES" sz="2800" smtClean="0"/>
              <a:t>Contrato con Men’s Essentials como distribuidor importante en los EE.UU. y Canadá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DTCC\EPRP\Pilot Projects\South Africa\Pictures\PP_South Africa_2005-08_Mission Leclercq-Sennequier to discuss workplan\DSC0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28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Actores en la Responsabilidad Social Corporativa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eaLnBrk="1" hangingPunct="1"/>
            <a:r>
              <a:rPr lang="es-ES" sz="2800" smtClean="0"/>
              <a:t>Nestlé (formación para pequeños productores en  El Salvador)</a:t>
            </a:r>
          </a:p>
          <a:p>
            <a:pPr eaLnBrk="1" hangingPunct="1"/>
            <a:r>
              <a:rPr lang="es-ES" sz="2800" smtClean="0"/>
              <a:t>Accor (contratación de productos y servicios locales en Senegal)</a:t>
            </a:r>
          </a:p>
          <a:p>
            <a:pPr eaLnBrk="1" hangingPunct="1"/>
            <a:r>
              <a:rPr lang="es-ES" sz="2800" smtClean="0"/>
              <a:t>Utz Certified (Café vendido a Ahold &amp; Migros)</a:t>
            </a:r>
          </a:p>
          <a:p>
            <a:pPr eaLnBrk="1" hangingPunct="1"/>
            <a:r>
              <a:rPr lang="es-ES" sz="2800" smtClean="0"/>
              <a:t>Monte Sión (colaboración con pobres en El Salvador)</a:t>
            </a:r>
          </a:p>
          <a:p>
            <a:pPr eaLnBrk="1" hangingPunct="1"/>
            <a:r>
              <a:rPr lang="es-ES" sz="2800" smtClean="0"/>
              <a:t>Honeycare (enlace de mercado en Kenya)</a:t>
            </a:r>
          </a:p>
          <a:p>
            <a:pPr eaLnBrk="1" hangingPunct="1"/>
            <a:r>
              <a:rPr lang="es-ES" sz="2800" smtClean="0"/>
              <a:t>Mace Foods (enlace de mercado en Kenya)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Colaboraciones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209800"/>
            <a:ext cx="5867400" cy="3657600"/>
          </a:xfrm>
        </p:spPr>
        <p:txBody>
          <a:bodyPr/>
          <a:lstStyle/>
          <a:p>
            <a:pPr eaLnBrk="1" hangingPunct="1"/>
            <a:r>
              <a:rPr lang="es-ES" sz="2800" smtClean="0"/>
              <a:t>WWF, Vietnam</a:t>
            </a:r>
          </a:p>
          <a:p>
            <a:pPr eaLnBrk="1" hangingPunct="1"/>
            <a:r>
              <a:rPr lang="es-ES" sz="2800" smtClean="0"/>
              <a:t>FAO, Etiopía</a:t>
            </a:r>
          </a:p>
          <a:p>
            <a:pPr eaLnBrk="1" hangingPunct="1"/>
            <a:r>
              <a:rPr lang="es-ES" sz="2800" smtClean="0"/>
              <a:t>CBI, CBT países</a:t>
            </a:r>
          </a:p>
          <a:p>
            <a:pPr eaLnBrk="1" hangingPunct="1"/>
            <a:r>
              <a:rPr lang="es-ES" sz="2800" smtClean="0"/>
              <a:t>PNUD, Mongolia</a:t>
            </a:r>
          </a:p>
          <a:p>
            <a:pPr eaLnBrk="1" hangingPunct="1"/>
            <a:r>
              <a:rPr lang="es-ES" sz="2800" smtClean="0"/>
              <a:t>Banco Mundial, India</a:t>
            </a:r>
          </a:p>
          <a:p>
            <a:pPr eaLnBrk="1" hangingPunct="1"/>
            <a:r>
              <a:rPr lang="es-ES" sz="2800" smtClean="0"/>
              <a:t>MPDF (IFC), Camboya</a:t>
            </a:r>
          </a:p>
          <a:p>
            <a:pPr eaLnBrk="1" hangingPunct="1"/>
            <a:r>
              <a:rPr lang="es-ES" sz="2800" smtClean="0"/>
              <a:t>SNV, UNESCO, Mozambique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066800"/>
            <a:ext cx="3048000" cy="914400"/>
          </a:xfrm>
          <a:noFill/>
          <a:ln/>
        </p:spPr>
        <p:txBody>
          <a:bodyPr/>
          <a:lstStyle/>
          <a:p>
            <a:r>
              <a:rPr lang="fr-CH" sz="5400" smtClean="0">
                <a:solidFill>
                  <a:srgbClr val="FF0F0F"/>
                </a:solidFill>
                <a:effectLst/>
              </a:rPr>
              <a:t>Gracias!</a:t>
            </a:r>
            <a:endParaRPr lang="en-US" sz="5400" smtClean="0">
              <a:solidFill>
                <a:srgbClr val="FF0F0F"/>
              </a:solidFill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188" y="2706688"/>
            <a:ext cx="7002462" cy="163671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smtClean="0"/>
              <a:t>Para más información favor contactar:</a:t>
            </a:r>
          </a:p>
          <a:p>
            <a:pPr algn="ctr">
              <a:buFontTx/>
              <a:buNone/>
            </a:pPr>
            <a:endParaRPr lang="en-GB" sz="1000" smtClean="0"/>
          </a:p>
          <a:p>
            <a:pPr algn="ctr">
              <a:buFontTx/>
              <a:buNone/>
            </a:pPr>
            <a:r>
              <a:rPr lang="en-GB" sz="2800" smtClean="0"/>
              <a:t>Fabrice Leclercq</a:t>
            </a:r>
          </a:p>
          <a:p>
            <a:pPr algn="ctr">
              <a:buFontTx/>
              <a:buNone/>
            </a:pPr>
            <a:r>
              <a:rPr lang="fr-CH" sz="2000" smtClean="0"/>
              <a:t>Senior </a:t>
            </a:r>
            <a:r>
              <a:rPr lang="en-GB" sz="2000" smtClean="0"/>
              <a:t>Trade Promotion Adviser</a:t>
            </a:r>
          </a:p>
          <a:p>
            <a:pPr algn="ctr">
              <a:buFontTx/>
              <a:buNone/>
            </a:pPr>
            <a:endParaRPr lang="fr-CH" sz="16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19200" y="4953000"/>
            <a:ext cx="3886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>
                <a:solidFill>
                  <a:srgbClr val="EDC223"/>
                </a:solidFill>
              </a:rPr>
              <a:t>International Trade Centre (ITC)</a:t>
            </a: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rgbClr val="EDC223"/>
                </a:solidFill>
              </a:rPr>
              <a:t>Palais des Nations</a:t>
            </a: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rgbClr val="EDC223"/>
                </a:solidFill>
              </a:rPr>
              <a:t>CH-1211 Geneva 10</a:t>
            </a:r>
            <a:endParaRPr lang="en-US" sz="2000">
              <a:solidFill>
                <a:srgbClr val="EDC223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42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solidFill>
                  <a:srgbClr val="EDC223"/>
                </a:solidFill>
              </a:rPr>
              <a:t>Tel.: 	+41 22 730 0417</a:t>
            </a: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rgbClr val="EDC223"/>
                </a:solidFill>
              </a:rPr>
              <a:t>Fax.:	+41 22 733 4439</a:t>
            </a: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rgbClr val="EDC223"/>
                </a:solidFill>
              </a:rPr>
              <a:t>E-mail: </a:t>
            </a:r>
            <a:r>
              <a:rPr lang="en-GB" sz="2000" u="sng">
                <a:solidFill>
                  <a:srgbClr val="EDC223"/>
                </a:solidFill>
                <a:hlinkClick r:id="rId2"/>
              </a:rPr>
              <a:t>eprp@intracen.org</a:t>
            </a:r>
            <a:endParaRPr lang="en-GB" sz="2000" u="sng">
              <a:solidFill>
                <a:srgbClr val="EDC223"/>
              </a:solidFill>
            </a:endParaRPr>
          </a:p>
          <a:p>
            <a:pPr>
              <a:spcBef>
                <a:spcPct val="20000"/>
              </a:spcBef>
            </a:pPr>
            <a:r>
              <a:rPr lang="fr-CH" sz="2000">
                <a:solidFill>
                  <a:srgbClr val="EDC223"/>
                </a:solidFill>
              </a:rPr>
              <a:t>Web: </a:t>
            </a:r>
            <a:r>
              <a:rPr lang="fr-CH" sz="2000" u="sng">
                <a:solidFill>
                  <a:srgbClr val="EDC223"/>
                </a:solidFill>
              </a:rPr>
              <a:t>www.intracen.org/eprp</a:t>
            </a:r>
            <a:endParaRPr lang="en-US" sz="2000" u="sng">
              <a:solidFill>
                <a:srgbClr val="EDC22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Globalización y Pobreza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7375"/>
            <a:ext cx="8172450" cy="4695825"/>
          </a:xfrm>
        </p:spPr>
        <p:txBody>
          <a:bodyPr/>
          <a:lstStyle/>
          <a:p>
            <a:pPr eaLnBrk="1" hangingPunct="1"/>
            <a:r>
              <a:rPr lang="es-ES" smtClean="0"/>
              <a:t>Conciencia internacional para que la globalización beneficie a los pobres</a:t>
            </a:r>
          </a:p>
          <a:p>
            <a:pPr eaLnBrk="1" hangingPunct="1"/>
            <a:r>
              <a:rPr lang="es-ES" smtClean="0"/>
              <a:t>Los beneficios del crecimiento económico no  tienen un efecto “trickle - down” para los pobres de forma automática </a:t>
            </a:r>
          </a:p>
          <a:p>
            <a:pPr eaLnBrk="1" hangingPunct="1"/>
            <a:r>
              <a:rPr lang="es-ES" smtClean="0"/>
              <a:t>Por lo tanto, hay que incluir a los pobres en el proceso de crecimiento a través del empleo y actividades empresariales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Estrategia de Reducción de la Pobreza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9817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Tx/>
              <a:buNone/>
            </a:pPr>
            <a:r>
              <a:rPr lang="es-ES" sz="2800" smtClean="0"/>
              <a:t>	</a:t>
            </a:r>
          </a:p>
          <a:p>
            <a:pPr eaLnBrk="1" hangingPunct="1"/>
            <a:r>
              <a:rPr lang="es-ES" sz="2800" smtClean="0"/>
              <a:t>Nivel Micro</a:t>
            </a:r>
          </a:p>
          <a:p>
            <a:pPr lvl="1" eaLnBrk="1" hangingPunct="1"/>
            <a:r>
              <a:rPr lang="es-ES" sz="2400" smtClean="0"/>
              <a:t>Asistencia técnica a pequeña escala para relacionar a los pequeños productores con mercados de exportación</a:t>
            </a:r>
          </a:p>
          <a:p>
            <a:pPr eaLnBrk="1" hangingPunct="1"/>
            <a:r>
              <a:rPr lang="es-ES" sz="2800" smtClean="0"/>
              <a:t>Nivel Estratégico</a:t>
            </a:r>
          </a:p>
          <a:p>
            <a:pPr lvl="1" eaLnBrk="1" hangingPunct="1"/>
            <a:r>
              <a:rPr lang="es-ES" sz="2400" smtClean="0"/>
              <a:t>Proveer herramientas a gobiernos y Organizaciones de Apoyo al Comercio (TSI) para implementar estrategias de comercio y reducción de la pobreza</a:t>
            </a:r>
          </a:p>
          <a:p>
            <a:pPr eaLnBrk="1" hangingPunct="1"/>
            <a:r>
              <a:rPr lang="es-ES" sz="2800" smtClean="0"/>
              <a:t>Nivel de Políticas </a:t>
            </a:r>
          </a:p>
          <a:p>
            <a:pPr lvl="1" eaLnBrk="1" hangingPunct="1"/>
            <a:r>
              <a:rPr lang="es-ES" sz="2400" smtClean="0"/>
              <a:t>Crear  conciencia acerca de la relación entre el comercio, la reducción de pobreza y las acciones necesarias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El enfoque de PRPE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953000"/>
          </a:xfrm>
        </p:spPr>
        <p:txBody>
          <a:bodyPr/>
          <a:lstStyle/>
          <a:p>
            <a:pPr eaLnBrk="1" hangingPunct="1"/>
            <a:r>
              <a:rPr lang="es-ES" smtClean="0"/>
              <a:t>Enfoque de abajo hacia arriba</a:t>
            </a:r>
          </a:p>
          <a:p>
            <a:pPr eaLnBrk="1" hangingPunct="1"/>
            <a:r>
              <a:rPr lang="es-ES" smtClean="0"/>
              <a:t>Construido sobre fortalezas existentes</a:t>
            </a:r>
          </a:p>
          <a:p>
            <a:pPr eaLnBrk="1" hangingPunct="1"/>
            <a:r>
              <a:rPr lang="es-ES" smtClean="0"/>
              <a:t>Cooperación con instituciones locales, TSIs, ONG y agencias de desarrollo</a:t>
            </a:r>
          </a:p>
          <a:p>
            <a:pPr eaLnBrk="1" hangingPunct="1"/>
            <a:r>
              <a:rPr lang="es-ES" smtClean="0"/>
              <a:t>Mejoras sustentables a largo plazo</a:t>
            </a:r>
          </a:p>
          <a:p>
            <a:pPr eaLnBrk="1" hangingPunct="1"/>
            <a:r>
              <a:rPr lang="es-ES" smtClean="0"/>
              <a:t>Aumento y replicación de las actividades para potenciar el impacto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Impacto y evaluación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534400" cy="464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smtClean="0"/>
          </a:p>
          <a:p>
            <a:pPr eaLnBrk="1" hangingPunct="1"/>
            <a:r>
              <a:rPr lang="es-ES" smtClean="0"/>
              <a:t>Evaluación del IMPACTO DIRECTO a través de herramienta de evaluación del impacto</a:t>
            </a:r>
          </a:p>
          <a:p>
            <a:pPr eaLnBrk="1" hangingPunct="1">
              <a:buFontTx/>
              <a:buNone/>
            </a:pPr>
            <a:r>
              <a:rPr lang="es-ES" smtClean="0"/>
              <a:t>   Cuestionario completado en Excel:</a:t>
            </a:r>
          </a:p>
          <a:p>
            <a:pPr lvl="1" eaLnBrk="1" hangingPunct="1">
              <a:buFontTx/>
              <a:buChar char="-"/>
            </a:pPr>
            <a:r>
              <a:rPr lang="es-ES" sz="3200" smtClean="0"/>
              <a:t>Al principio de la intervención</a:t>
            </a:r>
          </a:p>
          <a:p>
            <a:pPr lvl="1" eaLnBrk="1" hangingPunct="1">
              <a:buFontTx/>
              <a:buChar char="-"/>
            </a:pPr>
            <a:r>
              <a:rPr lang="es-ES" sz="3200" smtClean="0"/>
              <a:t>Al final del proyecto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95400" y="152400"/>
            <a:ext cx="655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CH" sz="4400">
                <a:solidFill>
                  <a:srgbClr val="EDC2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triángulo de la susten</a:t>
            </a:r>
            <a:r>
              <a:rPr lang="fr-CH" sz="4400" b="1">
                <a:solidFill>
                  <a:srgbClr val="EDC2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fr-CH" sz="4400">
                <a:solidFill>
                  <a:srgbClr val="EDC2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abilidad</a:t>
            </a:r>
            <a:endParaRPr lang="en-GB" sz="4400">
              <a:solidFill>
                <a:srgbClr val="EDC2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195" name="Group 27"/>
          <p:cNvGrpSpPr>
            <a:grpSpLocks/>
          </p:cNvGrpSpPr>
          <p:nvPr/>
        </p:nvGrpSpPr>
        <p:grpSpPr bwMode="auto">
          <a:xfrm>
            <a:off x="838200" y="1600200"/>
            <a:ext cx="7948613" cy="5087938"/>
            <a:chOff x="480" y="1008"/>
            <a:chExt cx="5007" cy="320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3648" y="3301"/>
              <a:ext cx="1776" cy="9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Y"/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480" y="3301"/>
              <a:ext cx="177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Y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1968" y="1019"/>
              <a:ext cx="1776" cy="7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Y"/>
            </a:p>
          </p:txBody>
        </p:sp>
        <p:grpSp>
          <p:nvGrpSpPr>
            <p:cNvPr id="8199" name="Group 26"/>
            <p:cNvGrpSpPr>
              <a:grpSpLocks/>
            </p:cNvGrpSpPr>
            <p:nvPr/>
          </p:nvGrpSpPr>
          <p:grpSpPr bwMode="auto">
            <a:xfrm>
              <a:off x="528" y="1008"/>
              <a:ext cx="4959" cy="3199"/>
              <a:chOff x="528" y="1008"/>
              <a:chExt cx="4959" cy="3199"/>
            </a:xfrm>
          </p:grpSpPr>
          <p:sp>
            <p:nvSpPr>
              <p:cNvPr id="8200" name="Line 9"/>
              <p:cNvSpPr>
                <a:spLocks noChangeShapeType="1"/>
              </p:cNvSpPr>
              <p:nvPr/>
            </p:nvSpPr>
            <p:spPr bwMode="auto">
              <a:xfrm flipH="1">
                <a:off x="1440" y="2005"/>
                <a:ext cx="688" cy="864"/>
              </a:xfrm>
              <a:prstGeom prst="line">
                <a:avLst/>
              </a:prstGeom>
              <a:noFill/>
              <a:ln w="50800">
                <a:solidFill>
                  <a:srgbClr val="FFD911"/>
                </a:solidFill>
                <a:round/>
                <a:headEnd type="arrow" w="lg" len="lg"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Line 10"/>
              <p:cNvSpPr>
                <a:spLocks noChangeShapeType="1"/>
              </p:cNvSpPr>
              <p:nvPr/>
            </p:nvSpPr>
            <p:spPr bwMode="auto">
              <a:xfrm>
                <a:off x="3600" y="2101"/>
                <a:ext cx="544" cy="784"/>
              </a:xfrm>
              <a:prstGeom prst="line">
                <a:avLst/>
              </a:prstGeom>
              <a:noFill/>
              <a:ln w="50800">
                <a:solidFill>
                  <a:srgbClr val="FFD911"/>
                </a:solidFill>
                <a:round/>
                <a:headEnd type="arrow" w="lg" len="lg"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Line 11"/>
              <p:cNvSpPr>
                <a:spLocks noChangeShapeType="1"/>
              </p:cNvSpPr>
              <p:nvPr/>
            </p:nvSpPr>
            <p:spPr bwMode="auto">
              <a:xfrm flipH="1">
                <a:off x="2496" y="3637"/>
                <a:ext cx="832" cy="0"/>
              </a:xfrm>
              <a:prstGeom prst="line">
                <a:avLst/>
              </a:prstGeom>
              <a:noFill/>
              <a:ln w="50800">
                <a:solidFill>
                  <a:srgbClr val="FFD911"/>
                </a:solidFill>
                <a:round/>
                <a:headEnd type="arrow" w="lg" len="lg"/>
                <a:tailEnd type="arrow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03" name="Group 12"/>
              <p:cNvGrpSpPr>
                <a:grpSpLocks/>
              </p:cNvGrpSpPr>
              <p:nvPr/>
            </p:nvGrpSpPr>
            <p:grpSpPr bwMode="auto">
              <a:xfrm>
                <a:off x="1680" y="1824"/>
                <a:ext cx="2304" cy="1392"/>
                <a:chOff x="1920" y="1872"/>
                <a:chExt cx="2256" cy="1344"/>
              </a:xfrm>
            </p:grpSpPr>
            <p:sp>
              <p:nvSpPr>
                <p:cNvPr id="8207" name="AutoShape 13"/>
                <p:cNvSpPr>
                  <a:spLocks noChangeArrowheads="1"/>
                </p:cNvSpPr>
                <p:nvPr/>
              </p:nvSpPr>
              <p:spPr bwMode="auto">
                <a:xfrm>
                  <a:off x="1920" y="1872"/>
                  <a:ext cx="2256" cy="1344"/>
                </a:xfrm>
                <a:prstGeom prst="triangle">
                  <a:avLst>
                    <a:gd name="adj" fmla="val 50000"/>
                  </a:avLst>
                </a:prstGeom>
                <a:noFill/>
                <a:ln w="25400">
                  <a:solidFill>
                    <a:srgbClr val="EDC22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Y"/>
                </a:p>
              </p:txBody>
            </p:sp>
            <p:sp>
              <p:nvSpPr>
                <p:cNvPr id="20494" name="Oval 14"/>
                <p:cNvSpPr>
                  <a:spLocks noChangeArrowheads="1"/>
                </p:cNvSpPr>
                <p:nvPr/>
              </p:nvSpPr>
              <p:spPr bwMode="auto">
                <a:xfrm>
                  <a:off x="2592" y="2463"/>
                  <a:ext cx="1117" cy="646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EDC22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s-ES" sz="20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CCI</a:t>
                  </a:r>
                </a:p>
                <a:p>
                  <a:pPr algn="ctr"/>
                  <a:r>
                    <a:rPr lang="es-ES" sz="1400" b="1">
                      <a:solidFill>
                        <a:schemeClr val="accent2"/>
                      </a:solidFill>
                    </a:rPr>
                    <a:t>Entradas técnicas</a:t>
                  </a:r>
                </a:p>
              </p:txBody>
            </p:sp>
            <p:sp>
              <p:nvSpPr>
                <p:cNvPr id="820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32" y="2113"/>
                  <a:ext cx="1" cy="239"/>
                </a:xfrm>
                <a:prstGeom prst="line">
                  <a:avLst/>
                </a:prstGeom>
                <a:noFill/>
                <a:ln w="25400">
                  <a:solidFill>
                    <a:srgbClr val="EDC223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0" name="Line 16"/>
                <p:cNvSpPr>
                  <a:spLocks noChangeShapeType="1"/>
                </p:cNvSpPr>
                <p:nvPr/>
              </p:nvSpPr>
              <p:spPr bwMode="auto">
                <a:xfrm rot="800615">
                  <a:off x="3445" y="2912"/>
                  <a:ext cx="347" cy="120"/>
                </a:xfrm>
                <a:prstGeom prst="line">
                  <a:avLst/>
                </a:prstGeom>
                <a:noFill/>
                <a:ln w="25400">
                  <a:solidFill>
                    <a:srgbClr val="EDC223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208" y="2880"/>
                  <a:ext cx="240" cy="144"/>
                </a:xfrm>
                <a:prstGeom prst="line">
                  <a:avLst/>
                </a:prstGeom>
                <a:noFill/>
                <a:ln w="25400">
                  <a:solidFill>
                    <a:srgbClr val="EDC223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04" name="Text Box 18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1694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Comunidad local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organización del grupo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desarrollo de capacidades locales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producción y entrega</a:t>
                </a:r>
              </a:p>
            </p:txBody>
          </p:sp>
          <p:sp>
            <p:nvSpPr>
              <p:cNvPr id="8205" name="Text Box 19"/>
              <p:cNvSpPr txBox="1">
                <a:spLocks noChangeArrowheads="1"/>
              </p:cNvSpPr>
              <p:nvPr/>
            </p:nvSpPr>
            <p:spPr bwMode="auto">
              <a:xfrm>
                <a:off x="528" y="3397"/>
                <a:ext cx="1920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Enlaces de mercado: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enlaces formales para comunidades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desarrollo de productos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marketing</a:t>
                </a:r>
              </a:p>
            </p:txBody>
          </p:sp>
          <p:sp>
            <p:nvSpPr>
              <p:cNvPr id="8206" name="Text Box 20"/>
              <p:cNvSpPr txBox="1">
                <a:spLocks noChangeArrowheads="1"/>
              </p:cNvSpPr>
              <p:nvPr/>
            </p:nvSpPr>
            <p:spPr bwMode="auto">
              <a:xfrm>
                <a:off x="3777" y="3285"/>
                <a:ext cx="1710" cy="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Organizaciones de Apoyo de Comercio (TSI)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formación y servicios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 replicación</a:t>
                </a:r>
              </a:p>
              <a:p>
                <a:pPr>
                  <a:buFontTx/>
                  <a:buChar char="•"/>
                </a:pPr>
                <a:r>
                  <a:rPr lang="es-ES" sz="1500">
                    <a:solidFill>
                      <a:schemeClr val="accent2"/>
                    </a:solidFill>
                    <a:latin typeface="Arial Unicode MS" pitchFamily="34" charset="-128"/>
                  </a:rPr>
                  <a:t>Promoción de buenas Políticas</a:t>
                </a:r>
                <a:r>
                  <a:rPr lang="es-ES" sz="1500">
                    <a:latin typeface="Arial Unicode MS" pitchFamily="34" charset="-128"/>
                  </a:rPr>
                  <a:t>  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Proyectos nacionales de PRPE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24000"/>
            <a:ext cx="8401050" cy="480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mtClean="0"/>
              <a:t>Proyecto piloto, implementación, aumento, y replicación:</a:t>
            </a:r>
          </a:p>
          <a:p>
            <a:pPr marL="533400" lvl="1" indent="22225" eaLnBrk="1" hangingPunct="1">
              <a:buFontTx/>
              <a:buNone/>
            </a:pPr>
            <a:r>
              <a:rPr lang="es-ES" smtClean="0"/>
              <a:t>Brasil, India, Etiopía, Vietnam, Camboya, El Salvador, Laos PDR</a:t>
            </a:r>
          </a:p>
          <a:p>
            <a:pPr marL="0" indent="0" eaLnBrk="1" hangingPunct="1">
              <a:buFontTx/>
              <a:buNone/>
            </a:pPr>
            <a:r>
              <a:rPr lang="es-ES" smtClean="0"/>
              <a:t>Proyecto piloto, implementación:</a:t>
            </a:r>
          </a:p>
          <a:p>
            <a:pPr marL="533400" lvl="1" indent="22225" eaLnBrk="1" hangingPunct="1">
              <a:buFontTx/>
              <a:buNone/>
            </a:pPr>
            <a:r>
              <a:rPr lang="es-ES" smtClean="0"/>
              <a:t>Mongolia, Sudáfrica, Burundi, Mozambique, Kenya, Sierra Leone, Ruanda, Liberia</a:t>
            </a:r>
          </a:p>
          <a:p>
            <a:pPr marL="0" indent="0" eaLnBrk="1" hangingPunct="1">
              <a:buFontTx/>
              <a:buNone/>
            </a:pPr>
            <a:r>
              <a:rPr lang="es-ES" smtClean="0"/>
              <a:t>Análisis de las oportunidades e investigación:</a:t>
            </a:r>
          </a:p>
          <a:p>
            <a:pPr marL="533400" lvl="1" indent="22225" eaLnBrk="1" hangingPunct="1">
              <a:buFontTx/>
              <a:buNone/>
            </a:pPr>
            <a:r>
              <a:rPr lang="es-ES" smtClean="0"/>
              <a:t>Colombia, Zambia, Guinea, Filipinas, Senegal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Logros de CCI en India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	 «Feria del Desarrollo» Banco Mundial</a:t>
            </a:r>
          </a:p>
          <a:p>
            <a:pPr eaLnBrk="1" hangingPunct="1"/>
            <a:r>
              <a:rPr lang="es-ES" smtClean="0"/>
              <a:t>Exportaciones:</a:t>
            </a:r>
          </a:p>
          <a:p>
            <a:pPr lvl="1" eaLnBrk="1" hangingPunct="1">
              <a:buFontTx/>
              <a:buNone/>
            </a:pPr>
            <a:r>
              <a:rPr lang="es-ES" smtClean="0"/>
              <a:t>US$ 260,000 (2000) a US$ 1.9 millones (2006)</a:t>
            </a:r>
          </a:p>
          <a:p>
            <a:pPr eaLnBrk="1" hangingPunct="1"/>
            <a:r>
              <a:rPr lang="es-ES" smtClean="0"/>
              <a:t>el ingreso de 3,400 familias aumento en 6 veces</a:t>
            </a:r>
          </a:p>
          <a:p>
            <a:pPr lvl="1" eaLnBrk="1" hangingPunct="1">
              <a:buFontTx/>
              <a:buNone/>
            </a:pPr>
            <a:r>
              <a:rPr lang="es-ES" smtClean="0"/>
              <a:t>(335 familias al inicio)</a:t>
            </a:r>
          </a:p>
          <a:p>
            <a:pPr eaLnBrk="1" hangingPunct="1"/>
            <a:r>
              <a:rPr lang="es-ES" smtClean="0"/>
              <a:t>50% de beneficiarios fueron mujeres</a:t>
            </a:r>
          </a:p>
          <a:p>
            <a:pPr eaLnBrk="1" hangingPunct="1"/>
            <a:r>
              <a:rPr lang="es-ES" smtClean="0"/>
              <a:t>Aumento de instituciones locales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DTCC\EPRP\Pilot Projects\Other\India\Pictures\EPRP India 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11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-background-English">
  <a:themeElements>
    <a:clrScheme name="Blue-background-English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11"/>
      </a:accent1>
      <a:accent2>
        <a:srgbClr val="0C2D83"/>
      </a:accent2>
      <a:accent3>
        <a:srgbClr val="FFFFFF"/>
      </a:accent3>
      <a:accent4>
        <a:srgbClr val="000000"/>
      </a:accent4>
      <a:accent5>
        <a:srgbClr val="FFE9AA"/>
      </a:accent5>
      <a:accent6>
        <a:srgbClr val="0A2876"/>
      </a:accent6>
      <a:hlink>
        <a:srgbClr val="0066CC"/>
      </a:hlink>
      <a:folHlink>
        <a:srgbClr val="D90000"/>
      </a:folHlink>
    </a:clrScheme>
    <a:fontScheme name="Blue-background-Engli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-background-English 1">
        <a:dk1>
          <a:srgbClr val="000000"/>
        </a:dk1>
        <a:lt1>
          <a:srgbClr val="FFD911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0C2D83"/>
        </a:accent2>
        <a:accent3>
          <a:srgbClr val="FFE9AA"/>
        </a:accent3>
        <a:accent4>
          <a:srgbClr val="000000"/>
        </a:accent4>
        <a:accent5>
          <a:srgbClr val="FFFFFA"/>
        </a:accent5>
        <a:accent6>
          <a:srgbClr val="0A2876"/>
        </a:accent6>
        <a:hlink>
          <a:srgbClr val="0066CC"/>
        </a:hlink>
        <a:folHlink>
          <a:srgbClr val="D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background-English 2">
        <a:dk1>
          <a:srgbClr val="0C2D83"/>
        </a:dk1>
        <a:lt1>
          <a:srgbClr val="FFFFFF"/>
        </a:lt1>
        <a:dk2>
          <a:srgbClr val="0C2D83"/>
        </a:dk2>
        <a:lt2>
          <a:srgbClr val="003366"/>
        </a:lt2>
        <a:accent1>
          <a:srgbClr val="0C2D83"/>
        </a:accent1>
        <a:accent2>
          <a:srgbClr val="FFD911"/>
        </a:accent2>
        <a:accent3>
          <a:srgbClr val="FFFFFF"/>
        </a:accent3>
        <a:accent4>
          <a:srgbClr val="09256F"/>
        </a:accent4>
        <a:accent5>
          <a:srgbClr val="AAADC1"/>
        </a:accent5>
        <a:accent6>
          <a:srgbClr val="E7C40E"/>
        </a:accent6>
        <a:hlink>
          <a:srgbClr val="D900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background-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11"/>
        </a:accent1>
        <a:accent2>
          <a:srgbClr val="0C2D83"/>
        </a:accent2>
        <a:accent3>
          <a:srgbClr val="FFFFFF"/>
        </a:accent3>
        <a:accent4>
          <a:srgbClr val="000000"/>
        </a:accent4>
        <a:accent5>
          <a:srgbClr val="FFE9AA"/>
        </a:accent5>
        <a:accent6>
          <a:srgbClr val="0A2876"/>
        </a:accent6>
        <a:hlink>
          <a:srgbClr val="0066CC"/>
        </a:hlink>
        <a:folHlink>
          <a:srgbClr val="D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451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Arial Unicode MS</vt:lpstr>
      <vt:lpstr>Blue-background-English</vt:lpstr>
      <vt:lpstr>Programa de Reducción de la Pobreza a través de las Exportaciones (PRPE) Export-led Poverty Reduction Programme (EPRP)</vt:lpstr>
      <vt:lpstr>Globalización y Pobreza</vt:lpstr>
      <vt:lpstr>Estrategia de Reducción de la Pobreza</vt:lpstr>
      <vt:lpstr>El enfoque de PRPE</vt:lpstr>
      <vt:lpstr>Impacto y evaluación</vt:lpstr>
      <vt:lpstr>Slide 6</vt:lpstr>
      <vt:lpstr>Proyectos nacionales de PRPE</vt:lpstr>
      <vt:lpstr>Logros de CCI en India</vt:lpstr>
      <vt:lpstr>Slide 9</vt:lpstr>
      <vt:lpstr>Logros de CCI en Brasil</vt:lpstr>
      <vt:lpstr>Slide 11</vt:lpstr>
      <vt:lpstr>Logros de PRPE en Camboya</vt:lpstr>
      <vt:lpstr>Slide 13</vt:lpstr>
      <vt:lpstr>Logros de PRPE Sudáfrica</vt:lpstr>
      <vt:lpstr>Slide 15</vt:lpstr>
      <vt:lpstr>Actores en la Responsabilidad Social Corporativa</vt:lpstr>
      <vt:lpstr>Colaboraciones</vt:lpstr>
      <vt:lpstr>Gracias!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Cassaro</dc:creator>
  <cp:lastModifiedBy>anarod</cp:lastModifiedBy>
  <cp:revision>98</cp:revision>
  <dcterms:created xsi:type="dcterms:W3CDTF">2003-03-03T12:08:49Z</dcterms:created>
  <dcterms:modified xsi:type="dcterms:W3CDTF">2010-07-12T13:37:32Z</dcterms:modified>
</cp:coreProperties>
</file>