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9" r:id="rId5"/>
    <p:sldId id="263" r:id="rId6"/>
  </p:sldIdLst>
  <p:sldSz cx="9144000" cy="6858000" type="screen4x3"/>
  <p:notesSz cx="6858000" cy="9144000"/>
  <p:embeddedFontLst>
    <p:embeddedFont>
      <p:font typeface="Arial Narrow" pitchFamily="34" charset="0"/>
      <p:regular r:id="rId9"/>
      <p:bold r:id="rId10"/>
      <p:italic r:id="rId11"/>
      <p:boldItalic r:id="rId12"/>
    </p:embeddedFont>
    <p:embeddedFont>
      <p:font typeface="Arial Unicode MS" pitchFamily="34" charset="-128"/>
      <p:regular r:id="rId13"/>
    </p:embeddedFont>
    <p:embeddedFont>
      <p:font typeface="Verdana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0" autoAdjust="0"/>
    <p:restoredTop sz="90929"/>
  </p:normalViewPr>
  <p:slideViewPr>
    <p:cSldViewPr>
      <p:cViewPr varScale="1">
        <p:scale>
          <a:sx n="61" d="100"/>
          <a:sy n="61" d="100"/>
        </p:scale>
        <p:origin x="-8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DFD00E-4070-4E64-9058-56D46A7F02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E3A06C-10EC-46EA-A5DC-9416D8CE88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DA715-CC41-4B93-A811-4D1A26BDBF39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>
                <a:latin typeface="Verdana" pitchFamily="34" charset="0"/>
              </a:rPr>
              <a:t>Am</a:t>
            </a:r>
            <a:r>
              <a:rPr lang="en-US" sz="1000">
                <a:latin typeface="Times New Roman"/>
              </a:rPr>
              <a:t>é</a:t>
            </a:r>
            <a:r>
              <a:rPr lang="en-US" sz="1000">
                <a:latin typeface="Verdana" pitchFamily="34" charset="0"/>
              </a:rPr>
              <a:t>rica Latina es una de las regiones m</a:t>
            </a:r>
            <a:r>
              <a:rPr lang="en-US" sz="1000">
                <a:latin typeface="Times New Roman"/>
              </a:rPr>
              <a:t>á</a:t>
            </a:r>
            <a:r>
              <a:rPr lang="en-US" sz="1000">
                <a:latin typeface="Verdana" pitchFamily="34" charset="0"/>
              </a:rPr>
              <a:t>s desiguales del mundo. El diez por</a:t>
            </a:r>
          </a:p>
          <a:p>
            <a:r>
              <a:rPr lang="en-US" sz="1000">
                <a:latin typeface="Verdana" pitchFamily="34" charset="0"/>
              </a:rPr>
              <a:t>ciento m</a:t>
            </a:r>
            <a:r>
              <a:rPr lang="en-US" sz="1000">
                <a:latin typeface="Times New Roman"/>
              </a:rPr>
              <a:t>á</a:t>
            </a:r>
            <a:r>
              <a:rPr lang="en-US" sz="1000">
                <a:latin typeface="Verdana" pitchFamily="34" charset="0"/>
              </a:rPr>
              <a:t>s rico de la poblaci</a:t>
            </a:r>
            <a:r>
              <a:rPr lang="en-US" sz="1000">
                <a:latin typeface="Times New Roman"/>
              </a:rPr>
              <a:t>ó</a:t>
            </a:r>
            <a:r>
              <a:rPr lang="en-US" sz="1000">
                <a:latin typeface="Verdana" pitchFamily="34" charset="0"/>
              </a:rPr>
              <a:t>n recibe aproximadamente la mitad del ingreso</a:t>
            </a:r>
          </a:p>
          <a:p>
            <a:r>
              <a:rPr lang="en-US" sz="1000">
                <a:latin typeface="Verdana" pitchFamily="34" charset="0"/>
              </a:rPr>
              <a:t>total, mientras los m</a:t>
            </a:r>
            <a:r>
              <a:rPr lang="en-US" sz="1000">
                <a:latin typeface="Times New Roman"/>
              </a:rPr>
              <a:t>á</a:t>
            </a:r>
            <a:r>
              <a:rPr lang="en-US" sz="1000">
                <a:latin typeface="Verdana" pitchFamily="34" charset="0"/>
              </a:rPr>
              <a:t>s pobres s</a:t>
            </a:r>
            <a:r>
              <a:rPr lang="en-US" sz="1000">
                <a:latin typeface="Times New Roman"/>
              </a:rPr>
              <a:t>ó</a:t>
            </a:r>
            <a:r>
              <a:rPr lang="en-US" sz="1000">
                <a:latin typeface="Verdana" pitchFamily="34" charset="0"/>
              </a:rPr>
              <a:t>lo obtienen menos del dos por ciento.</a:t>
            </a:r>
          </a:p>
          <a:p>
            <a:endParaRPr 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9DD06-43B2-4B71-BF00-05FF48BBC40D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ES" sz="1000">
                <a:solidFill>
                  <a:srgbClr val="000000"/>
                </a:solidFill>
                <a:latin typeface="Arial Narrow" pitchFamily="34" charset="0"/>
              </a:rPr>
              <a:t>El mayor efecto que pueda tener la liberalizaci</a:t>
            </a:r>
            <a:r>
              <a:rPr lang="es-ES" sz="1000">
                <a:solidFill>
                  <a:srgbClr val="000000"/>
                </a:solidFill>
                <a:latin typeface="Times New Roman"/>
              </a:rPr>
              <a:t>ó</a:t>
            </a:r>
            <a:r>
              <a:rPr lang="es-ES" sz="1000">
                <a:solidFill>
                  <a:srgbClr val="000000"/>
                </a:solidFill>
                <a:latin typeface="Arial Narrow" pitchFamily="34" charset="0"/>
              </a:rPr>
              <a:t>n del comercio sobre la pobreza es a trav</a:t>
            </a:r>
            <a:r>
              <a:rPr lang="es-ES" sz="1000">
                <a:solidFill>
                  <a:srgbClr val="000000"/>
                </a:solidFill>
                <a:latin typeface="Times New Roman"/>
              </a:rPr>
              <a:t>é</a:t>
            </a:r>
            <a:r>
              <a:rPr lang="es-ES" sz="1000">
                <a:solidFill>
                  <a:srgbClr val="000000"/>
                </a:solidFill>
                <a:latin typeface="Arial Narrow" pitchFamily="34" charset="0"/>
              </a:rPr>
              <a:t>s del crecimiento: un incremento del comercio como proporci</a:t>
            </a:r>
            <a:r>
              <a:rPr lang="es-ES" sz="1000">
                <a:solidFill>
                  <a:srgbClr val="000000"/>
                </a:solidFill>
                <a:latin typeface="Times New Roman"/>
              </a:rPr>
              <a:t>ó</a:t>
            </a:r>
            <a:r>
              <a:rPr lang="es-ES" sz="1000">
                <a:solidFill>
                  <a:srgbClr val="000000"/>
                </a:solidFill>
                <a:latin typeface="Arial Narrow" pitchFamily="34" charset="0"/>
              </a:rPr>
              <a:t>n del PIB de 20 puntos porcentuales incrementa el crecimiento entre 0.5 y 1% por a</a:t>
            </a:r>
            <a:r>
              <a:rPr lang="es-ES" sz="1000">
                <a:solidFill>
                  <a:srgbClr val="000000"/>
                </a:solidFill>
                <a:latin typeface="Times New Roman"/>
              </a:rPr>
              <a:t>ñ</a:t>
            </a:r>
            <a:r>
              <a:rPr lang="es-ES" sz="1000">
                <a:solidFill>
                  <a:srgbClr val="000000"/>
                </a:solidFill>
                <a:latin typeface="Arial Narrow" pitchFamily="34" charset="0"/>
              </a:rPr>
              <a:t>o (Dollar y Kray, 2001).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ES" sz="100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Si bien el crecimiento es clave para la reducci</a:t>
            </a:r>
            <a:r>
              <a:rPr lang="es-ES" sz="1000">
                <a:solidFill>
                  <a:srgbClr val="000000"/>
                </a:solidFill>
                <a:latin typeface="Times New Roman"/>
                <a:cs typeface="Arial" pitchFamily="34" charset="0"/>
              </a:rPr>
              <a:t>ó</a:t>
            </a:r>
            <a:r>
              <a:rPr lang="es-ES" sz="100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n de la pobreza, es la propia pobreza la que impide alcanzar tasas de crecimiento altas y sostenidas. Asimismo, la mala distribuci</a:t>
            </a:r>
            <a:r>
              <a:rPr lang="es-ES" sz="1000">
                <a:solidFill>
                  <a:srgbClr val="000000"/>
                </a:solidFill>
                <a:latin typeface="Times New Roman"/>
                <a:cs typeface="Arial" pitchFamily="34" charset="0"/>
              </a:rPr>
              <a:t>ó</a:t>
            </a:r>
            <a:r>
              <a:rPr lang="es-ES" sz="100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n del ingreso atenta contra el proceso  crecimiento y limita las posibilidades efectivas de salir de la pobreza.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ES" sz="100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Se trata de un circulo vicioso en b</a:t>
            </a:r>
            <a:r>
              <a:rPr lang="es-ES" sz="1000">
                <a:solidFill>
                  <a:srgbClr val="000000"/>
                </a:solidFill>
                <a:latin typeface="Times New Roman"/>
                <a:cs typeface="Arial" pitchFamily="34" charset="0"/>
              </a:rPr>
              <a:t>ú</a:t>
            </a:r>
            <a:r>
              <a:rPr lang="es-ES" sz="100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squeda de una salida virtuosa.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s-ES" sz="100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s-ES" sz="100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s-ES" sz="1000">
              <a:solidFill>
                <a:srgbClr val="000000"/>
              </a:solidFill>
              <a:latin typeface="Arial Narrow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s-ES" sz="1000">
              <a:solidFill>
                <a:srgbClr val="000000"/>
              </a:solidFill>
              <a:latin typeface="Arial Narrow" pitchFamily="34" charset="0"/>
            </a:endParaRPr>
          </a:p>
          <a:p>
            <a:endParaRPr 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6B989-1A56-4B5C-8062-F55940D026C1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1000">
                <a:latin typeface="Arial Narrow" pitchFamily="34" charset="0"/>
              </a:rPr>
              <a:t>Los cambios de las pol</a:t>
            </a:r>
            <a:r>
              <a:rPr lang="es-ES" sz="1000">
                <a:latin typeface="Times New Roman"/>
              </a:rPr>
              <a:t>í</a:t>
            </a:r>
            <a:r>
              <a:rPr lang="es-ES" sz="1000">
                <a:latin typeface="Arial Narrow" pitchFamily="34" charset="0"/>
              </a:rPr>
              <a:t>ticas comerciales afectan a los individuos u hogares a trav</a:t>
            </a:r>
            <a:r>
              <a:rPr lang="es-ES" sz="1000">
                <a:latin typeface="Times New Roman"/>
              </a:rPr>
              <a:t>é</a:t>
            </a:r>
            <a:r>
              <a:rPr lang="es-ES" sz="1000">
                <a:latin typeface="Arial Narrow" pitchFamily="34" charset="0"/>
              </a:rPr>
              <a:t>s de tres canales de transmisi</a:t>
            </a:r>
            <a:r>
              <a:rPr lang="es-ES" sz="1000">
                <a:latin typeface="Times New Roman"/>
              </a:rPr>
              <a:t>ó</a:t>
            </a:r>
            <a:r>
              <a:rPr lang="es-ES" sz="1000">
                <a:latin typeface="Arial Narrow" pitchFamily="34" charset="0"/>
              </a:rPr>
              <a:t>n </a:t>
            </a:r>
          </a:p>
          <a:p>
            <a:pPr>
              <a:lnSpc>
                <a:spcPct val="90000"/>
              </a:lnSpc>
            </a:pPr>
            <a:r>
              <a:rPr lang="es-ES" sz="1000">
                <a:latin typeface="Arial Narrow" pitchFamily="34" charset="0"/>
              </a:rPr>
              <a:t>	(i) Variaci</a:t>
            </a:r>
            <a:r>
              <a:rPr lang="es-ES" sz="1000">
                <a:latin typeface="Times New Roman"/>
              </a:rPr>
              <a:t>ó</a:t>
            </a:r>
            <a:r>
              <a:rPr lang="es-ES" sz="1000">
                <a:latin typeface="Arial Narrow" pitchFamily="34" charset="0"/>
              </a:rPr>
              <a:t>n en los precios: efecto de los precios internacionales de los bienes y servicios sobre los precios dom</a:t>
            </a:r>
            <a:r>
              <a:rPr lang="es-ES" sz="1000">
                <a:latin typeface="Times New Roman"/>
              </a:rPr>
              <a:t>é</a:t>
            </a:r>
            <a:r>
              <a:rPr lang="es-ES" sz="1000">
                <a:latin typeface="Arial Narrow" pitchFamily="34" charset="0"/>
              </a:rPr>
              <a:t>sticos (consumo);</a:t>
            </a:r>
          </a:p>
          <a:p>
            <a:pPr>
              <a:lnSpc>
                <a:spcPct val="90000"/>
              </a:lnSpc>
            </a:pPr>
            <a:r>
              <a:rPr lang="es-ES" sz="1000">
                <a:latin typeface="Arial Narrow" pitchFamily="34" charset="0"/>
              </a:rPr>
              <a:t>	(ii) v</a:t>
            </a:r>
            <a:r>
              <a:rPr lang="es-ES" sz="1000">
                <a:latin typeface="Times New Roman"/>
              </a:rPr>
              <a:t>í</a:t>
            </a:r>
            <a:r>
              <a:rPr lang="es-ES" sz="1000">
                <a:latin typeface="Arial Narrow" pitchFamily="34" charset="0"/>
              </a:rPr>
              <a:t>a las empresas: ganancias, salarios y empleo;</a:t>
            </a:r>
          </a:p>
          <a:p>
            <a:pPr>
              <a:lnSpc>
                <a:spcPct val="90000"/>
              </a:lnSpc>
            </a:pPr>
            <a:r>
              <a:rPr lang="es-ES" sz="1000">
                <a:latin typeface="Arial Narrow" pitchFamily="34" charset="0"/>
              </a:rPr>
              <a:t>	(iii) Impuestos y gastos del Estado: ingresos fiscales e inversi</a:t>
            </a:r>
            <a:r>
              <a:rPr lang="es-ES" sz="1000">
                <a:latin typeface="Times New Roman"/>
              </a:rPr>
              <a:t>ó</a:t>
            </a:r>
            <a:r>
              <a:rPr lang="es-ES" sz="1000">
                <a:latin typeface="Arial Narrow" pitchFamily="34" charset="0"/>
              </a:rPr>
              <a:t>n p</a:t>
            </a:r>
            <a:r>
              <a:rPr lang="es-ES" sz="1000">
                <a:latin typeface="Times New Roman"/>
              </a:rPr>
              <a:t>ú</a:t>
            </a:r>
            <a:r>
              <a:rPr lang="es-ES" sz="1000">
                <a:latin typeface="Arial Narrow" pitchFamily="34" charset="0"/>
              </a:rPr>
              <a:t>blica.</a:t>
            </a:r>
            <a:endParaRPr lang="en-US" sz="1000">
              <a:latin typeface="Arial Narrow" pitchFamily="34" charset="0"/>
            </a:endParaRP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832A-6972-4898-A6C7-84676AC47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D7DAD-D782-4778-89D8-7554394F68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FD4B9-B411-48A0-805B-65ABD20449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50D61-9C5B-43F9-B7E8-D74919F82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349B4-3AA3-4F05-B616-55AB71A530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0171E-9637-4F95-B98B-FA390BF26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6271E-24D9-4167-91B4-A76C225913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D3663-6413-4C39-8978-D0E322A302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74284-C66E-4220-BD98-559AEC421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41856-59E8-44B4-8E2C-AD142B1F8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1D5AE-B13E-4A69-84D6-90DEF247E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E6480D-CD55-40EF-8DE7-2A4FFDB431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28600" y="381000"/>
            <a:ext cx="8763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000">
                <a:latin typeface="Arial Narrow" pitchFamily="34" charset="0"/>
              </a:rPr>
              <a:t>Liberalizacion del comercio y alivio de la pobreza</a:t>
            </a:r>
            <a:br>
              <a:rPr lang="es-ES" sz="4000">
                <a:latin typeface="Arial Narrow" pitchFamily="34" charset="0"/>
              </a:rPr>
            </a:br>
            <a:endParaRPr lang="es-ES" sz="4000">
              <a:latin typeface="Arial Narrow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47800" y="3352800"/>
            <a:ext cx="7467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ES" sz="2800">
                <a:latin typeface="Arial Narrow" pitchFamily="34" charset="0"/>
              </a:rPr>
              <a:t>Erick J. Zeballos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s-ES">
                <a:latin typeface="Arial Narrow" pitchFamily="34" charset="0"/>
              </a:rPr>
              <a:t>Banco Interamericano de Desarrollo</a:t>
            </a:r>
          </a:p>
          <a:p>
            <a:pPr marL="342900" indent="-342900" algn="ctr">
              <a:spcBef>
                <a:spcPct val="20000"/>
              </a:spcBef>
            </a:pPr>
            <a:r>
              <a:rPr lang="es-ES">
                <a:latin typeface="Arial Narrow" pitchFamily="34" charset="0"/>
              </a:rPr>
              <a:t>Sector de Integraci</a:t>
            </a:r>
            <a:r>
              <a:rPr lang="es-ES">
                <a:latin typeface="Times New Roman"/>
              </a:rPr>
              <a:t>ó</a:t>
            </a:r>
            <a:r>
              <a:rPr lang="es-ES">
                <a:latin typeface="Arial Narrow" pitchFamily="34" charset="0"/>
              </a:rPr>
              <a:t>n y Comercio</a:t>
            </a:r>
          </a:p>
          <a:p>
            <a:pPr marL="342900" indent="-342900" algn="ctr">
              <a:spcBef>
                <a:spcPct val="20000"/>
              </a:spcBef>
            </a:pPr>
            <a:endParaRPr lang="es-ES" sz="800">
              <a:latin typeface="Arial Narrow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s-AR" u="sng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Taller FOMIN clúster comercio e inversión internacionales</a:t>
            </a:r>
            <a:endParaRPr lang="en-US" u="sng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ctr">
              <a:spcBef>
                <a:spcPct val="20000"/>
              </a:spcBef>
            </a:pPr>
            <a:endParaRPr lang="es-AR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s-AR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Cartagena, 6 y 7 diciembre, 2007</a:t>
            </a:r>
            <a:endParaRPr lang="es-ES">
              <a:latin typeface="Arial Narrow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90600" y="2286000"/>
            <a:ext cx="7315200" cy="76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962400"/>
            <a:ext cx="1295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400">
                <a:solidFill>
                  <a:schemeClr val="tx2"/>
                </a:solidFill>
                <a:latin typeface="Arial Narrow" pitchFamily="34" charset="0"/>
              </a:rPr>
              <a:t>Un vistazo a la regi</a:t>
            </a:r>
            <a:r>
              <a:rPr lang="es-ES" sz="4400">
                <a:solidFill>
                  <a:schemeClr val="tx2"/>
                </a:solidFill>
                <a:latin typeface="Times New Roman"/>
              </a:rPr>
              <a:t>ó</a:t>
            </a:r>
            <a:r>
              <a:rPr lang="es-ES" sz="4400">
                <a:solidFill>
                  <a:schemeClr val="tx2"/>
                </a:solidFill>
                <a:latin typeface="Arial Narrow" pitchFamily="34" charset="0"/>
              </a:rPr>
              <a:t>n: tasa de pobreza 1950 -2000</a:t>
            </a:r>
            <a:endParaRPr lang="en-US" sz="44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0" hangingPunct="0">
              <a:buFontTx/>
              <a:buChar char="•"/>
            </a:pPr>
            <a:endParaRPr lang="es-ES" sz="3200">
              <a:latin typeface="Arial Narrow" pitchFamily="34" charset="0"/>
            </a:endParaRPr>
          </a:p>
          <a:p>
            <a:pPr marL="609600" indent="-609600">
              <a:spcBef>
                <a:spcPct val="20000"/>
              </a:spcBef>
            </a:pPr>
            <a:endParaRPr lang="es-ES" sz="3200">
              <a:latin typeface="Arial Narrow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82880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7467600" cy="4476750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6613525"/>
            <a:ext cx="1449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latin typeface="Arial Narrow" pitchFamily="34" charset="0"/>
              </a:rPr>
              <a:t>Fuente: World Bank, 2006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400">
                <a:solidFill>
                  <a:schemeClr val="tx2"/>
                </a:solidFill>
                <a:latin typeface="Arial Narrow" pitchFamily="34" charset="0"/>
              </a:rPr>
              <a:t>Un vistazo a la regi</a:t>
            </a:r>
            <a:r>
              <a:rPr lang="es-ES" sz="4400">
                <a:solidFill>
                  <a:schemeClr val="tx2"/>
                </a:solidFill>
                <a:latin typeface="Times New Roman"/>
              </a:rPr>
              <a:t>ó</a:t>
            </a:r>
            <a:r>
              <a:rPr lang="es-ES" sz="4400">
                <a:solidFill>
                  <a:schemeClr val="tx2"/>
                </a:solidFill>
                <a:latin typeface="Arial Narrow" pitchFamily="34" charset="0"/>
              </a:rPr>
              <a:t>n: coeficiente Gini 1950 -2000</a:t>
            </a:r>
            <a:endParaRPr lang="en-US" sz="44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0" hangingPunct="0">
              <a:buFontTx/>
              <a:buChar char="•"/>
            </a:pPr>
            <a:endParaRPr lang="es-ES" sz="3200">
              <a:latin typeface="Arial Narrow" pitchFamily="34" charset="0"/>
            </a:endParaRPr>
          </a:p>
          <a:p>
            <a:pPr marL="609600" indent="-609600">
              <a:spcBef>
                <a:spcPct val="20000"/>
              </a:spcBef>
            </a:pPr>
            <a:endParaRPr lang="es-ES" sz="3200">
              <a:latin typeface="Arial Narrow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14525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752600"/>
            <a:ext cx="7543800" cy="449580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6613525"/>
            <a:ext cx="1449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latin typeface="Arial Narrow" pitchFamily="34" charset="0"/>
              </a:rPr>
              <a:t>Fuente: World Bank, 2006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71513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400">
                <a:solidFill>
                  <a:schemeClr val="tx2"/>
                </a:solidFill>
                <a:latin typeface="Arial Narrow" pitchFamily="34" charset="0"/>
              </a:rPr>
              <a:t>Crecimiento </a:t>
            </a:r>
            <a:r>
              <a:rPr lang="es-ES" sz="4400">
                <a:solidFill>
                  <a:schemeClr val="tx2"/>
                </a:solidFill>
                <a:latin typeface="Times New Roman"/>
              </a:rPr>
              <a:t>–</a:t>
            </a:r>
            <a:r>
              <a:rPr lang="es-ES" sz="4400">
                <a:solidFill>
                  <a:schemeClr val="tx2"/>
                </a:solidFill>
                <a:latin typeface="Arial Narrow" pitchFamily="34" charset="0"/>
              </a:rPr>
              <a:t> pobreza - desigualdad</a:t>
            </a:r>
            <a:endParaRPr lang="en-US" sz="44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4267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>
                <a:latin typeface="Arial Narrow" pitchFamily="34" charset="0"/>
              </a:rPr>
              <a:t>Desigualdad</a:t>
            </a:r>
            <a:endParaRPr lang="en-US">
              <a:latin typeface="Arial Narrow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934200" y="4267200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>
                <a:latin typeface="Arial Narrow" pitchFamily="34" charset="0"/>
              </a:rPr>
              <a:t>Crecimiento</a:t>
            </a:r>
            <a:endParaRPr lang="en-US">
              <a:latin typeface="Arial Narrow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733800" y="21336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>
                <a:latin typeface="Arial Narrow" pitchFamily="34" charset="0"/>
              </a:rPr>
              <a:t>Pobreza</a:t>
            </a:r>
            <a:endParaRPr lang="en-US">
              <a:latin typeface="Arial Narrow" pitchFamily="34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286000" y="4495800"/>
            <a:ext cx="4572000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1752600" y="2667000"/>
            <a:ext cx="2057400" cy="16002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 flipV="1">
            <a:off x="4724400" y="2667000"/>
            <a:ext cx="2209800" cy="16002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27038" y="5375275"/>
            <a:ext cx="8488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>
                <a:latin typeface="Arial Narrow" pitchFamily="34" charset="0"/>
              </a:rPr>
              <a:t>El impacto de un determinado ritmo de crecimiento sobre la reducci</a:t>
            </a:r>
            <a:r>
              <a:rPr lang="es-ES">
                <a:latin typeface="Times New Roman"/>
              </a:rPr>
              <a:t>ó</a:t>
            </a:r>
            <a:r>
              <a:rPr lang="es-ES">
                <a:latin typeface="Arial Narrow" pitchFamily="34" charset="0"/>
              </a:rPr>
              <a:t>n de la pobreza es mayor, cuanto m</a:t>
            </a:r>
            <a:r>
              <a:rPr lang="es-ES">
                <a:latin typeface="Times New Roman"/>
              </a:rPr>
              <a:t>á</a:t>
            </a:r>
            <a:r>
              <a:rPr lang="es-ES">
                <a:latin typeface="Arial Narrow" pitchFamily="34" charset="0"/>
              </a:rPr>
              <a:t>s equitativa es la distribuci</a:t>
            </a:r>
            <a:r>
              <a:rPr lang="es-ES">
                <a:latin typeface="Times New Roman"/>
              </a:rPr>
              <a:t>ó</a:t>
            </a:r>
            <a:r>
              <a:rPr lang="es-ES">
                <a:latin typeface="Arial Narrow" pitchFamily="34" charset="0"/>
              </a:rPr>
              <a:t>n del ingreso.</a:t>
            </a:r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400">
                <a:solidFill>
                  <a:schemeClr val="tx2"/>
                </a:solidFill>
                <a:latin typeface="Arial Narrow" pitchFamily="34" charset="0"/>
              </a:rPr>
              <a:t>Comercio y pobreza: canales de transmisi</a:t>
            </a:r>
            <a:r>
              <a:rPr lang="es-ES" sz="4400">
                <a:solidFill>
                  <a:schemeClr val="tx2"/>
                </a:solidFill>
                <a:latin typeface="Times New Roman"/>
              </a:rPr>
              <a:t>ó</a:t>
            </a:r>
            <a:r>
              <a:rPr lang="es-ES" sz="4400">
                <a:solidFill>
                  <a:schemeClr val="tx2"/>
                </a:solidFill>
                <a:latin typeface="Arial Narrow" pitchFamily="34" charset="0"/>
              </a:rPr>
              <a:t>n</a:t>
            </a:r>
            <a:endParaRPr lang="en-US" sz="44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352800" y="2757488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Políticas de Comercio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352800" y="3748088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600">
                <a:latin typeface="Arial" pitchFamily="34" charset="0"/>
              </a:rPr>
              <a:t>Precios bienes y servicios</a:t>
            </a:r>
            <a:endParaRPr lang="en-US" sz="1600"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400800" y="3767138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Gobierno</a:t>
            </a:r>
          </a:p>
          <a:p>
            <a:pPr algn="ctr"/>
            <a:r>
              <a:rPr lang="en-US" sz="1600">
                <a:latin typeface="Arial" pitchFamily="34" charset="0"/>
              </a:rPr>
              <a:t>(ingresos fiscales e </a:t>
            </a:r>
          </a:p>
          <a:p>
            <a:pPr algn="ctr"/>
            <a:r>
              <a:rPr lang="en-US" sz="1600">
                <a:latin typeface="Arial" pitchFamily="34" charset="0"/>
              </a:rPr>
              <a:t>inversiones públicas)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04800" y="3748088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Empresa </a:t>
            </a:r>
          </a:p>
          <a:p>
            <a:pPr algn="ctr"/>
            <a:r>
              <a:rPr lang="en-US" sz="1600">
                <a:latin typeface="Arial" pitchFamily="34" charset="0"/>
              </a:rPr>
              <a:t>(empleo e ingresos)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3429000" y="5195888"/>
            <a:ext cx="2338388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Individuales y</a:t>
            </a:r>
          </a:p>
          <a:p>
            <a:pPr algn="ctr"/>
            <a:r>
              <a:rPr lang="en-US" sz="1600">
                <a:latin typeface="Arial" pitchFamily="34" charset="0"/>
              </a:rPr>
              <a:t>familiares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1600200" y="30480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495800" y="34480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495800" y="44338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5748338" y="4448175"/>
            <a:ext cx="1828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 flipV="1">
            <a:off x="1447800" y="4433888"/>
            <a:ext cx="1981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5715000" y="30480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311</Words>
  <Application>Microsoft Office PowerPoint</Application>
  <PresentationFormat>On-screen Show (4:3)</PresentationFormat>
  <Paragraphs>43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Times New Roman</vt:lpstr>
      <vt:lpstr>Arial Narrow</vt:lpstr>
      <vt:lpstr>Arial Unicode MS</vt:lpstr>
      <vt:lpstr>Arial</vt:lpstr>
      <vt:lpstr>Verdana</vt:lpstr>
      <vt:lpstr>Default Design</vt:lpstr>
      <vt:lpstr>Slide 1</vt:lpstr>
      <vt:lpstr>Slide 2</vt:lpstr>
      <vt:lpstr>Slide 3</vt:lpstr>
      <vt:lpstr>Slide 4</vt:lpstr>
      <vt:lpstr>Slide 5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ERICKZ</dc:creator>
  <cp:lastModifiedBy>anarod</cp:lastModifiedBy>
  <cp:revision>6</cp:revision>
  <dcterms:created xsi:type="dcterms:W3CDTF">2007-12-03T20:52:00Z</dcterms:created>
  <dcterms:modified xsi:type="dcterms:W3CDTF">2010-07-12T02:37:10Z</dcterms:modified>
</cp:coreProperties>
</file>