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55" r:id="rId1"/>
  </p:sldMasterIdLst>
  <p:notesMasterIdLst>
    <p:notesMasterId r:id="rId12"/>
  </p:notesMasterIdLst>
  <p:handoutMasterIdLst>
    <p:handoutMasterId r:id="rId13"/>
  </p:handoutMasterIdLst>
  <p:sldIdLst>
    <p:sldId id="504" r:id="rId2"/>
    <p:sldId id="519" r:id="rId3"/>
    <p:sldId id="505" r:id="rId4"/>
    <p:sldId id="515" r:id="rId5"/>
    <p:sldId id="516" r:id="rId6"/>
    <p:sldId id="518" r:id="rId7"/>
    <p:sldId id="521" r:id="rId8"/>
    <p:sldId id="522" r:id="rId9"/>
    <p:sldId id="523" r:id="rId10"/>
    <p:sldId id="520" r:id="rId11"/>
  </p:sldIdLst>
  <p:sldSz cx="9144000" cy="6858000" type="screen4x3"/>
  <p:notesSz cx="6858000" cy="9199563"/>
  <p:embeddedFontLst>
    <p:embeddedFont>
      <p:font typeface="Arial Black" pitchFamily="34" charset="0"/>
      <p:bold r:id="rId14"/>
    </p:embeddedFont>
    <p:embeddedFont>
      <p:font typeface="Tahoma" pitchFamily="34" charset="0"/>
      <p:regular r:id="rId15"/>
      <p:bold r:id="rId16"/>
    </p:embeddedFont>
    <p:embeddedFont>
      <p:font typeface="Monotype Corsiva" pitchFamily="66" charset="0"/>
      <p:italic r:id="rId17"/>
    </p:embeddedFont>
    <p:embeddedFont>
      <p:font typeface="Arial Narrow" pitchFamily="34" charset="0"/>
      <p:regular r:id="rId18"/>
      <p:bold r:id="rId19"/>
      <p:italic r:id="rId20"/>
      <p:boldItalic r:id="rId21"/>
    </p:embeddedFont>
  </p:embeddedFontLst>
  <p:defaultTextStyle>
    <a:defPPr>
      <a:defRPr lang="es-ES"/>
    </a:defPPr>
    <a:lvl1pPr algn="ctr" rtl="0" fontAlgn="base">
      <a:spcBef>
        <a:spcPct val="0"/>
      </a:spcBef>
      <a:spcAft>
        <a:spcPct val="0"/>
      </a:spcAft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rgbClr val="FFCC00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chemeClr val="tx1"/>
    </p:penClr>
  </p:showPr>
  <p:clrMru>
    <a:srgbClr val="3F51F9"/>
    <a:srgbClr val="FF9900"/>
    <a:srgbClr val="FFCC00"/>
    <a:srgbClr val="F8F8F8"/>
    <a:srgbClr val="003399"/>
    <a:srgbClr val="0033CC"/>
    <a:srgbClr val="33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29" autoAdjust="0"/>
    <p:restoredTop sz="94669" autoAdjust="0"/>
  </p:normalViewPr>
  <p:slideViewPr>
    <p:cSldViewPr>
      <p:cViewPr>
        <p:scale>
          <a:sx n="50" d="100"/>
          <a:sy n="50" d="100"/>
        </p:scale>
        <p:origin x="-1062" y="-3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524" y="-90"/>
      </p:cViewPr>
      <p:guideLst>
        <p:guide orient="horz" pos="2897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font" Target="fonts/font5.fntdata"/><Relationship Id="rId3" Type="http://schemas.openxmlformats.org/officeDocument/2006/relationships/slide" Target="slides/slide2.xml"/><Relationship Id="rId21" Type="http://schemas.openxmlformats.org/officeDocument/2006/relationships/font" Target="fonts/font8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4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3.fntdata"/><Relationship Id="rId20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2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1.fntdata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"/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"/>
          </a:p>
        </p:txBody>
      </p:sp>
      <p:sp>
        <p:nvSpPr>
          <p:cNvPr id="13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l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"/>
          </a:p>
        </p:txBody>
      </p:sp>
      <p:sp>
        <p:nvSpPr>
          <p:cNvPr id="13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A9A5D5B0-9070-48E7-AB96-D2C28AB12BC6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l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>
            <a:lvl1pPr algn="r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_tradnl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7400" cy="3448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68800"/>
            <a:ext cx="5029200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l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endParaRPr lang="es-ES_tradn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740775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21" tIns="44111" rIns="88221" bIns="44111" numCol="1" anchor="b" anchorCtr="0" compatLnSpc="1">
            <a:prstTxWarp prst="textNoShape">
              <a:avLst/>
            </a:prstTxWarp>
          </a:bodyPr>
          <a:lstStyle>
            <a:lvl1pPr algn="r" defTabSz="882650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100" b="0">
                <a:solidFill>
                  <a:schemeClr val="tx1"/>
                </a:solidFill>
                <a:latin typeface="Arial Narrow" pitchFamily="34" charset="0"/>
              </a:defRPr>
            </a:lvl1pPr>
          </a:lstStyle>
          <a:p>
            <a:fld id="{FE04172F-B47E-47A9-9621-55CEFC708904}" type="slidenum">
              <a:rPr lang="es-ES_tradnl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DAEFEB-872B-4351-B5F9-2F64D05B8580}" type="slidenum">
              <a:rPr lang="es-ES_tradnl"/>
              <a:pPr/>
              <a:t>1</a:t>
            </a:fld>
            <a:endParaRPr lang="es-ES_tradnl"/>
          </a:p>
        </p:txBody>
      </p:sp>
      <p:sp>
        <p:nvSpPr>
          <p:cNvPr id="48230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7871B2-039A-4486-A7BE-25761C627E78}" type="slidenum">
              <a:rPr lang="es-ES_tradnl"/>
              <a:pPr/>
              <a:t>2</a:t>
            </a:fld>
            <a:endParaRPr lang="es-ES_tradnl"/>
          </a:p>
        </p:txBody>
      </p:sp>
      <p:sp>
        <p:nvSpPr>
          <p:cNvPr id="48333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526EC8-2911-44B5-B451-6731D2A68DBD}" type="slidenum">
              <a:rPr lang="es-ES_tradnl"/>
              <a:pPr/>
              <a:t>3</a:t>
            </a:fld>
            <a:endParaRPr lang="es-ES_tradnl"/>
          </a:p>
        </p:txBody>
      </p:sp>
      <p:sp>
        <p:nvSpPr>
          <p:cNvPr id="44237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_trad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82B030-8C0D-4F47-8E6B-CF64EA78BF00}" type="slidenum">
              <a:rPr lang="es-ES_tradnl"/>
              <a:pPr/>
              <a:t>4</a:t>
            </a:fld>
            <a:endParaRPr lang="es-ES_tradnl"/>
          </a:p>
        </p:txBody>
      </p:sp>
      <p:sp>
        <p:nvSpPr>
          <p:cNvPr id="484354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BBB4A7-A03B-406B-A3BB-8EBCAF3844E4}" type="slidenum">
              <a:rPr lang="es-ES_tradnl"/>
              <a:pPr/>
              <a:t>5</a:t>
            </a:fld>
            <a:endParaRPr lang="es-ES_tradnl"/>
          </a:p>
        </p:txBody>
      </p:sp>
      <p:sp>
        <p:nvSpPr>
          <p:cNvPr id="485378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FA4F8-87CB-45EB-8504-271F37833BC6}" type="slidenum">
              <a:rPr lang="es-ES_tradnl"/>
              <a:pPr/>
              <a:t>6</a:t>
            </a:fld>
            <a:endParaRPr lang="es-ES_tradnl"/>
          </a:p>
        </p:txBody>
      </p:sp>
      <p:sp>
        <p:nvSpPr>
          <p:cNvPr id="487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27C7CB-B3EA-46BE-8BC3-F988AE2F092B}" type="slidenum">
              <a:rPr lang="es-ES_tradnl"/>
              <a:pPr/>
              <a:t>10</a:t>
            </a:fld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5698" name="Group 2"/>
          <p:cNvGrpSpPr>
            <a:grpSpLocks/>
          </p:cNvGrpSpPr>
          <p:nvPr/>
        </p:nvGrpSpPr>
        <p:grpSpPr bwMode="auto">
          <a:xfrm>
            <a:off x="0" y="-14288"/>
            <a:ext cx="9155113" cy="6884988"/>
            <a:chOff x="0" y="-9"/>
            <a:chExt cx="5767" cy="4337"/>
          </a:xfrm>
        </p:grpSpPr>
        <p:sp>
          <p:nvSpPr>
            <p:cNvPr id="285699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0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1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2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3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4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5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6" name="Freeform 10"/>
            <p:cNvSpPr>
              <a:spLocks/>
            </p:cNvSpPr>
            <p:nvPr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7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8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09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0" name="Rectangle 14"/>
            <p:cNvSpPr>
              <a:spLocks noChangeArrowheads="1"/>
            </p:cNvSpPr>
            <p:nvPr/>
          </p:nvSpPr>
          <p:spPr bwMode="invGray">
            <a:xfrm>
              <a:off x="0" y="2441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1" name="Freeform 15"/>
            <p:cNvSpPr>
              <a:spLocks/>
            </p:cNvSpPr>
            <p:nvPr/>
          </p:nvSpPr>
          <p:spPr bwMode="invGray">
            <a:xfrm>
              <a:off x="1632" y="2487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2" name="Freeform 16"/>
            <p:cNvSpPr>
              <a:spLocks/>
            </p:cNvSpPr>
            <p:nvPr/>
          </p:nvSpPr>
          <p:spPr bwMode="invGray">
            <a:xfrm>
              <a:off x="0" y="2487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3" name="Freeform 17"/>
            <p:cNvSpPr>
              <a:spLocks/>
            </p:cNvSpPr>
            <p:nvPr/>
          </p:nvSpPr>
          <p:spPr bwMode="invGray">
            <a:xfrm>
              <a:off x="3744" y="2487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4" name="Freeform 18"/>
            <p:cNvSpPr>
              <a:spLocks/>
            </p:cNvSpPr>
            <p:nvPr/>
          </p:nvSpPr>
          <p:spPr bwMode="invGray">
            <a:xfrm>
              <a:off x="1920" y="2487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5" name="Rectangle 19"/>
            <p:cNvSpPr>
              <a:spLocks noChangeArrowheads="1"/>
            </p:cNvSpPr>
            <p:nvPr/>
          </p:nvSpPr>
          <p:spPr bwMode="invGray">
            <a:xfrm>
              <a:off x="7" y="2456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6" name="Freeform 20"/>
            <p:cNvSpPr>
              <a:spLocks/>
            </p:cNvSpPr>
            <p:nvPr/>
          </p:nvSpPr>
          <p:spPr bwMode="invGray">
            <a:xfrm>
              <a:off x="2583" y="2449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7" name="Freeform 21"/>
            <p:cNvSpPr>
              <a:spLocks/>
            </p:cNvSpPr>
            <p:nvPr/>
          </p:nvSpPr>
          <p:spPr bwMode="invGray">
            <a:xfrm rot="18897039" flipH="1">
              <a:off x="148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8" name="Freeform 22"/>
            <p:cNvSpPr>
              <a:spLocks/>
            </p:cNvSpPr>
            <p:nvPr/>
          </p:nvSpPr>
          <p:spPr bwMode="invGray">
            <a:xfrm rot="18897039" flipH="1">
              <a:off x="766" y="2417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19" name="Freeform 23"/>
            <p:cNvSpPr>
              <a:spLocks/>
            </p:cNvSpPr>
            <p:nvPr/>
          </p:nvSpPr>
          <p:spPr bwMode="invGray">
            <a:xfrm rot="18897039" flipH="1">
              <a:off x="31" y="2385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0" name="Freeform 24"/>
            <p:cNvSpPr>
              <a:spLocks/>
            </p:cNvSpPr>
            <p:nvPr/>
          </p:nvSpPr>
          <p:spPr bwMode="invGray">
            <a:xfrm flipH="1" flipV="1">
              <a:off x="576" y="2441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1" name="Freeform 25"/>
            <p:cNvSpPr>
              <a:spLocks/>
            </p:cNvSpPr>
            <p:nvPr/>
          </p:nvSpPr>
          <p:spPr bwMode="invGray">
            <a:xfrm flipH="1" flipV="1">
              <a:off x="240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2" name="Freeform 26"/>
            <p:cNvSpPr>
              <a:spLocks/>
            </p:cNvSpPr>
            <p:nvPr/>
          </p:nvSpPr>
          <p:spPr bwMode="invGray">
            <a:xfrm flipH="1" flipV="1">
              <a:off x="3036" y="2489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3" name="Freeform 27"/>
            <p:cNvSpPr>
              <a:spLocks/>
            </p:cNvSpPr>
            <p:nvPr/>
          </p:nvSpPr>
          <p:spPr bwMode="invGray">
            <a:xfrm flipH="1" flipV="1">
              <a:off x="3984" y="2441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4" name="Freeform 28"/>
            <p:cNvSpPr>
              <a:spLocks/>
            </p:cNvSpPr>
            <p:nvPr/>
          </p:nvSpPr>
          <p:spPr bwMode="invGray">
            <a:xfrm flipH="1" flipV="1">
              <a:off x="3456" y="2441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5" name="Rectangle 29"/>
            <p:cNvSpPr>
              <a:spLocks noChangeArrowheads="1"/>
            </p:cNvSpPr>
            <p:nvPr/>
          </p:nvSpPr>
          <p:spPr bwMode="invGray">
            <a:xfrm>
              <a:off x="0" y="2462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6" name="Rectangle 30"/>
            <p:cNvSpPr>
              <a:spLocks noChangeArrowheads="1"/>
            </p:cNvSpPr>
            <p:nvPr/>
          </p:nvSpPr>
          <p:spPr bwMode="hidden">
            <a:xfrm>
              <a:off x="0" y="2880"/>
              <a:ext cx="5760" cy="57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5727" name="Rectangle 31"/>
            <p:cNvSpPr>
              <a:spLocks noChangeArrowheads="1"/>
            </p:cNvSpPr>
            <p:nvPr/>
          </p:nvSpPr>
          <p:spPr bwMode="hidden">
            <a:xfrm>
              <a:off x="0" y="3408"/>
              <a:ext cx="5760" cy="91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85728" name="Picture 32" descr="BTZBUL1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86" y="1650"/>
              <a:ext cx="204" cy="204"/>
            </a:xfrm>
            <a:prstGeom prst="rect">
              <a:avLst/>
            </a:prstGeom>
            <a:noFill/>
          </p:spPr>
        </p:pic>
      </p:grpSp>
      <p:sp>
        <p:nvSpPr>
          <p:cNvPr id="285729" name="Rectangle 33"/>
          <p:cNvSpPr>
            <a:spLocks noGrp="1" noChangeArrowheads="1"/>
          </p:cNvSpPr>
          <p:nvPr>
            <p:ph type="ctrTitle"/>
          </p:nvPr>
        </p:nvSpPr>
        <p:spPr>
          <a:xfrm>
            <a:off x="1676400" y="1905000"/>
            <a:ext cx="7239000" cy="1905000"/>
          </a:xfrm>
        </p:spPr>
        <p:txBody>
          <a:bodyPr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285730" name="Rectangle 34"/>
          <p:cNvSpPr>
            <a:spLocks noGrp="1" noChangeArrowheads="1"/>
          </p:cNvSpPr>
          <p:nvPr>
            <p:ph type="subTitle" idx="1"/>
          </p:nvPr>
        </p:nvSpPr>
        <p:spPr>
          <a:xfrm>
            <a:off x="1676400" y="4572000"/>
            <a:ext cx="6400800" cy="1679575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285731" name="Rectangle 3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5732" name="Rectangle 3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285733" name="Rectangle 3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7358D51-B107-44AC-A364-3E3191DD714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149225-D6A3-460B-88B5-E7CCBC42DC23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130175"/>
            <a:ext cx="1943100" cy="59658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30175"/>
            <a:ext cx="5676900" cy="59658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FA50D-996C-40C9-8328-9AA2134B99D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3BB40-619D-4187-9292-569015002C90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7954AF-8AE7-46C2-BB1F-D5B3E728308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AF472-2832-42F0-A7CA-E17F83968EDD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4E17CF-36DF-4D32-92EB-81DA80B3F3DF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E75C8-692A-495A-980A-21EE8AD8151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45484-6B18-4B22-84EE-A300ECE65387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34E390-4352-48EA-95BD-7541B6E4E92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180AB1-61D5-44AE-8FCF-B881ED946439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4674" name="Group 2"/>
          <p:cNvGrpSpPr>
            <a:grpSpLocks/>
          </p:cNvGrpSpPr>
          <p:nvPr/>
        </p:nvGrpSpPr>
        <p:grpSpPr bwMode="auto">
          <a:xfrm>
            <a:off x="0" y="0"/>
            <a:ext cx="9144000" cy="7405688"/>
            <a:chOff x="0" y="-9"/>
            <a:chExt cx="5760" cy="4665"/>
          </a:xfrm>
        </p:grpSpPr>
        <p:sp>
          <p:nvSpPr>
            <p:cNvPr id="284675" name="Freeform 3"/>
            <p:cNvSpPr>
              <a:spLocks/>
            </p:cNvSpPr>
            <p:nvPr/>
          </p:nvSpPr>
          <p:spPr bwMode="hidden">
            <a:xfrm>
              <a:off x="1632" y="-5"/>
              <a:ext cx="1737" cy="4333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6" name="Freeform 4"/>
            <p:cNvSpPr>
              <a:spLocks/>
            </p:cNvSpPr>
            <p:nvPr/>
          </p:nvSpPr>
          <p:spPr bwMode="hidden">
            <a:xfrm>
              <a:off x="0" y="-7"/>
              <a:ext cx="1737" cy="4329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7" name="Freeform 5"/>
            <p:cNvSpPr>
              <a:spLocks/>
            </p:cNvSpPr>
            <p:nvPr/>
          </p:nvSpPr>
          <p:spPr bwMode="hidden">
            <a:xfrm>
              <a:off x="3744" y="-4"/>
              <a:ext cx="1739" cy="4330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8" name="Freeform 6"/>
            <p:cNvSpPr>
              <a:spLocks/>
            </p:cNvSpPr>
            <p:nvPr/>
          </p:nvSpPr>
          <p:spPr bwMode="hidden">
            <a:xfrm>
              <a:off x="1920" y="-9"/>
              <a:ext cx="2080" cy="4324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79" name="Freeform 7"/>
            <p:cNvSpPr>
              <a:spLocks/>
            </p:cNvSpPr>
            <p:nvPr/>
          </p:nvSpPr>
          <p:spPr bwMode="hidden">
            <a:xfrm>
              <a:off x="117" y="97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0" name="Freeform 8"/>
            <p:cNvSpPr>
              <a:spLocks/>
            </p:cNvSpPr>
            <p:nvPr/>
          </p:nvSpPr>
          <p:spPr bwMode="hidden">
            <a:xfrm rot="2702961" flipH="1">
              <a:off x="810" y="766"/>
              <a:ext cx="2544" cy="1008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1" name="Freeform 9"/>
            <p:cNvSpPr>
              <a:spLocks/>
            </p:cNvSpPr>
            <p:nvPr/>
          </p:nvSpPr>
          <p:spPr bwMode="hidden">
            <a:xfrm>
              <a:off x="83" y="49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2" name="Freeform 10"/>
            <p:cNvSpPr>
              <a:spLocks/>
            </p:cNvSpPr>
            <p:nvPr userDrawn="1"/>
          </p:nvSpPr>
          <p:spPr bwMode="hidden">
            <a:xfrm rot="-2895842">
              <a:off x="-984" y="1041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3" name="Freeform 11"/>
            <p:cNvSpPr>
              <a:spLocks/>
            </p:cNvSpPr>
            <p:nvPr/>
          </p:nvSpPr>
          <p:spPr bwMode="hidden">
            <a:xfrm rot="-2305141">
              <a:off x="1331" y="913"/>
              <a:ext cx="3594" cy="1735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4" name="Freeform 12"/>
            <p:cNvSpPr>
              <a:spLocks/>
            </p:cNvSpPr>
            <p:nvPr/>
          </p:nvSpPr>
          <p:spPr bwMode="hidden">
            <a:xfrm rot="2084418" flipH="1">
              <a:off x="1859" y="865"/>
              <a:ext cx="3504" cy="1536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5" name="Freeform 13"/>
            <p:cNvSpPr>
              <a:spLocks/>
            </p:cNvSpPr>
            <p:nvPr/>
          </p:nvSpPr>
          <p:spPr bwMode="hidden">
            <a:xfrm>
              <a:off x="4250" y="-7"/>
              <a:ext cx="1089" cy="2285"/>
            </a:xfrm>
            <a:custGeom>
              <a:avLst/>
              <a:gdLst/>
              <a:ahLst/>
              <a:cxnLst>
                <a:cxn ang="0">
                  <a:pos x="0" y="2265"/>
                </a:cxn>
                <a:cxn ang="0">
                  <a:pos x="1030" y="0"/>
                </a:cxn>
                <a:cxn ang="0">
                  <a:pos x="1089" y="0"/>
                </a:cxn>
                <a:cxn ang="0">
                  <a:pos x="37" y="2285"/>
                </a:cxn>
                <a:cxn ang="0">
                  <a:pos x="0" y="2265"/>
                </a:cxn>
              </a:cxnLst>
              <a:rect l="0" t="0" r="r" b="b"/>
              <a:pathLst>
                <a:path w="1089" h="2285">
                  <a:moveTo>
                    <a:pt x="0" y="2265"/>
                  </a:moveTo>
                  <a:cubicBezTo>
                    <a:pt x="438" y="996"/>
                    <a:pt x="865" y="377"/>
                    <a:pt x="1030" y="0"/>
                  </a:cubicBezTo>
                  <a:cubicBezTo>
                    <a:pt x="1030" y="0"/>
                    <a:pt x="1059" y="0"/>
                    <a:pt x="1089" y="0"/>
                  </a:cubicBezTo>
                  <a:cubicBezTo>
                    <a:pt x="565" y="834"/>
                    <a:pt x="181" y="1853"/>
                    <a:pt x="37" y="2285"/>
                  </a:cubicBezTo>
                  <a:cubicBezTo>
                    <a:pt x="37" y="2285"/>
                    <a:pt x="0" y="2265"/>
                    <a:pt x="0" y="2265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6" name="Rectangle 14"/>
            <p:cNvSpPr>
              <a:spLocks noChangeArrowheads="1"/>
            </p:cNvSpPr>
            <p:nvPr/>
          </p:nvSpPr>
          <p:spPr bwMode="hidden">
            <a:xfrm>
              <a:off x="0" y="3910"/>
              <a:ext cx="5760" cy="43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7" name="Freeform 15"/>
            <p:cNvSpPr>
              <a:spLocks/>
            </p:cNvSpPr>
            <p:nvPr/>
          </p:nvSpPr>
          <p:spPr bwMode="hidden">
            <a:xfrm>
              <a:off x="1632" y="3956"/>
              <a:ext cx="1737" cy="382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8" name="Freeform 16"/>
            <p:cNvSpPr>
              <a:spLocks/>
            </p:cNvSpPr>
            <p:nvPr/>
          </p:nvSpPr>
          <p:spPr bwMode="hidden">
            <a:xfrm>
              <a:off x="0" y="3956"/>
              <a:ext cx="1737" cy="381"/>
            </a:xfrm>
            <a:custGeom>
              <a:avLst/>
              <a:gdLst/>
              <a:ahLst/>
              <a:cxnLst>
                <a:cxn ang="0">
                  <a:pos x="494" y="4309"/>
                </a:cxn>
                <a:cxn ang="0">
                  <a:pos x="1737" y="43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309"/>
                </a:cxn>
              </a:cxnLst>
              <a:rect l="0" t="0" r="r" b="b"/>
              <a:pathLst>
                <a:path w="1737" h="4320">
                  <a:moveTo>
                    <a:pt x="494" y="4309"/>
                  </a:moveTo>
                  <a:lnTo>
                    <a:pt x="1737" y="43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30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89" name="Freeform 17"/>
            <p:cNvSpPr>
              <a:spLocks/>
            </p:cNvSpPr>
            <p:nvPr/>
          </p:nvSpPr>
          <p:spPr bwMode="hidden">
            <a:xfrm>
              <a:off x="3744" y="3956"/>
              <a:ext cx="1739" cy="382"/>
            </a:xfrm>
            <a:custGeom>
              <a:avLst/>
              <a:gdLst/>
              <a:ahLst/>
              <a:cxnLst>
                <a:cxn ang="0">
                  <a:pos x="494" y="4415"/>
                </a:cxn>
                <a:cxn ang="0">
                  <a:pos x="1739" y="4420"/>
                </a:cxn>
                <a:cxn ang="0">
                  <a:pos x="524" y="0"/>
                </a:cxn>
                <a:cxn ang="0">
                  <a:pos x="0" y="7"/>
                </a:cxn>
                <a:cxn ang="0">
                  <a:pos x="494" y="4415"/>
                </a:cxn>
              </a:cxnLst>
              <a:rect l="0" t="0" r="r" b="b"/>
              <a:pathLst>
                <a:path w="1739" h="4420">
                  <a:moveTo>
                    <a:pt x="494" y="4415"/>
                  </a:moveTo>
                  <a:lnTo>
                    <a:pt x="1739" y="4420"/>
                  </a:lnTo>
                  <a:lnTo>
                    <a:pt x="524" y="0"/>
                  </a:lnTo>
                  <a:lnTo>
                    <a:pt x="0" y="7"/>
                  </a:lnTo>
                  <a:lnTo>
                    <a:pt x="494" y="4415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0" name="Freeform 18"/>
            <p:cNvSpPr>
              <a:spLocks/>
            </p:cNvSpPr>
            <p:nvPr/>
          </p:nvSpPr>
          <p:spPr bwMode="hidden">
            <a:xfrm>
              <a:off x="1920" y="3956"/>
              <a:ext cx="2080" cy="381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870" y="4338"/>
                </a:cxn>
                <a:cxn ang="0">
                  <a:pos x="2080" y="4338"/>
                </a:cxn>
                <a:cxn ang="0">
                  <a:pos x="1033" y="0"/>
                </a:cxn>
                <a:cxn ang="0">
                  <a:pos x="0" y="7"/>
                </a:cxn>
              </a:cxnLst>
              <a:rect l="0" t="0" r="r" b="b"/>
              <a:pathLst>
                <a:path w="2080" h="4338">
                  <a:moveTo>
                    <a:pt x="0" y="7"/>
                  </a:moveTo>
                  <a:lnTo>
                    <a:pt x="1870" y="4338"/>
                  </a:lnTo>
                  <a:lnTo>
                    <a:pt x="2080" y="4338"/>
                  </a:lnTo>
                  <a:lnTo>
                    <a:pt x="1033" y="0"/>
                  </a:lnTo>
                  <a:lnTo>
                    <a:pt x="0" y="7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1" name="Rectangle 19"/>
            <p:cNvSpPr>
              <a:spLocks noChangeArrowheads="1"/>
            </p:cNvSpPr>
            <p:nvPr/>
          </p:nvSpPr>
          <p:spPr bwMode="hidden">
            <a:xfrm>
              <a:off x="0" y="3905"/>
              <a:ext cx="5760" cy="43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2" name="Freeform 20"/>
            <p:cNvSpPr>
              <a:spLocks/>
            </p:cNvSpPr>
            <p:nvPr/>
          </p:nvSpPr>
          <p:spPr bwMode="hidden">
            <a:xfrm>
              <a:off x="2583" y="3918"/>
              <a:ext cx="1036" cy="420"/>
            </a:xfrm>
            <a:custGeom>
              <a:avLst/>
              <a:gdLst/>
              <a:ahLst/>
              <a:cxnLst>
                <a:cxn ang="0">
                  <a:pos x="1027" y="0"/>
                </a:cxn>
                <a:cxn ang="0">
                  <a:pos x="0" y="417"/>
                </a:cxn>
                <a:cxn ang="0">
                  <a:pos x="24" y="420"/>
                </a:cxn>
                <a:cxn ang="0">
                  <a:pos x="1036" y="16"/>
                </a:cxn>
                <a:cxn ang="0">
                  <a:pos x="1027" y="0"/>
                </a:cxn>
              </a:cxnLst>
              <a:rect l="0" t="0" r="r" b="b"/>
              <a:pathLst>
                <a:path w="1036" h="420">
                  <a:moveTo>
                    <a:pt x="1027" y="0"/>
                  </a:moveTo>
                  <a:cubicBezTo>
                    <a:pt x="508" y="159"/>
                    <a:pt x="167" y="347"/>
                    <a:pt x="0" y="417"/>
                  </a:cubicBezTo>
                  <a:cubicBezTo>
                    <a:pt x="0" y="417"/>
                    <a:pt x="12" y="418"/>
                    <a:pt x="24" y="420"/>
                  </a:cubicBezTo>
                  <a:cubicBezTo>
                    <a:pt x="237" y="321"/>
                    <a:pt x="708" y="105"/>
                    <a:pt x="1036" y="16"/>
                  </a:cubicBezTo>
                  <a:cubicBezTo>
                    <a:pt x="1036" y="16"/>
                    <a:pt x="1027" y="0"/>
                    <a:pt x="1027" y="0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3" name="Freeform 21"/>
            <p:cNvSpPr>
              <a:spLocks/>
            </p:cNvSpPr>
            <p:nvPr/>
          </p:nvSpPr>
          <p:spPr bwMode="hidden">
            <a:xfrm rot="18897039" flipH="1">
              <a:off x="148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4" name="Freeform 22"/>
            <p:cNvSpPr>
              <a:spLocks/>
            </p:cNvSpPr>
            <p:nvPr/>
          </p:nvSpPr>
          <p:spPr bwMode="hidden">
            <a:xfrm rot="18897039" flipH="1">
              <a:off x="766" y="3886"/>
              <a:ext cx="1060" cy="480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5" name="Freeform 23"/>
            <p:cNvSpPr>
              <a:spLocks/>
            </p:cNvSpPr>
            <p:nvPr/>
          </p:nvSpPr>
          <p:spPr bwMode="hidden">
            <a:xfrm rot="18897039" flipH="1">
              <a:off x="31" y="3854"/>
              <a:ext cx="1034" cy="487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6" name="Freeform 24"/>
            <p:cNvSpPr>
              <a:spLocks/>
            </p:cNvSpPr>
            <p:nvPr/>
          </p:nvSpPr>
          <p:spPr bwMode="hidden">
            <a:xfrm flipH="1" flipV="1">
              <a:off x="576" y="3910"/>
              <a:ext cx="3552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7" name="Freeform 25"/>
            <p:cNvSpPr>
              <a:spLocks/>
            </p:cNvSpPr>
            <p:nvPr/>
          </p:nvSpPr>
          <p:spPr bwMode="hidden">
            <a:xfrm flipH="1" flipV="1">
              <a:off x="240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8" name="Freeform 26"/>
            <p:cNvSpPr>
              <a:spLocks/>
            </p:cNvSpPr>
            <p:nvPr/>
          </p:nvSpPr>
          <p:spPr bwMode="hidden">
            <a:xfrm flipH="1" flipV="1">
              <a:off x="3036" y="3958"/>
              <a:ext cx="1332" cy="383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699" name="Freeform 27"/>
            <p:cNvSpPr>
              <a:spLocks/>
            </p:cNvSpPr>
            <p:nvPr/>
          </p:nvSpPr>
          <p:spPr bwMode="hidden">
            <a:xfrm flipH="1" flipV="1">
              <a:off x="3984" y="3910"/>
              <a:ext cx="1536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700" name="Freeform 28"/>
            <p:cNvSpPr>
              <a:spLocks/>
            </p:cNvSpPr>
            <p:nvPr/>
          </p:nvSpPr>
          <p:spPr bwMode="hidden">
            <a:xfrm flipH="1" flipV="1">
              <a:off x="3456" y="3910"/>
              <a:ext cx="2304" cy="432"/>
            </a:xfrm>
            <a:custGeom>
              <a:avLst/>
              <a:gdLst/>
              <a:ahLst/>
              <a:cxnLst>
                <a:cxn ang="0">
                  <a:pos x="0" y="1778"/>
                </a:cxn>
                <a:cxn ang="0">
                  <a:pos x="4742" y="0"/>
                </a:cxn>
                <a:cxn ang="0">
                  <a:pos x="4763" y="42"/>
                </a:cxn>
                <a:cxn ang="0">
                  <a:pos x="20" y="1845"/>
                </a:cxn>
                <a:cxn ang="0">
                  <a:pos x="0" y="1778"/>
                </a:cxn>
              </a:cxnLst>
              <a:rect l="0" t="0" r="r" b="b"/>
              <a:pathLst>
                <a:path w="4763" h="1845">
                  <a:moveTo>
                    <a:pt x="0" y="1778"/>
                  </a:moveTo>
                  <a:cubicBezTo>
                    <a:pt x="2065" y="797"/>
                    <a:pt x="3942" y="281"/>
                    <a:pt x="4742" y="0"/>
                  </a:cubicBezTo>
                  <a:lnTo>
                    <a:pt x="4763" y="42"/>
                  </a:lnTo>
                  <a:cubicBezTo>
                    <a:pt x="3976" y="350"/>
                    <a:pt x="1830" y="918"/>
                    <a:pt x="20" y="1845"/>
                  </a:cubicBezTo>
                  <a:cubicBezTo>
                    <a:pt x="20" y="1845"/>
                    <a:pt x="0" y="1778"/>
                    <a:pt x="0" y="1778"/>
                  </a:cubicBez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4701" name="Rectangle 29"/>
            <p:cNvSpPr>
              <a:spLocks noChangeArrowheads="1"/>
            </p:cNvSpPr>
            <p:nvPr/>
          </p:nvSpPr>
          <p:spPr bwMode="hidden">
            <a:xfrm>
              <a:off x="0" y="3931"/>
              <a:ext cx="5760" cy="14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accent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84702" name="Rectangle 30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30175"/>
            <a:ext cx="77724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284703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284704" name="Rectangle 3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127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84705" name="Rectangle 3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51188" y="631348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endParaRPr lang="es-ES"/>
          </a:p>
        </p:txBody>
      </p:sp>
      <p:sp>
        <p:nvSpPr>
          <p:cNvPr id="284706" name="Rectangle 3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80188" y="631348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fld id="{B96CF47E-AE0B-4BC6-9997-BD1BD50A74D8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SzPct val="85000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661025"/>
            <a:ext cx="7772400" cy="473075"/>
          </a:xfrm>
        </p:spPr>
        <p:txBody>
          <a:bodyPr/>
          <a:lstStyle/>
          <a:p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www.exportar.org.ar</a:t>
            </a:r>
            <a:endParaRPr lang="en-US" sz="2500" i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439299" name="Group 3"/>
          <p:cNvGrpSpPr>
            <a:grpSpLocks/>
          </p:cNvGrpSpPr>
          <p:nvPr/>
        </p:nvGrpSpPr>
        <p:grpSpPr bwMode="auto">
          <a:xfrm>
            <a:off x="611188" y="1052513"/>
            <a:ext cx="8024812" cy="4451350"/>
            <a:chOff x="459" y="700"/>
            <a:chExt cx="5007" cy="2948"/>
          </a:xfrm>
        </p:grpSpPr>
        <p:grpSp>
          <p:nvGrpSpPr>
            <p:cNvPr id="439300" name="Group 4"/>
            <p:cNvGrpSpPr>
              <a:grpSpLocks/>
            </p:cNvGrpSpPr>
            <p:nvPr/>
          </p:nvGrpSpPr>
          <p:grpSpPr bwMode="auto">
            <a:xfrm>
              <a:off x="514" y="772"/>
              <a:ext cx="4952" cy="2876"/>
              <a:chOff x="459" y="710"/>
              <a:chExt cx="4952" cy="2876"/>
            </a:xfrm>
          </p:grpSpPr>
          <p:sp>
            <p:nvSpPr>
              <p:cNvPr id="439301" name="Text Box 5"/>
              <p:cNvSpPr txBox="1">
                <a:spLocks noChangeArrowheads="1"/>
              </p:cNvSpPr>
              <p:nvPr/>
            </p:nvSpPr>
            <p:spPr bwMode="auto">
              <a:xfrm>
                <a:off x="480" y="1419"/>
                <a:ext cx="157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100" b="0">
                    <a:solidFill>
                      <a:schemeClr val="bg2"/>
                    </a:solidFill>
                    <a:latin typeface="Futura Bk BT" pitchFamily="34" charset="0"/>
                  </a:rPr>
                  <a:t>FUNDACION</a:t>
                </a:r>
              </a:p>
            </p:txBody>
          </p:sp>
          <p:sp>
            <p:nvSpPr>
              <p:cNvPr id="439302" name="Freeform 6"/>
              <p:cNvSpPr>
                <a:spLocks/>
              </p:cNvSpPr>
              <p:nvPr/>
            </p:nvSpPr>
            <p:spPr bwMode="auto">
              <a:xfrm>
                <a:off x="568" y="2519"/>
                <a:ext cx="4798" cy="1067"/>
              </a:xfrm>
              <a:custGeom>
                <a:avLst/>
                <a:gdLst/>
                <a:ahLst/>
                <a:cxnLst>
                  <a:cxn ang="0">
                    <a:pos x="23" y="206"/>
                  </a:cxn>
                  <a:cxn ang="0">
                    <a:pos x="74" y="188"/>
                  </a:cxn>
                  <a:cxn ang="0">
                    <a:pos x="134" y="211"/>
                  </a:cxn>
                  <a:cxn ang="0">
                    <a:pos x="268" y="211"/>
                  </a:cxn>
                  <a:cxn ang="0">
                    <a:pos x="364" y="211"/>
                  </a:cxn>
                  <a:cxn ang="0">
                    <a:pos x="420" y="210"/>
                  </a:cxn>
                  <a:cxn ang="0">
                    <a:pos x="539" y="202"/>
                  </a:cxn>
                  <a:cxn ang="0">
                    <a:pos x="673" y="200"/>
                  </a:cxn>
                  <a:cxn ang="0">
                    <a:pos x="733" y="211"/>
                  </a:cxn>
                  <a:cxn ang="0">
                    <a:pos x="807" y="200"/>
                  </a:cxn>
                  <a:cxn ang="0">
                    <a:pos x="905" y="211"/>
                  </a:cxn>
                  <a:cxn ang="0">
                    <a:pos x="967" y="200"/>
                  </a:cxn>
                  <a:cxn ang="0">
                    <a:pos x="1101" y="200"/>
                  </a:cxn>
                  <a:cxn ang="0">
                    <a:pos x="1162" y="211"/>
                  </a:cxn>
                  <a:cxn ang="0">
                    <a:pos x="1201" y="200"/>
                  </a:cxn>
                  <a:cxn ang="0">
                    <a:pos x="1301" y="196"/>
                  </a:cxn>
                  <a:cxn ang="0">
                    <a:pos x="1408" y="175"/>
                  </a:cxn>
                  <a:cxn ang="0">
                    <a:pos x="1494" y="204"/>
                  </a:cxn>
                  <a:cxn ang="0">
                    <a:pos x="1590" y="187"/>
                  </a:cxn>
                  <a:cxn ang="0">
                    <a:pos x="1702" y="200"/>
                  </a:cxn>
                  <a:cxn ang="0">
                    <a:pos x="1867" y="175"/>
                  </a:cxn>
                  <a:cxn ang="0">
                    <a:pos x="1901" y="146"/>
                  </a:cxn>
                  <a:cxn ang="0">
                    <a:pos x="1922" y="102"/>
                  </a:cxn>
                  <a:cxn ang="0">
                    <a:pos x="2091" y="91"/>
                  </a:cxn>
                  <a:cxn ang="0">
                    <a:pos x="2187" y="91"/>
                  </a:cxn>
                  <a:cxn ang="0">
                    <a:pos x="2268" y="98"/>
                  </a:cxn>
                  <a:cxn ang="0">
                    <a:pos x="2381" y="79"/>
                  </a:cxn>
                  <a:cxn ang="0">
                    <a:pos x="2546" y="66"/>
                  </a:cxn>
                  <a:cxn ang="0">
                    <a:pos x="2647" y="94"/>
                  </a:cxn>
                  <a:cxn ang="0">
                    <a:pos x="2718" y="91"/>
                  </a:cxn>
                  <a:cxn ang="0">
                    <a:pos x="2822" y="68"/>
                  </a:cxn>
                  <a:cxn ang="0">
                    <a:pos x="3244" y="16"/>
                  </a:cxn>
                  <a:cxn ang="0">
                    <a:pos x="3277" y="10"/>
                  </a:cxn>
                  <a:cxn ang="0">
                    <a:pos x="3331" y="4"/>
                  </a:cxn>
                  <a:cxn ang="0">
                    <a:pos x="3377" y="39"/>
                  </a:cxn>
                  <a:cxn ang="0">
                    <a:pos x="3451" y="27"/>
                  </a:cxn>
                  <a:cxn ang="0">
                    <a:pos x="3484" y="29"/>
                  </a:cxn>
                  <a:cxn ang="0">
                    <a:pos x="3592" y="52"/>
                  </a:cxn>
                  <a:cxn ang="0">
                    <a:pos x="3672" y="41"/>
                  </a:cxn>
                  <a:cxn ang="0">
                    <a:pos x="3720" y="10"/>
                  </a:cxn>
                  <a:cxn ang="0">
                    <a:pos x="3774" y="10"/>
                  </a:cxn>
                  <a:cxn ang="0">
                    <a:pos x="3860" y="12"/>
                  </a:cxn>
                  <a:cxn ang="0">
                    <a:pos x="4004" y="41"/>
                  </a:cxn>
                  <a:cxn ang="0">
                    <a:pos x="4113" y="12"/>
                  </a:cxn>
                  <a:cxn ang="0">
                    <a:pos x="4182" y="31"/>
                  </a:cxn>
                  <a:cxn ang="0">
                    <a:pos x="4275" y="39"/>
                  </a:cxn>
                  <a:cxn ang="0">
                    <a:pos x="4388" y="39"/>
                  </a:cxn>
                  <a:cxn ang="0">
                    <a:pos x="4489" y="31"/>
                  </a:cxn>
                  <a:cxn ang="0">
                    <a:pos x="4599" y="25"/>
                  </a:cxn>
                  <a:cxn ang="0">
                    <a:pos x="4708" y="52"/>
                  </a:cxn>
                  <a:cxn ang="0">
                    <a:pos x="4750" y="41"/>
                  </a:cxn>
                </a:cxnLst>
                <a:rect l="0" t="0" r="r" b="b"/>
                <a:pathLst>
                  <a:path w="4798" h="1067">
                    <a:moveTo>
                      <a:pt x="4798" y="1067"/>
                    </a:moveTo>
                    <a:lnTo>
                      <a:pt x="0" y="1067"/>
                    </a:lnTo>
                    <a:lnTo>
                      <a:pt x="0" y="211"/>
                    </a:lnTo>
                    <a:lnTo>
                      <a:pt x="23" y="206"/>
                    </a:lnTo>
                    <a:lnTo>
                      <a:pt x="48" y="200"/>
                    </a:lnTo>
                    <a:lnTo>
                      <a:pt x="59" y="192"/>
                    </a:lnTo>
                    <a:lnTo>
                      <a:pt x="73" y="187"/>
                    </a:lnTo>
                    <a:lnTo>
                      <a:pt x="74" y="188"/>
                    </a:lnTo>
                    <a:lnTo>
                      <a:pt x="82" y="194"/>
                    </a:lnTo>
                    <a:lnTo>
                      <a:pt x="97" y="202"/>
                    </a:lnTo>
                    <a:lnTo>
                      <a:pt x="120" y="211"/>
                    </a:lnTo>
                    <a:lnTo>
                      <a:pt x="134" y="211"/>
                    </a:lnTo>
                    <a:lnTo>
                      <a:pt x="145" y="211"/>
                    </a:lnTo>
                    <a:lnTo>
                      <a:pt x="182" y="187"/>
                    </a:lnTo>
                    <a:lnTo>
                      <a:pt x="218" y="187"/>
                    </a:lnTo>
                    <a:lnTo>
                      <a:pt x="268" y="211"/>
                    </a:lnTo>
                    <a:lnTo>
                      <a:pt x="305" y="211"/>
                    </a:lnTo>
                    <a:lnTo>
                      <a:pt x="314" y="211"/>
                    </a:lnTo>
                    <a:lnTo>
                      <a:pt x="341" y="211"/>
                    </a:lnTo>
                    <a:lnTo>
                      <a:pt x="364" y="211"/>
                    </a:lnTo>
                    <a:lnTo>
                      <a:pt x="397" y="211"/>
                    </a:lnTo>
                    <a:lnTo>
                      <a:pt x="422" y="211"/>
                    </a:lnTo>
                    <a:lnTo>
                      <a:pt x="416" y="211"/>
                    </a:lnTo>
                    <a:lnTo>
                      <a:pt x="420" y="210"/>
                    </a:lnTo>
                    <a:lnTo>
                      <a:pt x="468" y="206"/>
                    </a:lnTo>
                    <a:lnTo>
                      <a:pt x="518" y="202"/>
                    </a:lnTo>
                    <a:lnTo>
                      <a:pt x="537" y="200"/>
                    </a:lnTo>
                    <a:lnTo>
                      <a:pt x="539" y="202"/>
                    </a:lnTo>
                    <a:lnTo>
                      <a:pt x="568" y="206"/>
                    </a:lnTo>
                    <a:lnTo>
                      <a:pt x="606" y="210"/>
                    </a:lnTo>
                    <a:lnTo>
                      <a:pt x="635" y="211"/>
                    </a:lnTo>
                    <a:lnTo>
                      <a:pt x="673" y="200"/>
                    </a:lnTo>
                    <a:lnTo>
                      <a:pt x="685" y="202"/>
                    </a:lnTo>
                    <a:lnTo>
                      <a:pt x="704" y="206"/>
                    </a:lnTo>
                    <a:lnTo>
                      <a:pt x="721" y="210"/>
                    </a:lnTo>
                    <a:lnTo>
                      <a:pt x="733" y="211"/>
                    </a:lnTo>
                    <a:lnTo>
                      <a:pt x="744" y="210"/>
                    </a:lnTo>
                    <a:lnTo>
                      <a:pt x="761" y="206"/>
                    </a:lnTo>
                    <a:lnTo>
                      <a:pt x="782" y="202"/>
                    </a:lnTo>
                    <a:lnTo>
                      <a:pt x="807" y="200"/>
                    </a:lnTo>
                    <a:lnTo>
                      <a:pt x="834" y="202"/>
                    </a:lnTo>
                    <a:lnTo>
                      <a:pt x="861" y="206"/>
                    </a:lnTo>
                    <a:lnTo>
                      <a:pt x="884" y="210"/>
                    </a:lnTo>
                    <a:lnTo>
                      <a:pt x="905" y="211"/>
                    </a:lnTo>
                    <a:lnTo>
                      <a:pt x="917" y="210"/>
                    </a:lnTo>
                    <a:lnTo>
                      <a:pt x="930" y="206"/>
                    </a:lnTo>
                    <a:lnTo>
                      <a:pt x="947" y="202"/>
                    </a:lnTo>
                    <a:lnTo>
                      <a:pt x="967" y="200"/>
                    </a:lnTo>
                    <a:lnTo>
                      <a:pt x="1003" y="200"/>
                    </a:lnTo>
                    <a:lnTo>
                      <a:pt x="1038" y="200"/>
                    </a:lnTo>
                    <a:lnTo>
                      <a:pt x="1070" y="200"/>
                    </a:lnTo>
                    <a:lnTo>
                      <a:pt x="1101" y="200"/>
                    </a:lnTo>
                    <a:lnTo>
                      <a:pt x="1114" y="202"/>
                    </a:lnTo>
                    <a:lnTo>
                      <a:pt x="1132" y="206"/>
                    </a:lnTo>
                    <a:lnTo>
                      <a:pt x="1149" y="210"/>
                    </a:lnTo>
                    <a:lnTo>
                      <a:pt x="1162" y="211"/>
                    </a:lnTo>
                    <a:lnTo>
                      <a:pt x="1168" y="208"/>
                    </a:lnTo>
                    <a:lnTo>
                      <a:pt x="1178" y="204"/>
                    </a:lnTo>
                    <a:lnTo>
                      <a:pt x="1187" y="202"/>
                    </a:lnTo>
                    <a:lnTo>
                      <a:pt x="1201" y="200"/>
                    </a:lnTo>
                    <a:lnTo>
                      <a:pt x="1226" y="200"/>
                    </a:lnTo>
                    <a:lnTo>
                      <a:pt x="1249" y="200"/>
                    </a:lnTo>
                    <a:lnTo>
                      <a:pt x="1266" y="198"/>
                    </a:lnTo>
                    <a:lnTo>
                      <a:pt x="1301" y="196"/>
                    </a:lnTo>
                    <a:lnTo>
                      <a:pt x="1322" y="192"/>
                    </a:lnTo>
                    <a:lnTo>
                      <a:pt x="1348" y="188"/>
                    </a:lnTo>
                    <a:lnTo>
                      <a:pt x="1375" y="183"/>
                    </a:lnTo>
                    <a:lnTo>
                      <a:pt x="1408" y="175"/>
                    </a:lnTo>
                    <a:lnTo>
                      <a:pt x="1427" y="187"/>
                    </a:lnTo>
                    <a:lnTo>
                      <a:pt x="1448" y="196"/>
                    </a:lnTo>
                    <a:lnTo>
                      <a:pt x="1471" y="202"/>
                    </a:lnTo>
                    <a:lnTo>
                      <a:pt x="1494" y="204"/>
                    </a:lnTo>
                    <a:lnTo>
                      <a:pt x="1519" y="204"/>
                    </a:lnTo>
                    <a:lnTo>
                      <a:pt x="1542" y="200"/>
                    </a:lnTo>
                    <a:lnTo>
                      <a:pt x="1567" y="194"/>
                    </a:lnTo>
                    <a:lnTo>
                      <a:pt x="1590" y="187"/>
                    </a:lnTo>
                    <a:lnTo>
                      <a:pt x="1619" y="188"/>
                    </a:lnTo>
                    <a:lnTo>
                      <a:pt x="1648" y="190"/>
                    </a:lnTo>
                    <a:lnTo>
                      <a:pt x="1675" y="194"/>
                    </a:lnTo>
                    <a:lnTo>
                      <a:pt x="1702" y="200"/>
                    </a:lnTo>
                    <a:lnTo>
                      <a:pt x="1746" y="208"/>
                    </a:lnTo>
                    <a:lnTo>
                      <a:pt x="1774" y="211"/>
                    </a:lnTo>
                    <a:lnTo>
                      <a:pt x="1822" y="194"/>
                    </a:lnTo>
                    <a:lnTo>
                      <a:pt x="1867" y="175"/>
                    </a:lnTo>
                    <a:lnTo>
                      <a:pt x="1876" y="169"/>
                    </a:lnTo>
                    <a:lnTo>
                      <a:pt x="1886" y="162"/>
                    </a:lnTo>
                    <a:lnTo>
                      <a:pt x="1893" y="154"/>
                    </a:lnTo>
                    <a:lnTo>
                      <a:pt x="1901" y="146"/>
                    </a:lnTo>
                    <a:lnTo>
                      <a:pt x="1909" y="137"/>
                    </a:lnTo>
                    <a:lnTo>
                      <a:pt x="1915" y="127"/>
                    </a:lnTo>
                    <a:lnTo>
                      <a:pt x="1918" y="114"/>
                    </a:lnTo>
                    <a:lnTo>
                      <a:pt x="1922" y="102"/>
                    </a:lnTo>
                    <a:lnTo>
                      <a:pt x="1978" y="100"/>
                    </a:lnTo>
                    <a:lnTo>
                      <a:pt x="2035" y="98"/>
                    </a:lnTo>
                    <a:lnTo>
                      <a:pt x="2064" y="94"/>
                    </a:lnTo>
                    <a:lnTo>
                      <a:pt x="2091" y="91"/>
                    </a:lnTo>
                    <a:lnTo>
                      <a:pt x="2118" y="85"/>
                    </a:lnTo>
                    <a:lnTo>
                      <a:pt x="2141" y="77"/>
                    </a:lnTo>
                    <a:lnTo>
                      <a:pt x="2164" y="85"/>
                    </a:lnTo>
                    <a:lnTo>
                      <a:pt x="2187" y="91"/>
                    </a:lnTo>
                    <a:lnTo>
                      <a:pt x="2208" y="94"/>
                    </a:lnTo>
                    <a:lnTo>
                      <a:pt x="2227" y="96"/>
                    </a:lnTo>
                    <a:lnTo>
                      <a:pt x="2248" y="98"/>
                    </a:lnTo>
                    <a:lnTo>
                      <a:pt x="2268" y="98"/>
                    </a:lnTo>
                    <a:lnTo>
                      <a:pt x="2287" y="96"/>
                    </a:lnTo>
                    <a:lnTo>
                      <a:pt x="2306" y="94"/>
                    </a:lnTo>
                    <a:lnTo>
                      <a:pt x="2342" y="87"/>
                    </a:lnTo>
                    <a:lnTo>
                      <a:pt x="2381" y="79"/>
                    </a:lnTo>
                    <a:lnTo>
                      <a:pt x="2419" y="71"/>
                    </a:lnTo>
                    <a:lnTo>
                      <a:pt x="2459" y="64"/>
                    </a:lnTo>
                    <a:lnTo>
                      <a:pt x="2521" y="52"/>
                    </a:lnTo>
                    <a:lnTo>
                      <a:pt x="2546" y="66"/>
                    </a:lnTo>
                    <a:lnTo>
                      <a:pt x="2573" y="77"/>
                    </a:lnTo>
                    <a:lnTo>
                      <a:pt x="2601" y="87"/>
                    </a:lnTo>
                    <a:lnTo>
                      <a:pt x="2632" y="92"/>
                    </a:lnTo>
                    <a:lnTo>
                      <a:pt x="2647" y="94"/>
                    </a:lnTo>
                    <a:lnTo>
                      <a:pt x="2665" y="94"/>
                    </a:lnTo>
                    <a:lnTo>
                      <a:pt x="2682" y="94"/>
                    </a:lnTo>
                    <a:lnTo>
                      <a:pt x="2701" y="94"/>
                    </a:lnTo>
                    <a:lnTo>
                      <a:pt x="2718" y="91"/>
                    </a:lnTo>
                    <a:lnTo>
                      <a:pt x="2738" y="89"/>
                    </a:lnTo>
                    <a:lnTo>
                      <a:pt x="2759" y="83"/>
                    </a:lnTo>
                    <a:lnTo>
                      <a:pt x="2778" y="77"/>
                    </a:lnTo>
                    <a:lnTo>
                      <a:pt x="2822" y="68"/>
                    </a:lnTo>
                    <a:lnTo>
                      <a:pt x="2872" y="60"/>
                    </a:lnTo>
                    <a:lnTo>
                      <a:pt x="2926" y="54"/>
                    </a:lnTo>
                    <a:lnTo>
                      <a:pt x="2974" y="52"/>
                    </a:lnTo>
                    <a:lnTo>
                      <a:pt x="3244" y="16"/>
                    </a:lnTo>
                    <a:lnTo>
                      <a:pt x="3252" y="18"/>
                    </a:lnTo>
                    <a:lnTo>
                      <a:pt x="3261" y="18"/>
                    </a:lnTo>
                    <a:lnTo>
                      <a:pt x="3269" y="14"/>
                    </a:lnTo>
                    <a:lnTo>
                      <a:pt x="3277" y="10"/>
                    </a:lnTo>
                    <a:lnTo>
                      <a:pt x="3288" y="4"/>
                    </a:lnTo>
                    <a:lnTo>
                      <a:pt x="3300" y="2"/>
                    </a:lnTo>
                    <a:lnTo>
                      <a:pt x="3313" y="0"/>
                    </a:lnTo>
                    <a:lnTo>
                      <a:pt x="3331" y="4"/>
                    </a:lnTo>
                    <a:lnTo>
                      <a:pt x="3340" y="16"/>
                    </a:lnTo>
                    <a:lnTo>
                      <a:pt x="3350" y="25"/>
                    </a:lnTo>
                    <a:lnTo>
                      <a:pt x="3363" y="33"/>
                    </a:lnTo>
                    <a:lnTo>
                      <a:pt x="3377" y="39"/>
                    </a:lnTo>
                    <a:lnTo>
                      <a:pt x="3394" y="41"/>
                    </a:lnTo>
                    <a:lnTo>
                      <a:pt x="3411" y="39"/>
                    </a:lnTo>
                    <a:lnTo>
                      <a:pt x="3430" y="35"/>
                    </a:lnTo>
                    <a:lnTo>
                      <a:pt x="3451" y="27"/>
                    </a:lnTo>
                    <a:lnTo>
                      <a:pt x="3459" y="27"/>
                    </a:lnTo>
                    <a:lnTo>
                      <a:pt x="3467" y="27"/>
                    </a:lnTo>
                    <a:lnTo>
                      <a:pt x="3476" y="27"/>
                    </a:lnTo>
                    <a:lnTo>
                      <a:pt x="3484" y="29"/>
                    </a:lnTo>
                    <a:lnTo>
                      <a:pt x="3505" y="37"/>
                    </a:lnTo>
                    <a:lnTo>
                      <a:pt x="3530" y="43"/>
                    </a:lnTo>
                    <a:lnTo>
                      <a:pt x="3559" y="48"/>
                    </a:lnTo>
                    <a:lnTo>
                      <a:pt x="3592" y="52"/>
                    </a:lnTo>
                    <a:lnTo>
                      <a:pt x="3611" y="52"/>
                    </a:lnTo>
                    <a:lnTo>
                      <a:pt x="3630" y="50"/>
                    </a:lnTo>
                    <a:lnTo>
                      <a:pt x="3651" y="46"/>
                    </a:lnTo>
                    <a:lnTo>
                      <a:pt x="3672" y="41"/>
                    </a:lnTo>
                    <a:lnTo>
                      <a:pt x="3684" y="35"/>
                    </a:lnTo>
                    <a:lnTo>
                      <a:pt x="3701" y="21"/>
                    </a:lnTo>
                    <a:lnTo>
                      <a:pt x="3710" y="16"/>
                    </a:lnTo>
                    <a:lnTo>
                      <a:pt x="3720" y="10"/>
                    </a:lnTo>
                    <a:lnTo>
                      <a:pt x="3733" y="4"/>
                    </a:lnTo>
                    <a:lnTo>
                      <a:pt x="3747" y="4"/>
                    </a:lnTo>
                    <a:lnTo>
                      <a:pt x="3758" y="6"/>
                    </a:lnTo>
                    <a:lnTo>
                      <a:pt x="3774" y="10"/>
                    </a:lnTo>
                    <a:lnTo>
                      <a:pt x="3795" y="14"/>
                    </a:lnTo>
                    <a:lnTo>
                      <a:pt x="3820" y="16"/>
                    </a:lnTo>
                    <a:lnTo>
                      <a:pt x="3839" y="12"/>
                    </a:lnTo>
                    <a:lnTo>
                      <a:pt x="3860" y="12"/>
                    </a:lnTo>
                    <a:lnTo>
                      <a:pt x="3883" y="14"/>
                    </a:lnTo>
                    <a:lnTo>
                      <a:pt x="3906" y="20"/>
                    </a:lnTo>
                    <a:lnTo>
                      <a:pt x="3956" y="29"/>
                    </a:lnTo>
                    <a:lnTo>
                      <a:pt x="4004" y="41"/>
                    </a:lnTo>
                    <a:lnTo>
                      <a:pt x="4040" y="29"/>
                    </a:lnTo>
                    <a:lnTo>
                      <a:pt x="4077" y="20"/>
                    </a:lnTo>
                    <a:lnTo>
                      <a:pt x="4094" y="14"/>
                    </a:lnTo>
                    <a:lnTo>
                      <a:pt x="4113" y="12"/>
                    </a:lnTo>
                    <a:lnTo>
                      <a:pt x="4133" y="12"/>
                    </a:lnTo>
                    <a:lnTo>
                      <a:pt x="4150" y="16"/>
                    </a:lnTo>
                    <a:lnTo>
                      <a:pt x="4165" y="23"/>
                    </a:lnTo>
                    <a:lnTo>
                      <a:pt x="4182" y="31"/>
                    </a:lnTo>
                    <a:lnTo>
                      <a:pt x="4202" y="37"/>
                    </a:lnTo>
                    <a:lnTo>
                      <a:pt x="4225" y="41"/>
                    </a:lnTo>
                    <a:lnTo>
                      <a:pt x="4248" y="41"/>
                    </a:lnTo>
                    <a:lnTo>
                      <a:pt x="4275" y="39"/>
                    </a:lnTo>
                    <a:lnTo>
                      <a:pt x="4303" y="35"/>
                    </a:lnTo>
                    <a:lnTo>
                      <a:pt x="4334" y="27"/>
                    </a:lnTo>
                    <a:lnTo>
                      <a:pt x="4361" y="35"/>
                    </a:lnTo>
                    <a:lnTo>
                      <a:pt x="4388" y="39"/>
                    </a:lnTo>
                    <a:lnTo>
                      <a:pt x="4413" y="41"/>
                    </a:lnTo>
                    <a:lnTo>
                      <a:pt x="4438" y="41"/>
                    </a:lnTo>
                    <a:lnTo>
                      <a:pt x="4463" y="37"/>
                    </a:lnTo>
                    <a:lnTo>
                      <a:pt x="4489" y="31"/>
                    </a:lnTo>
                    <a:lnTo>
                      <a:pt x="4514" y="23"/>
                    </a:lnTo>
                    <a:lnTo>
                      <a:pt x="4541" y="16"/>
                    </a:lnTo>
                    <a:lnTo>
                      <a:pt x="4570" y="18"/>
                    </a:lnTo>
                    <a:lnTo>
                      <a:pt x="4599" y="25"/>
                    </a:lnTo>
                    <a:lnTo>
                      <a:pt x="4628" y="33"/>
                    </a:lnTo>
                    <a:lnTo>
                      <a:pt x="4656" y="41"/>
                    </a:lnTo>
                    <a:lnTo>
                      <a:pt x="4683" y="48"/>
                    </a:lnTo>
                    <a:lnTo>
                      <a:pt x="4708" y="52"/>
                    </a:lnTo>
                    <a:lnTo>
                      <a:pt x="4720" y="52"/>
                    </a:lnTo>
                    <a:lnTo>
                      <a:pt x="4731" y="50"/>
                    </a:lnTo>
                    <a:lnTo>
                      <a:pt x="4741" y="46"/>
                    </a:lnTo>
                    <a:lnTo>
                      <a:pt x="4750" y="41"/>
                    </a:lnTo>
                    <a:lnTo>
                      <a:pt x="4798" y="64"/>
                    </a:lnTo>
                    <a:lnTo>
                      <a:pt x="4798" y="106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3" name="Freeform 7"/>
              <p:cNvSpPr>
                <a:spLocks/>
              </p:cNvSpPr>
              <p:nvPr/>
            </p:nvSpPr>
            <p:spPr bwMode="auto">
              <a:xfrm>
                <a:off x="3592" y="710"/>
                <a:ext cx="1020" cy="21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0" y="619"/>
                  </a:cxn>
                  <a:cxn ang="0">
                    <a:pos x="0" y="2122"/>
                  </a:cxn>
                  <a:cxn ang="0">
                    <a:pos x="0" y="0"/>
                  </a:cxn>
                </a:cxnLst>
                <a:rect l="0" t="0" r="r" b="b"/>
                <a:pathLst>
                  <a:path w="1020" h="2122">
                    <a:moveTo>
                      <a:pt x="0" y="0"/>
                    </a:moveTo>
                    <a:lnTo>
                      <a:pt x="1020" y="619"/>
                    </a:lnTo>
                    <a:lnTo>
                      <a:pt x="0" y="2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9304" name="Text Box 8"/>
              <p:cNvSpPr txBox="1">
                <a:spLocks noChangeArrowheads="1"/>
              </p:cNvSpPr>
              <p:nvPr/>
            </p:nvSpPr>
            <p:spPr bwMode="auto">
              <a:xfrm>
                <a:off x="459" y="1574"/>
                <a:ext cx="600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E</a:t>
                </a:r>
              </a:p>
            </p:txBody>
          </p:sp>
          <p:sp>
            <p:nvSpPr>
              <p:cNvPr id="439305" name="Text Box 9"/>
              <p:cNvSpPr txBox="1">
                <a:spLocks noChangeArrowheads="1"/>
              </p:cNvSpPr>
              <p:nvPr/>
            </p:nvSpPr>
            <p:spPr bwMode="auto">
              <a:xfrm>
                <a:off x="895" y="1574"/>
                <a:ext cx="688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X</a:t>
                </a:r>
              </a:p>
            </p:txBody>
          </p:sp>
          <p:sp>
            <p:nvSpPr>
              <p:cNvPr id="439306" name="Text Box 10"/>
              <p:cNvSpPr txBox="1">
                <a:spLocks noChangeArrowheads="1"/>
              </p:cNvSpPr>
              <p:nvPr/>
            </p:nvSpPr>
            <p:spPr bwMode="auto">
              <a:xfrm>
                <a:off x="1382" y="1574"/>
                <a:ext cx="555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P</a:t>
                </a:r>
              </a:p>
            </p:txBody>
          </p:sp>
          <p:sp>
            <p:nvSpPr>
              <p:cNvPr id="439307" name="Text Box 11"/>
              <p:cNvSpPr txBox="1">
                <a:spLocks noChangeArrowheads="1"/>
              </p:cNvSpPr>
              <p:nvPr/>
            </p:nvSpPr>
            <p:spPr bwMode="auto">
              <a:xfrm>
                <a:off x="1778" y="157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O</a:t>
                </a:r>
              </a:p>
            </p:txBody>
          </p:sp>
          <p:sp>
            <p:nvSpPr>
              <p:cNvPr id="439308" name="Text Box 12"/>
              <p:cNvSpPr txBox="1">
                <a:spLocks noChangeArrowheads="1"/>
              </p:cNvSpPr>
              <p:nvPr/>
            </p:nvSpPr>
            <p:spPr bwMode="auto">
              <a:xfrm>
                <a:off x="2363" y="157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R</a:t>
                </a:r>
              </a:p>
            </p:txBody>
          </p:sp>
          <p:sp>
            <p:nvSpPr>
              <p:cNvPr id="439309" name="Text Box 13"/>
              <p:cNvSpPr txBox="1">
                <a:spLocks noChangeArrowheads="1"/>
              </p:cNvSpPr>
              <p:nvPr/>
            </p:nvSpPr>
            <p:spPr bwMode="auto">
              <a:xfrm>
                <a:off x="2819" y="1574"/>
                <a:ext cx="599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T</a:t>
                </a:r>
              </a:p>
            </p:txBody>
          </p:sp>
          <p:sp>
            <p:nvSpPr>
              <p:cNvPr id="439310" name="Text Box 14"/>
              <p:cNvSpPr txBox="1">
                <a:spLocks noChangeArrowheads="1"/>
              </p:cNvSpPr>
              <p:nvPr/>
            </p:nvSpPr>
            <p:spPr bwMode="auto">
              <a:xfrm>
                <a:off x="4161" y="1583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A</a:t>
                </a:r>
              </a:p>
            </p:txBody>
          </p:sp>
          <p:sp>
            <p:nvSpPr>
              <p:cNvPr id="439311" name="Text Box 15"/>
              <p:cNvSpPr txBox="1">
                <a:spLocks noChangeArrowheads="1"/>
              </p:cNvSpPr>
              <p:nvPr/>
            </p:nvSpPr>
            <p:spPr bwMode="auto">
              <a:xfrm>
                <a:off x="4767" y="1583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R</a:t>
                </a:r>
              </a:p>
            </p:txBody>
          </p:sp>
        </p:grpSp>
        <p:grpSp>
          <p:nvGrpSpPr>
            <p:cNvPr id="439312" name="Group 16"/>
            <p:cNvGrpSpPr>
              <a:grpSpLocks/>
            </p:cNvGrpSpPr>
            <p:nvPr/>
          </p:nvGrpSpPr>
          <p:grpSpPr bwMode="auto">
            <a:xfrm>
              <a:off x="459" y="700"/>
              <a:ext cx="4952" cy="2896"/>
              <a:chOff x="459" y="700"/>
              <a:chExt cx="4952" cy="2896"/>
            </a:xfrm>
          </p:grpSpPr>
          <p:sp>
            <p:nvSpPr>
              <p:cNvPr id="439313" name="Text Box 17"/>
              <p:cNvSpPr txBox="1">
                <a:spLocks noChangeArrowheads="1"/>
              </p:cNvSpPr>
              <p:nvPr/>
            </p:nvSpPr>
            <p:spPr bwMode="auto">
              <a:xfrm>
                <a:off x="480" y="1420"/>
                <a:ext cx="157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100" b="0">
                    <a:solidFill>
                      <a:schemeClr val="tx1"/>
                    </a:solidFill>
                    <a:latin typeface="Futura Bk BT" pitchFamily="34" charset="0"/>
                  </a:rPr>
                  <a:t>FUNDACION</a:t>
                </a:r>
              </a:p>
            </p:txBody>
          </p:sp>
          <p:graphicFrame>
            <p:nvGraphicFramePr>
              <p:cNvPr id="439314" name="Object 18"/>
              <p:cNvGraphicFramePr>
                <a:graphicFrameLocks noChangeAspect="1"/>
              </p:cNvGraphicFramePr>
              <p:nvPr/>
            </p:nvGraphicFramePr>
            <p:xfrm>
              <a:off x="558" y="700"/>
              <a:ext cx="4818" cy="2896"/>
            </p:xfrm>
            <a:graphic>
              <a:graphicData uri="http://schemas.openxmlformats.org/presentationml/2006/ole">
                <p:oleObj spid="_x0000_s439314" name="CorelDRAW" r:id="rId4" imgW="7647840" imgH="4596840" progId="CorelDRAW.Graphic.10">
                  <p:embed/>
                </p:oleObj>
              </a:graphicData>
            </a:graphic>
          </p:graphicFrame>
          <p:sp>
            <p:nvSpPr>
              <p:cNvPr id="439315" name="Text Box 19"/>
              <p:cNvSpPr txBox="1">
                <a:spLocks noChangeArrowheads="1"/>
              </p:cNvSpPr>
              <p:nvPr/>
            </p:nvSpPr>
            <p:spPr bwMode="auto">
              <a:xfrm>
                <a:off x="459" y="1574"/>
                <a:ext cx="599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E</a:t>
                </a:r>
              </a:p>
            </p:txBody>
          </p:sp>
          <p:sp>
            <p:nvSpPr>
              <p:cNvPr id="439316" name="Text Box 20"/>
              <p:cNvSpPr txBox="1">
                <a:spLocks noChangeArrowheads="1"/>
              </p:cNvSpPr>
              <p:nvPr/>
            </p:nvSpPr>
            <p:spPr bwMode="auto">
              <a:xfrm>
                <a:off x="895" y="157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X</a:t>
                </a:r>
              </a:p>
            </p:txBody>
          </p:sp>
          <p:sp>
            <p:nvSpPr>
              <p:cNvPr id="439317" name="Text Box 21"/>
              <p:cNvSpPr txBox="1">
                <a:spLocks noChangeArrowheads="1"/>
              </p:cNvSpPr>
              <p:nvPr/>
            </p:nvSpPr>
            <p:spPr bwMode="auto">
              <a:xfrm>
                <a:off x="1381" y="1574"/>
                <a:ext cx="556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P</a:t>
                </a:r>
              </a:p>
            </p:txBody>
          </p:sp>
          <p:sp>
            <p:nvSpPr>
              <p:cNvPr id="439318" name="Text Box 22"/>
              <p:cNvSpPr txBox="1">
                <a:spLocks noChangeArrowheads="1"/>
              </p:cNvSpPr>
              <p:nvPr/>
            </p:nvSpPr>
            <p:spPr bwMode="auto">
              <a:xfrm>
                <a:off x="1777" y="1574"/>
                <a:ext cx="688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O</a:t>
                </a:r>
              </a:p>
            </p:txBody>
          </p:sp>
          <p:sp>
            <p:nvSpPr>
              <p:cNvPr id="439319" name="Text Box 23"/>
              <p:cNvSpPr txBox="1">
                <a:spLocks noChangeArrowheads="1"/>
              </p:cNvSpPr>
              <p:nvPr/>
            </p:nvSpPr>
            <p:spPr bwMode="auto">
              <a:xfrm>
                <a:off x="2363" y="157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R</a:t>
                </a:r>
              </a:p>
            </p:txBody>
          </p:sp>
          <p:sp>
            <p:nvSpPr>
              <p:cNvPr id="439320" name="Text Box 24"/>
              <p:cNvSpPr txBox="1">
                <a:spLocks noChangeArrowheads="1"/>
              </p:cNvSpPr>
              <p:nvPr/>
            </p:nvSpPr>
            <p:spPr bwMode="auto">
              <a:xfrm>
                <a:off x="2818" y="1574"/>
                <a:ext cx="600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T</a:t>
                </a:r>
              </a:p>
            </p:txBody>
          </p:sp>
          <p:sp>
            <p:nvSpPr>
              <p:cNvPr id="439321" name="Text Box 25"/>
              <p:cNvSpPr txBox="1">
                <a:spLocks noChangeArrowheads="1"/>
              </p:cNvSpPr>
              <p:nvPr/>
            </p:nvSpPr>
            <p:spPr bwMode="auto">
              <a:xfrm>
                <a:off x="4161" y="158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A</a:t>
                </a:r>
              </a:p>
            </p:txBody>
          </p:sp>
          <p:sp>
            <p:nvSpPr>
              <p:cNvPr id="439322" name="Text Box 26"/>
              <p:cNvSpPr txBox="1">
                <a:spLocks noChangeArrowheads="1"/>
              </p:cNvSpPr>
              <p:nvPr/>
            </p:nvSpPr>
            <p:spPr bwMode="auto">
              <a:xfrm>
                <a:off x="4767" y="158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R</a:t>
                </a:r>
              </a:p>
            </p:txBody>
          </p:sp>
        </p:grpSp>
      </p:grpSp>
      <p:sp>
        <p:nvSpPr>
          <p:cNvPr id="439323" name="Rectangle 27"/>
          <p:cNvSpPr>
            <a:spLocks noChangeArrowheads="1"/>
          </p:cNvSpPr>
          <p:nvPr/>
        </p:nvSpPr>
        <p:spPr bwMode="auto">
          <a:xfrm>
            <a:off x="609600" y="8382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9324" name="Rectangle 28"/>
          <p:cNvSpPr>
            <a:spLocks noChangeArrowheads="1"/>
          </p:cNvSpPr>
          <p:nvPr/>
        </p:nvSpPr>
        <p:spPr bwMode="auto">
          <a:xfrm>
            <a:off x="609600" y="6858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9325" name="Text Box 29"/>
          <p:cNvSpPr txBox="1">
            <a:spLocks noChangeArrowheads="1"/>
          </p:cNvSpPr>
          <p:nvPr/>
        </p:nvSpPr>
        <p:spPr bwMode="auto">
          <a:xfrm>
            <a:off x="3419475" y="4437063"/>
            <a:ext cx="2359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0"/>
              <a:t>ARGENTINA</a:t>
            </a:r>
            <a:endParaRPr lang="es-ES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5661025"/>
            <a:ext cx="7772400" cy="473075"/>
          </a:xfrm>
        </p:spPr>
        <p:txBody>
          <a:bodyPr/>
          <a:lstStyle/>
          <a:p>
            <a:r>
              <a:rPr lang="en-US" sz="250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www.exportar.org.ar</a:t>
            </a:r>
            <a:endParaRPr lang="en-US" sz="2500" i="1">
              <a:effectLst>
                <a:outerShdw blurRad="38100" dist="38100" dir="2700000" algn="tl">
                  <a:srgbClr val="000000"/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473091" name="Group 3"/>
          <p:cNvGrpSpPr>
            <a:grpSpLocks/>
          </p:cNvGrpSpPr>
          <p:nvPr/>
        </p:nvGrpSpPr>
        <p:grpSpPr bwMode="auto">
          <a:xfrm>
            <a:off x="611188" y="1052513"/>
            <a:ext cx="8024812" cy="4451350"/>
            <a:chOff x="459" y="700"/>
            <a:chExt cx="5007" cy="2948"/>
          </a:xfrm>
        </p:grpSpPr>
        <p:grpSp>
          <p:nvGrpSpPr>
            <p:cNvPr id="473092" name="Group 4"/>
            <p:cNvGrpSpPr>
              <a:grpSpLocks/>
            </p:cNvGrpSpPr>
            <p:nvPr/>
          </p:nvGrpSpPr>
          <p:grpSpPr bwMode="auto">
            <a:xfrm>
              <a:off x="514" y="772"/>
              <a:ext cx="4952" cy="2876"/>
              <a:chOff x="459" y="710"/>
              <a:chExt cx="4952" cy="2876"/>
            </a:xfrm>
          </p:grpSpPr>
          <p:sp>
            <p:nvSpPr>
              <p:cNvPr id="473093" name="Text Box 5"/>
              <p:cNvSpPr txBox="1">
                <a:spLocks noChangeArrowheads="1"/>
              </p:cNvSpPr>
              <p:nvPr/>
            </p:nvSpPr>
            <p:spPr bwMode="auto">
              <a:xfrm>
                <a:off x="480" y="1419"/>
                <a:ext cx="157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100" b="0">
                    <a:solidFill>
                      <a:schemeClr val="bg2"/>
                    </a:solidFill>
                    <a:latin typeface="Futura Bk BT" pitchFamily="34" charset="0"/>
                  </a:rPr>
                  <a:t>FUNDACION</a:t>
                </a:r>
              </a:p>
            </p:txBody>
          </p:sp>
          <p:sp>
            <p:nvSpPr>
              <p:cNvPr id="473094" name="Freeform 6"/>
              <p:cNvSpPr>
                <a:spLocks/>
              </p:cNvSpPr>
              <p:nvPr/>
            </p:nvSpPr>
            <p:spPr bwMode="auto">
              <a:xfrm>
                <a:off x="568" y="2519"/>
                <a:ext cx="4798" cy="1067"/>
              </a:xfrm>
              <a:custGeom>
                <a:avLst/>
                <a:gdLst/>
                <a:ahLst/>
                <a:cxnLst>
                  <a:cxn ang="0">
                    <a:pos x="23" y="206"/>
                  </a:cxn>
                  <a:cxn ang="0">
                    <a:pos x="74" y="188"/>
                  </a:cxn>
                  <a:cxn ang="0">
                    <a:pos x="134" y="211"/>
                  </a:cxn>
                  <a:cxn ang="0">
                    <a:pos x="268" y="211"/>
                  </a:cxn>
                  <a:cxn ang="0">
                    <a:pos x="364" y="211"/>
                  </a:cxn>
                  <a:cxn ang="0">
                    <a:pos x="420" y="210"/>
                  </a:cxn>
                  <a:cxn ang="0">
                    <a:pos x="539" y="202"/>
                  </a:cxn>
                  <a:cxn ang="0">
                    <a:pos x="673" y="200"/>
                  </a:cxn>
                  <a:cxn ang="0">
                    <a:pos x="733" y="211"/>
                  </a:cxn>
                  <a:cxn ang="0">
                    <a:pos x="807" y="200"/>
                  </a:cxn>
                  <a:cxn ang="0">
                    <a:pos x="905" y="211"/>
                  </a:cxn>
                  <a:cxn ang="0">
                    <a:pos x="967" y="200"/>
                  </a:cxn>
                  <a:cxn ang="0">
                    <a:pos x="1101" y="200"/>
                  </a:cxn>
                  <a:cxn ang="0">
                    <a:pos x="1162" y="211"/>
                  </a:cxn>
                  <a:cxn ang="0">
                    <a:pos x="1201" y="200"/>
                  </a:cxn>
                  <a:cxn ang="0">
                    <a:pos x="1301" y="196"/>
                  </a:cxn>
                  <a:cxn ang="0">
                    <a:pos x="1408" y="175"/>
                  </a:cxn>
                  <a:cxn ang="0">
                    <a:pos x="1494" y="204"/>
                  </a:cxn>
                  <a:cxn ang="0">
                    <a:pos x="1590" y="187"/>
                  </a:cxn>
                  <a:cxn ang="0">
                    <a:pos x="1702" y="200"/>
                  </a:cxn>
                  <a:cxn ang="0">
                    <a:pos x="1867" y="175"/>
                  </a:cxn>
                  <a:cxn ang="0">
                    <a:pos x="1901" y="146"/>
                  </a:cxn>
                  <a:cxn ang="0">
                    <a:pos x="1922" y="102"/>
                  </a:cxn>
                  <a:cxn ang="0">
                    <a:pos x="2091" y="91"/>
                  </a:cxn>
                  <a:cxn ang="0">
                    <a:pos x="2187" y="91"/>
                  </a:cxn>
                  <a:cxn ang="0">
                    <a:pos x="2268" y="98"/>
                  </a:cxn>
                  <a:cxn ang="0">
                    <a:pos x="2381" y="79"/>
                  </a:cxn>
                  <a:cxn ang="0">
                    <a:pos x="2546" y="66"/>
                  </a:cxn>
                  <a:cxn ang="0">
                    <a:pos x="2647" y="94"/>
                  </a:cxn>
                  <a:cxn ang="0">
                    <a:pos x="2718" y="91"/>
                  </a:cxn>
                  <a:cxn ang="0">
                    <a:pos x="2822" y="68"/>
                  </a:cxn>
                  <a:cxn ang="0">
                    <a:pos x="3244" y="16"/>
                  </a:cxn>
                  <a:cxn ang="0">
                    <a:pos x="3277" y="10"/>
                  </a:cxn>
                  <a:cxn ang="0">
                    <a:pos x="3331" y="4"/>
                  </a:cxn>
                  <a:cxn ang="0">
                    <a:pos x="3377" y="39"/>
                  </a:cxn>
                  <a:cxn ang="0">
                    <a:pos x="3451" y="27"/>
                  </a:cxn>
                  <a:cxn ang="0">
                    <a:pos x="3484" y="29"/>
                  </a:cxn>
                  <a:cxn ang="0">
                    <a:pos x="3592" y="52"/>
                  </a:cxn>
                  <a:cxn ang="0">
                    <a:pos x="3672" y="41"/>
                  </a:cxn>
                  <a:cxn ang="0">
                    <a:pos x="3720" y="10"/>
                  </a:cxn>
                  <a:cxn ang="0">
                    <a:pos x="3774" y="10"/>
                  </a:cxn>
                  <a:cxn ang="0">
                    <a:pos x="3860" y="12"/>
                  </a:cxn>
                  <a:cxn ang="0">
                    <a:pos x="4004" y="41"/>
                  </a:cxn>
                  <a:cxn ang="0">
                    <a:pos x="4113" y="12"/>
                  </a:cxn>
                  <a:cxn ang="0">
                    <a:pos x="4182" y="31"/>
                  </a:cxn>
                  <a:cxn ang="0">
                    <a:pos x="4275" y="39"/>
                  </a:cxn>
                  <a:cxn ang="0">
                    <a:pos x="4388" y="39"/>
                  </a:cxn>
                  <a:cxn ang="0">
                    <a:pos x="4489" y="31"/>
                  </a:cxn>
                  <a:cxn ang="0">
                    <a:pos x="4599" y="25"/>
                  </a:cxn>
                  <a:cxn ang="0">
                    <a:pos x="4708" y="52"/>
                  </a:cxn>
                  <a:cxn ang="0">
                    <a:pos x="4750" y="41"/>
                  </a:cxn>
                </a:cxnLst>
                <a:rect l="0" t="0" r="r" b="b"/>
                <a:pathLst>
                  <a:path w="4798" h="1067">
                    <a:moveTo>
                      <a:pt x="4798" y="1067"/>
                    </a:moveTo>
                    <a:lnTo>
                      <a:pt x="0" y="1067"/>
                    </a:lnTo>
                    <a:lnTo>
                      <a:pt x="0" y="211"/>
                    </a:lnTo>
                    <a:lnTo>
                      <a:pt x="23" y="206"/>
                    </a:lnTo>
                    <a:lnTo>
                      <a:pt x="48" y="200"/>
                    </a:lnTo>
                    <a:lnTo>
                      <a:pt x="59" y="192"/>
                    </a:lnTo>
                    <a:lnTo>
                      <a:pt x="73" y="187"/>
                    </a:lnTo>
                    <a:lnTo>
                      <a:pt x="74" y="188"/>
                    </a:lnTo>
                    <a:lnTo>
                      <a:pt x="82" y="194"/>
                    </a:lnTo>
                    <a:lnTo>
                      <a:pt x="97" y="202"/>
                    </a:lnTo>
                    <a:lnTo>
                      <a:pt x="120" y="211"/>
                    </a:lnTo>
                    <a:lnTo>
                      <a:pt x="134" y="211"/>
                    </a:lnTo>
                    <a:lnTo>
                      <a:pt x="145" y="211"/>
                    </a:lnTo>
                    <a:lnTo>
                      <a:pt x="182" y="187"/>
                    </a:lnTo>
                    <a:lnTo>
                      <a:pt x="218" y="187"/>
                    </a:lnTo>
                    <a:lnTo>
                      <a:pt x="268" y="211"/>
                    </a:lnTo>
                    <a:lnTo>
                      <a:pt x="305" y="211"/>
                    </a:lnTo>
                    <a:lnTo>
                      <a:pt x="314" y="211"/>
                    </a:lnTo>
                    <a:lnTo>
                      <a:pt x="341" y="211"/>
                    </a:lnTo>
                    <a:lnTo>
                      <a:pt x="364" y="211"/>
                    </a:lnTo>
                    <a:lnTo>
                      <a:pt x="397" y="211"/>
                    </a:lnTo>
                    <a:lnTo>
                      <a:pt x="422" y="211"/>
                    </a:lnTo>
                    <a:lnTo>
                      <a:pt x="416" y="211"/>
                    </a:lnTo>
                    <a:lnTo>
                      <a:pt x="420" y="210"/>
                    </a:lnTo>
                    <a:lnTo>
                      <a:pt x="468" y="206"/>
                    </a:lnTo>
                    <a:lnTo>
                      <a:pt x="518" y="202"/>
                    </a:lnTo>
                    <a:lnTo>
                      <a:pt x="537" y="200"/>
                    </a:lnTo>
                    <a:lnTo>
                      <a:pt x="539" y="202"/>
                    </a:lnTo>
                    <a:lnTo>
                      <a:pt x="568" y="206"/>
                    </a:lnTo>
                    <a:lnTo>
                      <a:pt x="606" y="210"/>
                    </a:lnTo>
                    <a:lnTo>
                      <a:pt x="635" y="211"/>
                    </a:lnTo>
                    <a:lnTo>
                      <a:pt x="673" y="200"/>
                    </a:lnTo>
                    <a:lnTo>
                      <a:pt x="685" y="202"/>
                    </a:lnTo>
                    <a:lnTo>
                      <a:pt x="704" y="206"/>
                    </a:lnTo>
                    <a:lnTo>
                      <a:pt x="721" y="210"/>
                    </a:lnTo>
                    <a:lnTo>
                      <a:pt x="733" y="211"/>
                    </a:lnTo>
                    <a:lnTo>
                      <a:pt x="744" y="210"/>
                    </a:lnTo>
                    <a:lnTo>
                      <a:pt x="761" y="206"/>
                    </a:lnTo>
                    <a:lnTo>
                      <a:pt x="782" y="202"/>
                    </a:lnTo>
                    <a:lnTo>
                      <a:pt x="807" y="200"/>
                    </a:lnTo>
                    <a:lnTo>
                      <a:pt x="834" y="202"/>
                    </a:lnTo>
                    <a:lnTo>
                      <a:pt x="861" y="206"/>
                    </a:lnTo>
                    <a:lnTo>
                      <a:pt x="884" y="210"/>
                    </a:lnTo>
                    <a:lnTo>
                      <a:pt x="905" y="211"/>
                    </a:lnTo>
                    <a:lnTo>
                      <a:pt x="917" y="210"/>
                    </a:lnTo>
                    <a:lnTo>
                      <a:pt x="930" y="206"/>
                    </a:lnTo>
                    <a:lnTo>
                      <a:pt x="947" y="202"/>
                    </a:lnTo>
                    <a:lnTo>
                      <a:pt x="967" y="200"/>
                    </a:lnTo>
                    <a:lnTo>
                      <a:pt x="1003" y="200"/>
                    </a:lnTo>
                    <a:lnTo>
                      <a:pt x="1038" y="200"/>
                    </a:lnTo>
                    <a:lnTo>
                      <a:pt x="1070" y="200"/>
                    </a:lnTo>
                    <a:lnTo>
                      <a:pt x="1101" y="200"/>
                    </a:lnTo>
                    <a:lnTo>
                      <a:pt x="1114" y="202"/>
                    </a:lnTo>
                    <a:lnTo>
                      <a:pt x="1132" y="206"/>
                    </a:lnTo>
                    <a:lnTo>
                      <a:pt x="1149" y="210"/>
                    </a:lnTo>
                    <a:lnTo>
                      <a:pt x="1162" y="211"/>
                    </a:lnTo>
                    <a:lnTo>
                      <a:pt x="1168" y="208"/>
                    </a:lnTo>
                    <a:lnTo>
                      <a:pt x="1178" y="204"/>
                    </a:lnTo>
                    <a:lnTo>
                      <a:pt x="1187" y="202"/>
                    </a:lnTo>
                    <a:lnTo>
                      <a:pt x="1201" y="200"/>
                    </a:lnTo>
                    <a:lnTo>
                      <a:pt x="1226" y="200"/>
                    </a:lnTo>
                    <a:lnTo>
                      <a:pt x="1249" y="200"/>
                    </a:lnTo>
                    <a:lnTo>
                      <a:pt x="1266" y="198"/>
                    </a:lnTo>
                    <a:lnTo>
                      <a:pt x="1301" y="196"/>
                    </a:lnTo>
                    <a:lnTo>
                      <a:pt x="1322" y="192"/>
                    </a:lnTo>
                    <a:lnTo>
                      <a:pt x="1348" y="188"/>
                    </a:lnTo>
                    <a:lnTo>
                      <a:pt x="1375" y="183"/>
                    </a:lnTo>
                    <a:lnTo>
                      <a:pt x="1408" y="175"/>
                    </a:lnTo>
                    <a:lnTo>
                      <a:pt x="1427" y="187"/>
                    </a:lnTo>
                    <a:lnTo>
                      <a:pt x="1448" y="196"/>
                    </a:lnTo>
                    <a:lnTo>
                      <a:pt x="1471" y="202"/>
                    </a:lnTo>
                    <a:lnTo>
                      <a:pt x="1494" y="204"/>
                    </a:lnTo>
                    <a:lnTo>
                      <a:pt x="1519" y="204"/>
                    </a:lnTo>
                    <a:lnTo>
                      <a:pt x="1542" y="200"/>
                    </a:lnTo>
                    <a:lnTo>
                      <a:pt x="1567" y="194"/>
                    </a:lnTo>
                    <a:lnTo>
                      <a:pt x="1590" y="187"/>
                    </a:lnTo>
                    <a:lnTo>
                      <a:pt x="1619" y="188"/>
                    </a:lnTo>
                    <a:lnTo>
                      <a:pt x="1648" y="190"/>
                    </a:lnTo>
                    <a:lnTo>
                      <a:pt x="1675" y="194"/>
                    </a:lnTo>
                    <a:lnTo>
                      <a:pt x="1702" y="200"/>
                    </a:lnTo>
                    <a:lnTo>
                      <a:pt x="1746" y="208"/>
                    </a:lnTo>
                    <a:lnTo>
                      <a:pt x="1774" y="211"/>
                    </a:lnTo>
                    <a:lnTo>
                      <a:pt x="1822" y="194"/>
                    </a:lnTo>
                    <a:lnTo>
                      <a:pt x="1867" y="175"/>
                    </a:lnTo>
                    <a:lnTo>
                      <a:pt x="1876" y="169"/>
                    </a:lnTo>
                    <a:lnTo>
                      <a:pt x="1886" y="162"/>
                    </a:lnTo>
                    <a:lnTo>
                      <a:pt x="1893" y="154"/>
                    </a:lnTo>
                    <a:lnTo>
                      <a:pt x="1901" y="146"/>
                    </a:lnTo>
                    <a:lnTo>
                      <a:pt x="1909" y="137"/>
                    </a:lnTo>
                    <a:lnTo>
                      <a:pt x="1915" y="127"/>
                    </a:lnTo>
                    <a:lnTo>
                      <a:pt x="1918" y="114"/>
                    </a:lnTo>
                    <a:lnTo>
                      <a:pt x="1922" y="102"/>
                    </a:lnTo>
                    <a:lnTo>
                      <a:pt x="1978" y="100"/>
                    </a:lnTo>
                    <a:lnTo>
                      <a:pt x="2035" y="98"/>
                    </a:lnTo>
                    <a:lnTo>
                      <a:pt x="2064" y="94"/>
                    </a:lnTo>
                    <a:lnTo>
                      <a:pt x="2091" y="91"/>
                    </a:lnTo>
                    <a:lnTo>
                      <a:pt x="2118" y="85"/>
                    </a:lnTo>
                    <a:lnTo>
                      <a:pt x="2141" y="77"/>
                    </a:lnTo>
                    <a:lnTo>
                      <a:pt x="2164" y="85"/>
                    </a:lnTo>
                    <a:lnTo>
                      <a:pt x="2187" y="91"/>
                    </a:lnTo>
                    <a:lnTo>
                      <a:pt x="2208" y="94"/>
                    </a:lnTo>
                    <a:lnTo>
                      <a:pt x="2227" y="96"/>
                    </a:lnTo>
                    <a:lnTo>
                      <a:pt x="2248" y="98"/>
                    </a:lnTo>
                    <a:lnTo>
                      <a:pt x="2268" y="98"/>
                    </a:lnTo>
                    <a:lnTo>
                      <a:pt x="2287" y="96"/>
                    </a:lnTo>
                    <a:lnTo>
                      <a:pt x="2306" y="94"/>
                    </a:lnTo>
                    <a:lnTo>
                      <a:pt x="2342" y="87"/>
                    </a:lnTo>
                    <a:lnTo>
                      <a:pt x="2381" y="79"/>
                    </a:lnTo>
                    <a:lnTo>
                      <a:pt x="2419" y="71"/>
                    </a:lnTo>
                    <a:lnTo>
                      <a:pt x="2459" y="64"/>
                    </a:lnTo>
                    <a:lnTo>
                      <a:pt x="2521" y="52"/>
                    </a:lnTo>
                    <a:lnTo>
                      <a:pt x="2546" y="66"/>
                    </a:lnTo>
                    <a:lnTo>
                      <a:pt x="2573" y="77"/>
                    </a:lnTo>
                    <a:lnTo>
                      <a:pt x="2601" y="87"/>
                    </a:lnTo>
                    <a:lnTo>
                      <a:pt x="2632" y="92"/>
                    </a:lnTo>
                    <a:lnTo>
                      <a:pt x="2647" y="94"/>
                    </a:lnTo>
                    <a:lnTo>
                      <a:pt x="2665" y="94"/>
                    </a:lnTo>
                    <a:lnTo>
                      <a:pt x="2682" y="94"/>
                    </a:lnTo>
                    <a:lnTo>
                      <a:pt x="2701" y="94"/>
                    </a:lnTo>
                    <a:lnTo>
                      <a:pt x="2718" y="91"/>
                    </a:lnTo>
                    <a:lnTo>
                      <a:pt x="2738" y="89"/>
                    </a:lnTo>
                    <a:lnTo>
                      <a:pt x="2759" y="83"/>
                    </a:lnTo>
                    <a:lnTo>
                      <a:pt x="2778" y="77"/>
                    </a:lnTo>
                    <a:lnTo>
                      <a:pt x="2822" y="68"/>
                    </a:lnTo>
                    <a:lnTo>
                      <a:pt x="2872" y="60"/>
                    </a:lnTo>
                    <a:lnTo>
                      <a:pt x="2926" y="54"/>
                    </a:lnTo>
                    <a:lnTo>
                      <a:pt x="2974" y="52"/>
                    </a:lnTo>
                    <a:lnTo>
                      <a:pt x="3244" y="16"/>
                    </a:lnTo>
                    <a:lnTo>
                      <a:pt x="3252" y="18"/>
                    </a:lnTo>
                    <a:lnTo>
                      <a:pt x="3261" y="18"/>
                    </a:lnTo>
                    <a:lnTo>
                      <a:pt x="3269" y="14"/>
                    </a:lnTo>
                    <a:lnTo>
                      <a:pt x="3277" y="10"/>
                    </a:lnTo>
                    <a:lnTo>
                      <a:pt x="3288" y="4"/>
                    </a:lnTo>
                    <a:lnTo>
                      <a:pt x="3300" y="2"/>
                    </a:lnTo>
                    <a:lnTo>
                      <a:pt x="3313" y="0"/>
                    </a:lnTo>
                    <a:lnTo>
                      <a:pt x="3331" y="4"/>
                    </a:lnTo>
                    <a:lnTo>
                      <a:pt x="3340" y="16"/>
                    </a:lnTo>
                    <a:lnTo>
                      <a:pt x="3350" y="25"/>
                    </a:lnTo>
                    <a:lnTo>
                      <a:pt x="3363" y="33"/>
                    </a:lnTo>
                    <a:lnTo>
                      <a:pt x="3377" y="39"/>
                    </a:lnTo>
                    <a:lnTo>
                      <a:pt x="3394" y="41"/>
                    </a:lnTo>
                    <a:lnTo>
                      <a:pt x="3411" y="39"/>
                    </a:lnTo>
                    <a:lnTo>
                      <a:pt x="3430" y="35"/>
                    </a:lnTo>
                    <a:lnTo>
                      <a:pt x="3451" y="27"/>
                    </a:lnTo>
                    <a:lnTo>
                      <a:pt x="3459" y="27"/>
                    </a:lnTo>
                    <a:lnTo>
                      <a:pt x="3467" y="27"/>
                    </a:lnTo>
                    <a:lnTo>
                      <a:pt x="3476" y="27"/>
                    </a:lnTo>
                    <a:lnTo>
                      <a:pt x="3484" y="29"/>
                    </a:lnTo>
                    <a:lnTo>
                      <a:pt x="3505" y="37"/>
                    </a:lnTo>
                    <a:lnTo>
                      <a:pt x="3530" y="43"/>
                    </a:lnTo>
                    <a:lnTo>
                      <a:pt x="3559" y="48"/>
                    </a:lnTo>
                    <a:lnTo>
                      <a:pt x="3592" y="52"/>
                    </a:lnTo>
                    <a:lnTo>
                      <a:pt x="3611" y="52"/>
                    </a:lnTo>
                    <a:lnTo>
                      <a:pt x="3630" y="50"/>
                    </a:lnTo>
                    <a:lnTo>
                      <a:pt x="3651" y="46"/>
                    </a:lnTo>
                    <a:lnTo>
                      <a:pt x="3672" y="41"/>
                    </a:lnTo>
                    <a:lnTo>
                      <a:pt x="3684" y="35"/>
                    </a:lnTo>
                    <a:lnTo>
                      <a:pt x="3701" y="21"/>
                    </a:lnTo>
                    <a:lnTo>
                      <a:pt x="3710" y="16"/>
                    </a:lnTo>
                    <a:lnTo>
                      <a:pt x="3720" y="10"/>
                    </a:lnTo>
                    <a:lnTo>
                      <a:pt x="3733" y="4"/>
                    </a:lnTo>
                    <a:lnTo>
                      <a:pt x="3747" y="4"/>
                    </a:lnTo>
                    <a:lnTo>
                      <a:pt x="3758" y="6"/>
                    </a:lnTo>
                    <a:lnTo>
                      <a:pt x="3774" y="10"/>
                    </a:lnTo>
                    <a:lnTo>
                      <a:pt x="3795" y="14"/>
                    </a:lnTo>
                    <a:lnTo>
                      <a:pt x="3820" y="16"/>
                    </a:lnTo>
                    <a:lnTo>
                      <a:pt x="3839" y="12"/>
                    </a:lnTo>
                    <a:lnTo>
                      <a:pt x="3860" y="12"/>
                    </a:lnTo>
                    <a:lnTo>
                      <a:pt x="3883" y="14"/>
                    </a:lnTo>
                    <a:lnTo>
                      <a:pt x="3906" y="20"/>
                    </a:lnTo>
                    <a:lnTo>
                      <a:pt x="3956" y="29"/>
                    </a:lnTo>
                    <a:lnTo>
                      <a:pt x="4004" y="41"/>
                    </a:lnTo>
                    <a:lnTo>
                      <a:pt x="4040" y="29"/>
                    </a:lnTo>
                    <a:lnTo>
                      <a:pt x="4077" y="20"/>
                    </a:lnTo>
                    <a:lnTo>
                      <a:pt x="4094" y="14"/>
                    </a:lnTo>
                    <a:lnTo>
                      <a:pt x="4113" y="12"/>
                    </a:lnTo>
                    <a:lnTo>
                      <a:pt x="4133" y="12"/>
                    </a:lnTo>
                    <a:lnTo>
                      <a:pt x="4150" y="16"/>
                    </a:lnTo>
                    <a:lnTo>
                      <a:pt x="4165" y="23"/>
                    </a:lnTo>
                    <a:lnTo>
                      <a:pt x="4182" y="31"/>
                    </a:lnTo>
                    <a:lnTo>
                      <a:pt x="4202" y="37"/>
                    </a:lnTo>
                    <a:lnTo>
                      <a:pt x="4225" y="41"/>
                    </a:lnTo>
                    <a:lnTo>
                      <a:pt x="4248" y="41"/>
                    </a:lnTo>
                    <a:lnTo>
                      <a:pt x="4275" y="39"/>
                    </a:lnTo>
                    <a:lnTo>
                      <a:pt x="4303" y="35"/>
                    </a:lnTo>
                    <a:lnTo>
                      <a:pt x="4334" y="27"/>
                    </a:lnTo>
                    <a:lnTo>
                      <a:pt x="4361" y="35"/>
                    </a:lnTo>
                    <a:lnTo>
                      <a:pt x="4388" y="39"/>
                    </a:lnTo>
                    <a:lnTo>
                      <a:pt x="4413" y="41"/>
                    </a:lnTo>
                    <a:lnTo>
                      <a:pt x="4438" y="41"/>
                    </a:lnTo>
                    <a:lnTo>
                      <a:pt x="4463" y="37"/>
                    </a:lnTo>
                    <a:lnTo>
                      <a:pt x="4489" y="31"/>
                    </a:lnTo>
                    <a:lnTo>
                      <a:pt x="4514" y="23"/>
                    </a:lnTo>
                    <a:lnTo>
                      <a:pt x="4541" y="16"/>
                    </a:lnTo>
                    <a:lnTo>
                      <a:pt x="4570" y="18"/>
                    </a:lnTo>
                    <a:lnTo>
                      <a:pt x="4599" y="25"/>
                    </a:lnTo>
                    <a:lnTo>
                      <a:pt x="4628" y="33"/>
                    </a:lnTo>
                    <a:lnTo>
                      <a:pt x="4656" y="41"/>
                    </a:lnTo>
                    <a:lnTo>
                      <a:pt x="4683" y="48"/>
                    </a:lnTo>
                    <a:lnTo>
                      <a:pt x="4708" y="52"/>
                    </a:lnTo>
                    <a:lnTo>
                      <a:pt x="4720" y="52"/>
                    </a:lnTo>
                    <a:lnTo>
                      <a:pt x="4731" y="50"/>
                    </a:lnTo>
                    <a:lnTo>
                      <a:pt x="4741" y="46"/>
                    </a:lnTo>
                    <a:lnTo>
                      <a:pt x="4750" y="41"/>
                    </a:lnTo>
                    <a:lnTo>
                      <a:pt x="4798" y="64"/>
                    </a:lnTo>
                    <a:lnTo>
                      <a:pt x="4798" y="106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95" name="Freeform 7"/>
              <p:cNvSpPr>
                <a:spLocks/>
              </p:cNvSpPr>
              <p:nvPr/>
            </p:nvSpPr>
            <p:spPr bwMode="auto">
              <a:xfrm>
                <a:off x="3592" y="710"/>
                <a:ext cx="1020" cy="21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20" y="619"/>
                  </a:cxn>
                  <a:cxn ang="0">
                    <a:pos x="0" y="2122"/>
                  </a:cxn>
                  <a:cxn ang="0">
                    <a:pos x="0" y="0"/>
                  </a:cxn>
                </a:cxnLst>
                <a:rect l="0" t="0" r="r" b="b"/>
                <a:pathLst>
                  <a:path w="1020" h="2122">
                    <a:moveTo>
                      <a:pt x="0" y="0"/>
                    </a:moveTo>
                    <a:lnTo>
                      <a:pt x="1020" y="619"/>
                    </a:lnTo>
                    <a:lnTo>
                      <a:pt x="0" y="212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3096" name="Text Box 8"/>
              <p:cNvSpPr txBox="1">
                <a:spLocks noChangeArrowheads="1"/>
              </p:cNvSpPr>
              <p:nvPr/>
            </p:nvSpPr>
            <p:spPr bwMode="auto">
              <a:xfrm>
                <a:off x="459" y="1574"/>
                <a:ext cx="600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E</a:t>
                </a:r>
              </a:p>
            </p:txBody>
          </p:sp>
          <p:sp>
            <p:nvSpPr>
              <p:cNvPr id="473097" name="Text Box 9"/>
              <p:cNvSpPr txBox="1">
                <a:spLocks noChangeArrowheads="1"/>
              </p:cNvSpPr>
              <p:nvPr/>
            </p:nvSpPr>
            <p:spPr bwMode="auto">
              <a:xfrm>
                <a:off x="895" y="1574"/>
                <a:ext cx="688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X</a:t>
                </a:r>
              </a:p>
            </p:txBody>
          </p:sp>
          <p:sp>
            <p:nvSpPr>
              <p:cNvPr id="473098" name="Text Box 10"/>
              <p:cNvSpPr txBox="1">
                <a:spLocks noChangeArrowheads="1"/>
              </p:cNvSpPr>
              <p:nvPr/>
            </p:nvSpPr>
            <p:spPr bwMode="auto">
              <a:xfrm>
                <a:off x="1382" y="1574"/>
                <a:ext cx="555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P</a:t>
                </a:r>
              </a:p>
            </p:txBody>
          </p:sp>
          <p:sp>
            <p:nvSpPr>
              <p:cNvPr id="473099" name="Text Box 11"/>
              <p:cNvSpPr txBox="1">
                <a:spLocks noChangeArrowheads="1"/>
              </p:cNvSpPr>
              <p:nvPr/>
            </p:nvSpPr>
            <p:spPr bwMode="auto">
              <a:xfrm>
                <a:off x="1778" y="157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O</a:t>
                </a:r>
              </a:p>
            </p:txBody>
          </p:sp>
          <p:sp>
            <p:nvSpPr>
              <p:cNvPr id="473100" name="Text Box 12"/>
              <p:cNvSpPr txBox="1">
                <a:spLocks noChangeArrowheads="1"/>
              </p:cNvSpPr>
              <p:nvPr/>
            </p:nvSpPr>
            <p:spPr bwMode="auto">
              <a:xfrm>
                <a:off x="2363" y="157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R</a:t>
                </a:r>
              </a:p>
            </p:txBody>
          </p:sp>
          <p:sp>
            <p:nvSpPr>
              <p:cNvPr id="473101" name="Text Box 13"/>
              <p:cNvSpPr txBox="1">
                <a:spLocks noChangeArrowheads="1"/>
              </p:cNvSpPr>
              <p:nvPr/>
            </p:nvSpPr>
            <p:spPr bwMode="auto">
              <a:xfrm>
                <a:off x="2819" y="1574"/>
                <a:ext cx="599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T</a:t>
                </a:r>
              </a:p>
            </p:txBody>
          </p:sp>
          <p:sp>
            <p:nvSpPr>
              <p:cNvPr id="473102" name="Text Box 14"/>
              <p:cNvSpPr txBox="1">
                <a:spLocks noChangeArrowheads="1"/>
              </p:cNvSpPr>
              <p:nvPr/>
            </p:nvSpPr>
            <p:spPr bwMode="auto">
              <a:xfrm>
                <a:off x="4161" y="1583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A</a:t>
                </a:r>
              </a:p>
            </p:txBody>
          </p:sp>
          <p:sp>
            <p:nvSpPr>
              <p:cNvPr id="473103" name="Text Box 15"/>
              <p:cNvSpPr txBox="1">
                <a:spLocks noChangeArrowheads="1"/>
              </p:cNvSpPr>
              <p:nvPr/>
            </p:nvSpPr>
            <p:spPr bwMode="auto">
              <a:xfrm>
                <a:off x="4767" y="1583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bg2"/>
                    </a:solidFill>
                    <a:latin typeface="GoudyOlSt BT" pitchFamily="18" charset="0"/>
                  </a:rPr>
                  <a:t>R</a:t>
                </a:r>
              </a:p>
            </p:txBody>
          </p:sp>
        </p:grpSp>
        <p:grpSp>
          <p:nvGrpSpPr>
            <p:cNvPr id="473104" name="Group 16"/>
            <p:cNvGrpSpPr>
              <a:grpSpLocks/>
            </p:cNvGrpSpPr>
            <p:nvPr/>
          </p:nvGrpSpPr>
          <p:grpSpPr bwMode="auto">
            <a:xfrm>
              <a:off x="459" y="700"/>
              <a:ext cx="4952" cy="2896"/>
              <a:chOff x="459" y="700"/>
              <a:chExt cx="4952" cy="2896"/>
            </a:xfrm>
          </p:grpSpPr>
          <p:sp>
            <p:nvSpPr>
              <p:cNvPr id="473105" name="Text Box 17"/>
              <p:cNvSpPr txBox="1">
                <a:spLocks noChangeArrowheads="1"/>
              </p:cNvSpPr>
              <p:nvPr/>
            </p:nvSpPr>
            <p:spPr bwMode="auto">
              <a:xfrm>
                <a:off x="480" y="1420"/>
                <a:ext cx="1574" cy="3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3100" b="0">
                    <a:solidFill>
                      <a:schemeClr val="tx1"/>
                    </a:solidFill>
                    <a:latin typeface="Futura Bk BT" pitchFamily="34" charset="0"/>
                  </a:rPr>
                  <a:t>FUNDACION</a:t>
                </a:r>
              </a:p>
            </p:txBody>
          </p:sp>
          <p:graphicFrame>
            <p:nvGraphicFramePr>
              <p:cNvPr id="473106" name="Object 18"/>
              <p:cNvGraphicFramePr>
                <a:graphicFrameLocks noChangeAspect="1"/>
              </p:cNvGraphicFramePr>
              <p:nvPr/>
            </p:nvGraphicFramePr>
            <p:xfrm>
              <a:off x="558" y="700"/>
              <a:ext cx="4818" cy="2896"/>
            </p:xfrm>
            <a:graphic>
              <a:graphicData uri="http://schemas.openxmlformats.org/presentationml/2006/ole">
                <p:oleObj spid="_x0000_s473106" name="CorelDRAW" r:id="rId4" imgW="7647840" imgH="4596840" progId="CorelDRAW.Graphic.10">
                  <p:embed/>
                </p:oleObj>
              </a:graphicData>
            </a:graphic>
          </p:graphicFrame>
          <p:sp>
            <p:nvSpPr>
              <p:cNvPr id="473107" name="Text Box 19"/>
              <p:cNvSpPr txBox="1">
                <a:spLocks noChangeArrowheads="1"/>
              </p:cNvSpPr>
              <p:nvPr/>
            </p:nvSpPr>
            <p:spPr bwMode="auto">
              <a:xfrm>
                <a:off x="459" y="1574"/>
                <a:ext cx="599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E</a:t>
                </a:r>
              </a:p>
            </p:txBody>
          </p:sp>
          <p:sp>
            <p:nvSpPr>
              <p:cNvPr id="473108" name="Text Box 20"/>
              <p:cNvSpPr txBox="1">
                <a:spLocks noChangeArrowheads="1"/>
              </p:cNvSpPr>
              <p:nvPr/>
            </p:nvSpPr>
            <p:spPr bwMode="auto">
              <a:xfrm>
                <a:off x="895" y="157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X</a:t>
                </a:r>
              </a:p>
            </p:txBody>
          </p:sp>
          <p:sp>
            <p:nvSpPr>
              <p:cNvPr id="473109" name="Text Box 21"/>
              <p:cNvSpPr txBox="1">
                <a:spLocks noChangeArrowheads="1"/>
              </p:cNvSpPr>
              <p:nvPr/>
            </p:nvSpPr>
            <p:spPr bwMode="auto">
              <a:xfrm>
                <a:off x="1381" y="1574"/>
                <a:ext cx="556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P</a:t>
                </a:r>
              </a:p>
            </p:txBody>
          </p:sp>
          <p:sp>
            <p:nvSpPr>
              <p:cNvPr id="473110" name="Text Box 22"/>
              <p:cNvSpPr txBox="1">
                <a:spLocks noChangeArrowheads="1"/>
              </p:cNvSpPr>
              <p:nvPr/>
            </p:nvSpPr>
            <p:spPr bwMode="auto">
              <a:xfrm>
                <a:off x="1777" y="1574"/>
                <a:ext cx="688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O</a:t>
                </a:r>
              </a:p>
            </p:txBody>
          </p:sp>
          <p:sp>
            <p:nvSpPr>
              <p:cNvPr id="473111" name="Text Box 23"/>
              <p:cNvSpPr txBox="1">
                <a:spLocks noChangeArrowheads="1"/>
              </p:cNvSpPr>
              <p:nvPr/>
            </p:nvSpPr>
            <p:spPr bwMode="auto">
              <a:xfrm>
                <a:off x="2363" y="157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R</a:t>
                </a:r>
              </a:p>
            </p:txBody>
          </p:sp>
          <p:sp>
            <p:nvSpPr>
              <p:cNvPr id="473112" name="Text Box 24"/>
              <p:cNvSpPr txBox="1">
                <a:spLocks noChangeArrowheads="1"/>
              </p:cNvSpPr>
              <p:nvPr/>
            </p:nvSpPr>
            <p:spPr bwMode="auto">
              <a:xfrm>
                <a:off x="2818" y="1574"/>
                <a:ext cx="600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T</a:t>
                </a:r>
              </a:p>
            </p:txBody>
          </p:sp>
          <p:sp>
            <p:nvSpPr>
              <p:cNvPr id="473113" name="Text Box 25"/>
              <p:cNvSpPr txBox="1">
                <a:spLocks noChangeArrowheads="1"/>
              </p:cNvSpPr>
              <p:nvPr/>
            </p:nvSpPr>
            <p:spPr bwMode="auto">
              <a:xfrm>
                <a:off x="4161" y="1584"/>
                <a:ext cx="687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A</a:t>
                </a:r>
              </a:p>
            </p:txBody>
          </p:sp>
          <p:sp>
            <p:nvSpPr>
              <p:cNvPr id="473114" name="Text Box 26"/>
              <p:cNvSpPr txBox="1">
                <a:spLocks noChangeArrowheads="1"/>
              </p:cNvSpPr>
              <p:nvPr/>
            </p:nvSpPr>
            <p:spPr bwMode="auto">
              <a:xfrm>
                <a:off x="4767" y="1584"/>
                <a:ext cx="644" cy="107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sz="10000" b="0">
                    <a:solidFill>
                      <a:schemeClr val="tx1"/>
                    </a:solidFill>
                    <a:latin typeface="GoudyOlSt BT" pitchFamily="18" charset="0"/>
                  </a:rPr>
                  <a:t>R</a:t>
                </a:r>
              </a:p>
            </p:txBody>
          </p:sp>
        </p:grpSp>
      </p:grpSp>
      <p:sp>
        <p:nvSpPr>
          <p:cNvPr id="473115" name="Rectangle 27"/>
          <p:cNvSpPr>
            <a:spLocks noChangeArrowheads="1"/>
          </p:cNvSpPr>
          <p:nvPr/>
        </p:nvSpPr>
        <p:spPr bwMode="auto">
          <a:xfrm>
            <a:off x="609600" y="838200"/>
            <a:ext cx="7696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3116" name="Rectangle 28"/>
          <p:cNvSpPr>
            <a:spLocks noChangeArrowheads="1"/>
          </p:cNvSpPr>
          <p:nvPr/>
        </p:nvSpPr>
        <p:spPr bwMode="auto">
          <a:xfrm>
            <a:off x="609600" y="685800"/>
            <a:ext cx="807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3117" name="Text Box 29"/>
          <p:cNvSpPr txBox="1">
            <a:spLocks noChangeArrowheads="1"/>
          </p:cNvSpPr>
          <p:nvPr/>
        </p:nvSpPr>
        <p:spPr bwMode="auto">
          <a:xfrm>
            <a:off x="3419475" y="4437063"/>
            <a:ext cx="23590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 b="0"/>
              <a:t>ARGENTINA</a:t>
            </a:r>
            <a:endParaRPr lang="es-ES" b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/>
          <p:cNvSpPr>
            <a:spLocks noChangeArrowheads="1"/>
          </p:cNvSpPr>
          <p:nvPr/>
        </p:nvSpPr>
        <p:spPr bwMode="auto">
          <a:xfrm>
            <a:off x="539750" y="1557338"/>
            <a:ext cx="828040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sz="2200">
                <a:solidFill>
                  <a:schemeClr val="tx1"/>
                </a:solidFill>
              </a:rPr>
              <a:t>La Red  Iberoamericana de Organismos de Promoción de Comercio Exterior nace el 17 de junio de 1999 como un Foro Itinerante. </a:t>
            </a:r>
            <a:endParaRPr lang="en-US" sz="2200">
              <a:solidFill>
                <a:schemeClr val="tx1"/>
              </a:solidFill>
            </a:endParaRPr>
          </a:p>
        </p:txBody>
      </p:sp>
      <p:sp>
        <p:nvSpPr>
          <p:cNvPr id="472067" name="Rectangle 3"/>
          <p:cNvSpPr>
            <a:spLocks noChangeArrowheads="1"/>
          </p:cNvSpPr>
          <p:nvPr/>
        </p:nvSpPr>
        <p:spPr bwMode="auto">
          <a:xfrm>
            <a:off x="0" y="5349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AR" sz="3600"/>
              <a:t>Origen de la Red</a:t>
            </a:r>
          </a:p>
        </p:txBody>
      </p:sp>
      <p:sp>
        <p:nvSpPr>
          <p:cNvPr id="472068" name="Rectangle 4"/>
          <p:cNvSpPr>
            <a:spLocks noChangeArrowheads="1"/>
          </p:cNvSpPr>
          <p:nvPr/>
        </p:nvSpPr>
        <p:spPr bwMode="auto">
          <a:xfrm>
            <a:off x="3055938" y="3573463"/>
            <a:ext cx="29638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Antecedentes</a:t>
            </a:r>
            <a:endParaRPr lang="es-ES"/>
          </a:p>
        </p:txBody>
      </p:sp>
      <p:sp>
        <p:nvSpPr>
          <p:cNvPr id="472069" name="Rectangle 5"/>
          <p:cNvSpPr>
            <a:spLocks noChangeArrowheads="1"/>
          </p:cNvSpPr>
          <p:nvPr/>
        </p:nvSpPr>
        <p:spPr bwMode="auto">
          <a:xfrm>
            <a:off x="468313" y="4221163"/>
            <a:ext cx="8280400" cy="160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sz="2200">
                <a:solidFill>
                  <a:schemeClr val="tx1"/>
                </a:solidFill>
              </a:rPr>
              <a:t>Países que ya fueron anfitriones: Puerto Rico, Ecuador, Colombia, Brasil, México, España, Chile. Portugal y Buenos Aires.</a:t>
            </a:r>
            <a:endParaRPr lang="en-US" sz="22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6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41350"/>
          </a:xfrm>
        </p:spPr>
        <p:txBody>
          <a:bodyPr/>
          <a:lstStyle/>
          <a:p>
            <a:r>
              <a:rPr lang="en-US" sz="3600" b="1">
                <a:solidFill>
                  <a:srgbClr val="FFCC00"/>
                </a:solidFill>
                <a:latin typeface="Tahoma" pitchFamily="34" charset="0"/>
              </a:rPr>
              <a:t>Miembros de la Red</a:t>
            </a:r>
          </a:p>
        </p:txBody>
      </p:sp>
      <p:sp>
        <p:nvSpPr>
          <p:cNvPr id="441347" name="Rectangle 3"/>
          <p:cNvSpPr>
            <a:spLocks noChangeArrowheads="1"/>
          </p:cNvSpPr>
          <p:nvPr/>
        </p:nvSpPr>
        <p:spPr bwMode="auto">
          <a:xfrm>
            <a:off x="468313" y="1484313"/>
            <a:ext cx="8675687" cy="108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s-ES" sz="2000">
                <a:solidFill>
                  <a:schemeClr val="tx1"/>
                </a:solidFill>
              </a:rPr>
              <a:t>Sus miembros son los titulares de 22 organizaciones oficiales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SzPct val="85000"/>
            </a:pPr>
            <a:r>
              <a:rPr lang="es-ES" sz="2000">
                <a:solidFill>
                  <a:schemeClr val="tx1"/>
                </a:solidFill>
              </a:rPr>
              <a:t>de ámbito estatal de promoción de comercio internacional de países iberoamericanos.</a:t>
            </a: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SzPct val="85000"/>
            </a:pPr>
            <a:endParaRPr lang="es-ES" sz="2000">
              <a:solidFill>
                <a:schemeClr val="tx1"/>
              </a:solidFill>
            </a:endParaRPr>
          </a:p>
          <a:p>
            <a:pPr marL="342900" indent="-342900" algn="just">
              <a:lnSpc>
                <a:spcPct val="90000"/>
              </a:lnSpc>
              <a:spcBef>
                <a:spcPct val="20000"/>
              </a:spcBef>
              <a:buSzPct val="85000"/>
              <a:buFontTx/>
              <a:buChar char="•"/>
            </a:pPr>
            <a:endParaRPr lang="en-US" sz="1600">
              <a:solidFill>
                <a:schemeClr val="tx1"/>
              </a:solidFill>
            </a:endParaRPr>
          </a:p>
        </p:txBody>
      </p:sp>
      <p:sp>
        <p:nvSpPr>
          <p:cNvPr id="441348" name="Rectangle 4"/>
          <p:cNvSpPr>
            <a:spLocks noChangeArrowheads="1"/>
          </p:cNvSpPr>
          <p:nvPr/>
        </p:nvSpPr>
        <p:spPr bwMode="auto">
          <a:xfrm>
            <a:off x="4859338" y="2636838"/>
            <a:ext cx="4284662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2" algn="l">
              <a:buFontTx/>
              <a:buChar char="•"/>
            </a:pPr>
            <a:r>
              <a:rPr lang="es-ES" sz="1800"/>
              <a:t>España: ICEX</a:t>
            </a:r>
          </a:p>
          <a:p>
            <a:pPr lvl="2" algn="l">
              <a:buFontTx/>
              <a:buChar char="•"/>
            </a:pPr>
            <a:r>
              <a:rPr lang="es-ES" sz="1800"/>
              <a:t>Guatemala: Proguat</a:t>
            </a:r>
          </a:p>
          <a:p>
            <a:pPr lvl="2" algn="l">
              <a:buFontTx/>
              <a:buChar char="•"/>
            </a:pPr>
            <a:r>
              <a:rPr lang="es-ES" sz="1800"/>
              <a:t>Honduras: FIDE</a:t>
            </a:r>
          </a:p>
          <a:p>
            <a:pPr lvl="2" algn="l">
              <a:buFontTx/>
              <a:buChar char="•"/>
            </a:pPr>
            <a:r>
              <a:rPr lang="es-ES" sz="1800"/>
              <a:t>México: Bancomext</a:t>
            </a:r>
          </a:p>
          <a:p>
            <a:pPr lvl="1" algn="l">
              <a:buFontTx/>
              <a:buChar char="•"/>
            </a:pPr>
            <a:r>
              <a:rPr lang="es-ES" sz="1800"/>
              <a:t>Nicaragua: CEI</a:t>
            </a:r>
          </a:p>
          <a:p>
            <a:pPr lvl="1" algn="l">
              <a:buFontTx/>
              <a:buChar char="•"/>
            </a:pPr>
            <a:r>
              <a:rPr lang="es-ES" sz="1800"/>
              <a:t>Panamá: Viceministerio de   </a:t>
            </a:r>
          </a:p>
          <a:p>
            <a:pPr algn="l"/>
            <a:r>
              <a:rPr lang="en-US" sz="1800"/>
              <a:t>        </a:t>
            </a:r>
            <a:r>
              <a:rPr lang="es-ES" sz="1800"/>
              <a:t> Comercio Exterior</a:t>
            </a:r>
          </a:p>
          <a:p>
            <a:pPr lvl="1" algn="l">
              <a:buFontTx/>
              <a:buChar char="•"/>
            </a:pPr>
            <a:r>
              <a:rPr lang="es-ES" sz="1800"/>
              <a:t>Paraguay: ProParaguay</a:t>
            </a:r>
          </a:p>
          <a:p>
            <a:pPr lvl="1" algn="l">
              <a:buFontTx/>
              <a:buChar char="•"/>
            </a:pPr>
            <a:r>
              <a:rPr lang="es-ES" sz="1800"/>
              <a:t>Perú: Prompex</a:t>
            </a:r>
          </a:p>
          <a:p>
            <a:pPr lvl="1" algn="l">
              <a:buFontTx/>
              <a:buChar char="•"/>
            </a:pPr>
            <a:r>
              <a:rPr lang="es-ES" sz="1800"/>
              <a:t>Portugal: ICEP</a:t>
            </a:r>
          </a:p>
          <a:p>
            <a:pPr lvl="1" algn="l">
              <a:buFontTx/>
              <a:buChar char="•"/>
            </a:pPr>
            <a:r>
              <a:rPr lang="es-ES" sz="1800"/>
              <a:t>Puerto Rico: Promoexport</a:t>
            </a:r>
          </a:p>
        </p:txBody>
      </p:sp>
      <p:sp>
        <p:nvSpPr>
          <p:cNvPr id="441349" name="Rectangle 5"/>
          <p:cNvSpPr>
            <a:spLocks noChangeArrowheads="1"/>
          </p:cNvSpPr>
          <p:nvPr/>
        </p:nvSpPr>
        <p:spPr bwMode="auto">
          <a:xfrm>
            <a:off x="468313" y="2636838"/>
            <a:ext cx="4321175" cy="3113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s-ES" sz="1800"/>
              <a:t>Argentina: Fundación ExportAr</a:t>
            </a:r>
          </a:p>
          <a:p>
            <a:pPr algn="l">
              <a:buFontTx/>
              <a:buChar char="•"/>
            </a:pPr>
            <a:r>
              <a:rPr lang="es-ES" sz="1800"/>
              <a:t>Bolivia: CEPROBOLl</a:t>
            </a:r>
          </a:p>
          <a:p>
            <a:pPr algn="l">
              <a:buFontTx/>
              <a:buChar char="•"/>
            </a:pPr>
            <a:r>
              <a:rPr lang="es-ES" sz="1800"/>
              <a:t>Brasil: APEX</a:t>
            </a:r>
          </a:p>
          <a:p>
            <a:pPr algn="l">
              <a:buFontTx/>
              <a:buChar char="•"/>
            </a:pPr>
            <a:r>
              <a:rPr lang="es-ES" sz="1800"/>
              <a:t>Chile: ProChile</a:t>
            </a:r>
          </a:p>
          <a:p>
            <a:pPr algn="l">
              <a:buFontTx/>
              <a:buChar char="•"/>
            </a:pPr>
            <a:r>
              <a:rPr lang="es-ES" sz="1800"/>
              <a:t>Colombia: Proexport</a:t>
            </a:r>
          </a:p>
          <a:p>
            <a:pPr algn="l">
              <a:buFontTx/>
              <a:buChar char="•"/>
            </a:pPr>
            <a:r>
              <a:rPr lang="es-ES" sz="1800"/>
              <a:t>Costa Rica: Procomer</a:t>
            </a:r>
          </a:p>
          <a:p>
            <a:pPr algn="l">
              <a:buFontTx/>
              <a:buChar char="•"/>
            </a:pPr>
            <a:r>
              <a:rPr lang="es-ES" sz="1800"/>
              <a:t>Cuba: CEPEC</a:t>
            </a:r>
          </a:p>
          <a:p>
            <a:pPr algn="l">
              <a:buFontTx/>
              <a:buChar char="•"/>
            </a:pPr>
            <a:r>
              <a:rPr lang="es-ES" sz="1800"/>
              <a:t>Ecuador: CORPEI</a:t>
            </a:r>
          </a:p>
          <a:p>
            <a:pPr algn="l">
              <a:buFontTx/>
              <a:buChar char="•"/>
            </a:pPr>
            <a:r>
              <a:rPr lang="es-ES" sz="1800"/>
              <a:t>El Salvador: Ministerio de   </a:t>
            </a:r>
          </a:p>
          <a:p>
            <a:pPr algn="l"/>
            <a:r>
              <a:rPr lang="es-ES" sz="1800"/>
              <a:t> Relaciones Exteriores / </a:t>
            </a:r>
            <a:endParaRPr lang="en-US" sz="1800"/>
          </a:p>
          <a:p>
            <a:pPr algn="l"/>
            <a:r>
              <a:rPr lang="en-US" sz="1800"/>
              <a:t> </a:t>
            </a:r>
            <a:r>
              <a:rPr lang="es-ES" sz="1800"/>
              <a:t>Área de  Comercio Internacional</a:t>
            </a:r>
          </a:p>
        </p:txBody>
      </p:sp>
      <p:pic>
        <p:nvPicPr>
          <p:cNvPr id="441357" name="Picture 13" descr="mapa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048000" y="2762250"/>
            <a:ext cx="2895600" cy="2646363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1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0" name="Rectangle 2"/>
          <p:cNvSpPr>
            <a:spLocks noChangeArrowheads="1"/>
          </p:cNvSpPr>
          <p:nvPr/>
        </p:nvSpPr>
        <p:spPr bwMode="auto">
          <a:xfrm>
            <a:off x="539750" y="1398588"/>
            <a:ext cx="82804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sz="2000">
                <a:solidFill>
                  <a:schemeClr val="tx1"/>
                </a:solidFill>
              </a:rPr>
              <a:t>Profundizar los vínculos entre las organizaciones miembro, contribuyendo así a la intensificación de las relaciones económicas, comerciales y de inversión entre las empresas de los países iberoamericanos.</a:t>
            </a: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467971" name="Rectangle 3"/>
          <p:cNvSpPr>
            <a:spLocks noChangeArrowheads="1"/>
          </p:cNvSpPr>
          <p:nvPr/>
        </p:nvSpPr>
        <p:spPr bwMode="auto">
          <a:xfrm>
            <a:off x="0" y="5349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n-US" sz="3600"/>
              <a:t>Objetivo</a:t>
            </a:r>
          </a:p>
        </p:txBody>
      </p:sp>
      <p:sp>
        <p:nvSpPr>
          <p:cNvPr id="467972" name="Rectangle 4"/>
          <p:cNvSpPr>
            <a:spLocks noChangeArrowheads="1"/>
          </p:cNvSpPr>
          <p:nvPr/>
        </p:nvSpPr>
        <p:spPr bwMode="auto">
          <a:xfrm>
            <a:off x="3197225" y="3573463"/>
            <a:ext cx="2686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Mecanismos</a:t>
            </a:r>
            <a:endParaRPr lang="es-ES"/>
          </a:p>
        </p:txBody>
      </p:sp>
      <p:sp>
        <p:nvSpPr>
          <p:cNvPr id="467973" name="Rectangle 5"/>
          <p:cNvSpPr>
            <a:spLocks noChangeArrowheads="1"/>
          </p:cNvSpPr>
          <p:nvPr/>
        </p:nvSpPr>
        <p:spPr bwMode="auto">
          <a:xfrm>
            <a:off x="900113" y="4221163"/>
            <a:ext cx="7848600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s-ES" sz="2000">
                <a:solidFill>
                  <a:schemeClr val="tx1"/>
                </a:solidFill>
              </a:rPr>
              <a:t>-	Intercambio de experiencias</a:t>
            </a:r>
          </a:p>
          <a:p>
            <a:pPr algn="l">
              <a:lnSpc>
                <a:spcPct val="150000"/>
              </a:lnSpc>
            </a:pPr>
            <a:r>
              <a:rPr lang="es-ES" sz="2000">
                <a:solidFill>
                  <a:schemeClr val="tx1"/>
                </a:solidFill>
              </a:rPr>
              <a:t>-	Debate de temas de interés común</a:t>
            </a:r>
          </a:p>
          <a:p>
            <a:pPr algn="l">
              <a:lnSpc>
                <a:spcPct val="150000"/>
              </a:lnSpc>
            </a:pPr>
            <a:r>
              <a:rPr lang="es-ES" sz="2000">
                <a:solidFill>
                  <a:schemeClr val="tx1"/>
                </a:solidFill>
              </a:rPr>
              <a:t>-	Desarrollo de proyectos conjuntos</a:t>
            </a:r>
          </a:p>
          <a:p>
            <a:pPr algn="l">
              <a:lnSpc>
                <a:spcPct val="150000"/>
              </a:lnSpc>
            </a:pPr>
            <a:r>
              <a:rPr lang="es-ES" sz="2000">
                <a:solidFill>
                  <a:schemeClr val="tx1"/>
                </a:solidFill>
              </a:rPr>
              <a:t>-	Análisis de iniciativas de interés común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7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ChangeArrowheads="1"/>
          </p:cNvSpPr>
          <p:nvPr/>
        </p:nvSpPr>
        <p:spPr bwMode="auto">
          <a:xfrm>
            <a:off x="1403350" y="1700213"/>
            <a:ext cx="6697663" cy="366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</a:pPr>
            <a:endParaRPr lang="es-ES" sz="26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s-ES" sz="2600">
                <a:solidFill>
                  <a:schemeClr val="tx1"/>
                </a:solidFill>
              </a:rPr>
              <a:t>Logros alcanzados:</a:t>
            </a:r>
          </a:p>
          <a:p>
            <a:pPr algn="l">
              <a:lnSpc>
                <a:spcPct val="150000"/>
              </a:lnSpc>
            </a:pPr>
            <a:endParaRPr lang="es-ES" sz="26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</a:pPr>
            <a:r>
              <a:rPr lang="en-US" sz="2600">
                <a:solidFill>
                  <a:schemeClr val="tx1"/>
                </a:solidFill>
              </a:rPr>
              <a:t>- Sistema de Presidencias Rotativas</a:t>
            </a:r>
          </a:p>
          <a:p>
            <a:pPr algn="l">
              <a:lnSpc>
                <a:spcPct val="150000"/>
              </a:lnSpc>
            </a:pPr>
            <a:r>
              <a:rPr lang="en-US" sz="2600">
                <a:solidFill>
                  <a:schemeClr val="tx1"/>
                </a:solidFill>
              </a:rPr>
              <a:t>- Club Iberoamericano</a:t>
            </a:r>
          </a:p>
          <a:p>
            <a:pPr algn="l">
              <a:lnSpc>
                <a:spcPct val="150000"/>
              </a:lnSpc>
            </a:pPr>
            <a:r>
              <a:rPr lang="en-US" sz="2600">
                <a:solidFill>
                  <a:schemeClr val="tx1"/>
                </a:solidFill>
              </a:rPr>
              <a:t>- Archivo histórico</a:t>
            </a:r>
          </a:p>
        </p:txBody>
      </p:sp>
      <p:sp>
        <p:nvSpPr>
          <p:cNvPr id="468995" name="Rectangle 3"/>
          <p:cNvSpPr>
            <a:spLocks noChangeArrowheads="1"/>
          </p:cNvSpPr>
          <p:nvPr/>
        </p:nvSpPr>
        <p:spPr bwMode="auto">
          <a:xfrm>
            <a:off x="0" y="1052513"/>
            <a:ext cx="9144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>
                <a:solidFill>
                  <a:schemeClr val="tx2"/>
                </a:solidFill>
              </a:rPr>
              <a:t>Última </a:t>
            </a:r>
            <a:r>
              <a:rPr lang="es-ES_tradnl">
                <a:solidFill>
                  <a:schemeClr val="tx2"/>
                </a:solidFill>
              </a:rPr>
              <a:t>Reunión: </a:t>
            </a:r>
            <a:r>
              <a:rPr lang="es-ES">
                <a:solidFill>
                  <a:schemeClr val="tx2"/>
                </a:solidFill>
              </a:rPr>
              <a:t>Buenos Aires 07 </a:t>
            </a:r>
            <a:endParaRPr 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68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ChangeArrowheads="1"/>
          </p:cNvSpPr>
          <p:nvPr/>
        </p:nvSpPr>
        <p:spPr bwMode="auto">
          <a:xfrm>
            <a:off x="323850" y="1411288"/>
            <a:ext cx="8351838" cy="4549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500">
                <a:solidFill>
                  <a:schemeClr val="tx1"/>
                </a:solidFill>
              </a:rPr>
              <a:t> Mejorar las herramientas de comunicación entre los organismos miembros.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10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500">
                <a:solidFill>
                  <a:schemeClr val="tx1"/>
                </a:solidFill>
              </a:rPr>
              <a:t> Avanzar en el intercambio de información comercial.</a:t>
            </a:r>
          </a:p>
          <a:p>
            <a:pPr algn="l">
              <a:lnSpc>
                <a:spcPct val="150000"/>
              </a:lnSpc>
              <a:buFontTx/>
              <a:buChar char="•"/>
            </a:pPr>
            <a:endParaRPr lang="es-ES" sz="1000">
              <a:solidFill>
                <a:schemeClr val="tx1"/>
              </a:solidFill>
            </a:endParaRPr>
          </a:p>
          <a:p>
            <a:pPr algn="l">
              <a:lnSpc>
                <a:spcPct val="150000"/>
              </a:lnSpc>
              <a:buFontTx/>
              <a:buChar char="•"/>
            </a:pPr>
            <a:r>
              <a:rPr lang="es-ES" sz="2500">
                <a:solidFill>
                  <a:schemeClr val="tx1"/>
                </a:solidFill>
              </a:rPr>
              <a:t> Desarrollar procesos de evaluación conjunta de los principales acontecimientos mundiales, como ferias, foros y shows comerciales.</a:t>
            </a:r>
            <a:endParaRPr lang="en-US" sz="2500">
              <a:solidFill>
                <a:schemeClr val="tx1"/>
              </a:solidFill>
            </a:endParaRPr>
          </a:p>
        </p:txBody>
      </p:sp>
      <p:sp>
        <p:nvSpPr>
          <p:cNvPr id="471043" name="Rectangle 3"/>
          <p:cNvSpPr>
            <a:spLocks noChangeArrowheads="1"/>
          </p:cNvSpPr>
          <p:nvPr/>
        </p:nvSpPr>
        <p:spPr bwMode="auto">
          <a:xfrm>
            <a:off x="0" y="534988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es-ES" sz="3600">
                <a:solidFill>
                  <a:schemeClr val="tx2"/>
                </a:solidFill>
              </a:rPr>
              <a:t>Desafíos Pendientes</a:t>
            </a:r>
            <a:endParaRPr lang="en-US" sz="36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1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s-AR"/>
              <a:t>Diferencias…</a:t>
            </a:r>
          </a:p>
        </p:txBody>
      </p:sp>
      <p:sp>
        <p:nvSpPr>
          <p:cNvPr id="488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/>
              <a:t>De tamaño </a:t>
            </a:r>
          </a:p>
          <a:p>
            <a:pPr>
              <a:buFontTx/>
              <a:buNone/>
            </a:pPr>
            <a:endParaRPr lang="es-AR"/>
          </a:p>
          <a:p>
            <a:r>
              <a:rPr lang="es-AR"/>
              <a:t>De madurez</a:t>
            </a:r>
          </a:p>
          <a:p>
            <a:pPr>
              <a:buFontTx/>
              <a:buNone/>
            </a:pPr>
            <a:endParaRPr lang="es-AR"/>
          </a:p>
          <a:p>
            <a:r>
              <a:rPr lang="es-AR"/>
              <a:t>De funciones o mandato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431925"/>
          </a:xfrm>
        </p:spPr>
        <p:txBody>
          <a:bodyPr/>
          <a:lstStyle/>
          <a:p>
            <a:r>
              <a:rPr lang="es-AR"/>
              <a:t>Diferencias de</a:t>
            </a:r>
            <a:br>
              <a:rPr lang="es-AR"/>
            </a:br>
            <a:r>
              <a:rPr lang="es-AR"/>
              <a:t>funciones…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628775"/>
            <a:ext cx="7772400" cy="4114800"/>
          </a:xfrm>
        </p:spPr>
        <p:txBody>
          <a:bodyPr/>
          <a:lstStyle/>
          <a:p>
            <a:r>
              <a:rPr lang="es-AR"/>
              <a:t>Negociaciones Internacionales</a:t>
            </a:r>
          </a:p>
          <a:p>
            <a:r>
              <a:rPr lang="es-AR"/>
              <a:t>Promoción de comercio</a:t>
            </a:r>
          </a:p>
          <a:p>
            <a:r>
              <a:rPr lang="es-AR"/>
              <a:t>Promoción de turismo</a:t>
            </a:r>
          </a:p>
          <a:p>
            <a:r>
              <a:rPr lang="es-AR"/>
              <a:t>Financiación</a:t>
            </a:r>
          </a:p>
        </p:txBody>
      </p:sp>
      <p:sp>
        <p:nvSpPr>
          <p:cNvPr id="489476" name="Text Box 4"/>
          <p:cNvSpPr txBox="1">
            <a:spLocks noChangeArrowheads="1"/>
          </p:cNvSpPr>
          <p:nvPr/>
        </p:nvSpPr>
        <p:spPr bwMode="auto">
          <a:xfrm>
            <a:off x="4211638" y="3789363"/>
            <a:ext cx="6413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 sz="4400"/>
              <a:t>=</a:t>
            </a:r>
          </a:p>
        </p:txBody>
      </p:sp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874713" y="4419600"/>
            <a:ext cx="6704012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AR"/>
              <a:t>Internacionalización de la PyME</a:t>
            </a:r>
          </a:p>
          <a:p>
            <a:r>
              <a:rPr lang="es-AR"/>
              <a:t>Y Facilitación del Comercio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00100"/>
            <a:ext cx="7772400" cy="762000"/>
          </a:xfrm>
        </p:spPr>
        <p:txBody>
          <a:bodyPr/>
          <a:lstStyle/>
          <a:p>
            <a:r>
              <a:rPr lang="es-AR"/>
              <a:t>Proyectos Innovadores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AR"/>
              <a:t> Mejor aprovechamiento de TLC’s</a:t>
            </a:r>
          </a:p>
          <a:p>
            <a:r>
              <a:rPr lang="es-AR"/>
              <a:t>Complementación de oferta exportable</a:t>
            </a:r>
          </a:p>
          <a:p>
            <a:r>
              <a:rPr lang="es-AR"/>
              <a:t>Desviación positiva de comercio regional</a:t>
            </a:r>
          </a:p>
          <a:p>
            <a:r>
              <a:rPr lang="es-AR"/>
              <a:t>Mayor integración con sist. Académico regional</a:t>
            </a:r>
          </a:p>
          <a:p>
            <a:r>
              <a:rPr lang="es-AR"/>
              <a:t>Programa de becas intercambio.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d">
  <a:themeElements>
    <a:clrScheme name="Red 1">
      <a:dk1>
        <a:srgbClr val="000044"/>
      </a:dk1>
      <a:lt1>
        <a:srgbClr val="FFFFFF"/>
      </a:lt1>
      <a:dk2>
        <a:srgbClr val="000066"/>
      </a:dk2>
      <a:lt2>
        <a:srgbClr val="FFCC00"/>
      </a:lt2>
      <a:accent1>
        <a:srgbClr val="9CE157"/>
      </a:accent1>
      <a:accent2>
        <a:srgbClr val="2663A0"/>
      </a:accent2>
      <a:accent3>
        <a:srgbClr val="AAAAB8"/>
      </a:accent3>
      <a:accent4>
        <a:srgbClr val="DADADA"/>
      </a:accent4>
      <a:accent5>
        <a:srgbClr val="CBEEB4"/>
      </a:accent5>
      <a:accent6>
        <a:srgbClr val="215991"/>
      </a:accent6>
      <a:hlink>
        <a:srgbClr val="F98D43"/>
      </a:hlink>
      <a:folHlink>
        <a:srgbClr val="CC3300"/>
      </a:folHlink>
    </a:clrScheme>
    <a:fontScheme name="Red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" sz="3200" b="1" i="0" u="none" strike="noStrike" cap="none" normalizeH="0" baseline="0" smtClean="0">
            <a:ln>
              <a:noFill/>
            </a:ln>
            <a:solidFill>
              <a:srgbClr val="FFCC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Red 1">
        <a:dk1>
          <a:srgbClr val="000044"/>
        </a:dk1>
        <a:lt1>
          <a:srgbClr val="FFFFFF"/>
        </a:lt1>
        <a:dk2>
          <a:srgbClr val="000066"/>
        </a:dk2>
        <a:lt2>
          <a:srgbClr val="FFCC00"/>
        </a:lt2>
        <a:accent1>
          <a:srgbClr val="9CE157"/>
        </a:accent1>
        <a:accent2>
          <a:srgbClr val="2663A0"/>
        </a:accent2>
        <a:accent3>
          <a:srgbClr val="AAAAB8"/>
        </a:accent3>
        <a:accent4>
          <a:srgbClr val="DADADA"/>
        </a:accent4>
        <a:accent5>
          <a:srgbClr val="CBEEB4"/>
        </a:accent5>
        <a:accent6>
          <a:srgbClr val="215991"/>
        </a:accent6>
        <a:hlink>
          <a:srgbClr val="F98D4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2">
        <a:dk1>
          <a:srgbClr val="000066"/>
        </a:dk1>
        <a:lt1>
          <a:srgbClr val="9CC2E8"/>
        </a:lt1>
        <a:dk2>
          <a:srgbClr val="4D4D4D"/>
        </a:dk2>
        <a:lt2>
          <a:srgbClr val="7DAFE1"/>
        </a:lt2>
        <a:accent1>
          <a:srgbClr val="26D2E4"/>
        </a:accent1>
        <a:accent2>
          <a:srgbClr val="D0E2F4"/>
        </a:accent2>
        <a:accent3>
          <a:srgbClr val="CBDDF2"/>
        </a:accent3>
        <a:accent4>
          <a:srgbClr val="000056"/>
        </a:accent4>
        <a:accent5>
          <a:srgbClr val="ACE5EF"/>
        </a:accent5>
        <a:accent6>
          <a:srgbClr val="BCCDDD"/>
        </a:accent6>
        <a:hlink>
          <a:srgbClr val="0033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3">
        <a:dk1>
          <a:srgbClr val="000000"/>
        </a:dk1>
        <a:lt1>
          <a:srgbClr val="EAEAEA"/>
        </a:lt1>
        <a:dk2>
          <a:srgbClr val="333333"/>
        </a:dk2>
        <a:lt2>
          <a:srgbClr val="DDDDDD"/>
        </a:lt2>
        <a:accent1>
          <a:srgbClr val="C0C0C0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DCDCDC"/>
        </a:accent5>
        <a:accent6>
          <a:srgbClr val="E7E7E7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 4">
        <a:dk1>
          <a:srgbClr val="002E2D"/>
        </a:dk1>
        <a:lt1>
          <a:srgbClr val="FFFFFF"/>
        </a:lt1>
        <a:dk2>
          <a:srgbClr val="005250"/>
        </a:dk2>
        <a:lt2>
          <a:srgbClr val="FFCC00"/>
        </a:lt2>
        <a:accent1>
          <a:srgbClr val="9CE157"/>
        </a:accent1>
        <a:accent2>
          <a:srgbClr val="00817E"/>
        </a:accent2>
        <a:accent3>
          <a:srgbClr val="AAB3B3"/>
        </a:accent3>
        <a:accent4>
          <a:srgbClr val="DADADA"/>
        </a:accent4>
        <a:accent5>
          <a:srgbClr val="CBEEB4"/>
        </a:accent5>
        <a:accent6>
          <a:srgbClr val="007472"/>
        </a:accent6>
        <a:hlink>
          <a:srgbClr val="FFFF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5">
        <a:dk1>
          <a:srgbClr val="291A4C"/>
        </a:dk1>
        <a:lt1>
          <a:srgbClr val="FFFFFF"/>
        </a:lt1>
        <a:dk2>
          <a:srgbClr val="3B256B"/>
        </a:dk2>
        <a:lt2>
          <a:srgbClr val="FFCC00"/>
        </a:lt2>
        <a:accent1>
          <a:srgbClr val="6EBFCA"/>
        </a:accent1>
        <a:accent2>
          <a:srgbClr val="56369C"/>
        </a:accent2>
        <a:accent3>
          <a:srgbClr val="AFACBA"/>
        </a:accent3>
        <a:accent4>
          <a:srgbClr val="DADADA"/>
        </a:accent4>
        <a:accent5>
          <a:srgbClr val="BADCE1"/>
        </a:accent5>
        <a:accent6>
          <a:srgbClr val="4D308D"/>
        </a:accent6>
        <a:hlink>
          <a:srgbClr val="CCCCFF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 6">
        <a:dk1>
          <a:srgbClr val="511D30"/>
        </a:dk1>
        <a:lt1>
          <a:srgbClr val="FFFFFF"/>
        </a:lt1>
        <a:dk2>
          <a:srgbClr val="6D2740"/>
        </a:dk2>
        <a:lt2>
          <a:srgbClr val="FDD409"/>
        </a:lt2>
        <a:accent1>
          <a:srgbClr val="FDB83B"/>
        </a:accent1>
        <a:accent2>
          <a:srgbClr val="9D395D"/>
        </a:accent2>
        <a:accent3>
          <a:srgbClr val="BAACAF"/>
        </a:accent3>
        <a:accent4>
          <a:srgbClr val="DADADA"/>
        </a:accent4>
        <a:accent5>
          <a:srgbClr val="FED8AF"/>
        </a:accent5>
        <a:accent6>
          <a:srgbClr val="8E3353"/>
        </a:accent6>
        <a:hlink>
          <a:srgbClr val="FF99CC"/>
        </a:hlink>
        <a:folHlink>
          <a:srgbClr val="D6009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Office\Templates\Diseños de presentaciones\Red.pot</Template>
  <TotalTime>8476</TotalTime>
  <Words>353</Words>
  <Application>Microsoft Office PowerPoint</Application>
  <PresentationFormat>On-screen Show (4:3)</PresentationFormat>
  <Paragraphs>116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Times New Roman</vt:lpstr>
      <vt:lpstr>Arial Black</vt:lpstr>
      <vt:lpstr>Arial</vt:lpstr>
      <vt:lpstr>Wingdings</vt:lpstr>
      <vt:lpstr>Tahoma</vt:lpstr>
      <vt:lpstr>Monotype Corsiva</vt:lpstr>
      <vt:lpstr>Futura Bk BT</vt:lpstr>
      <vt:lpstr>GoudyOlSt BT</vt:lpstr>
      <vt:lpstr>Arial Narrow</vt:lpstr>
      <vt:lpstr>Red</vt:lpstr>
      <vt:lpstr>CorelDRAW 10.0 Gráfico</vt:lpstr>
      <vt:lpstr>www.exportar.org.ar</vt:lpstr>
      <vt:lpstr>Slide 2</vt:lpstr>
      <vt:lpstr>Miembros de la Red</vt:lpstr>
      <vt:lpstr>Slide 4</vt:lpstr>
      <vt:lpstr>Slide 5</vt:lpstr>
      <vt:lpstr>Slide 6</vt:lpstr>
      <vt:lpstr>Diferencias…</vt:lpstr>
      <vt:lpstr>Diferencias de funciones…</vt:lpstr>
      <vt:lpstr>Proyectos Innovadores</vt:lpstr>
      <vt:lpstr>www.exportar.org.ar</vt:lpstr>
    </vt:vector>
  </TitlesOfParts>
  <Company>mrecic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Exportación de Servicios</dc:title>
  <dc:creator>user</dc:creator>
  <cp:lastModifiedBy>anarod</cp:lastModifiedBy>
  <cp:revision>536</cp:revision>
  <dcterms:created xsi:type="dcterms:W3CDTF">2003-04-11T19:45:39Z</dcterms:created>
  <dcterms:modified xsi:type="dcterms:W3CDTF">2010-07-12T02:14:32Z</dcterms:modified>
</cp:coreProperties>
</file>