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381" r:id="rId2"/>
    <p:sldId id="382" r:id="rId3"/>
    <p:sldId id="411" r:id="rId4"/>
    <p:sldId id="412" r:id="rId5"/>
    <p:sldId id="413" r:id="rId6"/>
    <p:sldId id="415" r:id="rId7"/>
    <p:sldId id="416" r:id="rId8"/>
    <p:sldId id="418" r:id="rId9"/>
    <p:sldId id="386" r:id="rId10"/>
    <p:sldId id="385" r:id="rId11"/>
    <p:sldId id="390" r:id="rId12"/>
    <p:sldId id="409" r:id="rId13"/>
    <p:sldId id="410" r:id="rId14"/>
    <p:sldId id="406" r:id="rId15"/>
    <p:sldId id="391" r:id="rId16"/>
    <p:sldId id="405" r:id="rId17"/>
    <p:sldId id="399" r:id="rId18"/>
    <p:sldId id="392" r:id="rId19"/>
    <p:sldId id="394" r:id="rId20"/>
    <p:sldId id="395" r:id="rId21"/>
    <p:sldId id="419" r:id="rId22"/>
    <p:sldId id="420" r:id="rId23"/>
    <p:sldId id="398" r:id="rId24"/>
  </p:sldIdLst>
  <p:sldSz cx="9144000" cy="6858000" type="screen4x3"/>
  <p:notesSz cx="6858000" cy="9107488"/>
  <p:embeddedFontLst>
    <p:embeddedFont>
      <p:font typeface="Arial Narrow" pitchFamily="34" charset="0"/>
      <p:regular r:id="rId27"/>
      <p:bold r:id="rId28"/>
      <p:italic r:id="rId29"/>
      <p:boldItalic r:id="rId30"/>
    </p:embeddedFont>
    <p:embeddedFont>
      <p:font typeface="Arial Unicode MS" pitchFamily="34" charset="-128"/>
      <p:regular r:id="rId31"/>
    </p:embeddedFont>
    <p:embeddedFont>
      <p:font typeface="Century" pitchFamily="18" charset="0"/>
      <p:regular r:id="rId32"/>
    </p:embeddedFont>
  </p:embeddedFontLst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3300"/>
    <a:srgbClr val="99FFCC"/>
    <a:srgbClr val="003399"/>
    <a:srgbClr val="CCFFFF"/>
    <a:srgbClr val="FFFF99"/>
    <a:srgbClr val="993366"/>
    <a:srgbClr val="FFFF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879" autoAdjust="0"/>
    <p:restoredTop sz="94660"/>
  </p:normalViewPr>
  <p:slideViewPr>
    <p:cSldViewPr>
      <p:cViewPr>
        <p:scale>
          <a:sx n="75" d="100"/>
          <a:sy n="75" d="100"/>
        </p:scale>
        <p:origin x="-44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6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01DD7A-C977-4E97-A723-69BBDCAD9B4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</a:defRPr>
            </a:lvl1pPr>
          </a:lstStyle>
          <a:p>
            <a:endParaRPr lang="es-UY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</a:defRPr>
            </a:lvl1pPr>
          </a:lstStyle>
          <a:p>
            <a:endParaRPr lang="es-UY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25938"/>
            <a:ext cx="50292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UY" smtClean="0"/>
              <a:t>Haga clic para modificar el estilo de texto del patrón</a:t>
            </a:r>
          </a:p>
          <a:p>
            <a:pPr lvl="1"/>
            <a:r>
              <a:rPr lang="es-UY" smtClean="0"/>
              <a:t>Segundo nivel</a:t>
            </a:r>
          </a:p>
          <a:p>
            <a:pPr lvl="2"/>
            <a:r>
              <a:rPr lang="es-UY" smtClean="0"/>
              <a:t>Tercer nivel</a:t>
            </a:r>
          </a:p>
          <a:p>
            <a:pPr lvl="3"/>
            <a:r>
              <a:rPr lang="es-UY" smtClean="0"/>
              <a:t>Cuarto nivel</a:t>
            </a:r>
          </a:p>
          <a:p>
            <a:pPr lvl="4"/>
            <a:r>
              <a:rPr lang="es-UY" smtClean="0"/>
              <a:t>Quinto nivel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</a:defRPr>
            </a:lvl1pPr>
          </a:lstStyle>
          <a:p>
            <a:endParaRPr lang="es-UY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20000"/>
              </a:spcBef>
              <a:buFontTx/>
              <a:buChar char="•"/>
              <a:defRPr sz="1200">
                <a:latin typeface="Times New Roman" pitchFamily="18" charset="0"/>
              </a:defRPr>
            </a:lvl1pPr>
          </a:lstStyle>
          <a:p>
            <a:fld id="{445D2525-1DDB-46AA-A08B-E437601A952E}" type="slidenum">
              <a:rPr lang="es-UY"/>
              <a:pPr/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55E68-DEFC-49BF-9A82-4B920BC07D7C}" type="slidenum">
              <a:rPr lang="es-UY"/>
              <a:pPr/>
              <a:t>14</a:t>
            </a:fld>
            <a:endParaRPr lang="es-UY"/>
          </a:p>
        </p:txBody>
      </p:sp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25938"/>
            <a:ext cx="5486400" cy="40989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9A676-16FD-4776-908B-93589851886D}" type="slidenum">
              <a:rPr lang="es-UY"/>
              <a:pPr/>
              <a:t>16</a:t>
            </a:fld>
            <a:endParaRPr lang="es-UY"/>
          </a:p>
        </p:txBody>
      </p:sp>
      <p:sp>
        <p:nvSpPr>
          <p:cNvPr id="198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25938"/>
            <a:ext cx="5486400" cy="4098925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82104-9A8B-4670-8D0D-C0826AA47126}" type="slidenum">
              <a:rPr lang="es-UY"/>
              <a:pPr/>
              <a:t>21</a:t>
            </a:fld>
            <a:endParaRPr lang="es-UY"/>
          </a:p>
        </p:txBody>
      </p:sp>
      <p:sp>
        <p:nvSpPr>
          <p:cNvPr id="2170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2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6893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6894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6895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20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6896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26D1DF-9F16-46A7-9594-903F13A9F3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7AECA-A7F2-47DA-B67A-F098BD06265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DB046-052F-4629-9111-2FDA9D69F1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C619-2F41-4ACC-ABFA-ED9AA1DE423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5ACFA-8694-4748-A3FB-6CD672687BD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1E88A-92E3-48FA-B424-CCF39602379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C5868-EB8D-4AAD-B670-AE13E10AC8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002E4-17BC-4E2D-BBFB-45D46E8651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FB54-30DF-4AC0-AAAA-8618C04D06F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D2C67-F4C5-434B-88A2-DB8232BAFCA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ED9E1-76DD-4E0E-A361-771F9F9C1E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0">
          <a:gsLst>
            <a:gs pos="0">
              <a:srgbClr val="0000FF">
                <a:gamma/>
                <a:shade val="46275"/>
                <a:invGamma/>
              </a:srgbClr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3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5864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5865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65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3586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58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3586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58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6872169D-3F84-42AF-A5C3-F4A63C1DBE23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99FF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99FF99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99FF99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99FF99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99FF99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99FF99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99FF99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99FF99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99FF99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Group 2"/>
          <p:cNvGrpSpPr>
            <a:grpSpLocks/>
          </p:cNvGrpSpPr>
          <p:nvPr/>
        </p:nvGrpSpPr>
        <p:grpSpPr bwMode="auto">
          <a:xfrm>
            <a:off x="2895600" y="1143000"/>
            <a:ext cx="5300663" cy="5410200"/>
            <a:chOff x="1840" y="0"/>
            <a:chExt cx="3755" cy="4260"/>
          </a:xfrm>
        </p:grpSpPr>
        <p:sp>
          <p:nvSpPr>
            <p:cNvPr id="165891" name="Freeform 3"/>
            <p:cNvSpPr>
              <a:spLocks/>
            </p:cNvSpPr>
            <p:nvPr/>
          </p:nvSpPr>
          <p:spPr bwMode="auto">
            <a:xfrm>
              <a:off x="1908" y="250"/>
              <a:ext cx="319" cy="2000"/>
            </a:xfrm>
            <a:custGeom>
              <a:avLst/>
              <a:gdLst/>
              <a:ahLst/>
              <a:cxnLst>
                <a:cxn ang="0">
                  <a:pos x="341" y="0"/>
                </a:cxn>
                <a:cxn ang="0">
                  <a:pos x="345" y="84"/>
                </a:cxn>
                <a:cxn ang="0">
                  <a:pos x="337" y="128"/>
                </a:cxn>
                <a:cxn ang="0">
                  <a:pos x="313" y="132"/>
                </a:cxn>
                <a:cxn ang="0">
                  <a:pos x="281" y="156"/>
                </a:cxn>
                <a:cxn ang="0">
                  <a:pos x="253" y="184"/>
                </a:cxn>
                <a:cxn ang="0">
                  <a:pos x="229" y="200"/>
                </a:cxn>
                <a:cxn ang="0">
                  <a:pos x="201" y="224"/>
                </a:cxn>
                <a:cxn ang="0">
                  <a:pos x="181" y="260"/>
                </a:cxn>
                <a:cxn ang="0">
                  <a:pos x="185" y="340"/>
                </a:cxn>
                <a:cxn ang="0">
                  <a:pos x="217" y="388"/>
                </a:cxn>
                <a:cxn ang="0">
                  <a:pos x="237" y="468"/>
                </a:cxn>
                <a:cxn ang="0">
                  <a:pos x="229" y="532"/>
                </a:cxn>
                <a:cxn ang="0">
                  <a:pos x="225" y="544"/>
                </a:cxn>
                <a:cxn ang="0">
                  <a:pos x="189" y="556"/>
                </a:cxn>
                <a:cxn ang="0">
                  <a:pos x="181" y="568"/>
                </a:cxn>
                <a:cxn ang="0">
                  <a:pos x="185" y="620"/>
                </a:cxn>
                <a:cxn ang="0">
                  <a:pos x="181" y="732"/>
                </a:cxn>
                <a:cxn ang="0">
                  <a:pos x="153" y="780"/>
                </a:cxn>
                <a:cxn ang="0">
                  <a:pos x="113" y="892"/>
                </a:cxn>
                <a:cxn ang="0">
                  <a:pos x="93" y="920"/>
                </a:cxn>
                <a:cxn ang="0">
                  <a:pos x="93" y="988"/>
                </a:cxn>
                <a:cxn ang="0">
                  <a:pos x="117" y="1004"/>
                </a:cxn>
                <a:cxn ang="0">
                  <a:pos x="121" y="1016"/>
                </a:cxn>
                <a:cxn ang="0">
                  <a:pos x="129" y="1028"/>
                </a:cxn>
                <a:cxn ang="0">
                  <a:pos x="137" y="1052"/>
                </a:cxn>
                <a:cxn ang="0">
                  <a:pos x="113" y="1192"/>
                </a:cxn>
                <a:cxn ang="0">
                  <a:pos x="33" y="1228"/>
                </a:cxn>
                <a:cxn ang="0">
                  <a:pos x="37" y="1316"/>
                </a:cxn>
                <a:cxn ang="0">
                  <a:pos x="49" y="1352"/>
                </a:cxn>
                <a:cxn ang="0">
                  <a:pos x="53" y="1364"/>
                </a:cxn>
                <a:cxn ang="0">
                  <a:pos x="69" y="1564"/>
                </a:cxn>
                <a:cxn ang="0">
                  <a:pos x="97" y="1952"/>
                </a:cxn>
                <a:cxn ang="0">
                  <a:pos x="113" y="1988"/>
                </a:cxn>
                <a:cxn ang="0">
                  <a:pos x="125" y="2000"/>
                </a:cxn>
              </a:cxnLst>
              <a:rect l="0" t="0" r="r" b="b"/>
              <a:pathLst>
                <a:path w="350" h="2000">
                  <a:moveTo>
                    <a:pt x="341" y="0"/>
                  </a:moveTo>
                  <a:cubicBezTo>
                    <a:pt x="342" y="28"/>
                    <a:pt x="345" y="56"/>
                    <a:pt x="345" y="84"/>
                  </a:cubicBezTo>
                  <a:cubicBezTo>
                    <a:pt x="345" y="99"/>
                    <a:pt x="350" y="121"/>
                    <a:pt x="337" y="128"/>
                  </a:cubicBezTo>
                  <a:cubicBezTo>
                    <a:pt x="330" y="132"/>
                    <a:pt x="321" y="131"/>
                    <a:pt x="313" y="132"/>
                  </a:cubicBezTo>
                  <a:cubicBezTo>
                    <a:pt x="300" y="141"/>
                    <a:pt x="296" y="151"/>
                    <a:pt x="281" y="156"/>
                  </a:cubicBezTo>
                  <a:cubicBezTo>
                    <a:pt x="274" y="177"/>
                    <a:pt x="281" y="166"/>
                    <a:pt x="253" y="184"/>
                  </a:cubicBezTo>
                  <a:cubicBezTo>
                    <a:pt x="245" y="189"/>
                    <a:pt x="229" y="200"/>
                    <a:pt x="229" y="200"/>
                  </a:cubicBezTo>
                  <a:cubicBezTo>
                    <a:pt x="224" y="216"/>
                    <a:pt x="217" y="219"/>
                    <a:pt x="201" y="224"/>
                  </a:cubicBezTo>
                  <a:cubicBezTo>
                    <a:pt x="183" y="252"/>
                    <a:pt x="188" y="239"/>
                    <a:pt x="181" y="260"/>
                  </a:cubicBezTo>
                  <a:cubicBezTo>
                    <a:pt x="182" y="287"/>
                    <a:pt x="183" y="313"/>
                    <a:pt x="185" y="340"/>
                  </a:cubicBezTo>
                  <a:cubicBezTo>
                    <a:pt x="186" y="355"/>
                    <a:pt x="210" y="377"/>
                    <a:pt x="217" y="388"/>
                  </a:cubicBezTo>
                  <a:cubicBezTo>
                    <a:pt x="230" y="408"/>
                    <a:pt x="233" y="446"/>
                    <a:pt x="237" y="468"/>
                  </a:cubicBezTo>
                  <a:cubicBezTo>
                    <a:pt x="234" y="489"/>
                    <a:pt x="232" y="511"/>
                    <a:pt x="229" y="532"/>
                  </a:cubicBezTo>
                  <a:cubicBezTo>
                    <a:pt x="228" y="536"/>
                    <a:pt x="228" y="542"/>
                    <a:pt x="225" y="544"/>
                  </a:cubicBezTo>
                  <a:cubicBezTo>
                    <a:pt x="215" y="551"/>
                    <a:pt x="189" y="556"/>
                    <a:pt x="189" y="556"/>
                  </a:cubicBezTo>
                  <a:cubicBezTo>
                    <a:pt x="186" y="560"/>
                    <a:pt x="181" y="563"/>
                    <a:pt x="181" y="568"/>
                  </a:cubicBezTo>
                  <a:cubicBezTo>
                    <a:pt x="180" y="585"/>
                    <a:pt x="185" y="603"/>
                    <a:pt x="185" y="620"/>
                  </a:cubicBezTo>
                  <a:cubicBezTo>
                    <a:pt x="185" y="657"/>
                    <a:pt x="185" y="695"/>
                    <a:pt x="181" y="732"/>
                  </a:cubicBezTo>
                  <a:cubicBezTo>
                    <a:pt x="179" y="750"/>
                    <a:pt x="153" y="780"/>
                    <a:pt x="153" y="780"/>
                  </a:cubicBezTo>
                  <a:cubicBezTo>
                    <a:pt x="143" y="819"/>
                    <a:pt x="129" y="856"/>
                    <a:pt x="113" y="892"/>
                  </a:cubicBezTo>
                  <a:cubicBezTo>
                    <a:pt x="100" y="921"/>
                    <a:pt x="115" y="913"/>
                    <a:pt x="93" y="920"/>
                  </a:cubicBezTo>
                  <a:cubicBezTo>
                    <a:pt x="81" y="938"/>
                    <a:pt x="77" y="972"/>
                    <a:pt x="93" y="988"/>
                  </a:cubicBezTo>
                  <a:cubicBezTo>
                    <a:pt x="100" y="995"/>
                    <a:pt x="117" y="1004"/>
                    <a:pt x="117" y="1004"/>
                  </a:cubicBezTo>
                  <a:cubicBezTo>
                    <a:pt x="118" y="1008"/>
                    <a:pt x="119" y="1012"/>
                    <a:pt x="121" y="1016"/>
                  </a:cubicBezTo>
                  <a:cubicBezTo>
                    <a:pt x="123" y="1020"/>
                    <a:pt x="127" y="1024"/>
                    <a:pt x="129" y="1028"/>
                  </a:cubicBezTo>
                  <a:cubicBezTo>
                    <a:pt x="132" y="1036"/>
                    <a:pt x="137" y="1052"/>
                    <a:pt x="137" y="1052"/>
                  </a:cubicBezTo>
                  <a:cubicBezTo>
                    <a:pt x="137" y="1058"/>
                    <a:pt x="156" y="1178"/>
                    <a:pt x="113" y="1192"/>
                  </a:cubicBezTo>
                  <a:cubicBezTo>
                    <a:pt x="87" y="1231"/>
                    <a:pt x="79" y="1216"/>
                    <a:pt x="33" y="1228"/>
                  </a:cubicBezTo>
                  <a:cubicBezTo>
                    <a:pt x="0" y="1250"/>
                    <a:pt x="25" y="1289"/>
                    <a:pt x="37" y="1316"/>
                  </a:cubicBezTo>
                  <a:cubicBezTo>
                    <a:pt x="42" y="1328"/>
                    <a:pt x="45" y="1340"/>
                    <a:pt x="49" y="1352"/>
                  </a:cubicBezTo>
                  <a:cubicBezTo>
                    <a:pt x="50" y="1356"/>
                    <a:pt x="53" y="1364"/>
                    <a:pt x="53" y="1364"/>
                  </a:cubicBezTo>
                  <a:cubicBezTo>
                    <a:pt x="55" y="1438"/>
                    <a:pt x="59" y="1495"/>
                    <a:pt x="69" y="1564"/>
                  </a:cubicBezTo>
                  <a:cubicBezTo>
                    <a:pt x="73" y="1668"/>
                    <a:pt x="35" y="1910"/>
                    <a:pt x="97" y="1952"/>
                  </a:cubicBezTo>
                  <a:cubicBezTo>
                    <a:pt x="103" y="1969"/>
                    <a:pt x="102" y="1975"/>
                    <a:pt x="113" y="1988"/>
                  </a:cubicBezTo>
                  <a:cubicBezTo>
                    <a:pt x="117" y="1992"/>
                    <a:pt x="125" y="2000"/>
                    <a:pt x="125" y="200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92" name="Freeform 4"/>
            <p:cNvSpPr>
              <a:spLocks/>
            </p:cNvSpPr>
            <p:nvPr/>
          </p:nvSpPr>
          <p:spPr bwMode="auto">
            <a:xfrm>
              <a:off x="1840" y="2256"/>
              <a:ext cx="2432" cy="1478"/>
            </a:xfrm>
            <a:custGeom>
              <a:avLst/>
              <a:gdLst/>
              <a:ahLst/>
              <a:cxnLst>
                <a:cxn ang="0">
                  <a:pos x="202" y="0"/>
                </a:cxn>
                <a:cxn ang="0">
                  <a:pos x="216" y="36"/>
                </a:cxn>
                <a:cxn ang="0">
                  <a:pos x="169" y="120"/>
                </a:cxn>
                <a:cxn ang="0">
                  <a:pos x="147" y="136"/>
                </a:cxn>
                <a:cxn ang="0">
                  <a:pos x="136" y="144"/>
                </a:cxn>
                <a:cxn ang="0">
                  <a:pos x="89" y="168"/>
                </a:cxn>
                <a:cxn ang="0">
                  <a:pos x="67" y="176"/>
                </a:cxn>
                <a:cxn ang="0">
                  <a:pos x="37" y="356"/>
                </a:cxn>
                <a:cxn ang="0">
                  <a:pos x="37" y="720"/>
                </a:cxn>
                <a:cxn ang="0">
                  <a:pos x="63" y="760"/>
                </a:cxn>
                <a:cxn ang="0">
                  <a:pos x="85" y="824"/>
                </a:cxn>
                <a:cxn ang="0">
                  <a:pos x="107" y="860"/>
                </a:cxn>
                <a:cxn ang="0">
                  <a:pos x="140" y="880"/>
                </a:cxn>
                <a:cxn ang="0">
                  <a:pos x="172" y="928"/>
                </a:cxn>
                <a:cxn ang="0">
                  <a:pos x="216" y="964"/>
                </a:cxn>
                <a:cxn ang="0">
                  <a:pos x="249" y="996"/>
                </a:cxn>
                <a:cxn ang="0">
                  <a:pos x="282" y="1016"/>
                </a:cxn>
                <a:cxn ang="0">
                  <a:pos x="318" y="1076"/>
                </a:cxn>
                <a:cxn ang="0">
                  <a:pos x="359" y="1128"/>
                </a:cxn>
                <a:cxn ang="0">
                  <a:pos x="381" y="1144"/>
                </a:cxn>
                <a:cxn ang="0">
                  <a:pos x="402" y="1152"/>
                </a:cxn>
                <a:cxn ang="0">
                  <a:pos x="483" y="1140"/>
                </a:cxn>
                <a:cxn ang="0">
                  <a:pos x="512" y="1132"/>
                </a:cxn>
                <a:cxn ang="0">
                  <a:pos x="742" y="1124"/>
                </a:cxn>
                <a:cxn ang="0">
                  <a:pos x="797" y="1160"/>
                </a:cxn>
                <a:cxn ang="0">
                  <a:pos x="840" y="1200"/>
                </a:cxn>
                <a:cxn ang="0">
                  <a:pos x="906" y="1256"/>
                </a:cxn>
                <a:cxn ang="0">
                  <a:pos x="1038" y="1316"/>
                </a:cxn>
                <a:cxn ang="0">
                  <a:pos x="1096" y="1332"/>
                </a:cxn>
                <a:cxn ang="0">
                  <a:pos x="1118" y="1348"/>
                </a:cxn>
                <a:cxn ang="0">
                  <a:pos x="1176" y="1372"/>
                </a:cxn>
                <a:cxn ang="0">
                  <a:pos x="1202" y="1420"/>
                </a:cxn>
                <a:cxn ang="0">
                  <a:pos x="1231" y="1468"/>
                </a:cxn>
                <a:cxn ang="0">
                  <a:pos x="1341" y="1464"/>
                </a:cxn>
                <a:cxn ang="0">
                  <a:pos x="1336" y="1452"/>
                </a:cxn>
                <a:cxn ang="0">
                  <a:pos x="1400" y="1424"/>
                </a:cxn>
                <a:cxn ang="0">
                  <a:pos x="1224" y="1436"/>
                </a:cxn>
                <a:cxn ang="0">
                  <a:pos x="1436" y="1400"/>
                </a:cxn>
                <a:cxn ang="0">
                  <a:pos x="1192" y="1420"/>
                </a:cxn>
                <a:cxn ang="0">
                  <a:pos x="1228" y="1444"/>
                </a:cxn>
                <a:cxn ang="0">
                  <a:pos x="1432" y="1408"/>
                </a:cxn>
                <a:cxn ang="0">
                  <a:pos x="1160" y="1408"/>
                </a:cxn>
                <a:cxn ang="0">
                  <a:pos x="1180" y="1376"/>
                </a:cxn>
                <a:cxn ang="0">
                  <a:pos x="1206" y="1400"/>
                </a:cxn>
                <a:cxn ang="0">
                  <a:pos x="1227" y="1460"/>
                </a:cxn>
                <a:cxn ang="0">
                  <a:pos x="1322" y="1456"/>
                </a:cxn>
                <a:cxn ang="0">
                  <a:pos x="1326" y="1444"/>
                </a:cxn>
                <a:cxn ang="0">
                  <a:pos x="1352" y="1440"/>
                </a:cxn>
                <a:cxn ang="0">
                  <a:pos x="1421" y="1428"/>
                </a:cxn>
                <a:cxn ang="0">
                  <a:pos x="1450" y="1388"/>
                </a:cxn>
                <a:cxn ang="0">
                  <a:pos x="1611" y="1356"/>
                </a:cxn>
                <a:cxn ang="0">
                  <a:pos x="1731" y="1360"/>
                </a:cxn>
                <a:cxn ang="0">
                  <a:pos x="1914" y="1428"/>
                </a:cxn>
                <a:cxn ang="0">
                  <a:pos x="2004" y="1438"/>
                </a:cxn>
                <a:cxn ang="0">
                  <a:pos x="2088" y="1366"/>
                </a:cxn>
                <a:cxn ang="0">
                  <a:pos x="2220" y="1344"/>
                </a:cxn>
                <a:cxn ang="0">
                  <a:pos x="2315" y="1304"/>
                </a:cxn>
                <a:cxn ang="0">
                  <a:pos x="2370" y="1276"/>
                </a:cxn>
                <a:cxn ang="0">
                  <a:pos x="2392" y="1268"/>
                </a:cxn>
                <a:cxn ang="0">
                  <a:pos x="2403" y="1264"/>
                </a:cxn>
                <a:cxn ang="0">
                  <a:pos x="2432" y="1228"/>
                </a:cxn>
              </a:cxnLst>
              <a:rect l="0" t="0" r="r" b="b"/>
              <a:pathLst>
                <a:path w="2432" h="1478">
                  <a:moveTo>
                    <a:pt x="202" y="0"/>
                  </a:moveTo>
                  <a:cubicBezTo>
                    <a:pt x="208" y="11"/>
                    <a:pt x="216" y="36"/>
                    <a:pt x="216" y="36"/>
                  </a:cubicBezTo>
                  <a:cubicBezTo>
                    <a:pt x="213" y="85"/>
                    <a:pt x="214" y="108"/>
                    <a:pt x="169" y="120"/>
                  </a:cubicBezTo>
                  <a:cubicBezTo>
                    <a:pt x="162" y="125"/>
                    <a:pt x="154" y="131"/>
                    <a:pt x="147" y="136"/>
                  </a:cubicBezTo>
                  <a:cubicBezTo>
                    <a:pt x="143" y="139"/>
                    <a:pt x="136" y="144"/>
                    <a:pt x="136" y="144"/>
                  </a:cubicBezTo>
                  <a:cubicBezTo>
                    <a:pt x="124" y="164"/>
                    <a:pt x="108" y="162"/>
                    <a:pt x="89" y="168"/>
                  </a:cubicBezTo>
                  <a:cubicBezTo>
                    <a:pt x="81" y="170"/>
                    <a:pt x="67" y="176"/>
                    <a:pt x="67" y="176"/>
                  </a:cubicBezTo>
                  <a:cubicBezTo>
                    <a:pt x="34" y="230"/>
                    <a:pt x="88" y="319"/>
                    <a:pt x="37" y="356"/>
                  </a:cubicBezTo>
                  <a:cubicBezTo>
                    <a:pt x="0" y="479"/>
                    <a:pt x="31" y="374"/>
                    <a:pt x="37" y="720"/>
                  </a:cubicBezTo>
                  <a:cubicBezTo>
                    <a:pt x="38" y="749"/>
                    <a:pt x="41" y="752"/>
                    <a:pt x="63" y="760"/>
                  </a:cubicBezTo>
                  <a:cubicBezTo>
                    <a:pt x="75" y="779"/>
                    <a:pt x="78" y="802"/>
                    <a:pt x="85" y="824"/>
                  </a:cubicBezTo>
                  <a:cubicBezTo>
                    <a:pt x="85" y="824"/>
                    <a:pt x="103" y="854"/>
                    <a:pt x="107" y="860"/>
                  </a:cubicBezTo>
                  <a:cubicBezTo>
                    <a:pt x="112" y="869"/>
                    <a:pt x="131" y="874"/>
                    <a:pt x="140" y="880"/>
                  </a:cubicBezTo>
                  <a:cubicBezTo>
                    <a:pt x="151" y="898"/>
                    <a:pt x="156" y="916"/>
                    <a:pt x="172" y="928"/>
                  </a:cubicBezTo>
                  <a:cubicBezTo>
                    <a:pt x="184" y="947"/>
                    <a:pt x="201" y="950"/>
                    <a:pt x="216" y="964"/>
                  </a:cubicBezTo>
                  <a:cubicBezTo>
                    <a:pt x="227" y="974"/>
                    <a:pt x="237" y="988"/>
                    <a:pt x="249" y="996"/>
                  </a:cubicBezTo>
                  <a:cubicBezTo>
                    <a:pt x="277" y="1016"/>
                    <a:pt x="238" y="968"/>
                    <a:pt x="282" y="1016"/>
                  </a:cubicBezTo>
                  <a:cubicBezTo>
                    <a:pt x="298" y="1034"/>
                    <a:pt x="308" y="1055"/>
                    <a:pt x="318" y="1076"/>
                  </a:cubicBezTo>
                  <a:cubicBezTo>
                    <a:pt x="329" y="1098"/>
                    <a:pt x="339" y="1117"/>
                    <a:pt x="359" y="1128"/>
                  </a:cubicBezTo>
                  <a:cubicBezTo>
                    <a:pt x="366" y="1133"/>
                    <a:pt x="373" y="1139"/>
                    <a:pt x="381" y="1144"/>
                  </a:cubicBezTo>
                  <a:cubicBezTo>
                    <a:pt x="387" y="1149"/>
                    <a:pt x="402" y="1152"/>
                    <a:pt x="402" y="1152"/>
                  </a:cubicBezTo>
                  <a:cubicBezTo>
                    <a:pt x="410" y="1151"/>
                    <a:pt x="464" y="1145"/>
                    <a:pt x="483" y="1140"/>
                  </a:cubicBezTo>
                  <a:cubicBezTo>
                    <a:pt x="493" y="1138"/>
                    <a:pt x="512" y="1132"/>
                    <a:pt x="512" y="1132"/>
                  </a:cubicBezTo>
                  <a:cubicBezTo>
                    <a:pt x="577" y="1085"/>
                    <a:pt x="681" y="1123"/>
                    <a:pt x="742" y="1124"/>
                  </a:cubicBezTo>
                  <a:cubicBezTo>
                    <a:pt x="759" y="1137"/>
                    <a:pt x="778" y="1147"/>
                    <a:pt x="797" y="1160"/>
                  </a:cubicBezTo>
                  <a:cubicBezTo>
                    <a:pt x="812" y="1171"/>
                    <a:pt x="825" y="1188"/>
                    <a:pt x="840" y="1200"/>
                  </a:cubicBezTo>
                  <a:cubicBezTo>
                    <a:pt x="857" y="1226"/>
                    <a:pt x="882" y="1239"/>
                    <a:pt x="906" y="1256"/>
                  </a:cubicBezTo>
                  <a:cubicBezTo>
                    <a:pt x="935" y="1305"/>
                    <a:pt x="989" y="1308"/>
                    <a:pt x="1038" y="1316"/>
                  </a:cubicBezTo>
                  <a:cubicBezTo>
                    <a:pt x="1053" y="1318"/>
                    <a:pt x="1082" y="1322"/>
                    <a:pt x="1096" y="1332"/>
                  </a:cubicBezTo>
                  <a:cubicBezTo>
                    <a:pt x="1103" y="1337"/>
                    <a:pt x="1110" y="1345"/>
                    <a:pt x="1118" y="1348"/>
                  </a:cubicBezTo>
                  <a:cubicBezTo>
                    <a:pt x="1138" y="1355"/>
                    <a:pt x="1159" y="1359"/>
                    <a:pt x="1176" y="1372"/>
                  </a:cubicBezTo>
                  <a:cubicBezTo>
                    <a:pt x="1186" y="1389"/>
                    <a:pt x="1192" y="1404"/>
                    <a:pt x="1202" y="1420"/>
                  </a:cubicBezTo>
                  <a:cubicBezTo>
                    <a:pt x="1206" y="1444"/>
                    <a:pt x="1208" y="1460"/>
                    <a:pt x="1231" y="1468"/>
                  </a:cubicBezTo>
                  <a:cubicBezTo>
                    <a:pt x="1268" y="1467"/>
                    <a:pt x="1307" y="1478"/>
                    <a:pt x="1341" y="1464"/>
                  </a:cubicBezTo>
                  <a:cubicBezTo>
                    <a:pt x="1353" y="1459"/>
                    <a:pt x="1330" y="1465"/>
                    <a:pt x="1336" y="1452"/>
                  </a:cubicBezTo>
                  <a:cubicBezTo>
                    <a:pt x="1342" y="1440"/>
                    <a:pt x="1390" y="1431"/>
                    <a:pt x="1400" y="1424"/>
                  </a:cubicBezTo>
                  <a:cubicBezTo>
                    <a:pt x="1468" y="1384"/>
                    <a:pt x="1269" y="1442"/>
                    <a:pt x="1224" y="1436"/>
                  </a:cubicBezTo>
                  <a:cubicBezTo>
                    <a:pt x="1221" y="1420"/>
                    <a:pt x="1439" y="1416"/>
                    <a:pt x="1436" y="1400"/>
                  </a:cubicBezTo>
                  <a:cubicBezTo>
                    <a:pt x="1428" y="1393"/>
                    <a:pt x="1227" y="1413"/>
                    <a:pt x="1192" y="1420"/>
                  </a:cubicBezTo>
                  <a:cubicBezTo>
                    <a:pt x="1157" y="1427"/>
                    <a:pt x="1188" y="1446"/>
                    <a:pt x="1228" y="1444"/>
                  </a:cubicBezTo>
                  <a:cubicBezTo>
                    <a:pt x="1216" y="1443"/>
                    <a:pt x="1444" y="1412"/>
                    <a:pt x="1432" y="1408"/>
                  </a:cubicBezTo>
                  <a:cubicBezTo>
                    <a:pt x="1418" y="1403"/>
                    <a:pt x="1181" y="1416"/>
                    <a:pt x="1160" y="1408"/>
                  </a:cubicBezTo>
                  <a:cubicBezTo>
                    <a:pt x="1164" y="1416"/>
                    <a:pt x="1194" y="1347"/>
                    <a:pt x="1180" y="1376"/>
                  </a:cubicBezTo>
                  <a:cubicBezTo>
                    <a:pt x="1185" y="1392"/>
                    <a:pt x="1193" y="1391"/>
                    <a:pt x="1206" y="1400"/>
                  </a:cubicBezTo>
                  <a:cubicBezTo>
                    <a:pt x="1210" y="1426"/>
                    <a:pt x="1207" y="1446"/>
                    <a:pt x="1227" y="1460"/>
                  </a:cubicBezTo>
                  <a:cubicBezTo>
                    <a:pt x="1259" y="1459"/>
                    <a:pt x="1291" y="1461"/>
                    <a:pt x="1322" y="1456"/>
                  </a:cubicBezTo>
                  <a:cubicBezTo>
                    <a:pt x="1326" y="1455"/>
                    <a:pt x="1322" y="1446"/>
                    <a:pt x="1326" y="1444"/>
                  </a:cubicBezTo>
                  <a:cubicBezTo>
                    <a:pt x="1333" y="1440"/>
                    <a:pt x="1343" y="1441"/>
                    <a:pt x="1352" y="1440"/>
                  </a:cubicBezTo>
                  <a:cubicBezTo>
                    <a:pt x="1376" y="1431"/>
                    <a:pt x="1393" y="1431"/>
                    <a:pt x="1421" y="1428"/>
                  </a:cubicBezTo>
                  <a:cubicBezTo>
                    <a:pt x="1444" y="1420"/>
                    <a:pt x="1429" y="1403"/>
                    <a:pt x="1450" y="1388"/>
                  </a:cubicBezTo>
                  <a:cubicBezTo>
                    <a:pt x="1476" y="1347"/>
                    <a:pt x="1580" y="1357"/>
                    <a:pt x="1611" y="1356"/>
                  </a:cubicBezTo>
                  <a:cubicBezTo>
                    <a:pt x="1650" y="1347"/>
                    <a:pt x="1693" y="1346"/>
                    <a:pt x="1731" y="1360"/>
                  </a:cubicBezTo>
                  <a:cubicBezTo>
                    <a:pt x="1781" y="1372"/>
                    <a:pt x="1869" y="1415"/>
                    <a:pt x="1914" y="1428"/>
                  </a:cubicBezTo>
                  <a:cubicBezTo>
                    <a:pt x="1943" y="1431"/>
                    <a:pt x="1977" y="1450"/>
                    <a:pt x="2004" y="1438"/>
                  </a:cubicBezTo>
                  <a:cubicBezTo>
                    <a:pt x="2015" y="1430"/>
                    <a:pt x="2076" y="1373"/>
                    <a:pt x="2088" y="1366"/>
                  </a:cubicBezTo>
                  <a:cubicBezTo>
                    <a:pt x="2115" y="1349"/>
                    <a:pt x="2180" y="1352"/>
                    <a:pt x="2220" y="1344"/>
                  </a:cubicBezTo>
                  <a:cubicBezTo>
                    <a:pt x="2249" y="1323"/>
                    <a:pt x="2287" y="1325"/>
                    <a:pt x="2315" y="1304"/>
                  </a:cubicBezTo>
                  <a:cubicBezTo>
                    <a:pt x="2327" y="1284"/>
                    <a:pt x="2350" y="1283"/>
                    <a:pt x="2370" y="1276"/>
                  </a:cubicBezTo>
                  <a:cubicBezTo>
                    <a:pt x="2377" y="1273"/>
                    <a:pt x="2385" y="1271"/>
                    <a:pt x="2392" y="1268"/>
                  </a:cubicBezTo>
                  <a:cubicBezTo>
                    <a:pt x="2395" y="1267"/>
                    <a:pt x="2403" y="1264"/>
                    <a:pt x="2403" y="1264"/>
                  </a:cubicBezTo>
                  <a:cubicBezTo>
                    <a:pt x="2411" y="1251"/>
                    <a:pt x="2422" y="1239"/>
                    <a:pt x="2432" y="1228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93" name="Freeform 5"/>
            <p:cNvSpPr>
              <a:spLocks/>
            </p:cNvSpPr>
            <p:nvPr/>
          </p:nvSpPr>
          <p:spPr bwMode="auto">
            <a:xfrm>
              <a:off x="4259" y="1694"/>
              <a:ext cx="548" cy="1792"/>
            </a:xfrm>
            <a:custGeom>
              <a:avLst/>
              <a:gdLst/>
              <a:ahLst/>
              <a:cxnLst>
                <a:cxn ang="0">
                  <a:pos x="0" y="1792"/>
                </a:cxn>
                <a:cxn ang="0">
                  <a:pos x="120" y="1736"/>
                </a:cxn>
                <a:cxn ang="0">
                  <a:pos x="140" y="1688"/>
                </a:cxn>
                <a:cxn ang="0">
                  <a:pos x="148" y="1664"/>
                </a:cxn>
                <a:cxn ang="0">
                  <a:pos x="184" y="1644"/>
                </a:cxn>
                <a:cxn ang="0">
                  <a:pos x="204" y="1536"/>
                </a:cxn>
                <a:cxn ang="0">
                  <a:pos x="232" y="1508"/>
                </a:cxn>
                <a:cxn ang="0">
                  <a:pos x="252" y="1492"/>
                </a:cxn>
                <a:cxn ang="0">
                  <a:pos x="276" y="1476"/>
                </a:cxn>
                <a:cxn ang="0">
                  <a:pos x="324" y="1416"/>
                </a:cxn>
                <a:cxn ang="0">
                  <a:pos x="344" y="1388"/>
                </a:cxn>
                <a:cxn ang="0">
                  <a:pos x="352" y="1348"/>
                </a:cxn>
                <a:cxn ang="0">
                  <a:pos x="356" y="1268"/>
                </a:cxn>
                <a:cxn ang="0">
                  <a:pos x="448" y="1236"/>
                </a:cxn>
                <a:cxn ang="0">
                  <a:pos x="436" y="1232"/>
                </a:cxn>
                <a:cxn ang="0">
                  <a:pos x="460" y="1184"/>
                </a:cxn>
                <a:cxn ang="0">
                  <a:pos x="456" y="1164"/>
                </a:cxn>
                <a:cxn ang="0">
                  <a:pos x="428" y="1160"/>
                </a:cxn>
                <a:cxn ang="0">
                  <a:pos x="380" y="1124"/>
                </a:cxn>
                <a:cxn ang="0">
                  <a:pos x="356" y="1112"/>
                </a:cxn>
                <a:cxn ang="0">
                  <a:pos x="336" y="872"/>
                </a:cxn>
                <a:cxn ang="0">
                  <a:pos x="332" y="812"/>
                </a:cxn>
                <a:cxn ang="0">
                  <a:pos x="320" y="808"/>
                </a:cxn>
                <a:cxn ang="0">
                  <a:pos x="308" y="752"/>
                </a:cxn>
                <a:cxn ang="0">
                  <a:pos x="328" y="716"/>
                </a:cxn>
                <a:cxn ang="0">
                  <a:pos x="332" y="672"/>
                </a:cxn>
                <a:cxn ang="0">
                  <a:pos x="380" y="660"/>
                </a:cxn>
                <a:cxn ang="0">
                  <a:pos x="424" y="612"/>
                </a:cxn>
                <a:cxn ang="0">
                  <a:pos x="500" y="580"/>
                </a:cxn>
                <a:cxn ang="0">
                  <a:pos x="504" y="516"/>
                </a:cxn>
                <a:cxn ang="0">
                  <a:pos x="584" y="456"/>
                </a:cxn>
                <a:cxn ang="0">
                  <a:pos x="600" y="400"/>
                </a:cxn>
                <a:cxn ang="0">
                  <a:pos x="596" y="368"/>
                </a:cxn>
                <a:cxn ang="0">
                  <a:pos x="584" y="364"/>
                </a:cxn>
                <a:cxn ang="0">
                  <a:pos x="500" y="320"/>
                </a:cxn>
                <a:cxn ang="0">
                  <a:pos x="404" y="248"/>
                </a:cxn>
                <a:cxn ang="0">
                  <a:pos x="392" y="224"/>
                </a:cxn>
                <a:cxn ang="0">
                  <a:pos x="368" y="208"/>
                </a:cxn>
                <a:cxn ang="0">
                  <a:pos x="364" y="196"/>
                </a:cxn>
                <a:cxn ang="0">
                  <a:pos x="352" y="188"/>
                </a:cxn>
                <a:cxn ang="0">
                  <a:pos x="344" y="164"/>
                </a:cxn>
                <a:cxn ang="0">
                  <a:pos x="340" y="152"/>
                </a:cxn>
                <a:cxn ang="0">
                  <a:pos x="296" y="52"/>
                </a:cxn>
                <a:cxn ang="0">
                  <a:pos x="280" y="0"/>
                </a:cxn>
              </a:cxnLst>
              <a:rect l="0" t="0" r="r" b="b"/>
              <a:pathLst>
                <a:path w="600" h="1792">
                  <a:moveTo>
                    <a:pt x="0" y="1792"/>
                  </a:moveTo>
                  <a:cubicBezTo>
                    <a:pt x="13" y="1739"/>
                    <a:pt x="79" y="1750"/>
                    <a:pt x="120" y="1736"/>
                  </a:cubicBezTo>
                  <a:cubicBezTo>
                    <a:pt x="130" y="1721"/>
                    <a:pt x="134" y="1705"/>
                    <a:pt x="140" y="1688"/>
                  </a:cubicBezTo>
                  <a:cubicBezTo>
                    <a:pt x="143" y="1680"/>
                    <a:pt x="140" y="1667"/>
                    <a:pt x="148" y="1664"/>
                  </a:cubicBezTo>
                  <a:cubicBezTo>
                    <a:pt x="161" y="1660"/>
                    <a:pt x="184" y="1644"/>
                    <a:pt x="184" y="1644"/>
                  </a:cubicBezTo>
                  <a:cubicBezTo>
                    <a:pt x="180" y="1602"/>
                    <a:pt x="173" y="1567"/>
                    <a:pt x="204" y="1536"/>
                  </a:cubicBezTo>
                  <a:cubicBezTo>
                    <a:pt x="208" y="1523"/>
                    <a:pt x="232" y="1508"/>
                    <a:pt x="232" y="1508"/>
                  </a:cubicBezTo>
                  <a:cubicBezTo>
                    <a:pt x="247" y="1486"/>
                    <a:pt x="232" y="1503"/>
                    <a:pt x="252" y="1492"/>
                  </a:cubicBezTo>
                  <a:cubicBezTo>
                    <a:pt x="260" y="1487"/>
                    <a:pt x="276" y="1476"/>
                    <a:pt x="276" y="1476"/>
                  </a:cubicBezTo>
                  <a:cubicBezTo>
                    <a:pt x="293" y="1451"/>
                    <a:pt x="294" y="1426"/>
                    <a:pt x="324" y="1416"/>
                  </a:cubicBezTo>
                  <a:cubicBezTo>
                    <a:pt x="330" y="1406"/>
                    <a:pt x="340" y="1399"/>
                    <a:pt x="344" y="1388"/>
                  </a:cubicBezTo>
                  <a:cubicBezTo>
                    <a:pt x="349" y="1375"/>
                    <a:pt x="352" y="1348"/>
                    <a:pt x="352" y="1348"/>
                  </a:cubicBezTo>
                  <a:cubicBezTo>
                    <a:pt x="353" y="1321"/>
                    <a:pt x="349" y="1294"/>
                    <a:pt x="356" y="1268"/>
                  </a:cubicBezTo>
                  <a:cubicBezTo>
                    <a:pt x="362" y="1248"/>
                    <a:pt x="433" y="1240"/>
                    <a:pt x="448" y="1236"/>
                  </a:cubicBezTo>
                  <a:cubicBezTo>
                    <a:pt x="444" y="1235"/>
                    <a:pt x="438" y="1236"/>
                    <a:pt x="436" y="1232"/>
                  </a:cubicBezTo>
                  <a:cubicBezTo>
                    <a:pt x="434" y="1228"/>
                    <a:pt x="456" y="1197"/>
                    <a:pt x="460" y="1184"/>
                  </a:cubicBezTo>
                  <a:cubicBezTo>
                    <a:pt x="459" y="1177"/>
                    <a:pt x="461" y="1168"/>
                    <a:pt x="456" y="1164"/>
                  </a:cubicBezTo>
                  <a:cubicBezTo>
                    <a:pt x="448" y="1158"/>
                    <a:pt x="437" y="1162"/>
                    <a:pt x="428" y="1160"/>
                  </a:cubicBezTo>
                  <a:cubicBezTo>
                    <a:pt x="407" y="1154"/>
                    <a:pt x="397" y="1136"/>
                    <a:pt x="380" y="1124"/>
                  </a:cubicBezTo>
                  <a:cubicBezTo>
                    <a:pt x="373" y="1119"/>
                    <a:pt x="363" y="1117"/>
                    <a:pt x="356" y="1112"/>
                  </a:cubicBezTo>
                  <a:cubicBezTo>
                    <a:pt x="353" y="1065"/>
                    <a:pt x="351" y="918"/>
                    <a:pt x="336" y="872"/>
                  </a:cubicBezTo>
                  <a:cubicBezTo>
                    <a:pt x="335" y="852"/>
                    <a:pt x="337" y="831"/>
                    <a:pt x="332" y="812"/>
                  </a:cubicBezTo>
                  <a:cubicBezTo>
                    <a:pt x="331" y="808"/>
                    <a:pt x="322" y="812"/>
                    <a:pt x="320" y="808"/>
                  </a:cubicBezTo>
                  <a:cubicBezTo>
                    <a:pt x="312" y="794"/>
                    <a:pt x="313" y="768"/>
                    <a:pt x="308" y="752"/>
                  </a:cubicBezTo>
                  <a:cubicBezTo>
                    <a:pt x="324" y="741"/>
                    <a:pt x="323" y="734"/>
                    <a:pt x="328" y="716"/>
                  </a:cubicBezTo>
                  <a:cubicBezTo>
                    <a:pt x="329" y="701"/>
                    <a:pt x="325" y="685"/>
                    <a:pt x="332" y="672"/>
                  </a:cubicBezTo>
                  <a:cubicBezTo>
                    <a:pt x="333" y="669"/>
                    <a:pt x="374" y="662"/>
                    <a:pt x="380" y="660"/>
                  </a:cubicBezTo>
                  <a:cubicBezTo>
                    <a:pt x="396" y="644"/>
                    <a:pt x="408" y="628"/>
                    <a:pt x="424" y="612"/>
                  </a:cubicBezTo>
                  <a:cubicBezTo>
                    <a:pt x="433" y="585"/>
                    <a:pt x="476" y="583"/>
                    <a:pt x="500" y="580"/>
                  </a:cubicBezTo>
                  <a:cubicBezTo>
                    <a:pt x="526" y="563"/>
                    <a:pt x="510" y="541"/>
                    <a:pt x="504" y="516"/>
                  </a:cubicBezTo>
                  <a:cubicBezTo>
                    <a:pt x="523" y="459"/>
                    <a:pt x="519" y="461"/>
                    <a:pt x="584" y="456"/>
                  </a:cubicBezTo>
                  <a:cubicBezTo>
                    <a:pt x="596" y="438"/>
                    <a:pt x="597" y="421"/>
                    <a:pt x="600" y="400"/>
                  </a:cubicBezTo>
                  <a:cubicBezTo>
                    <a:pt x="599" y="389"/>
                    <a:pt x="600" y="378"/>
                    <a:pt x="596" y="368"/>
                  </a:cubicBezTo>
                  <a:cubicBezTo>
                    <a:pt x="594" y="364"/>
                    <a:pt x="588" y="366"/>
                    <a:pt x="584" y="364"/>
                  </a:cubicBezTo>
                  <a:cubicBezTo>
                    <a:pt x="557" y="349"/>
                    <a:pt x="526" y="337"/>
                    <a:pt x="500" y="320"/>
                  </a:cubicBezTo>
                  <a:cubicBezTo>
                    <a:pt x="478" y="286"/>
                    <a:pt x="443" y="261"/>
                    <a:pt x="404" y="248"/>
                  </a:cubicBezTo>
                  <a:cubicBezTo>
                    <a:pt x="401" y="239"/>
                    <a:pt x="399" y="230"/>
                    <a:pt x="392" y="224"/>
                  </a:cubicBezTo>
                  <a:cubicBezTo>
                    <a:pt x="385" y="218"/>
                    <a:pt x="368" y="208"/>
                    <a:pt x="368" y="208"/>
                  </a:cubicBezTo>
                  <a:cubicBezTo>
                    <a:pt x="367" y="204"/>
                    <a:pt x="367" y="199"/>
                    <a:pt x="364" y="196"/>
                  </a:cubicBezTo>
                  <a:cubicBezTo>
                    <a:pt x="361" y="192"/>
                    <a:pt x="355" y="192"/>
                    <a:pt x="352" y="188"/>
                  </a:cubicBezTo>
                  <a:cubicBezTo>
                    <a:pt x="348" y="181"/>
                    <a:pt x="347" y="172"/>
                    <a:pt x="344" y="164"/>
                  </a:cubicBezTo>
                  <a:cubicBezTo>
                    <a:pt x="343" y="160"/>
                    <a:pt x="340" y="152"/>
                    <a:pt x="340" y="152"/>
                  </a:cubicBezTo>
                  <a:cubicBezTo>
                    <a:pt x="337" y="125"/>
                    <a:pt x="320" y="68"/>
                    <a:pt x="296" y="52"/>
                  </a:cubicBezTo>
                  <a:cubicBezTo>
                    <a:pt x="293" y="38"/>
                    <a:pt x="289" y="9"/>
                    <a:pt x="280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94" name="Freeform 6"/>
            <p:cNvSpPr>
              <a:spLocks/>
            </p:cNvSpPr>
            <p:nvPr/>
          </p:nvSpPr>
          <p:spPr bwMode="auto">
            <a:xfrm>
              <a:off x="2204" y="168"/>
              <a:ext cx="2317" cy="1514"/>
            </a:xfrm>
            <a:custGeom>
              <a:avLst/>
              <a:gdLst/>
              <a:ahLst/>
              <a:cxnLst>
                <a:cxn ang="0">
                  <a:pos x="2509" y="1486"/>
                </a:cxn>
                <a:cxn ang="0">
                  <a:pos x="2533" y="1478"/>
                </a:cxn>
                <a:cxn ang="0">
                  <a:pos x="2445" y="1410"/>
                </a:cxn>
                <a:cxn ang="0">
                  <a:pos x="2337" y="1330"/>
                </a:cxn>
                <a:cxn ang="0">
                  <a:pos x="2269" y="1306"/>
                </a:cxn>
                <a:cxn ang="0">
                  <a:pos x="2185" y="1214"/>
                </a:cxn>
                <a:cxn ang="0">
                  <a:pos x="2089" y="1162"/>
                </a:cxn>
                <a:cxn ang="0">
                  <a:pos x="2041" y="1046"/>
                </a:cxn>
                <a:cxn ang="0">
                  <a:pos x="1957" y="982"/>
                </a:cxn>
                <a:cxn ang="0">
                  <a:pos x="1785" y="910"/>
                </a:cxn>
                <a:cxn ang="0">
                  <a:pos x="1769" y="894"/>
                </a:cxn>
                <a:cxn ang="0">
                  <a:pos x="1725" y="850"/>
                </a:cxn>
                <a:cxn ang="0">
                  <a:pos x="1557" y="794"/>
                </a:cxn>
                <a:cxn ang="0">
                  <a:pos x="1521" y="706"/>
                </a:cxn>
                <a:cxn ang="0">
                  <a:pos x="1433" y="602"/>
                </a:cxn>
                <a:cxn ang="0">
                  <a:pos x="1413" y="582"/>
                </a:cxn>
                <a:cxn ang="0">
                  <a:pos x="1333" y="542"/>
                </a:cxn>
                <a:cxn ang="0">
                  <a:pos x="1265" y="630"/>
                </a:cxn>
                <a:cxn ang="0">
                  <a:pos x="1165" y="618"/>
                </a:cxn>
                <a:cxn ang="0">
                  <a:pos x="1101" y="542"/>
                </a:cxn>
                <a:cxn ang="0">
                  <a:pos x="1009" y="438"/>
                </a:cxn>
                <a:cxn ang="0">
                  <a:pos x="949" y="374"/>
                </a:cxn>
                <a:cxn ang="0">
                  <a:pos x="837" y="266"/>
                </a:cxn>
                <a:cxn ang="0">
                  <a:pos x="785" y="250"/>
                </a:cxn>
                <a:cxn ang="0">
                  <a:pos x="753" y="222"/>
                </a:cxn>
                <a:cxn ang="0">
                  <a:pos x="633" y="66"/>
                </a:cxn>
                <a:cxn ang="0">
                  <a:pos x="545" y="42"/>
                </a:cxn>
                <a:cxn ang="0">
                  <a:pos x="369" y="26"/>
                </a:cxn>
                <a:cxn ang="0">
                  <a:pos x="285" y="134"/>
                </a:cxn>
                <a:cxn ang="0">
                  <a:pos x="93" y="142"/>
                </a:cxn>
                <a:cxn ang="0">
                  <a:pos x="45" y="90"/>
                </a:cxn>
                <a:cxn ang="0">
                  <a:pos x="13" y="118"/>
                </a:cxn>
              </a:cxnLst>
              <a:rect l="0" t="0" r="r" b="b"/>
              <a:pathLst>
                <a:path w="2540" h="1514">
                  <a:moveTo>
                    <a:pt x="2533" y="1514"/>
                  </a:moveTo>
                  <a:cubicBezTo>
                    <a:pt x="2517" y="1509"/>
                    <a:pt x="2518" y="1500"/>
                    <a:pt x="2509" y="1486"/>
                  </a:cubicBezTo>
                  <a:cubicBezTo>
                    <a:pt x="2510" y="1482"/>
                    <a:pt x="2509" y="1475"/>
                    <a:pt x="2513" y="1474"/>
                  </a:cubicBezTo>
                  <a:cubicBezTo>
                    <a:pt x="2519" y="1472"/>
                    <a:pt x="2540" y="1478"/>
                    <a:pt x="2533" y="1478"/>
                  </a:cubicBezTo>
                  <a:cubicBezTo>
                    <a:pt x="2515" y="1478"/>
                    <a:pt x="2494" y="1469"/>
                    <a:pt x="2477" y="1466"/>
                  </a:cubicBezTo>
                  <a:cubicBezTo>
                    <a:pt x="2466" y="1449"/>
                    <a:pt x="2461" y="1423"/>
                    <a:pt x="2445" y="1410"/>
                  </a:cubicBezTo>
                  <a:cubicBezTo>
                    <a:pt x="2432" y="1399"/>
                    <a:pt x="2405" y="1391"/>
                    <a:pt x="2389" y="1386"/>
                  </a:cubicBezTo>
                  <a:cubicBezTo>
                    <a:pt x="2374" y="1364"/>
                    <a:pt x="2365" y="1339"/>
                    <a:pt x="2337" y="1330"/>
                  </a:cubicBezTo>
                  <a:cubicBezTo>
                    <a:pt x="2328" y="1344"/>
                    <a:pt x="2321" y="1349"/>
                    <a:pt x="2305" y="1354"/>
                  </a:cubicBezTo>
                  <a:cubicBezTo>
                    <a:pt x="2293" y="1336"/>
                    <a:pt x="2284" y="1321"/>
                    <a:pt x="2269" y="1306"/>
                  </a:cubicBezTo>
                  <a:cubicBezTo>
                    <a:pt x="2261" y="1282"/>
                    <a:pt x="2239" y="1284"/>
                    <a:pt x="2217" y="1278"/>
                  </a:cubicBezTo>
                  <a:cubicBezTo>
                    <a:pt x="2197" y="1258"/>
                    <a:pt x="2200" y="1229"/>
                    <a:pt x="2185" y="1214"/>
                  </a:cubicBezTo>
                  <a:cubicBezTo>
                    <a:pt x="2154" y="1183"/>
                    <a:pt x="2172" y="1207"/>
                    <a:pt x="2149" y="1194"/>
                  </a:cubicBezTo>
                  <a:cubicBezTo>
                    <a:pt x="2128" y="1182"/>
                    <a:pt x="2112" y="1170"/>
                    <a:pt x="2089" y="1162"/>
                  </a:cubicBezTo>
                  <a:cubicBezTo>
                    <a:pt x="2081" y="1139"/>
                    <a:pt x="2081" y="1130"/>
                    <a:pt x="2065" y="1114"/>
                  </a:cubicBezTo>
                  <a:cubicBezTo>
                    <a:pt x="2060" y="1099"/>
                    <a:pt x="2048" y="1056"/>
                    <a:pt x="2041" y="1046"/>
                  </a:cubicBezTo>
                  <a:cubicBezTo>
                    <a:pt x="2030" y="1030"/>
                    <a:pt x="2008" y="1018"/>
                    <a:pt x="1993" y="1006"/>
                  </a:cubicBezTo>
                  <a:cubicBezTo>
                    <a:pt x="1982" y="997"/>
                    <a:pt x="1973" y="983"/>
                    <a:pt x="1957" y="982"/>
                  </a:cubicBezTo>
                  <a:cubicBezTo>
                    <a:pt x="1918" y="980"/>
                    <a:pt x="1880" y="979"/>
                    <a:pt x="1841" y="978"/>
                  </a:cubicBezTo>
                  <a:cubicBezTo>
                    <a:pt x="1824" y="953"/>
                    <a:pt x="1806" y="931"/>
                    <a:pt x="1785" y="910"/>
                  </a:cubicBezTo>
                  <a:cubicBezTo>
                    <a:pt x="1784" y="906"/>
                    <a:pt x="1784" y="901"/>
                    <a:pt x="1781" y="898"/>
                  </a:cubicBezTo>
                  <a:cubicBezTo>
                    <a:pt x="1778" y="895"/>
                    <a:pt x="1771" y="897"/>
                    <a:pt x="1769" y="894"/>
                  </a:cubicBezTo>
                  <a:cubicBezTo>
                    <a:pt x="1764" y="887"/>
                    <a:pt x="1768" y="875"/>
                    <a:pt x="1761" y="870"/>
                  </a:cubicBezTo>
                  <a:cubicBezTo>
                    <a:pt x="1733" y="852"/>
                    <a:pt x="1746" y="857"/>
                    <a:pt x="1725" y="850"/>
                  </a:cubicBezTo>
                  <a:cubicBezTo>
                    <a:pt x="1690" y="859"/>
                    <a:pt x="1719" y="876"/>
                    <a:pt x="1689" y="886"/>
                  </a:cubicBezTo>
                  <a:cubicBezTo>
                    <a:pt x="1634" y="875"/>
                    <a:pt x="1605" y="818"/>
                    <a:pt x="1557" y="794"/>
                  </a:cubicBezTo>
                  <a:cubicBezTo>
                    <a:pt x="1540" y="769"/>
                    <a:pt x="1553" y="791"/>
                    <a:pt x="1545" y="742"/>
                  </a:cubicBezTo>
                  <a:cubicBezTo>
                    <a:pt x="1542" y="726"/>
                    <a:pt x="1531" y="718"/>
                    <a:pt x="1521" y="706"/>
                  </a:cubicBezTo>
                  <a:cubicBezTo>
                    <a:pt x="1498" y="679"/>
                    <a:pt x="1510" y="656"/>
                    <a:pt x="1469" y="646"/>
                  </a:cubicBezTo>
                  <a:cubicBezTo>
                    <a:pt x="1456" y="627"/>
                    <a:pt x="1451" y="614"/>
                    <a:pt x="1433" y="602"/>
                  </a:cubicBezTo>
                  <a:cubicBezTo>
                    <a:pt x="1430" y="598"/>
                    <a:pt x="1428" y="593"/>
                    <a:pt x="1425" y="590"/>
                  </a:cubicBezTo>
                  <a:cubicBezTo>
                    <a:pt x="1422" y="587"/>
                    <a:pt x="1416" y="586"/>
                    <a:pt x="1413" y="582"/>
                  </a:cubicBezTo>
                  <a:cubicBezTo>
                    <a:pt x="1402" y="569"/>
                    <a:pt x="1396" y="553"/>
                    <a:pt x="1381" y="538"/>
                  </a:cubicBezTo>
                  <a:cubicBezTo>
                    <a:pt x="1365" y="539"/>
                    <a:pt x="1344" y="530"/>
                    <a:pt x="1333" y="542"/>
                  </a:cubicBezTo>
                  <a:cubicBezTo>
                    <a:pt x="1297" y="581"/>
                    <a:pt x="1354" y="598"/>
                    <a:pt x="1305" y="610"/>
                  </a:cubicBezTo>
                  <a:cubicBezTo>
                    <a:pt x="1292" y="619"/>
                    <a:pt x="1278" y="621"/>
                    <a:pt x="1265" y="630"/>
                  </a:cubicBezTo>
                  <a:cubicBezTo>
                    <a:pt x="1260" y="646"/>
                    <a:pt x="1253" y="649"/>
                    <a:pt x="1237" y="654"/>
                  </a:cubicBezTo>
                  <a:cubicBezTo>
                    <a:pt x="1203" y="648"/>
                    <a:pt x="1185" y="645"/>
                    <a:pt x="1165" y="618"/>
                  </a:cubicBezTo>
                  <a:cubicBezTo>
                    <a:pt x="1160" y="602"/>
                    <a:pt x="1153" y="595"/>
                    <a:pt x="1137" y="590"/>
                  </a:cubicBezTo>
                  <a:cubicBezTo>
                    <a:pt x="1113" y="566"/>
                    <a:pt x="1117" y="566"/>
                    <a:pt x="1101" y="542"/>
                  </a:cubicBezTo>
                  <a:cubicBezTo>
                    <a:pt x="1090" y="500"/>
                    <a:pt x="1066" y="482"/>
                    <a:pt x="1025" y="474"/>
                  </a:cubicBezTo>
                  <a:cubicBezTo>
                    <a:pt x="1018" y="463"/>
                    <a:pt x="1018" y="447"/>
                    <a:pt x="1009" y="438"/>
                  </a:cubicBezTo>
                  <a:cubicBezTo>
                    <a:pt x="990" y="419"/>
                    <a:pt x="1000" y="431"/>
                    <a:pt x="981" y="402"/>
                  </a:cubicBezTo>
                  <a:cubicBezTo>
                    <a:pt x="973" y="390"/>
                    <a:pt x="949" y="374"/>
                    <a:pt x="949" y="374"/>
                  </a:cubicBezTo>
                  <a:cubicBezTo>
                    <a:pt x="941" y="363"/>
                    <a:pt x="937" y="349"/>
                    <a:pt x="929" y="338"/>
                  </a:cubicBezTo>
                  <a:cubicBezTo>
                    <a:pt x="911" y="315"/>
                    <a:pt x="865" y="275"/>
                    <a:pt x="837" y="266"/>
                  </a:cubicBezTo>
                  <a:cubicBezTo>
                    <a:pt x="822" y="288"/>
                    <a:pt x="814" y="288"/>
                    <a:pt x="793" y="274"/>
                  </a:cubicBezTo>
                  <a:cubicBezTo>
                    <a:pt x="790" y="266"/>
                    <a:pt x="788" y="258"/>
                    <a:pt x="785" y="250"/>
                  </a:cubicBezTo>
                  <a:cubicBezTo>
                    <a:pt x="783" y="244"/>
                    <a:pt x="785" y="235"/>
                    <a:pt x="781" y="230"/>
                  </a:cubicBezTo>
                  <a:cubicBezTo>
                    <a:pt x="775" y="223"/>
                    <a:pt x="762" y="225"/>
                    <a:pt x="753" y="222"/>
                  </a:cubicBezTo>
                  <a:cubicBezTo>
                    <a:pt x="728" y="185"/>
                    <a:pt x="735" y="151"/>
                    <a:pt x="685" y="134"/>
                  </a:cubicBezTo>
                  <a:cubicBezTo>
                    <a:pt x="673" y="99"/>
                    <a:pt x="667" y="83"/>
                    <a:pt x="633" y="66"/>
                  </a:cubicBezTo>
                  <a:cubicBezTo>
                    <a:pt x="624" y="61"/>
                    <a:pt x="619" y="48"/>
                    <a:pt x="609" y="46"/>
                  </a:cubicBezTo>
                  <a:cubicBezTo>
                    <a:pt x="588" y="42"/>
                    <a:pt x="566" y="43"/>
                    <a:pt x="545" y="42"/>
                  </a:cubicBezTo>
                  <a:cubicBezTo>
                    <a:pt x="539" y="5"/>
                    <a:pt x="531" y="9"/>
                    <a:pt x="497" y="2"/>
                  </a:cubicBezTo>
                  <a:cubicBezTo>
                    <a:pt x="452" y="5"/>
                    <a:pt x="407" y="0"/>
                    <a:pt x="369" y="26"/>
                  </a:cubicBezTo>
                  <a:cubicBezTo>
                    <a:pt x="361" y="51"/>
                    <a:pt x="359" y="55"/>
                    <a:pt x="337" y="70"/>
                  </a:cubicBezTo>
                  <a:cubicBezTo>
                    <a:pt x="332" y="124"/>
                    <a:pt x="335" y="127"/>
                    <a:pt x="285" y="134"/>
                  </a:cubicBezTo>
                  <a:cubicBezTo>
                    <a:pt x="265" y="141"/>
                    <a:pt x="245" y="139"/>
                    <a:pt x="225" y="146"/>
                  </a:cubicBezTo>
                  <a:cubicBezTo>
                    <a:pt x="167" y="138"/>
                    <a:pt x="176" y="138"/>
                    <a:pt x="93" y="142"/>
                  </a:cubicBezTo>
                  <a:cubicBezTo>
                    <a:pt x="85" y="147"/>
                    <a:pt x="70" y="168"/>
                    <a:pt x="69" y="158"/>
                  </a:cubicBezTo>
                  <a:cubicBezTo>
                    <a:pt x="67" y="134"/>
                    <a:pt x="72" y="99"/>
                    <a:pt x="45" y="90"/>
                  </a:cubicBezTo>
                  <a:cubicBezTo>
                    <a:pt x="32" y="71"/>
                    <a:pt x="27" y="74"/>
                    <a:pt x="5" y="78"/>
                  </a:cubicBezTo>
                  <a:cubicBezTo>
                    <a:pt x="9" y="116"/>
                    <a:pt x="0" y="105"/>
                    <a:pt x="13" y="118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95" name="Freeform 7"/>
            <p:cNvSpPr>
              <a:spLocks/>
            </p:cNvSpPr>
            <p:nvPr/>
          </p:nvSpPr>
          <p:spPr bwMode="auto">
            <a:xfrm>
              <a:off x="4664" y="1800"/>
              <a:ext cx="931" cy="1092"/>
            </a:xfrm>
            <a:custGeom>
              <a:avLst/>
              <a:gdLst/>
              <a:ahLst/>
              <a:cxnLst>
                <a:cxn ang="0">
                  <a:pos x="0" y="1092"/>
                </a:cxn>
                <a:cxn ang="0">
                  <a:pos x="120" y="972"/>
                </a:cxn>
                <a:cxn ang="0">
                  <a:pos x="144" y="936"/>
                </a:cxn>
                <a:cxn ang="0">
                  <a:pos x="348" y="804"/>
                </a:cxn>
                <a:cxn ang="0">
                  <a:pos x="432" y="660"/>
                </a:cxn>
                <a:cxn ang="0">
                  <a:pos x="492" y="552"/>
                </a:cxn>
                <a:cxn ang="0">
                  <a:pos x="552" y="492"/>
                </a:cxn>
                <a:cxn ang="0">
                  <a:pos x="744" y="444"/>
                </a:cxn>
                <a:cxn ang="0">
                  <a:pos x="852" y="312"/>
                </a:cxn>
                <a:cxn ang="0">
                  <a:pos x="948" y="168"/>
                </a:cxn>
                <a:cxn ang="0">
                  <a:pos x="1020" y="0"/>
                </a:cxn>
              </a:cxnLst>
              <a:rect l="0" t="0" r="r" b="b"/>
              <a:pathLst>
                <a:path w="1020" h="1092">
                  <a:moveTo>
                    <a:pt x="0" y="1092"/>
                  </a:moveTo>
                  <a:cubicBezTo>
                    <a:pt x="96" y="1028"/>
                    <a:pt x="56" y="1068"/>
                    <a:pt x="120" y="972"/>
                  </a:cubicBezTo>
                  <a:cubicBezTo>
                    <a:pt x="128" y="960"/>
                    <a:pt x="144" y="936"/>
                    <a:pt x="144" y="936"/>
                  </a:cubicBezTo>
                  <a:cubicBezTo>
                    <a:pt x="172" y="824"/>
                    <a:pt x="247" y="818"/>
                    <a:pt x="348" y="804"/>
                  </a:cubicBezTo>
                  <a:cubicBezTo>
                    <a:pt x="366" y="750"/>
                    <a:pt x="415" y="712"/>
                    <a:pt x="432" y="660"/>
                  </a:cubicBezTo>
                  <a:cubicBezTo>
                    <a:pt x="453" y="597"/>
                    <a:pt x="437" y="635"/>
                    <a:pt x="492" y="552"/>
                  </a:cubicBezTo>
                  <a:cubicBezTo>
                    <a:pt x="511" y="523"/>
                    <a:pt x="517" y="505"/>
                    <a:pt x="552" y="492"/>
                  </a:cubicBezTo>
                  <a:cubicBezTo>
                    <a:pt x="614" y="469"/>
                    <a:pt x="681" y="465"/>
                    <a:pt x="744" y="444"/>
                  </a:cubicBezTo>
                  <a:cubicBezTo>
                    <a:pt x="782" y="388"/>
                    <a:pt x="799" y="348"/>
                    <a:pt x="852" y="312"/>
                  </a:cubicBezTo>
                  <a:cubicBezTo>
                    <a:pt x="884" y="264"/>
                    <a:pt x="916" y="216"/>
                    <a:pt x="948" y="168"/>
                  </a:cubicBezTo>
                  <a:cubicBezTo>
                    <a:pt x="984" y="114"/>
                    <a:pt x="965" y="55"/>
                    <a:pt x="1020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96" name="Freeform 8"/>
            <p:cNvSpPr>
              <a:spLocks/>
            </p:cNvSpPr>
            <p:nvPr/>
          </p:nvSpPr>
          <p:spPr bwMode="auto">
            <a:xfrm>
              <a:off x="1872" y="3048"/>
              <a:ext cx="431" cy="12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168"/>
                </a:cxn>
                <a:cxn ang="0">
                  <a:pos x="96" y="240"/>
                </a:cxn>
                <a:cxn ang="0">
                  <a:pos x="156" y="336"/>
                </a:cxn>
                <a:cxn ang="0">
                  <a:pos x="120" y="540"/>
                </a:cxn>
                <a:cxn ang="0">
                  <a:pos x="156" y="792"/>
                </a:cxn>
                <a:cxn ang="0">
                  <a:pos x="192" y="816"/>
                </a:cxn>
                <a:cxn ang="0">
                  <a:pos x="240" y="864"/>
                </a:cxn>
                <a:cxn ang="0">
                  <a:pos x="264" y="900"/>
                </a:cxn>
                <a:cxn ang="0">
                  <a:pos x="300" y="924"/>
                </a:cxn>
                <a:cxn ang="0">
                  <a:pos x="444" y="1044"/>
                </a:cxn>
                <a:cxn ang="0">
                  <a:pos x="444" y="1200"/>
                </a:cxn>
                <a:cxn ang="0">
                  <a:pos x="408" y="1212"/>
                </a:cxn>
              </a:cxnLst>
              <a:rect l="0" t="0" r="r" b="b"/>
              <a:pathLst>
                <a:path w="472" h="1212">
                  <a:moveTo>
                    <a:pt x="0" y="0"/>
                  </a:moveTo>
                  <a:cubicBezTo>
                    <a:pt x="3" y="13"/>
                    <a:pt x="34" y="147"/>
                    <a:pt x="48" y="168"/>
                  </a:cubicBezTo>
                  <a:cubicBezTo>
                    <a:pt x="64" y="192"/>
                    <a:pt x="87" y="213"/>
                    <a:pt x="96" y="240"/>
                  </a:cubicBezTo>
                  <a:cubicBezTo>
                    <a:pt x="125" y="326"/>
                    <a:pt x="99" y="298"/>
                    <a:pt x="156" y="336"/>
                  </a:cubicBezTo>
                  <a:cubicBezTo>
                    <a:pt x="204" y="408"/>
                    <a:pt x="219" y="507"/>
                    <a:pt x="120" y="540"/>
                  </a:cubicBezTo>
                  <a:cubicBezTo>
                    <a:pt x="98" y="628"/>
                    <a:pt x="128" y="708"/>
                    <a:pt x="156" y="792"/>
                  </a:cubicBezTo>
                  <a:cubicBezTo>
                    <a:pt x="161" y="806"/>
                    <a:pt x="180" y="808"/>
                    <a:pt x="192" y="816"/>
                  </a:cubicBezTo>
                  <a:cubicBezTo>
                    <a:pt x="218" y="895"/>
                    <a:pt x="182" y="817"/>
                    <a:pt x="240" y="864"/>
                  </a:cubicBezTo>
                  <a:cubicBezTo>
                    <a:pt x="251" y="873"/>
                    <a:pt x="254" y="890"/>
                    <a:pt x="264" y="900"/>
                  </a:cubicBezTo>
                  <a:cubicBezTo>
                    <a:pt x="274" y="910"/>
                    <a:pt x="289" y="915"/>
                    <a:pt x="300" y="924"/>
                  </a:cubicBezTo>
                  <a:cubicBezTo>
                    <a:pt x="348" y="964"/>
                    <a:pt x="391" y="1009"/>
                    <a:pt x="444" y="1044"/>
                  </a:cubicBezTo>
                  <a:cubicBezTo>
                    <a:pt x="458" y="1102"/>
                    <a:pt x="472" y="1131"/>
                    <a:pt x="444" y="1200"/>
                  </a:cubicBezTo>
                  <a:cubicBezTo>
                    <a:pt x="439" y="1212"/>
                    <a:pt x="408" y="1212"/>
                    <a:pt x="408" y="1212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897" name="Freeform 9"/>
            <p:cNvSpPr>
              <a:spLocks/>
            </p:cNvSpPr>
            <p:nvPr/>
          </p:nvSpPr>
          <p:spPr bwMode="auto">
            <a:xfrm>
              <a:off x="2285" y="0"/>
              <a:ext cx="41" cy="324"/>
            </a:xfrm>
            <a:custGeom>
              <a:avLst/>
              <a:gdLst/>
              <a:ahLst/>
              <a:cxnLst>
                <a:cxn ang="0">
                  <a:pos x="27" y="324"/>
                </a:cxn>
                <a:cxn ang="0">
                  <a:pos x="3" y="120"/>
                </a:cxn>
                <a:cxn ang="0">
                  <a:pos x="3" y="0"/>
                </a:cxn>
              </a:cxnLst>
              <a:rect l="0" t="0" r="r" b="b"/>
              <a:pathLst>
                <a:path w="46" h="324">
                  <a:moveTo>
                    <a:pt x="27" y="324"/>
                  </a:moveTo>
                  <a:cubicBezTo>
                    <a:pt x="46" y="250"/>
                    <a:pt x="8" y="191"/>
                    <a:pt x="3" y="120"/>
                  </a:cubicBezTo>
                  <a:cubicBezTo>
                    <a:pt x="0" y="80"/>
                    <a:pt x="3" y="40"/>
                    <a:pt x="3" y="0"/>
                  </a:cubicBezTo>
                </a:path>
              </a:pathLst>
            </a:custGeom>
            <a:noFill/>
            <a:ln w="38100" cap="flat" cmpd="sng">
              <a:solidFill>
                <a:srgbClr val="FFCC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457200" y="31242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MX" sz="1800"/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57200" y="2133600"/>
            <a:ext cx="8280400" cy="2649538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3200" b="1"/>
              <a:t>La Formación de Investigadores en el contexto de las políticas públicas de Investigación e Innovación en Uruguay</a:t>
            </a:r>
          </a:p>
          <a:p>
            <a:pPr eaLnBrk="0" hangingPunct="0">
              <a:spcBef>
                <a:spcPct val="50000"/>
              </a:spcBef>
            </a:pPr>
            <a:r>
              <a:rPr lang="es-MX" sz="2400" b="1"/>
              <a:t>Amílcar Davyt</a:t>
            </a:r>
          </a:p>
          <a:p>
            <a:pPr eaLnBrk="0" hangingPunct="0">
              <a:spcBef>
                <a:spcPct val="50000"/>
              </a:spcBef>
            </a:pPr>
            <a:r>
              <a:rPr lang="es-MX" sz="2400" b="1"/>
              <a:t>(DICyT-MEC / ANII)</a:t>
            </a:r>
            <a:endParaRPr lang="es-ES" sz="2400" b="1"/>
          </a:p>
        </p:txBody>
      </p:sp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3543300" y="306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3810000" y="5943600"/>
            <a:ext cx="49022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Red de Ciencia, Tecnología e Innovación del BID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Reunión Subregional del Cono Sur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b="1"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Santiago de Chile, 15-16 de noviembre de 2007</a:t>
            </a:r>
            <a:endParaRPr lang="es-ES" b="1">
              <a:effectLst>
                <a:outerShdw blurRad="38100" dist="38100" dir="2700000" algn="tl">
                  <a:srgbClr val="000000"/>
                </a:outerShdw>
              </a:effectLst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31838"/>
          </a:xfrm>
        </p:spPr>
        <p:txBody>
          <a:bodyPr/>
          <a:lstStyle/>
          <a:p>
            <a:pPr algn="ctr"/>
            <a:r>
              <a:rPr lang="es-ES" sz="2800"/>
              <a:t>Estrategias y vías de cambio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75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/>
              <a:t>		</a:t>
            </a:r>
            <a:r>
              <a:rPr lang="es-ES" sz="2400"/>
              <a:t>En paralelo:</a:t>
            </a:r>
          </a:p>
          <a:p>
            <a:endParaRPr lang="es-ES" sz="1000"/>
          </a:p>
          <a:p>
            <a:r>
              <a:rPr lang="es-ES" sz="2400"/>
              <a:t>Articulación institucional</a:t>
            </a:r>
          </a:p>
          <a:p>
            <a:r>
              <a:rPr lang="es-ES" sz="2400"/>
              <a:t>Financiamiento</a:t>
            </a:r>
          </a:p>
          <a:p>
            <a:r>
              <a:rPr lang="es-ES" sz="2400"/>
              <a:t>Plan Estratégico Nacional en CTI</a:t>
            </a:r>
          </a:p>
          <a:p>
            <a:endParaRPr lang="es-ES" sz="1800"/>
          </a:p>
          <a:p>
            <a:pPr>
              <a:buFont typeface="Wingdings" pitchFamily="2" charset="2"/>
              <a:buNone/>
            </a:pPr>
            <a:r>
              <a:rPr lang="es-ES" sz="2400"/>
              <a:t>		Y mientras tanto… acciones diversas, ejemplos:</a:t>
            </a:r>
          </a:p>
          <a:p>
            <a:pPr lvl="1"/>
            <a:r>
              <a:rPr lang="es-ES" sz="2000"/>
              <a:t>PDT</a:t>
            </a:r>
          </a:p>
          <a:p>
            <a:pPr lvl="1"/>
            <a:r>
              <a:rPr lang="es-ES" sz="2000"/>
              <a:t>“200 becas”, pasantías LATU</a:t>
            </a:r>
          </a:p>
          <a:p>
            <a:pPr lvl="1"/>
            <a:r>
              <a:rPr lang="es-ES" sz="2000"/>
              <a:t>PEDECIBA, INIA, etc.</a:t>
            </a:r>
          </a:p>
          <a:p>
            <a:pPr lvl="1"/>
            <a:endParaRPr lang="es-ES" sz="2000"/>
          </a:p>
          <a:p>
            <a:r>
              <a:rPr lang="es-ES" sz="2400"/>
              <a:t>“cambiar la rueda con el auto en marcha”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pPr algn="ctr"/>
            <a:r>
              <a:rPr lang="es-ES" sz="2800"/>
              <a:t>Estrategias y vías de cambio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675"/>
            <a:ext cx="7772400" cy="44640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	</a:t>
            </a:r>
            <a:r>
              <a:rPr lang="es-ES" sz="2800"/>
              <a:t>Articulación institucional:</a:t>
            </a:r>
          </a:p>
          <a:p>
            <a:pPr lvl="3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2800"/>
              <a:t>Principios: transversalidad y jerarquización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Gabinete Ministerial de la Innovación (GMI)</a:t>
            </a:r>
          </a:p>
          <a:p>
            <a:pPr>
              <a:lnSpc>
                <a:spcPct val="90000"/>
              </a:lnSpc>
            </a:pPr>
            <a:r>
              <a:rPr lang="es-ES" sz="2800"/>
              <a:t>CONICYT</a:t>
            </a:r>
          </a:p>
          <a:p>
            <a:pPr>
              <a:lnSpc>
                <a:spcPct val="90000"/>
              </a:lnSpc>
            </a:pPr>
            <a:r>
              <a:rPr lang="es-ES" sz="2800"/>
              <a:t>Agencia Nacional de Investigación e Innovación (ANII)</a:t>
            </a:r>
          </a:p>
          <a:p>
            <a:pPr>
              <a:lnSpc>
                <a:spcPct val="90000"/>
              </a:lnSpc>
            </a:pPr>
            <a:endParaRPr lang="es-ES" sz="2800"/>
          </a:p>
          <a:p>
            <a:pPr lvl="1">
              <a:lnSpc>
                <a:spcPct val="90000"/>
              </a:lnSpc>
            </a:pPr>
            <a:r>
              <a:rPr lang="es-ES" sz="2400"/>
              <a:t>Y la DICyT? Funciones de soporte del sistema...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Función Observatorio/evaluación/indicadores?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09600"/>
            <a:ext cx="8496300" cy="731838"/>
          </a:xfrm>
        </p:spPr>
        <p:txBody>
          <a:bodyPr/>
          <a:lstStyle/>
          <a:p>
            <a:pPr algn="ctr"/>
            <a:r>
              <a:rPr lang="es-ES" sz="2800"/>
              <a:t>Gabinete Ministerial de la Innovación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_tradnl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UY" sz="160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UY" sz="2800">
                <a:latin typeface="Arial"/>
                <a:cs typeface="Times New Roman" pitchFamily="18" charset="0"/>
              </a:rPr>
              <a:t>Á</a:t>
            </a:r>
            <a:r>
              <a:rPr lang="es-UY" sz="2800">
                <a:cs typeface="Times New Roman" pitchFamily="18" charset="0"/>
              </a:rPr>
              <a:t>mbito institucional de </a:t>
            </a:r>
            <a:r>
              <a:rPr lang="es-UY" sz="2800" i="1">
                <a:cs typeface="Times New Roman" pitchFamily="18" charset="0"/>
              </a:rPr>
              <a:t>nivel estrat</a:t>
            </a:r>
            <a:r>
              <a:rPr lang="es-UY" sz="2800" i="1">
                <a:latin typeface="Arial"/>
                <a:cs typeface="Times New Roman" pitchFamily="18" charset="0"/>
              </a:rPr>
              <a:t>é</a:t>
            </a:r>
            <a:r>
              <a:rPr lang="es-UY" sz="2800" i="1">
                <a:cs typeface="Times New Roman" pitchFamily="18" charset="0"/>
              </a:rPr>
              <a:t>gico</a:t>
            </a:r>
            <a:r>
              <a:rPr lang="es-UY" sz="2800">
                <a:cs typeface="Times New Roman" pitchFamily="18" charset="0"/>
              </a:rPr>
              <a:t> y de definici</a:t>
            </a:r>
            <a:r>
              <a:rPr lang="es-UY" sz="2800">
                <a:latin typeface="Arial"/>
                <a:cs typeface="Times New Roman" pitchFamily="18" charset="0"/>
              </a:rPr>
              <a:t>ó</a:t>
            </a:r>
            <a:r>
              <a:rPr lang="es-UY" sz="2800">
                <a:cs typeface="Times New Roman" pitchFamily="18" charset="0"/>
              </a:rPr>
              <a:t>n de pol</a:t>
            </a:r>
            <a:r>
              <a:rPr lang="es-UY" sz="2800">
                <a:latin typeface="Arial"/>
                <a:cs typeface="Times New Roman" pitchFamily="18" charset="0"/>
              </a:rPr>
              <a:t>í</a:t>
            </a:r>
            <a:r>
              <a:rPr lang="es-UY" sz="2800">
                <a:cs typeface="Times New Roman" pitchFamily="18" charset="0"/>
              </a:rPr>
              <a:t>ticas.</a:t>
            </a:r>
          </a:p>
          <a:p>
            <a:pPr>
              <a:lnSpc>
                <a:spcPct val="80000"/>
              </a:lnSpc>
            </a:pPr>
            <a:endParaRPr lang="es-UY" sz="280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UY" sz="2800">
                <a:cs typeface="Times New Roman" pitchFamily="18" charset="0"/>
              </a:rPr>
              <a:t>Objetivo: coordinaci</a:t>
            </a:r>
            <a:r>
              <a:rPr lang="es-UY" sz="2800">
                <a:latin typeface="Arial"/>
                <a:cs typeface="Times New Roman" pitchFamily="18" charset="0"/>
              </a:rPr>
              <a:t>ó</a:t>
            </a:r>
            <a:r>
              <a:rPr lang="es-UY" sz="2800">
                <a:cs typeface="Times New Roman" pitchFamily="18" charset="0"/>
              </a:rPr>
              <a:t>n y articulaci</a:t>
            </a:r>
            <a:r>
              <a:rPr lang="es-UY" sz="2800">
                <a:latin typeface="Arial"/>
                <a:cs typeface="Times New Roman" pitchFamily="18" charset="0"/>
              </a:rPr>
              <a:t>ó</a:t>
            </a:r>
            <a:r>
              <a:rPr lang="es-UY" sz="2800">
                <a:cs typeface="Times New Roman" pitchFamily="18" charset="0"/>
              </a:rPr>
              <a:t>n de </a:t>
            </a:r>
            <a:r>
              <a:rPr lang="es-UY" sz="2800" i="1">
                <a:cs typeface="Times New Roman" pitchFamily="18" charset="0"/>
              </a:rPr>
              <a:t>acciones 		gubernamentales</a:t>
            </a:r>
            <a:r>
              <a:rPr lang="es-UY" sz="2800">
                <a:cs typeface="Times New Roman" pitchFamily="18" charset="0"/>
              </a:rPr>
              <a:t> vinculadas a actividades de CTI.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_tradnl" sz="2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_tradnl" sz="2800"/>
              <a:t>Integración: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UY" sz="2800">
                <a:cs typeface="Times New Roman" pitchFamily="18" charset="0"/>
              </a:rPr>
              <a:t>Ministros de Educación y Cultura</a:t>
            </a:r>
            <a:r>
              <a:rPr lang="es-ES_tradnl" sz="2800">
                <a:cs typeface="Times New Roman" pitchFamily="18" charset="0"/>
              </a:rPr>
              <a:t> (que lo preside);</a:t>
            </a:r>
            <a:r>
              <a:rPr lang="es-UY" sz="2800">
                <a:cs typeface="Times New Roman" pitchFamily="18" charset="0"/>
              </a:rPr>
              <a:t> de Industria, Energ</a:t>
            </a:r>
            <a:r>
              <a:rPr lang="es-UY" sz="2800">
                <a:latin typeface="Arial"/>
                <a:cs typeface="Times New Roman" pitchFamily="18" charset="0"/>
              </a:rPr>
              <a:t>í</a:t>
            </a:r>
            <a:r>
              <a:rPr lang="es-UY" sz="2800">
                <a:cs typeface="Times New Roman" pitchFamily="18" charset="0"/>
              </a:rPr>
              <a:t>a y Miner</a:t>
            </a:r>
            <a:r>
              <a:rPr lang="es-UY" sz="2800">
                <a:latin typeface="Arial"/>
                <a:cs typeface="Times New Roman" pitchFamily="18" charset="0"/>
              </a:rPr>
              <a:t>í</a:t>
            </a:r>
            <a:r>
              <a:rPr lang="es-UY" sz="2800">
                <a:cs typeface="Times New Roman" pitchFamily="18" charset="0"/>
              </a:rPr>
              <a:t>a</a:t>
            </a:r>
            <a:r>
              <a:rPr lang="es-ES_tradnl" sz="2800">
                <a:cs typeface="Times New Roman" pitchFamily="18" charset="0"/>
              </a:rPr>
              <a:t>;</a:t>
            </a:r>
            <a:r>
              <a:rPr lang="es-UY" sz="2800">
                <a:cs typeface="Times New Roman" pitchFamily="18" charset="0"/>
              </a:rPr>
              <a:t> de Ganader</a:t>
            </a:r>
            <a:r>
              <a:rPr lang="es-UY" sz="2800">
                <a:latin typeface="Arial"/>
                <a:cs typeface="Times New Roman" pitchFamily="18" charset="0"/>
              </a:rPr>
              <a:t>í</a:t>
            </a:r>
            <a:r>
              <a:rPr lang="es-UY" sz="2800">
                <a:cs typeface="Times New Roman" pitchFamily="18" charset="0"/>
              </a:rPr>
              <a:t>a, Agricultura y Pesca</a:t>
            </a:r>
            <a:r>
              <a:rPr lang="es-ES_tradnl" sz="2800">
                <a:cs typeface="Times New Roman" pitchFamily="18" charset="0"/>
              </a:rPr>
              <a:t>; de Econom</a:t>
            </a:r>
            <a:r>
              <a:rPr lang="es-ES_tradnl" sz="2800">
                <a:latin typeface="Arial"/>
                <a:cs typeface="Times New Roman" pitchFamily="18" charset="0"/>
              </a:rPr>
              <a:t>í</a:t>
            </a:r>
            <a:r>
              <a:rPr lang="es-ES_tradnl" sz="2800">
                <a:cs typeface="Times New Roman" pitchFamily="18" charset="0"/>
              </a:rPr>
              <a:t>a y Finanzas y Director de la Oficina de Planeamiento y Presupuesto.</a:t>
            </a:r>
            <a:endParaRPr lang="es-UY" sz="280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s-ES" sz="28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06513"/>
          </a:xfrm>
        </p:spPr>
        <p:txBody>
          <a:bodyPr/>
          <a:lstStyle/>
          <a:p>
            <a:pPr algn="ctr"/>
            <a:r>
              <a:rPr lang="es-ES_tradnl" sz="2800"/>
              <a:t>Consejo Nacional de Innovación, Ciencia y Tecnología - CONICYT</a:t>
            </a:r>
            <a:endParaRPr lang="es-ES" sz="280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34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_tradnl" sz="2800" b="1"/>
              <a:t>Transformación</a:t>
            </a:r>
            <a:r>
              <a:rPr lang="es-ES_tradnl" sz="2800"/>
              <a:t> del anterior</a:t>
            </a:r>
          </a:p>
          <a:p>
            <a:pPr>
              <a:spcBef>
                <a:spcPct val="50000"/>
              </a:spcBef>
            </a:pPr>
            <a:r>
              <a:rPr lang="es-ES_tradnl" sz="2800"/>
              <a:t>Órgano </a:t>
            </a:r>
            <a:r>
              <a:rPr lang="es-ES_tradnl" sz="2800" b="1"/>
              <a:t>asesor</a:t>
            </a:r>
            <a:r>
              <a:rPr lang="es-ES_tradnl" sz="2800"/>
              <a:t> de todo el Poder Ejecutivo y del Poder Legislativo, y de </a:t>
            </a:r>
            <a:r>
              <a:rPr lang="es-ES_tradnl" sz="2800" b="1"/>
              <a:t>control</a:t>
            </a:r>
            <a:r>
              <a:rPr lang="es-ES_tradnl" sz="2800"/>
              <a:t> de la ANII</a:t>
            </a:r>
          </a:p>
          <a:p>
            <a:pPr>
              <a:spcBef>
                <a:spcPct val="50000"/>
              </a:spcBef>
            </a:pPr>
            <a:r>
              <a:rPr lang="es-ES_tradnl" sz="2800"/>
              <a:t>Responsabilidad en </a:t>
            </a:r>
            <a:r>
              <a:rPr lang="es-ES_tradnl" sz="2800" b="1"/>
              <a:t>estrategias</a:t>
            </a:r>
            <a:r>
              <a:rPr lang="es-ES_tradnl" sz="2800"/>
              <a:t> y políticas</a:t>
            </a:r>
          </a:p>
          <a:p>
            <a:pPr>
              <a:spcBef>
                <a:spcPct val="50000"/>
              </a:spcBef>
            </a:pPr>
            <a:r>
              <a:rPr lang="es-ES_tradnl" sz="2800"/>
              <a:t>Integrado por Gobierno, Academia y Producción</a:t>
            </a:r>
            <a:endParaRPr lang="es-ES" sz="28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3563938" y="1844675"/>
            <a:ext cx="2376487" cy="431800"/>
          </a:xfrm>
          <a:prstGeom prst="rect">
            <a:avLst/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400"/>
              <a:t>Recursos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ctr"/>
            <a:r>
              <a:rPr lang="es-ES_tradnl" sz="2800"/>
              <a:t>ANII: Organismo Ejecutivo</a:t>
            </a:r>
            <a:endParaRPr lang="es-ES" sz="2800"/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611188" y="1700213"/>
            <a:ext cx="23764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400"/>
              <a:t>Lineamientos</a:t>
            </a:r>
            <a:br>
              <a:rPr lang="es-ES_tradnl" sz="2400"/>
            </a:br>
            <a:r>
              <a:rPr lang="es-ES_tradnl" sz="2400"/>
              <a:t>Estratégicos</a:t>
            </a:r>
          </a:p>
        </p:txBody>
      </p:sp>
      <p:sp>
        <p:nvSpPr>
          <p:cNvPr id="199685" name="Oval 5"/>
          <p:cNvSpPr>
            <a:spLocks noChangeArrowheads="1"/>
          </p:cNvSpPr>
          <p:nvPr/>
        </p:nvSpPr>
        <p:spPr bwMode="auto">
          <a:xfrm>
            <a:off x="1439863" y="3068638"/>
            <a:ext cx="3384550" cy="1728787"/>
          </a:xfrm>
          <a:prstGeom prst="ellipse">
            <a:avLst/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4400">
                <a:solidFill>
                  <a:schemeClr val="bg1"/>
                </a:solidFill>
                <a:latin typeface="Engravers MT" pitchFamily="18" charset="0"/>
              </a:rPr>
              <a:t>ANII</a:t>
            </a:r>
            <a:endParaRPr lang="es-ES" sz="4400">
              <a:solidFill>
                <a:schemeClr val="bg1"/>
              </a:solidFill>
              <a:latin typeface="Engravers MT" pitchFamily="18" charset="0"/>
            </a:endParaRP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3348038" y="1628775"/>
            <a:ext cx="2376487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400"/>
              <a:t>Recursos</a:t>
            </a:r>
          </a:p>
        </p:txBody>
      </p:sp>
      <p:sp>
        <p:nvSpPr>
          <p:cNvPr id="199687" name="AutoShape 7"/>
          <p:cNvSpPr>
            <a:spLocks noChangeArrowheads="1"/>
          </p:cNvSpPr>
          <p:nvPr/>
        </p:nvSpPr>
        <p:spPr bwMode="auto">
          <a:xfrm rot="3624734">
            <a:off x="1832769" y="2582069"/>
            <a:ext cx="649288" cy="431800"/>
          </a:xfrm>
          <a:prstGeom prst="rightArrow">
            <a:avLst>
              <a:gd name="adj1" fmla="val 50000"/>
              <a:gd name="adj2" fmla="val 37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8" name="AutoShape 8"/>
          <p:cNvSpPr>
            <a:spLocks noChangeArrowheads="1"/>
          </p:cNvSpPr>
          <p:nvPr/>
        </p:nvSpPr>
        <p:spPr bwMode="auto">
          <a:xfrm rot="6701194">
            <a:off x="3240087" y="2386013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9" name="AutoShape 9"/>
          <p:cNvSpPr>
            <a:spLocks noChangeArrowheads="1"/>
          </p:cNvSpPr>
          <p:nvPr/>
        </p:nvSpPr>
        <p:spPr bwMode="auto">
          <a:xfrm rot="6701194">
            <a:off x="3959225" y="2600326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gradFill rotWithShape="1">
            <a:gsLst>
              <a:gs pos="0">
                <a:srgbClr val="F6FCFC"/>
              </a:gs>
              <a:gs pos="50000">
                <a:srgbClr val="F6FCFC">
                  <a:gamma/>
                  <a:shade val="78824"/>
                  <a:invGamma/>
                </a:srgbClr>
              </a:gs>
              <a:gs pos="100000">
                <a:srgbClr val="F6FCFC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Rectangle 10"/>
          <p:cNvSpPr>
            <a:spLocks noChangeArrowheads="1"/>
          </p:cNvSpPr>
          <p:nvPr/>
        </p:nvSpPr>
        <p:spPr bwMode="auto">
          <a:xfrm>
            <a:off x="1908175" y="5876925"/>
            <a:ext cx="2376488" cy="792163"/>
          </a:xfrm>
          <a:prstGeom prst="rect">
            <a:avLst/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400">
                <a:solidFill>
                  <a:schemeClr val="bg1"/>
                </a:solidFill>
              </a:rPr>
              <a:t>Instrumentos</a:t>
            </a:r>
            <a:br>
              <a:rPr lang="es-ES_tradnl" sz="2400">
                <a:solidFill>
                  <a:schemeClr val="bg1"/>
                </a:solidFill>
              </a:rPr>
            </a:br>
            <a:r>
              <a:rPr lang="es-ES_tradnl" sz="2400">
                <a:solidFill>
                  <a:schemeClr val="bg1"/>
                </a:solidFill>
              </a:rPr>
              <a:t>y Programas</a:t>
            </a:r>
          </a:p>
        </p:txBody>
      </p:sp>
      <p:sp>
        <p:nvSpPr>
          <p:cNvPr id="199691" name="AutoShape 11"/>
          <p:cNvSpPr>
            <a:spLocks noChangeArrowheads="1"/>
          </p:cNvSpPr>
          <p:nvPr/>
        </p:nvSpPr>
        <p:spPr bwMode="auto">
          <a:xfrm rot="5400000">
            <a:off x="1981994" y="5153819"/>
            <a:ext cx="792163" cy="365125"/>
          </a:xfrm>
          <a:prstGeom prst="rightArrow">
            <a:avLst>
              <a:gd name="adj1" fmla="val 50000"/>
              <a:gd name="adj2" fmla="val 54239"/>
            </a:avLst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92" name="AutoShape 12"/>
          <p:cNvSpPr>
            <a:spLocks noChangeArrowheads="1"/>
          </p:cNvSpPr>
          <p:nvPr/>
        </p:nvSpPr>
        <p:spPr bwMode="auto">
          <a:xfrm rot="5400000">
            <a:off x="2486819" y="5226844"/>
            <a:ext cx="792163" cy="365125"/>
          </a:xfrm>
          <a:prstGeom prst="rightArrow">
            <a:avLst>
              <a:gd name="adj1" fmla="val 50000"/>
              <a:gd name="adj2" fmla="val 54239"/>
            </a:avLst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93" name="AutoShape 13"/>
          <p:cNvSpPr>
            <a:spLocks noChangeArrowheads="1"/>
          </p:cNvSpPr>
          <p:nvPr/>
        </p:nvSpPr>
        <p:spPr bwMode="auto">
          <a:xfrm rot="5400000">
            <a:off x="2990056" y="5226844"/>
            <a:ext cx="792163" cy="365125"/>
          </a:xfrm>
          <a:prstGeom prst="rightArrow">
            <a:avLst>
              <a:gd name="adj1" fmla="val 50000"/>
              <a:gd name="adj2" fmla="val 54239"/>
            </a:avLst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AutoShape 14"/>
          <p:cNvSpPr>
            <a:spLocks noChangeArrowheads="1"/>
          </p:cNvSpPr>
          <p:nvPr/>
        </p:nvSpPr>
        <p:spPr bwMode="auto">
          <a:xfrm rot="5400000">
            <a:off x="3494882" y="5155406"/>
            <a:ext cx="792162" cy="365125"/>
          </a:xfrm>
          <a:prstGeom prst="rightArrow">
            <a:avLst>
              <a:gd name="adj1" fmla="val 50000"/>
              <a:gd name="adj2" fmla="val 54239"/>
            </a:avLst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5219700" y="3660775"/>
            <a:ext cx="3168650" cy="77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40000"/>
              </a:spcBef>
              <a:spcAft>
                <a:spcPct val="40000"/>
              </a:spcAft>
              <a:buSzPct val="100000"/>
              <a:buFont typeface="Monotype Sorts" pitchFamily="2" charset="2"/>
              <a:buNone/>
            </a:pPr>
            <a:r>
              <a:rPr lang="es-UY" sz="1500" b="1" i="1"/>
              <a:t>ARTICULAR Y DESARROLLAR SINERGIAS ENTRE LOS ACTORES DEL SNI</a:t>
            </a:r>
          </a:p>
        </p:txBody>
      </p:sp>
      <p:sp>
        <p:nvSpPr>
          <p:cNvPr id="199696" name="Rectangle 16"/>
          <p:cNvSpPr>
            <a:spLocks noChangeArrowheads="1"/>
          </p:cNvSpPr>
          <p:nvPr/>
        </p:nvSpPr>
        <p:spPr bwMode="auto">
          <a:xfrm>
            <a:off x="5219700" y="4824413"/>
            <a:ext cx="32400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40000"/>
              </a:spcBef>
              <a:spcAft>
                <a:spcPct val="40000"/>
              </a:spcAft>
              <a:buSzPct val="100000"/>
              <a:buFont typeface="Monotype Sorts" pitchFamily="2" charset="2"/>
              <a:buNone/>
            </a:pPr>
            <a:r>
              <a:rPr lang="es-UY" sz="1500" b="1" i="1"/>
              <a:t>APOYAR EN EL DISEÑO DE POLÍTICAS PÚBLICAS EN I+I</a:t>
            </a:r>
            <a:endParaRPr lang="es-UY" sz="1500" i="1"/>
          </a:p>
        </p:txBody>
      </p:sp>
      <p:sp>
        <p:nvSpPr>
          <p:cNvPr id="199697" name="Rectangle 17"/>
          <p:cNvSpPr>
            <a:spLocks noChangeArrowheads="1"/>
          </p:cNvSpPr>
          <p:nvPr/>
        </p:nvSpPr>
        <p:spPr bwMode="auto">
          <a:xfrm>
            <a:off x="5219700" y="2652713"/>
            <a:ext cx="3455988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40000"/>
              </a:spcBef>
              <a:spcAft>
                <a:spcPct val="40000"/>
              </a:spcAft>
              <a:buSzPct val="100000"/>
              <a:buFont typeface="Monotype Sorts" pitchFamily="2" charset="2"/>
              <a:buNone/>
            </a:pPr>
            <a:r>
              <a:rPr lang="es-UY" sz="1500" b="1" i="1"/>
              <a:t>DISEÑAR , EJECUTAR Y EVALUAR INSTRUMENTOS Y PROGRAMAS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03275"/>
          </a:xfrm>
        </p:spPr>
        <p:txBody>
          <a:bodyPr/>
          <a:lstStyle/>
          <a:p>
            <a:pPr algn="ctr"/>
            <a:r>
              <a:rPr lang="es-ES" sz="2800"/>
              <a:t>Estrategias y vías de cambio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824412"/>
          </a:xfrm>
        </p:spPr>
        <p:txBody>
          <a:bodyPr/>
          <a:lstStyle/>
          <a:p>
            <a:pPr>
              <a:spcAft>
                <a:spcPct val="40000"/>
              </a:spcAft>
              <a:buFont typeface="Wingdings" pitchFamily="2" charset="2"/>
              <a:buNone/>
            </a:pPr>
            <a:r>
              <a:rPr lang="es-ES"/>
              <a:t>		</a:t>
            </a:r>
            <a:r>
              <a:rPr lang="es-ES" sz="2800" b="1"/>
              <a:t>Financiamiento</a:t>
            </a:r>
            <a:r>
              <a:rPr lang="es-ES" sz="2800"/>
              <a:t>:</a:t>
            </a:r>
          </a:p>
          <a:p>
            <a:r>
              <a:rPr lang="es-ES" sz="2800"/>
              <a:t>Objetivo político de aumentar los recursos, públicos y privados, al 1% del PBI</a:t>
            </a:r>
          </a:p>
          <a:p>
            <a:r>
              <a:rPr lang="es-ES" sz="2800"/>
              <a:t>Fuentes combinadas de financiamiento en el Estado: partidas presupuestales, operaciones con organismos internacionales (BID, BM), cooperación internacional, fondos sectoriales.</a:t>
            </a:r>
          </a:p>
          <a:p>
            <a:r>
              <a:rPr lang="es-ES" sz="2800"/>
              <a:t>Pero todas en torno a un programa único.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s-ES" sz="2800"/>
              <a:t>		Y mientras tanto…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ctr"/>
            <a:r>
              <a:rPr lang="es-ES" sz="2800"/>
              <a:t>Más recursos</a:t>
            </a: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539750" y="1628775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s-ES_tradnl" sz="2000"/>
              <a:t> Los recursos públicos destinados a I+I se multiplicarán por 9 en 2008 con respecto a 2004</a:t>
            </a:r>
            <a:endParaRPr lang="es-ES_tradnl" sz="2400">
              <a:latin typeface="Times New Roman" pitchFamily="18" charset="0"/>
            </a:endParaRPr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1187450" y="2708275"/>
          <a:ext cx="6019800" cy="4014788"/>
        </p:xfrm>
        <a:graphic>
          <a:graphicData uri="http://schemas.openxmlformats.org/presentationml/2006/ole">
            <p:oleObj spid="_x0000_s197636" name="Gráfico" r:id="rId4" imgW="6096000" imgH="4076700" progId="MSGraph.Chart.8">
              <p:embed followColorScheme="full"/>
            </p:oleObj>
          </a:graphicData>
        </a:graphic>
      </p:graphicFrame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1828800" y="26670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800"/>
              <a:t>Millones de dólares corrientes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pPr algn="ctr"/>
            <a:r>
              <a:rPr lang="es-ES" sz="2800"/>
              <a:t>Estrategias y vías de cambio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67995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s-ES_tradnl" sz="2800" u="sng"/>
              <a:t>orientación general</a:t>
            </a:r>
            <a:r>
              <a:rPr lang="es-ES_tradnl" sz="2800"/>
              <a:t> de las políticas en CTI (o I+I) sintetizada en un término clave: </a:t>
            </a:r>
            <a:r>
              <a:rPr lang="es-ES_tradnl" sz="2800" i="1"/>
              <a:t>articulación</a:t>
            </a:r>
            <a:endParaRPr lang="es-ES_tradnl" sz="28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/>
              <a:t>entre oferta y demanda de conocimiento,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/>
              <a:t>entre instituciones del Estado,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_tradnl" sz="2400"/>
              <a:t>entre actores diversos –públicos, privados, académicos, empresariales y sociales.</a:t>
            </a:r>
          </a:p>
          <a:p>
            <a:pPr>
              <a:lnSpc>
                <a:spcPct val="90000"/>
              </a:lnSpc>
              <a:spcBef>
                <a:spcPct val="80000"/>
              </a:spcBef>
            </a:pPr>
            <a:r>
              <a:rPr lang="es-ES_tradnl" sz="2800" u="sng"/>
              <a:t>objetivo principal</a:t>
            </a:r>
            <a:r>
              <a:rPr lang="es-ES_tradnl" sz="2800"/>
              <a:t>: </a:t>
            </a:r>
            <a:r>
              <a:rPr lang="es-ES_tradnl" sz="2800" i="1"/>
              <a:t>incrementar las capacidades de generación de conocimiento nuevo y su vinculación a las demandas reales y potenciales, es decir, al desarrollo del país</a:t>
            </a:r>
            <a:r>
              <a:rPr lang="es-ES_tradnl" sz="2800"/>
              <a:t>.</a:t>
            </a:r>
            <a:endParaRPr lang="es-ES" sz="28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algn="ctr"/>
            <a:r>
              <a:rPr lang="es-ES" sz="2800"/>
              <a:t>Estrategias y vías de cambio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768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		</a:t>
            </a:r>
            <a:r>
              <a:rPr lang="es-ES" sz="2800" b="1"/>
              <a:t>Plan Estratégico Nacional en CTI</a:t>
            </a:r>
          </a:p>
          <a:p>
            <a:pPr>
              <a:lnSpc>
                <a:spcPct val="90000"/>
              </a:lnSpc>
            </a:pPr>
            <a:r>
              <a:rPr lang="es-ES" sz="2800"/>
              <a:t>Las macro prioridades sectoriales:</a:t>
            </a:r>
          </a:p>
          <a:p>
            <a:pPr lvl="1">
              <a:lnSpc>
                <a:spcPct val="90000"/>
              </a:lnSpc>
            </a:pPr>
            <a:r>
              <a:rPr lang="es-ES"/>
              <a:t>Cadenas agroindustriales</a:t>
            </a:r>
          </a:p>
          <a:p>
            <a:pPr lvl="1">
              <a:lnSpc>
                <a:spcPct val="90000"/>
              </a:lnSpc>
            </a:pPr>
            <a:r>
              <a:rPr lang="es-ES"/>
              <a:t>Alternativas energéticas</a:t>
            </a:r>
          </a:p>
          <a:p>
            <a:pPr lvl="1">
              <a:lnSpc>
                <a:spcPct val="90000"/>
              </a:lnSpc>
            </a:pPr>
            <a:r>
              <a:rPr lang="es-ES"/>
              <a:t>Biotecnología y Farmacéutica (salud humana, sanidad animal y fitosanitaria)</a:t>
            </a:r>
          </a:p>
          <a:p>
            <a:pPr lvl="1">
              <a:lnSpc>
                <a:spcPct val="90000"/>
              </a:lnSpc>
            </a:pPr>
            <a:r>
              <a:rPr lang="es-ES"/>
              <a:t>Tecnologías de la información y la comunicación</a:t>
            </a:r>
          </a:p>
          <a:p>
            <a:pPr lvl="1">
              <a:lnSpc>
                <a:spcPct val="90000"/>
              </a:lnSpc>
            </a:pPr>
            <a:r>
              <a:rPr lang="es-ES"/>
              <a:t>Uso y preservación de recursos naturales</a:t>
            </a:r>
          </a:p>
          <a:p>
            <a:pPr lvl="1">
              <a:lnSpc>
                <a:spcPct val="90000"/>
              </a:lnSpc>
            </a:pPr>
            <a:r>
              <a:rPr lang="es-ES"/>
              <a:t>Desarrollo sustentable del complejo turístico</a:t>
            </a:r>
            <a:r>
              <a:rPr lang="es-ES" sz="2400"/>
              <a:t> </a:t>
            </a:r>
          </a:p>
          <a:p>
            <a:pPr>
              <a:lnSpc>
                <a:spcPct val="90000"/>
              </a:lnSpc>
            </a:pPr>
            <a:r>
              <a:rPr lang="es-ES" sz="2800"/>
              <a:t>Proceso en construcción</a:t>
            </a:r>
            <a:endParaRPr lang="es-ES"/>
          </a:p>
          <a:p>
            <a:pPr lvl="1">
              <a:lnSpc>
                <a:spcPct val="90000"/>
              </a:lnSpc>
            </a:pPr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algn="ctr"/>
            <a:r>
              <a:rPr lang="es-ES" sz="2800"/>
              <a:t>Estrategias y vías de cambio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824412"/>
          </a:xfrm>
        </p:spPr>
        <p:txBody>
          <a:bodyPr/>
          <a:lstStyle/>
          <a:p>
            <a:pPr>
              <a:spcAft>
                <a:spcPct val="50000"/>
              </a:spcAft>
              <a:buFont typeface="Wingdings" pitchFamily="2" charset="2"/>
              <a:buNone/>
            </a:pPr>
            <a:r>
              <a:rPr lang="es-ES"/>
              <a:t>		</a:t>
            </a:r>
            <a:r>
              <a:rPr lang="es-ES" sz="2800" b="1"/>
              <a:t>I</a:t>
            </a:r>
            <a:r>
              <a:rPr lang="es-ES" sz="2800"/>
              <a:t>nstrumentos “hacia la oferta”:</a:t>
            </a:r>
          </a:p>
          <a:p>
            <a:pPr lvl="1"/>
            <a:r>
              <a:rPr lang="es-ES"/>
              <a:t>Sistema Nacional de Investigadores</a:t>
            </a:r>
          </a:p>
          <a:p>
            <a:pPr lvl="1"/>
            <a:r>
              <a:rPr lang="es-ES"/>
              <a:t>Posgrados Nacionales </a:t>
            </a:r>
          </a:p>
          <a:p>
            <a:pPr lvl="1"/>
            <a:r>
              <a:rPr lang="es-ES"/>
              <a:t>Sistema Nacional de Becas</a:t>
            </a:r>
          </a:p>
          <a:p>
            <a:pPr lvl="1"/>
            <a:r>
              <a:rPr lang="es-ES"/>
              <a:t>Formación Terciaria no universitaria</a:t>
            </a:r>
          </a:p>
          <a:p>
            <a:pPr lvl="1"/>
            <a:r>
              <a:rPr lang="es-ES"/>
              <a:t>Vínculo diáspora</a:t>
            </a:r>
          </a:p>
          <a:p>
            <a:pPr lvl="1"/>
            <a:r>
              <a:rPr lang="es-ES"/>
              <a:t>Financiamiento proyectos: de excelencia, estratégicos, fundamentales, de inclusión social.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algn="ctr"/>
            <a:r>
              <a:rPr lang="es-ES" sz="3200"/>
              <a:t>Contenido de la exposición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485063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La historia reciente y sus resultados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Énfasis en las acciones de Formación de RI+I</a:t>
            </a:r>
          </a:p>
          <a:p>
            <a:pPr>
              <a:lnSpc>
                <a:spcPct val="90000"/>
              </a:lnSpc>
            </a:pPr>
            <a:r>
              <a:rPr lang="es-ES" sz="2800"/>
              <a:t>Programa del nuevo Gobierno, 2005: 5 ejes</a:t>
            </a:r>
          </a:p>
          <a:p>
            <a:pPr>
              <a:lnSpc>
                <a:spcPct val="90000"/>
              </a:lnSpc>
            </a:pPr>
            <a:r>
              <a:rPr lang="es-ES" sz="2800"/>
              <a:t>Estrategias trazadas y vías de cambio: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Articulación institucional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Financiamiento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Plan Estratégico Nacional en CTI</a:t>
            </a:r>
          </a:p>
          <a:p>
            <a:pPr>
              <a:lnSpc>
                <a:spcPct val="90000"/>
              </a:lnSpc>
            </a:pPr>
            <a:r>
              <a:rPr lang="es-ES" sz="2800"/>
              <a:t>Algunas experiencias y medidas actuales de Formación de RI+I: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“200 Becas”, SNB, CUAC</a:t>
            </a:r>
          </a:p>
          <a:p>
            <a:pPr>
              <a:lnSpc>
                <a:spcPct val="90000"/>
              </a:lnSpc>
            </a:pPr>
            <a:r>
              <a:rPr lang="es-ES" sz="2800"/>
              <a:t>Consideraciones finales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algn="ctr"/>
            <a:r>
              <a:rPr lang="es-ES" sz="2800"/>
              <a:t>Estrategias y vías de cambio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62912" cy="475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	</a:t>
            </a:r>
            <a:r>
              <a:rPr lang="es-ES" sz="2800" b="1"/>
              <a:t>I</a:t>
            </a:r>
            <a:r>
              <a:rPr lang="es-ES" sz="2800"/>
              <a:t>nstrumentos “hacia la demanda” y la articulación:</a:t>
            </a:r>
          </a:p>
          <a:p>
            <a:pPr lvl="1"/>
            <a:r>
              <a:rPr lang="es-ES"/>
              <a:t>Incentivos fiscales a la innovación</a:t>
            </a:r>
          </a:p>
          <a:p>
            <a:pPr lvl="1"/>
            <a:r>
              <a:rPr lang="es-ES"/>
              <a:t>Proyectos innovación, individuales y asociativos</a:t>
            </a:r>
          </a:p>
          <a:p>
            <a:pPr lvl="1"/>
            <a:r>
              <a:rPr lang="es-ES"/>
              <a:t>Compras Estatales</a:t>
            </a:r>
          </a:p>
          <a:p>
            <a:pPr lvl="1"/>
            <a:r>
              <a:rPr lang="es-ES"/>
              <a:t>Consorcios y redes público-privados</a:t>
            </a:r>
          </a:p>
          <a:p>
            <a:pPr lvl="1"/>
            <a:r>
              <a:rPr lang="es-ES"/>
              <a:t>Clusters y conglomerados</a:t>
            </a:r>
          </a:p>
          <a:p>
            <a:pPr lvl="1"/>
            <a:r>
              <a:rPr lang="es-ES"/>
              <a:t>Extensionismo tecnológico</a:t>
            </a:r>
          </a:p>
          <a:p>
            <a:pPr lvl="1"/>
            <a:r>
              <a:rPr lang="es-ES"/>
              <a:t>Polos y parques tecnológicos</a:t>
            </a:r>
          </a:p>
          <a:p>
            <a:pPr lvl="1"/>
            <a:r>
              <a:rPr lang="es-ES"/>
              <a:t>Centros tecnológicos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31838"/>
          </a:xfrm>
        </p:spPr>
        <p:txBody>
          <a:bodyPr/>
          <a:lstStyle/>
          <a:p>
            <a:pPr algn="ctr"/>
            <a:r>
              <a:rPr lang="es-ES_tradnl" sz="2800"/>
              <a:t>ANII: Acciones</a:t>
            </a:r>
            <a:endParaRPr lang="es-ES" sz="2800"/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1258888" y="1916113"/>
            <a:ext cx="2135187" cy="1766887"/>
          </a:xfrm>
          <a:prstGeom prst="rect">
            <a:avLst/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l"/>
            <a:r>
              <a:rPr lang="es-ES_tradnl" sz="2400">
                <a:solidFill>
                  <a:schemeClr val="bg1"/>
                </a:solidFill>
              </a:rPr>
              <a:t>Capacidades</a:t>
            </a:r>
          </a:p>
          <a:p>
            <a:pPr algn="l">
              <a:buFontTx/>
              <a:buChar char="•"/>
            </a:pPr>
            <a:r>
              <a:rPr lang="es-ES_tradnl" sz="2000">
                <a:solidFill>
                  <a:schemeClr val="bg1"/>
                </a:solidFill>
              </a:rPr>
              <a:t>SNI</a:t>
            </a:r>
          </a:p>
          <a:p>
            <a:pPr algn="l">
              <a:buFontTx/>
              <a:buChar char="•"/>
            </a:pPr>
            <a:r>
              <a:rPr lang="es-ES_tradnl" sz="2000">
                <a:solidFill>
                  <a:schemeClr val="bg1"/>
                </a:solidFill>
              </a:rPr>
              <a:t>SNB</a:t>
            </a:r>
          </a:p>
          <a:p>
            <a:pPr algn="l">
              <a:buFontTx/>
              <a:buChar char="•"/>
            </a:pPr>
            <a:r>
              <a:rPr lang="es-ES_tradnl" sz="2000">
                <a:solidFill>
                  <a:schemeClr val="bg1"/>
                </a:solidFill>
              </a:rPr>
              <a:t>Posgrados</a:t>
            </a:r>
            <a:endParaRPr lang="es-ES" sz="2000">
              <a:solidFill>
                <a:schemeClr val="bg1"/>
              </a:solidFill>
            </a:endParaRPr>
          </a:p>
        </p:txBody>
      </p:sp>
      <p:grpSp>
        <p:nvGrpSpPr>
          <p:cNvPr id="216068" name="Group 4"/>
          <p:cNvGrpSpPr>
            <a:grpSpLocks/>
          </p:cNvGrpSpPr>
          <p:nvPr/>
        </p:nvGrpSpPr>
        <p:grpSpPr bwMode="auto">
          <a:xfrm>
            <a:off x="5653088" y="1916113"/>
            <a:ext cx="2232025" cy="1800225"/>
            <a:chOff x="3515" y="1298"/>
            <a:chExt cx="1043" cy="771"/>
          </a:xfrm>
        </p:grpSpPr>
        <p:grpSp>
          <p:nvGrpSpPr>
            <p:cNvPr id="216069" name="Group 5"/>
            <p:cNvGrpSpPr>
              <a:grpSpLocks/>
            </p:cNvGrpSpPr>
            <p:nvPr/>
          </p:nvGrpSpPr>
          <p:grpSpPr bwMode="auto">
            <a:xfrm>
              <a:off x="3515" y="1298"/>
              <a:ext cx="1043" cy="771"/>
              <a:chOff x="3515" y="1298"/>
              <a:chExt cx="1043" cy="771"/>
            </a:xfrm>
          </p:grpSpPr>
          <p:sp>
            <p:nvSpPr>
              <p:cNvPr id="216070" name="AutoShape 6"/>
              <p:cNvSpPr>
                <a:spLocks noChangeArrowheads="1"/>
              </p:cNvSpPr>
              <p:nvPr/>
            </p:nvSpPr>
            <p:spPr bwMode="auto">
              <a:xfrm>
                <a:off x="3515" y="1298"/>
                <a:ext cx="1043" cy="771"/>
              </a:xfrm>
              <a:prstGeom prst="rtTriangle">
                <a:avLst/>
              </a:prstGeom>
              <a:gradFill rotWithShape="1">
                <a:gsLst>
                  <a:gs pos="0">
                    <a:srgbClr val="F6FCFC">
                      <a:gamma/>
                      <a:shade val="78824"/>
                      <a:invGamma/>
                    </a:srgbClr>
                  </a:gs>
                  <a:gs pos="50000">
                    <a:srgbClr val="F6FCFC"/>
                  </a:gs>
                  <a:gs pos="100000">
                    <a:srgbClr val="F6FCFC">
                      <a:gamma/>
                      <a:shade val="78824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71" name="AutoShape 7"/>
              <p:cNvSpPr>
                <a:spLocks noChangeArrowheads="1"/>
              </p:cNvSpPr>
              <p:nvPr/>
            </p:nvSpPr>
            <p:spPr bwMode="auto">
              <a:xfrm flipH="1" flipV="1">
                <a:off x="3515" y="1298"/>
                <a:ext cx="1043" cy="771"/>
              </a:xfrm>
              <a:prstGeom prst="rtTriangle">
                <a:avLst/>
              </a:pr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072" name="Text Box 8"/>
            <p:cNvSpPr txBox="1">
              <a:spLocks noChangeArrowheads="1"/>
            </p:cNvSpPr>
            <p:nvPr/>
          </p:nvSpPr>
          <p:spPr bwMode="auto">
            <a:xfrm>
              <a:off x="3515" y="1298"/>
              <a:ext cx="1043" cy="77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l"/>
              <a:r>
                <a:rPr lang="es-ES_tradnl" sz="2400">
                  <a:solidFill>
                    <a:schemeClr val="bg1"/>
                  </a:solidFill>
                </a:rPr>
                <a:t>Articulación</a:t>
              </a:r>
            </a:p>
            <a:p>
              <a:pPr algn="l">
                <a:buFontTx/>
                <a:buChar char="•"/>
              </a:pPr>
              <a:r>
                <a:rPr lang="es-ES_tradnl" sz="2000">
                  <a:solidFill>
                    <a:schemeClr val="bg1"/>
                  </a:solidFill>
                </a:rPr>
                <a:t>Clusters</a:t>
              </a:r>
            </a:p>
            <a:p>
              <a:pPr algn="l">
                <a:buFontTx/>
                <a:buChar char="•"/>
              </a:pPr>
              <a:r>
                <a:rPr lang="es-ES_tradnl" sz="2000">
                  <a:solidFill>
                    <a:schemeClr val="bg1"/>
                  </a:solidFill>
                </a:rPr>
                <a:t>Polos</a:t>
              </a:r>
            </a:p>
            <a:p>
              <a:pPr algn="l">
                <a:buFontTx/>
                <a:buChar char="•"/>
              </a:pPr>
              <a:r>
                <a:rPr lang="es-ES_tradnl" sz="2000">
                  <a:solidFill>
                    <a:schemeClr val="bg1"/>
                  </a:solidFill>
                </a:rPr>
                <a:t>Incubadoras</a:t>
              </a:r>
            </a:p>
            <a:p>
              <a:pPr algn="l">
                <a:buFontTx/>
                <a:buChar char="•"/>
              </a:pPr>
              <a:r>
                <a:rPr lang="es-ES_tradnl" sz="2000">
                  <a:solidFill>
                    <a:schemeClr val="bg1"/>
                  </a:solidFill>
                </a:rPr>
                <a:t>Otros</a:t>
              </a:r>
              <a:endParaRPr lang="es-ES" sz="2000">
                <a:solidFill>
                  <a:schemeClr val="bg1"/>
                </a:solidFill>
              </a:endParaRPr>
            </a:p>
          </p:txBody>
        </p:sp>
      </p:grp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1258888" y="4387850"/>
            <a:ext cx="2135187" cy="1766888"/>
          </a:xfrm>
          <a:prstGeom prst="rect">
            <a:avLst/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l"/>
            <a:r>
              <a:rPr lang="es-ES_tradnl" sz="2400">
                <a:solidFill>
                  <a:schemeClr val="bg1"/>
                </a:solidFill>
              </a:rPr>
              <a:t>Proyectos</a:t>
            </a:r>
          </a:p>
          <a:p>
            <a:pPr algn="l">
              <a:buFontTx/>
              <a:buChar char="•"/>
            </a:pPr>
            <a:r>
              <a:rPr lang="es-ES_tradnl" sz="2000">
                <a:solidFill>
                  <a:schemeClr val="bg1"/>
                </a:solidFill>
              </a:rPr>
              <a:t>Fondos</a:t>
            </a:r>
            <a:br>
              <a:rPr lang="es-ES_tradnl" sz="2000">
                <a:solidFill>
                  <a:schemeClr val="bg1"/>
                </a:solidFill>
              </a:rPr>
            </a:br>
            <a:r>
              <a:rPr lang="es-ES_tradnl" sz="2000">
                <a:solidFill>
                  <a:schemeClr val="bg1"/>
                </a:solidFill>
              </a:rPr>
              <a:t>concursables</a:t>
            </a:r>
            <a:br>
              <a:rPr lang="es-ES_tradnl" sz="2000">
                <a:solidFill>
                  <a:schemeClr val="bg1"/>
                </a:solidFill>
              </a:rPr>
            </a:br>
            <a:r>
              <a:rPr lang="es-ES_tradnl" sz="2000">
                <a:solidFill>
                  <a:schemeClr val="bg1"/>
                </a:solidFill>
              </a:rPr>
              <a:t>y competitivos</a:t>
            </a:r>
            <a:endParaRPr lang="es-ES" sz="2000">
              <a:solidFill>
                <a:schemeClr val="bg1"/>
              </a:solidFill>
            </a:endParaRPr>
          </a:p>
        </p:txBody>
      </p:sp>
      <p:grpSp>
        <p:nvGrpSpPr>
          <p:cNvPr id="216074" name="Group 10"/>
          <p:cNvGrpSpPr>
            <a:grpSpLocks/>
          </p:cNvGrpSpPr>
          <p:nvPr/>
        </p:nvGrpSpPr>
        <p:grpSpPr bwMode="auto">
          <a:xfrm>
            <a:off x="5653088" y="4365625"/>
            <a:ext cx="2232025" cy="1800225"/>
            <a:chOff x="3515" y="2251"/>
            <a:chExt cx="1043" cy="771"/>
          </a:xfrm>
        </p:grpSpPr>
        <p:grpSp>
          <p:nvGrpSpPr>
            <p:cNvPr id="216075" name="Group 11"/>
            <p:cNvGrpSpPr>
              <a:grpSpLocks/>
            </p:cNvGrpSpPr>
            <p:nvPr/>
          </p:nvGrpSpPr>
          <p:grpSpPr bwMode="auto">
            <a:xfrm>
              <a:off x="3515" y="2251"/>
              <a:ext cx="1043" cy="771"/>
              <a:chOff x="3515" y="1298"/>
              <a:chExt cx="1043" cy="771"/>
            </a:xfrm>
          </p:grpSpPr>
          <p:sp>
            <p:nvSpPr>
              <p:cNvPr id="216076" name="AutoShape 12"/>
              <p:cNvSpPr>
                <a:spLocks noChangeArrowheads="1"/>
              </p:cNvSpPr>
              <p:nvPr/>
            </p:nvSpPr>
            <p:spPr bwMode="auto">
              <a:xfrm>
                <a:off x="3515" y="1298"/>
                <a:ext cx="1043" cy="771"/>
              </a:xfrm>
              <a:prstGeom prst="rtTriangle">
                <a:avLst/>
              </a:prstGeom>
              <a:gradFill rotWithShape="1">
                <a:gsLst>
                  <a:gs pos="0">
                    <a:srgbClr val="F6FCFC">
                      <a:gamma/>
                      <a:shade val="78824"/>
                      <a:invGamma/>
                    </a:srgbClr>
                  </a:gs>
                  <a:gs pos="50000">
                    <a:srgbClr val="F6FCFC"/>
                  </a:gs>
                  <a:gs pos="100000">
                    <a:srgbClr val="F6FCFC">
                      <a:gamma/>
                      <a:shade val="78824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077" name="AutoShape 13"/>
              <p:cNvSpPr>
                <a:spLocks noChangeArrowheads="1"/>
              </p:cNvSpPr>
              <p:nvPr/>
            </p:nvSpPr>
            <p:spPr bwMode="auto">
              <a:xfrm flipH="1" flipV="1">
                <a:off x="3515" y="1298"/>
                <a:ext cx="1043" cy="771"/>
              </a:xfrm>
              <a:prstGeom prst="rtTriangle">
                <a:avLst/>
              </a:pr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6078" name="Text Box 14"/>
            <p:cNvSpPr txBox="1">
              <a:spLocks noChangeArrowheads="1"/>
            </p:cNvSpPr>
            <p:nvPr/>
          </p:nvSpPr>
          <p:spPr bwMode="auto">
            <a:xfrm>
              <a:off x="3515" y="2251"/>
              <a:ext cx="1043" cy="77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l"/>
              <a:r>
                <a:rPr lang="es-ES_tradnl" sz="2400">
                  <a:solidFill>
                    <a:schemeClr val="bg1"/>
                  </a:solidFill>
                </a:rPr>
                <a:t>Incentivos</a:t>
              </a:r>
            </a:p>
            <a:p>
              <a:pPr algn="l">
                <a:buFontTx/>
                <a:buChar char="•"/>
              </a:pPr>
              <a:r>
                <a:rPr lang="es-ES_tradnl" sz="2000">
                  <a:solidFill>
                    <a:schemeClr val="bg1"/>
                  </a:solidFill>
                </a:rPr>
                <a:t>Fiscales</a:t>
              </a:r>
            </a:p>
            <a:p>
              <a:pPr algn="l">
                <a:buFontTx/>
                <a:buChar char="•"/>
              </a:pPr>
              <a:r>
                <a:rPr lang="es-ES_tradnl" sz="2000">
                  <a:solidFill>
                    <a:schemeClr val="bg1"/>
                  </a:solidFill>
                </a:rPr>
                <a:t>Otros</a:t>
              </a:r>
              <a:endParaRPr lang="es-ES" sz="2000">
                <a:solidFill>
                  <a:schemeClr val="bg1"/>
                </a:solidFill>
              </a:endParaRPr>
            </a:p>
          </p:txBody>
        </p:sp>
      </p:grpSp>
      <p:sp>
        <p:nvSpPr>
          <p:cNvPr id="216079" name="Oval 15"/>
          <p:cNvSpPr>
            <a:spLocks noChangeArrowheads="1"/>
          </p:cNvSpPr>
          <p:nvPr/>
        </p:nvSpPr>
        <p:spPr bwMode="auto">
          <a:xfrm>
            <a:off x="3419475" y="3573463"/>
            <a:ext cx="2089150" cy="1008062"/>
          </a:xfrm>
          <a:prstGeom prst="ellipse">
            <a:avLst/>
          </a:prstGeom>
          <a:gradFill rotWithShape="1">
            <a:gsLst>
              <a:gs pos="0">
                <a:srgbClr val="F6FCFC">
                  <a:gamma/>
                  <a:shade val="78824"/>
                  <a:invGamma/>
                </a:srgbClr>
              </a:gs>
              <a:gs pos="50000">
                <a:srgbClr val="F6FCFC"/>
              </a:gs>
              <a:gs pos="100000">
                <a:srgbClr val="F6FCFC">
                  <a:gamma/>
                  <a:shade val="78824"/>
                  <a:invGamma/>
                </a:srgbClr>
              </a:gs>
            </a:gsLst>
            <a:lin ang="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ES_tradnl" sz="2400" i="1">
                <a:solidFill>
                  <a:schemeClr val="bg1"/>
                </a:solidFill>
              </a:rPr>
              <a:t>evaluación</a:t>
            </a:r>
            <a:endParaRPr lang="es-ES" sz="24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algn="ctr"/>
            <a:r>
              <a:rPr lang="es-ES" sz="2800"/>
              <a:t>En particular...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s-ES" sz="2800"/>
              <a:t>SNB: Sistema Nacional de Becas:</a:t>
            </a:r>
          </a:p>
          <a:p>
            <a:pPr lvl="1"/>
            <a:r>
              <a:rPr lang="es-ES" sz="2400"/>
              <a:t>Becas de Iniciación a la investigación</a:t>
            </a:r>
          </a:p>
          <a:p>
            <a:pPr lvl="1"/>
            <a:r>
              <a:rPr lang="es-ES" sz="2400"/>
              <a:t>Becas de Postgrado (maestría y doctorado, en el país y en el exterior)</a:t>
            </a:r>
          </a:p>
          <a:p>
            <a:pPr lvl="1"/>
            <a:r>
              <a:rPr lang="es-ES" sz="2400"/>
              <a:t>Becas de Inserción Laboral</a:t>
            </a:r>
          </a:p>
          <a:p>
            <a:pPr lvl="1">
              <a:buFont typeface="Wingdings" pitchFamily="2" charset="2"/>
              <a:buNone/>
            </a:pPr>
            <a:r>
              <a:rPr lang="es-ES" sz="2400"/>
              <a:t>Financiamiento diverso y articulado en torno a ANII</a:t>
            </a:r>
          </a:p>
          <a:p>
            <a:pPr lvl="1">
              <a:buFont typeface="Wingdings" pitchFamily="2" charset="2"/>
              <a:buNone/>
            </a:pPr>
            <a:r>
              <a:rPr lang="es-ES" sz="2400"/>
              <a:t>Números actuales y previstos</a:t>
            </a:r>
          </a:p>
          <a:p>
            <a:pPr lvl="1">
              <a:buFont typeface="Wingdings" pitchFamily="2" charset="2"/>
              <a:buNone/>
            </a:pPr>
            <a:endParaRPr lang="es-ES" sz="900"/>
          </a:p>
          <a:p>
            <a:r>
              <a:rPr lang="es-ES" sz="2800"/>
              <a:t>CUAC: Circulación de Uruguayos Altamente Calificados</a:t>
            </a:r>
            <a:r>
              <a:rPr lang="es-ES" sz="2400"/>
              <a:t> </a:t>
            </a:r>
          </a:p>
          <a:p>
            <a:pPr lvl="1"/>
            <a:r>
              <a:rPr lang="es-ES" sz="2400"/>
              <a:t>Vínculo con la diáspora</a:t>
            </a:r>
          </a:p>
          <a:p>
            <a:pPr lvl="1"/>
            <a:r>
              <a:rPr lang="es-ES" sz="2400"/>
              <a:t>Idea en construcción</a:t>
            </a:r>
          </a:p>
          <a:p>
            <a:pPr lvl="1"/>
            <a:r>
              <a:rPr lang="es-ES" sz="2400"/>
              <a:t>Cancillería, Departamento 20; ANII?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ctr"/>
            <a:r>
              <a:rPr lang="es-ES" sz="2800"/>
              <a:t>Consideraciones finales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991475" cy="5014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Uruguay está avanzando hacia políticas de Estado en Ciencia, Tecnología e Innovación.</a:t>
            </a:r>
          </a:p>
          <a:p>
            <a:pPr>
              <a:lnSpc>
                <a:spcPct val="90000"/>
              </a:lnSpc>
            </a:pPr>
            <a:r>
              <a:rPr lang="es-ES" sz="2800"/>
              <a:t>La visión de largo plazo se vincula al incremento de las capacidades de generación de conocimiento nuevo y su vinculación a las demandas reales y potenciales, es decir, al desarrollo del país. Articulación es palabra clave.</a:t>
            </a:r>
          </a:p>
          <a:p>
            <a:pPr>
              <a:lnSpc>
                <a:spcPct val="90000"/>
              </a:lnSpc>
            </a:pPr>
            <a:r>
              <a:rPr lang="es-ES" sz="2800"/>
              <a:t>Se avanza en paralelo en acciones estratégicas, institucionales y financieras.</a:t>
            </a:r>
          </a:p>
          <a:p>
            <a:pPr>
              <a:lnSpc>
                <a:spcPct val="90000"/>
              </a:lnSpc>
            </a:pPr>
            <a:r>
              <a:rPr lang="es-ES" sz="2800"/>
              <a:t>En suma, estamos “poniendo la casa en orden”.</a:t>
            </a:r>
          </a:p>
          <a:p>
            <a:pPr>
              <a:lnSpc>
                <a:spcPct val="90000"/>
              </a:lnSpc>
            </a:pPr>
            <a:r>
              <a:rPr lang="es-ES" sz="2800"/>
              <a:t>Es en ese contexto que se están trazando las políticas y acciones de formación de RHI+I.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algn="ctr"/>
            <a:r>
              <a:rPr lang="es-ES" sz="3200"/>
              <a:t>Para ubicar a Uruguay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SzPct val="147000"/>
            </a:pPr>
            <a:r>
              <a:rPr lang="es-ES_tradnl" sz="2400">
                <a:cs typeface="Times New Roman" pitchFamily="18" charset="0"/>
              </a:rPr>
              <a:t>Pequeño país periférico, con reducido mercado interno (3,3: habitantes, PBI U$S 20.000, hoy)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SzPct val="147000"/>
            </a:pPr>
            <a:r>
              <a:rPr lang="es-ES_tradnl" sz="2400">
                <a:cs typeface="Times New Roman" pitchFamily="18" charset="0"/>
              </a:rPr>
              <a:t>Crecimiento fluctuante y volátil, dependiente de precios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SzPct val="147000"/>
            </a:pPr>
            <a:r>
              <a:rPr lang="es-ES_tradnl" sz="2400">
                <a:cs typeface="Times New Roman" pitchFamily="18" charset="0"/>
              </a:rPr>
              <a:t>Perfil exportador agrario, bienes de alto contenido en recursos naturales; baja demanda de tecnología; especialización productiva en industrias de bajo valor agregado y potencial tecnológico reducido; escasa dinámica innovadora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SzPct val="147000"/>
            </a:pPr>
            <a:r>
              <a:rPr lang="es-ES" sz="2400">
                <a:cs typeface="Times New Roman" pitchFamily="18" charset="0"/>
              </a:rPr>
              <a:t>Sector servicios (financiero, turismo, logística), 50% del PBI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SzPct val="147000"/>
            </a:pPr>
            <a:r>
              <a:rPr lang="es-ES" sz="2400">
                <a:cs typeface="Times New Roman" pitchFamily="18" charset="0"/>
              </a:rPr>
              <a:t>Nivel educativo relativamente sólido (en la comparación regional)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SzPct val="147000"/>
            </a:pPr>
            <a:r>
              <a:rPr lang="es-ES" sz="2400">
                <a:cs typeface="Times New Roman" pitchFamily="18" charset="0"/>
              </a:rPr>
              <a:t>Educación superior centrada en una única universidad pública (U. de la República), en términos de estudiantes y de investigación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algn="ctr"/>
            <a:r>
              <a:rPr lang="es-ES" sz="3200"/>
              <a:t>La historia reciente en I+I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400"/>
              <a:t>Instituciones y políticas científico-tecnológicas y de innovación en Uruguay en las últimas dos décadas</a:t>
            </a:r>
          </a:p>
          <a:p>
            <a:pPr>
              <a:buFont typeface="Wingdings" pitchFamily="2" charset="2"/>
              <a:buNone/>
            </a:pPr>
            <a:endParaRPr lang="es-ES_tradnl" sz="2400"/>
          </a:p>
          <a:p>
            <a:pPr>
              <a:buFont typeface="Wingdings" pitchFamily="2" charset="2"/>
              <a:buNone/>
            </a:pPr>
            <a:r>
              <a:rPr lang="es-MX" sz="2400"/>
              <a:t>La construcción </a:t>
            </a:r>
            <a:r>
              <a:rPr lang="es-ES_tradnl" sz="2400"/>
              <a:t>institucional post-dictadura en dos momentos o fases:</a:t>
            </a:r>
          </a:p>
          <a:p>
            <a:r>
              <a:rPr lang="es-ES" sz="2400"/>
              <a:t>Los primeros años de democracia</a:t>
            </a:r>
          </a:p>
          <a:p>
            <a:r>
              <a:rPr lang="es-ES" sz="2400"/>
              <a:t>En torno al cambio de milenio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r>
              <a:rPr lang="es-MX" sz="2800"/>
              <a:t>La construcción </a:t>
            </a:r>
            <a:r>
              <a:rPr lang="es-ES_tradnl" sz="2800"/>
              <a:t>institucional p</a:t>
            </a:r>
            <a:r>
              <a:rPr lang="es-MX" sz="2800"/>
              <a:t>ost-dictadura</a:t>
            </a:r>
            <a:r>
              <a:rPr lang="es-ES_tradnl" sz="2800"/>
              <a:t> </a:t>
            </a:r>
            <a:endParaRPr lang="es-ES" sz="2800" b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400"/>
              <a:t>Característica central: </a:t>
            </a:r>
            <a:r>
              <a:rPr lang="es-ES_tradnl" sz="2400" b="1"/>
              <a:t>protagonismo investigadores</a:t>
            </a:r>
            <a:r>
              <a:rPr lang="es-ES_tradnl" sz="2400"/>
              <a:t> y academia (desexilio); énfasis en oferta de conocimientos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es-ES_tradnl" sz="2400" b="1"/>
              <a:t>Universidad de la República</a:t>
            </a:r>
            <a:r>
              <a:rPr lang="es-ES_tradnl" sz="2400"/>
              <a:t>: Régimen de Dedicación Total; Creación de nuevas Facultades y </a:t>
            </a:r>
            <a:r>
              <a:rPr lang="es-ES_tradnl" sz="2400" b="1"/>
              <a:t>CSIC</a:t>
            </a:r>
            <a:endParaRPr lang="es-ES_tradnl" sz="2400"/>
          </a:p>
          <a:p>
            <a:pPr marL="609600" indent="-609600">
              <a:lnSpc>
                <a:spcPct val="90000"/>
              </a:lnSpc>
            </a:pPr>
            <a:r>
              <a:rPr lang="es-ES_tradnl" sz="2400"/>
              <a:t>Ministerio de Educación y Cultura (</a:t>
            </a:r>
            <a:r>
              <a:rPr lang="es-ES_tradnl" sz="2400" b="1"/>
              <a:t>MEC</a:t>
            </a:r>
            <a:r>
              <a:rPr lang="es-ES_tradnl" sz="2400"/>
              <a:t>): Programa </a:t>
            </a:r>
            <a:r>
              <a:rPr lang="es-ES_tradnl" sz="2400" b="1"/>
              <a:t>BID-CONICYT; </a:t>
            </a:r>
            <a:r>
              <a:rPr lang="es-ES_tradnl" sz="2400"/>
              <a:t>Proyectos de investigación y Becas de posgrado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400"/>
              <a:t>Instituto Nacional de Investigación Agropecuaria - </a:t>
            </a:r>
            <a:r>
              <a:rPr lang="es-ES_tradnl" sz="2400" b="1"/>
              <a:t>INIA</a:t>
            </a:r>
            <a:endParaRPr lang="es-MX" sz="2400"/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es-MX" sz="2400"/>
              <a:t>Programa de Desarrollo de las Ciencias Básicas</a:t>
            </a:r>
            <a:r>
              <a:rPr lang="es-MX" sz="2400" b="1"/>
              <a:t> – PEDECIBA, </a:t>
            </a:r>
            <a:r>
              <a:rPr lang="es-MX" sz="2400"/>
              <a:t>Convenio MEC – UdelaR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es-MX" sz="2400"/>
              <a:t>Inversión en I+I: históricamente baja, principalmente pública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es-MX" sz="2400"/>
              <a:t>Resultados: consolidación producción científica, baja articulación con la demanda</a:t>
            </a:r>
          </a:p>
          <a:p>
            <a:pPr marL="609600" indent="-609600">
              <a:lnSpc>
                <a:spcPct val="90000"/>
              </a:lnSpc>
              <a:spcBef>
                <a:spcPct val="50000"/>
              </a:spcBef>
            </a:pPr>
            <a:r>
              <a:rPr lang="es-MX" sz="2400"/>
              <a:t>En suma: formación RHI+I: exterior y ciencias básicas</a:t>
            </a:r>
            <a:endParaRPr lang="es-ES" sz="2400" b="1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algn="ctr"/>
            <a:r>
              <a:rPr lang="es-ES_tradnl" sz="2800"/>
              <a:t>En torno al cambio de milenio</a:t>
            </a:r>
            <a:endParaRPr lang="es-ES" sz="280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572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s-ES_tradnl" sz="900" b="1"/>
          </a:p>
          <a:p>
            <a:r>
              <a:rPr lang="es-ES_tradnl" sz="2400"/>
              <a:t>I</a:t>
            </a:r>
            <a:r>
              <a:rPr lang="es-MX" sz="2400"/>
              <a:t>ncorporación paulatina de CTI en </a:t>
            </a:r>
            <a:r>
              <a:rPr lang="es-MX" sz="2400" b="1"/>
              <a:t>agenda política</a:t>
            </a:r>
          </a:p>
          <a:p>
            <a:r>
              <a:rPr lang="es-MX" sz="2400"/>
              <a:t>Énfasis (en discurso y acción gubernamental) en </a:t>
            </a:r>
            <a:r>
              <a:rPr lang="es-MX" sz="2400" b="1"/>
              <a:t>investigación aplicada</a:t>
            </a:r>
            <a:r>
              <a:rPr lang="es-MX" sz="2400"/>
              <a:t>, tecnología, competitividad, empresas, exportaciones, etc.</a:t>
            </a:r>
            <a:endParaRPr lang="es-ES_tradnl" sz="2400"/>
          </a:p>
          <a:p>
            <a:r>
              <a:rPr lang="es-ES_tradnl" sz="2400"/>
              <a:t>Nuevos </a:t>
            </a:r>
            <a:r>
              <a:rPr lang="es-ES_tradnl" sz="2400" b="1"/>
              <a:t>Fondos  y Programas: </a:t>
            </a:r>
            <a:r>
              <a:rPr lang="es-ES_tradnl" sz="2400"/>
              <a:t>segundo préstamo del BID: Programa de Desarrollo Tecnológico, PDT</a:t>
            </a:r>
          </a:p>
          <a:p>
            <a:r>
              <a:rPr lang="es-ES_tradnl" sz="2400" b="1"/>
              <a:t>Crisis</a:t>
            </a:r>
            <a:r>
              <a:rPr lang="es-ES_tradnl" sz="2400"/>
              <a:t> financiera del 2002: características; recortes, incertidumbres</a:t>
            </a:r>
          </a:p>
          <a:p>
            <a:pPr>
              <a:spcBef>
                <a:spcPct val="100000"/>
              </a:spcBef>
            </a:pPr>
            <a:r>
              <a:rPr lang="es-ES_tradnl" sz="2400"/>
              <a:t>En suma: Crecimiento y caída</a:t>
            </a:r>
          </a:p>
          <a:p>
            <a:pPr>
              <a:spcBef>
                <a:spcPct val="100000"/>
              </a:spcBef>
            </a:pPr>
            <a:r>
              <a:rPr lang="es-ES_tradnl" sz="2400"/>
              <a:t>Formación RHI+I: diversificación posgrados, escaso control</a:t>
            </a:r>
            <a:endParaRPr lang="es-ES" sz="24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algn="ctr"/>
            <a:r>
              <a:rPr lang="es-ES" sz="2800"/>
              <a:t>Resultados de esta historia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800" b="1"/>
              <a:t>Diagnóstico conceptual a fines de 2004</a:t>
            </a:r>
            <a:r>
              <a:rPr lang="es-ES_tradnl" sz="2800"/>
              <a:t>:</a:t>
            </a:r>
          </a:p>
          <a:p>
            <a:pPr>
              <a:buFont typeface="Wingdings" pitchFamily="2" charset="2"/>
              <a:buNone/>
            </a:pPr>
            <a:endParaRPr lang="es-ES_tradnl" sz="1000"/>
          </a:p>
          <a:p>
            <a:r>
              <a:rPr lang="es-ES_tradnl" sz="2400" b="1"/>
              <a:t>Oferta</a:t>
            </a:r>
            <a:r>
              <a:rPr lang="es-ES_tradnl" sz="2400"/>
              <a:t> de ciencia y tecnología </a:t>
            </a:r>
            <a:r>
              <a:rPr lang="es-ES_tradnl" sz="2400" b="1"/>
              <a:t>concentrada</a:t>
            </a:r>
            <a:r>
              <a:rPr lang="es-ES_tradnl" sz="2400"/>
              <a:t> en Estado: UdelaR e INIA </a:t>
            </a:r>
          </a:p>
          <a:p>
            <a:r>
              <a:rPr lang="es-ES_tradnl" sz="2400"/>
              <a:t>Comportamiento </a:t>
            </a:r>
            <a:r>
              <a:rPr lang="es-ES_tradnl" sz="2400" b="1"/>
              <a:t>innovador bajo</a:t>
            </a:r>
            <a:r>
              <a:rPr lang="es-ES_tradnl" sz="2400"/>
              <a:t>, </a:t>
            </a:r>
            <a:r>
              <a:rPr lang="es-ES_tradnl" sz="2400" b="1"/>
              <a:t>escasa articulación</a:t>
            </a:r>
            <a:r>
              <a:rPr lang="es-ES_tradnl" sz="2400"/>
              <a:t> oferta-demanda</a:t>
            </a:r>
          </a:p>
          <a:p>
            <a:r>
              <a:rPr lang="es-ES_tradnl" sz="2400"/>
              <a:t>Baja </a:t>
            </a:r>
            <a:r>
              <a:rPr lang="es-ES_tradnl" sz="2400" b="1"/>
              <a:t>Inversión</a:t>
            </a:r>
            <a:r>
              <a:rPr lang="es-ES_tradnl" sz="2400"/>
              <a:t> en I+D (entre 0,2 y 0,4 del PBI, 60% pública)</a:t>
            </a:r>
          </a:p>
          <a:p>
            <a:r>
              <a:rPr lang="es-ES_tradnl" sz="2400"/>
              <a:t>Buenos indicadores bibliométricos, malos innovativos</a:t>
            </a:r>
          </a:p>
          <a:p>
            <a:r>
              <a:rPr lang="es-ES_tradnl" sz="2400"/>
              <a:t>Carencias en el papel del Estado: Falta de liderazgo del gobierno en la construcción de una estrategia de mediano y largo plazo en CTI</a:t>
            </a:r>
          </a:p>
          <a:p>
            <a:r>
              <a:rPr lang="es-ES_tradnl" sz="2400"/>
              <a:t>El archipiélago institucional científico-tecnológico</a:t>
            </a:r>
            <a:endParaRPr lang="es-ES" sz="2400"/>
          </a:p>
          <a:p>
            <a:r>
              <a:rPr lang="es-ES_tradnl" sz="2400"/>
              <a:t>Situación de “indigencia innovadora”</a:t>
            </a:r>
          </a:p>
          <a:p>
            <a:r>
              <a:rPr lang="es-ES_tradnl" sz="2400"/>
              <a:t>Formación RHI+I: dispersión (escaso control), exterior (bajo retorno), inserción principal en academia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42" name="Group 2"/>
          <p:cNvGrpSpPr>
            <a:grpSpLocks/>
          </p:cNvGrpSpPr>
          <p:nvPr/>
        </p:nvGrpSpPr>
        <p:grpSpPr bwMode="auto">
          <a:xfrm>
            <a:off x="4470400" y="0"/>
            <a:ext cx="2438400" cy="3505200"/>
            <a:chOff x="7200" y="-576"/>
            <a:chExt cx="1728" cy="2208"/>
          </a:xfrm>
        </p:grpSpPr>
        <p:sp>
          <p:nvSpPr>
            <p:cNvPr id="215043" name="Oval 3"/>
            <p:cNvSpPr>
              <a:spLocks noChangeArrowheads="1"/>
            </p:cNvSpPr>
            <p:nvPr/>
          </p:nvSpPr>
          <p:spPr bwMode="auto">
            <a:xfrm>
              <a:off x="7200" y="-576"/>
              <a:ext cx="1728" cy="2208"/>
            </a:xfrm>
            <a:prstGeom prst="ellipse">
              <a:avLst/>
            </a:prstGeom>
            <a:solidFill>
              <a:srgbClr val="8080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/>
              <a:endParaRPr lang="es-UY" sz="1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215044" name="Rectangle 4"/>
            <p:cNvSpPr>
              <a:spLocks noChangeArrowheads="1"/>
            </p:cNvSpPr>
            <p:nvPr/>
          </p:nvSpPr>
          <p:spPr bwMode="auto">
            <a:xfrm>
              <a:off x="7401" y="-413"/>
              <a:ext cx="133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s-MX" sz="1200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1.6 % PBI agropecuario</a:t>
              </a:r>
              <a:endParaRPr lang="es-ES" sz="1200" b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25400" y="0"/>
            <a:ext cx="1422400" cy="68580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215046" name="Group 6"/>
          <p:cNvGrpSpPr>
            <a:grpSpLocks/>
          </p:cNvGrpSpPr>
          <p:nvPr/>
        </p:nvGrpSpPr>
        <p:grpSpPr bwMode="auto">
          <a:xfrm>
            <a:off x="677863" y="762000"/>
            <a:ext cx="3657600" cy="4495800"/>
            <a:chOff x="480" y="3072"/>
            <a:chExt cx="2640" cy="240"/>
          </a:xfrm>
        </p:grpSpPr>
        <p:sp>
          <p:nvSpPr>
            <p:cNvPr id="215047" name="Line 7"/>
            <p:cNvSpPr>
              <a:spLocks noChangeShapeType="1"/>
            </p:cNvSpPr>
            <p:nvPr/>
          </p:nvSpPr>
          <p:spPr bwMode="auto">
            <a:xfrm>
              <a:off x="480" y="3072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215048" name="Line 8"/>
            <p:cNvSpPr>
              <a:spLocks noChangeShapeType="1"/>
            </p:cNvSpPr>
            <p:nvPr/>
          </p:nvSpPr>
          <p:spPr bwMode="auto">
            <a:xfrm>
              <a:off x="480" y="3312"/>
              <a:ext cx="26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8059738" y="2498725"/>
            <a:ext cx="949325" cy="14938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MX" sz="2000">
              <a:solidFill>
                <a:srgbClr val="EAEAA8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es-MX" sz="2000">
              <a:solidFill>
                <a:srgbClr val="EAEAA8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s-MX" sz="2000">
                <a:solidFill>
                  <a:srgbClr val="EAEAA8"/>
                </a:solidFill>
              </a:rPr>
              <a:t>C+T </a:t>
            </a:r>
            <a:r>
              <a:rPr lang="es-MX" sz="1200" b="1">
                <a:solidFill>
                  <a:srgbClr val="EAEAA8"/>
                </a:solidFill>
              </a:rPr>
              <a:t>privada</a:t>
            </a:r>
            <a:endParaRPr lang="es-ES" sz="2000">
              <a:solidFill>
                <a:srgbClr val="EAEAA8"/>
              </a:solidFill>
            </a:endParaRPr>
          </a:p>
        </p:txBody>
      </p:sp>
      <p:sp>
        <p:nvSpPr>
          <p:cNvPr id="215050" name="Line 10"/>
          <p:cNvSpPr>
            <a:spLocks noChangeShapeType="1"/>
          </p:cNvSpPr>
          <p:nvPr/>
        </p:nvSpPr>
        <p:spPr bwMode="auto">
          <a:xfrm flipH="1">
            <a:off x="5486400" y="1905000"/>
            <a:ext cx="1897063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grpSp>
        <p:nvGrpSpPr>
          <p:cNvPr id="215051" name="Group 11"/>
          <p:cNvGrpSpPr>
            <a:grpSpLocks/>
          </p:cNvGrpSpPr>
          <p:nvPr/>
        </p:nvGrpSpPr>
        <p:grpSpPr bwMode="auto">
          <a:xfrm>
            <a:off x="3792538" y="1524000"/>
            <a:ext cx="406400" cy="3429000"/>
            <a:chOff x="4464" y="1104"/>
            <a:chExt cx="624" cy="2160"/>
          </a:xfrm>
        </p:grpSpPr>
        <p:sp>
          <p:nvSpPr>
            <p:cNvPr id="215052" name="Line 12"/>
            <p:cNvSpPr>
              <a:spLocks noChangeShapeType="1"/>
            </p:cNvSpPr>
            <p:nvPr/>
          </p:nvSpPr>
          <p:spPr bwMode="auto">
            <a:xfrm>
              <a:off x="4464" y="1104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215053" name="Line 13"/>
            <p:cNvSpPr>
              <a:spLocks noChangeShapeType="1"/>
            </p:cNvSpPr>
            <p:nvPr/>
          </p:nvSpPr>
          <p:spPr bwMode="auto">
            <a:xfrm>
              <a:off x="4464" y="3264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215054" name="AutoShape 14"/>
          <p:cNvSpPr>
            <a:spLocks noChangeArrowheads="1"/>
          </p:cNvSpPr>
          <p:nvPr/>
        </p:nvSpPr>
        <p:spPr bwMode="auto">
          <a:xfrm rot="4200000">
            <a:off x="1151732" y="-854869"/>
            <a:ext cx="7315200" cy="7043737"/>
          </a:xfrm>
          <a:prstGeom prst="triangle">
            <a:avLst>
              <a:gd name="adj" fmla="val 39898"/>
            </a:avLst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215055" name="Group 15"/>
          <p:cNvGrpSpPr>
            <a:grpSpLocks/>
          </p:cNvGrpSpPr>
          <p:nvPr/>
        </p:nvGrpSpPr>
        <p:grpSpPr bwMode="auto">
          <a:xfrm>
            <a:off x="2438400" y="1524000"/>
            <a:ext cx="1490663" cy="3429000"/>
            <a:chOff x="4416" y="2304"/>
            <a:chExt cx="528" cy="576"/>
          </a:xfrm>
        </p:grpSpPr>
        <p:sp>
          <p:nvSpPr>
            <p:cNvPr id="215056" name="Line 16"/>
            <p:cNvSpPr>
              <a:spLocks noChangeShapeType="1"/>
            </p:cNvSpPr>
            <p:nvPr/>
          </p:nvSpPr>
          <p:spPr bwMode="auto">
            <a:xfrm>
              <a:off x="4416" y="230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215057" name="Line 17"/>
            <p:cNvSpPr>
              <a:spLocks noChangeShapeType="1"/>
            </p:cNvSpPr>
            <p:nvPr/>
          </p:nvSpPr>
          <p:spPr bwMode="auto">
            <a:xfrm>
              <a:off x="4416" y="288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215058" name="Group 18"/>
          <p:cNvGrpSpPr>
            <a:grpSpLocks/>
          </p:cNvGrpSpPr>
          <p:nvPr/>
        </p:nvGrpSpPr>
        <p:grpSpPr bwMode="auto">
          <a:xfrm>
            <a:off x="2844800" y="1524000"/>
            <a:ext cx="881063" cy="3429000"/>
            <a:chOff x="4416" y="2304"/>
            <a:chExt cx="528" cy="576"/>
          </a:xfrm>
        </p:grpSpPr>
        <p:sp>
          <p:nvSpPr>
            <p:cNvPr id="215059" name="Line 19"/>
            <p:cNvSpPr>
              <a:spLocks noChangeShapeType="1"/>
            </p:cNvSpPr>
            <p:nvPr/>
          </p:nvSpPr>
          <p:spPr bwMode="auto">
            <a:xfrm>
              <a:off x="4416" y="230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215060" name="Line 20"/>
            <p:cNvSpPr>
              <a:spLocks noChangeShapeType="1"/>
            </p:cNvSpPr>
            <p:nvPr/>
          </p:nvSpPr>
          <p:spPr bwMode="auto">
            <a:xfrm>
              <a:off x="4416" y="288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grpSp>
        <p:nvGrpSpPr>
          <p:cNvPr id="215061" name="Group 21"/>
          <p:cNvGrpSpPr>
            <a:grpSpLocks/>
          </p:cNvGrpSpPr>
          <p:nvPr/>
        </p:nvGrpSpPr>
        <p:grpSpPr bwMode="auto">
          <a:xfrm>
            <a:off x="1963738" y="1524000"/>
            <a:ext cx="1965325" cy="3429000"/>
            <a:chOff x="4416" y="2304"/>
            <a:chExt cx="528" cy="576"/>
          </a:xfrm>
        </p:grpSpPr>
        <p:sp>
          <p:nvSpPr>
            <p:cNvPr id="215062" name="Line 22"/>
            <p:cNvSpPr>
              <a:spLocks noChangeShapeType="1"/>
            </p:cNvSpPr>
            <p:nvPr/>
          </p:nvSpPr>
          <p:spPr bwMode="auto">
            <a:xfrm>
              <a:off x="4416" y="230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215063" name="Line 23"/>
            <p:cNvSpPr>
              <a:spLocks noChangeShapeType="1"/>
            </p:cNvSpPr>
            <p:nvPr/>
          </p:nvSpPr>
          <p:spPr bwMode="auto">
            <a:xfrm>
              <a:off x="4416" y="288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215064" name="Text Box 24"/>
          <p:cNvSpPr txBox="1">
            <a:spLocks noChangeArrowheads="1"/>
          </p:cNvSpPr>
          <p:nvPr/>
        </p:nvSpPr>
        <p:spPr bwMode="auto">
          <a:xfrm>
            <a:off x="1828800" y="657225"/>
            <a:ext cx="2573338" cy="879475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5400000" scaled="1"/>
          </a:gradFill>
          <a:ln w="25400" cap="rnd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2000" b="1">
                <a:solidFill>
                  <a:srgbClr val="FDE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 E C</a:t>
            </a:r>
          </a:p>
          <a:p>
            <a:pPr eaLnBrk="0" hangingPunct="0">
              <a:spcBef>
                <a:spcPct val="50000"/>
              </a:spcBef>
            </a:pPr>
            <a:endParaRPr lang="es-ES" sz="2000" b="1">
              <a:solidFill>
                <a:srgbClr val="FDE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065" name="Text Box 25"/>
          <p:cNvSpPr txBox="1">
            <a:spLocks noChangeArrowheads="1"/>
          </p:cNvSpPr>
          <p:nvPr/>
        </p:nvSpPr>
        <p:spPr bwMode="auto">
          <a:xfrm>
            <a:off x="68263" y="457200"/>
            <a:ext cx="1285875" cy="342900"/>
          </a:xfrm>
          <a:prstGeom prst="rect">
            <a:avLst/>
          </a:prstGeom>
          <a:solidFill>
            <a:schemeClr val="tx1"/>
          </a:solidFill>
          <a:ln w="38100" cap="rnd">
            <a:solidFill>
              <a:srgbClr val="FF99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400" b="1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Universidad</a:t>
            </a:r>
            <a:endParaRPr lang="es-ES" sz="1400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66" name="Text Box 26"/>
          <p:cNvSpPr txBox="1">
            <a:spLocks noChangeArrowheads="1"/>
          </p:cNvSpPr>
          <p:nvPr/>
        </p:nvSpPr>
        <p:spPr bwMode="auto">
          <a:xfrm>
            <a:off x="4808538" y="657225"/>
            <a:ext cx="1828800" cy="879475"/>
          </a:xfrm>
          <a:prstGeom prst="rect">
            <a:avLst/>
          </a:prstGeom>
          <a:gradFill rotWithShape="0">
            <a:gsLst>
              <a:gs pos="0">
                <a:srgbClr val="008000">
                  <a:gamma/>
                  <a:shade val="16078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16078"/>
                  <a:invGamma/>
                </a:srgbClr>
              </a:gs>
            </a:gsLst>
            <a:lin ang="5400000" scaled="1"/>
          </a:gra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2000" b="1">
                <a:solidFill>
                  <a:srgbClr val="FDE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G A P</a:t>
            </a:r>
          </a:p>
          <a:p>
            <a:pPr eaLnBrk="0" hangingPunct="0">
              <a:spcBef>
                <a:spcPct val="50000"/>
              </a:spcBef>
            </a:pPr>
            <a:endParaRPr lang="es-ES" sz="2000" b="1">
              <a:solidFill>
                <a:srgbClr val="FDE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67" name="Text Box 27"/>
          <p:cNvSpPr txBox="1">
            <a:spLocks noChangeArrowheads="1"/>
          </p:cNvSpPr>
          <p:nvPr/>
        </p:nvSpPr>
        <p:spPr bwMode="auto">
          <a:xfrm>
            <a:off x="1557338" y="2514600"/>
            <a:ext cx="957262" cy="257175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000" b="1">
                <a:solidFill>
                  <a:srgbClr val="5F5F5F"/>
                </a:solidFill>
              </a:rPr>
              <a:t>PEDECIBA</a:t>
            </a:r>
          </a:p>
        </p:txBody>
      </p:sp>
      <p:sp>
        <p:nvSpPr>
          <p:cNvPr id="215068" name="Text Box 28"/>
          <p:cNvSpPr txBox="1">
            <a:spLocks noChangeArrowheads="1"/>
          </p:cNvSpPr>
          <p:nvPr/>
        </p:nvSpPr>
        <p:spPr bwMode="auto">
          <a:xfrm>
            <a:off x="3860800" y="1223963"/>
            <a:ext cx="541338" cy="300037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rgbClr val="000066">
                  <a:gamma/>
                  <a:shade val="36078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 cap="rnd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200" b="1">
                <a:solidFill>
                  <a:srgbClr val="FDEFFF"/>
                </a:solidFill>
              </a:rPr>
              <a:t>PDT</a:t>
            </a:r>
            <a:endParaRPr lang="es-ES" sz="1000" b="1">
              <a:solidFill>
                <a:srgbClr val="FDEFFF"/>
              </a:solidFill>
            </a:endParaRPr>
          </a:p>
        </p:txBody>
      </p:sp>
      <p:sp>
        <p:nvSpPr>
          <p:cNvPr id="215069" name="Text Box 29"/>
          <p:cNvSpPr txBox="1">
            <a:spLocks noChangeArrowheads="1"/>
          </p:cNvSpPr>
          <p:nvPr/>
        </p:nvSpPr>
        <p:spPr bwMode="auto">
          <a:xfrm>
            <a:off x="1693863" y="1752600"/>
            <a:ext cx="896937" cy="300038"/>
          </a:xfrm>
          <a:prstGeom prst="rect">
            <a:avLst/>
          </a:prstGeom>
          <a:solidFill>
            <a:srgbClr val="993300"/>
          </a:solidFill>
          <a:ln w="25400" cap="rnd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200" b="1"/>
              <a:t>CONICYT</a:t>
            </a:r>
            <a:endParaRPr lang="es-ES" sz="1200" b="1"/>
          </a:p>
        </p:txBody>
      </p:sp>
      <p:sp>
        <p:nvSpPr>
          <p:cNvPr id="215070" name="Text Box 30"/>
          <p:cNvSpPr txBox="1">
            <a:spLocks noChangeArrowheads="1"/>
          </p:cNvSpPr>
          <p:nvPr/>
        </p:nvSpPr>
        <p:spPr bwMode="auto">
          <a:xfrm>
            <a:off x="2100263" y="3094038"/>
            <a:ext cx="676275" cy="287337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200" b="1">
                <a:solidFill>
                  <a:srgbClr val="5F5F5F"/>
                </a:solidFill>
              </a:rPr>
              <a:t>FCE </a:t>
            </a:r>
            <a:endParaRPr lang="es-ES" sz="700" b="1">
              <a:solidFill>
                <a:srgbClr val="5F5F5F"/>
              </a:solidFill>
            </a:endParaRPr>
          </a:p>
        </p:txBody>
      </p:sp>
      <p:sp>
        <p:nvSpPr>
          <p:cNvPr id="215071" name="Text Box 31"/>
          <p:cNvSpPr txBox="1">
            <a:spLocks noChangeArrowheads="1"/>
          </p:cNvSpPr>
          <p:nvPr/>
        </p:nvSpPr>
        <p:spPr bwMode="auto">
          <a:xfrm>
            <a:off x="2573338" y="3627438"/>
            <a:ext cx="677862" cy="287337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76471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6471"/>
                  <a:invGamma/>
                </a:schemeClr>
              </a:gs>
            </a:gsLst>
            <a:lin ang="540000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200" b="1">
                <a:solidFill>
                  <a:srgbClr val="5F5F5F"/>
                </a:solidFill>
              </a:rPr>
              <a:t>FNI     </a:t>
            </a:r>
            <a:endParaRPr lang="es-ES" sz="700" b="1">
              <a:solidFill>
                <a:srgbClr val="5F5F5F"/>
              </a:solidFill>
            </a:endParaRPr>
          </a:p>
        </p:txBody>
      </p:sp>
      <p:sp>
        <p:nvSpPr>
          <p:cNvPr id="215072" name="Text Box 32"/>
          <p:cNvSpPr txBox="1">
            <a:spLocks noChangeArrowheads="1"/>
          </p:cNvSpPr>
          <p:nvPr/>
        </p:nvSpPr>
        <p:spPr bwMode="auto">
          <a:xfrm>
            <a:off x="2913063" y="1371600"/>
            <a:ext cx="812800" cy="269875"/>
          </a:xfrm>
          <a:prstGeom prst="rect">
            <a:avLst/>
          </a:prstGeom>
          <a:solidFill>
            <a:schemeClr val="bg2"/>
          </a:solidFill>
          <a:ln w="25400" cap="rnd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000" b="1"/>
              <a:t>DINACYT</a:t>
            </a:r>
            <a:endParaRPr lang="es-ES" sz="1000" b="1"/>
          </a:p>
        </p:txBody>
      </p:sp>
      <p:sp>
        <p:nvSpPr>
          <p:cNvPr id="215073" name="Text Box 33"/>
          <p:cNvSpPr txBox="1">
            <a:spLocks noChangeArrowheads="1"/>
          </p:cNvSpPr>
          <p:nvPr/>
        </p:nvSpPr>
        <p:spPr bwMode="auto">
          <a:xfrm>
            <a:off x="5757863" y="1981200"/>
            <a:ext cx="1082675" cy="392113"/>
          </a:xfrm>
          <a:prstGeom prst="rect">
            <a:avLst/>
          </a:prstGeom>
          <a:solidFill>
            <a:schemeClr val="bg1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800" b="1"/>
              <a:t>INIA</a:t>
            </a:r>
            <a:endParaRPr lang="es-ES" sz="1800" b="1"/>
          </a:p>
        </p:txBody>
      </p:sp>
      <p:sp>
        <p:nvSpPr>
          <p:cNvPr id="215074" name="Text Box 34"/>
          <p:cNvSpPr txBox="1">
            <a:spLocks noChangeArrowheads="1"/>
          </p:cNvSpPr>
          <p:nvPr/>
        </p:nvSpPr>
        <p:spPr bwMode="auto">
          <a:xfrm>
            <a:off x="271463" y="1266825"/>
            <a:ext cx="879475" cy="269875"/>
          </a:xfrm>
          <a:prstGeom prst="rect">
            <a:avLst/>
          </a:prstGeom>
          <a:solidFill>
            <a:srgbClr val="FFFFFF"/>
          </a:solidFill>
          <a:ln w="25400" cap="rnd">
            <a:solidFill>
              <a:srgbClr val="FF99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000" b="1">
                <a:solidFill>
                  <a:srgbClr val="CC6600"/>
                </a:solidFill>
              </a:rPr>
              <a:t>Facultad</a:t>
            </a:r>
            <a:endParaRPr lang="es-ES" sz="1000" b="1">
              <a:solidFill>
                <a:srgbClr val="CC6600"/>
              </a:solidFill>
            </a:endParaRPr>
          </a:p>
        </p:txBody>
      </p:sp>
      <p:sp>
        <p:nvSpPr>
          <p:cNvPr id="215075" name="Text Box 35"/>
          <p:cNvSpPr txBox="1">
            <a:spLocks noChangeArrowheads="1"/>
          </p:cNvSpPr>
          <p:nvPr/>
        </p:nvSpPr>
        <p:spPr bwMode="auto">
          <a:xfrm>
            <a:off x="271463" y="2562225"/>
            <a:ext cx="879475" cy="300038"/>
          </a:xfrm>
          <a:prstGeom prst="rect">
            <a:avLst/>
          </a:prstGeom>
          <a:solidFill>
            <a:srgbClr val="FFFFFF"/>
          </a:solidFill>
          <a:ln w="25400" cap="rnd">
            <a:solidFill>
              <a:srgbClr val="FF99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200" b="1">
                <a:solidFill>
                  <a:srgbClr val="CC6600"/>
                </a:solidFill>
              </a:rPr>
              <a:t>CSIC</a:t>
            </a:r>
            <a:endParaRPr lang="es-ES" sz="1200" b="1">
              <a:solidFill>
                <a:srgbClr val="CC6600"/>
              </a:solidFill>
            </a:endParaRPr>
          </a:p>
        </p:txBody>
      </p:sp>
      <p:sp>
        <p:nvSpPr>
          <p:cNvPr id="215076" name="Text Box 36"/>
          <p:cNvSpPr txBox="1">
            <a:spLocks noChangeArrowheads="1"/>
          </p:cNvSpPr>
          <p:nvPr/>
        </p:nvSpPr>
        <p:spPr bwMode="auto">
          <a:xfrm>
            <a:off x="271463" y="1876425"/>
            <a:ext cx="879475" cy="269875"/>
          </a:xfrm>
          <a:prstGeom prst="rect">
            <a:avLst/>
          </a:prstGeom>
          <a:solidFill>
            <a:srgbClr val="FFFFFF"/>
          </a:solidFill>
          <a:ln w="25400" cap="rnd">
            <a:solidFill>
              <a:srgbClr val="FF99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000" b="1">
                <a:solidFill>
                  <a:srgbClr val="CC6600"/>
                </a:solidFill>
              </a:rPr>
              <a:t>Facultad</a:t>
            </a:r>
            <a:endParaRPr lang="es-ES" sz="1000" b="1">
              <a:solidFill>
                <a:srgbClr val="CC6600"/>
              </a:solidFill>
            </a:endParaRPr>
          </a:p>
        </p:txBody>
      </p:sp>
      <p:sp>
        <p:nvSpPr>
          <p:cNvPr id="215077" name="Text Box 37"/>
          <p:cNvSpPr txBox="1">
            <a:spLocks noChangeArrowheads="1"/>
          </p:cNvSpPr>
          <p:nvPr/>
        </p:nvSpPr>
        <p:spPr bwMode="auto">
          <a:xfrm>
            <a:off x="5621338" y="1190625"/>
            <a:ext cx="474662" cy="269875"/>
          </a:xfrm>
          <a:prstGeom prst="rect">
            <a:avLst/>
          </a:prstGeom>
          <a:solidFill>
            <a:schemeClr val="accent1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000" b="1"/>
              <a:t>PSA</a:t>
            </a:r>
            <a:endParaRPr lang="es-ES" sz="1000" b="1"/>
          </a:p>
        </p:txBody>
      </p:sp>
      <p:sp>
        <p:nvSpPr>
          <p:cNvPr id="215078" name="Text Box 38"/>
          <p:cNvSpPr txBox="1">
            <a:spLocks noChangeArrowheads="1"/>
          </p:cNvSpPr>
          <p:nvPr/>
        </p:nvSpPr>
        <p:spPr bwMode="auto">
          <a:xfrm>
            <a:off x="4808538" y="1057275"/>
            <a:ext cx="746125" cy="466725"/>
          </a:xfrm>
          <a:prstGeom prst="rect">
            <a:avLst/>
          </a:prstGeom>
          <a:solidFill>
            <a:schemeClr val="accent1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700" b="1"/>
              <a:t>DILAVE DINARA Programas</a:t>
            </a:r>
            <a:r>
              <a:rPr lang="es-MX" sz="900" b="1"/>
              <a:t> </a:t>
            </a:r>
            <a:endParaRPr lang="es-ES" sz="700" b="1"/>
          </a:p>
        </p:txBody>
      </p:sp>
      <p:sp>
        <p:nvSpPr>
          <p:cNvPr id="215079" name="Text Box 39"/>
          <p:cNvSpPr txBox="1">
            <a:spLocks noChangeArrowheads="1"/>
          </p:cNvSpPr>
          <p:nvPr/>
        </p:nvSpPr>
        <p:spPr bwMode="auto">
          <a:xfrm>
            <a:off x="3454400" y="2560638"/>
            <a:ext cx="677863" cy="300037"/>
          </a:xfrm>
          <a:prstGeom prst="rect">
            <a:avLst/>
          </a:prstGeom>
          <a:solidFill>
            <a:schemeClr val="bg2"/>
          </a:solidFill>
          <a:ln w="25400" cap="rnd">
            <a:solidFill>
              <a:srgbClr val="FFFFFF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200" b="1">
                <a:solidFill>
                  <a:srgbClr val="FDEFFF"/>
                </a:solidFill>
              </a:rPr>
              <a:t>IIBCE</a:t>
            </a:r>
            <a:endParaRPr lang="es-ES" sz="1200" b="1">
              <a:solidFill>
                <a:srgbClr val="FDEFFF"/>
              </a:solidFill>
            </a:endParaRPr>
          </a:p>
        </p:txBody>
      </p:sp>
      <p:sp>
        <p:nvSpPr>
          <p:cNvPr id="215080" name="Text Box 40"/>
          <p:cNvSpPr txBox="1">
            <a:spLocks noChangeArrowheads="1"/>
          </p:cNvSpPr>
          <p:nvPr/>
        </p:nvSpPr>
        <p:spPr bwMode="auto">
          <a:xfrm>
            <a:off x="4538663" y="1752600"/>
            <a:ext cx="541337" cy="254000"/>
          </a:xfrm>
          <a:prstGeom prst="rect">
            <a:avLst/>
          </a:prstGeom>
          <a:solidFill>
            <a:srgbClr val="993300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900" b="1"/>
              <a:t>CCTA</a:t>
            </a:r>
            <a:endParaRPr lang="es-ES" sz="900" b="1"/>
          </a:p>
        </p:txBody>
      </p:sp>
      <p:sp>
        <p:nvSpPr>
          <p:cNvPr id="215081" name="Text Box 41"/>
          <p:cNvSpPr txBox="1">
            <a:spLocks noChangeArrowheads="1"/>
          </p:cNvSpPr>
          <p:nvPr/>
        </p:nvSpPr>
        <p:spPr bwMode="auto">
          <a:xfrm>
            <a:off x="5892800" y="2743200"/>
            <a:ext cx="541338" cy="269875"/>
          </a:xfrm>
          <a:prstGeom prst="rect">
            <a:avLst/>
          </a:prstGeom>
          <a:solidFill>
            <a:schemeClr val="bg1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000" b="1"/>
              <a:t>SUL</a:t>
            </a:r>
            <a:endParaRPr lang="es-ES" sz="1000" b="1"/>
          </a:p>
        </p:txBody>
      </p:sp>
      <p:sp>
        <p:nvSpPr>
          <p:cNvPr id="215082" name="Text Box 42"/>
          <p:cNvSpPr txBox="1">
            <a:spLocks noChangeArrowheads="1"/>
          </p:cNvSpPr>
          <p:nvPr/>
        </p:nvSpPr>
        <p:spPr bwMode="auto">
          <a:xfrm>
            <a:off x="5824538" y="2514600"/>
            <a:ext cx="542925" cy="254000"/>
          </a:xfrm>
          <a:prstGeom prst="rect">
            <a:avLst/>
          </a:prstGeom>
          <a:solidFill>
            <a:schemeClr val="bg1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900" b="1"/>
              <a:t>INAVI</a:t>
            </a:r>
            <a:endParaRPr lang="es-ES" sz="900" b="1"/>
          </a:p>
        </p:txBody>
      </p:sp>
      <p:sp>
        <p:nvSpPr>
          <p:cNvPr id="215083" name="Text Box 43"/>
          <p:cNvSpPr txBox="1">
            <a:spLocks noChangeArrowheads="1"/>
          </p:cNvSpPr>
          <p:nvPr/>
        </p:nvSpPr>
        <p:spPr bwMode="auto">
          <a:xfrm>
            <a:off x="6977063" y="1524000"/>
            <a:ext cx="744537" cy="346075"/>
          </a:xfrm>
          <a:prstGeom prst="rect">
            <a:avLst/>
          </a:prstGeom>
          <a:solidFill>
            <a:srgbClr val="CC00FF"/>
          </a:solidFill>
          <a:ln w="25400" cap="rnd">
            <a:solidFill>
              <a:srgbClr val="000066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500" b="1"/>
              <a:t>LATU</a:t>
            </a:r>
            <a:endParaRPr lang="es-ES" sz="1500" b="1"/>
          </a:p>
        </p:txBody>
      </p:sp>
      <p:sp>
        <p:nvSpPr>
          <p:cNvPr id="215084" name="Text Box 44"/>
          <p:cNvSpPr txBox="1">
            <a:spLocks noChangeArrowheads="1"/>
          </p:cNvSpPr>
          <p:nvPr/>
        </p:nvSpPr>
        <p:spPr bwMode="auto">
          <a:xfrm>
            <a:off x="6773863" y="720725"/>
            <a:ext cx="1082675" cy="422275"/>
          </a:xfrm>
          <a:prstGeom prst="rect">
            <a:avLst/>
          </a:prstGeom>
          <a:gradFill rotWithShape="0">
            <a:gsLst>
              <a:gs pos="0">
                <a:srgbClr val="6600CC">
                  <a:gamma/>
                  <a:shade val="46275"/>
                  <a:invGamma/>
                </a:srgbClr>
              </a:gs>
              <a:gs pos="50000">
                <a:srgbClr val="6600CC"/>
              </a:gs>
              <a:gs pos="100000">
                <a:srgbClr val="6600CC">
                  <a:gamma/>
                  <a:shade val="46275"/>
                  <a:invGamma/>
                </a:srgbClr>
              </a:gs>
            </a:gsLst>
            <a:lin ang="5400000" scaled="1"/>
          </a:gradFill>
          <a:ln w="25400" cap="rnd">
            <a:solidFill>
              <a:srgbClr val="000066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2000" b="1"/>
              <a:t>M I E M</a:t>
            </a:r>
            <a:endParaRPr lang="es-ES" sz="2000" b="1"/>
          </a:p>
        </p:txBody>
      </p:sp>
      <p:sp>
        <p:nvSpPr>
          <p:cNvPr id="215085" name="Text Box 45"/>
          <p:cNvSpPr txBox="1">
            <a:spLocks noChangeArrowheads="1"/>
          </p:cNvSpPr>
          <p:nvPr/>
        </p:nvSpPr>
        <p:spPr bwMode="auto">
          <a:xfrm>
            <a:off x="1557338" y="5791200"/>
            <a:ext cx="1219200" cy="482600"/>
          </a:xfrm>
          <a:prstGeom prst="rect">
            <a:avLst/>
          </a:prstGeom>
          <a:solidFill>
            <a:srgbClr val="800080"/>
          </a:solidFill>
          <a:ln w="25400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200" b="1">
                <a:solidFill>
                  <a:srgbClr val="FDEFFF"/>
                </a:solidFill>
              </a:rPr>
              <a:t>Cooperación Internacional</a:t>
            </a:r>
            <a:endParaRPr lang="es-ES" sz="1200" b="1">
              <a:solidFill>
                <a:srgbClr val="FDEFFF"/>
              </a:solidFill>
            </a:endParaRPr>
          </a:p>
        </p:txBody>
      </p:sp>
      <p:sp>
        <p:nvSpPr>
          <p:cNvPr id="215086" name="Oval 46"/>
          <p:cNvSpPr>
            <a:spLocks noChangeArrowheads="1"/>
          </p:cNvSpPr>
          <p:nvPr/>
        </p:nvSpPr>
        <p:spPr bwMode="auto">
          <a:xfrm>
            <a:off x="4198938" y="4432300"/>
            <a:ext cx="1219200" cy="1066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rgbClr val="00008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eaLnBrk="0" hangingPunct="0"/>
            <a:r>
              <a:rPr lang="es-MX" sz="3600" b="1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itchFamily="18" charset="0"/>
              </a:rPr>
              <a:t>C + T</a:t>
            </a:r>
            <a:endParaRPr lang="es-MX" sz="1000" b="1">
              <a:solidFill>
                <a:srgbClr val="CC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itchFamily="18" charset="0"/>
            </a:endParaRPr>
          </a:p>
          <a:p>
            <a:pPr eaLnBrk="0" hangingPunct="0"/>
            <a:r>
              <a:rPr lang="es-MX" sz="1400" b="1">
                <a:latin typeface="Century" pitchFamily="18" charset="0"/>
              </a:rPr>
              <a:t>0.3% PBI</a:t>
            </a:r>
            <a:endParaRPr lang="es-ES" sz="1400" b="1">
              <a:latin typeface="Century" pitchFamily="18" charset="0"/>
            </a:endParaRPr>
          </a:p>
        </p:txBody>
      </p:sp>
      <p:sp>
        <p:nvSpPr>
          <p:cNvPr id="215087" name="Text Box 47"/>
          <p:cNvSpPr txBox="1">
            <a:spLocks noChangeArrowheads="1"/>
          </p:cNvSpPr>
          <p:nvPr/>
        </p:nvSpPr>
        <p:spPr bwMode="auto">
          <a:xfrm>
            <a:off x="7856538" y="228600"/>
            <a:ext cx="1219200" cy="422275"/>
          </a:xfrm>
          <a:prstGeom prst="rect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25400">
            <a:solidFill>
              <a:srgbClr val="FF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2000" b="1">
                <a:solidFill>
                  <a:srgbClr val="FDEFFF"/>
                </a:solidFill>
              </a:rPr>
              <a:t>M E F</a:t>
            </a:r>
            <a:endParaRPr lang="es-ES" sz="2000" b="1">
              <a:solidFill>
                <a:srgbClr val="FDEFFF"/>
              </a:solidFill>
            </a:endParaRPr>
          </a:p>
        </p:txBody>
      </p:sp>
      <p:sp>
        <p:nvSpPr>
          <p:cNvPr id="215088" name="Text Box 48"/>
          <p:cNvSpPr txBox="1">
            <a:spLocks noChangeArrowheads="1"/>
          </p:cNvSpPr>
          <p:nvPr/>
        </p:nvSpPr>
        <p:spPr bwMode="auto">
          <a:xfrm>
            <a:off x="7856538" y="3124200"/>
            <a:ext cx="1084262" cy="285750"/>
          </a:xfrm>
          <a:prstGeom prst="rect">
            <a:avLst/>
          </a:prstGeom>
          <a:solidFill>
            <a:srgbClr val="FFFF99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100" b="1">
                <a:solidFill>
                  <a:srgbClr val="663300"/>
                </a:solidFill>
              </a:rPr>
              <a:t>Productores</a:t>
            </a:r>
            <a:endParaRPr lang="es-ES" sz="1100" b="1">
              <a:solidFill>
                <a:srgbClr val="663300"/>
              </a:solidFill>
            </a:endParaRPr>
          </a:p>
        </p:txBody>
      </p:sp>
      <p:sp>
        <p:nvSpPr>
          <p:cNvPr id="215089" name="Text Box 49"/>
          <p:cNvSpPr txBox="1">
            <a:spLocks noChangeArrowheads="1"/>
          </p:cNvSpPr>
          <p:nvPr/>
        </p:nvSpPr>
        <p:spPr bwMode="auto">
          <a:xfrm>
            <a:off x="7856538" y="2590800"/>
            <a:ext cx="1084262" cy="285750"/>
          </a:xfrm>
          <a:prstGeom prst="rect">
            <a:avLst/>
          </a:prstGeom>
          <a:solidFill>
            <a:srgbClr val="FFFF99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100" b="1">
                <a:solidFill>
                  <a:srgbClr val="663300"/>
                </a:solidFill>
              </a:rPr>
              <a:t>Empresarios</a:t>
            </a:r>
            <a:endParaRPr lang="es-ES" sz="1100" b="1">
              <a:solidFill>
                <a:srgbClr val="663300"/>
              </a:solidFill>
            </a:endParaRPr>
          </a:p>
        </p:txBody>
      </p:sp>
      <p:sp>
        <p:nvSpPr>
          <p:cNvPr id="215090" name="Oval 50"/>
          <p:cNvSpPr>
            <a:spLocks noChangeArrowheads="1"/>
          </p:cNvSpPr>
          <p:nvPr/>
        </p:nvSpPr>
        <p:spPr bwMode="auto">
          <a:xfrm>
            <a:off x="4741863" y="5638800"/>
            <a:ext cx="4198937" cy="990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s-MX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Archipiélago científico-tecnológico</a:t>
            </a:r>
            <a:endParaRPr lang="es-ES" b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91" name="Line 51"/>
          <p:cNvSpPr>
            <a:spLocks noChangeShapeType="1"/>
          </p:cNvSpPr>
          <p:nvPr/>
        </p:nvSpPr>
        <p:spPr bwMode="auto">
          <a:xfrm>
            <a:off x="1422400" y="990600"/>
            <a:ext cx="338138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092" name="Line 52"/>
          <p:cNvSpPr>
            <a:spLocks noChangeShapeType="1"/>
          </p:cNvSpPr>
          <p:nvPr/>
        </p:nvSpPr>
        <p:spPr bwMode="auto">
          <a:xfrm flipH="1" flipV="1">
            <a:off x="6773863" y="2362200"/>
            <a:ext cx="1082675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093" name="Line 53"/>
          <p:cNvSpPr>
            <a:spLocks noChangeShapeType="1"/>
          </p:cNvSpPr>
          <p:nvPr/>
        </p:nvSpPr>
        <p:spPr bwMode="auto">
          <a:xfrm flipH="1" flipV="1">
            <a:off x="7518400" y="1905000"/>
            <a:ext cx="338138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094" name="Line 54"/>
          <p:cNvSpPr>
            <a:spLocks noChangeShapeType="1"/>
          </p:cNvSpPr>
          <p:nvPr/>
        </p:nvSpPr>
        <p:spPr bwMode="auto">
          <a:xfrm flipH="1">
            <a:off x="5011738" y="1524000"/>
            <a:ext cx="1355725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095" name="Line 55"/>
          <p:cNvSpPr>
            <a:spLocks noChangeShapeType="1"/>
          </p:cNvSpPr>
          <p:nvPr/>
        </p:nvSpPr>
        <p:spPr bwMode="auto">
          <a:xfrm flipH="1" flipV="1">
            <a:off x="5011738" y="1981200"/>
            <a:ext cx="746125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096" name="Line 56"/>
          <p:cNvSpPr>
            <a:spLocks noChangeShapeType="1"/>
          </p:cNvSpPr>
          <p:nvPr/>
        </p:nvSpPr>
        <p:spPr bwMode="auto">
          <a:xfrm>
            <a:off x="4198938" y="1524000"/>
            <a:ext cx="20320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097" name="Line 57"/>
          <p:cNvSpPr>
            <a:spLocks noChangeShapeType="1"/>
          </p:cNvSpPr>
          <p:nvPr/>
        </p:nvSpPr>
        <p:spPr bwMode="auto">
          <a:xfrm flipH="1">
            <a:off x="5011738" y="1524000"/>
            <a:ext cx="60960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098" name="Line 58"/>
          <p:cNvSpPr>
            <a:spLocks noChangeShapeType="1"/>
          </p:cNvSpPr>
          <p:nvPr/>
        </p:nvSpPr>
        <p:spPr bwMode="auto">
          <a:xfrm flipH="1">
            <a:off x="5214938" y="2743200"/>
            <a:ext cx="609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099" name="Line 59"/>
          <p:cNvSpPr>
            <a:spLocks noChangeShapeType="1"/>
          </p:cNvSpPr>
          <p:nvPr/>
        </p:nvSpPr>
        <p:spPr bwMode="auto">
          <a:xfrm flipH="1">
            <a:off x="5148263" y="2362200"/>
            <a:ext cx="676275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00" name="Line 60"/>
          <p:cNvSpPr>
            <a:spLocks noChangeShapeType="1"/>
          </p:cNvSpPr>
          <p:nvPr/>
        </p:nvSpPr>
        <p:spPr bwMode="auto">
          <a:xfrm flipH="1">
            <a:off x="5486400" y="3962400"/>
            <a:ext cx="2573338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01" name="Line 61"/>
          <p:cNvSpPr>
            <a:spLocks noChangeShapeType="1"/>
          </p:cNvSpPr>
          <p:nvPr/>
        </p:nvSpPr>
        <p:spPr bwMode="auto">
          <a:xfrm flipH="1">
            <a:off x="5351463" y="3276600"/>
            <a:ext cx="6096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02" name="Line 62"/>
          <p:cNvSpPr>
            <a:spLocks noChangeShapeType="1"/>
          </p:cNvSpPr>
          <p:nvPr/>
        </p:nvSpPr>
        <p:spPr bwMode="auto">
          <a:xfrm flipH="1">
            <a:off x="4876800" y="1524000"/>
            <a:ext cx="474663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03" name="Line 63"/>
          <p:cNvSpPr>
            <a:spLocks noChangeShapeType="1"/>
          </p:cNvSpPr>
          <p:nvPr/>
        </p:nvSpPr>
        <p:spPr bwMode="auto">
          <a:xfrm flipH="1">
            <a:off x="2370138" y="152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grpSp>
        <p:nvGrpSpPr>
          <p:cNvPr id="215104" name="Group 64"/>
          <p:cNvGrpSpPr>
            <a:grpSpLocks/>
          </p:cNvGrpSpPr>
          <p:nvPr/>
        </p:nvGrpSpPr>
        <p:grpSpPr bwMode="auto">
          <a:xfrm>
            <a:off x="1354138" y="533400"/>
            <a:ext cx="3387725" cy="1143000"/>
            <a:chOff x="960" y="288"/>
            <a:chExt cx="2304" cy="96"/>
          </a:xfrm>
        </p:grpSpPr>
        <p:sp>
          <p:nvSpPr>
            <p:cNvPr id="215105" name="Line 65"/>
            <p:cNvSpPr>
              <a:spLocks noChangeShapeType="1"/>
            </p:cNvSpPr>
            <p:nvPr/>
          </p:nvSpPr>
          <p:spPr bwMode="auto">
            <a:xfrm>
              <a:off x="960" y="288"/>
              <a:ext cx="2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  <p:sp>
          <p:nvSpPr>
            <p:cNvPr id="215106" name="Line 66"/>
            <p:cNvSpPr>
              <a:spLocks noChangeShapeType="1"/>
            </p:cNvSpPr>
            <p:nvPr/>
          </p:nvSpPr>
          <p:spPr bwMode="auto">
            <a:xfrm>
              <a:off x="3264" y="2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215107" name="Line 67"/>
          <p:cNvSpPr>
            <a:spLocks noChangeShapeType="1"/>
          </p:cNvSpPr>
          <p:nvPr/>
        </p:nvSpPr>
        <p:spPr bwMode="auto">
          <a:xfrm flipV="1">
            <a:off x="2844800" y="5334000"/>
            <a:ext cx="1557338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08" name="Line 68"/>
          <p:cNvSpPr>
            <a:spLocks noChangeShapeType="1"/>
          </p:cNvSpPr>
          <p:nvPr/>
        </p:nvSpPr>
        <p:spPr bwMode="auto">
          <a:xfrm flipH="1" flipV="1">
            <a:off x="6434138" y="2743200"/>
            <a:ext cx="142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09" name="Line 69"/>
          <p:cNvSpPr>
            <a:spLocks noChangeShapeType="1"/>
          </p:cNvSpPr>
          <p:nvPr/>
        </p:nvSpPr>
        <p:spPr bwMode="auto">
          <a:xfrm flipH="1" flipV="1">
            <a:off x="6570663" y="3124200"/>
            <a:ext cx="1285875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10" name="Line 70"/>
          <p:cNvSpPr>
            <a:spLocks noChangeShapeType="1"/>
          </p:cNvSpPr>
          <p:nvPr/>
        </p:nvSpPr>
        <p:spPr bwMode="auto">
          <a:xfrm>
            <a:off x="6570663" y="1524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11" name="Line 71"/>
          <p:cNvSpPr>
            <a:spLocks noChangeShapeType="1"/>
          </p:cNvSpPr>
          <p:nvPr/>
        </p:nvSpPr>
        <p:spPr bwMode="auto">
          <a:xfrm>
            <a:off x="7315200" y="1143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12" name="Line 72"/>
          <p:cNvSpPr>
            <a:spLocks noChangeShapeType="1"/>
          </p:cNvSpPr>
          <p:nvPr/>
        </p:nvSpPr>
        <p:spPr bwMode="auto">
          <a:xfrm>
            <a:off x="1219200" y="838200"/>
            <a:ext cx="338138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13" name="Text Box 73"/>
          <p:cNvSpPr txBox="1">
            <a:spLocks noChangeArrowheads="1"/>
          </p:cNvSpPr>
          <p:nvPr/>
        </p:nvSpPr>
        <p:spPr bwMode="auto">
          <a:xfrm>
            <a:off x="6027738" y="3200400"/>
            <a:ext cx="542925" cy="269875"/>
          </a:xfrm>
          <a:prstGeom prst="rect">
            <a:avLst/>
          </a:prstGeom>
          <a:solidFill>
            <a:schemeClr val="bg1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000" b="1"/>
              <a:t>INAC</a:t>
            </a:r>
            <a:endParaRPr lang="es-ES" sz="1000" b="1"/>
          </a:p>
        </p:txBody>
      </p:sp>
      <p:sp>
        <p:nvSpPr>
          <p:cNvPr id="215114" name="Text Box 74"/>
          <p:cNvSpPr txBox="1">
            <a:spLocks noChangeArrowheads="1"/>
          </p:cNvSpPr>
          <p:nvPr/>
        </p:nvSpPr>
        <p:spPr bwMode="auto">
          <a:xfrm>
            <a:off x="5961063" y="2971800"/>
            <a:ext cx="541337" cy="269875"/>
          </a:xfrm>
          <a:prstGeom prst="rect">
            <a:avLst/>
          </a:prstGeom>
          <a:solidFill>
            <a:schemeClr val="bg1"/>
          </a:solidFill>
          <a:ln w="25400" cap="rnd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000" b="1"/>
              <a:t>IPA</a:t>
            </a:r>
            <a:endParaRPr lang="es-ES" sz="1000" b="1"/>
          </a:p>
        </p:txBody>
      </p:sp>
      <p:sp>
        <p:nvSpPr>
          <p:cNvPr id="215115" name="Line 75"/>
          <p:cNvSpPr>
            <a:spLocks noChangeShapeType="1"/>
          </p:cNvSpPr>
          <p:nvPr/>
        </p:nvSpPr>
        <p:spPr bwMode="auto">
          <a:xfrm flipH="1">
            <a:off x="5418138" y="3505200"/>
            <a:ext cx="677862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16" name="Line 76"/>
          <p:cNvSpPr>
            <a:spLocks noChangeShapeType="1"/>
          </p:cNvSpPr>
          <p:nvPr/>
        </p:nvSpPr>
        <p:spPr bwMode="auto">
          <a:xfrm flipH="1">
            <a:off x="5283200" y="29718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2075" tIns="46038" rIns="92075" bIns="46038" anchor="ctr"/>
          <a:lstStyle/>
          <a:p>
            <a:endParaRPr lang="en-US"/>
          </a:p>
        </p:txBody>
      </p:sp>
      <p:sp>
        <p:nvSpPr>
          <p:cNvPr id="215117" name="Text Box 77"/>
          <p:cNvSpPr txBox="1">
            <a:spLocks noChangeArrowheads="1"/>
          </p:cNvSpPr>
          <p:nvPr/>
        </p:nvSpPr>
        <p:spPr bwMode="auto">
          <a:xfrm>
            <a:off x="8262938" y="1066800"/>
            <a:ext cx="746125" cy="392113"/>
          </a:xfrm>
          <a:prstGeom prst="rect">
            <a:avLst/>
          </a:prstGeom>
          <a:solidFill>
            <a:srgbClr val="FFFF00"/>
          </a:solidFill>
          <a:ln w="25400" cap="rnd">
            <a:solidFill>
              <a:srgbClr val="FF6600"/>
            </a:solidFill>
            <a:prstDash val="sysDot"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MX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OPP</a:t>
            </a:r>
            <a:endParaRPr lang="es-ES" sz="1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ctr"/>
            <a:r>
              <a:rPr lang="es-ES" sz="2800"/>
              <a:t>Programa del nuevo Gobierno - 2005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52600"/>
            <a:ext cx="7772400" cy="44846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Ciencia, Tecnología e Innovación en la propuesta del nuevo gobierno: el Uruguay Innovador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Uno de los cinco pilares en el programa de gobierno: democrático, productivo, integrado socialmente, integrado en la región.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“El </a:t>
            </a:r>
            <a:r>
              <a:rPr lang="es-ES" sz="2400" b="1"/>
              <a:t>modelo de desarrollo</a:t>
            </a:r>
            <a:r>
              <a:rPr lang="es-ES" sz="2400"/>
              <a:t> propulsado por este gobierno, socialmente integrador y equitativo, políticamente democrático y sostenible en el largo plazo, descansa en gran medida en el conocimiento y, por lo tanto, en la expansión de las capacidades innovadoras y creativas de la sociedad: </a:t>
            </a:r>
            <a:r>
              <a:rPr lang="es-ES" sz="2400" b="1" i="1"/>
              <a:t>no hay desarrollo sin innovación</a:t>
            </a:r>
            <a:r>
              <a:rPr lang="es-ES" sz="2400"/>
              <a:t>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a topográfico">
  <a:themeElements>
    <a:clrScheme name="Mapa topográfico 1">
      <a:dk1>
        <a:srgbClr val="000000"/>
      </a:dk1>
      <a:lt1>
        <a:srgbClr val="EAEAEA"/>
      </a:lt1>
      <a:dk2>
        <a:srgbClr val="3A585A"/>
      </a:dk2>
      <a:lt2>
        <a:srgbClr val="FFFFCC"/>
      </a:lt2>
      <a:accent1>
        <a:srgbClr val="499EAF"/>
      </a:accent1>
      <a:accent2>
        <a:srgbClr val="376D6C"/>
      </a:accent2>
      <a:accent3>
        <a:srgbClr val="AEB4B5"/>
      </a:accent3>
      <a:accent4>
        <a:srgbClr val="C8C8C8"/>
      </a:accent4>
      <a:accent5>
        <a:srgbClr val="B1CCD4"/>
      </a:accent5>
      <a:accent6>
        <a:srgbClr val="316261"/>
      </a:accent6>
      <a:hlink>
        <a:srgbClr val="CCFFCC"/>
      </a:hlink>
      <a:folHlink>
        <a:srgbClr val="CC9900"/>
      </a:folHlink>
    </a:clrScheme>
    <a:fontScheme name="Mapa topográfico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pa topográfico 1">
        <a:dk1>
          <a:srgbClr val="000000"/>
        </a:dk1>
        <a:lt1>
          <a:srgbClr val="EAEAEA"/>
        </a:lt1>
        <a:dk2>
          <a:srgbClr val="3A585A"/>
        </a:dk2>
        <a:lt2>
          <a:srgbClr val="FFFFCC"/>
        </a:lt2>
        <a:accent1>
          <a:srgbClr val="499EAF"/>
        </a:accent1>
        <a:accent2>
          <a:srgbClr val="376D6C"/>
        </a:accent2>
        <a:accent3>
          <a:srgbClr val="AEB4B5"/>
        </a:accent3>
        <a:accent4>
          <a:srgbClr val="C8C8C8"/>
        </a:accent4>
        <a:accent5>
          <a:srgbClr val="B1CCD4"/>
        </a:accent5>
        <a:accent6>
          <a:srgbClr val="316261"/>
        </a:accent6>
        <a:hlink>
          <a:srgbClr val="CC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a topográfico 2">
        <a:dk1>
          <a:srgbClr val="00172E"/>
        </a:dk1>
        <a:lt1>
          <a:srgbClr val="FFFFFF"/>
        </a:lt1>
        <a:dk2>
          <a:srgbClr val="003366"/>
        </a:dk2>
        <a:lt2>
          <a:srgbClr val="B2B2B2"/>
        </a:lt2>
        <a:accent1>
          <a:srgbClr val="91C6D1"/>
        </a:accent1>
        <a:accent2>
          <a:srgbClr val="D6E9EE"/>
        </a:accent2>
        <a:accent3>
          <a:srgbClr val="FFFFFF"/>
        </a:accent3>
        <a:accent4>
          <a:srgbClr val="001226"/>
        </a:accent4>
        <a:accent5>
          <a:srgbClr val="C7DFE5"/>
        </a:accent5>
        <a:accent6>
          <a:srgbClr val="C2D3D8"/>
        </a:accent6>
        <a:hlink>
          <a:srgbClr val="666699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a topográfico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a topográfico 4">
        <a:dk1>
          <a:srgbClr val="333333"/>
        </a:dk1>
        <a:lt1>
          <a:srgbClr val="C0D7D8"/>
        </a:lt1>
        <a:dk2>
          <a:srgbClr val="223C3E"/>
        </a:dk2>
        <a:lt2>
          <a:srgbClr val="809EA2"/>
        </a:lt2>
        <a:accent1>
          <a:srgbClr val="FFFFCC"/>
        </a:accent1>
        <a:accent2>
          <a:srgbClr val="E3ECED"/>
        </a:accent2>
        <a:accent3>
          <a:srgbClr val="DCE8E9"/>
        </a:accent3>
        <a:accent4>
          <a:srgbClr val="2A2A2A"/>
        </a:accent4>
        <a:accent5>
          <a:srgbClr val="FFFFE2"/>
        </a:accent5>
        <a:accent6>
          <a:srgbClr val="CED6D7"/>
        </a:accent6>
        <a:hlink>
          <a:srgbClr val="660066"/>
        </a:hlink>
        <a:folHlink>
          <a:srgbClr val="A98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presentaciones\Mapa topográfico.pot</Template>
  <TotalTime>3465</TotalTime>
  <Words>1115</Words>
  <Application>Microsoft Office PowerPoint</Application>
  <PresentationFormat>On-screen Show (4:3)</PresentationFormat>
  <Paragraphs>225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Narrow</vt:lpstr>
      <vt:lpstr>Wingdings</vt:lpstr>
      <vt:lpstr>Arial Unicode MS</vt:lpstr>
      <vt:lpstr>Times New Roman</vt:lpstr>
      <vt:lpstr>Century</vt:lpstr>
      <vt:lpstr>Engravers MT</vt:lpstr>
      <vt:lpstr>Monotype Sorts</vt:lpstr>
      <vt:lpstr>Mapa topográfico</vt:lpstr>
      <vt:lpstr>Gráfico de Microsoft Graph 97</vt:lpstr>
      <vt:lpstr>Slide 1</vt:lpstr>
      <vt:lpstr>Contenido de la exposición</vt:lpstr>
      <vt:lpstr>Para ubicar a Uruguay</vt:lpstr>
      <vt:lpstr>La historia reciente en I+I</vt:lpstr>
      <vt:lpstr>La construcción institucional post-dictadura </vt:lpstr>
      <vt:lpstr>En torno al cambio de milenio</vt:lpstr>
      <vt:lpstr>Resultados de esta historia</vt:lpstr>
      <vt:lpstr>Slide 8</vt:lpstr>
      <vt:lpstr>Programa del nuevo Gobierno - 2005</vt:lpstr>
      <vt:lpstr>Estrategias y vías de cambio</vt:lpstr>
      <vt:lpstr>Estrategias y vías de cambio</vt:lpstr>
      <vt:lpstr>Gabinete Ministerial de la Innovación</vt:lpstr>
      <vt:lpstr>Consejo Nacional de Innovación, Ciencia y Tecnología - CONICYT</vt:lpstr>
      <vt:lpstr>ANII: Organismo Ejecutivo</vt:lpstr>
      <vt:lpstr>Estrategias y vías de cambio</vt:lpstr>
      <vt:lpstr>Más recursos</vt:lpstr>
      <vt:lpstr>Estrategias y vías de cambio</vt:lpstr>
      <vt:lpstr>Estrategias y vías de cambio</vt:lpstr>
      <vt:lpstr>Estrategias y vías de cambio</vt:lpstr>
      <vt:lpstr>Estrategias y vías de cambio</vt:lpstr>
      <vt:lpstr>ANII: Acciones</vt:lpstr>
      <vt:lpstr>En particular...</vt:lpstr>
      <vt:lpstr>Consideraciones finales</vt:lpstr>
    </vt:vector>
  </TitlesOfParts>
  <Company>DICyT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de Investigación e Innovación en Uruguay</dc:title>
  <dc:creator>Amilcar Davyt</dc:creator>
  <cp:lastModifiedBy>anarod</cp:lastModifiedBy>
  <cp:revision>335</cp:revision>
  <dcterms:created xsi:type="dcterms:W3CDTF">2005-08-10T13:15:44Z</dcterms:created>
  <dcterms:modified xsi:type="dcterms:W3CDTF">2010-07-12T02:36:33Z</dcterms:modified>
</cp:coreProperties>
</file>