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601" r:id="rId2"/>
    <p:sldId id="258" r:id="rId3"/>
    <p:sldId id="625" r:id="rId4"/>
    <p:sldId id="655" r:id="rId5"/>
    <p:sldId id="620" r:id="rId6"/>
    <p:sldId id="621" r:id="rId7"/>
    <p:sldId id="619" r:id="rId8"/>
    <p:sldId id="622" r:id="rId9"/>
    <p:sldId id="623" r:id="rId10"/>
    <p:sldId id="654" r:id="rId11"/>
    <p:sldId id="626" r:id="rId12"/>
    <p:sldId id="614" r:id="rId13"/>
    <p:sldId id="259" r:id="rId14"/>
    <p:sldId id="262" r:id="rId15"/>
    <p:sldId id="627" r:id="rId16"/>
    <p:sldId id="643" r:id="rId17"/>
    <p:sldId id="605" r:id="rId18"/>
    <p:sldId id="642" r:id="rId19"/>
    <p:sldId id="318" r:id="rId20"/>
    <p:sldId id="319" r:id="rId21"/>
    <p:sldId id="330" r:id="rId22"/>
    <p:sldId id="640" r:id="rId23"/>
    <p:sldId id="646" r:id="rId24"/>
    <p:sldId id="647" r:id="rId25"/>
    <p:sldId id="649" r:id="rId26"/>
    <p:sldId id="650" r:id="rId27"/>
    <p:sldId id="651" r:id="rId28"/>
    <p:sldId id="652" r:id="rId29"/>
    <p:sldId id="633" r:id="rId30"/>
    <p:sldId id="634" r:id="rId31"/>
    <p:sldId id="648" r:id="rId32"/>
    <p:sldId id="656" r:id="rId33"/>
  </p:sldIdLst>
  <p:sldSz cx="9144000" cy="6858000" type="screen4x3"/>
  <p:notesSz cx="7010400" cy="9296400"/>
  <p:embeddedFontLst>
    <p:embeddedFont>
      <p:font typeface="MS PGothic" pitchFamily="34" charset="-128"/>
      <p:regular r:id="rId36"/>
    </p:embeddedFont>
    <p:embeddedFont>
      <p:font typeface="Tahoma" pitchFamily="34" charset="0"/>
      <p:regular r:id="rId37"/>
      <p:bold r:id="rId38"/>
    </p:embeddedFont>
    <p:embeddedFont>
      <p:font typeface="Times" pitchFamily="18" charset="0"/>
      <p:regular r:id="rId39"/>
      <p:bold r:id="rId40"/>
      <p:italic r:id="rId41"/>
      <p:boldItalic r:id="rId42"/>
    </p:embeddedFont>
  </p:embeddedFontLst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99CCFF"/>
    <a:srgbClr val="000066"/>
    <a:srgbClr val="B2B2B2"/>
    <a:srgbClr val="FFFF99"/>
    <a:srgbClr val="FFFF66"/>
    <a:srgbClr val="D887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825" autoAdjust="0"/>
    <p:restoredTop sz="94693" autoAdjust="0"/>
  </p:normalViewPr>
  <p:slideViewPr>
    <p:cSldViewPr>
      <p:cViewPr>
        <p:scale>
          <a:sx n="75" d="100"/>
          <a:sy n="75" d="100"/>
        </p:scale>
        <p:origin x="-4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s-ES"/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s-ES"/>
          </a:p>
        </p:txBody>
      </p:sp>
      <p:sp>
        <p:nvSpPr>
          <p:cNvPr id="523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s-ES"/>
          </a:p>
        </p:txBody>
      </p:sp>
      <p:sp>
        <p:nvSpPr>
          <p:cNvPr id="523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E4C21441-CCE8-4D72-A58C-1D671522965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s-ES"/>
          </a:p>
        </p:txBody>
      </p:sp>
      <p:sp>
        <p:nvSpPr>
          <p:cNvPr id="768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4E7A3CEC-C44B-4DD6-A43B-C194AAF19A85}" type="slidenum">
              <a:rPr lang="es-ES_tradnl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9F3E8721-9E7E-40AF-B2EE-4210D9446A6F}" type="slidenum">
              <a:rPr lang="es-ES_tradnl" sz="1200"/>
              <a:pPr algn="r" defTabSz="931863"/>
              <a:t>10</a:t>
            </a:fld>
            <a:endParaRPr lang="es-ES_tradnl" sz="1200"/>
          </a:p>
        </p:txBody>
      </p:sp>
      <p:sp>
        <p:nvSpPr>
          <p:cNvPr id="2805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1100" y="696913"/>
            <a:ext cx="4649788" cy="3487737"/>
          </a:xfrm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628D3165-BBD6-448A-9690-958A74C39BB6}" type="slidenum">
              <a:rPr lang="es-ES_tradnl" sz="1200"/>
              <a:pPr algn="r" defTabSz="931863"/>
              <a:t>11</a:t>
            </a:fld>
            <a:endParaRPr lang="es-ES_tradnl" sz="1200"/>
          </a:p>
        </p:txBody>
      </p:sp>
      <p:sp>
        <p:nvSpPr>
          <p:cNvPr id="211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14AA7A12-9512-46A9-9AFA-ECF76063EBDF}" type="slidenum">
              <a:rPr lang="es-ES_tradnl" sz="1200"/>
              <a:pPr algn="r" defTabSz="931863"/>
              <a:t>12</a:t>
            </a:fld>
            <a:endParaRPr lang="es-ES_tradnl" sz="1200"/>
          </a:p>
        </p:txBody>
      </p:sp>
      <p:sp>
        <p:nvSpPr>
          <p:cNvPr id="1863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1100" y="696913"/>
            <a:ext cx="4649788" cy="3487737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BA6A3C2-83E3-4D8A-98CB-03D4FFE163DE}" type="slidenum">
              <a:rPr lang="es-ES_tradnl"/>
              <a:pPr/>
              <a:t>13</a:t>
            </a:fld>
            <a:endParaRPr lang="es-ES_tradnl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4F47ADD-ADC2-4953-8355-C683EEE91EDA}" type="slidenum">
              <a:rPr lang="es-ES_tradnl"/>
              <a:pPr/>
              <a:t>14</a:t>
            </a:fld>
            <a:endParaRPr lang="es-ES_tradnl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76911D1B-1ECC-4D63-9317-609DEAE8E4EF}" type="slidenum">
              <a:rPr lang="es-ES_tradnl" sz="1200"/>
              <a:pPr algn="r" defTabSz="931863"/>
              <a:t>15</a:t>
            </a:fld>
            <a:endParaRPr lang="es-ES_tradnl" sz="1200"/>
          </a:p>
        </p:txBody>
      </p:sp>
      <p:sp>
        <p:nvSpPr>
          <p:cNvPr id="214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3DBB84C3-2ED1-44F9-8228-312FB54E981B}" type="slidenum">
              <a:rPr lang="es-ES_tradnl" sz="1200"/>
              <a:pPr algn="r" defTabSz="931863"/>
              <a:t>16</a:t>
            </a:fld>
            <a:endParaRPr lang="es-ES_tradnl" sz="1200"/>
          </a:p>
        </p:txBody>
      </p:sp>
      <p:sp>
        <p:nvSpPr>
          <p:cNvPr id="251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AEE3CFA7-13DB-409A-9747-DBB8DA82E87B}" type="slidenum">
              <a:rPr lang="es-ES_tradnl" sz="1200"/>
              <a:pPr algn="r" defTabSz="931863"/>
              <a:t>23</a:t>
            </a:fld>
            <a:endParaRPr lang="es-ES_tradnl" sz="1200"/>
          </a:p>
        </p:txBody>
      </p:sp>
      <p:sp>
        <p:nvSpPr>
          <p:cNvPr id="2631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31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199BABB-6719-40FB-8E1C-0B060D66E7CF}" type="slidenum">
              <a:rPr lang="es-ES_tradnl"/>
              <a:pPr/>
              <a:t>2</a:t>
            </a:fld>
            <a:endParaRPr lang="es-ES_tradnl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154B94A2-6978-48BF-A1C8-E5D1E1C018D1}" type="slidenum">
              <a:rPr lang="es-ES_tradnl" sz="1200"/>
              <a:pPr algn="r" defTabSz="931863"/>
              <a:t>24</a:t>
            </a:fld>
            <a:endParaRPr lang="es-ES_tradnl" sz="1200"/>
          </a:p>
        </p:txBody>
      </p:sp>
      <p:sp>
        <p:nvSpPr>
          <p:cNvPr id="2652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52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CB7EA2CF-4C09-4987-B5F9-E588E0D4EC40}" type="slidenum">
              <a:rPr lang="es-ES_tradnl" sz="1200"/>
              <a:pPr algn="r" defTabSz="931863"/>
              <a:t>25</a:t>
            </a:fld>
            <a:endParaRPr lang="es-ES_tradnl" sz="1200"/>
          </a:p>
        </p:txBody>
      </p:sp>
      <p:sp>
        <p:nvSpPr>
          <p:cNvPr id="2693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93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886374EC-1158-479F-B9CD-A431FFDD0F7F}" type="slidenum">
              <a:rPr lang="es-ES_tradnl" sz="1200"/>
              <a:pPr algn="r" defTabSz="931863"/>
              <a:t>26</a:t>
            </a:fld>
            <a:endParaRPr lang="es-ES_tradnl" sz="1200"/>
          </a:p>
        </p:txBody>
      </p:sp>
      <p:sp>
        <p:nvSpPr>
          <p:cNvPr id="2713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13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B4492CAC-8D54-4992-8A99-D9696E3FEC68}" type="slidenum">
              <a:rPr lang="es-ES_tradnl" sz="1200"/>
              <a:pPr algn="r" defTabSz="931863"/>
              <a:t>29</a:t>
            </a:fld>
            <a:endParaRPr lang="es-ES_tradnl" sz="1200"/>
          </a:p>
        </p:txBody>
      </p:sp>
      <p:sp>
        <p:nvSpPr>
          <p:cNvPr id="230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73B45723-399A-4A81-87C9-86FF77FD8897}" type="slidenum">
              <a:rPr lang="es-ES_tradnl" sz="1200"/>
              <a:pPr algn="r" defTabSz="931863"/>
              <a:t>30</a:t>
            </a:fld>
            <a:endParaRPr lang="es-ES_tradnl" sz="1200"/>
          </a:p>
        </p:txBody>
      </p:sp>
      <p:sp>
        <p:nvSpPr>
          <p:cNvPr id="232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FD0C9FAE-16E3-4DB4-BBEE-9483AA296C46}" type="slidenum">
              <a:rPr lang="es-ES_tradnl" sz="1200"/>
              <a:pPr algn="r" defTabSz="931863"/>
              <a:t>31</a:t>
            </a:fld>
            <a:endParaRPr lang="es-ES_tradnl" sz="1200"/>
          </a:p>
        </p:txBody>
      </p:sp>
      <p:sp>
        <p:nvSpPr>
          <p:cNvPr id="2672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72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698F7672-8AE6-4CBB-BA19-E3A6A7BAE665}" type="slidenum">
              <a:rPr lang="es-ES_tradnl" sz="1200"/>
              <a:pPr algn="r" defTabSz="931863"/>
              <a:t>3</a:t>
            </a:fld>
            <a:endParaRPr lang="es-ES_tradnl" sz="1200"/>
          </a:p>
        </p:txBody>
      </p:sp>
      <p:sp>
        <p:nvSpPr>
          <p:cNvPr id="209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846562F7-39A1-49C1-B223-681F51D1F4B4}" type="slidenum">
              <a:rPr lang="es-ES_tradnl" sz="1200"/>
              <a:pPr algn="r" defTabSz="931863"/>
              <a:t>4</a:t>
            </a:fld>
            <a:endParaRPr lang="es-ES_tradnl" sz="1200"/>
          </a:p>
        </p:txBody>
      </p:sp>
      <p:sp>
        <p:nvSpPr>
          <p:cNvPr id="2826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26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36AAE793-FFE7-4EBA-AB0E-34DCA7BA47E4}" type="slidenum">
              <a:rPr lang="es-ES_tradnl" sz="1200"/>
              <a:pPr algn="r" defTabSz="931863"/>
              <a:t>5</a:t>
            </a:fld>
            <a:endParaRPr lang="es-ES_tradnl" sz="1200"/>
          </a:p>
        </p:txBody>
      </p:sp>
      <p:sp>
        <p:nvSpPr>
          <p:cNvPr id="1996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1100" y="696913"/>
            <a:ext cx="4649788" cy="3487737"/>
          </a:xfrm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0F7AA79C-5959-4C34-91C7-17D50FFE5275}" type="slidenum">
              <a:rPr lang="es-ES_tradnl" sz="1200"/>
              <a:pPr algn="r" defTabSz="931863"/>
              <a:t>6</a:t>
            </a:fld>
            <a:endParaRPr lang="es-ES_tradnl" sz="1200"/>
          </a:p>
        </p:txBody>
      </p:sp>
      <p:sp>
        <p:nvSpPr>
          <p:cNvPr id="2017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1100" y="696913"/>
            <a:ext cx="4649788" cy="3487737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6986FF9E-B327-4688-9FA6-AF14D422F1DC}" type="slidenum">
              <a:rPr lang="es-ES_tradnl" sz="1200"/>
              <a:pPr algn="r" defTabSz="931863"/>
              <a:t>7</a:t>
            </a:fld>
            <a:endParaRPr lang="es-ES_tradnl" sz="1200"/>
          </a:p>
        </p:txBody>
      </p:sp>
      <p:sp>
        <p:nvSpPr>
          <p:cNvPr id="1955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1100" y="696913"/>
            <a:ext cx="4649788" cy="3487737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DC7FC997-03F0-4324-8CBB-D14518B0609D}" type="slidenum">
              <a:rPr lang="es-ES_tradnl" sz="1200"/>
              <a:pPr algn="r" defTabSz="931863"/>
              <a:t>8</a:t>
            </a:fld>
            <a:endParaRPr lang="es-ES_tradnl" sz="1200"/>
          </a:p>
        </p:txBody>
      </p:sp>
      <p:sp>
        <p:nvSpPr>
          <p:cNvPr id="2037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1100" y="696913"/>
            <a:ext cx="4649788" cy="3487737"/>
          </a:xfrm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12489860-10F0-4B5E-9C0F-D94FFB5218E0}" type="slidenum">
              <a:rPr lang="es-ES_tradnl" sz="1200"/>
              <a:pPr algn="r" defTabSz="931863"/>
              <a:t>9</a:t>
            </a:fld>
            <a:endParaRPr lang="es-ES_tradnl" sz="1200"/>
          </a:p>
        </p:txBody>
      </p:sp>
      <p:sp>
        <p:nvSpPr>
          <p:cNvPr id="2058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1100" y="696913"/>
            <a:ext cx="4649788" cy="3487737"/>
          </a:xfrm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A9DBB-F531-4D3F-939C-7AAA3ACB7DD7}" type="datetime1">
              <a:rPr lang="es-ES"/>
              <a:pPr>
                <a:defRPr/>
              </a:pPr>
              <a:t>11/07/2010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7C4B9-E129-4D93-9D53-9C550F0B975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902C-BF98-42EC-8FC7-7A0A2C2607FA}" type="datetime1">
              <a:rPr lang="es-ES"/>
              <a:pPr>
                <a:defRPr/>
              </a:pPr>
              <a:t>11/07/2010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40E0B-767B-4BE4-9D6E-84F6CE795C8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A7DFA-E0A2-4AD2-A9AC-C79D4EEA1BFC}" type="datetime1">
              <a:rPr lang="es-ES"/>
              <a:pPr>
                <a:defRPr/>
              </a:pPr>
              <a:t>11/07/2010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2DDA2-8C42-4F7D-8E26-E011003CD8AE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C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7567B-9E38-4FB5-A073-7DD44A2F74C9}" type="datetime1">
              <a:rPr lang="es-ES"/>
              <a:pPr>
                <a:defRPr/>
              </a:pPr>
              <a:t>11/07/2010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AF999-858F-4193-938B-46154B2048D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68FD9-EA62-4EBF-8CCF-DB106A121D10}" type="datetime1">
              <a:rPr lang="es-ES"/>
              <a:pPr>
                <a:defRPr/>
              </a:pPr>
              <a:t>11/07/2010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D47C6-BF2E-4DE6-9F96-E7FCB24B441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78C28-185C-43A8-AFDF-566586FB5D01}" type="datetime1">
              <a:rPr lang="es-ES"/>
              <a:pPr>
                <a:defRPr/>
              </a:pPr>
              <a:t>11/07/2010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F0405-39B6-4860-92E6-A5B8B328EA8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3816A-819E-498E-B850-95B48B3F4BF0}" type="datetime1">
              <a:rPr lang="es-ES"/>
              <a:pPr>
                <a:defRPr/>
              </a:pPr>
              <a:t>11/07/2010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E5B98-6B69-4CFE-872C-E8BE2D2F5BC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830EC-6710-4C73-BDE2-3682F486A305}" type="datetime1">
              <a:rPr lang="es-ES"/>
              <a:pPr>
                <a:defRPr/>
              </a:pPr>
              <a:t>11/07/2010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D85A6-75CC-4771-9BF7-A2BB906E81B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2274B-BC6E-4EC1-8D0E-CDCA343B7468}" type="datetime1">
              <a:rPr lang="es-ES"/>
              <a:pPr>
                <a:defRPr/>
              </a:pPr>
              <a:t>11/07/2010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9391C-E0A2-413C-BE1D-203A0AEFAFE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57202-299A-4A45-A6A6-35B9AE57D540}" type="datetime1">
              <a:rPr lang="es-ES"/>
              <a:pPr>
                <a:defRPr/>
              </a:pPr>
              <a:t>11/07/2010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60C3B-AC92-40CB-8351-9D53E5349FA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54C7-F639-4879-B147-F8DA86AC656D}" type="datetime1">
              <a:rPr lang="es-ES"/>
              <a:pPr>
                <a:defRPr/>
              </a:pPr>
              <a:t>11/07/2010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68FFB-F8A1-4650-BF93-ACA98F62C49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C8142-459C-4AE1-8F40-80BC7AB78864}" type="datetime1">
              <a:rPr lang="es-ES"/>
              <a:pPr>
                <a:defRPr/>
              </a:pPr>
              <a:t>11/07/2010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9C2FE-9ACC-4567-AF6F-265ED11F0A5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5ECE5-8ADC-4C09-8454-289BFDDB212A}" type="datetime1">
              <a:rPr lang="es-ES"/>
              <a:pPr>
                <a:defRPr/>
              </a:pPr>
              <a:t>11/07/2010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890B3-D584-4C08-A152-BA2C960ECA7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374ECE81-3091-4A8A-BD91-C3F5FFF955AB}" type="datetime1">
              <a:rPr lang="es-ES"/>
              <a:pPr>
                <a:defRPr/>
              </a:pPr>
              <a:t>11/07/2010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768D17E9-4750-44DD-B13F-70ABDFD9ABE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Office_Excel_Chart5.xls"/><Relationship Id="rId5" Type="http://schemas.openxmlformats.org/officeDocument/2006/relationships/hyperlink" Target="http://www.ricyt.edu.ar/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5.png"/><Relationship Id="rId7" Type="http://schemas.openxmlformats.org/officeDocument/2006/relationships/slide" Target="slide2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10" Type="http://schemas.openxmlformats.org/officeDocument/2006/relationships/slide" Target="slide28.xml"/><Relationship Id="rId4" Type="http://schemas.openxmlformats.org/officeDocument/2006/relationships/slide" Target="slide16.xml"/><Relationship Id="rId9" Type="http://schemas.openxmlformats.org/officeDocument/2006/relationships/slide" Target="slide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Microsoft_Office_Excel_Chart6.xls"/><Relationship Id="rId5" Type="http://schemas.openxmlformats.org/officeDocument/2006/relationships/image" Target="../media/image19.png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29.xm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5.png"/><Relationship Id="rId10" Type="http://schemas.openxmlformats.org/officeDocument/2006/relationships/slide" Target="slide31.xml"/><Relationship Id="rId4" Type="http://schemas.openxmlformats.org/officeDocument/2006/relationships/slide" Target="slide30.xml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slide" Target="slide24.xml"/><Relationship Id="rId5" Type="http://schemas.openxmlformats.org/officeDocument/2006/relationships/oleObject" Target="../embeddings/Microsoft_Office_Excel_Chart7.xls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Microsoft_Office_Excel_Chart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png"/><Relationship Id="rId5" Type="http://schemas.openxmlformats.org/officeDocument/2006/relationships/slide" Target="slide24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slide" Target="slide24.xml"/><Relationship Id="rId5" Type="http://schemas.openxmlformats.org/officeDocument/2006/relationships/oleObject" Target="../embeddings/Microsoft_Office_Excel_Chart9.xls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slide" Target="slide27.xml"/><Relationship Id="rId5" Type="http://schemas.openxmlformats.org/officeDocument/2006/relationships/oleObject" Target="../embeddings/Microsoft_Office_Excel_Chart10.xls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Chart1.xls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Chart2.xls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Microsoft_Office_Excel_Chart3.xls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Microsoft_Office_Excel_Chart4.xls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1026" descr="FOND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</p:spPr>
      </p:pic>
      <p:sp>
        <p:nvSpPr>
          <p:cNvPr id="15462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s-ES_tradnl" smtClean="0"/>
              <a:t> </a:t>
            </a:r>
          </a:p>
        </p:txBody>
      </p:sp>
      <p:pic>
        <p:nvPicPr>
          <p:cNvPr id="154628" name="Picture 1028" descr="gu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5175" y="3624263"/>
            <a:ext cx="22225" cy="719137"/>
          </a:xfrm>
          <a:prstGeom prst="rect">
            <a:avLst/>
          </a:prstGeom>
          <a:noFill/>
        </p:spPr>
      </p:pic>
      <p:pic>
        <p:nvPicPr>
          <p:cNvPr id="154630" name="Picture 1030" descr="20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1388" y="3836988"/>
            <a:ext cx="1143000" cy="396875"/>
          </a:xfrm>
          <a:prstGeom prst="rect">
            <a:avLst/>
          </a:prstGeom>
          <a:noFill/>
        </p:spPr>
      </p:pic>
      <p:sp>
        <p:nvSpPr>
          <p:cNvPr id="154631" name="Text Box 1031"/>
          <p:cNvSpPr txBox="1">
            <a:spLocks noChangeArrowheads="1"/>
          </p:cNvSpPr>
          <p:nvPr/>
        </p:nvSpPr>
        <p:spPr bwMode="auto">
          <a:xfrm>
            <a:off x="468313" y="3735388"/>
            <a:ext cx="412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2400"/>
          </a:p>
        </p:txBody>
      </p:sp>
      <p:sp>
        <p:nvSpPr>
          <p:cNvPr id="154632" name="Text Box 1032"/>
          <p:cNvSpPr txBox="1">
            <a:spLocks noChangeArrowheads="1"/>
          </p:cNvSpPr>
          <p:nvPr/>
        </p:nvSpPr>
        <p:spPr bwMode="auto">
          <a:xfrm>
            <a:off x="174625" y="2924175"/>
            <a:ext cx="5456238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>
                <a:solidFill>
                  <a:schemeClr val="bg1"/>
                </a:solidFill>
              </a:rPr>
              <a:t>Diálogo Regional</a:t>
            </a:r>
          </a:p>
          <a:p>
            <a:endParaRPr lang="es-MX" sz="2400">
              <a:solidFill>
                <a:schemeClr val="bg1"/>
              </a:solidFill>
            </a:endParaRPr>
          </a:p>
          <a:p>
            <a:r>
              <a:rPr lang="es-MX" sz="2400">
                <a:solidFill>
                  <a:schemeClr val="bg1"/>
                </a:solidFill>
              </a:rPr>
              <a:t>Estrategias de Formación, Movilidad e </a:t>
            </a:r>
          </a:p>
          <a:p>
            <a:r>
              <a:rPr lang="es-MX" sz="2400">
                <a:solidFill>
                  <a:schemeClr val="bg1"/>
                </a:solidFill>
              </a:rPr>
              <a:t>Inserción Laboral de Capital Humano</a:t>
            </a:r>
          </a:p>
          <a:p>
            <a:r>
              <a:rPr lang="es-MX" sz="2400">
                <a:solidFill>
                  <a:schemeClr val="bg1"/>
                </a:solidFill>
              </a:rPr>
              <a:t>Avanzado en Ciencia y Tecnología</a:t>
            </a:r>
          </a:p>
          <a:p>
            <a:endParaRPr lang="es-MX" sz="2000">
              <a:solidFill>
                <a:schemeClr val="bg1"/>
              </a:solidFill>
            </a:endParaRPr>
          </a:p>
          <a:p>
            <a:endParaRPr lang="es-E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-26988"/>
            <a:ext cx="7772400" cy="1143001"/>
          </a:xfrm>
        </p:spPr>
        <p:txBody>
          <a:bodyPr/>
          <a:lstStyle/>
          <a:p>
            <a:pPr algn="l" eaLnBrk="1" hangingPunct="1"/>
            <a:r>
              <a:rPr lang="es-ES_tradnl" sz="3200" smtClean="0">
                <a:solidFill>
                  <a:schemeClr val="hlink"/>
                </a:solidFill>
              </a:rPr>
              <a:t>Contexto Regional</a:t>
            </a:r>
            <a:endParaRPr lang="es-ES" sz="3200" smtClean="0">
              <a:solidFill>
                <a:schemeClr val="hlink"/>
              </a:solidFill>
            </a:endParaRPr>
          </a:p>
        </p:txBody>
      </p:sp>
      <p:pic>
        <p:nvPicPr>
          <p:cNvPr id="279555" name="Picture 3" descr="ra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93863" y="1052513"/>
            <a:ext cx="57610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9556" name="Text Box 1028"/>
          <p:cNvSpPr txBox="1">
            <a:spLocks noChangeArrowheads="1"/>
          </p:cNvSpPr>
          <p:nvPr/>
        </p:nvSpPr>
        <p:spPr bwMode="auto">
          <a:xfrm>
            <a:off x="250825" y="1196975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000">
                <a:solidFill>
                  <a:schemeClr val="accent2"/>
                </a:solidFill>
              </a:rPr>
              <a:t>A pesar de lo anterior, se observa un incremento en el número de graduados de doctorado .....</a:t>
            </a:r>
            <a:endParaRPr lang="es-ES" sz="2000">
              <a:solidFill>
                <a:schemeClr val="accent2"/>
              </a:solidFill>
            </a:endParaRPr>
          </a:p>
        </p:txBody>
      </p:sp>
      <p:sp>
        <p:nvSpPr>
          <p:cNvPr id="279557" name="Rectangle 1029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9559" name="Rectangle 1031"/>
          <p:cNvSpPr>
            <a:spLocks noChangeArrowheads="1"/>
          </p:cNvSpPr>
          <p:nvPr/>
        </p:nvSpPr>
        <p:spPr bwMode="auto">
          <a:xfrm>
            <a:off x="684213" y="6437313"/>
            <a:ext cx="4273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57150" algn="l"/>
              </a:tabLst>
            </a:pPr>
            <a:r>
              <a:rPr lang="es-MX" sz="1400">
                <a:solidFill>
                  <a:schemeClr val="bg2"/>
                </a:solidFill>
              </a:rPr>
              <a:t>Fuente: Ricyt, Indicadores de CyT, </a:t>
            </a:r>
            <a:r>
              <a:rPr lang="es-MX" sz="1400">
                <a:solidFill>
                  <a:schemeClr val="bg2"/>
                </a:solidFill>
                <a:hlinkClick r:id="rId5"/>
              </a:rPr>
              <a:t>www.ricyt.edu.ar</a:t>
            </a:r>
            <a:endParaRPr lang="es-MX" sz="1400">
              <a:solidFill>
                <a:schemeClr val="bg2"/>
              </a:solidFill>
            </a:endParaRPr>
          </a:p>
        </p:txBody>
      </p:sp>
      <p:sp>
        <p:nvSpPr>
          <p:cNvPr id="279561" name="Rectangle 1033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9560" name="Object 1032"/>
          <p:cNvGraphicFramePr>
            <a:graphicFrameLocks noChangeAspect="1"/>
          </p:cNvGraphicFramePr>
          <p:nvPr/>
        </p:nvGraphicFramePr>
        <p:xfrm>
          <a:off x="468313" y="1773238"/>
          <a:ext cx="7993062" cy="4668837"/>
        </p:xfrm>
        <a:graphic>
          <a:graphicData uri="http://schemas.openxmlformats.org/presentationml/2006/ole">
            <p:oleObj spid="_x0000_s279560" name="Gráfico" r:id="rId6" imgW="5486400" imgH="337185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FONDO Separadi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1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7813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z="3600" b="1" smtClean="0">
                <a:solidFill>
                  <a:srgbClr val="3A90A4"/>
                </a:solidFill>
              </a:rPr>
              <a:t>Caso Chileno</a:t>
            </a:r>
            <a:endParaRPr lang="es-ES_trad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s-ES_tradnl" sz="3200" smtClean="0">
                <a:solidFill>
                  <a:srgbClr val="3A90A4"/>
                </a:solidFill>
              </a:rPr>
              <a:t>Antecedentes</a:t>
            </a:r>
            <a:br>
              <a:rPr lang="es-ES_tradnl" sz="3200" smtClean="0">
                <a:solidFill>
                  <a:srgbClr val="3A90A4"/>
                </a:solidFill>
              </a:rPr>
            </a:br>
            <a:endParaRPr lang="es-ES" sz="3200" smtClean="0">
              <a:solidFill>
                <a:srgbClr val="3A90A4"/>
              </a:solidFill>
            </a:endParaRPr>
          </a:p>
        </p:txBody>
      </p:sp>
      <p:pic>
        <p:nvPicPr>
          <p:cNvPr id="185347" name="Picture 3" descr="ra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81313" y="1125538"/>
            <a:ext cx="57610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1547813" y="1268413"/>
            <a:ext cx="5562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922" tIns="32461" rIns="64922" bIns="32461">
            <a:spAutoFit/>
          </a:bodyPr>
          <a:lstStyle/>
          <a:p>
            <a:pPr algn="ctr"/>
            <a:r>
              <a:rPr lang="es-CL" sz="1300" b="1">
                <a:solidFill>
                  <a:srgbClr val="000000"/>
                </a:solidFill>
              </a:rPr>
              <a:t>INSTITUCIONALIDAD DEL SISTEMA PÚBLICO NACIONAL DE INNOVACIÓN </a:t>
            </a:r>
            <a:endParaRPr lang="es-ES" sz="2400"/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1547813" y="6583363"/>
            <a:ext cx="5121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defTabSz="912813" eaLnBrk="1" hangingPunct="1"/>
            <a:r>
              <a:rPr lang="es-MX" sz="1200">
                <a:solidFill>
                  <a:schemeClr val="bg2"/>
                </a:solidFill>
                <a:latin typeface="Tahoma" pitchFamily="34" charset="0"/>
              </a:rPr>
              <a:t>Fuente: Departamento de Estudios y Planificación Estratégica – CONICYT</a:t>
            </a:r>
            <a:endParaRPr lang="es-ES" sz="1200">
              <a:solidFill>
                <a:schemeClr val="bg2"/>
              </a:solidFill>
              <a:latin typeface="Tahoma" pitchFamily="34" charset="0"/>
            </a:endParaRPr>
          </a:p>
        </p:txBody>
      </p:sp>
      <p:grpSp>
        <p:nvGrpSpPr>
          <p:cNvPr id="185350" name="Group 6"/>
          <p:cNvGrpSpPr>
            <a:grpSpLocks noChangeAspect="1"/>
          </p:cNvGrpSpPr>
          <p:nvPr/>
        </p:nvGrpSpPr>
        <p:grpSpPr bwMode="auto">
          <a:xfrm>
            <a:off x="1449388" y="1809750"/>
            <a:ext cx="5715000" cy="4572000"/>
            <a:chOff x="1721" y="1259"/>
            <a:chExt cx="9000" cy="7200"/>
          </a:xfrm>
        </p:grpSpPr>
        <p:sp>
          <p:nvSpPr>
            <p:cNvPr id="185351" name="AutoShape 7"/>
            <p:cNvSpPr>
              <a:spLocks noChangeAspect="1" noChangeArrowheads="1"/>
            </p:cNvSpPr>
            <p:nvPr/>
          </p:nvSpPr>
          <p:spPr bwMode="auto">
            <a:xfrm>
              <a:off x="1721" y="1259"/>
              <a:ext cx="9000" cy="7200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s-CL" sz="2400"/>
            </a:p>
          </p:txBody>
        </p:sp>
        <p:sp>
          <p:nvSpPr>
            <p:cNvPr id="185352" name="Text Box 8"/>
            <p:cNvSpPr txBox="1">
              <a:spLocks noChangeArrowheads="1"/>
            </p:cNvSpPr>
            <p:nvPr/>
          </p:nvSpPr>
          <p:spPr bwMode="auto">
            <a:xfrm>
              <a:off x="4292" y="2725"/>
              <a:ext cx="3412" cy="64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4922" tIns="32461" rIns="64922" bIns="32461">
              <a:spAutoFit/>
            </a:bodyPr>
            <a:lstStyle/>
            <a:p>
              <a:pPr algn="ctr"/>
              <a:r>
                <a:rPr lang="es-CL" sz="1100">
                  <a:solidFill>
                    <a:srgbClr val="FFFFFF"/>
                  </a:solidFill>
                </a:rPr>
                <a:t>Comité Interministerial para la  Innovación</a:t>
              </a:r>
              <a:endParaRPr lang="es-ES" sz="2400"/>
            </a:p>
          </p:txBody>
        </p:sp>
        <p:sp>
          <p:nvSpPr>
            <p:cNvPr id="185353" name="Text Box 9"/>
            <p:cNvSpPr txBox="1">
              <a:spLocks noChangeArrowheads="1"/>
            </p:cNvSpPr>
            <p:nvPr/>
          </p:nvSpPr>
          <p:spPr bwMode="auto">
            <a:xfrm>
              <a:off x="3132" y="4598"/>
              <a:ext cx="2075" cy="576"/>
            </a:xfrm>
            <a:prstGeom prst="rect">
              <a:avLst/>
            </a:prstGeom>
            <a:solidFill>
              <a:srgbClr val="00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4922" tIns="32461" rIns="64922" bIns="32461">
              <a:spAutoFit/>
            </a:bodyPr>
            <a:lstStyle/>
            <a:p>
              <a:pPr algn="ctr"/>
              <a:r>
                <a:rPr lang="es-CL" sz="800">
                  <a:solidFill>
                    <a:srgbClr val="000000"/>
                  </a:solidFill>
                </a:rPr>
                <a:t>MINEDUC</a:t>
              </a:r>
            </a:p>
            <a:p>
              <a:pPr algn="ctr"/>
              <a:r>
                <a:rPr lang="es-CL" sz="1100">
                  <a:solidFill>
                    <a:srgbClr val="000000"/>
                  </a:solidFill>
                </a:rPr>
                <a:t>CONICYT </a:t>
              </a:r>
              <a:endParaRPr lang="es-ES" sz="2400"/>
            </a:p>
          </p:txBody>
        </p:sp>
        <p:sp>
          <p:nvSpPr>
            <p:cNvPr id="185354" name="Text Box 10"/>
            <p:cNvSpPr txBox="1">
              <a:spLocks noChangeArrowheads="1"/>
            </p:cNvSpPr>
            <p:nvPr/>
          </p:nvSpPr>
          <p:spPr bwMode="auto">
            <a:xfrm>
              <a:off x="6767" y="4679"/>
              <a:ext cx="1928" cy="540"/>
            </a:xfrm>
            <a:prstGeom prst="rect">
              <a:avLst/>
            </a:prstGeom>
            <a:solidFill>
              <a:srgbClr val="00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4922" tIns="32461" rIns="64922" bIns="32461"/>
            <a:lstStyle/>
            <a:p>
              <a:pPr algn="ctr"/>
              <a:r>
                <a:rPr lang="es-CL" sz="800">
                  <a:solidFill>
                    <a:srgbClr val="000000"/>
                  </a:solidFill>
                </a:rPr>
                <a:t>MINECON</a:t>
              </a:r>
            </a:p>
            <a:p>
              <a:pPr algn="ctr"/>
              <a:r>
                <a:rPr lang="es-CL" sz="1100">
                  <a:solidFill>
                    <a:srgbClr val="000000"/>
                  </a:solidFill>
                </a:rPr>
                <a:t>CORFO</a:t>
              </a:r>
              <a:endParaRPr lang="es-ES" sz="2400"/>
            </a:p>
          </p:txBody>
        </p:sp>
        <p:sp>
          <p:nvSpPr>
            <p:cNvPr id="185355" name="AutoShape 11"/>
            <p:cNvSpPr>
              <a:spLocks noChangeArrowheads="1"/>
            </p:cNvSpPr>
            <p:nvPr/>
          </p:nvSpPr>
          <p:spPr bwMode="auto">
            <a:xfrm>
              <a:off x="3873" y="3477"/>
              <a:ext cx="518" cy="1056"/>
            </a:xfrm>
            <a:prstGeom prst="curvedRightArrow">
              <a:avLst>
                <a:gd name="adj1" fmla="val 40772"/>
                <a:gd name="adj2" fmla="val 81544"/>
                <a:gd name="adj3" fmla="val 33333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L" sz="2400"/>
            </a:p>
          </p:txBody>
        </p:sp>
        <p:sp>
          <p:nvSpPr>
            <p:cNvPr id="185356" name="AutoShape 12"/>
            <p:cNvSpPr>
              <a:spLocks noChangeArrowheads="1"/>
            </p:cNvSpPr>
            <p:nvPr/>
          </p:nvSpPr>
          <p:spPr bwMode="auto">
            <a:xfrm>
              <a:off x="7507" y="3477"/>
              <a:ext cx="444" cy="1121"/>
            </a:xfrm>
            <a:prstGeom prst="curvedLeftArrow">
              <a:avLst>
                <a:gd name="adj1" fmla="val 50495"/>
                <a:gd name="adj2" fmla="val 100991"/>
                <a:gd name="adj3" fmla="val 33333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L" sz="2400"/>
            </a:p>
          </p:txBody>
        </p:sp>
        <p:sp>
          <p:nvSpPr>
            <p:cNvPr id="185357" name="Text Box 13"/>
            <p:cNvSpPr txBox="1">
              <a:spLocks noChangeArrowheads="1"/>
            </p:cNvSpPr>
            <p:nvPr/>
          </p:nvSpPr>
          <p:spPr bwMode="auto">
            <a:xfrm>
              <a:off x="4986" y="3544"/>
              <a:ext cx="1928" cy="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922" tIns="32461" rIns="64922" bIns="32461">
              <a:spAutoFit/>
            </a:bodyPr>
            <a:lstStyle/>
            <a:p>
              <a:pPr algn="ctr"/>
              <a:r>
                <a:rPr lang="es-CL" sz="1100">
                  <a:solidFill>
                    <a:srgbClr val="000000"/>
                  </a:solidFill>
                </a:rPr>
                <a:t>Estrategia de Innovación y</a:t>
              </a:r>
              <a:endParaRPr lang="es-ES" sz="1100">
                <a:solidFill>
                  <a:srgbClr val="000000"/>
                </a:solidFill>
              </a:endParaRPr>
            </a:p>
            <a:p>
              <a:pPr algn="ctr"/>
              <a:r>
                <a:rPr lang="es-CL" sz="1100">
                  <a:solidFill>
                    <a:srgbClr val="000000"/>
                  </a:solidFill>
                </a:rPr>
                <a:t>Orientaciones</a:t>
              </a:r>
              <a:endParaRPr lang="es-ES" sz="2400"/>
            </a:p>
          </p:txBody>
        </p:sp>
        <p:sp>
          <p:nvSpPr>
            <p:cNvPr id="185358" name="Line 14"/>
            <p:cNvSpPr>
              <a:spLocks noChangeShapeType="1"/>
            </p:cNvSpPr>
            <p:nvPr/>
          </p:nvSpPr>
          <p:spPr bwMode="auto">
            <a:xfrm>
              <a:off x="4466" y="5258"/>
              <a:ext cx="0" cy="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59" name="Text Box 15"/>
            <p:cNvSpPr txBox="1">
              <a:spLocks noChangeArrowheads="1"/>
            </p:cNvSpPr>
            <p:nvPr/>
          </p:nvSpPr>
          <p:spPr bwMode="auto">
            <a:xfrm>
              <a:off x="3161" y="5851"/>
              <a:ext cx="2700" cy="896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lIns="64922" tIns="32461" rIns="64922" bIns="32461">
              <a:spAutoFit/>
            </a:bodyPr>
            <a:lstStyle/>
            <a:p>
              <a:pPr algn="ctr"/>
              <a:r>
                <a:rPr lang="es-CL" sz="1100">
                  <a:solidFill>
                    <a:srgbClr val="000000"/>
                  </a:solidFill>
                </a:rPr>
                <a:t>Fomentar la Formación de Capital Humano Avanzado</a:t>
              </a:r>
              <a:endParaRPr lang="es-ES" sz="2400"/>
            </a:p>
          </p:txBody>
        </p:sp>
        <p:sp>
          <p:nvSpPr>
            <p:cNvPr id="185360" name="Text Box 16"/>
            <p:cNvSpPr txBox="1">
              <a:spLocks noChangeArrowheads="1"/>
            </p:cNvSpPr>
            <p:nvPr/>
          </p:nvSpPr>
          <p:spPr bwMode="auto">
            <a:xfrm>
              <a:off x="3161" y="6838"/>
              <a:ext cx="2664" cy="631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lIns="64922" tIns="32461" rIns="64922" bIns="32461">
              <a:spAutoFit/>
            </a:bodyPr>
            <a:lstStyle/>
            <a:p>
              <a:pPr algn="ctr"/>
              <a:r>
                <a:rPr lang="es-CL" sz="1100">
                  <a:solidFill>
                    <a:srgbClr val="000000"/>
                  </a:solidFill>
                </a:rPr>
                <a:t>Fortalecer la Base Científica y Tecnológica</a:t>
              </a:r>
              <a:endParaRPr lang="es-ES" sz="2400"/>
            </a:p>
          </p:txBody>
        </p:sp>
        <p:sp>
          <p:nvSpPr>
            <p:cNvPr id="185361" name="Text Box 17"/>
            <p:cNvSpPr txBox="1">
              <a:spLocks noChangeArrowheads="1"/>
            </p:cNvSpPr>
            <p:nvPr/>
          </p:nvSpPr>
          <p:spPr bwMode="auto">
            <a:xfrm>
              <a:off x="2834" y="3477"/>
              <a:ext cx="1332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922" tIns="32461" rIns="64922" bIns="32461">
              <a:spAutoFit/>
            </a:bodyPr>
            <a:lstStyle/>
            <a:p>
              <a:r>
                <a:rPr lang="es-CL" sz="800" i="1">
                  <a:solidFill>
                    <a:srgbClr val="000000"/>
                  </a:solidFill>
                </a:rPr>
                <a:t>Capital Humano, Ciencia y Tecnología</a:t>
              </a:r>
              <a:endParaRPr lang="es-ES" sz="2400"/>
            </a:p>
          </p:txBody>
        </p:sp>
        <p:sp>
          <p:nvSpPr>
            <p:cNvPr id="185362" name="Line 18"/>
            <p:cNvSpPr>
              <a:spLocks noChangeShapeType="1"/>
            </p:cNvSpPr>
            <p:nvPr/>
          </p:nvSpPr>
          <p:spPr bwMode="auto">
            <a:xfrm>
              <a:off x="7661" y="5398"/>
              <a:ext cx="1" cy="4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63" name="Text Box 19"/>
            <p:cNvSpPr txBox="1">
              <a:spLocks noChangeArrowheads="1"/>
            </p:cNvSpPr>
            <p:nvPr/>
          </p:nvSpPr>
          <p:spPr bwMode="auto">
            <a:xfrm>
              <a:off x="6839" y="5851"/>
              <a:ext cx="1855" cy="11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lIns="64922" tIns="32461" rIns="64922" bIns="32461">
              <a:spAutoFit/>
            </a:bodyPr>
            <a:lstStyle/>
            <a:p>
              <a:pPr algn="ctr"/>
              <a:r>
                <a:rPr lang="es-ES" sz="1100">
                  <a:solidFill>
                    <a:srgbClr val="000000"/>
                  </a:solidFill>
                </a:rPr>
                <a:t>Promover la Innovación y Difusión Tecnológica</a:t>
              </a:r>
              <a:endParaRPr lang="es-ES" sz="2400"/>
            </a:p>
          </p:txBody>
        </p:sp>
        <p:sp>
          <p:nvSpPr>
            <p:cNvPr id="185364" name="Text Box 20"/>
            <p:cNvSpPr txBox="1">
              <a:spLocks noChangeArrowheads="1"/>
            </p:cNvSpPr>
            <p:nvPr/>
          </p:nvSpPr>
          <p:spPr bwMode="auto">
            <a:xfrm>
              <a:off x="8101" y="3779"/>
              <a:ext cx="1528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922" tIns="32461" rIns="64922" bIns="32461">
              <a:spAutoFit/>
            </a:bodyPr>
            <a:lstStyle/>
            <a:p>
              <a:r>
                <a:rPr lang="es-ES" sz="800" i="1">
                  <a:solidFill>
                    <a:srgbClr val="000000"/>
                  </a:solidFill>
                </a:rPr>
                <a:t>Innovación</a:t>
              </a:r>
              <a:endParaRPr lang="es-ES" sz="2400"/>
            </a:p>
          </p:txBody>
        </p:sp>
        <p:sp>
          <p:nvSpPr>
            <p:cNvPr id="185365" name="Oval 21"/>
            <p:cNvSpPr>
              <a:spLocks noChangeArrowheads="1"/>
            </p:cNvSpPr>
            <p:nvPr/>
          </p:nvSpPr>
          <p:spPr bwMode="auto">
            <a:xfrm>
              <a:off x="1721" y="1259"/>
              <a:ext cx="9000" cy="72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s-CL" sz="2400"/>
            </a:p>
          </p:txBody>
        </p:sp>
        <p:sp>
          <p:nvSpPr>
            <p:cNvPr id="185366" name="Line 22"/>
            <p:cNvSpPr>
              <a:spLocks noChangeShapeType="1"/>
            </p:cNvSpPr>
            <p:nvPr/>
          </p:nvSpPr>
          <p:spPr bwMode="auto">
            <a:xfrm>
              <a:off x="6041" y="2339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67" name="Text Box 23"/>
            <p:cNvSpPr txBox="1">
              <a:spLocks noChangeArrowheads="1"/>
            </p:cNvSpPr>
            <p:nvPr/>
          </p:nvSpPr>
          <p:spPr bwMode="auto">
            <a:xfrm>
              <a:off x="4421" y="1799"/>
              <a:ext cx="3420" cy="54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MX" sz="1100">
                  <a:solidFill>
                    <a:srgbClr val="FFFFFF"/>
                  </a:solidFill>
                </a:rPr>
                <a:t>Presidencia de la Republica</a:t>
              </a:r>
              <a:endParaRPr lang="es-ES" sz="2400"/>
            </a:p>
          </p:txBody>
        </p:sp>
        <p:sp>
          <p:nvSpPr>
            <p:cNvPr id="185368" name="Line 24"/>
            <p:cNvSpPr>
              <a:spLocks noChangeShapeType="1"/>
            </p:cNvSpPr>
            <p:nvPr/>
          </p:nvSpPr>
          <p:spPr bwMode="auto">
            <a:xfrm>
              <a:off x="7841" y="2159"/>
              <a:ext cx="360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Text Box 25"/>
            <p:cNvSpPr txBox="1">
              <a:spLocks noChangeArrowheads="1"/>
            </p:cNvSpPr>
            <p:nvPr/>
          </p:nvSpPr>
          <p:spPr bwMode="auto">
            <a:xfrm>
              <a:off x="8201" y="1799"/>
              <a:ext cx="1980" cy="72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s-MX" sz="1000"/>
                <a:t>Consejo Nacional de Innovación</a:t>
              </a:r>
              <a:endParaRPr lang="es-ES" sz="2400"/>
            </a:p>
          </p:txBody>
        </p:sp>
        <p:sp>
          <p:nvSpPr>
            <p:cNvPr id="185370" name="AutoShape 26"/>
            <p:cNvSpPr>
              <a:spLocks noChangeArrowheads="1"/>
            </p:cNvSpPr>
            <p:nvPr/>
          </p:nvSpPr>
          <p:spPr bwMode="auto">
            <a:xfrm rot="10800000">
              <a:off x="4601" y="3419"/>
              <a:ext cx="518" cy="1056"/>
            </a:xfrm>
            <a:prstGeom prst="curvedRightArrow">
              <a:avLst>
                <a:gd name="adj1" fmla="val 40772"/>
                <a:gd name="adj2" fmla="val 81544"/>
                <a:gd name="adj3" fmla="val 33333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L" sz="2400"/>
            </a:p>
          </p:txBody>
        </p:sp>
        <p:sp>
          <p:nvSpPr>
            <p:cNvPr id="185371" name="AutoShape 27"/>
            <p:cNvSpPr>
              <a:spLocks noChangeArrowheads="1"/>
            </p:cNvSpPr>
            <p:nvPr/>
          </p:nvSpPr>
          <p:spPr bwMode="auto">
            <a:xfrm rot="-9995029">
              <a:off x="6857" y="3419"/>
              <a:ext cx="444" cy="1121"/>
            </a:xfrm>
            <a:prstGeom prst="curvedLeftArrow">
              <a:avLst>
                <a:gd name="adj1" fmla="val 50495"/>
                <a:gd name="adj2" fmla="val 100991"/>
                <a:gd name="adj3" fmla="val 33333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L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5FA8CE-A59B-45D1-87C7-7FE48353B25E}" type="slidenum">
              <a:rPr lang="es-ES_tradnl" smtClean="0">
                <a:latin typeface="Arial" pitchFamily="34" charset="0"/>
                <a:ea typeface="MS PGothic" pitchFamily="34" charset="-128"/>
              </a:rPr>
              <a:pPr/>
              <a:t>13</a:t>
            </a:fld>
            <a:endParaRPr lang="es-ES_tradnl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  <a:noFill/>
        </p:spPr>
        <p:txBody>
          <a:bodyPr/>
          <a:lstStyle/>
          <a:p>
            <a:pPr algn="l" eaLnBrk="1" hangingPunct="1"/>
            <a:r>
              <a:rPr lang="es-ES_tradnl" sz="2800" smtClean="0">
                <a:solidFill>
                  <a:srgbClr val="3A90A4"/>
                </a:solidFill>
              </a:rPr>
              <a:t>CONICYT</a:t>
            </a:r>
            <a:endParaRPr lang="es-ES_tradnl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5800" y="2106613"/>
            <a:ext cx="548640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10000"/>
              </a:lnSpc>
              <a:tabLst>
                <a:tab pos="292100" algn="l"/>
              </a:tabLst>
            </a:pPr>
            <a:r>
              <a:rPr lang="es-ES_tradnl" sz="1600" b="1">
                <a:solidFill>
                  <a:schemeClr val="bg2"/>
                </a:solidFill>
                <a:latin typeface="Tahoma" pitchFamily="34" charset="0"/>
              </a:rPr>
              <a:t>Misi</a:t>
            </a:r>
            <a:r>
              <a:rPr lang="es-ES_tradnl" altLang="ja-JP" sz="1600" b="1">
                <a:solidFill>
                  <a:schemeClr val="bg2"/>
                </a:solidFill>
                <a:latin typeface="Tahoma" pitchFamily="34" charset="0"/>
              </a:rPr>
              <a:t>ón CONICYT</a:t>
            </a:r>
            <a:r>
              <a:rPr lang="es-ES_tradnl" altLang="ja-JP" sz="1600">
                <a:solidFill>
                  <a:schemeClr val="bg2"/>
                </a:solidFill>
                <a:latin typeface="Tahoma" pitchFamily="34" charset="0"/>
              </a:rPr>
              <a:t/>
            </a:r>
            <a:br>
              <a:rPr lang="es-ES_tradnl" altLang="ja-JP" sz="1600">
                <a:solidFill>
                  <a:schemeClr val="bg2"/>
                </a:solidFill>
                <a:latin typeface="Tahoma" pitchFamily="34" charset="0"/>
              </a:rPr>
            </a:br>
            <a:r>
              <a:rPr lang="es-MX" sz="1600">
                <a:solidFill>
                  <a:schemeClr val="bg2"/>
                </a:solidFill>
                <a:latin typeface="Tahoma" pitchFamily="34" charset="0"/>
              </a:rPr>
              <a:t>Promover, fortalecer y difundir la investigación científica y tecnológica, y la innovación en Chile para contribuir al desarrollo económico, social y cultural del país.</a:t>
            </a:r>
            <a:r>
              <a:rPr lang="es-MX" sz="1800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s-MX" sz="1800">
                <a:solidFill>
                  <a:schemeClr val="tx2"/>
                </a:solidFill>
                <a:latin typeface="Tahoma" pitchFamily="34" charset="0"/>
              </a:rPr>
            </a:br>
            <a:r>
              <a:rPr lang="es-MX" sz="1800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s-MX" sz="1800">
                <a:solidFill>
                  <a:schemeClr val="tx2"/>
                </a:solidFill>
                <a:latin typeface="Tahoma" pitchFamily="34" charset="0"/>
              </a:rPr>
            </a:br>
            <a:endParaRPr lang="es-ES_tradnl" sz="1800">
              <a:solidFill>
                <a:srgbClr val="8E8E8E"/>
              </a:solidFill>
              <a:latin typeface="Tahoma" pitchFamily="34" charset="0"/>
            </a:endParaRPr>
          </a:p>
        </p:txBody>
      </p:sp>
      <p:pic>
        <p:nvPicPr>
          <p:cNvPr id="8197" name="Picture 5" descr="fo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09800"/>
            <a:ext cx="83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fot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2209800"/>
            <a:ext cx="83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foto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2209800"/>
            <a:ext cx="83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8" descr="ray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743200" y="1752600"/>
            <a:ext cx="57610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11188" y="3652838"/>
            <a:ext cx="548640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10000"/>
              </a:lnSpc>
              <a:tabLst>
                <a:tab pos="292100" algn="l"/>
              </a:tabLst>
            </a:pPr>
            <a:r>
              <a:rPr lang="es-MX" sz="1600" b="1">
                <a:solidFill>
                  <a:schemeClr val="bg2"/>
                </a:solidFill>
                <a:latin typeface="Tahoma" pitchFamily="34" charset="0"/>
              </a:rPr>
              <a:t>Objetivos Estrat</a:t>
            </a:r>
            <a:r>
              <a:rPr lang="es-MX" altLang="ja-JP" sz="1600" b="1">
                <a:solidFill>
                  <a:schemeClr val="bg2"/>
                </a:solidFill>
                <a:latin typeface="Tahoma" pitchFamily="34" charset="0"/>
              </a:rPr>
              <a:t>égicos</a:t>
            </a:r>
            <a:br>
              <a:rPr lang="es-MX" altLang="ja-JP" sz="1600" b="1">
                <a:solidFill>
                  <a:schemeClr val="bg2"/>
                </a:solidFill>
                <a:latin typeface="Tahoma" pitchFamily="34" charset="0"/>
              </a:rPr>
            </a:br>
            <a:r>
              <a:rPr lang="es-MX" altLang="ja-JP" sz="1600">
                <a:solidFill>
                  <a:schemeClr val="bg2"/>
                </a:solidFill>
                <a:latin typeface="Tahoma" pitchFamily="34" charset="0"/>
              </a:rPr>
              <a:t>1. </a:t>
            </a:r>
            <a:r>
              <a:rPr lang="es-MX" sz="1600">
                <a:solidFill>
                  <a:schemeClr val="bg2"/>
                </a:solidFill>
                <a:latin typeface="Tahoma" pitchFamily="34" charset="0"/>
              </a:rPr>
              <a:t>Fomento a la Formación de Capital Humano Avanzado. </a:t>
            </a:r>
            <a:br>
              <a:rPr lang="es-MX" sz="1600">
                <a:solidFill>
                  <a:schemeClr val="bg2"/>
                </a:solidFill>
                <a:latin typeface="Tahoma" pitchFamily="34" charset="0"/>
              </a:rPr>
            </a:br>
            <a:r>
              <a:rPr lang="es-CL" sz="1600">
                <a:solidFill>
                  <a:schemeClr val="bg2"/>
                </a:solidFill>
                <a:latin typeface="Tahoma" pitchFamily="34" charset="0"/>
              </a:rPr>
              <a:t>2. Desarrollo y Fortalecimiento de la Base Científica y Tecnológica.</a:t>
            </a:r>
            <a:r>
              <a:rPr lang="es-ES_tradnl" altLang="ja-JP" sz="1800">
                <a:solidFill>
                  <a:srgbClr val="8E8E8E"/>
                </a:solidFill>
                <a:latin typeface="Tahoma" pitchFamily="34" charset="0"/>
              </a:rPr>
              <a:t/>
            </a:r>
            <a:br>
              <a:rPr lang="es-ES_tradnl" altLang="ja-JP" sz="1800">
                <a:solidFill>
                  <a:srgbClr val="8E8E8E"/>
                </a:solidFill>
                <a:latin typeface="Tahoma" pitchFamily="34" charset="0"/>
              </a:rPr>
            </a:br>
            <a:endParaRPr lang="es-ES_tradnl" altLang="ja-JP" sz="1800">
              <a:solidFill>
                <a:srgbClr val="8E8E8E"/>
              </a:solidFill>
              <a:latin typeface="Tahoma" pitchFamily="34" charset="0"/>
            </a:endParaRPr>
          </a:p>
          <a:p>
            <a:pPr eaLnBrk="1" hangingPunct="1">
              <a:lnSpc>
                <a:spcPct val="110000"/>
              </a:lnSpc>
              <a:tabLst>
                <a:tab pos="292100" algn="l"/>
              </a:tabLst>
            </a:pPr>
            <a:endParaRPr lang="es-ES_tradnl" sz="1600">
              <a:solidFill>
                <a:schemeClr val="bg2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2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49E1D4-8603-4A45-8CE2-4FFF7A3E3DB0}" type="slidenum">
              <a:rPr lang="es-ES_tradnl" smtClean="0">
                <a:latin typeface="Arial" pitchFamily="34" charset="0"/>
                <a:ea typeface="MS PGothic" pitchFamily="34" charset="-128"/>
              </a:rPr>
              <a:pPr/>
              <a:t>14</a:t>
            </a:fld>
            <a:endParaRPr lang="es-ES_tradnl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692150"/>
            <a:ext cx="7772400" cy="1143000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s-ES_tradnl" sz="2800" smtClean="0">
                <a:solidFill>
                  <a:srgbClr val="3A90A4"/>
                </a:solidFill>
              </a:rPr>
              <a:t>Presupuesto CONICYT 2007</a:t>
            </a:r>
            <a:endParaRPr lang="es-ES_tradnl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85800" y="2106613"/>
            <a:ext cx="548640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10000"/>
              </a:lnSpc>
              <a:tabLst>
                <a:tab pos="292100" algn="l"/>
              </a:tabLst>
            </a:pPr>
            <a:r>
              <a:rPr lang="es-MX" sz="1600">
                <a:solidFill>
                  <a:schemeClr val="bg2"/>
                </a:solidFill>
                <a:latin typeface="Tahoma" pitchFamily="34" charset="0"/>
              </a:rPr>
              <a:t>Presupuesto Total 2007: US$180,63 Millones</a:t>
            </a:r>
            <a:br>
              <a:rPr lang="es-MX" sz="1600">
                <a:solidFill>
                  <a:schemeClr val="bg2"/>
                </a:solidFill>
                <a:latin typeface="Tahoma" pitchFamily="34" charset="0"/>
              </a:rPr>
            </a:br>
            <a:r>
              <a:rPr lang="es-MX" sz="1600">
                <a:solidFill>
                  <a:schemeClr val="bg2"/>
                </a:solidFill>
                <a:latin typeface="Tahoma" pitchFamily="34" charset="0"/>
              </a:rPr>
              <a:t>·Transferencias Totales: US$172,01 Millones (95%)</a:t>
            </a:r>
            <a:endParaRPr lang="es-ES_tradnl" sz="1800">
              <a:solidFill>
                <a:srgbClr val="8E8E8E"/>
              </a:solidFill>
              <a:latin typeface="Tahoma" pitchFamily="34" charset="0"/>
            </a:endParaRPr>
          </a:p>
        </p:txBody>
      </p:sp>
      <p:pic>
        <p:nvPicPr>
          <p:cNvPr id="28678" name="Picture 5" descr="ra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4638" y="1816100"/>
            <a:ext cx="57610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 descr="ra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1816100"/>
            <a:ext cx="57610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7" descr="ra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1816100"/>
            <a:ext cx="57610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Rectangle 31"/>
          <p:cNvSpPr>
            <a:spLocks noChangeArrowheads="1"/>
          </p:cNvSpPr>
          <p:nvPr/>
        </p:nvSpPr>
        <p:spPr bwMode="auto">
          <a:xfrm>
            <a:off x="1331913" y="4941888"/>
            <a:ext cx="6291262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s-ES" sz="1800">
              <a:solidFill>
                <a:schemeClr val="bg1"/>
              </a:solidFill>
            </a:endParaRPr>
          </a:p>
        </p:txBody>
      </p:sp>
      <p:sp>
        <p:nvSpPr>
          <p:cNvPr id="28682" name="AutoShape 32"/>
          <p:cNvSpPr>
            <a:spLocks noChangeArrowheads="1"/>
          </p:cNvSpPr>
          <p:nvPr/>
        </p:nvSpPr>
        <p:spPr bwMode="auto">
          <a:xfrm>
            <a:off x="5407025" y="3057525"/>
            <a:ext cx="2232025" cy="31686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 sz="2400"/>
          </a:p>
        </p:txBody>
      </p:sp>
      <p:sp>
        <p:nvSpPr>
          <p:cNvPr id="28683" name="AutoShape 33"/>
          <p:cNvSpPr>
            <a:spLocks noChangeArrowheads="1"/>
          </p:cNvSpPr>
          <p:nvPr/>
        </p:nvSpPr>
        <p:spPr bwMode="auto">
          <a:xfrm>
            <a:off x="3030538" y="3057525"/>
            <a:ext cx="2232025" cy="31686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 sz="2400"/>
          </a:p>
        </p:txBody>
      </p:sp>
      <p:sp>
        <p:nvSpPr>
          <p:cNvPr id="28684" name="Text Box 34"/>
          <p:cNvSpPr txBox="1">
            <a:spLocks noChangeArrowheads="1"/>
          </p:cNvSpPr>
          <p:nvPr/>
        </p:nvSpPr>
        <p:spPr bwMode="auto">
          <a:xfrm>
            <a:off x="2890838" y="3409950"/>
            <a:ext cx="1668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s-ES" sz="1800">
              <a:solidFill>
                <a:schemeClr val="bg1"/>
              </a:solidFill>
            </a:endParaRPr>
          </a:p>
        </p:txBody>
      </p:sp>
      <p:sp>
        <p:nvSpPr>
          <p:cNvPr id="28685" name="Text Box 35"/>
          <p:cNvSpPr txBox="1">
            <a:spLocks noChangeArrowheads="1"/>
          </p:cNvSpPr>
          <p:nvPr/>
        </p:nvSpPr>
        <p:spPr bwMode="auto">
          <a:xfrm>
            <a:off x="3098800" y="3265488"/>
            <a:ext cx="19986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MX" sz="1400">
                <a:hlinkClick r:id="rId4" action="ppaction://hlinksldjump"/>
              </a:rPr>
              <a:t>Fomento a la Formación de Capital Humano Avanzado</a:t>
            </a:r>
            <a:endParaRPr lang="es-ES" sz="1400" u="sng"/>
          </a:p>
        </p:txBody>
      </p:sp>
      <p:sp>
        <p:nvSpPr>
          <p:cNvPr id="28686" name="Text Box 36"/>
          <p:cNvSpPr txBox="1">
            <a:spLocks noChangeArrowheads="1"/>
          </p:cNvSpPr>
          <p:nvPr/>
        </p:nvSpPr>
        <p:spPr bwMode="auto">
          <a:xfrm>
            <a:off x="5551488" y="3130550"/>
            <a:ext cx="1917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MX" sz="1400">
                <a:hlinkClick r:id="rId5" action="ppaction://hlinksldjump"/>
              </a:rPr>
              <a:t>Desarrollo y Fortalecimiento de la Base Científica y Tecnológica</a:t>
            </a:r>
            <a:endParaRPr lang="es-ES" sz="1400"/>
          </a:p>
        </p:txBody>
      </p:sp>
      <p:sp>
        <p:nvSpPr>
          <p:cNvPr id="28687" name="Text Box 37"/>
          <p:cNvSpPr txBox="1">
            <a:spLocks noChangeArrowheads="1"/>
          </p:cNvSpPr>
          <p:nvPr/>
        </p:nvSpPr>
        <p:spPr bwMode="auto">
          <a:xfrm>
            <a:off x="3254375" y="4789488"/>
            <a:ext cx="185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s-ES" sz="1800">
              <a:solidFill>
                <a:schemeClr val="bg1"/>
              </a:solidFill>
            </a:endParaRPr>
          </a:p>
        </p:txBody>
      </p:sp>
      <p:sp>
        <p:nvSpPr>
          <p:cNvPr id="28688" name="Text Box 38"/>
          <p:cNvSpPr txBox="1">
            <a:spLocks noChangeArrowheads="1"/>
          </p:cNvSpPr>
          <p:nvPr/>
        </p:nvSpPr>
        <p:spPr bwMode="auto">
          <a:xfrm>
            <a:off x="3468688" y="4902200"/>
            <a:ext cx="185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s-ES" sz="1800">
              <a:solidFill>
                <a:schemeClr val="bg1"/>
              </a:solidFill>
            </a:endParaRPr>
          </a:p>
        </p:txBody>
      </p:sp>
      <p:sp>
        <p:nvSpPr>
          <p:cNvPr id="28689" name="Text Box 39"/>
          <p:cNvSpPr txBox="1">
            <a:spLocks noChangeArrowheads="1"/>
          </p:cNvSpPr>
          <p:nvPr/>
        </p:nvSpPr>
        <p:spPr bwMode="auto">
          <a:xfrm>
            <a:off x="3022600" y="4813300"/>
            <a:ext cx="1857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s-MX" sz="1600">
              <a:solidFill>
                <a:schemeClr val="bg1"/>
              </a:solidFill>
            </a:endParaRPr>
          </a:p>
          <a:p>
            <a:pPr eaLnBrk="1" hangingPunct="1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28690" name="Text Box 40"/>
          <p:cNvSpPr txBox="1">
            <a:spLocks noChangeArrowheads="1"/>
          </p:cNvSpPr>
          <p:nvPr/>
        </p:nvSpPr>
        <p:spPr bwMode="auto">
          <a:xfrm>
            <a:off x="5327650" y="4824413"/>
            <a:ext cx="185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28691" name="Text Box 41"/>
          <p:cNvSpPr txBox="1">
            <a:spLocks noChangeArrowheads="1"/>
          </p:cNvSpPr>
          <p:nvPr/>
        </p:nvSpPr>
        <p:spPr bwMode="auto">
          <a:xfrm>
            <a:off x="1408113" y="5094288"/>
            <a:ext cx="1641475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MX" sz="1400"/>
              <a:t>Recursos Presupuesto TOTAL</a:t>
            </a:r>
          </a:p>
          <a:p>
            <a:pPr algn="ctr" eaLnBrk="1" hangingPunct="1">
              <a:spcBef>
                <a:spcPct val="50000"/>
              </a:spcBef>
            </a:pPr>
            <a:r>
              <a:rPr lang="es-MX" sz="1400"/>
              <a:t>(MMUS$)</a:t>
            </a:r>
            <a:endParaRPr lang="es-ES" sz="1400"/>
          </a:p>
        </p:txBody>
      </p:sp>
      <p:sp>
        <p:nvSpPr>
          <p:cNvPr id="28692" name="Line 42"/>
          <p:cNvSpPr>
            <a:spLocks noChangeShapeType="1"/>
          </p:cNvSpPr>
          <p:nvPr/>
        </p:nvSpPr>
        <p:spPr bwMode="auto">
          <a:xfrm flipV="1">
            <a:off x="3008313" y="4930775"/>
            <a:ext cx="4614862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Line 43"/>
          <p:cNvSpPr>
            <a:spLocks noChangeShapeType="1"/>
          </p:cNvSpPr>
          <p:nvPr/>
        </p:nvSpPr>
        <p:spPr bwMode="auto">
          <a:xfrm>
            <a:off x="3022600" y="4637088"/>
            <a:ext cx="4600575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4" name="Text Box 44"/>
          <p:cNvSpPr txBox="1">
            <a:spLocks noChangeArrowheads="1"/>
          </p:cNvSpPr>
          <p:nvPr/>
        </p:nvSpPr>
        <p:spPr bwMode="auto">
          <a:xfrm>
            <a:off x="3132138" y="4594225"/>
            <a:ext cx="93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 sz="1400"/>
              <a:t>Recursos</a:t>
            </a:r>
            <a:endParaRPr lang="es-ES" sz="1400"/>
          </a:p>
        </p:txBody>
      </p:sp>
      <p:sp>
        <p:nvSpPr>
          <p:cNvPr id="28695" name="Text Box 45"/>
          <p:cNvSpPr txBox="1">
            <a:spLocks noChangeArrowheads="1"/>
          </p:cNvSpPr>
          <p:nvPr/>
        </p:nvSpPr>
        <p:spPr bwMode="auto">
          <a:xfrm>
            <a:off x="4211638" y="4594225"/>
            <a:ext cx="1033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 sz="1400"/>
              <a:t>Porcentaje</a:t>
            </a:r>
            <a:endParaRPr lang="es-ES" sz="1400"/>
          </a:p>
        </p:txBody>
      </p:sp>
      <p:sp>
        <p:nvSpPr>
          <p:cNvPr id="28696" name="Text Box 46"/>
          <p:cNvSpPr txBox="1">
            <a:spLocks noChangeArrowheads="1"/>
          </p:cNvSpPr>
          <p:nvPr/>
        </p:nvSpPr>
        <p:spPr bwMode="auto">
          <a:xfrm>
            <a:off x="5483225" y="4603750"/>
            <a:ext cx="93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 sz="1400"/>
              <a:t>Recursos</a:t>
            </a:r>
            <a:endParaRPr lang="es-ES" sz="1400"/>
          </a:p>
        </p:txBody>
      </p:sp>
      <p:sp>
        <p:nvSpPr>
          <p:cNvPr id="28697" name="Text Box 47"/>
          <p:cNvSpPr txBox="1">
            <a:spLocks noChangeArrowheads="1"/>
          </p:cNvSpPr>
          <p:nvPr/>
        </p:nvSpPr>
        <p:spPr bwMode="auto">
          <a:xfrm>
            <a:off x="6581775" y="4592638"/>
            <a:ext cx="1031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 sz="1400"/>
              <a:t>Porcentaje</a:t>
            </a:r>
            <a:endParaRPr lang="es-ES" sz="1400"/>
          </a:p>
        </p:txBody>
      </p:sp>
      <p:sp>
        <p:nvSpPr>
          <p:cNvPr id="28698" name="Text Box 48"/>
          <p:cNvSpPr txBox="1">
            <a:spLocks noChangeArrowheads="1"/>
          </p:cNvSpPr>
          <p:nvPr/>
        </p:nvSpPr>
        <p:spPr bwMode="auto">
          <a:xfrm>
            <a:off x="2970213" y="5322888"/>
            <a:ext cx="1230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1600" b="1"/>
              <a:t>39,64</a:t>
            </a:r>
            <a:endParaRPr lang="es-ES" sz="1600" b="1"/>
          </a:p>
        </p:txBody>
      </p:sp>
      <p:sp>
        <p:nvSpPr>
          <p:cNvPr id="28699" name="Text Box 49"/>
          <p:cNvSpPr txBox="1">
            <a:spLocks noChangeArrowheads="1"/>
          </p:cNvSpPr>
          <p:nvPr/>
        </p:nvSpPr>
        <p:spPr bwMode="auto">
          <a:xfrm>
            <a:off x="5327650" y="5322888"/>
            <a:ext cx="12303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1600" b="1"/>
              <a:t>132,37</a:t>
            </a:r>
            <a:endParaRPr lang="es-ES" sz="1600" b="1"/>
          </a:p>
          <a:p>
            <a:pPr algn="ctr" eaLnBrk="1" hangingPunct="1"/>
            <a:endParaRPr lang="es-ES" sz="1600" b="1"/>
          </a:p>
        </p:txBody>
      </p:sp>
      <p:sp>
        <p:nvSpPr>
          <p:cNvPr id="28700" name="Text Box 50"/>
          <p:cNvSpPr txBox="1">
            <a:spLocks noChangeArrowheads="1"/>
          </p:cNvSpPr>
          <p:nvPr/>
        </p:nvSpPr>
        <p:spPr bwMode="auto">
          <a:xfrm>
            <a:off x="4111625" y="5322888"/>
            <a:ext cx="1228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1600" b="1"/>
              <a:t>23% </a:t>
            </a:r>
            <a:endParaRPr lang="es-ES" sz="1600" b="1"/>
          </a:p>
        </p:txBody>
      </p:sp>
      <p:sp>
        <p:nvSpPr>
          <p:cNvPr id="28701" name="Text Box 51"/>
          <p:cNvSpPr txBox="1">
            <a:spLocks noChangeArrowheads="1"/>
          </p:cNvSpPr>
          <p:nvPr/>
        </p:nvSpPr>
        <p:spPr bwMode="auto">
          <a:xfrm>
            <a:off x="6481763" y="5322888"/>
            <a:ext cx="1230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1600" b="1"/>
              <a:t>77% </a:t>
            </a:r>
            <a:endParaRPr lang="es-ES" sz="1600" b="1"/>
          </a:p>
        </p:txBody>
      </p:sp>
      <p:sp>
        <p:nvSpPr>
          <p:cNvPr id="28702" name="Line 52"/>
          <p:cNvSpPr>
            <a:spLocks noChangeShapeType="1"/>
          </p:cNvSpPr>
          <p:nvPr/>
        </p:nvSpPr>
        <p:spPr bwMode="auto">
          <a:xfrm>
            <a:off x="4151313" y="4637088"/>
            <a:ext cx="1587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3" name="Line 53"/>
          <p:cNvSpPr>
            <a:spLocks noChangeShapeType="1"/>
          </p:cNvSpPr>
          <p:nvPr/>
        </p:nvSpPr>
        <p:spPr bwMode="auto">
          <a:xfrm>
            <a:off x="6513513" y="4637088"/>
            <a:ext cx="1587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4" name="Text Box 54"/>
          <p:cNvSpPr txBox="1">
            <a:spLocks noChangeArrowheads="1"/>
          </p:cNvSpPr>
          <p:nvPr/>
        </p:nvSpPr>
        <p:spPr bwMode="auto">
          <a:xfrm>
            <a:off x="1374775" y="6356350"/>
            <a:ext cx="5222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 sz="1200"/>
              <a:t>Fuente: Departamento de Estudios y Planificación Estratégica - CONICYT.</a:t>
            </a:r>
            <a:endParaRPr lang="es-ES" sz="1200"/>
          </a:p>
        </p:txBody>
      </p:sp>
      <p:sp>
        <p:nvSpPr>
          <p:cNvPr id="28707" name="AutoShape 3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79838" y="4076700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 sz="2400"/>
          </a:p>
        </p:txBody>
      </p:sp>
      <p:sp>
        <p:nvSpPr>
          <p:cNvPr id="28709" name="AutoShape 3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6227763" y="4076700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s-CL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7FAEE3D-53F2-410B-83E2-DC2508473F1B}" type="slidenum">
              <a:rPr lang="es-ES_tradnl" sz="1400"/>
              <a:pPr algn="r"/>
              <a:t>15</a:t>
            </a:fld>
            <a:endParaRPr lang="es-ES_tradnl" sz="140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7772400" cy="1143000"/>
          </a:xfrm>
          <a:noFill/>
        </p:spPr>
        <p:txBody>
          <a:bodyPr/>
          <a:lstStyle/>
          <a:p>
            <a:pPr algn="l" eaLnBrk="1" hangingPunct="1"/>
            <a:r>
              <a:rPr lang="es-ES_tradnl" sz="2800" smtClean="0">
                <a:solidFill>
                  <a:srgbClr val="3A90A4"/>
                </a:solidFill>
              </a:rPr>
              <a:t>Estrategia en Capital Humano </a:t>
            </a:r>
            <a:br>
              <a:rPr lang="es-ES_tradnl" sz="2800" smtClean="0">
                <a:solidFill>
                  <a:srgbClr val="3A90A4"/>
                </a:solidFill>
              </a:rPr>
            </a:br>
            <a:r>
              <a:rPr lang="es-ES_tradnl" sz="2800" smtClean="0">
                <a:solidFill>
                  <a:srgbClr val="3A90A4"/>
                </a:solidFill>
              </a:rPr>
              <a:t>Avanzado</a:t>
            </a:r>
          </a:p>
        </p:txBody>
      </p:sp>
      <p:pic>
        <p:nvPicPr>
          <p:cNvPr id="212996" name="Picture 4" descr="ra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1112838"/>
            <a:ext cx="57610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027" name="Text Box 35"/>
          <p:cNvSpPr txBox="1">
            <a:spLocks noChangeArrowheads="1"/>
          </p:cNvSpPr>
          <p:nvPr/>
        </p:nvSpPr>
        <p:spPr bwMode="auto">
          <a:xfrm>
            <a:off x="107950" y="5084763"/>
            <a:ext cx="1658938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300">
                <a:solidFill>
                  <a:schemeClr val="accent2"/>
                </a:solidFill>
              </a:rPr>
              <a:t>Educación </a:t>
            </a:r>
          </a:p>
          <a:p>
            <a:r>
              <a:rPr lang="es-MX" sz="2300">
                <a:solidFill>
                  <a:schemeClr val="accent2"/>
                </a:solidFill>
              </a:rPr>
              <a:t>Primaria y</a:t>
            </a:r>
          </a:p>
          <a:p>
            <a:r>
              <a:rPr lang="es-MX" sz="2300">
                <a:solidFill>
                  <a:schemeClr val="accent2"/>
                </a:solidFill>
              </a:rPr>
              <a:t>Secundaria</a:t>
            </a:r>
            <a:endParaRPr lang="es-ES" sz="2300">
              <a:solidFill>
                <a:schemeClr val="accent2"/>
              </a:solidFill>
            </a:endParaRPr>
          </a:p>
        </p:txBody>
      </p:sp>
      <p:sp>
        <p:nvSpPr>
          <p:cNvPr id="213028" name="Text Box 36"/>
          <p:cNvSpPr txBox="1">
            <a:spLocks noChangeArrowheads="1"/>
          </p:cNvSpPr>
          <p:nvPr/>
        </p:nvSpPr>
        <p:spPr bwMode="auto">
          <a:xfrm>
            <a:off x="2411413" y="3860800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>
                <a:solidFill>
                  <a:schemeClr val="accent2"/>
                </a:solidFill>
              </a:rPr>
              <a:t>Pregrado</a:t>
            </a:r>
            <a:endParaRPr lang="es-ES" sz="2400">
              <a:solidFill>
                <a:schemeClr val="accent2"/>
              </a:solidFill>
            </a:endParaRPr>
          </a:p>
        </p:txBody>
      </p:sp>
      <p:sp>
        <p:nvSpPr>
          <p:cNvPr id="213029" name="Text Box 37"/>
          <p:cNvSpPr txBox="1">
            <a:spLocks noChangeArrowheads="1"/>
          </p:cNvSpPr>
          <p:nvPr/>
        </p:nvSpPr>
        <p:spPr bwMode="auto">
          <a:xfrm>
            <a:off x="3851275" y="2924175"/>
            <a:ext cx="157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>
                <a:solidFill>
                  <a:schemeClr val="accent2"/>
                </a:solidFill>
              </a:rPr>
              <a:t>Postgrado</a:t>
            </a:r>
            <a:endParaRPr lang="es-ES" sz="2400">
              <a:solidFill>
                <a:schemeClr val="accent2"/>
              </a:solidFill>
            </a:endParaRPr>
          </a:p>
        </p:txBody>
      </p:sp>
      <p:sp>
        <p:nvSpPr>
          <p:cNvPr id="213030" name="Text Box 38"/>
          <p:cNvSpPr txBox="1">
            <a:spLocks noChangeArrowheads="1"/>
          </p:cNvSpPr>
          <p:nvPr/>
        </p:nvSpPr>
        <p:spPr bwMode="auto">
          <a:xfrm>
            <a:off x="5795963" y="1844675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>
                <a:solidFill>
                  <a:schemeClr val="accent2"/>
                </a:solidFill>
              </a:rPr>
              <a:t>Inserción</a:t>
            </a:r>
            <a:endParaRPr lang="es-ES" sz="2400">
              <a:solidFill>
                <a:schemeClr val="accent2"/>
              </a:solidFill>
            </a:endParaRPr>
          </a:p>
        </p:txBody>
      </p:sp>
      <p:sp>
        <p:nvSpPr>
          <p:cNvPr id="213033" name="AutoShape 41"/>
          <p:cNvSpPr>
            <a:spLocks noChangeArrowheads="1"/>
          </p:cNvSpPr>
          <p:nvPr/>
        </p:nvSpPr>
        <p:spPr bwMode="auto">
          <a:xfrm rot="-23987036">
            <a:off x="611188" y="3573463"/>
            <a:ext cx="2016125" cy="863600"/>
          </a:xfrm>
          <a:prstGeom prst="curvedDownArrow">
            <a:avLst>
              <a:gd name="adj1" fmla="val 46691"/>
              <a:gd name="adj2" fmla="val 9338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6" name="AutoShape 44"/>
          <p:cNvSpPr>
            <a:spLocks noChangeArrowheads="1"/>
          </p:cNvSpPr>
          <p:nvPr/>
        </p:nvSpPr>
        <p:spPr bwMode="auto">
          <a:xfrm rot="-23987036">
            <a:off x="4067175" y="1412875"/>
            <a:ext cx="2016125" cy="863600"/>
          </a:xfrm>
          <a:prstGeom prst="curvedDownArrow">
            <a:avLst>
              <a:gd name="adj1" fmla="val 46691"/>
              <a:gd name="adj2" fmla="val 9338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7" name="AutoShape 45"/>
          <p:cNvSpPr>
            <a:spLocks noChangeArrowheads="1"/>
          </p:cNvSpPr>
          <p:nvPr/>
        </p:nvSpPr>
        <p:spPr bwMode="auto">
          <a:xfrm rot="-2632223">
            <a:off x="3563938" y="3789363"/>
            <a:ext cx="1944687" cy="863600"/>
          </a:xfrm>
          <a:prstGeom prst="curvedUpArrow">
            <a:avLst>
              <a:gd name="adj1" fmla="val 45037"/>
              <a:gd name="adj2" fmla="val 9007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8" name="Text Box 4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555875" y="5516563"/>
            <a:ext cx="214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000">
                <a:hlinkClick r:id="rId5" action="ppaction://hlinksldjump"/>
              </a:rPr>
              <a:t>Programa Indaga</a:t>
            </a:r>
            <a:endParaRPr lang="es-ES" sz="2000"/>
          </a:p>
        </p:txBody>
      </p:sp>
      <p:sp>
        <p:nvSpPr>
          <p:cNvPr id="213039" name="Text Box 47"/>
          <p:cNvSpPr txBox="1">
            <a:spLocks noChangeArrowheads="1"/>
          </p:cNvSpPr>
          <p:nvPr/>
        </p:nvSpPr>
        <p:spPr bwMode="auto">
          <a:xfrm>
            <a:off x="5219700" y="4365625"/>
            <a:ext cx="89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000">
                <a:hlinkClick r:id="rId6" action="ppaction://hlinksldjump"/>
              </a:rPr>
              <a:t>Becas</a:t>
            </a:r>
            <a:endParaRPr lang="es-ES" sz="2000"/>
          </a:p>
        </p:txBody>
      </p:sp>
      <p:sp>
        <p:nvSpPr>
          <p:cNvPr id="213040" name="Text Box 48"/>
          <p:cNvSpPr txBox="1">
            <a:spLocks noChangeArrowheads="1"/>
          </p:cNvSpPr>
          <p:nvPr/>
        </p:nvSpPr>
        <p:spPr bwMode="auto">
          <a:xfrm>
            <a:off x="7146925" y="1592263"/>
            <a:ext cx="203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000">
                <a:hlinkClick r:id="rId7" action="ppaction://hlinksldjump"/>
              </a:rPr>
              <a:t>En la Academia </a:t>
            </a:r>
            <a:endParaRPr lang="es-ES" sz="2000"/>
          </a:p>
        </p:txBody>
      </p:sp>
      <p:sp>
        <p:nvSpPr>
          <p:cNvPr id="213041" name="Text Box 49"/>
          <p:cNvSpPr txBox="1">
            <a:spLocks noChangeArrowheads="1"/>
          </p:cNvSpPr>
          <p:nvPr/>
        </p:nvSpPr>
        <p:spPr bwMode="auto">
          <a:xfrm>
            <a:off x="7235825" y="2205038"/>
            <a:ext cx="179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000">
                <a:hlinkClick r:id="rId8" action="ppaction://hlinksldjump"/>
              </a:rPr>
              <a:t>En la industria</a:t>
            </a:r>
            <a:endParaRPr lang="es-ES" sz="2000"/>
          </a:p>
        </p:txBody>
      </p:sp>
      <p:sp>
        <p:nvSpPr>
          <p:cNvPr id="213042" name="Text Box 50"/>
          <p:cNvSpPr txBox="1">
            <a:spLocks noChangeArrowheads="1"/>
          </p:cNvSpPr>
          <p:nvPr/>
        </p:nvSpPr>
        <p:spPr bwMode="auto">
          <a:xfrm>
            <a:off x="7092950" y="1052513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000">
                <a:hlinkClick r:id="rId9" action="ppaction://hlinksldjump"/>
              </a:rPr>
              <a:t>Iniciación</a:t>
            </a:r>
            <a:r>
              <a:rPr lang="es-MX" sz="2000"/>
              <a:t> </a:t>
            </a:r>
            <a:endParaRPr lang="es-ES" sz="2000"/>
          </a:p>
        </p:txBody>
      </p:sp>
      <p:sp>
        <p:nvSpPr>
          <p:cNvPr id="213043" name="Text Box 51"/>
          <p:cNvSpPr txBox="1">
            <a:spLocks noChangeArrowheads="1"/>
          </p:cNvSpPr>
          <p:nvPr/>
        </p:nvSpPr>
        <p:spPr bwMode="auto">
          <a:xfrm>
            <a:off x="5435600" y="2708275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800">
                <a:hlinkClick r:id="rId10" action="ppaction://hlinksldjump"/>
              </a:rPr>
              <a:t>Tesis en la Industria</a:t>
            </a:r>
            <a:endParaRPr lang="es-E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28" grpId="0"/>
      <p:bldP spid="213029" grpId="0"/>
      <p:bldP spid="213030" grpId="0"/>
      <p:bldP spid="213033" grpId="0" animBg="1"/>
      <p:bldP spid="213036" grpId="0" animBg="1"/>
      <p:bldP spid="213037" grpId="0" animBg="1"/>
      <p:bldP spid="213038" grpId="0"/>
      <p:bldP spid="213039" grpId="0"/>
      <p:bldP spid="213040" grpId="0"/>
      <p:bldP spid="213041" grpId="0"/>
      <p:bldP spid="213042" grpId="0"/>
      <p:bldP spid="2130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FONDO Separadi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1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7813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z="3600" b="1" smtClean="0">
                <a:solidFill>
                  <a:srgbClr val="3A90A4"/>
                </a:solidFill>
              </a:rPr>
              <a:t>Desafíos para la Región</a:t>
            </a:r>
            <a:endParaRPr lang="es-ES_trad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3" descr="ra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65263" y="1052513"/>
            <a:ext cx="5761038" cy="12700"/>
          </a:xfrm>
          <a:prstGeom prst="rect">
            <a:avLst/>
          </a:prstGeom>
          <a:noFill/>
        </p:spPr>
      </p:pic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323850" y="1268413"/>
            <a:ext cx="68405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 defTabSz="179388">
              <a:buFontTx/>
              <a:buAutoNum type="arabicPeriod"/>
              <a:tabLst>
                <a:tab pos="190500" algn="l"/>
                <a:tab pos="361950" algn="l"/>
                <a:tab pos="542925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Acercamiento de la Ciencia, Tecnología e Innovación en el Sistema Escolar</a:t>
            </a:r>
          </a:p>
          <a:p>
            <a:pPr marL="457200" indent="-457200" algn="just" defTabSz="179388">
              <a:buFontTx/>
              <a:buAutoNum type="arabicPeriod"/>
              <a:tabLst>
                <a:tab pos="190500" algn="l"/>
                <a:tab pos="361950" algn="l"/>
                <a:tab pos="542925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 defTabSz="179388">
              <a:buFontTx/>
              <a:buAutoNum type="arabicPeriod"/>
              <a:tabLst>
                <a:tab pos="190500" algn="l"/>
                <a:tab pos="361950" algn="l"/>
                <a:tab pos="542925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Fortalecimiento de programas de formación de postgrado</a:t>
            </a:r>
          </a:p>
          <a:p>
            <a:pPr marL="457200" indent="-457200" algn="just" defTabSz="179388">
              <a:buFontTx/>
              <a:buAutoNum type="arabicPeriod"/>
              <a:tabLst>
                <a:tab pos="190500" algn="l"/>
                <a:tab pos="361950" algn="l"/>
                <a:tab pos="542925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 defTabSz="179388">
              <a:buFontTx/>
              <a:buAutoNum type="arabicPeriod"/>
              <a:tabLst>
                <a:tab pos="190500" algn="l"/>
                <a:tab pos="361950" algn="l"/>
                <a:tab pos="542925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Desarrollo y fortalecimiento de Sistemas de Acreditación de la Calidad</a:t>
            </a:r>
          </a:p>
          <a:p>
            <a:pPr marL="457200" indent="-457200" algn="just" defTabSz="179388">
              <a:buFontTx/>
              <a:buAutoNum type="arabicPeriod"/>
              <a:tabLst>
                <a:tab pos="190500" algn="l"/>
                <a:tab pos="361950" algn="l"/>
                <a:tab pos="542925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 defTabSz="179388">
              <a:buFontTx/>
              <a:buAutoNum type="arabicPeriod"/>
              <a:tabLst>
                <a:tab pos="190500" algn="l"/>
                <a:tab pos="361950" algn="l"/>
                <a:tab pos="542925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Desarrollo y fortalecimiento de programas de financiamiento para la formación de postgrados</a:t>
            </a:r>
          </a:p>
          <a:p>
            <a:pPr marL="457200" indent="-457200" algn="just" defTabSz="179388">
              <a:buFontTx/>
              <a:buAutoNum type="arabicPeriod"/>
              <a:tabLst>
                <a:tab pos="190500" algn="l"/>
                <a:tab pos="361950" algn="l"/>
                <a:tab pos="542925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 defTabSz="179388">
              <a:buFontTx/>
              <a:buAutoNum type="arabicPeriod"/>
              <a:tabLst>
                <a:tab pos="190500" algn="l"/>
                <a:tab pos="361950" algn="l"/>
                <a:tab pos="542925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Avanzar en la definición de Áreas Prioritarias para el desarrollo tanto social como económico (focalización)</a:t>
            </a:r>
          </a:p>
          <a:p>
            <a:pPr marL="457200" indent="-457200" algn="just" defTabSz="179388">
              <a:buFontTx/>
              <a:buAutoNum type="arabicPeriod"/>
              <a:tabLst>
                <a:tab pos="190500" algn="l"/>
                <a:tab pos="361950" algn="l"/>
                <a:tab pos="542925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 defTabSz="179388">
              <a:buFontTx/>
              <a:buAutoNum type="arabicPeriod"/>
              <a:tabLst>
                <a:tab pos="190500" algn="l"/>
                <a:tab pos="361950" algn="l"/>
                <a:tab pos="542925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Aumentar la movilidad y el intercambio tanto a nivel regional, como al interior de los países</a:t>
            </a:r>
          </a:p>
          <a:p>
            <a:pPr marL="457200" indent="-457200" algn="just" defTabSz="179388">
              <a:buFontTx/>
              <a:buAutoNum type="arabicPeriod"/>
              <a:tabLst>
                <a:tab pos="190500" algn="l"/>
                <a:tab pos="361950" algn="l"/>
                <a:tab pos="542925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 defTabSz="179388">
              <a:buFontTx/>
              <a:buAutoNum type="arabicPeriod"/>
              <a:tabLst>
                <a:tab pos="190500" algn="l"/>
                <a:tab pos="361950" algn="l"/>
                <a:tab pos="542925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Establecer convenios internacionales para facilitar el acceso y disminuir costos</a:t>
            </a:r>
          </a:p>
          <a:p>
            <a:pPr marL="457200" indent="-457200" algn="just" defTabSz="179388">
              <a:buFontTx/>
              <a:buAutoNum type="arabicPeriod"/>
              <a:tabLst>
                <a:tab pos="190500" algn="l"/>
                <a:tab pos="361950" algn="l"/>
                <a:tab pos="542925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 defTabSz="179388">
              <a:buFontTx/>
              <a:buAutoNum type="arabicPeriod"/>
              <a:tabLst>
                <a:tab pos="190500" algn="l"/>
                <a:tab pos="361950" algn="l"/>
                <a:tab pos="542925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Posible integración del sistema público de becas y el sistema de créditos con garantías del Estado</a:t>
            </a:r>
          </a:p>
          <a:p>
            <a:pPr marL="457200" indent="-457200" algn="just" defTabSz="179388">
              <a:buFontTx/>
              <a:buAutoNum type="arabicPeriod"/>
              <a:tabLst>
                <a:tab pos="190500" algn="l"/>
                <a:tab pos="361950" algn="l"/>
                <a:tab pos="542925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 defTabSz="179388">
              <a:buFontTx/>
              <a:buAutoNum type="arabicPeriod"/>
              <a:tabLst>
                <a:tab pos="190500" algn="l"/>
                <a:tab pos="361950" algn="l"/>
                <a:tab pos="542925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Desarrollo de un Observatorio de Capital Humano Avanzado y perfeccionamiento de las estadísticas a nivel de América Latina</a:t>
            </a:r>
          </a:p>
          <a:p>
            <a:pPr marL="457200" indent="-457200" algn="just" defTabSz="179388">
              <a:tabLst>
                <a:tab pos="190500" algn="l"/>
                <a:tab pos="361950" algn="l"/>
                <a:tab pos="542925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 defTabSz="179388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tabLst>
                <a:tab pos="190500" algn="l"/>
                <a:tab pos="361950" algn="l"/>
                <a:tab pos="542925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161797" name="Rectangle 5"/>
          <p:cNvSpPr>
            <a:spLocks noGrp="1" noChangeArrowheads="1"/>
          </p:cNvSpPr>
          <p:nvPr/>
        </p:nvSpPr>
        <p:spPr bwMode="auto">
          <a:xfrm>
            <a:off x="107950" y="-26988"/>
            <a:ext cx="5832475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50000"/>
              </a:spcBef>
            </a:pPr>
            <a:r>
              <a:rPr lang="es-MX" sz="2400">
                <a:solidFill>
                  <a:srgbClr val="3A90A4"/>
                </a:solidFill>
              </a:rPr>
              <a:t>Principales Desafíos en el Desarrollo del Capital Humano en la Región</a:t>
            </a:r>
            <a:endParaRPr lang="es-ES" sz="2400">
              <a:solidFill>
                <a:srgbClr val="3A90A4"/>
              </a:solidFill>
            </a:endParaRPr>
          </a:p>
        </p:txBody>
      </p:sp>
      <p:pic>
        <p:nvPicPr>
          <p:cNvPr id="161798" name="Picture 6" descr="0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7388" y="2208213"/>
            <a:ext cx="836612" cy="3049587"/>
          </a:xfrm>
          <a:prstGeom prst="rect">
            <a:avLst/>
          </a:prstGeom>
          <a:noFill/>
        </p:spPr>
      </p:pic>
      <p:pic>
        <p:nvPicPr>
          <p:cNvPr id="161799" name="Picture 7" descr="0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2208213"/>
            <a:ext cx="836613" cy="3049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 descr="FOND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</p:spPr>
      </p:pic>
      <p:sp>
        <p:nvSpPr>
          <p:cNvPr id="248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s-ES_tradnl" smtClean="0"/>
              <a:t> </a:t>
            </a:r>
          </a:p>
        </p:txBody>
      </p:sp>
      <p:pic>
        <p:nvPicPr>
          <p:cNvPr id="248836" name="Picture 4" descr="gu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5175" y="3624263"/>
            <a:ext cx="22225" cy="719137"/>
          </a:xfrm>
          <a:prstGeom prst="rect">
            <a:avLst/>
          </a:prstGeom>
          <a:noFill/>
        </p:spPr>
      </p:pic>
      <p:pic>
        <p:nvPicPr>
          <p:cNvPr id="248837" name="Picture 5" descr="20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1388" y="3836988"/>
            <a:ext cx="1143000" cy="396875"/>
          </a:xfrm>
          <a:prstGeom prst="rect">
            <a:avLst/>
          </a:prstGeom>
          <a:noFill/>
        </p:spPr>
      </p:pic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468313" y="3735388"/>
            <a:ext cx="412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2400"/>
          </a:p>
        </p:txBody>
      </p:sp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174625" y="2924175"/>
            <a:ext cx="5456238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>
                <a:solidFill>
                  <a:schemeClr val="bg1"/>
                </a:solidFill>
              </a:rPr>
              <a:t>Diálogo Regional</a:t>
            </a:r>
          </a:p>
          <a:p>
            <a:endParaRPr lang="es-MX" sz="2400">
              <a:solidFill>
                <a:schemeClr val="bg1"/>
              </a:solidFill>
            </a:endParaRPr>
          </a:p>
          <a:p>
            <a:r>
              <a:rPr lang="es-MX" sz="2400">
                <a:solidFill>
                  <a:schemeClr val="bg1"/>
                </a:solidFill>
              </a:rPr>
              <a:t>Estrategias de Formación, Movilidad e </a:t>
            </a:r>
          </a:p>
          <a:p>
            <a:r>
              <a:rPr lang="es-MX" sz="2400">
                <a:solidFill>
                  <a:schemeClr val="bg1"/>
                </a:solidFill>
              </a:rPr>
              <a:t>Inserción Laboral de Capital Humano</a:t>
            </a:r>
          </a:p>
          <a:p>
            <a:r>
              <a:rPr lang="es-MX" sz="2400">
                <a:solidFill>
                  <a:schemeClr val="bg1"/>
                </a:solidFill>
              </a:rPr>
              <a:t>Avanzado en Ciencia y Tecnología</a:t>
            </a:r>
          </a:p>
          <a:p>
            <a:endParaRPr lang="es-MX" sz="2000">
              <a:solidFill>
                <a:schemeClr val="bg1"/>
              </a:solidFill>
            </a:endParaRPr>
          </a:p>
          <a:p>
            <a:endParaRPr lang="es-E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1CB00E-CDEC-4464-BD54-717D022BC300}" type="slidenum">
              <a:rPr lang="es-ES_tradnl" smtClean="0">
                <a:latin typeface="Arial" pitchFamily="34" charset="0"/>
                <a:ea typeface="MS PGothic" pitchFamily="34" charset="-128"/>
              </a:rPr>
              <a:pPr/>
              <a:t>19</a:t>
            </a:fld>
            <a:endParaRPr lang="es-ES_tradnl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2565400"/>
            <a:ext cx="8229600" cy="30972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MX" sz="2400" smtClean="0">
                <a:solidFill>
                  <a:srgbClr val="8E8E8E"/>
                </a:solidFill>
                <a:latin typeface="Tahoma" pitchFamily="34" charset="0"/>
              </a:rPr>
              <a:t>	“V</a:t>
            </a:r>
            <a:r>
              <a:rPr lang="es-ES" sz="2400" smtClean="0">
                <a:solidFill>
                  <a:srgbClr val="8E8E8E"/>
                </a:solidFill>
                <a:latin typeface="Tahoma" pitchFamily="34" charset="0"/>
              </a:rPr>
              <a:t>isualizar y anticipar las necesidades de capital humano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sz="2400" smtClean="0">
                <a:solidFill>
                  <a:srgbClr val="8E8E8E"/>
                </a:solidFill>
                <a:latin typeface="Tahoma" pitchFamily="34" charset="0"/>
              </a:rPr>
              <a:t> avanzado del país </a:t>
            </a:r>
            <a:r>
              <a:rPr lang="es-MX" sz="2400" smtClean="0">
                <a:solidFill>
                  <a:srgbClr val="8E8E8E"/>
                </a:solidFill>
                <a:latin typeface="Tahoma" pitchFamily="34" charset="0"/>
              </a:rPr>
              <a:t>y articular e impulsar</a:t>
            </a:r>
            <a:r>
              <a:rPr lang="es-ES" sz="2400" smtClean="0">
                <a:solidFill>
                  <a:srgbClr val="8E8E8E"/>
                </a:solidFill>
                <a:latin typeface="Tahoma" pitchFamily="34" charset="0"/>
              </a:rPr>
              <a:t> una política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sz="2400" smtClean="0">
                <a:solidFill>
                  <a:srgbClr val="8E8E8E"/>
                </a:solidFill>
                <a:latin typeface="Tahoma" pitchFamily="34" charset="0"/>
              </a:rPr>
              <a:t>integral de </a:t>
            </a:r>
            <a:r>
              <a:rPr lang="es-MX" sz="2400" smtClean="0">
                <a:solidFill>
                  <a:srgbClr val="8E8E8E"/>
                </a:solidFill>
                <a:latin typeface="Tahoma" pitchFamily="34" charset="0"/>
              </a:rPr>
              <a:t>formación y </a:t>
            </a:r>
            <a:r>
              <a:rPr lang="es-ES" sz="2400" smtClean="0">
                <a:solidFill>
                  <a:srgbClr val="8E8E8E"/>
                </a:solidFill>
                <a:latin typeface="Tahoma" pitchFamily="34" charset="0"/>
              </a:rPr>
              <a:t>financiamiento </a:t>
            </a:r>
            <a:r>
              <a:rPr lang="es-MX" sz="2400" smtClean="0">
                <a:solidFill>
                  <a:srgbClr val="8E8E8E"/>
                </a:solidFill>
                <a:latin typeface="Tahoma" pitchFamily="34" charset="0"/>
              </a:rPr>
              <a:t>de capital humano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MX" sz="2400" smtClean="0">
                <a:solidFill>
                  <a:srgbClr val="8E8E8E"/>
                </a:solidFill>
                <a:latin typeface="Tahoma" pitchFamily="34" charset="0"/>
              </a:rPr>
              <a:t>avanzado, </a:t>
            </a:r>
            <a:r>
              <a:rPr lang="es-ES" sz="2400" smtClean="0">
                <a:solidFill>
                  <a:srgbClr val="8E8E8E"/>
                </a:solidFill>
                <a:latin typeface="Tahoma" pitchFamily="34" charset="0"/>
              </a:rPr>
              <a:t>dirigida a aumentar el número de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sz="2400" smtClean="0">
                <a:solidFill>
                  <a:srgbClr val="8E8E8E"/>
                </a:solidFill>
                <a:latin typeface="Tahoma" pitchFamily="34" charset="0"/>
              </a:rPr>
              <a:t>profesionales con postgrado, promoviendo además</a:t>
            </a:r>
            <a:r>
              <a:rPr lang="es-MX" sz="2400" smtClean="0">
                <a:solidFill>
                  <a:srgbClr val="8E8E8E"/>
                </a:solidFill>
                <a:latin typeface="Tahoma" pitchFamily="34" charset="0"/>
              </a:rPr>
              <a:t>,</a:t>
            </a:r>
            <a:r>
              <a:rPr lang="es-ES" sz="2400" smtClean="0">
                <a:solidFill>
                  <a:srgbClr val="8E8E8E"/>
                </a:solidFill>
                <a:latin typeface="Tahoma" pitchFamily="34" charset="0"/>
              </a:rPr>
              <a:t> una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sz="2400" smtClean="0">
                <a:solidFill>
                  <a:srgbClr val="8E8E8E"/>
                </a:solidFill>
                <a:latin typeface="Tahoma" pitchFamily="34" charset="0"/>
              </a:rPr>
              <a:t> adecuada inserción laboral en las universidades, empresas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sz="2400" smtClean="0">
                <a:solidFill>
                  <a:srgbClr val="8E8E8E"/>
                </a:solidFill>
                <a:latin typeface="Tahoma" pitchFamily="34" charset="0"/>
              </a:rPr>
              <a:t> y el gobierno”</a:t>
            </a:r>
            <a:r>
              <a:rPr lang="es-MX" sz="2400" smtClean="0">
                <a:solidFill>
                  <a:srgbClr val="8E8E8E"/>
                </a:solidFill>
                <a:latin typeface="Tahoma" pitchFamily="34" charset="0"/>
              </a:rPr>
              <a:t>.</a:t>
            </a:r>
            <a:r>
              <a:rPr lang="es-ES" sz="2400" smtClean="0"/>
              <a:t> </a:t>
            </a:r>
            <a:endParaRPr lang="es-MX" sz="2400" smtClean="0">
              <a:solidFill>
                <a:srgbClr val="8E8E8E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MX" sz="2400" smtClean="0">
              <a:solidFill>
                <a:srgbClr val="8E8E8E"/>
              </a:solidFill>
              <a:latin typeface="Tahoma" pitchFamily="34" charset="0"/>
            </a:endParaRPr>
          </a:p>
          <a:p>
            <a:pPr lvl="1" algn="just" eaLnBrk="1" hangingPunct="1">
              <a:lnSpc>
                <a:spcPct val="80000"/>
              </a:lnSpc>
              <a:buFontTx/>
              <a:buChar char="•"/>
            </a:pPr>
            <a:endParaRPr lang="es-MX" sz="2400" smtClean="0">
              <a:solidFill>
                <a:srgbClr val="8E8E8E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MX" sz="1600" b="1" i="1" smtClean="0"/>
              <a:t>       </a:t>
            </a:r>
            <a:endParaRPr lang="es-ES" sz="1600" b="1" i="1" smtClean="0"/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s-MX">
                <a:solidFill>
                  <a:srgbClr val="3A90A4"/>
                </a:solidFill>
              </a:rPr>
              <a:t>Pilar 1: Capital Humano Avanzado</a:t>
            </a:r>
            <a:endParaRPr lang="es-ES_tradnl">
              <a:solidFill>
                <a:srgbClr val="3A90A4"/>
              </a:solidFill>
            </a:endParaRPr>
          </a:p>
        </p:txBody>
      </p:sp>
      <p:pic>
        <p:nvPicPr>
          <p:cNvPr id="37894" name="Picture 4" descr="ra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1816100"/>
            <a:ext cx="57610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 descr="flech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248400"/>
            <a:ext cx="41433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1B1B51-76ED-439E-9F2A-1A513D74871A}" type="slidenum">
              <a:rPr lang="es-ES_tradnl" smtClean="0">
                <a:latin typeface="Arial" pitchFamily="34" charset="0"/>
                <a:ea typeface="MS PGothic" pitchFamily="34" charset="-128"/>
              </a:rPr>
              <a:pPr/>
              <a:t>2</a:t>
            </a:fld>
            <a:endParaRPr lang="es-ES_tradnl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 algn="l" eaLnBrk="1" hangingPunct="1"/>
            <a:r>
              <a:rPr lang="es-ES_tradnl" sz="3200" smtClean="0">
                <a:solidFill>
                  <a:srgbClr val="3A90A4"/>
                </a:solidFill>
              </a:rPr>
              <a:t>Contenido</a:t>
            </a:r>
            <a:endParaRPr lang="es-ES_tradnl" smtClean="0"/>
          </a:p>
        </p:txBody>
      </p:sp>
      <p:pic>
        <p:nvPicPr>
          <p:cNvPr id="13318" name="Picture 10" descr="ra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24200" y="1752600"/>
            <a:ext cx="57610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208213"/>
            <a:ext cx="836613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2209800"/>
            <a:ext cx="836613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555625" y="2205038"/>
            <a:ext cx="69691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Times" pitchFamily="18" charset="0"/>
              <a:buChar char="•"/>
              <a:tabLst>
                <a:tab pos="482600" algn="l"/>
              </a:tabLst>
            </a:pPr>
            <a:r>
              <a:rPr lang="es-ES_tradnl" sz="2000">
                <a:solidFill>
                  <a:srgbClr val="8E8E8E"/>
                </a:solidFill>
                <a:latin typeface="Tahoma" pitchFamily="34" charset="0"/>
              </a:rPr>
              <a:t> Contexto Regional en CTI en América Latina</a:t>
            </a:r>
          </a:p>
          <a:p>
            <a:pPr eaLnBrk="1" hangingPunct="1">
              <a:buFont typeface="Times" pitchFamily="18" charset="0"/>
              <a:buNone/>
              <a:tabLst>
                <a:tab pos="482600" algn="l"/>
              </a:tabLst>
            </a:pPr>
            <a:endParaRPr lang="es-ES_tradnl" sz="2000">
              <a:solidFill>
                <a:srgbClr val="8E8E8E"/>
              </a:solidFill>
              <a:latin typeface="Tahoma" pitchFamily="34" charset="0"/>
            </a:endParaRPr>
          </a:p>
          <a:p>
            <a:pPr eaLnBrk="1" hangingPunct="1">
              <a:buFont typeface="Times" pitchFamily="18" charset="0"/>
              <a:buChar char="•"/>
              <a:tabLst>
                <a:tab pos="482600" algn="l"/>
              </a:tabLst>
            </a:pPr>
            <a:r>
              <a:rPr lang="es-ES_tradnl" sz="2000">
                <a:solidFill>
                  <a:srgbClr val="8E8E8E"/>
                </a:solidFill>
                <a:latin typeface="Tahoma" pitchFamily="34" charset="0"/>
              </a:rPr>
              <a:t> Políticas de Formación de Capital Humano </a:t>
            </a:r>
          </a:p>
          <a:p>
            <a:pPr eaLnBrk="1" hangingPunct="1">
              <a:buFont typeface="Times" pitchFamily="18" charset="0"/>
              <a:buNone/>
              <a:tabLst>
                <a:tab pos="482600" algn="l"/>
              </a:tabLst>
            </a:pPr>
            <a:r>
              <a:rPr lang="es-ES_tradnl" sz="2000">
                <a:solidFill>
                  <a:srgbClr val="8E8E8E"/>
                </a:solidFill>
                <a:latin typeface="Tahoma" pitchFamily="34" charset="0"/>
              </a:rPr>
              <a:t>  Avanzado: Caso Chileno</a:t>
            </a:r>
          </a:p>
          <a:p>
            <a:pPr eaLnBrk="1" hangingPunct="1">
              <a:buFont typeface="Times" pitchFamily="18" charset="0"/>
              <a:buNone/>
              <a:tabLst>
                <a:tab pos="482600" algn="l"/>
              </a:tabLst>
            </a:pPr>
            <a:endParaRPr lang="es-ES_tradnl" sz="2000">
              <a:solidFill>
                <a:srgbClr val="8E8E8E"/>
              </a:solidFill>
              <a:latin typeface="Tahoma" pitchFamily="34" charset="0"/>
            </a:endParaRPr>
          </a:p>
          <a:p>
            <a:pPr marL="742950" lvl="1" indent="-285750" eaLnBrk="1" hangingPunct="1">
              <a:buFont typeface="Tahoma" pitchFamily="34" charset="0"/>
              <a:buChar char="–"/>
              <a:tabLst>
                <a:tab pos="482600" algn="l"/>
              </a:tabLst>
            </a:pPr>
            <a:r>
              <a:rPr lang="es-ES_tradnl" sz="1600">
                <a:solidFill>
                  <a:srgbClr val="8E8E8E"/>
                </a:solidFill>
                <a:latin typeface="Tahoma" pitchFamily="34" charset="0"/>
              </a:rPr>
              <a:t>Misión y Estrategia CONICYT</a:t>
            </a:r>
          </a:p>
          <a:p>
            <a:pPr marL="742950" lvl="1" indent="-285750" eaLnBrk="1" hangingPunct="1">
              <a:buFont typeface="Tahoma" pitchFamily="34" charset="0"/>
              <a:buChar char="–"/>
              <a:tabLst>
                <a:tab pos="482600" algn="l"/>
              </a:tabLst>
            </a:pPr>
            <a:r>
              <a:rPr lang="es-ES_tradnl" sz="1600">
                <a:solidFill>
                  <a:srgbClr val="8E8E8E"/>
                </a:solidFill>
                <a:latin typeface="Tahoma" pitchFamily="34" charset="0"/>
              </a:rPr>
              <a:t>Estrategias Exitosas</a:t>
            </a:r>
          </a:p>
          <a:p>
            <a:pPr marL="742950" lvl="1" indent="-285750" eaLnBrk="1" hangingPunct="1">
              <a:buFont typeface="Tahoma" pitchFamily="34" charset="0"/>
              <a:buChar char="–"/>
              <a:tabLst>
                <a:tab pos="482600" algn="l"/>
              </a:tabLst>
            </a:pPr>
            <a:endParaRPr lang="es-ES_tradnl" sz="1600">
              <a:solidFill>
                <a:srgbClr val="8E8E8E"/>
              </a:solidFill>
              <a:latin typeface="Tahoma" pitchFamily="34" charset="0"/>
            </a:endParaRPr>
          </a:p>
          <a:p>
            <a:pPr eaLnBrk="1" hangingPunct="1">
              <a:buFont typeface="Times" pitchFamily="18" charset="0"/>
              <a:buChar char="•"/>
              <a:tabLst>
                <a:tab pos="482600" algn="l"/>
              </a:tabLst>
            </a:pPr>
            <a:r>
              <a:rPr lang="es-ES_tradnl" sz="2000">
                <a:solidFill>
                  <a:srgbClr val="8E8E8E"/>
                </a:solidFill>
                <a:latin typeface="Tahoma" pitchFamily="34" charset="0"/>
              </a:rPr>
              <a:t> Principales Desafíos</a:t>
            </a:r>
            <a:br>
              <a:rPr lang="es-ES_tradnl" sz="2000">
                <a:solidFill>
                  <a:srgbClr val="8E8E8E"/>
                </a:solidFill>
                <a:latin typeface="Tahoma" pitchFamily="34" charset="0"/>
              </a:rPr>
            </a:br>
            <a:r>
              <a:rPr lang="es-ES_tradnl" sz="2000">
                <a:solidFill>
                  <a:srgbClr val="8E8E8E"/>
                </a:solidFill>
                <a:latin typeface="Tahoma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8BB907-7FA3-4006-9B2F-E82F83674BC0}" type="slidenum">
              <a:rPr lang="es-ES_tradnl" smtClean="0">
                <a:latin typeface="Arial" pitchFamily="34" charset="0"/>
                <a:ea typeface="MS PGothic" pitchFamily="34" charset="-128"/>
              </a:rPr>
              <a:pPr/>
              <a:t>20</a:t>
            </a:fld>
            <a:endParaRPr lang="es-ES_tradnl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636838"/>
            <a:ext cx="8229600" cy="30972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MX" sz="2400" smtClean="0">
                <a:solidFill>
                  <a:srgbClr val="8E8E8E"/>
                </a:solidFill>
                <a:latin typeface="Tahoma" pitchFamily="34" charset="0"/>
              </a:rPr>
              <a:t>	</a:t>
            </a:r>
            <a:r>
              <a:rPr lang="es-CL" sz="2400" smtClean="0">
                <a:solidFill>
                  <a:srgbClr val="8E8E8E"/>
                </a:solidFill>
                <a:latin typeface="Tahoma" pitchFamily="34" charset="0"/>
              </a:rPr>
              <a:t>“Consolidar un sistema articulado de apoyo público a la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CL" sz="2400" smtClean="0">
                <a:solidFill>
                  <a:srgbClr val="8E8E8E"/>
                </a:solidFill>
                <a:latin typeface="Tahoma" pitchFamily="34" charset="0"/>
              </a:rPr>
              <a:t> investigación básica y aplicada, gradual en cuanto a: la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CL" sz="2400" smtClean="0">
                <a:solidFill>
                  <a:srgbClr val="8E8E8E"/>
                </a:solidFill>
                <a:latin typeface="Tahoma" pitchFamily="34" charset="0"/>
              </a:rPr>
              <a:t>magnitud de los recursos otorgados; la duración de las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CL" sz="2400" smtClean="0">
                <a:solidFill>
                  <a:srgbClr val="8E8E8E"/>
                </a:solidFill>
                <a:latin typeface="Tahoma" pitchFamily="34" charset="0"/>
              </a:rPr>
              <a:t>iniciativas apoyadas; y el grado de asociatividad y numero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CL" sz="2400" smtClean="0">
                <a:solidFill>
                  <a:srgbClr val="8E8E8E"/>
                </a:solidFill>
                <a:latin typeface="Tahoma" pitchFamily="34" charset="0"/>
              </a:rPr>
              <a:t> de investigadores involucrados”.</a:t>
            </a:r>
            <a:endParaRPr lang="es-MX" sz="2400" smtClean="0">
              <a:solidFill>
                <a:srgbClr val="8E8E8E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MX" sz="2400" smtClean="0">
              <a:solidFill>
                <a:srgbClr val="8E8E8E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MX" sz="1600" smtClean="0">
              <a:solidFill>
                <a:srgbClr val="8E8E8E"/>
              </a:solidFill>
              <a:latin typeface="Tahoma" pitchFamily="34" charset="0"/>
            </a:endParaRPr>
          </a:p>
          <a:p>
            <a:pPr lvl="1" algn="just" eaLnBrk="1" hangingPunct="1">
              <a:lnSpc>
                <a:spcPct val="80000"/>
              </a:lnSpc>
              <a:buFontTx/>
              <a:buChar char="•"/>
            </a:pPr>
            <a:endParaRPr lang="es-MX" sz="1600" smtClean="0">
              <a:solidFill>
                <a:srgbClr val="8E8E8E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MX" sz="1600" b="1" i="1" smtClean="0"/>
              <a:t>       </a:t>
            </a:r>
            <a:endParaRPr lang="es-ES" sz="1600" b="1" i="1" smtClean="0"/>
          </a:p>
        </p:txBody>
      </p:sp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s-MX">
                <a:solidFill>
                  <a:srgbClr val="3A90A4"/>
                </a:solidFill>
              </a:rPr>
              <a:t>Pilar 2:  Base Científica y Tecnológica</a:t>
            </a:r>
            <a:endParaRPr lang="es-ES_tradnl">
              <a:solidFill>
                <a:srgbClr val="3A90A4"/>
              </a:solidFill>
            </a:endParaRPr>
          </a:p>
        </p:txBody>
      </p:sp>
      <p:pic>
        <p:nvPicPr>
          <p:cNvPr id="38918" name="Picture 4" descr="ra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1816100"/>
            <a:ext cx="57610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 descr="flech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248400"/>
            <a:ext cx="41433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BCC59F-A6DD-4F47-A398-FED41739EDDE}" type="slidenum">
              <a:rPr lang="es-ES_tradnl" smtClean="0">
                <a:latin typeface="Arial" pitchFamily="34" charset="0"/>
                <a:ea typeface="MS PGothic" pitchFamily="34" charset="-128"/>
              </a:rPr>
              <a:pPr/>
              <a:t>21</a:t>
            </a:fld>
            <a:endParaRPr lang="es-ES_tradnl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9941" name="Text Box 39"/>
          <p:cNvSpPr txBox="1">
            <a:spLocks noChangeArrowheads="1"/>
          </p:cNvSpPr>
          <p:nvPr/>
        </p:nvSpPr>
        <p:spPr bwMode="auto">
          <a:xfrm>
            <a:off x="3814763" y="476250"/>
            <a:ext cx="27082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MX" sz="1600" b="1"/>
              <a:t>Inicio Vida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MX" sz="1600" b="1"/>
              <a:t>Laboral</a:t>
            </a:r>
            <a:endParaRPr lang="es-ES" sz="1600" b="1"/>
          </a:p>
        </p:txBody>
      </p:sp>
      <p:sp>
        <p:nvSpPr>
          <p:cNvPr id="39942" name="Line 40"/>
          <p:cNvSpPr>
            <a:spLocks noChangeShapeType="1"/>
          </p:cNvSpPr>
          <p:nvPr/>
        </p:nvSpPr>
        <p:spPr bwMode="auto">
          <a:xfrm>
            <a:off x="935038" y="4221163"/>
            <a:ext cx="7416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Text Box 41"/>
          <p:cNvSpPr txBox="1">
            <a:spLocks noChangeArrowheads="1"/>
          </p:cNvSpPr>
          <p:nvPr/>
        </p:nvSpPr>
        <p:spPr bwMode="auto">
          <a:xfrm>
            <a:off x="1006475" y="4365625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MX" sz="1800" b="1"/>
              <a:t>0  	1	2	  3	   4	       5	        6	            7	</a:t>
            </a:r>
            <a:endParaRPr lang="es-ES" sz="1800" b="1"/>
          </a:p>
        </p:txBody>
      </p:sp>
      <p:sp>
        <p:nvSpPr>
          <p:cNvPr id="39944" name="Rectangle 42"/>
          <p:cNvSpPr>
            <a:spLocks noChangeArrowheads="1"/>
          </p:cNvSpPr>
          <p:nvPr/>
        </p:nvSpPr>
        <p:spPr bwMode="auto">
          <a:xfrm>
            <a:off x="3095625" y="2565400"/>
            <a:ext cx="215900" cy="360363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 sz="2400"/>
          </a:p>
        </p:txBody>
      </p:sp>
      <p:sp>
        <p:nvSpPr>
          <p:cNvPr id="39945" name="Rectangle 43"/>
          <p:cNvSpPr>
            <a:spLocks noChangeArrowheads="1"/>
          </p:cNvSpPr>
          <p:nvPr/>
        </p:nvSpPr>
        <p:spPr bwMode="auto">
          <a:xfrm>
            <a:off x="3598863" y="2349500"/>
            <a:ext cx="215900" cy="5762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 sz="2400"/>
          </a:p>
        </p:txBody>
      </p:sp>
      <p:sp>
        <p:nvSpPr>
          <p:cNvPr id="39946" name="Line 44"/>
          <p:cNvSpPr>
            <a:spLocks noChangeShapeType="1"/>
          </p:cNvSpPr>
          <p:nvPr/>
        </p:nvSpPr>
        <p:spPr bwMode="auto">
          <a:xfrm flipH="1">
            <a:off x="4967288" y="1341438"/>
            <a:ext cx="1587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Text Box 45"/>
          <p:cNvSpPr txBox="1">
            <a:spLocks noChangeArrowheads="1"/>
          </p:cNvSpPr>
          <p:nvPr/>
        </p:nvSpPr>
        <p:spPr bwMode="auto">
          <a:xfrm>
            <a:off x="4175125" y="4868863"/>
            <a:ext cx="827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MX" sz="1800" b="1"/>
              <a:t>Años</a:t>
            </a:r>
            <a:endParaRPr lang="es-ES" sz="1800" b="1"/>
          </a:p>
        </p:txBody>
      </p:sp>
      <p:sp>
        <p:nvSpPr>
          <p:cNvPr id="39948" name="Line 46"/>
          <p:cNvSpPr>
            <a:spLocks noChangeShapeType="1"/>
          </p:cNvSpPr>
          <p:nvPr/>
        </p:nvSpPr>
        <p:spPr bwMode="auto">
          <a:xfrm>
            <a:off x="935038" y="1484313"/>
            <a:ext cx="1587" cy="2665412"/>
          </a:xfrm>
          <a:prstGeom prst="line">
            <a:avLst/>
          </a:prstGeom>
          <a:noFill/>
          <a:ln w="9525">
            <a:solidFill>
              <a:srgbClr val="008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Text Box 47"/>
          <p:cNvSpPr txBox="1">
            <a:spLocks noChangeArrowheads="1"/>
          </p:cNvSpPr>
          <p:nvPr/>
        </p:nvSpPr>
        <p:spPr bwMode="auto">
          <a:xfrm>
            <a:off x="179388" y="547688"/>
            <a:ext cx="19796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MX" sz="1600" b="1"/>
              <a:t>Inicio Estudios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MX" sz="1600" b="1"/>
              <a:t> Postgrado</a:t>
            </a:r>
            <a:endParaRPr lang="es-ES" sz="1600" b="1"/>
          </a:p>
        </p:txBody>
      </p:sp>
      <p:sp>
        <p:nvSpPr>
          <p:cNvPr id="39950" name="Rectangle 48"/>
          <p:cNvSpPr>
            <a:spLocks noChangeArrowheads="1"/>
          </p:cNvSpPr>
          <p:nvPr/>
        </p:nvSpPr>
        <p:spPr bwMode="auto">
          <a:xfrm>
            <a:off x="1006475" y="3068638"/>
            <a:ext cx="3816350" cy="86518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 sz="2400"/>
          </a:p>
        </p:txBody>
      </p:sp>
      <p:sp>
        <p:nvSpPr>
          <p:cNvPr id="39951" name="Text Box 49"/>
          <p:cNvSpPr txBox="1">
            <a:spLocks noChangeArrowheads="1"/>
          </p:cNvSpPr>
          <p:nvPr/>
        </p:nvSpPr>
        <p:spPr bwMode="auto">
          <a:xfrm>
            <a:off x="1655763" y="326866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MX" sz="1800" b="1"/>
              <a:t>Beca Doctorado</a:t>
            </a:r>
            <a:endParaRPr lang="es-ES" sz="1800" b="1"/>
          </a:p>
        </p:txBody>
      </p:sp>
      <p:sp>
        <p:nvSpPr>
          <p:cNvPr id="39952" name="Rectangle 50"/>
          <p:cNvSpPr>
            <a:spLocks noChangeArrowheads="1"/>
          </p:cNvSpPr>
          <p:nvPr/>
        </p:nvSpPr>
        <p:spPr bwMode="auto">
          <a:xfrm>
            <a:off x="2087563" y="1196975"/>
            <a:ext cx="1800225" cy="6477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 sz="2400"/>
          </a:p>
        </p:txBody>
      </p:sp>
      <p:sp>
        <p:nvSpPr>
          <p:cNvPr id="39953" name="Text Box 51"/>
          <p:cNvSpPr txBox="1">
            <a:spLocks noChangeArrowheads="1"/>
          </p:cNvSpPr>
          <p:nvPr/>
        </p:nvSpPr>
        <p:spPr bwMode="auto">
          <a:xfrm>
            <a:off x="2230438" y="1339850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MX" sz="1600" b="1"/>
              <a:t>Apoyo Tesis</a:t>
            </a:r>
            <a:endParaRPr lang="es-ES" sz="1600" b="1"/>
          </a:p>
        </p:txBody>
      </p:sp>
      <p:sp>
        <p:nvSpPr>
          <p:cNvPr id="39954" name="Rectangle 52"/>
          <p:cNvSpPr>
            <a:spLocks noChangeArrowheads="1"/>
          </p:cNvSpPr>
          <p:nvPr/>
        </p:nvSpPr>
        <p:spPr bwMode="auto">
          <a:xfrm>
            <a:off x="5038725" y="1268413"/>
            <a:ext cx="3384550" cy="10080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 sz="2400"/>
          </a:p>
        </p:txBody>
      </p:sp>
      <p:sp>
        <p:nvSpPr>
          <p:cNvPr id="39955" name="Text Box 53"/>
          <p:cNvSpPr txBox="1">
            <a:spLocks noChangeArrowheads="1"/>
          </p:cNvSpPr>
          <p:nvPr/>
        </p:nvSpPr>
        <p:spPr bwMode="auto">
          <a:xfrm>
            <a:off x="5183188" y="1393825"/>
            <a:ext cx="2952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MX" sz="1400" b="1">
                <a:solidFill>
                  <a:schemeClr val="bg1"/>
                </a:solidFill>
              </a:rPr>
              <a:t>Inserción Post doctoral en la Academia</a:t>
            </a:r>
            <a:endParaRPr lang="es-ES" sz="1400" b="1">
              <a:solidFill>
                <a:schemeClr val="bg1"/>
              </a:solidFill>
            </a:endParaRPr>
          </a:p>
        </p:txBody>
      </p:sp>
      <p:sp>
        <p:nvSpPr>
          <p:cNvPr id="39956" name="Rectangle 54"/>
          <p:cNvSpPr>
            <a:spLocks noChangeArrowheads="1"/>
          </p:cNvSpPr>
          <p:nvPr/>
        </p:nvSpPr>
        <p:spPr bwMode="auto">
          <a:xfrm>
            <a:off x="5076825" y="2420938"/>
            <a:ext cx="3349625" cy="792162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 sz="2400"/>
          </a:p>
        </p:txBody>
      </p:sp>
      <p:sp>
        <p:nvSpPr>
          <p:cNvPr id="39957" name="Text Box 55"/>
          <p:cNvSpPr txBox="1">
            <a:spLocks noChangeArrowheads="1"/>
          </p:cNvSpPr>
          <p:nvPr/>
        </p:nvSpPr>
        <p:spPr bwMode="auto">
          <a:xfrm>
            <a:off x="5148263" y="2565400"/>
            <a:ext cx="2989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MX" sz="1400" b="1">
                <a:solidFill>
                  <a:schemeClr val="bg1"/>
                </a:solidFill>
              </a:rPr>
              <a:t>Inserción en la Industria</a:t>
            </a:r>
            <a:endParaRPr lang="es-ES" sz="1400" b="1">
              <a:solidFill>
                <a:schemeClr val="bg1"/>
              </a:solidFill>
            </a:endParaRPr>
          </a:p>
        </p:txBody>
      </p:sp>
      <p:sp>
        <p:nvSpPr>
          <p:cNvPr id="39958" name="Rectangle 56"/>
          <p:cNvSpPr>
            <a:spLocks noChangeArrowheads="1"/>
          </p:cNvSpPr>
          <p:nvPr/>
        </p:nvSpPr>
        <p:spPr bwMode="auto">
          <a:xfrm>
            <a:off x="2087563" y="2492375"/>
            <a:ext cx="360362" cy="4333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 sz="2400"/>
          </a:p>
        </p:txBody>
      </p:sp>
      <p:sp>
        <p:nvSpPr>
          <p:cNvPr id="39959" name="Text Box 57"/>
          <p:cNvSpPr txBox="1">
            <a:spLocks noChangeArrowheads="1"/>
          </p:cNvSpPr>
          <p:nvPr/>
        </p:nvSpPr>
        <p:spPr bwMode="auto">
          <a:xfrm>
            <a:off x="1727200" y="2276475"/>
            <a:ext cx="1006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MX" sz="1200" b="1"/>
              <a:t>Pasantías</a:t>
            </a:r>
            <a:endParaRPr lang="es-ES" sz="1200" b="1"/>
          </a:p>
        </p:txBody>
      </p:sp>
      <p:sp>
        <p:nvSpPr>
          <p:cNvPr id="39960" name="Text Box 58"/>
          <p:cNvSpPr txBox="1">
            <a:spLocks noChangeArrowheads="1"/>
          </p:cNvSpPr>
          <p:nvPr/>
        </p:nvSpPr>
        <p:spPr bwMode="auto">
          <a:xfrm>
            <a:off x="2519363" y="1916113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MX" sz="1000" b="1"/>
              <a:t>Asistencia Congresos y reuniones soc. científicas</a:t>
            </a:r>
            <a:endParaRPr lang="es-ES" sz="1000" b="1"/>
          </a:p>
        </p:txBody>
      </p:sp>
      <p:sp>
        <p:nvSpPr>
          <p:cNvPr id="39961" name="Rectangle 59"/>
          <p:cNvSpPr>
            <a:spLocks noChangeArrowheads="1"/>
          </p:cNvSpPr>
          <p:nvPr/>
        </p:nvSpPr>
        <p:spPr bwMode="auto">
          <a:xfrm>
            <a:off x="4032250" y="1339850"/>
            <a:ext cx="792163" cy="503238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 sz="2400"/>
          </a:p>
        </p:txBody>
      </p:sp>
      <p:sp>
        <p:nvSpPr>
          <p:cNvPr id="39962" name="Text Box 60"/>
          <p:cNvSpPr txBox="1">
            <a:spLocks noChangeArrowheads="1"/>
          </p:cNvSpPr>
          <p:nvPr/>
        </p:nvSpPr>
        <p:spPr bwMode="auto">
          <a:xfrm>
            <a:off x="3959225" y="133985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MX" sz="1200" b="1"/>
              <a:t>Término Tesis</a:t>
            </a:r>
            <a:endParaRPr lang="es-ES" sz="1200" b="1"/>
          </a:p>
        </p:txBody>
      </p:sp>
      <p:sp>
        <p:nvSpPr>
          <p:cNvPr id="39963" name="Text Box 61"/>
          <p:cNvSpPr txBox="1">
            <a:spLocks noChangeArrowheads="1"/>
          </p:cNvSpPr>
          <p:nvPr/>
        </p:nvSpPr>
        <p:spPr bwMode="auto">
          <a:xfrm>
            <a:off x="3959225" y="133985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MX" sz="1200" b="1"/>
              <a:t>Término Tesis</a:t>
            </a:r>
            <a:endParaRPr lang="es-ES" sz="1200" b="1"/>
          </a:p>
        </p:txBody>
      </p:sp>
      <p:pic>
        <p:nvPicPr>
          <p:cNvPr id="123909" name="Picture 5" descr="flech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652963"/>
            <a:ext cx="41433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173" name="Picture 2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229225"/>
            <a:ext cx="8964612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60CCA72-63B9-41B9-9D58-BCF32B1845C5}" type="slidenum">
              <a:rPr lang="es-ES_tradnl" sz="1400"/>
              <a:pPr algn="r"/>
              <a:t>22</a:t>
            </a:fld>
            <a:endParaRPr lang="es-ES_tradnl" sz="1400"/>
          </a:p>
        </p:txBody>
      </p:sp>
      <p:sp>
        <p:nvSpPr>
          <p:cNvPr id="245764" name="Rectangle 33"/>
          <p:cNvSpPr>
            <a:spLocks noChangeArrowheads="1"/>
          </p:cNvSpPr>
          <p:nvPr/>
        </p:nvSpPr>
        <p:spPr bwMode="auto">
          <a:xfrm>
            <a:off x="468313" y="620713"/>
            <a:ext cx="61912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solidFill>
                  <a:srgbClr val="3A90A4"/>
                </a:solidFill>
              </a:rPr>
              <a:t>Financiamiento Anual</a:t>
            </a:r>
          </a:p>
          <a:p>
            <a:r>
              <a:rPr lang="es-CL">
                <a:solidFill>
                  <a:srgbClr val="3A90A4"/>
                </a:solidFill>
              </a:rPr>
              <a:t>Proyectos CONICYT</a:t>
            </a:r>
          </a:p>
          <a:p>
            <a:endParaRPr lang="es-ES" sz="3200">
              <a:solidFill>
                <a:srgbClr val="3A90A4"/>
              </a:solidFill>
            </a:endParaRPr>
          </a:p>
        </p:txBody>
      </p:sp>
      <p:pic>
        <p:nvPicPr>
          <p:cNvPr id="245765" name="Picture 34" descr="ra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6013" y="1557338"/>
            <a:ext cx="57610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 descr="flech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248400"/>
            <a:ext cx="41433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9" name="Text Box 5"/>
          <p:cNvSpPr txBox="1">
            <a:spLocks noChangeArrowheads="1"/>
          </p:cNvSpPr>
          <p:nvPr/>
        </p:nvSpPr>
        <p:spPr bwMode="auto">
          <a:xfrm>
            <a:off x="785813" y="6238875"/>
            <a:ext cx="51212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defTabSz="912813" eaLnBrk="1" hangingPunct="1"/>
            <a:r>
              <a:rPr lang="es-MX" sz="900">
                <a:solidFill>
                  <a:schemeClr val="bg2"/>
                </a:solidFill>
                <a:latin typeface="Tahoma" pitchFamily="34" charset="0"/>
              </a:rPr>
              <a:t>(*) para el cálculo se estiman 8 proyectos a financiar.</a:t>
            </a:r>
          </a:p>
          <a:p>
            <a:pPr defTabSz="912813" eaLnBrk="1" hangingPunct="1"/>
            <a:r>
              <a:rPr lang="es-MX" sz="900">
                <a:solidFill>
                  <a:schemeClr val="bg2"/>
                </a:solidFill>
                <a:latin typeface="Tahoma" pitchFamily="34" charset="0"/>
              </a:rPr>
              <a:t>Nota: Cálculos realizados en base a proyectos adjudicados en el año 2006</a:t>
            </a:r>
          </a:p>
          <a:p>
            <a:pPr defTabSz="912813" eaLnBrk="1" hangingPunct="1"/>
            <a:r>
              <a:rPr lang="es-MX" sz="1200">
                <a:solidFill>
                  <a:schemeClr val="bg2"/>
                </a:solidFill>
                <a:latin typeface="Tahoma" pitchFamily="34" charset="0"/>
              </a:rPr>
              <a:t>Fuente: Departamento de Estudios y Planificación Estratégica – CONICYT</a:t>
            </a:r>
            <a:endParaRPr lang="es-ES" sz="1200">
              <a:solidFill>
                <a:schemeClr val="bg2"/>
              </a:solidFill>
              <a:latin typeface="Tahoma" pitchFamily="34" charset="0"/>
            </a:endParaRPr>
          </a:p>
        </p:txBody>
      </p:sp>
      <p:graphicFrame>
        <p:nvGraphicFramePr>
          <p:cNvPr id="245771" name="Object 10"/>
          <p:cNvGraphicFramePr>
            <a:graphicFrameLocks noChangeAspect="1"/>
          </p:cNvGraphicFramePr>
          <p:nvPr/>
        </p:nvGraphicFramePr>
        <p:xfrm>
          <a:off x="179388" y="1700213"/>
          <a:ext cx="8710612" cy="4464050"/>
        </p:xfrm>
        <a:graphic>
          <a:graphicData uri="http://schemas.openxmlformats.org/presentationml/2006/ole">
            <p:oleObj spid="_x0000_s245771" name="Gráfico" r:id="rId6" imgW="6134100" imgH="27051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6763BF-9590-4C51-B948-B42D7109CF6D}" type="slidenum">
              <a:rPr lang="es-ES_tradnl" sz="1400"/>
              <a:pPr algn="r"/>
              <a:t>23</a:t>
            </a:fld>
            <a:endParaRPr lang="es-ES_tradnl" sz="140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33375"/>
            <a:ext cx="7772400" cy="574675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s-ES_tradnl" sz="3200" smtClean="0">
                <a:solidFill>
                  <a:srgbClr val="3A90A4"/>
                </a:solidFill>
              </a:rPr>
              <a:t>INDAGA</a:t>
            </a:r>
            <a:endParaRPr lang="es-ES_tradnl" sz="4800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981075"/>
            <a:ext cx="70564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tabLst>
                <a:tab pos="292100" algn="l"/>
              </a:tabLst>
            </a:pPr>
            <a:endParaRPr lang="es-MX" sz="1400" b="1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tabLst>
                <a:tab pos="292100" algn="l"/>
              </a:tabLst>
            </a:pPr>
            <a:r>
              <a:rPr lang="es-ES_tradnl" sz="1400">
                <a:solidFill>
                  <a:srgbClr val="000066"/>
                </a:solidFill>
                <a:latin typeface="Tahoma" pitchFamily="34" charset="0"/>
              </a:rPr>
              <a:t>Es un Modelo de Competencias que promueve </a:t>
            </a:r>
            <a:r>
              <a:rPr lang="es-ES" sz="1400">
                <a:solidFill>
                  <a:srgbClr val="000066"/>
                </a:solidFill>
                <a:latin typeface="Tahoma" pitchFamily="34" charset="0"/>
              </a:rPr>
              <a:t>el interés y la motivación por la ciencia,  </a:t>
            </a:r>
          </a:p>
          <a:p>
            <a:pPr marL="457200" indent="-457200" algn="just">
              <a:tabLst>
                <a:tab pos="292100" algn="l"/>
              </a:tabLst>
            </a:pPr>
            <a:r>
              <a:rPr lang="es-ES" sz="1400">
                <a:solidFill>
                  <a:srgbClr val="000066"/>
                </a:solidFill>
                <a:latin typeface="Tahoma" pitchFamily="34" charset="0"/>
              </a:rPr>
              <a:t>tecnología y la innovación, a través del descubrimiento y fortalecimiento de habilidades</a:t>
            </a:r>
          </a:p>
          <a:p>
            <a:pPr marL="457200" indent="-457200" algn="just">
              <a:tabLst>
                <a:tab pos="292100" algn="l"/>
              </a:tabLst>
            </a:pPr>
            <a:r>
              <a:rPr lang="es-ES" sz="1400">
                <a:solidFill>
                  <a:srgbClr val="000066"/>
                </a:solidFill>
                <a:latin typeface="Tahoma" pitchFamily="34" charset="0"/>
              </a:rPr>
              <a:t>y destrezas, en niños y niñas de 5º y 6º año de Educación Primaria</a:t>
            </a:r>
          </a:p>
          <a:p>
            <a:pPr marL="457200" indent="-457200" algn="just">
              <a:tabLst>
                <a:tab pos="292100" algn="l"/>
              </a:tabLst>
            </a:pPr>
            <a:endParaRPr lang="es-MX" sz="1400">
              <a:solidFill>
                <a:srgbClr val="000066"/>
              </a:solidFill>
              <a:latin typeface="Tahoma" pitchFamily="34" charset="0"/>
            </a:endParaRPr>
          </a:p>
          <a:p>
            <a:pPr marL="457200" indent="-457200" algn="just">
              <a:tabLst>
                <a:tab pos="292100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Para ello:</a:t>
            </a: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Se desarrolló un modelo de competencias y el kit de materiales para su implementación</a:t>
            </a: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tabLst>
                <a:tab pos="292100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Luego:</a:t>
            </a: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Se capacita a </a:t>
            </a:r>
            <a:r>
              <a:rPr lang="es-ES" sz="1400">
                <a:solidFill>
                  <a:schemeClr val="bg2"/>
                </a:solidFill>
                <a:latin typeface="Tahoma" pitchFamily="34" charset="0"/>
              </a:rPr>
              <a:t>profesores y científicos/as seleccionados</a:t>
            </a: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endParaRPr lang="es-ES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Se entrega a cada profesor </a:t>
            </a:r>
            <a:r>
              <a:rPr lang="es-ES" sz="1400">
                <a:solidFill>
                  <a:schemeClr val="bg2"/>
                </a:solidFill>
                <a:latin typeface="Tahoma" pitchFamily="34" charset="0"/>
              </a:rPr>
              <a:t>un Kit de materiales didácticos con actividades de aprendizaje</a:t>
            </a: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endParaRPr lang="es-ES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Se desarrolla la</a:t>
            </a:r>
            <a:r>
              <a:rPr lang="es-ES" sz="1400">
                <a:solidFill>
                  <a:schemeClr val="bg2"/>
                </a:solidFill>
                <a:latin typeface="Tahoma" pitchFamily="34" charset="0"/>
              </a:rPr>
              <a:t> actividad extra-programática bajo la modalidad de un Club (grupos de 20 niños y/o niñas) en los establecimientos educacionales. Para esto cada Club cuenta con US$600 para cubrir los costos de las horas de trabajo y reproducción del material.</a:t>
            </a: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endParaRPr lang="es-ES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r>
              <a:rPr lang="es-ES" sz="1400">
                <a:solidFill>
                  <a:schemeClr val="bg2"/>
                </a:solidFill>
                <a:latin typeface="Tahoma" pitchFamily="34" charset="0"/>
              </a:rPr>
              <a:t>Se intercambian experiencias y aprendizajes a partir de la práctica, mediante una Comunidad de Aprendizaje a través de una plataforma virtual</a:t>
            </a:r>
            <a:endParaRPr lang="es-MX" sz="1400">
              <a:solidFill>
                <a:srgbClr val="000066"/>
              </a:solidFill>
            </a:endParaRPr>
          </a:p>
        </p:txBody>
      </p:sp>
      <p:pic>
        <p:nvPicPr>
          <p:cNvPr id="262149" name="Picture 7" descr="ra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1052513"/>
            <a:ext cx="57610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50" name="13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A896A0E-20E1-4C79-821D-19A98BCD0F99}" type="slidenum">
              <a:rPr lang="es-ES_tradnl" sz="1400"/>
              <a:pPr algn="r"/>
              <a:t>23</a:t>
            </a:fld>
            <a:endParaRPr lang="es-ES_tradnl" sz="1400"/>
          </a:p>
        </p:txBody>
      </p:sp>
      <p:pic>
        <p:nvPicPr>
          <p:cNvPr id="262151" name="Picture 7" descr="00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1628775"/>
            <a:ext cx="836612" cy="3049588"/>
          </a:xfrm>
          <a:prstGeom prst="rect">
            <a:avLst/>
          </a:prstGeom>
          <a:noFill/>
        </p:spPr>
      </p:pic>
      <p:pic>
        <p:nvPicPr>
          <p:cNvPr id="262152" name="Picture 8" descr="DSCF00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5800" y="1628775"/>
            <a:ext cx="836613" cy="3049588"/>
          </a:xfrm>
          <a:prstGeom prst="rect">
            <a:avLst/>
          </a:prstGeom>
          <a:noFill/>
        </p:spPr>
      </p:pic>
      <p:graphicFrame>
        <p:nvGraphicFramePr>
          <p:cNvPr id="262153" name="Object 9"/>
          <p:cNvGraphicFramePr>
            <a:graphicFrameLocks noChangeAspect="1"/>
          </p:cNvGraphicFramePr>
          <p:nvPr/>
        </p:nvGraphicFramePr>
        <p:xfrm>
          <a:off x="7277100" y="4797425"/>
          <a:ext cx="1866900" cy="923925"/>
        </p:xfrm>
        <a:graphic>
          <a:graphicData uri="http://schemas.openxmlformats.org/presentationml/2006/ole">
            <p:oleObj spid="_x0000_s262153" name="Fotografía de Photo Editor" r:id="rId7" imgW="1867161" imgH="923810" progId="MSPhotoEd.3">
              <p:embed/>
            </p:oleObj>
          </a:graphicData>
        </a:graphic>
      </p:graphicFrame>
      <p:sp>
        <p:nvSpPr>
          <p:cNvPr id="262154" name="Text Box 10"/>
          <p:cNvSpPr txBox="1">
            <a:spLocks noChangeArrowheads="1"/>
          </p:cNvSpPr>
          <p:nvPr/>
        </p:nvSpPr>
        <p:spPr bwMode="auto">
          <a:xfrm>
            <a:off x="611188" y="6161088"/>
            <a:ext cx="7056437" cy="5810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i="1">
                <a:solidFill>
                  <a:srgbClr val="000066"/>
                </a:solidFill>
                <a:latin typeface="Tahoma" pitchFamily="34" charset="0"/>
              </a:rPr>
              <a:t>En el primer año de ejecución se capacitaron 700 Monitores y se implementaron 694 Clubes INDAGA, involucrando a 14.000 estudiantes.</a:t>
            </a:r>
            <a:endParaRPr lang="es-ES" sz="1600" i="1">
              <a:latin typeface="Tahoma" pitchFamily="34" charset="0"/>
            </a:endParaRPr>
          </a:p>
        </p:txBody>
      </p:sp>
      <p:pic>
        <p:nvPicPr>
          <p:cNvPr id="123909" name="Picture 5" descr="flecha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78838" y="5876925"/>
            <a:ext cx="4143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1E5747E-3795-4052-8E19-3451A1344BAC}" type="slidenum">
              <a:rPr lang="es-ES_tradnl" sz="1400"/>
              <a:pPr algn="r"/>
              <a:t>24</a:t>
            </a:fld>
            <a:endParaRPr lang="es-ES_tradnl" sz="140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33375"/>
            <a:ext cx="7772400" cy="574675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s-ES_tradnl" sz="3200" smtClean="0">
                <a:solidFill>
                  <a:srgbClr val="3A90A4"/>
                </a:solidFill>
              </a:rPr>
              <a:t>Becas de Postgrado</a:t>
            </a:r>
            <a:endParaRPr lang="es-ES_tradnl" sz="4800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1341438"/>
            <a:ext cx="70564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tabLst>
                <a:tab pos="292100" algn="l"/>
              </a:tabLst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Programa orientado a incentivar y apoyar la formación de capital humano avanzado de</a:t>
            </a:r>
          </a:p>
          <a:p>
            <a:pPr marL="457200" indent="-457200" algn="just">
              <a:tabLst>
                <a:tab pos="292100" algn="l"/>
              </a:tabLst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calidad, a través de la entrega de becas para cursar programas de postgrado</a:t>
            </a:r>
          </a:p>
          <a:p>
            <a:pPr marL="457200" indent="-457200" algn="just">
              <a:tabLst>
                <a:tab pos="292100" algn="l"/>
              </a:tabLst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impartidos en el país y en el extranjero, tanto a estudiantes y/o profesionales chilenos</a:t>
            </a:r>
          </a:p>
          <a:p>
            <a:pPr marL="457200" indent="-457200" algn="just">
              <a:tabLst>
                <a:tab pos="292100" algn="l"/>
              </a:tabLst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como extranjeros</a:t>
            </a:r>
            <a:endParaRPr lang="es-ES" sz="1400">
              <a:solidFill>
                <a:srgbClr val="000066"/>
              </a:solidFill>
              <a:latin typeface="Tahoma" pitchFamily="34" charset="0"/>
            </a:endParaRPr>
          </a:p>
          <a:p>
            <a:pPr marL="457200" indent="-457200" algn="just">
              <a:tabLst>
                <a:tab pos="292100" algn="l"/>
              </a:tabLst>
            </a:pPr>
            <a:endParaRPr lang="es-MX" sz="1400">
              <a:solidFill>
                <a:srgbClr val="000066"/>
              </a:solidFill>
              <a:latin typeface="Tahoma" pitchFamily="34" charset="0"/>
            </a:endParaRPr>
          </a:p>
          <a:p>
            <a:pPr marL="457200" indent="-457200" algn="just">
              <a:tabLst>
                <a:tab pos="292100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Para ello se entregan:</a:t>
            </a:r>
          </a:p>
          <a:p>
            <a:pPr marL="457200" indent="-457200" algn="just">
              <a:tabLst>
                <a:tab pos="292100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 </a:t>
            </a: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Becas de Magíster Nacional</a:t>
            </a: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  <a:hlinkClick r:id="rId3" action="ppaction://hlinksldjump"/>
              </a:rPr>
              <a:t>Becas de Doctorado Nacional</a:t>
            </a: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  <a:hlinkClick r:id="rId4" action="ppaction://hlinksldjump"/>
              </a:rPr>
              <a:t>Becas de Doctorado en el Extranjero</a:t>
            </a: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Becas Complementarias</a:t>
            </a:r>
            <a:endParaRPr lang="es-ES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tabLst>
                <a:tab pos="292100" algn="l"/>
              </a:tabLst>
            </a:pPr>
            <a:r>
              <a:rPr lang="es-ES" sz="1400">
                <a:solidFill>
                  <a:schemeClr val="bg2"/>
                </a:solidFill>
                <a:latin typeface="Tahoma" pitchFamily="34" charset="0"/>
              </a:rPr>
              <a:t>	</a:t>
            </a:r>
          </a:p>
          <a:p>
            <a:pPr marL="457200" indent="-457200" algn="just">
              <a:tabLst>
                <a:tab pos="292100" algn="l"/>
              </a:tabLst>
            </a:pPr>
            <a:r>
              <a:rPr lang="es-MX">
                <a:solidFill>
                  <a:schemeClr val="bg2"/>
                </a:solidFill>
                <a:hlinkClick r:id="" action="ppaction://noaction"/>
              </a:rPr>
              <a:t/>
            </a:r>
            <a:br>
              <a:rPr lang="es-MX">
                <a:solidFill>
                  <a:schemeClr val="bg2"/>
                </a:solidFill>
                <a:hlinkClick r:id="" action="ppaction://noaction"/>
              </a:rPr>
            </a:br>
            <a:endParaRPr lang="es-MX">
              <a:solidFill>
                <a:schemeClr val="bg2"/>
              </a:solidFill>
            </a:endParaRPr>
          </a:p>
        </p:txBody>
      </p:sp>
      <p:pic>
        <p:nvPicPr>
          <p:cNvPr id="264197" name="Picture 7" descr="ray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3" y="1052513"/>
            <a:ext cx="57610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198" name="13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8A10B39-19EE-4220-9BC0-49D06498567D}" type="slidenum">
              <a:rPr lang="es-ES_tradnl" sz="1400"/>
              <a:pPr algn="r"/>
              <a:t>24</a:t>
            </a:fld>
            <a:endParaRPr lang="es-ES_tradnl" sz="1400"/>
          </a:p>
        </p:txBody>
      </p:sp>
      <p:pic>
        <p:nvPicPr>
          <p:cNvPr id="264199" name="Picture 7" descr="0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5800" y="2208213"/>
            <a:ext cx="836613" cy="3049587"/>
          </a:xfrm>
          <a:prstGeom prst="rect">
            <a:avLst/>
          </a:prstGeom>
          <a:noFill/>
        </p:spPr>
      </p:pic>
      <p:pic>
        <p:nvPicPr>
          <p:cNvPr id="264200" name="Picture 8" descr="0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2209800"/>
            <a:ext cx="836613" cy="3049588"/>
          </a:xfrm>
          <a:prstGeom prst="rect">
            <a:avLst/>
          </a:prstGeom>
          <a:noFill/>
        </p:spPr>
      </p:pic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179388" y="4724400"/>
            <a:ext cx="7181850" cy="5810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i="1">
                <a:solidFill>
                  <a:srgbClr val="000066"/>
                </a:solidFill>
                <a:latin typeface="Tahoma" pitchFamily="34" charset="0"/>
              </a:rPr>
              <a:t>Aproximadamente un tercio de los doctores graduados anualmente en el país </a:t>
            </a:r>
          </a:p>
          <a:p>
            <a:r>
              <a:rPr lang="es-ES" sz="1600" i="1">
                <a:solidFill>
                  <a:srgbClr val="000066"/>
                </a:solidFill>
                <a:latin typeface="Tahoma" pitchFamily="34" charset="0"/>
              </a:rPr>
              <a:t>son financiados por CONICYT.</a:t>
            </a:r>
          </a:p>
        </p:txBody>
      </p:sp>
      <p:pic>
        <p:nvPicPr>
          <p:cNvPr id="123909" name="Picture 5" descr="flecha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9788" y="5949950"/>
            <a:ext cx="4143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203" name="Text Box 11"/>
          <p:cNvSpPr txBox="1">
            <a:spLocks noChangeArrowheads="1"/>
          </p:cNvSpPr>
          <p:nvPr/>
        </p:nvSpPr>
        <p:spPr bwMode="auto">
          <a:xfrm>
            <a:off x="8135938" y="5445125"/>
            <a:ext cx="1008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1400">
                <a:hlinkClick r:id="rId10" action="ppaction://hlinksldjump"/>
              </a:rPr>
              <a:t>Montos</a:t>
            </a:r>
            <a:endParaRPr lang="es-E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B4D7A3A-9F71-4F76-AE3B-A1A172A4A338}" type="slidenum">
              <a:rPr lang="es-ES_tradnl" sz="1400"/>
              <a:pPr algn="r"/>
              <a:t>25</a:t>
            </a:fld>
            <a:endParaRPr lang="es-ES_tradnl" sz="140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33375"/>
            <a:ext cx="7772400" cy="574675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s-MX" sz="2800" smtClean="0">
                <a:solidFill>
                  <a:srgbClr val="3A90A4"/>
                </a:solidFill>
              </a:rPr>
              <a:t>Inserción de Investigadores </a:t>
            </a:r>
            <a:br>
              <a:rPr lang="es-MX" sz="2800" smtClean="0">
                <a:solidFill>
                  <a:srgbClr val="3A90A4"/>
                </a:solidFill>
              </a:rPr>
            </a:br>
            <a:r>
              <a:rPr lang="es-MX" sz="2800" smtClean="0">
                <a:solidFill>
                  <a:srgbClr val="3A90A4"/>
                </a:solidFill>
              </a:rPr>
              <a:t> en la Academia</a:t>
            </a:r>
            <a:endParaRPr lang="es-ES_tradnl" sz="2800" smtClean="0">
              <a:solidFill>
                <a:srgbClr val="3A90A4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1341438"/>
            <a:ext cx="676910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tabLst>
                <a:tab pos="292100" algn="l"/>
              </a:tabLst>
            </a:pPr>
            <a:endParaRPr lang="es-MX" sz="1200" b="1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tabLst>
                <a:tab pos="292100" algn="l"/>
              </a:tabLst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Programa orientado a crear y fortalecer la capacidad científica de las instituciones </a:t>
            </a:r>
          </a:p>
          <a:p>
            <a:pPr marL="457200" indent="-457200" algn="just">
              <a:tabLst>
                <a:tab pos="292100" algn="l"/>
              </a:tabLst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académicas nacionales y estimular la inserción laboral de investigadores con grado</a:t>
            </a:r>
          </a:p>
          <a:p>
            <a:pPr marL="457200" indent="-457200" algn="just">
              <a:tabLst>
                <a:tab pos="292100" algn="l"/>
              </a:tabLst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de doctor recientemente obtenido.</a:t>
            </a:r>
          </a:p>
          <a:p>
            <a:pPr marL="457200" indent="-457200" algn="just">
              <a:tabLst>
                <a:tab pos="292100" algn="l"/>
              </a:tabLst>
            </a:pPr>
            <a:endParaRPr lang="es-MX" sz="1400">
              <a:solidFill>
                <a:srgbClr val="000066"/>
              </a:solidFill>
              <a:latin typeface="Tahoma" pitchFamily="34" charset="0"/>
            </a:endParaRPr>
          </a:p>
          <a:p>
            <a:pPr marL="457200" indent="-457200" algn="just">
              <a:tabLst>
                <a:tab pos="292100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Para ello se financian  “Proyectos de Inserción” en montos decrecientes  por tres</a:t>
            </a:r>
          </a:p>
          <a:p>
            <a:pPr marL="457200" indent="-457200" algn="just">
              <a:tabLst>
                <a:tab pos="292100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años (MUS$112.8, MU$95.5 y MUS$78.2) que incluye un plan estratégico, el cual</a:t>
            </a:r>
          </a:p>
          <a:p>
            <a:pPr marL="457200" indent="-457200" algn="just">
              <a:tabLst>
                <a:tab pos="292100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debe considerar: </a:t>
            </a:r>
          </a:p>
          <a:p>
            <a:pPr marL="457200" indent="-457200" algn="just">
              <a:tabLst>
                <a:tab pos="292100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El área que la institución ejecutora se propone fortalecer o crear</a:t>
            </a: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Un perfil de 2-3 investigadores/as a contratar</a:t>
            </a: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Los impactos esperados a nivel científico, de formación e institucional</a:t>
            </a: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Un plan de inserción laboral</a:t>
            </a: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Compromiso de la institución a insertar a los investigadores por un período a lo menos igual o superior al del desarrollo del respectivo plan.</a:t>
            </a:r>
          </a:p>
        </p:txBody>
      </p:sp>
      <p:pic>
        <p:nvPicPr>
          <p:cNvPr id="268293" name="Picture 7" descr="ra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1184275"/>
            <a:ext cx="57610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2209800"/>
            <a:ext cx="836613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295" name="13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8C2DBE6-BBDE-4D12-B345-CA6875EBB0C7}" type="slidenum">
              <a:rPr lang="es-ES_tradnl" sz="1400"/>
              <a:pPr algn="r"/>
              <a:t>25</a:t>
            </a:fld>
            <a:endParaRPr lang="es-ES_tradnl" sz="1400"/>
          </a:p>
        </p:txBody>
      </p:sp>
      <p:pic>
        <p:nvPicPr>
          <p:cNvPr id="268296" name="Picture 8" descr="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7388" y="2208213"/>
            <a:ext cx="836612" cy="3049587"/>
          </a:xfrm>
          <a:prstGeom prst="rect">
            <a:avLst/>
          </a:prstGeom>
          <a:noFill/>
        </p:spPr>
      </p:pic>
      <p:sp>
        <p:nvSpPr>
          <p:cNvPr id="268297" name="Text Box 9"/>
          <p:cNvSpPr txBox="1">
            <a:spLocks noChangeArrowheads="1"/>
          </p:cNvSpPr>
          <p:nvPr/>
        </p:nvSpPr>
        <p:spPr bwMode="auto">
          <a:xfrm>
            <a:off x="395288" y="5778500"/>
            <a:ext cx="7272337" cy="5810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i="1">
                <a:solidFill>
                  <a:srgbClr val="000066"/>
                </a:solidFill>
                <a:latin typeface="Tahoma" pitchFamily="34" charset="0"/>
              </a:rPr>
              <a:t>En la actualidad existen 56 proyectos en ejecución y se espera entregar 20 nuevos proyectos durante el año 2007. </a:t>
            </a:r>
          </a:p>
        </p:txBody>
      </p:sp>
      <p:pic>
        <p:nvPicPr>
          <p:cNvPr id="123909" name="Picture 5" descr="flech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50" y="5876925"/>
            <a:ext cx="41433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0BB3D67-8416-4D6F-9582-E4274233926E}" type="slidenum">
              <a:rPr lang="es-ES_tradnl" sz="1400"/>
              <a:pPr algn="r"/>
              <a:t>26</a:t>
            </a:fld>
            <a:endParaRPr lang="es-ES_tradnl" sz="140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33375"/>
            <a:ext cx="7772400" cy="574675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s-MX" sz="2800" smtClean="0">
                <a:solidFill>
                  <a:srgbClr val="3A90A4"/>
                </a:solidFill>
              </a:rPr>
              <a:t>Inserción de Personal Altamente </a:t>
            </a:r>
            <a:br>
              <a:rPr lang="es-MX" sz="2800" smtClean="0">
                <a:solidFill>
                  <a:srgbClr val="3A90A4"/>
                </a:solidFill>
              </a:rPr>
            </a:br>
            <a:r>
              <a:rPr lang="es-MX" sz="2800" smtClean="0">
                <a:solidFill>
                  <a:srgbClr val="3A90A4"/>
                </a:solidFill>
              </a:rPr>
              <a:t>Calificado en la Industria</a:t>
            </a:r>
            <a:endParaRPr lang="es-ES_tradnl" sz="2800" smtClean="0">
              <a:solidFill>
                <a:srgbClr val="3A90A4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1341438"/>
            <a:ext cx="7056437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tabLst>
                <a:tab pos="292100" algn="l"/>
              </a:tabLst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Programa orientado a estimular la competitividad y capacidad tecnológica del sector</a:t>
            </a:r>
          </a:p>
          <a:p>
            <a:pPr marL="457200" indent="-457200" algn="just">
              <a:tabLst>
                <a:tab pos="292100" algn="l"/>
              </a:tabLst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productivo chileno, mediante la incorporación de personal altamente calificado para la</a:t>
            </a:r>
          </a:p>
          <a:p>
            <a:pPr marL="457200" indent="-457200" algn="just">
              <a:tabLst>
                <a:tab pos="292100" algn="l"/>
              </a:tabLst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implantación y desarrollo de procesos de I+D+i.</a:t>
            </a: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	</a:t>
            </a:r>
          </a:p>
          <a:p>
            <a:pPr marL="457200" indent="-457200" algn="just">
              <a:tabLst>
                <a:tab pos="292100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tabLst>
                <a:tab pos="292100" algn="l"/>
              </a:tabLst>
            </a:pPr>
            <a:r>
              <a:rPr lang="es-ES" sz="1400">
                <a:solidFill>
                  <a:schemeClr val="bg2"/>
                </a:solidFill>
                <a:latin typeface="Tahoma" pitchFamily="34" charset="0"/>
              </a:rPr>
              <a:t>Para ello se financian “Proyectos de Inserción” </a:t>
            </a: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en montos decrecientes por tres años</a:t>
            </a:r>
          </a:p>
          <a:p>
            <a:pPr marL="457200" indent="-457200" algn="just">
              <a:tabLst>
                <a:tab pos="292100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(80%, 50% y 30% del honorario con tope de US$36.000)</a:t>
            </a:r>
            <a:r>
              <a:rPr lang="es-ES" sz="1400">
                <a:solidFill>
                  <a:schemeClr val="bg2"/>
                </a:solidFill>
                <a:latin typeface="Tahoma" pitchFamily="34" charset="0"/>
              </a:rPr>
              <a:t>, </a:t>
            </a: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el cual debe contar con:</a:t>
            </a:r>
          </a:p>
          <a:p>
            <a:pPr marL="457200" indent="-457200" algn="just">
              <a:tabLst>
                <a:tab pos="292100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EL compromiso de la empresa o entidad tecnológica con el proyecto de inserción </a:t>
            </a: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La formulación de un proyecto de I+D+I cuyo objetivo general sea aprovechar una oportunidad o resolver un problema que afecta a la empresa o al sector</a:t>
            </a: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r>
              <a:rPr lang="es-MX" sz="1400">
                <a:solidFill>
                  <a:schemeClr val="bg2"/>
                </a:solidFill>
                <a:latin typeface="Tahoma" pitchFamily="34" charset="0"/>
              </a:rPr>
              <a:t>La presentación de un doctorado/a y/o tecnólogo/a de calificación acorde a la naturaleza del proyecto</a:t>
            </a:r>
          </a:p>
          <a:p>
            <a:pPr marL="457200" indent="-457200" algn="just">
              <a:tabLst>
                <a:tab pos="292100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</p:txBody>
      </p:sp>
      <p:pic>
        <p:nvPicPr>
          <p:cNvPr id="270341" name="Picture 7" descr="ra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1184275"/>
            <a:ext cx="57610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2209800"/>
            <a:ext cx="836613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43" name="13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ECBB9BD-1C5E-4886-BBF9-03032E8D6569}" type="slidenum">
              <a:rPr lang="es-ES_tradnl" sz="1400"/>
              <a:pPr algn="r"/>
              <a:t>26</a:t>
            </a:fld>
            <a:endParaRPr lang="es-ES_tradnl" sz="1400"/>
          </a:p>
        </p:txBody>
      </p:sp>
      <p:pic>
        <p:nvPicPr>
          <p:cNvPr id="270344" name="Picture 8" descr="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7388" y="2205038"/>
            <a:ext cx="836612" cy="3049587"/>
          </a:xfrm>
          <a:prstGeom prst="rect">
            <a:avLst/>
          </a:prstGeom>
          <a:noFill/>
        </p:spPr>
      </p:pic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482600" y="4986338"/>
            <a:ext cx="6610350" cy="5810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i="1">
                <a:solidFill>
                  <a:srgbClr val="000066"/>
                </a:solidFill>
                <a:latin typeface="Tahoma" pitchFamily="34" charset="0"/>
              </a:rPr>
              <a:t>En la actualidad existen 43 proyectos (personas) en ejecución y se espera entregar 35 nuevos proyectos durante el año 2007.</a:t>
            </a:r>
          </a:p>
        </p:txBody>
      </p:sp>
      <p:pic>
        <p:nvPicPr>
          <p:cNvPr id="123909" name="Picture 5" descr="flech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8475" y="5661025"/>
            <a:ext cx="41433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7" name="Picture 3" descr="ra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1052513"/>
            <a:ext cx="5761038" cy="12700"/>
          </a:xfrm>
          <a:prstGeom prst="rect">
            <a:avLst/>
          </a:prstGeom>
          <a:noFill/>
        </p:spPr>
      </p:pic>
      <p:sp>
        <p:nvSpPr>
          <p:cNvPr id="272388" name="Rectangle 4"/>
          <p:cNvSpPr>
            <a:spLocks noGrp="1" noChangeArrowheads="1"/>
          </p:cNvSpPr>
          <p:nvPr/>
        </p:nvSpPr>
        <p:spPr bwMode="auto">
          <a:xfrm>
            <a:off x="107950" y="125413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50000"/>
              </a:spcBef>
            </a:pPr>
            <a:r>
              <a:rPr lang="es-ES" sz="2400">
                <a:solidFill>
                  <a:srgbClr val="3A90A4"/>
                </a:solidFill>
              </a:rPr>
              <a:t>FONDECYT de Iniciaci</a:t>
            </a:r>
            <a:r>
              <a:rPr lang="es-ES" altLang="ja-JP" sz="2400">
                <a:solidFill>
                  <a:srgbClr val="3A90A4"/>
                </a:solidFill>
              </a:rPr>
              <a:t>ón en Investigación</a:t>
            </a:r>
            <a:endParaRPr lang="es-ES" sz="2400">
              <a:solidFill>
                <a:srgbClr val="3A90A4"/>
              </a:solidFill>
            </a:endParaRPr>
          </a:p>
        </p:txBody>
      </p:sp>
      <p:pic>
        <p:nvPicPr>
          <p:cNvPr id="272389" name="Picture 5" descr="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209800"/>
            <a:ext cx="836613" cy="3049588"/>
          </a:xfrm>
          <a:prstGeom prst="rect">
            <a:avLst/>
          </a:prstGeom>
          <a:noFill/>
        </p:spPr>
      </p:pic>
      <p:pic>
        <p:nvPicPr>
          <p:cNvPr id="272390" name="Picture 6" descr="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2208213"/>
            <a:ext cx="836613" cy="3049587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1196975"/>
            <a:ext cx="705643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tabLst>
                <a:tab pos="292100" algn="l"/>
              </a:tabLst>
            </a:pPr>
            <a:endParaRPr lang="es-MX" sz="1400">
              <a:solidFill>
                <a:srgbClr val="000066"/>
              </a:solidFill>
              <a:latin typeface="Tahoma" pitchFamily="34" charset="0"/>
            </a:endParaRPr>
          </a:p>
          <a:p>
            <a:pPr marL="457200" indent="-457200" algn="just">
              <a:tabLst>
                <a:tab pos="292100" algn="l"/>
              </a:tabLst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Programa orientado a fomentar y fortalecer el desarrollo de la investigación de</a:t>
            </a:r>
          </a:p>
          <a:p>
            <a:pPr marL="457200" indent="-457200" algn="just">
              <a:tabLst>
                <a:tab pos="292100" algn="l"/>
              </a:tabLst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excelencia a través de la promoción de nuevos investigadores (as) en el sistema de</a:t>
            </a:r>
          </a:p>
          <a:p>
            <a:pPr marL="457200" indent="-457200" algn="just">
              <a:tabLst>
                <a:tab pos="292100" algn="l"/>
              </a:tabLst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investigación</a:t>
            </a:r>
          </a:p>
          <a:p>
            <a:pPr marL="457200" indent="-457200" algn="just">
              <a:tabLst>
                <a:tab pos="292100" algn="l"/>
              </a:tabLst>
            </a:pPr>
            <a:endParaRPr lang="es-ES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tabLst>
                <a:tab pos="292100" algn="l"/>
              </a:tabLst>
            </a:pPr>
            <a:r>
              <a:rPr lang="es-ES" sz="1400">
                <a:solidFill>
                  <a:schemeClr val="bg2"/>
                </a:solidFill>
                <a:latin typeface="Tahoma" pitchFamily="34" charset="0"/>
              </a:rPr>
              <a:t>Para ello se financian proyectos de investigación:</a:t>
            </a:r>
          </a:p>
          <a:p>
            <a:pPr marL="457200" indent="-457200" algn="just">
              <a:tabLst>
                <a:tab pos="292100" algn="l"/>
              </a:tabLst>
            </a:pPr>
            <a:endParaRPr lang="es-ES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r>
              <a:rPr lang="es-ES" sz="1400">
                <a:solidFill>
                  <a:schemeClr val="bg2"/>
                </a:solidFill>
                <a:latin typeface="Tahoma" pitchFamily="34" charset="0"/>
              </a:rPr>
              <a:t>De dos a tres años de duración</a:t>
            </a: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endParaRPr lang="es-ES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r>
              <a:rPr lang="es-ES" sz="1400">
                <a:solidFill>
                  <a:schemeClr val="bg2"/>
                </a:solidFill>
                <a:latin typeface="Tahoma" pitchFamily="34" charset="0"/>
              </a:rPr>
              <a:t>En todas las áreas del conocimiento</a:t>
            </a: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endParaRPr lang="es-ES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r>
              <a:rPr lang="es-ES" sz="1400">
                <a:solidFill>
                  <a:schemeClr val="bg2"/>
                </a:solidFill>
                <a:latin typeface="Tahoma" pitchFamily="34" charset="0"/>
              </a:rPr>
              <a:t>Para investigadores que hayan obtenido el grado de académico de Magíster o Doctor o título profesional en los últimos 5 años</a:t>
            </a: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buFontTx/>
              <a:buChar char="•"/>
              <a:tabLst>
                <a:tab pos="292100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tabLst>
                <a:tab pos="292100" algn="l"/>
              </a:tabLst>
            </a:pPr>
            <a:endParaRPr lang="es-MX" sz="14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 algn="just">
              <a:tabLst>
                <a:tab pos="292100" algn="l"/>
              </a:tabLst>
            </a:pPr>
            <a:endParaRPr lang="es-MX" sz="14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72392" name="Text Box 8"/>
          <p:cNvSpPr txBox="1">
            <a:spLocks noChangeArrowheads="1"/>
          </p:cNvSpPr>
          <p:nvPr/>
        </p:nvSpPr>
        <p:spPr bwMode="auto">
          <a:xfrm>
            <a:off x="179388" y="4625975"/>
            <a:ext cx="7129462" cy="5810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i="1">
                <a:solidFill>
                  <a:srgbClr val="000066"/>
                </a:solidFill>
                <a:latin typeface="Tahoma" pitchFamily="34" charset="0"/>
              </a:rPr>
              <a:t>En la actualidad existen 114 proyectos en ejecución y recientemente se adjudicaron 128 nuevos proyectos.</a:t>
            </a:r>
          </a:p>
        </p:txBody>
      </p:sp>
      <p:pic>
        <p:nvPicPr>
          <p:cNvPr id="123909" name="Picture 5" descr="flech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1350" y="5967413"/>
            <a:ext cx="41433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395" name="Text Box 11"/>
          <p:cNvSpPr txBox="1">
            <a:spLocks noChangeArrowheads="1"/>
          </p:cNvSpPr>
          <p:nvPr/>
        </p:nvSpPr>
        <p:spPr bwMode="auto">
          <a:xfrm>
            <a:off x="8135938" y="5445125"/>
            <a:ext cx="1008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1400">
                <a:hlinkClick r:id="rId8" action="ppaction://hlinksldjump"/>
              </a:rPr>
              <a:t>Montos</a:t>
            </a:r>
            <a:endParaRPr lang="es-E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5" name="Picture 3" descr="ra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1052513"/>
            <a:ext cx="5761038" cy="12700"/>
          </a:xfrm>
          <a:prstGeom prst="rect">
            <a:avLst/>
          </a:prstGeom>
          <a:noFill/>
        </p:spPr>
      </p:pic>
      <p:sp>
        <p:nvSpPr>
          <p:cNvPr id="274436" name="Rectangle 4"/>
          <p:cNvSpPr>
            <a:spLocks noGrp="1" noChangeArrowheads="1"/>
          </p:cNvSpPr>
          <p:nvPr/>
        </p:nvSpPr>
        <p:spPr bwMode="auto">
          <a:xfrm>
            <a:off x="107950" y="125413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50000"/>
              </a:spcBef>
            </a:pPr>
            <a:r>
              <a:rPr lang="es-ES">
                <a:solidFill>
                  <a:srgbClr val="3A90A4"/>
                </a:solidFill>
              </a:rPr>
              <a:t>Realización de Tesis en la Industria</a:t>
            </a:r>
          </a:p>
        </p:txBody>
      </p:sp>
      <p:pic>
        <p:nvPicPr>
          <p:cNvPr id="274437" name="Picture 5" descr="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2208213"/>
            <a:ext cx="836613" cy="3049587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1341438"/>
            <a:ext cx="7056437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tabLst>
                <a:tab pos="292100" algn="l"/>
              </a:tabLst>
            </a:pPr>
            <a:r>
              <a:rPr lang="es-MX" sz="1300">
                <a:solidFill>
                  <a:srgbClr val="000066"/>
                </a:solidFill>
                <a:latin typeface="Tahoma" pitchFamily="34" charset="0"/>
              </a:rPr>
              <a:t>Instrumento que entrega apoyo </a:t>
            </a:r>
            <a:r>
              <a:rPr lang="es-ES" sz="1300">
                <a:solidFill>
                  <a:srgbClr val="000066"/>
                </a:solidFill>
                <a:latin typeface="Tahoma" pitchFamily="34" charset="0"/>
              </a:rPr>
              <a:t>financiero para la realización de tesis de postgrado,</a:t>
            </a:r>
          </a:p>
          <a:p>
            <a:pPr marL="457200" indent="-457200" algn="just">
              <a:tabLst>
                <a:tab pos="292100" algn="l"/>
              </a:tabLst>
            </a:pPr>
            <a:r>
              <a:rPr lang="es-ES" sz="1300">
                <a:solidFill>
                  <a:srgbClr val="000066"/>
                </a:solidFill>
                <a:latin typeface="Tahoma" pitchFamily="34" charset="0"/>
              </a:rPr>
              <a:t>orientadas a los requerimientos de la industria y a apoyar a las empresas productivas a</a:t>
            </a:r>
          </a:p>
          <a:p>
            <a:pPr marL="457200" indent="-457200" algn="just">
              <a:tabLst>
                <a:tab pos="292100" algn="l"/>
              </a:tabLst>
            </a:pPr>
            <a:r>
              <a:rPr lang="es-ES" sz="1300">
                <a:solidFill>
                  <a:srgbClr val="000066"/>
                </a:solidFill>
                <a:latin typeface="Tahoma" pitchFamily="34" charset="0"/>
              </a:rPr>
              <a:t>emprender el desarrollo de procesos de I+D+i, de estudiantes chilenos o extranjeros</a:t>
            </a:r>
          </a:p>
          <a:p>
            <a:pPr marL="457200" indent="-457200" algn="just">
              <a:tabLst>
                <a:tab pos="292100" algn="l"/>
              </a:tabLst>
            </a:pPr>
            <a:r>
              <a:rPr lang="es-ES" sz="1300">
                <a:solidFill>
                  <a:srgbClr val="000066"/>
                </a:solidFill>
                <a:latin typeface="Tahoma" pitchFamily="34" charset="0"/>
              </a:rPr>
              <a:t>residentes </a:t>
            </a:r>
          </a:p>
          <a:p>
            <a:pPr marL="457200" indent="-457200" algn="just">
              <a:tabLst>
                <a:tab pos="292100" algn="l"/>
              </a:tabLst>
            </a:pPr>
            <a:endParaRPr lang="es-ES" sz="1300">
              <a:solidFill>
                <a:srgbClr val="000066"/>
              </a:solidFill>
              <a:latin typeface="Tahoma" pitchFamily="34" charset="0"/>
            </a:endParaRPr>
          </a:p>
          <a:p>
            <a:pPr marL="457200" indent="-457200" algn="just">
              <a:tabLst>
                <a:tab pos="292100" algn="l"/>
              </a:tabLst>
            </a:pPr>
            <a:r>
              <a:rPr lang="es-ES" sz="1300">
                <a:solidFill>
                  <a:schemeClr val="bg2"/>
                </a:solidFill>
                <a:latin typeface="Tahoma" pitchFamily="34" charset="0"/>
              </a:rPr>
              <a:t>Para ello se financian Proyectos de Tesis, presentados por las instituciones académicas </a:t>
            </a:r>
          </a:p>
          <a:p>
            <a:pPr marL="457200" indent="-457200" algn="just">
              <a:tabLst>
                <a:tab pos="292100" algn="l"/>
              </a:tabLst>
            </a:pPr>
            <a:r>
              <a:rPr lang="es-ES" sz="1300">
                <a:solidFill>
                  <a:schemeClr val="bg2"/>
                </a:solidFill>
                <a:latin typeface="Tahoma" pitchFamily="34" charset="0"/>
              </a:rPr>
              <a:t>nacionales, de un año de duración para el caso de tesis de magíster y de dos años para tesis </a:t>
            </a:r>
          </a:p>
          <a:p>
            <a:pPr marL="457200" indent="-457200" algn="just">
              <a:tabLst>
                <a:tab pos="292100" algn="l"/>
              </a:tabLst>
            </a:pPr>
            <a:r>
              <a:rPr lang="es-ES" sz="1300">
                <a:solidFill>
                  <a:schemeClr val="bg2"/>
                </a:solidFill>
                <a:latin typeface="Tahoma" pitchFamily="34" charset="0"/>
              </a:rPr>
              <a:t>De doctorado, con las siguientes características:</a:t>
            </a:r>
          </a:p>
          <a:p>
            <a:pPr marL="457200" indent="-457200" algn="just">
              <a:tabLst>
                <a:tab pos="292100" algn="l"/>
              </a:tabLst>
            </a:pPr>
            <a:endParaRPr lang="es-ES" sz="13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>
              <a:buFontTx/>
              <a:buChar char="•"/>
              <a:tabLst>
                <a:tab pos="292100" algn="l"/>
              </a:tabLst>
            </a:pPr>
            <a:r>
              <a:rPr lang="es-ES" sz="1300">
                <a:solidFill>
                  <a:schemeClr val="bg2"/>
                </a:solidFill>
                <a:latin typeface="Tahoma" pitchFamily="34" charset="0"/>
              </a:rPr>
              <a:t>El estudiante debe ser alumno regular de un programa de postgrado acreditado y </a:t>
            </a:r>
          </a:p>
          <a:p>
            <a:pPr marL="457200" indent="-457200">
              <a:tabLst>
                <a:tab pos="292100" algn="l"/>
              </a:tabLst>
            </a:pPr>
            <a:r>
              <a:rPr lang="es-ES" sz="1300">
                <a:solidFill>
                  <a:schemeClr val="bg2"/>
                </a:solidFill>
                <a:latin typeface="Tahoma" pitchFamily="34" charset="0"/>
              </a:rPr>
              <a:t>      	dedicarle al menos 40 horas semanales al proyecto</a:t>
            </a:r>
          </a:p>
          <a:p>
            <a:pPr marL="457200" indent="-457200">
              <a:buFontTx/>
              <a:buChar char="•"/>
              <a:tabLst>
                <a:tab pos="292100" algn="l"/>
              </a:tabLst>
            </a:pPr>
            <a:endParaRPr lang="es-MX" sz="13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>
              <a:buFontTx/>
              <a:buChar char="•"/>
              <a:tabLst>
                <a:tab pos="292100" algn="l"/>
              </a:tabLst>
            </a:pPr>
            <a:r>
              <a:rPr lang="es-MX" sz="1300">
                <a:solidFill>
                  <a:schemeClr val="bg2"/>
                </a:solidFill>
                <a:latin typeface="Tahoma" pitchFamily="34" charset="0"/>
              </a:rPr>
              <a:t>Los proyectos deben contemplar la </a:t>
            </a:r>
            <a:r>
              <a:rPr lang="es-ES" sz="1300">
                <a:solidFill>
                  <a:schemeClr val="bg2"/>
                </a:solidFill>
                <a:latin typeface="Tahoma" pitchFamily="34" charset="0"/>
              </a:rPr>
              <a:t>realización de actividades de I+D+I, que se     </a:t>
            </a:r>
          </a:p>
          <a:p>
            <a:pPr marL="457200" indent="-457200">
              <a:tabLst>
                <a:tab pos="292100" algn="l"/>
              </a:tabLst>
            </a:pPr>
            <a:r>
              <a:rPr lang="es-ES" sz="1300">
                <a:solidFill>
                  <a:schemeClr val="bg2"/>
                </a:solidFill>
                <a:latin typeface="Tahoma" pitchFamily="34" charset="0"/>
              </a:rPr>
              <a:t>       	relacionan directamente con requerimientos del sector productivo </a:t>
            </a:r>
          </a:p>
          <a:p>
            <a:pPr marL="457200" indent="-457200">
              <a:buFontTx/>
              <a:buChar char="•"/>
              <a:tabLst>
                <a:tab pos="292100" algn="l"/>
              </a:tabLst>
            </a:pPr>
            <a:endParaRPr lang="es-ES" sz="13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>
              <a:buFontTx/>
              <a:buChar char="•"/>
              <a:tabLst>
                <a:tab pos="292100" algn="l"/>
              </a:tabLst>
            </a:pPr>
            <a:r>
              <a:rPr lang="es-ES" sz="1300">
                <a:solidFill>
                  <a:schemeClr val="bg2"/>
                </a:solidFill>
                <a:latin typeface="Tahoma" pitchFamily="34" charset="0"/>
              </a:rPr>
              <a:t>Cada proyecto debe considerar la realización de un seminario de divulgación de </a:t>
            </a:r>
          </a:p>
          <a:p>
            <a:pPr marL="457200" indent="-457200">
              <a:tabLst>
                <a:tab pos="292100" algn="l"/>
              </a:tabLst>
            </a:pPr>
            <a:r>
              <a:rPr lang="es-ES" sz="1300">
                <a:solidFill>
                  <a:schemeClr val="bg2"/>
                </a:solidFill>
                <a:latin typeface="Tahoma" pitchFamily="34" charset="0"/>
              </a:rPr>
              <a:t>      	los resultados obtenidos, abierto a la comunidad científica, académica y </a:t>
            </a:r>
          </a:p>
          <a:p>
            <a:pPr marL="457200" indent="-457200">
              <a:tabLst>
                <a:tab pos="292100" algn="l"/>
              </a:tabLst>
            </a:pPr>
            <a:r>
              <a:rPr lang="es-ES" sz="1300">
                <a:solidFill>
                  <a:schemeClr val="bg2"/>
                </a:solidFill>
                <a:latin typeface="Tahoma" pitchFamily="34" charset="0"/>
              </a:rPr>
              <a:t>      	empresarial</a:t>
            </a:r>
          </a:p>
          <a:p>
            <a:pPr marL="457200" indent="-457200">
              <a:buFontTx/>
              <a:buChar char="•"/>
              <a:tabLst>
                <a:tab pos="292100" algn="l"/>
              </a:tabLst>
            </a:pPr>
            <a:endParaRPr lang="es-MX" sz="1300">
              <a:solidFill>
                <a:schemeClr val="bg2"/>
              </a:solidFill>
              <a:latin typeface="Tahoma" pitchFamily="34" charset="0"/>
            </a:endParaRPr>
          </a:p>
          <a:p>
            <a:pPr marL="457200" indent="-457200">
              <a:buFontTx/>
              <a:buChar char="•"/>
              <a:tabLst>
                <a:tab pos="292100" algn="l"/>
              </a:tabLst>
            </a:pPr>
            <a:r>
              <a:rPr lang="es-MX" sz="1300">
                <a:solidFill>
                  <a:schemeClr val="bg2"/>
                </a:solidFill>
                <a:latin typeface="Tahoma" pitchFamily="34" charset="0"/>
              </a:rPr>
              <a:t>Contar con el respaldo o patrocinio de </a:t>
            </a:r>
            <a:r>
              <a:rPr lang="es-ES" sz="1300">
                <a:solidFill>
                  <a:schemeClr val="bg2"/>
                </a:solidFill>
                <a:latin typeface="Tahoma" pitchFamily="34" charset="0"/>
              </a:rPr>
              <a:t>empresas, mediante la disponibilidad de        </a:t>
            </a:r>
          </a:p>
          <a:p>
            <a:pPr marL="457200" indent="-457200">
              <a:tabLst>
                <a:tab pos="292100" algn="l"/>
              </a:tabLst>
            </a:pPr>
            <a:r>
              <a:rPr lang="es-ES" sz="1300">
                <a:solidFill>
                  <a:schemeClr val="bg2"/>
                </a:solidFill>
                <a:latin typeface="Tahoma" pitchFamily="34" charset="0"/>
              </a:rPr>
              <a:t>      	equipamiento, contrapartes técnicas asignadas, disponibilidad de contratación de </a:t>
            </a:r>
          </a:p>
          <a:p>
            <a:pPr marL="457200" indent="-457200">
              <a:tabLst>
                <a:tab pos="292100" algn="l"/>
              </a:tabLst>
            </a:pPr>
            <a:r>
              <a:rPr lang="es-ES" sz="1300">
                <a:solidFill>
                  <a:schemeClr val="bg2"/>
                </a:solidFill>
                <a:latin typeface="Tahoma" pitchFamily="34" charset="0"/>
              </a:rPr>
              <a:t>      	servicios y/o asesorías, compra de insumos, aportes financieros al desarrollo de la </a:t>
            </a:r>
          </a:p>
          <a:p>
            <a:pPr marL="457200" indent="-457200">
              <a:tabLst>
                <a:tab pos="292100" algn="l"/>
              </a:tabLst>
            </a:pPr>
            <a:r>
              <a:rPr lang="es-ES" sz="1300">
                <a:solidFill>
                  <a:schemeClr val="bg2"/>
                </a:solidFill>
                <a:latin typeface="Tahoma" pitchFamily="34" charset="0"/>
              </a:rPr>
              <a:t>      	tesis, incentivos monetarios a el/la estudiante, entre otros</a:t>
            </a:r>
            <a:endParaRPr lang="es-MX" sz="130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274439" name="Picture 7" descr="mail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7388" y="2205038"/>
            <a:ext cx="836612" cy="3049587"/>
          </a:xfrm>
          <a:prstGeom prst="rect">
            <a:avLst/>
          </a:prstGeom>
          <a:noFill/>
        </p:spPr>
      </p:pic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590550" y="6115050"/>
            <a:ext cx="5726113" cy="3667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i="1">
                <a:solidFill>
                  <a:srgbClr val="000066"/>
                </a:solidFill>
                <a:latin typeface="Tahoma" pitchFamily="34" charset="0"/>
              </a:rPr>
              <a:t>Se espera adjudicar 25 proyectos durante el año 2007.</a:t>
            </a:r>
          </a:p>
        </p:txBody>
      </p:sp>
      <p:pic>
        <p:nvPicPr>
          <p:cNvPr id="123909" name="Picture 5" descr="flech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89913" y="5949950"/>
            <a:ext cx="4143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9C8B5FD-A3F4-4DF1-93FC-E654736068AA}" type="slidenum">
              <a:rPr lang="es-ES_tradnl" sz="1400"/>
              <a:pPr algn="r"/>
              <a:t>29</a:t>
            </a:fld>
            <a:endParaRPr lang="es-ES_tradnl" sz="140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0"/>
            <a:ext cx="7772400" cy="1143000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s-ES" sz="2800" smtClean="0">
                <a:solidFill>
                  <a:srgbClr val="3A90A4"/>
                </a:solidFill>
              </a:rPr>
              <a:t>Becas de Postgrado</a:t>
            </a:r>
            <a:endParaRPr lang="es-ES_tradnl" sz="1800" b="1" smtClean="0">
              <a:solidFill>
                <a:schemeClr val="tx1"/>
              </a:solidFill>
            </a:endParaRPr>
          </a:p>
        </p:txBody>
      </p:sp>
      <p:pic>
        <p:nvPicPr>
          <p:cNvPr id="229380" name="Picture 4" descr="ra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163" y="1816100"/>
            <a:ext cx="5761037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1" name="Picture 5" descr="ra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1816100"/>
            <a:ext cx="57610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4" name="Text Box 9"/>
          <p:cNvSpPr txBox="1">
            <a:spLocks noChangeArrowheads="1"/>
          </p:cNvSpPr>
          <p:nvPr/>
        </p:nvSpPr>
        <p:spPr bwMode="auto">
          <a:xfrm>
            <a:off x="611188" y="5805488"/>
            <a:ext cx="7667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MX" sz="1200">
                <a:solidFill>
                  <a:schemeClr val="bg2"/>
                </a:solidFill>
              </a:rPr>
              <a:t>Fuente: </a:t>
            </a:r>
            <a:r>
              <a:rPr lang="es-ES" sz="1200">
                <a:solidFill>
                  <a:schemeClr val="bg2"/>
                </a:solidFill>
              </a:rPr>
              <a:t>Programa Becas de Postgrado CONICYT</a:t>
            </a:r>
            <a:r>
              <a:rPr lang="es-ES" sz="1200"/>
              <a:t>.</a:t>
            </a:r>
          </a:p>
        </p:txBody>
      </p:sp>
      <p:sp>
        <p:nvSpPr>
          <p:cNvPr id="229385" name="12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50C386A-4E18-4861-9B1E-3175FD7A6BB6}" type="slidenum">
              <a:rPr lang="es-ES_tradnl" sz="1400"/>
              <a:pPr algn="r"/>
              <a:t>29</a:t>
            </a:fld>
            <a:endParaRPr lang="es-ES_tradnl" sz="1400"/>
          </a:p>
        </p:txBody>
      </p:sp>
      <p:graphicFrame>
        <p:nvGraphicFramePr>
          <p:cNvPr id="229386" name="Object 10"/>
          <p:cNvGraphicFramePr>
            <a:graphicFrameLocks noChangeAspect="1"/>
          </p:cNvGraphicFramePr>
          <p:nvPr/>
        </p:nvGraphicFramePr>
        <p:xfrm>
          <a:off x="546100" y="1993900"/>
          <a:ext cx="7770813" cy="3811588"/>
        </p:xfrm>
        <a:graphic>
          <a:graphicData uri="http://schemas.openxmlformats.org/presentationml/2006/ole">
            <p:oleObj spid="_x0000_s229386" name="Gráfico" r:id="rId5" imgW="5715000" imgH="2800502" progId="Excel.Chart.8">
              <p:embed/>
            </p:oleObj>
          </a:graphicData>
        </a:graphic>
      </p:graphicFrame>
      <p:pic>
        <p:nvPicPr>
          <p:cNvPr id="514055" name="Picture 7" descr="flech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5876925"/>
            <a:ext cx="41433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FONDO Separadi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1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7813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z="3600" b="1" smtClean="0">
                <a:solidFill>
                  <a:srgbClr val="3A90A4"/>
                </a:solidFill>
              </a:rPr>
              <a:t>Contexto Regional</a:t>
            </a:r>
            <a:endParaRPr lang="es-ES_trad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1C8351-71E1-4FB5-9D2E-3421F75F3D13}" type="slidenum">
              <a:rPr lang="es-ES_tradnl" sz="1400"/>
              <a:pPr algn="r"/>
              <a:t>30</a:t>
            </a:fld>
            <a:endParaRPr lang="es-ES_tradnl" sz="140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0"/>
            <a:ext cx="7772400" cy="1143000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s-ES" sz="2800" smtClean="0">
                <a:solidFill>
                  <a:srgbClr val="3A90A4"/>
                </a:solidFill>
              </a:rPr>
              <a:t>Becas de Postgrado</a:t>
            </a:r>
            <a:endParaRPr lang="es-ES_tradnl" sz="1800" b="1" smtClean="0">
              <a:solidFill>
                <a:schemeClr val="tx1"/>
              </a:solidFill>
            </a:endParaRPr>
          </a:p>
        </p:txBody>
      </p:sp>
      <p:pic>
        <p:nvPicPr>
          <p:cNvPr id="231428" name="Picture 4" descr="ra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163" y="1816100"/>
            <a:ext cx="5761037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29" name="Picture 5" descr="ra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1816100"/>
            <a:ext cx="57610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32" name="Text Box 9"/>
          <p:cNvSpPr txBox="1">
            <a:spLocks noChangeArrowheads="1"/>
          </p:cNvSpPr>
          <p:nvPr/>
        </p:nvSpPr>
        <p:spPr bwMode="auto">
          <a:xfrm>
            <a:off x="755650" y="5949950"/>
            <a:ext cx="7667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MX" sz="1200">
                <a:solidFill>
                  <a:schemeClr val="bg2"/>
                </a:solidFill>
              </a:rPr>
              <a:t>Nota: N° Becas 2007 corresponde a meta correspondiente para el año</a:t>
            </a:r>
          </a:p>
          <a:p>
            <a:pPr eaLnBrk="1" hangingPunct="1">
              <a:spcBef>
                <a:spcPct val="50000"/>
              </a:spcBef>
            </a:pPr>
            <a:r>
              <a:rPr lang="es-MX" sz="1200">
                <a:solidFill>
                  <a:schemeClr val="bg2"/>
                </a:solidFill>
              </a:rPr>
              <a:t>Fuente: </a:t>
            </a:r>
            <a:r>
              <a:rPr lang="es-ES" sz="1200">
                <a:solidFill>
                  <a:schemeClr val="bg2"/>
                </a:solidFill>
              </a:rPr>
              <a:t>Programa Becas de Postgrado CONICYT</a:t>
            </a:r>
            <a:r>
              <a:rPr lang="es-ES" sz="1200"/>
              <a:t>.</a:t>
            </a:r>
          </a:p>
        </p:txBody>
      </p:sp>
      <p:sp>
        <p:nvSpPr>
          <p:cNvPr id="231433" name="12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ED1C663-31EF-40A8-9B9A-DF3F53C0C769}" type="slidenum">
              <a:rPr lang="es-ES_tradnl" sz="1400"/>
              <a:pPr algn="r"/>
              <a:t>30</a:t>
            </a:fld>
            <a:endParaRPr lang="es-ES_tradnl" sz="1400"/>
          </a:p>
        </p:txBody>
      </p:sp>
      <p:pic>
        <p:nvPicPr>
          <p:cNvPr id="514055" name="Picture 7" descr="flech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5876925"/>
            <a:ext cx="41433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1435" name="Object 11"/>
          <p:cNvGraphicFramePr>
            <a:graphicFrameLocks noChangeAspect="1"/>
          </p:cNvGraphicFramePr>
          <p:nvPr/>
        </p:nvGraphicFramePr>
        <p:xfrm>
          <a:off x="611188" y="1993900"/>
          <a:ext cx="7489825" cy="3944938"/>
        </p:xfrm>
        <a:graphic>
          <a:graphicData uri="http://schemas.openxmlformats.org/presentationml/2006/ole">
            <p:oleObj spid="_x0000_s231435" name="Gráfico" r:id="rId7" imgW="4495800" imgH="19050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E512C4-4D98-4942-BCD5-B2CC5F273699}" type="slidenum">
              <a:rPr lang="es-ES_tradnl" sz="1400"/>
              <a:pPr algn="r"/>
              <a:t>31</a:t>
            </a:fld>
            <a:endParaRPr lang="es-ES_tradnl" sz="1400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33375"/>
            <a:ext cx="7772400" cy="574675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s-ES_tradnl" sz="3200" smtClean="0">
                <a:solidFill>
                  <a:srgbClr val="3A90A4"/>
                </a:solidFill>
              </a:rPr>
              <a:t>Becas de Postgrado</a:t>
            </a:r>
            <a:endParaRPr lang="es-ES_tradnl" sz="4800" smtClean="0"/>
          </a:p>
        </p:txBody>
      </p:sp>
      <p:pic>
        <p:nvPicPr>
          <p:cNvPr id="266244" name="Picture 7" descr="ra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1052513"/>
            <a:ext cx="57610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45" name="13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7A6F369-DFA5-4A3B-9A84-9449D8616153}" type="slidenum">
              <a:rPr lang="es-ES_tradnl" sz="1400"/>
              <a:pPr algn="r"/>
              <a:t>31</a:t>
            </a:fld>
            <a:endParaRPr lang="es-ES_tradnl" sz="1400"/>
          </a:p>
        </p:txBody>
      </p:sp>
      <p:graphicFrame>
        <p:nvGraphicFramePr>
          <p:cNvPr id="266246" name="Object 6"/>
          <p:cNvGraphicFramePr>
            <a:graphicFrameLocks noChangeAspect="1"/>
          </p:cNvGraphicFramePr>
          <p:nvPr/>
        </p:nvGraphicFramePr>
        <p:xfrm>
          <a:off x="684213" y="1550988"/>
          <a:ext cx="7272337" cy="3606800"/>
        </p:xfrm>
        <a:graphic>
          <a:graphicData uri="http://schemas.openxmlformats.org/presentationml/2006/ole">
            <p:oleObj spid="_x0000_s266246" name="Gráfico" r:id="rId5" imgW="4667402" imgH="2314651" progId="Excel.Chart.8">
              <p:embed/>
            </p:oleObj>
          </a:graphicData>
        </a:graphic>
      </p:graphicFrame>
      <p:sp>
        <p:nvSpPr>
          <p:cNvPr id="266247" name="Text Box 9"/>
          <p:cNvSpPr txBox="1">
            <a:spLocks noChangeArrowheads="1"/>
          </p:cNvSpPr>
          <p:nvPr/>
        </p:nvSpPr>
        <p:spPr bwMode="auto">
          <a:xfrm>
            <a:off x="684213" y="5229225"/>
            <a:ext cx="7667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MX" sz="1200">
                <a:solidFill>
                  <a:schemeClr val="bg2"/>
                </a:solidFill>
              </a:rPr>
              <a:t>Fuente: </a:t>
            </a:r>
            <a:r>
              <a:rPr lang="es-ES" sz="1200">
                <a:solidFill>
                  <a:schemeClr val="bg2"/>
                </a:solidFill>
              </a:rPr>
              <a:t>Departamento de Estudios y Planificación Estratégica CONICYT</a:t>
            </a:r>
            <a:r>
              <a:rPr lang="es-ES" sz="1200"/>
              <a:t>.</a:t>
            </a:r>
          </a:p>
        </p:txBody>
      </p:sp>
      <p:pic>
        <p:nvPicPr>
          <p:cNvPr id="123909" name="Picture 5" descr="flech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5949950"/>
            <a:ext cx="41433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7772400" cy="1143000"/>
          </a:xfrm>
          <a:noFill/>
          <a:ln/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s-ES_tradnl" sz="2800" smtClean="0">
                <a:solidFill>
                  <a:srgbClr val="3A90A4"/>
                </a:solidFill>
              </a:rPr>
              <a:t>Costo promedio Proyecto 		                  de Iniciación en Investigación</a:t>
            </a:r>
            <a:endParaRPr lang="es-ES_tradnl" sz="1900" b="1" smtClean="0">
              <a:solidFill>
                <a:srgbClr val="000000"/>
              </a:solidFill>
            </a:endParaRPr>
          </a:p>
        </p:txBody>
      </p:sp>
      <p:pic>
        <p:nvPicPr>
          <p:cNvPr id="283651" name="Picture 3" descr="ra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8925" y="1557338"/>
            <a:ext cx="5761038" cy="12700"/>
          </a:xfrm>
          <a:prstGeom prst="rect">
            <a:avLst/>
          </a:prstGeom>
          <a:noFill/>
        </p:spPr>
      </p:pic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723900" y="6324600"/>
            <a:ext cx="1952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MX" sz="1200">
                <a:solidFill>
                  <a:schemeClr val="bg2"/>
                </a:solidFill>
              </a:rPr>
              <a:t>Fuente: CONICYT (2007).</a:t>
            </a:r>
            <a:endParaRPr lang="es-ES" sz="1200">
              <a:solidFill>
                <a:schemeClr val="bg2"/>
              </a:solidFill>
            </a:endParaRPr>
          </a:p>
        </p:txBody>
      </p:sp>
      <p:graphicFrame>
        <p:nvGraphicFramePr>
          <p:cNvPr id="283653" name="Object 5"/>
          <p:cNvGraphicFramePr>
            <a:graphicFrameLocks noChangeAspect="1"/>
          </p:cNvGraphicFramePr>
          <p:nvPr>
            <p:ph idx="1"/>
          </p:nvPr>
        </p:nvGraphicFramePr>
        <p:xfrm>
          <a:off x="685800" y="1944688"/>
          <a:ext cx="7702550" cy="3184525"/>
        </p:xfrm>
        <a:graphic>
          <a:graphicData uri="http://schemas.openxmlformats.org/presentationml/2006/ole">
            <p:oleObj spid="_x0000_s283653" name="Gráfico" r:id="rId5" imgW="7277100" imgH="3009900" progId="Excel.Chart.8">
              <p:embed/>
            </p:oleObj>
          </a:graphicData>
        </a:graphic>
      </p:graphicFrame>
      <p:pic>
        <p:nvPicPr>
          <p:cNvPr id="123909" name="Picture 5" descr="flech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5876925"/>
            <a:ext cx="4143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2EDC3DF-081F-445D-99F1-2A89A061FF18}" type="slidenum">
              <a:rPr lang="es-ES_tradnl" sz="1400"/>
              <a:pPr algn="r"/>
              <a:t>4</a:t>
            </a:fld>
            <a:endParaRPr lang="es-ES_tradnl" sz="14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412875"/>
            <a:ext cx="709295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 eaLnBrk="1" hangingPunct="1">
              <a:lnSpc>
                <a:spcPct val="110000"/>
              </a:lnSpc>
              <a:tabLst>
                <a:tab pos="292100" algn="l"/>
              </a:tabLst>
            </a:pPr>
            <a:r>
              <a:rPr lang="es-ES_tradnl" sz="1600" b="1">
                <a:solidFill>
                  <a:schemeClr val="accent2"/>
                </a:solidFill>
                <a:latin typeface="Tahoma" pitchFamily="34" charset="0"/>
              </a:rPr>
              <a:t>		Factores importantes para el desarrollo de la Ciencia, Tecnología e Innovación para avanzar hacia una Economía del Conocimiento:</a:t>
            </a:r>
          </a:p>
          <a:p>
            <a:pPr marL="457200" indent="-457200" eaLnBrk="1" hangingPunct="1">
              <a:lnSpc>
                <a:spcPct val="110000"/>
              </a:lnSpc>
              <a:tabLst>
                <a:tab pos="292100" algn="l"/>
              </a:tabLst>
            </a:pPr>
            <a:endParaRPr lang="es-ES_tradnl" sz="1600" b="1">
              <a:solidFill>
                <a:schemeClr val="accent2"/>
              </a:solidFill>
              <a:latin typeface="Tahoma" pitchFamily="34" charset="0"/>
            </a:endParaRPr>
          </a:p>
          <a:p>
            <a:pPr marL="914400" lvl="1" indent="-457200" eaLnBrk="1" hangingPunct="1">
              <a:lnSpc>
                <a:spcPct val="110000"/>
              </a:lnSpc>
              <a:buFontTx/>
              <a:buAutoNum type="arabicPeriod"/>
              <a:tabLst>
                <a:tab pos="292100" algn="l"/>
              </a:tabLst>
            </a:pPr>
            <a:r>
              <a:rPr lang="es-ES_tradnl" sz="1600">
                <a:solidFill>
                  <a:schemeClr val="bg2"/>
                </a:solidFill>
                <a:latin typeface="Tahoma" pitchFamily="34" charset="0"/>
              </a:rPr>
              <a:t>Prioridad Política</a:t>
            </a:r>
          </a:p>
          <a:p>
            <a:pPr marL="457200" indent="-457200" eaLnBrk="1" hangingPunct="1">
              <a:lnSpc>
                <a:spcPct val="110000"/>
              </a:lnSpc>
              <a:buFontTx/>
              <a:buAutoNum type="arabicPeriod"/>
              <a:tabLst>
                <a:tab pos="292100" algn="l"/>
              </a:tabLst>
            </a:pPr>
            <a:endParaRPr lang="es-ES_tradnl" sz="1600">
              <a:solidFill>
                <a:schemeClr val="bg2"/>
              </a:solidFill>
              <a:latin typeface="Tahoma" pitchFamily="34" charset="0"/>
            </a:endParaRPr>
          </a:p>
          <a:p>
            <a:pPr marL="914400" lvl="1" indent="-457200" eaLnBrk="1" hangingPunct="1">
              <a:lnSpc>
                <a:spcPct val="110000"/>
              </a:lnSpc>
              <a:buFontTx/>
              <a:buAutoNum type="arabicPeriod"/>
              <a:tabLst>
                <a:tab pos="292100" algn="l"/>
              </a:tabLst>
            </a:pPr>
            <a:r>
              <a:rPr lang="es-ES_tradnl" sz="1600">
                <a:solidFill>
                  <a:schemeClr val="bg2"/>
                </a:solidFill>
                <a:latin typeface="Tahoma" pitchFamily="34" charset="0"/>
              </a:rPr>
              <a:t>Institucionalidad</a:t>
            </a:r>
          </a:p>
          <a:p>
            <a:pPr marL="457200" indent="-457200" eaLnBrk="1" hangingPunct="1">
              <a:lnSpc>
                <a:spcPct val="110000"/>
              </a:lnSpc>
              <a:buFontTx/>
              <a:buAutoNum type="arabicPeriod"/>
              <a:tabLst>
                <a:tab pos="292100" algn="l"/>
              </a:tabLst>
            </a:pPr>
            <a:endParaRPr lang="es-ES_tradnl" sz="1600">
              <a:solidFill>
                <a:schemeClr val="bg2"/>
              </a:solidFill>
              <a:latin typeface="Tahoma" pitchFamily="34" charset="0"/>
            </a:endParaRPr>
          </a:p>
          <a:p>
            <a:pPr marL="914400" lvl="1" indent="-457200" eaLnBrk="1" hangingPunct="1">
              <a:lnSpc>
                <a:spcPct val="110000"/>
              </a:lnSpc>
              <a:buFontTx/>
              <a:buAutoNum type="arabicPeriod"/>
              <a:tabLst>
                <a:tab pos="292100" algn="l"/>
              </a:tabLst>
            </a:pPr>
            <a:r>
              <a:rPr lang="es-ES_tradnl" sz="1600">
                <a:solidFill>
                  <a:schemeClr val="bg2"/>
                </a:solidFill>
                <a:latin typeface="Tahoma" pitchFamily="34" charset="0"/>
              </a:rPr>
              <a:t>Recursos</a:t>
            </a:r>
            <a:endParaRPr lang="es-ES_tradnl" sz="1800">
              <a:solidFill>
                <a:srgbClr val="8E8E8E"/>
              </a:solidFill>
              <a:latin typeface="Tahoma" pitchFamily="34" charset="0"/>
            </a:endParaRPr>
          </a:p>
        </p:txBody>
      </p:sp>
      <p:pic>
        <p:nvPicPr>
          <p:cNvPr id="8198" name="Picture 6" descr="fot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09800"/>
            <a:ext cx="83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foto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209800"/>
            <a:ext cx="83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09" name="Picture 8" descr="ray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52638" y="1039813"/>
            <a:ext cx="57610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11" name="Rectangle 2"/>
          <p:cNvSpPr>
            <a:spLocks noChangeArrowheads="1"/>
          </p:cNvSpPr>
          <p:nvPr/>
        </p:nvSpPr>
        <p:spPr bwMode="auto">
          <a:xfrm>
            <a:off x="107950" y="-26988"/>
            <a:ext cx="77724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s-ES_tradnl" sz="3200">
                <a:solidFill>
                  <a:srgbClr val="3A90A4"/>
                </a:solidFill>
              </a:rPr>
              <a:t>Contexto Regional</a:t>
            </a:r>
            <a:endParaRPr lang="es-ES" sz="3200">
              <a:solidFill>
                <a:srgbClr val="3A90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-26988"/>
            <a:ext cx="7772400" cy="1143001"/>
          </a:xfrm>
        </p:spPr>
        <p:txBody>
          <a:bodyPr/>
          <a:lstStyle/>
          <a:p>
            <a:pPr algn="l" eaLnBrk="1" hangingPunct="1"/>
            <a:r>
              <a:rPr lang="es-ES_tradnl" sz="3200" smtClean="0">
                <a:solidFill>
                  <a:srgbClr val="3A90A4"/>
                </a:solidFill>
              </a:rPr>
              <a:t>Contexto Regional</a:t>
            </a:r>
            <a:endParaRPr lang="es-ES" sz="3200" smtClean="0">
              <a:solidFill>
                <a:srgbClr val="3A90A4"/>
              </a:solidFill>
            </a:endParaRPr>
          </a:p>
        </p:txBody>
      </p:sp>
      <p:pic>
        <p:nvPicPr>
          <p:cNvPr id="198659" name="Picture 3" descr="ra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93863" y="1052513"/>
            <a:ext cx="57610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0" name="Text Box 1028"/>
          <p:cNvSpPr txBox="1">
            <a:spLocks noChangeArrowheads="1"/>
          </p:cNvSpPr>
          <p:nvPr/>
        </p:nvSpPr>
        <p:spPr bwMode="auto">
          <a:xfrm>
            <a:off x="250825" y="1171575"/>
            <a:ext cx="856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000">
                <a:solidFill>
                  <a:schemeClr val="accent2"/>
                </a:solidFill>
              </a:rPr>
              <a:t>El gasto en I+D aún es bajo en la región....</a:t>
            </a:r>
            <a:endParaRPr lang="es-ES" sz="2000">
              <a:solidFill>
                <a:schemeClr val="accent2"/>
              </a:solidFill>
            </a:endParaRPr>
          </a:p>
        </p:txBody>
      </p:sp>
      <p:sp>
        <p:nvSpPr>
          <p:cNvPr id="198663" name="7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E3F03E4-7213-4B2B-B4A5-8A570B99311A}" type="slidenum">
              <a:rPr lang="es-ES_tradnl" sz="1400"/>
              <a:pPr algn="r"/>
              <a:t>5</a:t>
            </a:fld>
            <a:endParaRPr lang="es-ES_tradnl" sz="1400"/>
          </a:p>
        </p:txBody>
      </p:sp>
      <p:sp>
        <p:nvSpPr>
          <p:cNvPr id="198664" name="Rectangle 6"/>
          <p:cNvSpPr>
            <a:spLocks noChangeArrowheads="1"/>
          </p:cNvSpPr>
          <p:nvPr/>
        </p:nvSpPr>
        <p:spPr bwMode="auto">
          <a:xfrm>
            <a:off x="323850" y="6524625"/>
            <a:ext cx="2519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1000"/>
              <a:t>Fuente: RICYT y KAWAX - CONICYT</a:t>
            </a:r>
            <a:endParaRPr lang="es-ES" sz="1000"/>
          </a:p>
        </p:txBody>
      </p:sp>
      <p:graphicFrame>
        <p:nvGraphicFramePr>
          <p:cNvPr id="198665" name="Object 1033"/>
          <p:cNvGraphicFramePr>
            <a:graphicFrameLocks noChangeAspect="1"/>
          </p:cNvGraphicFramePr>
          <p:nvPr/>
        </p:nvGraphicFramePr>
        <p:xfrm>
          <a:off x="330200" y="1660525"/>
          <a:ext cx="8026400" cy="4864100"/>
        </p:xfrm>
        <a:graphic>
          <a:graphicData uri="http://schemas.openxmlformats.org/presentationml/2006/ole">
            <p:oleObj spid="_x0000_s198665" name="Gráfico" r:id="rId5" imgW="5277002" imgH="366704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-26988"/>
            <a:ext cx="7772400" cy="1143001"/>
          </a:xfrm>
        </p:spPr>
        <p:txBody>
          <a:bodyPr/>
          <a:lstStyle/>
          <a:p>
            <a:pPr algn="l" eaLnBrk="1" hangingPunct="1"/>
            <a:r>
              <a:rPr lang="es-ES_tradnl" sz="3200" smtClean="0">
                <a:solidFill>
                  <a:schemeClr val="hlink"/>
                </a:solidFill>
              </a:rPr>
              <a:t>Contexto Regional</a:t>
            </a:r>
            <a:endParaRPr lang="es-ES" sz="3200" smtClean="0">
              <a:solidFill>
                <a:schemeClr val="hlink"/>
              </a:solidFill>
            </a:endParaRPr>
          </a:p>
        </p:txBody>
      </p:sp>
      <p:pic>
        <p:nvPicPr>
          <p:cNvPr id="200707" name="Picture 3" descr="ra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93863" y="1052513"/>
            <a:ext cx="57610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8" name="Text Box 1028"/>
          <p:cNvSpPr txBox="1">
            <a:spLocks noChangeArrowheads="1"/>
          </p:cNvSpPr>
          <p:nvPr/>
        </p:nvSpPr>
        <p:spPr bwMode="auto">
          <a:xfrm>
            <a:off x="250825" y="1052513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2400">
              <a:solidFill>
                <a:schemeClr val="accent2"/>
              </a:solidFill>
            </a:endParaRPr>
          </a:p>
        </p:txBody>
      </p:sp>
      <p:sp>
        <p:nvSpPr>
          <p:cNvPr id="200710" name="7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990AD10-74A3-4D1B-88C8-268F2A67F8FF}" type="slidenum">
              <a:rPr lang="es-ES_tradnl" sz="1400"/>
              <a:pPr algn="r"/>
              <a:t>6</a:t>
            </a:fld>
            <a:endParaRPr lang="es-ES_tradnl" sz="1400"/>
          </a:p>
        </p:txBody>
      </p:sp>
      <p:sp>
        <p:nvSpPr>
          <p:cNvPr id="200719" name="Rectangle 3"/>
          <p:cNvSpPr>
            <a:spLocks noChangeArrowheads="1"/>
          </p:cNvSpPr>
          <p:nvPr/>
        </p:nvSpPr>
        <p:spPr bwMode="auto">
          <a:xfrm>
            <a:off x="539750" y="6308725"/>
            <a:ext cx="4824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1000">
                <a:solidFill>
                  <a:schemeClr val="bg2"/>
                </a:solidFill>
              </a:rPr>
              <a:t>Fuente: RICYT</a:t>
            </a:r>
          </a:p>
          <a:p>
            <a:pPr eaLnBrk="1" hangingPunct="1"/>
            <a:r>
              <a:rPr lang="es-ES_tradnl" sz="1000">
                <a:solidFill>
                  <a:schemeClr val="bg2"/>
                </a:solidFill>
              </a:rPr>
              <a:t>Nota: No se cuenta con información para México</a:t>
            </a:r>
            <a:endParaRPr lang="es-ES" sz="1000">
              <a:solidFill>
                <a:schemeClr val="bg2"/>
              </a:solidFill>
            </a:endParaRPr>
          </a:p>
        </p:txBody>
      </p:sp>
      <p:sp>
        <p:nvSpPr>
          <p:cNvPr id="200720" name="Text Box 1040"/>
          <p:cNvSpPr txBox="1">
            <a:spLocks noChangeArrowheads="1"/>
          </p:cNvSpPr>
          <p:nvPr/>
        </p:nvSpPr>
        <p:spPr bwMode="auto">
          <a:xfrm>
            <a:off x="250825" y="1125538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000">
                <a:solidFill>
                  <a:schemeClr val="accent2"/>
                </a:solidFill>
              </a:rPr>
              <a:t>La participación de la empresa no supera el 45%, mientras que en los países más avanzados ésta supera el 60% ....</a:t>
            </a:r>
            <a:endParaRPr lang="es-ES" sz="2000">
              <a:solidFill>
                <a:schemeClr val="accent2"/>
              </a:solidFill>
            </a:endParaRPr>
          </a:p>
        </p:txBody>
      </p:sp>
      <p:graphicFrame>
        <p:nvGraphicFramePr>
          <p:cNvPr id="200722" name="Object 1042"/>
          <p:cNvGraphicFramePr>
            <a:graphicFrameLocks noChangeAspect="1"/>
          </p:cNvGraphicFramePr>
          <p:nvPr/>
        </p:nvGraphicFramePr>
        <p:xfrm>
          <a:off x="685800" y="1866900"/>
          <a:ext cx="7721600" cy="4356100"/>
        </p:xfrm>
        <a:graphic>
          <a:graphicData uri="http://schemas.openxmlformats.org/presentationml/2006/ole">
            <p:oleObj spid="_x0000_s200722" name="Gráfico" r:id="rId5" imgW="4667402" imgH="263834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-26988"/>
            <a:ext cx="7772400" cy="1143001"/>
          </a:xfrm>
        </p:spPr>
        <p:txBody>
          <a:bodyPr/>
          <a:lstStyle/>
          <a:p>
            <a:pPr algn="l" eaLnBrk="1" hangingPunct="1"/>
            <a:r>
              <a:rPr lang="es-ES_tradnl" sz="3200" smtClean="0">
                <a:solidFill>
                  <a:srgbClr val="3A90A4"/>
                </a:solidFill>
              </a:rPr>
              <a:t>Contexto Regional</a:t>
            </a:r>
            <a:endParaRPr lang="es-ES" sz="3200" smtClean="0">
              <a:solidFill>
                <a:srgbClr val="3A90A4"/>
              </a:solidFill>
            </a:endParaRPr>
          </a:p>
        </p:txBody>
      </p:sp>
      <p:pic>
        <p:nvPicPr>
          <p:cNvPr id="194563" name="Picture 3" descr="ra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93863" y="1052513"/>
            <a:ext cx="57610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4" name="Text Box 1028"/>
          <p:cNvSpPr txBox="1">
            <a:spLocks noChangeArrowheads="1"/>
          </p:cNvSpPr>
          <p:nvPr/>
        </p:nvSpPr>
        <p:spPr bwMode="auto">
          <a:xfrm>
            <a:off x="250825" y="1231900"/>
            <a:ext cx="856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000">
                <a:solidFill>
                  <a:schemeClr val="accent2"/>
                </a:solidFill>
              </a:rPr>
              <a:t>Bajos niveles de competitividad en los factores relacionados a la I+D+i ...</a:t>
            </a:r>
            <a:endParaRPr lang="es-ES" sz="2000">
              <a:solidFill>
                <a:schemeClr val="accent2"/>
              </a:solidFill>
            </a:endParaRPr>
          </a:p>
        </p:txBody>
      </p:sp>
      <p:sp>
        <p:nvSpPr>
          <p:cNvPr id="194645" name="Text Box 5"/>
          <p:cNvSpPr txBox="1">
            <a:spLocks noChangeArrowheads="1"/>
          </p:cNvSpPr>
          <p:nvPr/>
        </p:nvSpPr>
        <p:spPr bwMode="auto">
          <a:xfrm>
            <a:off x="755650" y="6353175"/>
            <a:ext cx="7385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 sz="1000"/>
              <a:t>Fuente: Departamento de Estudios y Planificación Estratégica- CONICYT según The </a:t>
            </a:r>
            <a:r>
              <a:rPr lang="es-ES" sz="1000"/>
              <a:t>Global Competitiveness Report 2007-2008 </a:t>
            </a:r>
          </a:p>
        </p:txBody>
      </p:sp>
      <p:graphicFrame>
        <p:nvGraphicFramePr>
          <p:cNvPr id="195134" name="Group 1598"/>
          <p:cNvGraphicFramePr>
            <a:graphicFrameLocks noGrp="1"/>
          </p:cNvGraphicFramePr>
          <p:nvPr/>
        </p:nvGraphicFramePr>
        <p:xfrm>
          <a:off x="971550" y="1908175"/>
          <a:ext cx="6624638" cy="4400550"/>
        </p:xfrm>
        <a:graphic>
          <a:graphicData uri="http://schemas.openxmlformats.org/drawingml/2006/table">
            <a:tbl>
              <a:tblPr/>
              <a:tblGrid>
                <a:gridCol w="1104900"/>
                <a:gridCol w="1103313"/>
                <a:gridCol w="1104900"/>
                <a:gridCol w="1103312"/>
                <a:gridCol w="1104900"/>
                <a:gridCol w="1103313"/>
              </a:tblGrid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 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Salud y Educación primaria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Educación superior y capacitación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Preparación tecnológica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Innovación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Ranking General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Argentina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54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51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78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91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85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Brasil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84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64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55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44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72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Canadá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8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13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13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12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13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Chile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70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42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42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45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26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Colombia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64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69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76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72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69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Corea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27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6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7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8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11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Finlandia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11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6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México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55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72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60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71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52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Nueva Zelanda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4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12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23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25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24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Paraguay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89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112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128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130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121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Suecia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Uruguay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58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67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67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80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75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-26988"/>
            <a:ext cx="7772400" cy="1143001"/>
          </a:xfrm>
        </p:spPr>
        <p:txBody>
          <a:bodyPr/>
          <a:lstStyle/>
          <a:p>
            <a:pPr algn="l" eaLnBrk="1" hangingPunct="1"/>
            <a:r>
              <a:rPr lang="es-ES_tradnl" sz="3200" smtClean="0">
                <a:solidFill>
                  <a:srgbClr val="3A90A4"/>
                </a:solidFill>
              </a:rPr>
              <a:t>Contexto Regional</a:t>
            </a:r>
            <a:endParaRPr lang="es-ES" sz="3200" smtClean="0">
              <a:solidFill>
                <a:srgbClr val="3A90A4"/>
              </a:solidFill>
            </a:endParaRPr>
          </a:p>
        </p:txBody>
      </p:sp>
      <p:pic>
        <p:nvPicPr>
          <p:cNvPr id="202755" name="Picture 3" descr="ra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93863" y="1052513"/>
            <a:ext cx="57610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6" name="Text Box 1028"/>
          <p:cNvSpPr txBox="1">
            <a:spLocks noChangeArrowheads="1"/>
          </p:cNvSpPr>
          <p:nvPr/>
        </p:nvSpPr>
        <p:spPr bwMode="auto">
          <a:xfrm>
            <a:off x="250825" y="1196975"/>
            <a:ext cx="856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000">
                <a:solidFill>
                  <a:schemeClr val="accent2"/>
                </a:solidFill>
              </a:rPr>
              <a:t>El número de investigadores es bajo en la región.....</a:t>
            </a:r>
            <a:endParaRPr lang="es-ES" sz="2000">
              <a:solidFill>
                <a:schemeClr val="accent2"/>
              </a:solidFill>
            </a:endParaRPr>
          </a:p>
        </p:txBody>
      </p:sp>
      <p:sp>
        <p:nvSpPr>
          <p:cNvPr id="202838" name="Text Box 6"/>
          <p:cNvSpPr txBox="1">
            <a:spLocks noChangeArrowheads="1"/>
          </p:cNvSpPr>
          <p:nvPr/>
        </p:nvSpPr>
        <p:spPr bwMode="auto">
          <a:xfrm>
            <a:off x="827088" y="6381750"/>
            <a:ext cx="2879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900"/>
              <a:t>Fuente: RICYT, KAWAX.</a:t>
            </a:r>
          </a:p>
        </p:txBody>
      </p:sp>
      <p:graphicFrame>
        <p:nvGraphicFramePr>
          <p:cNvPr id="202840" name="Object 1112"/>
          <p:cNvGraphicFramePr>
            <a:graphicFrameLocks noChangeAspect="1"/>
          </p:cNvGraphicFramePr>
          <p:nvPr/>
        </p:nvGraphicFramePr>
        <p:xfrm>
          <a:off x="468313" y="1665288"/>
          <a:ext cx="7848600" cy="4805362"/>
        </p:xfrm>
        <a:graphic>
          <a:graphicData uri="http://schemas.openxmlformats.org/presentationml/2006/ole">
            <p:oleObj spid="_x0000_s202840" name="Gráfico" r:id="rId5" imgW="4667402" imgH="28575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-26988"/>
            <a:ext cx="7772400" cy="1143001"/>
          </a:xfrm>
        </p:spPr>
        <p:txBody>
          <a:bodyPr/>
          <a:lstStyle/>
          <a:p>
            <a:pPr algn="l" eaLnBrk="1" hangingPunct="1"/>
            <a:r>
              <a:rPr lang="es-ES_tradnl" sz="3200" smtClean="0">
                <a:solidFill>
                  <a:schemeClr val="hlink"/>
                </a:solidFill>
              </a:rPr>
              <a:t>Contexto Regional</a:t>
            </a:r>
            <a:endParaRPr lang="es-ES" sz="3200" smtClean="0">
              <a:solidFill>
                <a:schemeClr val="hlink"/>
              </a:solidFill>
            </a:endParaRPr>
          </a:p>
        </p:txBody>
      </p:sp>
      <p:pic>
        <p:nvPicPr>
          <p:cNvPr id="204803" name="Picture 3" descr="ra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93863" y="1052513"/>
            <a:ext cx="57610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04" name="Text Box 1028"/>
          <p:cNvSpPr txBox="1">
            <a:spLocks noChangeArrowheads="1"/>
          </p:cNvSpPr>
          <p:nvPr/>
        </p:nvSpPr>
        <p:spPr bwMode="auto">
          <a:xfrm>
            <a:off x="250825" y="1196975"/>
            <a:ext cx="856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000">
                <a:solidFill>
                  <a:schemeClr val="accent2"/>
                </a:solidFill>
              </a:rPr>
              <a:t>El número de graduados de doctorados es bajo.....</a:t>
            </a:r>
            <a:endParaRPr lang="es-ES" sz="2000">
              <a:solidFill>
                <a:schemeClr val="accent2"/>
              </a:solidFill>
            </a:endParaRPr>
          </a:p>
        </p:txBody>
      </p:sp>
      <p:sp>
        <p:nvSpPr>
          <p:cNvPr id="204810" name="Rectangle 1034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13" name="Object 7"/>
          <p:cNvGraphicFramePr>
            <a:graphicFrameLocks noChangeAspect="1"/>
          </p:cNvGraphicFramePr>
          <p:nvPr/>
        </p:nvGraphicFramePr>
        <p:xfrm>
          <a:off x="1042988" y="1719263"/>
          <a:ext cx="7345362" cy="4660900"/>
        </p:xfrm>
        <a:graphic>
          <a:graphicData uri="http://schemas.openxmlformats.org/presentationml/2006/ole">
            <p:oleObj spid="_x0000_s204813" name="Gráfico" r:id="rId5" imgW="4848149" imgH="3076651" progId="Excel.Chart.8">
              <p:embed/>
            </p:oleObj>
          </a:graphicData>
        </a:graphic>
      </p:graphicFrame>
      <p:sp>
        <p:nvSpPr>
          <p:cNvPr id="204814" name="Text Box 6"/>
          <p:cNvSpPr txBox="1">
            <a:spLocks noChangeArrowheads="1"/>
          </p:cNvSpPr>
          <p:nvPr/>
        </p:nvSpPr>
        <p:spPr bwMode="auto">
          <a:xfrm>
            <a:off x="6659563" y="6369050"/>
            <a:ext cx="19446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900"/>
              <a:t>Fuente: KAWAX.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4101</TotalTime>
  <Words>1448</Words>
  <Application>Microsoft Office PowerPoint</Application>
  <PresentationFormat>On-screen Show (4:3)</PresentationFormat>
  <Paragraphs>405</Paragraphs>
  <Slides>32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MS PGothic</vt:lpstr>
      <vt:lpstr>Tahoma</vt:lpstr>
      <vt:lpstr>Times</vt:lpstr>
      <vt:lpstr>Presentación en blanco</vt:lpstr>
      <vt:lpstr>Gráfico de Microsoft Office Excel</vt:lpstr>
      <vt:lpstr>Foto de Microsoft Photo Editor 3.0</vt:lpstr>
      <vt:lpstr> </vt:lpstr>
      <vt:lpstr>Contenido</vt:lpstr>
      <vt:lpstr>Contexto Regional</vt:lpstr>
      <vt:lpstr>Slide 4</vt:lpstr>
      <vt:lpstr>Contexto Regional</vt:lpstr>
      <vt:lpstr>Contexto Regional</vt:lpstr>
      <vt:lpstr>Contexto Regional</vt:lpstr>
      <vt:lpstr>Contexto Regional</vt:lpstr>
      <vt:lpstr>Contexto Regional</vt:lpstr>
      <vt:lpstr>Contexto Regional</vt:lpstr>
      <vt:lpstr>Caso Chileno</vt:lpstr>
      <vt:lpstr>Antecedentes </vt:lpstr>
      <vt:lpstr>CONICYT</vt:lpstr>
      <vt:lpstr>Presupuesto CONICYT 2007</vt:lpstr>
      <vt:lpstr>Estrategia en Capital Humano  Avanzado</vt:lpstr>
      <vt:lpstr>Desafíos para la Región</vt:lpstr>
      <vt:lpstr>Slide 17</vt:lpstr>
      <vt:lpstr> </vt:lpstr>
      <vt:lpstr>Slide 19</vt:lpstr>
      <vt:lpstr>Slide 20</vt:lpstr>
      <vt:lpstr>Slide 21</vt:lpstr>
      <vt:lpstr>Slide 22</vt:lpstr>
      <vt:lpstr>INDAGA</vt:lpstr>
      <vt:lpstr>Becas de Postgrado</vt:lpstr>
      <vt:lpstr>Inserción de Investigadores   en la Academia</vt:lpstr>
      <vt:lpstr>Inserción de Personal Altamente  Calificado en la Industria</vt:lpstr>
      <vt:lpstr>Slide 27</vt:lpstr>
      <vt:lpstr>Slide 28</vt:lpstr>
      <vt:lpstr>Becas de Postgrado</vt:lpstr>
      <vt:lpstr>Becas de Postgrado</vt:lpstr>
      <vt:lpstr>Becas de Postgrado</vt:lpstr>
      <vt:lpstr>Costo promedio Proyecto                     de Iniciación en Investigación</vt:lpstr>
    </vt:vector>
  </TitlesOfParts>
  <Company>Oscar Martinez Cerda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Martinez Cerda</dc:creator>
  <cp:lastModifiedBy>anarod</cp:lastModifiedBy>
  <cp:revision>212</cp:revision>
  <dcterms:created xsi:type="dcterms:W3CDTF">2007-04-25T14:43:05Z</dcterms:created>
  <dcterms:modified xsi:type="dcterms:W3CDTF">2010-07-12T00:39:38Z</dcterms:modified>
</cp:coreProperties>
</file>