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10"/>
  </p:notesMasterIdLst>
  <p:handoutMasterIdLst>
    <p:handoutMasterId r:id="rId11"/>
  </p:handoutMasterIdLst>
  <p:sldIdLst>
    <p:sldId id="555" r:id="rId2"/>
    <p:sldId id="626" r:id="rId3"/>
    <p:sldId id="627" r:id="rId4"/>
    <p:sldId id="628" r:id="rId5"/>
    <p:sldId id="629" r:id="rId6"/>
    <p:sldId id="640" r:id="rId7"/>
    <p:sldId id="641" r:id="rId8"/>
    <p:sldId id="642" r:id="rId9"/>
  </p:sldIdLst>
  <p:sldSz cx="9144000" cy="6858000" type="screen4x3"/>
  <p:notesSz cx="6858000" cy="9144000"/>
  <p:embeddedFontLst>
    <p:embeddedFont>
      <p:font typeface="MS PGothic" pitchFamily="34" charset="-128"/>
      <p:regular r:id="rId12"/>
    </p:embeddedFont>
    <p:embeddedFont>
      <p:font typeface="Tahoma" pitchFamily="34" charset="0"/>
      <p:regular r:id="rId13"/>
      <p:bold r:id="rId14"/>
    </p:embeddedFont>
  </p:embeddedFontLst>
  <p:defaultTextStyle>
    <a:defPPr>
      <a:defRPr lang="es-ES_tradnl"/>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32F"/>
    <a:srgbClr val="B2B2B2"/>
    <a:srgbClr val="FFFF99"/>
    <a:srgbClr val="FFFF66"/>
    <a:srgbClr val="D8874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7780" autoAdjust="0"/>
    <p:restoredTop sz="94693" autoAdjust="0"/>
  </p:normalViewPr>
  <p:slideViewPr>
    <p:cSldViewPr>
      <p:cViewPr>
        <p:scale>
          <a:sx n="75" d="100"/>
          <a:sy n="75" d="100"/>
        </p:scale>
        <p:origin x="-4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68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3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80" charset="-128"/>
              </a:defRPr>
            </a:lvl1pPr>
          </a:lstStyle>
          <a:p>
            <a:pPr>
              <a:defRPr/>
            </a:pPr>
            <a:endParaRPr lang="es-ES"/>
          </a:p>
        </p:txBody>
      </p:sp>
      <p:sp>
        <p:nvSpPr>
          <p:cNvPr id="52326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80" charset="-128"/>
              </a:defRPr>
            </a:lvl1pPr>
          </a:lstStyle>
          <a:p>
            <a:pPr>
              <a:defRPr/>
            </a:pPr>
            <a:endParaRPr lang="es-ES"/>
          </a:p>
        </p:txBody>
      </p:sp>
      <p:sp>
        <p:nvSpPr>
          <p:cNvPr id="5232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80" charset="-128"/>
              </a:defRPr>
            </a:lvl1pPr>
          </a:lstStyle>
          <a:p>
            <a:pPr>
              <a:defRPr/>
            </a:pPr>
            <a:endParaRPr lang="es-ES"/>
          </a:p>
        </p:txBody>
      </p:sp>
      <p:sp>
        <p:nvSpPr>
          <p:cNvPr id="5232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80" charset="-128"/>
              </a:defRPr>
            </a:lvl1pPr>
          </a:lstStyle>
          <a:p>
            <a:pPr>
              <a:defRPr/>
            </a:pPr>
            <a:fld id="{B00D47B1-6AE3-496F-A898-5917140867BC}" type="slidenum">
              <a:rPr lang="es-ES"/>
              <a:pPr>
                <a:defRPr/>
              </a:pPr>
              <a:t>‹#›</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80" charset="-128"/>
              </a:defRPr>
            </a:lvl1pPr>
          </a:lstStyle>
          <a:p>
            <a:pPr>
              <a:defRPr/>
            </a:pPr>
            <a:endParaRPr lang="es-ES_tradnl"/>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80" charset="-128"/>
              </a:defRPr>
            </a:lvl1pPr>
          </a:lstStyle>
          <a:p>
            <a:pPr>
              <a:defRPr/>
            </a:pPr>
            <a:endParaRPr lang="es-ES_tradnl"/>
          </a:p>
        </p:txBody>
      </p:sp>
      <p:sp>
        <p:nvSpPr>
          <p:cNvPr id="7680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80" charset="-128"/>
              </a:defRPr>
            </a:lvl1pPr>
          </a:lstStyle>
          <a:p>
            <a:pPr>
              <a:defRPr/>
            </a:pPr>
            <a:endParaRPr lang="es-ES_tradnl"/>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80" charset="-128"/>
              </a:defRPr>
            </a:lvl1pPr>
          </a:lstStyle>
          <a:p>
            <a:pPr>
              <a:defRPr/>
            </a:pPr>
            <a:fld id="{A6635D48-F301-42C1-BA66-C6313C5598A3}" type="slidenum">
              <a:rPr lang="es-ES_tradnl"/>
              <a:pPr>
                <a:defRPr/>
              </a:pPr>
              <a:t>‹#›</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E6C15117-1441-45D1-997A-6505846FA33F}" type="slidenum">
              <a:rPr lang="es-ES_tradnl" sz="1200"/>
              <a:pPr algn="r"/>
              <a:t>1</a:t>
            </a:fld>
            <a:endParaRPr lang="es-ES_tradnl" sz="1200"/>
          </a:p>
        </p:txBody>
      </p:sp>
      <p:sp>
        <p:nvSpPr>
          <p:cNvPr id="89091" name="Rectangle 2"/>
          <p:cNvSpPr>
            <a:spLocks noChangeArrowheads="1" noTextEdit="1"/>
          </p:cNvSpPr>
          <p:nvPr>
            <p:ph type="sldImg"/>
          </p:nvPr>
        </p:nvSpPr>
        <p:spPr>
          <a:solidFill>
            <a:srgbClr val="FFFFFF"/>
          </a:solidFill>
          <a:ln/>
        </p:spPr>
      </p:sp>
      <p:sp>
        <p:nvSpPr>
          <p:cNvPr id="89092" name="Rectangle 3"/>
          <p:cNvSpPr>
            <a:spLocks noChangeArrowheads="1"/>
          </p:cNvSpPr>
          <p:nvPr>
            <p:ph type="body" idx="1"/>
          </p:nvPr>
        </p:nvSpPr>
        <p:spPr>
          <a:solidFill>
            <a:srgbClr val="FFFFFF"/>
          </a:solidFill>
          <a:ln>
            <a:solidFill>
              <a:srgbClr val="000000"/>
            </a:solidFill>
          </a:ln>
        </p:spPr>
        <p:txBody>
          <a:bodyPr/>
          <a:lstStyle/>
          <a:p>
            <a:pPr eaLnBrk="1" hangingPunct="1"/>
            <a:endParaRPr lang="es-E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ABCA6E95-5961-471C-ADDF-75269BE667CD}" type="slidenum">
              <a:rPr lang="es-ES_tradnl" sz="1200"/>
              <a:pPr algn="r"/>
              <a:t>2</a:t>
            </a:fld>
            <a:endParaRPr lang="es-ES_tradnl" sz="1200"/>
          </a:p>
        </p:txBody>
      </p:sp>
      <p:sp>
        <p:nvSpPr>
          <p:cNvPr id="226307" name="Rectangle 2"/>
          <p:cNvSpPr>
            <a:spLocks noChangeArrowheads="1" noTextEdit="1"/>
          </p:cNvSpPr>
          <p:nvPr>
            <p:ph type="sldImg"/>
          </p:nvPr>
        </p:nvSpPr>
        <p:spPr>
          <a:solidFill>
            <a:srgbClr val="FFFFFF"/>
          </a:solidFill>
          <a:ln/>
        </p:spPr>
      </p:sp>
      <p:sp>
        <p:nvSpPr>
          <p:cNvPr id="226308" name="Rectangle 3"/>
          <p:cNvSpPr>
            <a:spLocks noChangeArrowheads="1"/>
          </p:cNvSpPr>
          <p:nvPr>
            <p:ph type="body" idx="1"/>
          </p:nvPr>
        </p:nvSpPr>
        <p:spPr>
          <a:solidFill>
            <a:srgbClr val="FFFFFF"/>
          </a:solidFill>
          <a:ln>
            <a:solidFill>
              <a:srgbClr val="000000"/>
            </a:solidFill>
          </a:ln>
        </p:spPr>
        <p:txBody>
          <a:bodyPr/>
          <a:lstStyle/>
          <a:p>
            <a:pPr eaLnBrk="1" hangingPunct="1"/>
            <a:endParaRPr lang="es-E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80DE59BE-3FD3-4C92-8282-52AFEE966DBD}" type="slidenum">
              <a:rPr lang="es-ES_tradnl" sz="1200"/>
              <a:pPr algn="r"/>
              <a:t>3</a:t>
            </a:fld>
            <a:endParaRPr lang="es-ES_tradnl" sz="1200"/>
          </a:p>
        </p:txBody>
      </p:sp>
      <p:sp>
        <p:nvSpPr>
          <p:cNvPr id="228355" name="Rectangle 2"/>
          <p:cNvSpPr>
            <a:spLocks noChangeArrowheads="1" noTextEdit="1"/>
          </p:cNvSpPr>
          <p:nvPr>
            <p:ph type="sldImg"/>
          </p:nvPr>
        </p:nvSpPr>
        <p:spPr>
          <a:solidFill>
            <a:srgbClr val="FFFFFF"/>
          </a:solidFill>
          <a:ln/>
        </p:spPr>
      </p:sp>
      <p:sp>
        <p:nvSpPr>
          <p:cNvPr id="228356" name="Rectangle 3"/>
          <p:cNvSpPr>
            <a:spLocks noChangeArrowheads="1"/>
          </p:cNvSpPr>
          <p:nvPr>
            <p:ph type="body" idx="1"/>
          </p:nvPr>
        </p:nvSpPr>
        <p:spPr>
          <a:solidFill>
            <a:srgbClr val="FFFFFF"/>
          </a:solidFill>
          <a:ln>
            <a:solidFill>
              <a:srgbClr val="000000"/>
            </a:solidFill>
          </a:ln>
        </p:spPr>
        <p:txBody>
          <a:bodyPr/>
          <a:lstStyle/>
          <a:p>
            <a:pPr eaLnBrk="1" hangingPunct="1"/>
            <a:endParaRPr lang="es-E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9244EE7C-5975-463D-AC70-9B276D92AABB}" type="slidenum">
              <a:rPr lang="es-ES_tradnl" sz="1200"/>
              <a:pPr algn="r"/>
              <a:t>4</a:t>
            </a:fld>
            <a:endParaRPr lang="es-ES_tradnl" sz="1200"/>
          </a:p>
        </p:txBody>
      </p:sp>
      <p:sp>
        <p:nvSpPr>
          <p:cNvPr id="230403" name="Rectangle 2"/>
          <p:cNvSpPr>
            <a:spLocks noChangeArrowheads="1" noTextEdit="1"/>
          </p:cNvSpPr>
          <p:nvPr>
            <p:ph type="sldImg"/>
          </p:nvPr>
        </p:nvSpPr>
        <p:spPr>
          <a:solidFill>
            <a:srgbClr val="FFFFFF"/>
          </a:solidFill>
          <a:ln/>
        </p:spPr>
      </p:sp>
      <p:sp>
        <p:nvSpPr>
          <p:cNvPr id="230404" name="Rectangle 3"/>
          <p:cNvSpPr>
            <a:spLocks noChangeArrowheads="1"/>
          </p:cNvSpPr>
          <p:nvPr>
            <p:ph type="body" idx="1"/>
          </p:nvPr>
        </p:nvSpPr>
        <p:spPr>
          <a:solidFill>
            <a:srgbClr val="FFFFFF"/>
          </a:solidFill>
          <a:ln>
            <a:solidFill>
              <a:srgbClr val="000000"/>
            </a:solidFill>
          </a:ln>
        </p:spPr>
        <p:txBody>
          <a:bodyPr/>
          <a:lstStyle/>
          <a:p>
            <a:pPr eaLnBrk="1" hangingPunct="1"/>
            <a:endParaRPr lang="es-E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C71BF93-8C18-4780-932C-E1C161DC8E11}" type="slidenum">
              <a:rPr lang="es-ES_tradnl" sz="1200"/>
              <a:pPr algn="r"/>
              <a:t>5</a:t>
            </a:fld>
            <a:endParaRPr lang="es-ES_tradnl" sz="1200"/>
          </a:p>
        </p:txBody>
      </p:sp>
      <p:sp>
        <p:nvSpPr>
          <p:cNvPr id="232451" name="Rectangle 2"/>
          <p:cNvSpPr>
            <a:spLocks noChangeArrowheads="1" noTextEdit="1"/>
          </p:cNvSpPr>
          <p:nvPr>
            <p:ph type="sldImg"/>
          </p:nvPr>
        </p:nvSpPr>
        <p:spPr>
          <a:solidFill>
            <a:srgbClr val="FFFFFF"/>
          </a:solidFill>
          <a:ln/>
        </p:spPr>
      </p:sp>
      <p:sp>
        <p:nvSpPr>
          <p:cNvPr id="232452" name="Rectangle 3"/>
          <p:cNvSpPr>
            <a:spLocks noChangeArrowheads="1"/>
          </p:cNvSpPr>
          <p:nvPr>
            <p:ph type="body" idx="1"/>
          </p:nvPr>
        </p:nvSpPr>
        <p:spPr>
          <a:solidFill>
            <a:srgbClr val="FFFFFF"/>
          </a:solidFill>
          <a:ln>
            <a:solidFill>
              <a:srgbClr val="000000"/>
            </a:solidFill>
          </a:ln>
        </p:spPr>
        <p:txBody>
          <a:bodyPr/>
          <a:lstStyle/>
          <a:p>
            <a:pPr eaLnBrk="1" hangingPunct="1"/>
            <a:endParaRPr lang="es-E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00CAB014-85C9-40DC-B1F7-E5D3674CAD17}" type="slidenum">
              <a:rPr lang="es-ES_tradnl" sz="1200"/>
              <a:pPr algn="r"/>
              <a:t>6</a:t>
            </a:fld>
            <a:endParaRPr lang="es-ES_tradnl" sz="1200"/>
          </a:p>
        </p:txBody>
      </p:sp>
      <p:sp>
        <p:nvSpPr>
          <p:cNvPr id="254979" name="Rectangle 2"/>
          <p:cNvSpPr>
            <a:spLocks noChangeArrowheads="1" noTextEdit="1"/>
          </p:cNvSpPr>
          <p:nvPr>
            <p:ph type="sldImg"/>
          </p:nvPr>
        </p:nvSpPr>
        <p:spPr>
          <a:solidFill>
            <a:srgbClr val="FFFFFF"/>
          </a:solidFill>
          <a:ln/>
        </p:spPr>
      </p:sp>
      <p:sp>
        <p:nvSpPr>
          <p:cNvPr id="254980" name="Rectangle 3"/>
          <p:cNvSpPr>
            <a:spLocks noChangeArrowheads="1"/>
          </p:cNvSpPr>
          <p:nvPr>
            <p:ph type="body" idx="1"/>
          </p:nvPr>
        </p:nvSpPr>
        <p:spPr>
          <a:solidFill>
            <a:srgbClr val="FFFFFF"/>
          </a:solidFill>
          <a:ln>
            <a:solidFill>
              <a:srgbClr val="000000"/>
            </a:solidFill>
          </a:ln>
        </p:spPr>
        <p:txBody>
          <a:bodyPr/>
          <a:lstStyle/>
          <a:p>
            <a:pPr eaLnBrk="1" hangingPunct="1"/>
            <a:endParaRPr lang="es-E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3F8A2A20-2200-4FC2-A359-C1168C247857}" type="slidenum">
              <a:rPr lang="es-ES_tradnl" sz="1200"/>
              <a:pPr algn="r"/>
              <a:t>7</a:t>
            </a:fld>
            <a:endParaRPr lang="es-ES_tradnl" sz="1200"/>
          </a:p>
        </p:txBody>
      </p:sp>
      <p:sp>
        <p:nvSpPr>
          <p:cNvPr id="259075" name="Rectangle 2"/>
          <p:cNvSpPr>
            <a:spLocks noChangeArrowheads="1" noTextEdit="1"/>
          </p:cNvSpPr>
          <p:nvPr>
            <p:ph type="sldImg"/>
          </p:nvPr>
        </p:nvSpPr>
        <p:spPr>
          <a:solidFill>
            <a:srgbClr val="FFFFFF"/>
          </a:solidFill>
          <a:ln/>
        </p:spPr>
      </p:sp>
      <p:sp>
        <p:nvSpPr>
          <p:cNvPr id="259076" name="Rectangle 3"/>
          <p:cNvSpPr>
            <a:spLocks noChangeArrowheads="1"/>
          </p:cNvSpPr>
          <p:nvPr>
            <p:ph type="body" idx="1"/>
          </p:nvPr>
        </p:nvSpPr>
        <p:spPr>
          <a:solidFill>
            <a:srgbClr val="FFFFFF"/>
          </a:solidFill>
          <a:ln>
            <a:solidFill>
              <a:srgbClr val="000000"/>
            </a:solidFill>
          </a:ln>
        </p:spPr>
        <p:txBody>
          <a:bodyPr/>
          <a:lstStyle/>
          <a:p>
            <a:pPr eaLnBrk="1" hangingPunct="1"/>
            <a:endParaRPr lang="es-E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70282A6E-E1A5-4D43-99FA-D7DD4719F4B8}" type="slidenum">
              <a:rPr lang="es-ES_tradnl" sz="1200"/>
              <a:pPr algn="r"/>
              <a:t>8</a:t>
            </a:fld>
            <a:endParaRPr lang="es-ES_tradnl" sz="1200"/>
          </a:p>
        </p:txBody>
      </p:sp>
      <p:sp>
        <p:nvSpPr>
          <p:cNvPr id="261123" name="Rectangle 2"/>
          <p:cNvSpPr>
            <a:spLocks noChangeArrowheads="1" noTextEdit="1"/>
          </p:cNvSpPr>
          <p:nvPr>
            <p:ph type="sldImg"/>
          </p:nvPr>
        </p:nvSpPr>
        <p:spPr>
          <a:solidFill>
            <a:srgbClr val="FFFFFF"/>
          </a:solidFill>
          <a:ln/>
        </p:spPr>
      </p:sp>
      <p:sp>
        <p:nvSpPr>
          <p:cNvPr id="261124" name="Rectangle 3"/>
          <p:cNvSpPr>
            <a:spLocks noChangeArrowheads="1"/>
          </p:cNvSpPr>
          <p:nvPr>
            <p:ph type="body" idx="1"/>
          </p:nvPr>
        </p:nvSpPr>
        <p:spPr>
          <a:solidFill>
            <a:srgbClr val="FFFFFF"/>
          </a:solidFill>
          <a:ln>
            <a:solidFill>
              <a:srgbClr val="000000"/>
            </a:solidFill>
          </a:ln>
        </p:spPr>
        <p:txBody>
          <a:bodyPr/>
          <a:lstStyle/>
          <a:p>
            <a:pPr eaLnBrk="1" hangingPunct="1"/>
            <a:endParaRPr lang="es-E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L"/>
          </a:p>
        </p:txBody>
      </p:sp>
      <p:sp>
        <p:nvSpPr>
          <p:cNvPr id="4" name="Rectangle 4"/>
          <p:cNvSpPr>
            <a:spLocks noGrp="1" noChangeArrowheads="1"/>
          </p:cNvSpPr>
          <p:nvPr>
            <p:ph type="dt" sz="half" idx="10"/>
          </p:nvPr>
        </p:nvSpPr>
        <p:spPr>
          <a:ln/>
        </p:spPr>
        <p:txBody>
          <a:bodyPr/>
          <a:lstStyle>
            <a:lvl1pPr>
              <a:defRPr/>
            </a:lvl1pPr>
          </a:lstStyle>
          <a:p>
            <a:pPr>
              <a:defRPr/>
            </a:pPr>
            <a:fld id="{74A6693F-E329-422F-B489-871258D3E42A}" type="datetime1">
              <a:rPr lang="es-ES"/>
              <a:pPr>
                <a:defRPr/>
              </a:pPr>
              <a:t>12/07/2010</a:t>
            </a:fld>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5C636B2-F4FE-4303-A3D4-4C51C80729B6}" type="slidenum">
              <a:rPr lang="es-ES_tradnl"/>
              <a:pPr>
                <a:defRPr/>
              </a:pPr>
              <a:t>‹#›</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fld id="{019E3960-0FD1-4624-AFF3-6509975593CF}" type="datetime1">
              <a:rPr lang="es-ES"/>
              <a:pPr>
                <a:defRPr/>
              </a:pPr>
              <a:t>12/07/2010</a:t>
            </a:fld>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D69BD99C-35C8-4BD0-A837-C16FB803D515}" type="slidenum">
              <a:rPr lang="es-ES_tradnl"/>
              <a:pPr>
                <a:defRPr/>
              </a:pPr>
              <a:t>‹#›</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fld id="{7EF80A99-0B64-4E77-BE7D-374F6105DAA6}" type="datetime1">
              <a:rPr lang="es-ES"/>
              <a:pPr>
                <a:defRPr/>
              </a:pPr>
              <a:t>12/07/2010</a:t>
            </a:fld>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4BEB259-9AC4-46E7-AD2E-F7457230562D}" type="slidenum">
              <a:rPr lang="es-ES_tradnl"/>
              <a:pPr>
                <a:defRPr/>
              </a:pPr>
              <a:t>‹#›</a:t>
            </a:fld>
            <a:endParaRPr lang="es-ES_trad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CL"/>
          </a:p>
        </p:txBody>
      </p:sp>
      <p:sp>
        <p:nvSpPr>
          <p:cNvPr id="3" name="2 Marcador de tabla"/>
          <p:cNvSpPr>
            <a:spLocks noGrp="1"/>
          </p:cNvSpPr>
          <p:nvPr>
            <p:ph type="tbl" idx="1"/>
          </p:nvPr>
        </p:nvSpPr>
        <p:spPr>
          <a:xfrm>
            <a:off x="685800" y="1981200"/>
            <a:ext cx="7772400" cy="4114800"/>
          </a:xfrm>
        </p:spPr>
        <p:txBody>
          <a:bodyPr/>
          <a:lstStyle/>
          <a:p>
            <a:pPr lvl="0"/>
            <a:endParaRPr lang="es-CL" noProof="0" smtClean="0"/>
          </a:p>
        </p:txBody>
      </p:sp>
      <p:sp>
        <p:nvSpPr>
          <p:cNvPr id="4" name="Rectangle 4"/>
          <p:cNvSpPr>
            <a:spLocks noGrp="1" noChangeArrowheads="1"/>
          </p:cNvSpPr>
          <p:nvPr>
            <p:ph type="dt" sz="half" idx="10"/>
          </p:nvPr>
        </p:nvSpPr>
        <p:spPr>
          <a:ln/>
        </p:spPr>
        <p:txBody>
          <a:bodyPr/>
          <a:lstStyle>
            <a:lvl1pPr>
              <a:defRPr/>
            </a:lvl1pPr>
          </a:lstStyle>
          <a:p>
            <a:pPr>
              <a:defRPr/>
            </a:pPr>
            <a:fld id="{C0804D46-6569-4A05-BF67-E5FA210B2DE4}" type="datetime1">
              <a:rPr lang="es-ES"/>
              <a:pPr>
                <a:defRPr/>
              </a:pPr>
              <a:t>12/07/2010</a:t>
            </a:fld>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641FD9B-4157-4B77-A2EA-D28DA0A6C338}" type="slidenum">
              <a:rPr lang="es-ES_tradnl"/>
              <a:pPr>
                <a:defRPr/>
              </a:pPr>
              <a:t>‹#›</a:t>
            </a:fld>
            <a:endParaRPr lang="es-ES_tradn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685800" y="609600"/>
            <a:ext cx="7772400" cy="5486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3" name="Rectangle 4"/>
          <p:cNvSpPr>
            <a:spLocks noGrp="1" noChangeArrowheads="1"/>
          </p:cNvSpPr>
          <p:nvPr>
            <p:ph type="dt" sz="half" idx="10"/>
          </p:nvPr>
        </p:nvSpPr>
        <p:spPr>
          <a:ln/>
        </p:spPr>
        <p:txBody>
          <a:bodyPr/>
          <a:lstStyle>
            <a:lvl1pPr>
              <a:defRPr/>
            </a:lvl1pPr>
          </a:lstStyle>
          <a:p>
            <a:pPr>
              <a:defRPr/>
            </a:pPr>
            <a:fld id="{91167DFF-F983-4FE2-8862-CFB7B76DCA4E}" type="datetime1">
              <a:rPr lang="es-ES"/>
              <a:pPr>
                <a:defRPr/>
              </a:pPr>
              <a:t>12/07/2010</a:t>
            </a:fld>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8EFC445E-64D2-4BE6-8735-4A80E8BDD187}" type="slidenum">
              <a:rPr lang="es-ES_tradnl"/>
              <a:pPr>
                <a:defRPr/>
              </a:pPr>
              <a:t>‹#›</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fld id="{C2402675-4ED6-4F85-ABFD-3F07E07E379C}" type="datetime1">
              <a:rPr lang="es-ES"/>
              <a:pPr>
                <a:defRPr/>
              </a:pPr>
              <a:t>12/07/2010</a:t>
            </a:fld>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46F1096-F05C-4D50-AF88-0BC6F445201C}" type="slidenum">
              <a:rPr lang="es-ES_tradnl"/>
              <a:pPr>
                <a:defRPr/>
              </a:pPr>
              <a:t>‹#›</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fld id="{E61D6F62-8E62-44C3-B8DE-2E14F61548C2}" type="datetime1">
              <a:rPr lang="es-ES"/>
              <a:pPr>
                <a:defRPr/>
              </a:pPr>
              <a:t>12/07/2010</a:t>
            </a:fld>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D985CB4-1902-43AF-A041-27E7DBB7D9C0}" type="slidenum">
              <a:rPr lang="es-ES_tradnl"/>
              <a:pPr>
                <a:defRPr/>
              </a:pPr>
              <a:t>‹#›</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Rectangle 4"/>
          <p:cNvSpPr>
            <a:spLocks noGrp="1" noChangeArrowheads="1"/>
          </p:cNvSpPr>
          <p:nvPr>
            <p:ph type="dt" sz="half" idx="10"/>
          </p:nvPr>
        </p:nvSpPr>
        <p:spPr>
          <a:ln/>
        </p:spPr>
        <p:txBody>
          <a:bodyPr/>
          <a:lstStyle>
            <a:lvl1pPr>
              <a:defRPr/>
            </a:lvl1pPr>
          </a:lstStyle>
          <a:p>
            <a:pPr>
              <a:defRPr/>
            </a:pPr>
            <a:fld id="{136E8546-8AED-41B5-BBAE-69412F9ABC9D}" type="datetime1">
              <a:rPr lang="es-ES"/>
              <a:pPr>
                <a:defRPr/>
              </a:pPr>
              <a:t>12/07/2010</a:t>
            </a:fld>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C8103384-A2E0-42D0-8139-AB14EE9E9E04}" type="slidenum">
              <a:rPr lang="es-ES_tradnl"/>
              <a:pPr>
                <a:defRPr/>
              </a:pPr>
              <a:t>‹#›</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Rectangle 4"/>
          <p:cNvSpPr>
            <a:spLocks noGrp="1" noChangeArrowheads="1"/>
          </p:cNvSpPr>
          <p:nvPr>
            <p:ph type="dt" sz="half" idx="10"/>
          </p:nvPr>
        </p:nvSpPr>
        <p:spPr>
          <a:ln/>
        </p:spPr>
        <p:txBody>
          <a:bodyPr/>
          <a:lstStyle>
            <a:lvl1pPr>
              <a:defRPr/>
            </a:lvl1pPr>
          </a:lstStyle>
          <a:p>
            <a:pPr>
              <a:defRPr/>
            </a:pPr>
            <a:fld id="{D8315A7C-6A40-43C2-9E72-C3A3C8A266AC}" type="datetime1">
              <a:rPr lang="es-ES"/>
              <a:pPr>
                <a:defRPr/>
              </a:pPr>
              <a:t>12/07/2010</a:t>
            </a:fld>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C758350D-9B68-453E-A645-8D2E1A0925EE}" type="slidenum">
              <a:rPr lang="es-ES_tradnl"/>
              <a:pPr>
                <a:defRPr/>
              </a:pPr>
              <a:t>‹#›</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Rectangle 4"/>
          <p:cNvSpPr>
            <a:spLocks noGrp="1" noChangeArrowheads="1"/>
          </p:cNvSpPr>
          <p:nvPr>
            <p:ph type="dt" sz="half" idx="10"/>
          </p:nvPr>
        </p:nvSpPr>
        <p:spPr>
          <a:ln/>
        </p:spPr>
        <p:txBody>
          <a:bodyPr/>
          <a:lstStyle>
            <a:lvl1pPr>
              <a:defRPr/>
            </a:lvl1pPr>
          </a:lstStyle>
          <a:p>
            <a:pPr>
              <a:defRPr/>
            </a:pPr>
            <a:fld id="{6EECA6A2-E9EB-4B20-9218-AA5B5D412AF3}" type="datetime1">
              <a:rPr lang="es-ES"/>
              <a:pPr>
                <a:defRPr/>
              </a:pPr>
              <a:t>12/07/2010</a:t>
            </a:fld>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7EC26890-7322-45D0-B881-988421D6797B}" type="slidenum">
              <a:rPr lang="es-ES_tradnl"/>
              <a:pPr>
                <a:defRPr/>
              </a:pPr>
              <a:t>‹#›</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E0A9718-345D-472D-84A2-6D03E44C4081}" type="datetime1">
              <a:rPr lang="es-ES"/>
              <a:pPr>
                <a:defRPr/>
              </a:pPr>
              <a:t>12/07/2010</a:t>
            </a:fld>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FB6E570D-99CB-498E-BE47-64198FA0DB63}" type="slidenum">
              <a:rPr lang="es-ES_tradnl"/>
              <a:pPr>
                <a:defRPr/>
              </a:pPr>
              <a:t>‹#›</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fld id="{F8BEDF58-4988-422A-A0BB-83A4ACD536D4}" type="datetime1">
              <a:rPr lang="es-ES"/>
              <a:pPr>
                <a:defRPr/>
              </a:pPr>
              <a:t>12/07/2010</a:t>
            </a:fld>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76DF14C-B297-4C09-9451-E907B966F7C3}" type="slidenum">
              <a:rPr lang="es-ES_tradnl"/>
              <a:pPr>
                <a:defRPr/>
              </a:pPr>
              <a:t>‹#›</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fld id="{563BC995-3082-4C6D-9368-916ABF77AE58}" type="datetime1">
              <a:rPr lang="es-ES"/>
              <a:pPr>
                <a:defRPr/>
              </a:pPr>
              <a:t>12/07/2010</a:t>
            </a:fld>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58B77A28-DA75-4A01-BA0E-53FC5E76D576}" type="slidenum">
              <a:rPr lang="es-ES_tradnl"/>
              <a:pPr>
                <a:defRPr/>
              </a:pPr>
              <a:t>‹#›</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smtClean="0"/>
              <a:t>Clic para editar título</a:t>
            </a:r>
          </a:p>
        </p:txBody>
      </p:sp>
      <p:sp>
        <p:nvSpPr>
          <p:cNvPr id="1126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fld id="{1D41FB56-E952-4D85-9280-2E7D6684E982}" type="datetime1">
              <a:rPr lang="es-ES"/>
              <a:pPr>
                <a:defRPr/>
              </a:pPr>
              <a:t>12/07/2010</a:t>
            </a:fld>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80" charset="-128"/>
              </a:defRPr>
            </a:lvl1pPr>
          </a:lstStyle>
          <a:p>
            <a:pPr>
              <a:defRPr/>
            </a:pPr>
            <a:fld id="{AD81EA3C-1633-4BA9-A1D3-B20BDBACF63F}" type="slidenum">
              <a:rPr lang="es-ES_tradnl"/>
              <a:pPr>
                <a:defRPr/>
              </a:pPr>
              <a:t>‹#›</a:t>
            </a:fld>
            <a:endParaRPr lang="es-ES_tradnl"/>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hf hdr="0" ftr="0" dt="0"/>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itchFamily="34" charset="-128"/>
        </a:defRPr>
      </a:lvl2pPr>
      <a:lvl3pPr algn="ctr" rtl="0" eaLnBrk="0" fontAlgn="base" hangingPunct="0">
        <a:spcBef>
          <a:spcPct val="0"/>
        </a:spcBef>
        <a:spcAft>
          <a:spcPct val="0"/>
        </a:spcAft>
        <a:defRPr sz="4400">
          <a:solidFill>
            <a:schemeClr val="tx2"/>
          </a:solidFill>
          <a:latin typeface="Arial" charset="0"/>
          <a:ea typeface="MS PGothic" pitchFamily="34" charset="-128"/>
        </a:defRPr>
      </a:lvl3pPr>
      <a:lvl4pPr algn="ctr" rtl="0" eaLnBrk="0" fontAlgn="base" hangingPunct="0">
        <a:spcBef>
          <a:spcPct val="0"/>
        </a:spcBef>
        <a:spcAft>
          <a:spcPct val="0"/>
        </a:spcAft>
        <a:defRPr sz="4400">
          <a:solidFill>
            <a:schemeClr val="tx2"/>
          </a:solidFill>
          <a:latin typeface="Arial" charset="0"/>
          <a:ea typeface="MS PGothic" pitchFamily="34" charset="-128"/>
        </a:defRPr>
      </a:lvl4pPr>
      <a:lvl5pPr algn="ctr" rtl="0" eaLnBrk="0" fontAlgn="base" hangingPunct="0">
        <a:spcBef>
          <a:spcPct val="0"/>
        </a:spcBef>
        <a:spcAft>
          <a:spcPct val="0"/>
        </a:spcAft>
        <a:defRPr sz="4400">
          <a:solidFill>
            <a:schemeClr val="tx2"/>
          </a:solidFill>
          <a:latin typeface="Arial" charset="0"/>
          <a:ea typeface="MS PGothic" pitchFamily="34" charset="-128"/>
        </a:defRPr>
      </a:lvl5pPr>
      <a:lvl6pPr marL="457200" algn="ctr" rtl="0" fontAlgn="base">
        <a:spcBef>
          <a:spcPct val="0"/>
        </a:spcBef>
        <a:spcAft>
          <a:spcPct val="0"/>
        </a:spcAft>
        <a:defRPr sz="4400">
          <a:solidFill>
            <a:schemeClr val="tx2"/>
          </a:solidFill>
          <a:latin typeface="Arial" charset="0"/>
          <a:ea typeface="ＭＳ Ｐゴシック" pitchFamily="80" charset="-128"/>
        </a:defRPr>
      </a:lvl6pPr>
      <a:lvl7pPr marL="914400" algn="ctr" rtl="0" fontAlgn="base">
        <a:spcBef>
          <a:spcPct val="0"/>
        </a:spcBef>
        <a:spcAft>
          <a:spcPct val="0"/>
        </a:spcAft>
        <a:defRPr sz="4400">
          <a:solidFill>
            <a:schemeClr val="tx2"/>
          </a:solidFill>
          <a:latin typeface="Arial" charset="0"/>
          <a:ea typeface="ＭＳ Ｐゴシック" pitchFamily="80" charset="-128"/>
        </a:defRPr>
      </a:lvl7pPr>
      <a:lvl8pPr marL="1371600" algn="ctr" rtl="0" fontAlgn="base">
        <a:spcBef>
          <a:spcPct val="0"/>
        </a:spcBef>
        <a:spcAft>
          <a:spcPct val="0"/>
        </a:spcAft>
        <a:defRPr sz="4400">
          <a:solidFill>
            <a:schemeClr val="tx2"/>
          </a:solidFill>
          <a:latin typeface="Arial" charset="0"/>
          <a:ea typeface="ＭＳ Ｐゴシック" pitchFamily="80" charset="-128"/>
        </a:defRPr>
      </a:lvl8pPr>
      <a:lvl9pPr marL="1828800" algn="ctr" rtl="0" fontAlgn="base">
        <a:spcBef>
          <a:spcPct val="0"/>
        </a:spcBef>
        <a:spcAft>
          <a:spcPct val="0"/>
        </a:spcAft>
        <a:defRPr sz="4400">
          <a:solidFill>
            <a:schemeClr val="tx2"/>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Grp="1" noChangeArrowheads="1"/>
          </p:cNvSpPr>
          <p:nvPr>
            <p:ph type="sldNum" sz="quarter" idx="12"/>
          </p:nvPr>
        </p:nvSpPr>
        <p:spPr>
          <a:noFill/>
        </p:spPr>
        <p:txBody>
          <a:bodyPr/>
          <a:lstStyle/>
          <a:p>
            <a:fld id="{4EDBD2A3-4D7B-4BAA-8154-0693F633B3F2}" type="slidenum">
              <a:rPr lang="es-ES_tradnl" smtClean="0">
                <a:latin typeface="Arial" pitchFamily="34" charset="0"/>
                <a:ea typeface="MS PGothic" pitchFamily="34" charset="-128"/>
              </a:rPr>
              <a:pPr/>
              <a:t>1</a:t>
            </a:fld>
            <a:endParaRPr lang="es-ES_tradnl" smtClean="0">
              <a:latin typeface="Arial" pitchFamily="34" charset="0"/>
              <a:ea typeface="MS PGothic" pitchFamily="34" charset="-128"/>
            </a:endParaRPr>
          </a:p>
        </p:txBody>
      </p:sp>
      <p:sp>
        <p:nvSpPr>
          <p:cNvPr id="51204" name="Rectangle 3"/>
          <p:cNvSpPr>
            <a:spLocks noGrp="1" noChangeArrowheads="1"/>
          </p:cNvSpPr>
          <p:nvPr>
            <p:ph type="title" idx="4294967295"/>
          </p:nvPr>
        </p:nvSpPr>
        <p:spPr>
          <a:xfrm>
            <a:off x="179388" y="333375"/>
            <a:ext cx="7772400" cy="574675"/>
          </a:xfrm>
          <a:noFill/>
        </p:spPr>
        <p:txBody>
          <a:bodyPr/>
          <a:lstStyle/>
          <a:p>
            <a:pPr algn="l" eaLnBrk="1" hangingPunct="1">
              <a:lnSpc>
                <a:spcPct val="90000"/>
              </a:lnSpc>
            </a:pPr>
            <a:r>
              <a:rPr lang="es-MX" sz="2800" smtClean="0">
                <a:solidFill>
                  <a:srgbClr val="3A90A4"/>
                </a:solidFill>
              </a:rPr>
              <a:t>Inserción de Personal Altamente </a:t>
            </a:r>
            <a:br>
              <a:rPr lang="es-MX" sz="2800" smtClean="0">
                <a:solidFill>
                  <a:srgbClr val="3A90A4"/>
                </a:solidFill>
              </a:rPr>
            </a:br>
            <a:r>
              <a:rPr lang="es-MX" sz="2800" smtClean="0">
                <a:solidFill>
                  <a:srgbClr val="3A90A4"/>
                </a:solidFill>
              </a:rPr>
              <a:t>Calificado en la Industria</a:t>
            </a:r>
            <a:endParaRPr lang="es-ES_tradnl" sz="2800" smtClean="0">
              <a:solidFill>
                <a:srgbClr val="3A90A4"/>
              </a:solidFill>
            </a:endParaRPr>
          </a:p>
        </p:txBody>
      </p:sp>
      <p:sp>
        <p:nvSpPr>
          <p:cNvPr id="20484" name="Rectangle 4"/>
          <p:cNvSpPr>
            <a:spLocks noChangeArrowheads="1"/>
          </p:cNvSpPr>
          <p:nvPr/>
        </p:nvSpPr>
        <p:spPr bwMode="auto">
          <a:xfrm>
            <a:off x="179388" y="1341438"/>
            <a:ext cx="7056437" cy="1398587"/>
          </a:xfrm>
          <a:prstGeom prst="rect">
            <a:avLst/>
          </a:prstGeom>
          <a:noFill/>
          <a:ln w="9525">
            <a:noFill/>
            <a:miter lim="800000"/>
            <a:headEnd/>
            <a:tailEnd/>
          </a:ln>
        </p:spPr>
        <p:txBody>
          <a:bodyPr/>
          <a:lstStyle/>
          <a:p>
            <a:pPr marL="457200" indent="-457200" algn="just">
              <a:tabLst>
                <a:tab pos="292100" algn="l"/>
              </a:tabLst>
            </a:pPr>
            <a:r>
              <a:rPr lang="es-MX" sz="1200" b="1">
                <a:solidFill>
                  <a:schemeClr val="bg2"/>
                </a:solidFill>
                <a:latin typeface="Tahoma" pitchFamily="34" charset="0"/>
              </a:rPr>
              <a:t>Objetivo General</a:t>
            </a:r>
          </a:p>
          <a:p>
            <a:pPr marL="457200" indent="-457200" algn="just">
              <a:tabLst>
                <a:tab pos="292100" algn="l"/>
              </a:tabLst>
            </a:pPr>
            <a:endParaRPr lang="es-MX" sz="1200" b="1">
              <a:solidFill>
                <a:schemeClr val="bg2"/>
              </a:solidFill>
              <a:latin typeface="Tahoma" pitchFamily="34" charset="0"/>
            </a:endParaRPr>
          </a:p>
          <a:p>
            <a:pPr marL="457200" indent="-457200" algn="just">
              <a:tabLst>
                <a:tab pos="292100" algn="l"/>
              </a:tabLst>
            </a:pPr>
            <a:r>
              <a:rPr lang="es-MX" sz="1200">
                <a:solidFill>
                  <a:schemeClr val="bg2"/>
                </a:solidFill>
                <a:latin typeface="Tahoma" pitchFamily="34" charset="0"/>
              </a:rPr>
              <a:t>	Estimular la competitividad y capacidad tecnológica del sector productivo chileno, mediante la incorporación a estas entidades, de personal altamente calificado para llevar a cabo la implantación y desarrollo de procesos de I+D+I.	</a:t>
            </a:r>
          </a:p>
          <a:p>
            <a:pPr marL="457200" indent="-457200" algn="just">
              <a:tabLst>
                <a:tab pos="292100" algn="l"/>
              </a:tabLst>
            </a:pPr>
            <a:endParaRPr lang="es-MX" sz="1200">
              <a:solidFill>
                <a:schemeClr val="bg2"/>
              </a:solidFill>
              <a:latin typeface="Tahoma" pitchFamily="34" charset="0"/>
            </a:endParaRPr>
          </a:p>
          <a:p>
            <a:pPr marL="457200" indent="-457200" algn="just">
              <a:tabLst>
                <a:tab pos="292100" algn="l"/>
              </a:tabLst>
            </a:pPr>
            <a:r>
              <a:rPr lang="es-MX" sz="1200" b="1">
                <a:solidFill>
                  <a:schemeClr val="bg2"/>
                </a:solidFill>
                <a:latin typeface="Tahoma" pitchFamily="34" charset="0"/>
              </a:rPr>
              <a:t>Objetivos Específicos</a:t>
            </a:r>
          </a:p>
          <a:p>
            <a:pPr marL="457200" indent="-457200" algn="just">
              <a:tabLst>
                <a:tab pos="292100" algn="l"/>
              </a:tabLst>
            </a:pPr>
            <a:endParaRPr lang="es-MX" sz="1200" b="1">
              <a:solidFill>
                <a:schemeClr val="bg2"/>
              </a:solidFill>
              <a:latin typeface="Tahoma" pitchFamily="34" charset="0"/>
            </a:endParaRPr>
          </a:p>
          <a:p>
            <a:pPr marL="457200" indent="-457200" algn="just">
              <a:tabLst>
                <a:tab pos="292100" algn="l"/>
              </a:tabLst>
            </a:pPr>
            <a:r>
              <a:rPr lang="es-MX" sz="1200">
                <a:solidFill>
                  <a:schemeClr val="bg2"/>
                </a:solidFill>
                <a:latin typeface="Tahoma" pitchFamily="34" charset="0"/>
              </a:rPr>
              <a:t>	Incorporar personal altamente calificado que apoyen el inicio y/o el desarrollo de proyectos o planes estratégicos con importante carga de I+D+I, mediante el desarrollo de un proyecto de inserción.</a:t>
            </a:r>
          </a:p>
          <a:p>
            <a:pPr marL="457200" indent="-457200" algn="just">
              <a:tabLst>
                <a:tab pos="292100" algn="l"/>
              </a:tabLst>
            </a:pPr>
            <a:endParaRPr lang="es-MX" sz="1200">
              <a:solidFill>
                <a:schemeClr val="bg2"/>
              </a:solidFill>
              <a:latin typeface="Tahoma" pitchFamily="34" charset="0"/>
            </a:endParaRPr>
          </a:p>
          <a:p>
            <a:pPr marL="457200" indent="-457200" algn="just">
              <a:tabLst>
                <a:tab pos="292100" algn="l"/>
              </a:tabLst>
            </a:pPr>
            <a:r>
              <a:rPr lang="es-MX" sz="1200" b="1">
                <a:solidFill>
                  <a:schemeClr val="bg2"/>
                </a:solidFill>
                <a:latin typeface="Tahoma" pitchFamily="34" charset="0"/>
              </a:rPr>
              <a:t>Público Objetivo</a:t>
            </a:r>
          </a:p>
          <a:p>
            <a:pPr marL="457200" indent="-457200" algn="just">
              <a:tabLst>
                <a:tab pos="292100" algn="l"/>
              </a:tabLst>
            </a:pPr>
            <a:r>
              <a:rPr lang="es-MX" sz="1200">
                <a:solidFill>
                  <a:schemeClr val="bg2"/>
                </a:solidFill>
                <a:latin typeface="Tahoma" pitchFamily="34" charset="0"/>
              </a:rPr>
              <a:t>	Empresas chilenas o extranjeras acreditadas en Chile, que deseen llevar a cabo actividades de investigación y desarrollo tecnológico o reforzar una línea de I+D+I existente</a:t>
            </a:r>
          </a:p>
          <a:p>
            <a:pPr marL="457200" indent="-457200" algn="just">
              <a:tabLst>
                <a:tab pos="292100" algn="l"/>
              </a:tabLst>
            </a:pPr>
            <a:endParaRPr lang="es-MX" sz="1200">
              <a:solidFill>
                <a:schemeClr val="bg2"/>
              </a:solidFill>
              <a:latin typeface="Tahoma" pitchFamily="34" charset="0"/>
            </a:endParaRPr>
          </a:p>
          <a:p>
            <a:pPr marL="457200" indent="-457200" algn="just">
              <a:tabLst>
                <a:tab pos="292100" algn="l"/>
              </a:tabLst>
            </a:pPr>
            <a:r>
              <a:rPr lang="es-MX" sz="1200" b="1">
                <a:solidFill>
                  <a:schemeClr val="bg2"/>
                </a:solidFill>
                <a:latin typeface="Tahoma" pitchFamily="34" charset="0"/>
              </a:rPr>
              <a:t>Postulación</a:t>
            </a:r>
          </a:p>
          <a:p>
            <a:pPr marL="457200" indent="-457200" algn="just">
              <a:tabLst>
                <a:tab pos="292100" algn="l"/>
              </a:tabLst>
            </a:pPr>
            <a:endParaRPr lang="es-MX" sz="1200" b="1">
              <a:solidFill>
                <a:schemeClr val="bg2"/>
              </a:solidFill>
              <a:latin typeface="Tahoma" pitchFamily="34" charset="0"/>
            </a:endParaRPr>
          </a:p>
          <a:p>
            <a:pPr marL="457200" indent="-457200" algn="just">
              <a:tabLst>
                <a:tab pos="292100" algn="l"/>
              </a:tabLst>
            </a:pPr>
            <a:r>
              <a:rPr lang="es-MX" sz="1200">
                <a:solidFill>
                  <a:schemeClr val="bg2"/>
                </a:solidFill>
                <a:latin typeface="Tahoma" pitchFamily="34" charset="0"/>
              </a:rPr>
              <a:t>La postulación se realiza mediante un “Proyecto de Inserción” el cual debe:</a:t>
            </a:r>
          </a:p>
          <a:p>
            <a:pPr marL="457200" indent="-457200" algn="just">
              <a:tabLst>
                <a:tab pos="292100" algn="l"/>
              </a:tabLst>
            </a:pPr>
            <a:endParaRPr lang="es-MX" sz="1200">
              <a:solidFill>
                <a:schemeClr val="bg2"/>
              </a:solidFill>
              <a:latin typeface="Tahoma" pitchFamily="34" charset="0"/>
            </a:endParaRPr>
          </a:p>
          <a:p>
            <a:pPr marL="457200" indent="-457200" algn="just">
              <a:buFontTx/>
              <a:buAutoNum type="arabicPeriod"/>
              <a:tabLst>
                <a:tab pos="292100" algn="l"/>
              </a:tabLst>
            </a:pPr>
            <a:r>
              <a:rPr lang="es-MX" sz="1200">
                <a:solidFill>
                  <a:schemeClr val="bg2"/>
                </a:solidFill>
                <a:latin typeface="Tahoma" pitchFamily="34" charset="0"/>
              </a:rPr>
              <a:t>La presentación de una empresa o entidad tecnológica que exprese un alto compromiso con el proyecto de inserción que postula (“empresa comprometida”)</a:t>
            </a:r>
          </a:p>
          <a:p>
            <a:pPr marL="457200" indent="-457200" algn="just">
              <a:buFontTx/>
              <a:buAutoNum type="arabicPeriod"/>
              <a:tabLst>
                <a:tab pos="292100" algn="l"/>
              </a:tabLst>
            </a:pPr>
            <a:r>
              <a:rPr lang="es-MX" sz="1200">
                <a:solidFill>
                  <a:schemeClr val="bg2"/>
                </a:solidFill>
                <a:latin typeface="Tahoma" pitchFamily="34" charset="0"/>
              </a:rPr>
              <a:t>La formulación de un proyecto de I+D+I cuyo objetivo general sea aprovechar una oportunidad o resolver un problema que afecta a la empresa o al sector (“proyecto de I+D+I”) </a:t>
            </a:r>
          </a:p>
          <a:p>
            <a:pPr marL="457200" indent="-457200" algn="just">
              <a:buFontTx/>
              <a:buAutoNum type="arabicPeriod"/>
              <a:tabLst>
                <a:tab pos="292100" algn="l"/>
              </a:tabLst>
            </a:pPr>
            <a:r>
              <a:rPr lang="es-MX" sz="1200">
                <a:solidFill>
                  <a:schemeClr val="bg2"/>
                </a:solidFill>
                <a:latin typeface="Tahoma" pitchFamily="34" charset="0"/>
              </a:rPr>
              <a:t>La presentación de un postdoctorado/a y/o tecnólogo/a de calificación acorde a la naturaleza del proyecto (“candidato de calidad”)</a:t>
            </a:r>
          </a:p>
          <a:p>
            <a:pPr marL="457200" indent="-457200" algn="just">
              <a:buFontTx/>
              <a:buAutoNum type="arabicPeriod"/>
              <a:tabLst>
                <a:tab pos="292100" algn="l"/>
              </a:tabLst>
            </a:pPr>
            <a:r>
              <a:rPr lang="es-MX" sz="1200">
                <a:solidFill>
                  <a:schemeClr val="bg2"/>
                </a:solidFill>
                <a:latin typeface="Tahoma" pitchFamily="34" charset="0"/>
              </a:rPr>
              <a:t>Una descripción de las condiciones en que se dará la vinculación entre la entidad y el candidato mostrando que ella es mutuamente beneficiosa (“relación de calidad”).</a:t>
            </a:r>
          </a:p>
          <a:p>
            <a:pPr marL="457200" indent="-457200" algn="just">
              <a:tabLst>
                <a:tab pos="292100" algn="l"/>
              </a:tabLst>
            </a:pPr>
            <a:endParaRPr lang="es-MX" sz="1200">
              <a:solidFill>
                <a:schemeClr val="bg2"/>
              </a:solidFill>
              <a:latin typeface="Tahoma" pitchFamily="34" charset="0"/>
            </a:endParaRPr>
          </a:p>
        </p:txBody>
      </p:sp>
      <p:pic>
        <p:nvPicPr>
          <p:cNvPr id="51208" name="Picture 7" descr="raya"/>
          <p:cNvPicPr>
            <a:picLocks noChangeAspect="1" noChangeArrowheads="1"/>
          </p:cNvPicPr>
          <p:nvPr/>
        </p:nvPicPr>
        <p:blipFill>
          <a:blip r:embed="rId3" cstate="print"/>
          <a:srcRect/>
          <a:stretch>
            <a:fillRect/>
          </a:stretch>
        </p:blipFill>
        <p:spPr bwMode="auto">
          <a:xfrm>
            <a:off x="-36513" y="1184275"/>
            <a:ext cx="5761038" cy="12700"/>
          </a:xfrm>
          <a:prstGeom prst="rect">
            <a:avLst/>
          </a:prstGeom>
          <a:noFill/>
          <a:ln w="9525">
            <a:noFill/>
            <a:miter lim="800000"/>
            <a:headEnd/>
            <a:tailEnd/>
          </a:ln>
        </p:spPr>
      </p:pic>
      <p:pic>
        <p:nvPicPr>
          <p:cNvPr id="20489" name="Picture 9" descr="010"/>
          <p:cNvPicPr>
            <a:picLocks noChangeAspect="1" noChangeArrowheads="1"/>
          </p:cNvPicPr>
          <p:nvPr/>
        </p:nvPicPr>
        <p:blipFill>
          <a:blip r:embed="rId4" cstate="print"/>
          <a:srcRect/>
          <a:stretch>
            <a:fillRect/>
          </a:stretch>
        </p:blipFill>
        <p:spPr bwMode="auto">
          <a:xfrm>
            <a:off x="7391400" y="2209800"/>
            <a:ext cx="836613" cy="3049588"/>
          </a:xfrm>
          <a:prstGeom prst="rect">
            <a:avLst/>
          </a:prstGeom>
          <a:noFill/>
          <a:ln w="9525">
            <a:noFill/>
            <a:miter lim="800000"/>
            <a:headEnd/>
            <a:tailEnd/>
          </a:ln>
        </p:spPr>
      </p:pic>
      <p:sp>
        <p:nvSpPr>
          <p:cNvPr id="51212" name="13 Marcador de número de diapositiva"/>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73460B15-27FF-473C-B39E-98832F3A6841}" type="slidenum">
              <a:rPr lang="es-ES_tradnl" sz="1400"/>
              <a:pPr algn="r"/>
              <a:t>1</a:t>
            </a:fld>
            <a:endParaRPr lang="es-ES_tradnl" sz="1400"/>
          </a:p>
        </p:txBody>
      </p:sp>
      <p:pic>
        <p:nvPicPr>
          <p:cNvPr id="51214" name="Picture 14" descr="003"/>
          <p:cNvPicPr>
            <a:picLocks noChangeAspect="1" noChangeArrowheads="1"/>
          </p:cNvPicPr>
          <p:nvPr/>
        </p:nvPicPr>
        <p:blipFill>
          <a:blip r:embed="rId5" cstate="print"/>
          <a:srcRect/>
          <a:stretch>
            <a:fillRect/>
          </a:stretch>
        </p:blipFill>
        <p:spPr bwMode="auto">
          <a:xfrm>
            <a:off x="8307388" y="2205038"/>
            <a:ext cx="836612" cy="30495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489"/>
                                        </p:tgtEl>
                                        <p:attrNameLst>
                                          <p:attrName>style.visibility</p:attrName>
                                        </p:attrNameLst>
                                      </p:cBhvr>
                                      <p:to>
                                        <p:strVal val="visible"/>
                                      </p:to>
                                    </p:set>
                                    <p:animEffect transition="in" filter="fade">
                                      <p:cBhvr>
                                        <p:cTn id="7" dur="500"/>
                                        <p:tgtEl>
                                          <p:spTgt spid="2048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484"/>
                                        </p:tgtEl>
                                        <p:attrNameLst>
                                          <p:attrName>style.visibility</p:attrName>
                                        </p:attrNameLst>
                                      </p:cBhvr>
                                      <p:to>
                                        <p:strVal val="visible"/>
                                      </p:to>
                                    </p:set>
                                    <p:animEffect transition="in" filter="fade">
                                      <p:cBhvr>
                                        <p:cTn id="11" dur="1000"/>
                                        <p:tgtEl>
                                          <p:spTgt spid="20484"/>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51214"/>
                                        </p:tgtEl>
                                        <p:attrNameLst>
                                          <p:attrName>style.visibility</p:attrName>
                                        </p:attrNameLst>
                                      </p:cBhvr>
                                      <p:to>
                                        <p:strVal val="visible"/>
                                      </p:to>
                                    </p:set>
                                    <p:animEffect transition="in" filter="fade">
                                      <p:cBhvr>
                                        <p:cTn id="15" dur="500"/>
                                        <p:tgtEl>
                                          <p:spTgt spid="51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6"/>
          <p:cNvSpPr txBox="1">
            <a:spLocks noGrp="1" noChangeArrowheads="1"/>
          </p:cNvSpPr>
          <p:nvPr/>
        </p:nvSpPr>
        <p:spPr bwMode="auto">
          <a:xfrm>
            <a:off x="6553200" y="6248400"/>
            <a:ext cx="1905000" cy="457200"/>
          </a:xfrm>
          <a:prstGeom prst="rect">
            <a:avLst/>
          </a:prstGeom>
          <a:noFill/>
          <a:ln w="9525">
            <a:noFill/>
            <a:miter lim="800000"/>
            <a:headEnd/>
            <a:tailEnd/>
          </a:ln>
        </p:spPr>
        <p:txBody>
          <a:bodyPr/>
          <a:lstStyle/>
          <a:p>
            <a:pPr algn="r"/>
            <a:fld id="{0BE3F9D5-62A9-4558-B803-94469EF5E305}" type="slidenum">
              <a:rPr lang="es-ES_tradnl" sz="1400"/>
              <a:pPr algn="r"/>
              <a:t>2</a:t>
            </a:fld>
            <a:endParaRPr lang="es-ES_tradnl" sz="1400"/>
          </a:p>
        </p:txBody>
      </p:sp>
      <p:sp>
        <p:nvSpPr>
          <p:cNvPr id="225283" name="Rectangle 3"/>
          <p:cNvSpPr>
            <a:spLocks noGrp="1" noChangeArrowheads="1"/>
          </p:cNvSpPr>
          <p:nvPr>
            <p:ph type="title" idx="4294967295"/>
          </p:nvPr>
        </p:nvSpPr>
        <p:spPr>
          <a:xfrm>
            <a:off x="179388" y="333375"/>
            <a:ext cx="7772400" cy="574675"/>
          </a:xfrm>
          <a:noFill/>
        </p:spPr>
        <p:txBody>
          <a:bodyPr/>
          <a:lstStyle/>
          <a:p>
            <a:pPr algn="l" eaLnBrk="1" hangingPunct="1">
              <a:lnSpc>
                <a:spcPct val="90000"/>
              </a:lnSpc>
            </a:pPr>
            <a:r>
              <a:rPr lang="es-MX" sz="2800" smtClean="0">
                <a:solidFill>
                  <a:srgbClr val="3A90A4"/>
                </a:solidFill>
              </a:rPr>
              <a:t>Inserción de Personal Altamente </a:t>
            </a:r>
            <a:br>
              <a:rPr lang="es-MX" sz="2800" smtClean="0">
                <a:solidFill>
                  <a:srgbClr val="3A90A4"/>
                </a:solidFill>
              </a:rPr>
            </a:br>
            <a:r>
              <a:rPr lang="es-MX" sz="2800" smtClean="0">
                <a:solidFill>
                  <a:srgbClr val="3A90A4"/>
                </a:solidFill>
              </a:rPr>
              <a:t>Calificado en la Industria</a:t>
            </a:r>
            <a:endParaRPr lang="es-ES_tradnl" sz="2800" smtClean="0">
              <a:solidFill>
                <a:srgbClr val="3A90A4"/>
              </a:solidFill>
            </a:endParaRPr>
          </a:p>
        </p:txBody>
      </p:sp>
      <p:sp>
        <p:nvSpPr>
          <p:cNvPr id="20484" name="Rectangle 4"/>
          <p:cNvSpPr>
            <a:spLocks noChangeArrowheads="1"/>
          </p:cNvSpPr>
          <p:nvPr/>
        </p:nvSpPr>
        <p:spPr bwMode="auto">
          <a:xfrm>
            <a:off x="179388" y="1341438"/>
            <a:ext cx="7056437" cy="1398587"/>
          </a:xfrm>
          <a:prstGeom prst="rect">
            <a:avLst/>
          </a:prstGeom>
          <a:noFill/>
          <a:ln w="9525">
            <a:noFill/>
            <a:miter lim="800000"/>
            <a:headEnd/>
            <a:tailEnd/>
          </a:ln>
        </p:spPr>
        <p:txBody>
          <a:bodyPr/>
          <a:lstStyle/>
          <a:p>
            <a:pPr marL="457200" indent="-457200" algn="just">
              <a:tabLst>
                <a:tab pos="292100" algn="l"/>
              </a:tabLst>
            </a:pPr>
            <a:r>
              <a:rPr lang="es-MX" sz="1200" b="1">
                <a:solidFill>
                  <a:schemeClr val="bg2"/>
                </a:solidFill>
                <a:latin typeface="Tahoma" pitchFamily="34" charset="0"/>
              </a:rPr>
              <a:t>Duración: </a:t>
            </a:r>
            <a:r>
              <a:rPr lang="es-ES" sz="1200">
                <a:solidFill>
                  <a:schemeClr val="bg2"/>
                </a:solidFill>
                <a:latin typeface="Tahoma" pitchFamily="34" charset="0"/>
              </a:rPr>
              <a:t>Hasta 3 años</a:t>
            </a:r>
            <a:r>
              <a:rPr lang="es-ES"/>
              <a:t> </a:t>
            </a:r>
            <a:endParaRPr lang="es-MX" sz="1200" b="1">
              <a:solidFill>
                <a:schemeClr val="bg2"/>
              </a:solidFill>
              <a:latin typeface="Tahoma" pitchFamily="34" charset="0"/>
            </a:endParaRPr>
          </a:p>
          <a:p>
            <a:pPr marL="457200" indent="-457200" algn="just">
              <a:tabLst>
                <a:tab pos="292100" algn="l"/>
              </a:tabLst>
            </a:pPr>
            <a:endParaRPr lang="es-MX" sz="1200">
              <a:solidFill>
                <a:schemeClr val="bg2"/>
              </a:solidFill>
              <a:latin typeface="Tahoma" pitchFamily="34" charset="0"/>
            </a:endParaRPr>
          </a:p>
          <a:p>
            <a:pPr marL="457200" indent="-457200" algn="just">
              <a:tabLst>
                <a:tab pos="292100" algn="l"/>
              </a:tabLst>
            </a:pPr>
            <a:r>
              <a:rPr lang="es-MX" sz="1200" b="1">
                <a:solidFill>
                  <a:schemeClr val="bg2"/>
                </a:solidFill>
                <a:latin typeface="Tahoma" pitchFamily="34" charset="0"/>
              </a:rPr>
              <a:t>Financiamiento</a:t>
            </a:r>
          </a:p>
          <a:p>
            <a:pPr marL="457200" indent="-457200" algn="just">
              <a:tabLst>
                <a:tab pos="292100" algn="l"/>
              </a:tabLst>
            </a:pPr>
            <a:endParaRPr lang="es-MX" sz="1200" b="1">
              <a:solidFill>
                <a:schemeClr val="bg2"/>
              </a:solidFill>
              <a:latin typeface="Tahoma" pitchFamily="34" charset="0"/>
            </a:endParaRPr>
          </a:p>
          <a:p>
            <a:pPr marL="636588" lvl="1" indent="-179388" algn="just">
              <a:buFontTx/>
              <a:buAutoNum type="arabicPeriod"/>
              <a:tabLst>
                <a:tab pos="292100" algn="l"/>
              </a:tabLst>
            </a:pPr>
            <a:r>
              <a:rPr lang="es-MX" sz="1200">
                <a:solidFill>
                  <a:schemeClr val="bg2"/>
                </a:solidFill>
                <a:latin typeface="Tahoma" pitchFamily="34" charset="0"/>
              </a:rPr>
              <a:t>El subsidio máximo entregado por CONICYT será de 80%, 50% y 30%  sobre $18.000.000, para el primer, segundo y tercer año respectivamente.</a:t>
            </a:r>
          </a:p>
          <a:p>
            <a:pPr marL="457200" indent="-457200" algn="just">
              <a:buFontTx/>
              <a:buAutoNum type="arabicPeriod"/>
              <a:tabLst>
                <a:tab pos="292100" algn="l"/>
              </a:tabLst>
            </a:pPr>
            <a:endParaRPr lang="es-MX" sz="1200">
              <a:solidFill>
                <a:schemeClr val="bg2"/>
              </a:solidFill>
              <a:latin typeface="Tahoma" pitchFamily="34" charset="0"/>
            </a:endParaRPr>
          </a:p>
          <a:p>
            <a:pPr marL="636588" lvl="1" indent="-179388" algn="just">
              <a:buFontTx/>
              <a:buAutoNum type="arabicPeriod"/>
              <a:tabLst>
                <a:tab pos="292100" algn="l"/>
              </a:tabLst>
            </a:pPr>
            <a:r>
              <a:rPr lang="es-MX" sz="1200">
                <a:solidFill>
                  <a:schemeClr val="bg2"/>
                </a:solidFill>
                <a:latin typeface="Tahoma" pitchFamily="34" charset="0"/>
              </a:rPr>
              <a:t>Además, se subsidia hasta $3.000.000 anuales por concepto de gastos operacionales del proyecto, incluyendo material fungible, material bibliográfico, gastos y subcontratos de laboratorios, difusión, pago de costos financieros de las garantías (si corresponde).</a:t>
            </a:r>
          </a:p>
          <a:p>
            <a:pPr marL="636588" lvl="1" indent="-179388" algn="just">
              <a:buFontTx/>
              <a:buAutoNum type="arabicPeriod"/>
              <a:tabLst>
                <a:tab pos="292100" algn="l"/>
              </a:tabLst>
            </a:pPr>
            <a:endParaRPr lang="es-MX" sz="1200">
              <a:solidFill>
                <a:schemeClr val="bg2"/>
              </a:solidFill>
              <a:latin typeface="Tahoma" pitchFamily="34" charset="0"/>
            </a:endParaRPr>
          </a:p>
          <a:p>
            <a:pPr marL="636588" lvl="1" indent="-179388" algn="just">
              <a:buFontTx/>
              <a:buAutoNum type="arabicPeriod"/>
              <a:tabLst>
                <a:tab pos="292100" algn="l"/>
              </a:tabLst>
            </a:pPr>
            <a:r>
              <a:rPr lang="es-MX" sz="1200">
                <a:solidFill>
                  <a:schemeClr val="bg2"/>
                </a:solidFill>
                <a:latin typeface="Tahoma" pitchFamily="34" charset="0"/>
              </a:rPr>
              <a:t>Con el objetivo de apoyar el perfeccionamiento de los investigadores insertados, se otorga un subsidio de $1.800.000 para la asistencia al investigador a un evento de carácter técnico, en el período comprendido entre los primeros 24 meses del proyecto de inserción.</a:t>
            </a:r>
          </a:p>
          <a:p>
            <a:pPr marL="457200" indent="-457200" algn="just">
              <a:tabLst>
                <a:tab pos="292100" algn="l"/>
              </a:tabLst>
            </a:pPr>
            <a:endParaRPr lang="es-MX" sz="1200">
              <a:solidFill>
                <a:schemeClr val="bg2"/>
              </a:solidFill>
              <a:latin typeface="Tahoma" pitchFamily="34" charset="0"/>
            </a:endParaRPr>
          </a:p>
          <a:p>
            <a:pPr marL="457200" indent="-457200" algn="just">
              <a:tabLst>
                <a:tab pos="292100" algn="l"/>
              </a:tabLst>
            </a:pPr>
            <a:r>
              <a:rPr lang="es-MX" sz="1200" b="1">
                <a:solidFill>
                  <a:schemeClr val="bg2"/>
                </a:solidFill>
                <a:latin typeface="Tahoma" pitchFamily="34" charset="0"/>
              </a:rPr>
              <a:t>Presupuesto 2007:  </a:t>
            </a:r>
            <a:r>
              <a:rPr lang="es-MX" sz="1200">
                <a:solidFill>
                  <a:schemeClr val="bg2"/>
                </a:solidFill>
                <a:latin typeface="Tahoma" pitchFamily="34" charset="0"/>
              </a:rPr>
              <a:t>M$1.653.680</a:t>
            </a:r>
          </a:p>
          <a:p>
            <a:pPr marL="457200" indent="-457200" algn="just">
              <a:tabLst>
                <a:tab pos="292100" algn="l"/>
              </a:tabLst>
            </a:pPr>
            <a:r>
              <a:rPr lang="es-MX" sz="1200" b="1">
                <a:solidFill>
                  <a:schemeClr val="bg2"/>
                </a:solidFill>
                <a:latin typeface="Tahoma" pitchFamily="34" charset="0"/>
              </a:rPr>
              <a:t>Costo total promedio aporte CONICYT (año 2006):</a:t>
            </a:r>
            <a:r>
              <a:rPr lang="es-MX" sz="1200">
                <a:solidFill>
                  <a:schemeClr val="bg2"/>
                </a:solidFill>
                <a:latin typeface="Tahoma" pitchFamily="34" charset="0"/>
              </a:rPr>
              <a:t> M$ 24.490</a:t>
            </a:r>
            <a:r>
              <a:rPr lang="es-ES"/>
              <a:t> </a:t>
            </a:r>
            <a:endParaRPr lang="es-MX" sz="1200">
              <a:solidFill>
                <a:schemeClr val="bg2"/>
              </a:solidFill>
              <a:latin typeface="Tahoma" pitchFamily="34" charset="0"/>
            </a:endParaRPr>
          </a:p>
          <a:p>
            <a:pPr marL="457200" indent="-457200" algn="just">
              <a:tabLst>
                <a:tab pos="292100" algn="l"/>
              </a:tabLst>
            </a:pPr>
            <a:endParaRPr lang="es-MX" sz="1200">
              <a:solidFill>
                <a:schemeClr val="bg2"/>
              </a:solidFill>
              <a:latin typeface="Tahoma" pitchFamily="34" charset="0"/>
            </a:endParaRPr>
          </a:p>
          <a:p>
            <a:pPr marL="457200" indent="-457200" algn="just">
              <a:tabLst>
                <a:tab pos="292100" algn="l"/>
              </a:tabLst>
            </a:pPr>
            <a:r>
              <a:rPr lang="es-MX" sz="1200" b="1">
                <a:solidFill>
                  <a:schemeClr val="bg2"/>
                </a:solidFill>
                <a:latin typeface="Tahoma" pitchFamily="34" charset="0"/>
              </a:rPr>
              <a:t>Período Postulación: </a:t>
            </a:r>
            <a:r>
              <a:rPr lang="es-MX" sz="1200">
                <a:solidFill>
                  <a:schemeClr val="bg2"/>
                </a:solidFill>
                <a:latin typeface="Tahoma" pitchFamily="34" charset="0"/>
              </a:rPr>
              <a:t>19 abril al 30 de noviembre 2007 (modalidad ventanilla abierta)</a:t>
            </a:r>
          </a:p>
          <a:p>
            <a:pPr marL="457200" indent="-457200" algn="just">
              <a:tabLst>
                <a:tab pos="292100" algn="l"/>
              </a:tabLst>
            </a:pPr>
            <a:endParaRPr lang="es-MX" sz="1200" b="1">
              <a:solidFill>
                <a:schemeClr val="bg2"/>
              </a:solidFill>
              <a:latin typeface="Tahoma" pitchFamily="34" charset="0"/>
            </a:endParaRPr>
          </a:p>
          <a:p>
            <a:pPr marL="457200" indent="-457200" algn="just">
              <a:tabLst>
                <a:tab pos="292100" algn="l"/>
              </a:tabLst>
            </a:pPr>
            <a:r>
              <a:rPr lang="es-MX" sz="1200" b="1">
                <a:solidFill>
                  <a:schemeClr val="bg2"/>
                </a:solidFill>
                <a:latin typeface="Tahoma" pitchFamily="34" charset="0"/>
              </a:rPr>
              <a:t>Resultados 2007</a:t>
            </a:r>
          </a:p>
          <a:p>
            <a:pPr marL="457200" indent="-457200" algn="just">
              <a:tabLst>
                <a:tab pos="292100" algn="l"/>
              </a:tabLst>
            </a:pPr>
            <a:endParaRPr lang="es-MX" sz="1200" b="1">
              <a:solidFill>
                <a:schemeClr val="bg2"/>
              </a:solidFill>
              <a:latin typeface="Tahoma" pitchFamily="34" charset="0"/>
            </a:endParaRPr>
          </a:p>
          <a:p>
            <a:pPr marL="457200" indent="-457200" algn="just">
              <a:buFontTx/>
              <a:buChar char="•"/>
              <a:tabLst>
                <a:tab pos="292100" algn="l"/>
              </a:tabLst>
            </a:pPr>
            <a:r>
              <a:rPr lang="es-MX" sz="1200">
                <a:solidFill>
                  <a:schemeClr val="bg2"/>
                </a:solidFill>
                <a:latin typeface="Tahoma" pitchFamily="34" charset="0"/>
              </a:rPr>
              <a:t>35 nuevos proyectos (por adjudicar)</a:t>
            </a:r>
          </a:p>
          <a:p>
            <a:pPr marL="457200" indent="-457200" algn="just">
              <a:buFontTx/>
              <a:buChar char="•"/>
              <a:tabLst>
                <a:tab pos="292100" algn="l"/>
              </a:tabLst>
            </a:pPr>
            <a:r>
              <a:rPr lang="es-MX" sz="1200">
                <a:solidFill>
                  <a:schemeClr val="bg2"/>
                </a:solidFill>
                <a:latin typeface="Tahoma" pitchFamily="34" charset="0"/>
              </a:rPr>
              <a:t>43 proyectos de continuidad</a:t>
            </a:r>
          </a:p>
          <a:p>
            <a:pPr marL="457200" indent="-457200" algn="just">
              <a:tabLst>
                <a:tab pos="292100" algn="l"/>
              </a:tabLst>
            </a:pPr>
            <a:endParaRPr lang="es-MX" sz="1200">
              <a:solidFill>
                <a:schemeClr val="bg2"/>
              </a:solidFill>
              <a:latin typeface="Tahoma" pitchFamily="34" charset="0"/>
            </a:endParaRPr>
          </a:p>
          <a:p>
            <a:pPr marL="457200" indent="-457200" algn="just">
              <a:tabLst>
                <a:tab pos="292100" algn="l"/>
              </a:tabLst>
            </a:pPr>
            <a:endParaRPr lang="es-MX" sz="1200">
              <a:solidFill>
                <a:schemeClr val="bg2"/>
              </a:solidFill>
              <a:latin typeface="Tahoma" pitchFamily="34" charset="0"/>
            </a:endParaRPr>
          </a:p>
          <a:p>
            <a:pPr marL="636588" lvl="1" indent="-179388" algn="just">
              <a:buFontTx/>
              <a:buAutoNum type="arabicPeriod"/>
              <a:tabLst>
                <a:tab pos="292100" algn="l"/>
              </a:tabLst>
            </a:pPr>
            <a:endParaRPr lang="es-MX" sz="1200">
              <a:solidFill>
                <a:schemeClr val="bg2"/>
              </a:solidFill>
              <a:latin typeface="Tahoma" pitchFamily="34" charset="0"/>
            </a:endParaRPr>
          </a:p>
          <a:p>
            <a:pPr marL="636588" lvl="1" indent="-179388" algn="just">
              <a:tabLst>
                <a:tab pos="292100" algn="l"/>
              </a:tabLst>
            </a:pPr>
            <a:endParaRPr lang="es-MX" sz="1200" b="1">
              <a:solidFill>
                <a:schemeClr val="bg2"/>
              </a:solidFill>
              <a:latin typeface="Tahoma" pitchFamily="34" charset="0"/>
            </a:endParaRPr>
          </a:p>
        </p:txBody>
      </p:sp>
      <p:pic>
        <p:nvPicPr>
          <p:cNvPr id="225285" name="Picture 7" descr="raya"/>
          <p:cNvPicPr>
            <a:picLocks noChangeAspect="1" noChangeArrowheads="1"/>
          </p:cNvPicPr>
          <p:nvPr/>
        </p:nvPicPr>
        <p:blipFill>
          <a:blip r:embed="rId3" cstate="print"/>
          <a:srcRect/>
          <a:stretch>
            <a:fillRect/>
          </a:stretch>
        </p:blipFill>
        <p:spPr bwMode="auto">
          <a:xfrm>
            <a:off x="-36513" y="1184275"/>
            <a:ext cx="5761038" cy="12700"/>
          </a:xfrm>
          <a:prstGeom prst="rect">
            <a:avLst/>
          </a:prstGeom>
          <a:noFill/>
          <a:ln w="9525">
            <a:noFill/>
            <a:miter lim="800000"/>
            <a:headEnd/>
            <a:tailEnd/>
          </a:ln>
        </p:spPr>
      </p:pic>
      <p:pic>
        <p:nvPicPr>
          <p:cNvPr id="20489" name="Picture 9" descr="010"/>
          <p:cNvPicPr>
            <a:picLocks noChangeAspect="1" noChangeArrowheads="1"/>
          </p:cNvPicPr>
          <p:nvPr/>
        </p:nvPicPr>
        <p:blipFill>
          <a:blip r:embed="rId4" cstate="print"/>
          <a:srcRect/>
          <a:stretch>
            <a:fillRect/>
          </a:stretch>
        </p:blipFill>
        <p:spPr bwMode="auto">
          <a:xfrm>
            <a:off x="7391400" y="2209800"/>
            <a:ext cx="836613" cy="3049588"/>
          </a:xfrm>
          <a:prstGeom prst="rect">
            <a:avLst/>
          </a:prstGeom>
          <a:noFill/>
          <a:ln w="9525">
            <a:noFill/>
            <a:miter lim="800000"/>
            <a:headEnd/>
            <a:tailEnd/>
          </a:ln>
        </p:spPr>
      </p:pic>
      <p:sp>
        <p:nvSpPr>
          <p:cNvPr id="225287" name="13 Marcador de número de diapositiva"/>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7D95F2CE-20CF-4DB9-82A7-0BDB2DDC66B5}" type="slidenum">
              <a:rPr lang="es-ES_tradnl" sz="1400"/>
              <a:pPr algn="r"/>
              <a:t>2</a:t>
            </a:fld>
            <a:endParaRPr lang="es-ES_tradnl" sz="1400"/>
          </a:p>
        </p:txBody>
      </p:sp>
      <p:pic>
        <p:nvPicPr>
          <p:cNvPr id="225288" name="Picture 1032" descr="003"/>
          <p:cNvPicPr>
            <a:picLocks noChangeAspect="1" noChangeArrowheads="1"/>
          </p:cNvPicPr>
          <p:nvPr/>
        </p:nvPicPr>
        <p:blipFill>
          <a:blip r:embed="rId5" cstate="print"/>
          <a:srcRect/>
          <a:stretch>
            <a:fillRect/>
          </a:stretch>
        </p:blipFill>
        <p:spPr bwMode="auto">
          <a:xfrm>
            <a:off x="8307388" y="2205038"/>
            <a:ext cx="836612" cy="30495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489"/>
                                        </p:tgtEl>
                                        <p:attrNameLst>
                                          <p:attrName>style.visibility</p:attrName>
                                        </p:attrNameLst>
                                      </p:cBhvr>
                                      <p:to>
                                        <p:strVal val="visible"/>
                                      </p:to>
                                    </p:set>
                                    <p:animEffect transition="in" filter="fade">
                                      <p:cBhvr>
                                        <p:cTn id="7" dur="500"/>
                                        <p:tgtEl>
                                          <p:spTgt spid="2048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484"/>
                                        </p:tgtEl>
                                        <p:attrNameLst>
                                          <p:attrName>style.visibility</p:attrName>
                                        </p:attrNameLst>
                                      </p:cBhvr>
                                      <p:to>
                                        <p:strVal val="visible"/>
                                      </p:to>
                                    </p:set>
                                    <p:animEffect transition="in" filter="fade">
                                      <p:cBhvr>
                                        <p:cTn id="11" dur="1000"/>
                                        <p:tgtEl>
                                          <p:spTgt spid="20484"/>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225288"/>
                                        </p:tgtEl>
                                        <p:attrNameLst>
                                          <p:attrName>style.visibility</p:attrName>
                                        </p:attrNameLst>
                                      </p:cBhvr>
                                      <p:to>
                                        <p:strVal val="visible"/>
                                      </p:to>
                                    </p:set>
                                    <p:animEffect transition="in" filter="fade">
                                      <p:cBhvr>
                                        <p:cTn id="15" dur="500"/>
                                        <p:tgtEl>
                                          <p:spTgt spid="2252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6"/>
          <p:cNvSpPr txBox="1">
            <a:spLocks noGrp="1" noChangeArrowheads="1"/>
          </p:cNvSpPr>
          <p:nvPr/>
        </p:nvSpPr>
        <p:spPr bwMode="auto">
          <a:xfrm>
            <a:off x="6553200" y="6248400"/>
            <a:ext cx="1905000" cy="457200"/>
          </a:xfrm>
          <a:prstGeom prst="rect">
            <a:avLst/>
          </a:prstGeom>
          <a:noFill/>
          <a:ln w="9525">
            <a:noFill/>
            <a:miter lim="800000"/>
            <a:headEnd/>
            <a:tailEnd/>
          </a:ln>
        </p:spPr>
        <p:txBody>
          <a:bodyPr/>
          <a:lstStyle/>
          <a:p>
            <a:pPr algn="r"/>
            <a:fld id="{EC89825A-3FEB-44BE-B9B0-72E1A42D09AD}" type="slidenum">
              <a:rPr lang="es-ES_tradnl" sz="1400"/>
              <a:pPr algn="r"/>
              <a:t>3</a:t>
            </a:fld>
            <a:endParaRPr lang="es-ES_tradnl" sz="1400"/>
          </a:p>
        </p:txBody>
      </p:sp>
      <p:sp>
        <p:nvSpPr>
          <p:cNvPr id="227331" name="Rectangle 3"/>
          <p:cNvSpPr>
            <a:spLocks noGrp="1" noChangeArrowheads="1"/>
          </p:cNvSpPr>
          <p:nvPr>
            <p:ph type="title" idx="4294967295"/>
          </p:nvPr>
        </p:nvSpPr>
        <p:spPr>
          <a:xfrm>
            <a:off x="179388" y="333375"/>
            <a:ext cx="7772400" cy="574675"/>
          </a:xfrm>
          <a:noFill/>
        </p:spPr>
        <p:txBody>
          <a:bodyPr/>
          <a:lstStyle/>
          <a:p>
            <a:pPr algn="l" eaLnBrk="1" hangingPunct="1">
              <a:lnSpc>
                <a:spcPct val="90000"/>
              </a:lnSpc>
            </a:pPr>
            <a:r>
              <a:rPr lang="es-MX" sz="2800" smtClean="0">
                <a:solidFill>
                  <a:srgbClr val="3A90A4"/>
                </a:solidFill>
              </a:rPr>
              <a:t>Inserción de Investigadores </a:t>
            </a:r>
            <a:br>
              <a:rPr lang="es-MX" sz="2800" smtClean="0">
                <a:solidFill>
                  <a:srgbClr val="3A90A4"/>
                </a:solidFill>
              </a:rPr>
            </a:br>
            <a:r>
              <a:rPr lang="es-MX" sz="2800" smtClean="0">
                <a:solidFill>
                  <a:srgbClr val="3A90A4"/>
                </a:solidFill>
              </a:rPr>
              <a:t>Postdoctorales en la Academia</a:t>
            </a:r>
            <a:endParaRPr lang="es-ES_tradnl" sz="2800" smtClean="0">
              <a:solidFill>
                <a:srgbClr val="3A90A4"/>
              </a:solidFill>
            </a:endParaRPr>
          </a:p>
        </p:txBody>
      </p:sp>
      <p:sp>
        <p:nvSpPr>
          <p:cNvPr id="20484" name="Rectangle 4"/>
          <p:cNvSpPr>
            <a:spLocks noChangeArrowheads="1"/>
          </p:cNvSpPr>
          <p:nvPr/>
        </p:nvSpPr>
        <p:spPr bwMode="auto">
          <a:xfrm>
            <a:off x="179388" y="1341438"/>
            <a:ext cx="7056437" cy="1398587"/>
          </a:xfrm>
          <a:prstGeom prst="rect">
            <a:avLst/>
          </a:prstGeom>
          <a:noFill/>
          <a:ln w="9525">
            <a:noFill/>
            <a:miter lim="800000"/>
            <a:headEnd/>
            <a:tailEnd/>
          </a:ln>
        </p:spPr>
        <p:txBody>
          <a:bodyPr/>
          <a:lstStyle/>
          <a:p>
            <a:pPr marL="457200" indent="-457200" algn="just">
              <a:tabLst>
                <a:tab pos="292100" algn="l"/>
              </a:tabLst>
            </a:pPr>
            <a:r>
              <a:rPr lang="es-MX" sz="1200" b="1">
                <a:solidFill>
                  <a:schemeClr val="bg2"/>
                </a:solidFill>
                <a:latin typeface="Tahoma" pitchFamily="34" charset="0"/>
              </a:rPr>
              <a:t>Objetivo General</a:t>
            </a:r>
          </a:p>
          <a:p>
            <a:pPr marL="457200" indent="-457200" algn="just">
              <a:tabLst>
                <a:tab pos="292100" algn="l"/>
              </a:tabLst>
            </a:pPr>
            <a:endParaRPr lang="es-MX" sz="1200" b="1">
              <a:solidFill>
                <a:schemeClr val="bg2"/>
              </a:solidFill>
              <a:latin typeface="Tahoma" pitchFamily="34" charset="0"/>
            </a:endParaRPr>
          </a:p>
          <a:p>
            <a:pPr marL="457200" indent="-457200" algn="just">
              <a:tabLst>
                <a:tab pos="292100" algn="l"/>
              </a:tabLst>
            </a:pPr>
            <a:r>
              <a:rPr lang="es-MX" sz="1200">
                <a:solidFill>
                  <a:schemeClr val="bg2"/>
                </a:solidFill>
                <a:latin typeface="Tahoma" pitchFamily="34" charset="0"/>
              </a:rPr>
              <a:t>	Crear o fortalecer la capacidad científica de las instituciones académicas nacionales en un área dada y estimular la inserción laboral de investigadores con grado de doctor.</a:t>
            </a:r>
          </a:p>
          <a:p>
            <a:pPr marL="457200" indent="-457200" algn="just">
              <a:tabLst>
                <a:tab pos="292100" algn="l"/>
              </a:tabLst>
            </a:pPr>
            <a:r>
              <a:rPr lang="es-MX" sz="1200">
                <a:solidFill>
                  <a:schemeClr val="bg2"/>
                </a:solidFill>
                <a:latin typeface="Tahoma" pitchFamily="34" charset="0"/>
              </a:rPr>
              <a:t>	</a:t>
            </a:r>
          </a:p>
          <a:p>
            <a:pPr marL="457200" indent="-457200" algn="just">
              <a:tabLst>
                <a:tab pos="292100" algn="l"/>
              </a:tabLst>
            </a:pPr>
            <a:r>
              <a:rPr lang="es-MX" sz="1200" b="1">
                <a:solidFill>
                  <a:schemeClr val="bg2"/>
                </a:solidFill>
                <a:latin typeface="Tahoma" pitchFamily="34" charset="0"/>
              </a:rPr>
              <a:t>Objetivos Específicos</a:t>
            </a:r>
          </a:p>
          <a:p>
            <a:pPr marL="457200" indent="-457200" algn="just">
              <a:tabLst>
                <a:tab pos="292100" algn="l"/>
              </a:tabLst>
            </a:pPr>
            <a:endParaRPr lang="es-MX" sz="1200" b="1">
              <a:solidFill>
                <a:schemeClr val="bg2"/>
              </a:solidFill>
              <a:latin typeface="Tahoma" pitchFamily="34" charset="0"/>
            </a:endParaRPr>
          </a:p>
          <a:p>
            <a:pPr marL="914400" lvl="1" indent="-457200" algn="just">
              <a:buFontTx/>
              <a:buChar char="•"/>
              <a:tabLst>
                <a:tab pos="292100" algn="l"/>
              </a:tabLst>
            </a:pPr>
            <a:r>
              <a:rPr lang="es-ES" sz="1200">
                <a:solidFill>
                  <a:schemeClr val="bg2"/>
                </a:solidFill>
                <a:latin typeface="Tahoma" pitchFamily="34" charset="0"/>
              </a:rPr>
              <a:t>Crear o fortalecer de manera significativa la capacidad científica de las Instituciones Académicas nacionales en un área dada, es decir, generando cambios significativos en el nivel de productividad científica del área, obteniendo reconocimiento regional y nacional de la labor en investigación que la institución desempeña en el área, desarrollando líneas de investigación atingentes y novedosas e implementando programas de entrenamiento de postgrado</a:t>
            </a:r>
          </a:p>
          <a:p>
            <a:pPr marL="457200" indent="-457200" algn="just">
              <a:buFontTx/>
              <a:buChar char="•"/>
              <a:tabLst>
                <a:tab pos="292100" algn="l"/>
              </a:tabLst>
            </a:pPr>
            <a:endParaRPr lang="es-ES" sz="1200">
              <a:solidFill>
                <a:schemeClr val="bg2"/>
              </a:solidFill>
              <a:latin typeface="Tahoma" pitchFamily="34" charset="0"/>
            </a:endParaRPr>
          </a:p>
          <a:p>
            <a:pPr marL="914400" lvl="1" indent="-457200" algn="just">
              <a:buFontTx/>
              <a:buChar char="•"/>
              <a:tabLst>
                <a:tab pos="292100" algn="l"/>
              </a:tabLst>
            </a:pPr>
            <a:r>
              <a:rPr lang="es-ES" sz="1200">
                <a:solidFill>
                  <a:schemeClr val="bg2"/>
                </a:solidFill>
                <a:latin typeface="Tahoma" pitchFamily="34" charset="0"/>
              </a:rPr>
              <a:t>Estimular la inserción laboral de investigadores/as que hayan alcanzado su grado de doctor y se encuentren calificados/as para llevar a cabo investigación científica independiente de manera individual o formando parte de un equipo de trabajo </a:t>
            </a:r>
          </a:p>
          <a:p>
            <a:pPr marL="457200" indent="-457200" algn="just">
              <a:tabLst>
                <a:tab pos="292100" algn="l"/>
              </a:tabLst>
            </a:pPr>
            <a:endParaRPr lang="es-MX" sz="1200">
              <a:solidFill>
                <a:schemeClr val="bg2"/>
              </a:solidFill>
              <a:latin typeface="Tahoma" pitchFamily="34" charset="0"/>
            </a:endParaRPr>
          </a:p>
          <a:p>
            <a:pPr marL="457200" indent="-457200" algn="just">
              <a:tabLst>
                <a:tab pos="292100" algn="l"/>
              </a:tabLst>
            </a:pPr>
            <a:r>
              <a:rPr lang="es-MX" sz="1200" b="1">
                <a:solidFill>
                  <a:schemeClr val="bg2"/>
                </a:solidFill>
                <a:latin typeface="Tahoma" pitchFamily="34" charset="0"/>
              </a:rPr>
              <a:t>Público Objetivo</a:t>
            </a:r>
          </a:p>
          <a:p>
            <a:pPr marL="457200" indent="-457200" algn="just">
              <a:tabLst>
                <a:tab pos="292100" algn="l"/>
              </a:tabLst>
            </a:pPr>
            <a:endParaRPr lang="es-MX" sz="1200" b="1">
              <a:solidFill>
                <a:schemeClr val="bg2"/>
              </a:solidFill>
              <a:latin typeface="Tahoma" pitchFamily="34" charset="0"/>
            </a:endParaRPr>
          </a:p>
          <a:p>
            <a:pPr marL="457200" indent="-457200" algn="just">
              <a:tabLst>
                <a:tab pos="292100" algn="l"/>
              </a:tabLst>
            </a:pPr>
            <a:r>
              <a:rPr lang="es-MX" sz="1200">
                <a:solidFill>
                  <a:schemeClr val="bg2"/>
                </a:solidFill>
                <a:latin typeface="Tahoma" pitchFamily="34" charset="0"/>
              </a:rPr>
              <a:t>Instituciones nacionales, sin fines de lucro, públicas o privadas; que tengan una trayectoria demostrada en investigación científica y tecnológica en cualquiera de las áreas del conocimiento; y una existencia legal de a lo menos cinco años al momento de la postulación. Estas incluyen, entre otras, universidades, centros e institutos de investigación.</a:t>
            </a:r>
          </a:p>
          <a:p>
            <a:pPr marL="457200" indent="-457200">
              <a:tabLst>
                <a:tab pos="292100" algn="l"/>
              </a:tabLst>
            </a:pPr>
            <a:endParaRPr lang="es-MX" sz="1200">
              <a:solidFill>
                <a:schemeClr val="bg2"/>
              </a:solidFill>
              <a:latin typeface="Tahoma" pitchFamily="34" charset="0"/>
            </a:endParaRPr>
          </a:p>
          <a:p>
            <a:pPr marL="457200" indent="-457200" algn="just">
              <a:tabLst>
                <a:tab pos="292100" algn="l"/>
              </a:tabLst>
            </a:pPr>
            <a:endParaRPr lang="es-MX" sz="1200">
              <a:solidFill>
                <a:schemeClr val="bg2"/>
              </a:solidFill>
              <a:latin typeface="Tahoma" pitchFamily="34" charset="0"/>
            </a:endParaRPr>
          </a:p>
        </p:txBody>
      </p:sp>
      <p:pic>
        <p:nvPicPr>
          <p:cNvPr id="227333" name="Picture 7" descr="raya"/>
          <p:cNvPicPr>
            <a:picLocks noChangeAspect="1" noChangeArrowheads="1"/>
          </p:cNvPicPr>
          <p:nvPr/>
        </p:nvPicPr>
        <p:blipFill>
          <a:blip r:embed="rId3" cstate="print"/>
          <a:srcRect/>
          <a:stretch>
            <a:fillRect/>
          </a:stretch>
        </p:blipFill>
        <p:spPr bwMode="auto">
          <a:xfrm>
            <a:off x="-36513" y="1184275"/>
            <a:ext cx="5761038" cy="12700"/>
          </a:xfrm>
          <a:prstGeom prst="rect">
            <a:avLst/>
          </a:prstGeom>
          <a:noFill/>
          <a:ln w="9525">
            <a:noFill/>
            <a:miter lim="800000"/>
            <a:headEnd/>
            <a:tailEnd/>
          </a:ln>
        </p:spPr>
      </p:pic>
      <p:pic>
        <p:nvPicPr>
          <p:cNvPr id="20489" name="Picture 9" descr="010"/>
          <p:cNvPicPr>
            <a:picLocks noChangeAspect="1" noChangeArrowheads="1"/>
          </p:cNvPicPr>
          <p:nvPr/>
        </p:nvPicPr>
        <p:blipFill>
          <a:blip r:embed="rId4" cstate="print"/>
          <a:srcRect/>
          <a:stretch>
            <a:fillRect/>
          </a:stretch>
        </p:blipFill>
        <p:spPr bwMode="auto">
          <a:xfrm>
            <a:off x="7391400" y="2209800"/>
            <a:ext cx="836613" cy="3049588"/>
          </a:xfrm>
          <a:prstGeom prst="rect">
            <a:avLst/>
          </a:prstGeom>
          <a:noFill/>
          <a:ln w="9525">
            <a:noFill/>
            <a:miter lim="800000"/>
            <a:headEnd/>
            <a:tailEnd/>
          </a:ln>
        </p:spPr>
      </p:pic>
      <p:sp>
        <p:nvSpPr>
          <p:cNvPr id="227335" name="13 Marcador de número de diapositiva"/>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F5377DC2-BFF7-4C18-AB09-DDD13A5CD294}" type="slidenum">
              <a:rPr lang="es-ES_tradnl" sz="1400"/>
              <a:pPr algn="r"/>
              <a:t>3</a:t>
            </a:fld>
            <a:endParaRPr lang="es-ES_tradnl" sz="1400"/>
          </a:p>
        </p:txBody>
      </p:sp>
      <p:pic>
        <p:nvPicPr>
          <p:cNvPr id="227337" name="Picture 1033" descr="011"/>
          <p:cNvPicPr>
            <a:picLocks noChangeAspect="1" noChangeArrowheads="1"/>
          </p:cNvPicPr>
          <p:nvPr/>
        </p:nvPicPr>
        <p:blipFill>
          <a:blip r:embed="rId5" cstate="print"/>
          <a:srcRect/>
          <a:stretch>
            <a:fillRect/>
          </a:stretch>
        </p:blipFill>
        <p:spPr bwMode="auto">
          <a:xfrm>
            <a:off x="8307388" y="2208213"/>
            <a:ext cx="836612" cy="30495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489"/>
                                        </p:tgtEl>
                                        <p:attrNameLst>
                                          <p:attrName>style.visibility</p:attrName>
                                        </p:attrNameLst>
                                      </p:cBhvr>
                                      <p:to>
                                        <p:strVal val="visible"/>
                                      </p:to>
                                    </p:set>
                                    <p:animEffect transition="in" filter="fade">
                                      <p:cBhvr>
                                        <p:cTn id="7" dur="500"/>
                                        <p:tgtEl>
                                          <p:spTgt spid="2048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484"/>
                                        </p:tgtEl>
                                        <p:attrNameLst>
                                          <p:attrName>style.visibility</p:attrName>
                                        </p:attrNameLst>
                                      </p:cBhvr>
                                      <p:to>
                                        <p:strVal val="visible"/>
                                      </p:to>
                                    </p:set>
                                    <p:animEffect transition="in" filter="fade">
                                      <p:cBhvr>
                                        <p:cTn id="11" dur="1000"/>
                                        <p:tgtEl>
                                          <p:spTgt spid="20484"/>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227337"/>
                                        </p:tgtEl>
                                        <p:attrNameLst>
                                          <p:attrName>style.visibility</p:attrName>
                                        </p:attrNameLst>
                                      </p:cBhvr>
                                      <p:to>
                                        <p:strVal val="visible"/>
                                      </p:to>
                                    </p:set>
                                    <p:animEffect transition="in" filter="fade">
                                      <p:cBhvr>
                                        <p:cTn id="15" dur="500"/>
                                        <p:tgtEl>
                                          <p:spTgt spid="227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6"/>
          <p:cNvSpPr txBox="1">
            <a:spLocks noGrp="1" noChangeArrowheads="1"/>
          </p:cNvSpPr>
          <p:nvPr/>
        </p:nvSpPr>
        <p:spPr bwMode="auto">
          <a:xfrm>
            <a:off x="6553200" y="6248400"/>
            <a:ext cx="1905000" cy="457200"/>
          </a:xfrm>
          <a:prstGeom prst="rect">
            <a:avLst/>
          </a:prstGeom>
          <a:noFill/>
          <a:ln w="9525">
            <a:noFill/>
            <a:miter lim="800000"/>
            <a:headEnd/>
            <a:tailEnd/>
          </a:ln>
        </p:spPr>
        <p:txBody>
          <a:bodyPr/>
          <a:lstStyle/>
          <a:p>
            <a:pPr algn="r"/>
            <a:fld id="{F721C49F-9E1F-4F5D-AE33-3F5C38CA9C27}" type="slidenum">
              <a:rPr lang="es-ES_tradnl" sz="1400"/>
              <a:pPr algn="r"/>
              <a:t>4</a:t>
            </a:fld>
            <a:endParaRPr lang="es-ES_tradnl" sz="1400"/>
          </a:p>
        </p:txBody>
      </p:sp>
      <p:sp>
        <p:nvSpPr>
          <p:cNvPr id="229379" name="Rectangle 3"/>
          <p:cNvSpPr>
            <a:spLocks noGrp="1" noChangeArrowheads="1"/>
          </p:cNvSpPr>
          <p:nvPr>
            <p:ph type="title" idx="4294967295"/>
          </p:nvPr>
        </p:nvSpPr>
        <p:spPr>
          <a:xfrm>
            <a:off x="179388" y="333375"/>
            <a:ext cx="7772400" cy="574675"/>
          </a:xfrm>
          <a:noFill/>
        </p:spPr>
        <p:txBody>
          <a:bodyPr/>
          <a:lstStyle/>
          <a:p>
            <a:pPr algn="l" eaLnBrk="1" hangingPunct="1">
              <a:lnSpc>
                <a:spcPct val="90000"/>
              </a:lnSpc>
            </a:pPr>
            <a:r>
              <a:rPr lang="es-MX" sz="2800" smtClean="0">
                <a:solidFill>
                  <a:srgbClr val="3A90A4"/>
                </a:solidFill>
              </a:rPr>
              <a:t>Inserción de Investigadores </a:t>
            </a:r>
            <a:br>
              <a:rPr lang="es-MX" sz="2800" smtClean="0">
                <a:solidFill>
                  <a:srgbClr val="3A90A4"/>
                </a:solidFill>
              </a:rPr>
            </a:br>
            <a:r>
              <a:rPr lang="es-MX" sz="2800" smtClean="0">
                <a:solidFill>
                  <a:srgbClr val="3A90A4"/>
                </a:solidFill>
              </a:rPr>
              <a:t>Postdoctorales en la Academia</a:t>
            </a:r>
            <a:endParaRPr lang="es-ES_tradnl" sz="2800" smtClean="0">
              <a:solidFill>
                <a:srgbClr val="3A90A4"/>
              </a:solidFill>
            </a:endParaRPr>
          </a:p>
        </p:txBody>
      </p:sp>
      <p:sp>
        <p:nvSpPr>
          <p:cNvPr id="20484" name="Rectangle 4"/>
          <p:cNvSpPr>
            <a:spLocks noChangeArrowheads="1"/>
          </p:cNvSpPr>
          <p:nvPr/>
        </p:nvSpPr>
        <p:spPr bwMode="auto">
          <a:xfrm>
            <a:off x="179388" y="1341438"/>
            <a:ext cx="7056437" cy="1398587"/>
          </a:xfrm>
          <a:prstGeom prst="rect">
            <a:avLst/>
          </a:prstGeom>
          <a:noFill/>
          <a:ln w="9525">
            <a:noFill/>
            <a:miter lim="800000"/>
            <a:headEnd/>
            <a:tailEnd/>
          </a:ln>
        </p:spPr>
        <p:txBody>
          <a:bodyPr/>
          <a:lstStyle/>
          <a:p>
            <a:pPr marL="457200" indent="-457200">
              <a:tabLst>
                <a:tab pos="292100" algn="l"/>
              </a:tabLst>
            </a:pPr>
            <a:r>
              <a:rPr lang="es-MX" sz="1200" b="1">
                <a:solidFill>
                  <a:schemeClr val="bg2"/>
                </a:solidFill>
                <a:latin typeface="Tahoma" pitchFamily="34" charset="0"/>
              </a:rPr>
              <a:t>Postulación</a:t>
            </a:r>
          </a:p>
          <a:p>
            <a:pPr marL="457200" indent="-457200" algn="just">
              <a:tabLst>
                <a:tab pos="292100" algn="l"/>
              </a:tabLst>
            </a:pPr>
            <a:endParaRPr lang="es-MX" sz="1200" b="1">
              <a:solidFill>
                <a:schemeClr val="bg2"/>
              </a:solidFill>
              <a:latin typeface="Tahoma" pitchFamily="34" charset="0"/>
            </a:endParaRPr>
          </a:p>
          <a:p>
            <a:pPr marL="457200" indent="-457200" algn="just">
              <a:tabLst>
                <a:tab pos="292100" algn="l"/>
              </a:tabLst>
            </a:pPr>
            <a:r>
              <a:rPr lang="es-MX" sz="1200">
                <a:solidFill>
                  <a:schemeClr val="bg2"/>
                </a:solidFill>
                <a:latin typeface="Tahoma" pitchFamily="34" charset="0"/>
              </a:rPr>
              <a:t>La postulación se realiza mediante un “Proyecto de Inserción”, que incluye un</a:t>
            </a:r>
          </a:p>
          <a:p>
            <a:pPr marL="457200" indent="-457200">
              <a:tabLst>
                <a:tab pos="292100" algn="l"/>
              </a:tabLst>
            </a:pPr>
            <a:r>
              <a:rPr lang="es-MX" sz="1200">
                <a:solidFill>
                  <a:schemeClr val="bg2"/>
                </a:solidFill>
                <a:latin typeface="Tahoma" pitchFamily="34" charset="0"/>
              </a:rPr>
              <a:t>plan estratégico, el cual debe considerar: </a:t>
            </a:r>
          </a:p>
          <a:p>
            <a:pPr marL="457200" indent="-457200">
              <a:buFontTx/>
              <a:buAutoNum type="arabicPeriod"/>
              <a:tabLst>
                <a:tab pos="292100" algn="l"/>
              </a:tabLst>
            </a:pPr>
            <a:endParaRPr lang="es-MX" sz="1200">
              <a:solidFill>
                <a:schemeClr val="bg2"/>
              </a:solidFill>
              <a:latin typeface="Tahoma" pitchFamily="34" charset="0"/>
            </a:endParaRPr>
          </a:p>
          <a:p>
            <a:pPr marL="914400" lvl="1" indent="-457200" algn="just">
              <a:buFontTx/>
              <a:buAutoNum type="arabicPeriod"/>
              <a:tabLst>
                <a:tab pos="292100" algn="l"/>
              </a:tabLst>
            </a:pPr>
            <a:r>
              <a:rPr lang="es-MX" sz="1200">
                <a:solidFill>
                  <a:schemeClr val="bg2"/>
                </a:solidFill>
                <a:latin typeface="Tahoma" pitchFamily="34" charset="0"/>
              </a:rPr>
              <a:t>La identificación clara y precisa del área que la institución ejecutora se propone fortalecer o crear (objetivos específicos y  número de cargos para investigadores/as que requiera)</a:t>
            </a:r>
          </a:p>
          <a:p>
            <a:pPr marL="914400" lvl="1" indent="-457200" algn="just">
              <a:buFontTx/>
              <a:buAutoNum type="arabicPeriod"/>
              <a:tabLst>
                <a:tab pos="292100" algn="l"/>
              </a:tabLst>
            </a:pPr>
            <a:endParaRPr lang="es-MX" sz="1200">
              <a:solidFill>
                <a:schemeClr val="bg2"/>
              </a:solidFill>
              <a:latin typeface="Tahoma" pitchFamily="34" charset="0"/>
            </a:endParaRPr>
          </a:p>
          <a:p>
            <a:pPr marL="914400" lvl="1" indent="-457200" algn="just">
              <a:buFontTx/>
              <a:buAutoNum type="arabicPeriod"/>
              <a:tabLst>
                <a:tab pos="292100" algn="l"/>
              </a:tabLst>
            </a:pPr>
            <a:r>
              <a:rPr lang="es-MX" sz="1200">
                <a:solidFill>
                  <a:schemeClr val="bg2"/>
                </a:solidFill>
                <a:latin typeface="Tahoma" pitchFamily="34" charset="0"/>
              </a:rPr>
              <a:t>Un perfil de los investigadores/as a contratar indicando sus características profesionales y disciplinarias y la descripción de sus funciones dentro del proyecto de inserción</a:t>
            </a:r>
          </a:p>
          <a:p>
            <a:pPr marL="914400" lvl="1" indent="-457200" algn="just">
              <a:buFontTx/>
              <a:buAutoNum type="arabicPeriod"/>
              <a:tabLst>
                <a:tab pos="292100" algn="l"/>
              </a:tabLst>
            </a:pPr>
            <a:endParaRPr lang="es-MX" sz="1200">
              <a:solidFill>
                <a:schemeClr val="bg2"/>
              </a:solidFill>
              <a:latin typeface="Tahoma" pitchFamily="34" charset="0"/>
            </a:endParaRPr>
          </a:p>
          <a:p>
            <a:pPr marL="914400" lvl="1" indent="-457200" algn="just">
              <a:buFontTx/>
              <a:buAutoNum type="arabicPeriod"/>
              <a:tabLst>
                <a:tab pos="292100" algn="l"/>
              </a:tabLst>
            </a:pPr>
            <a:r>
              <a:rPr lang="es-MX" sz="1200">
                <a:solidFill>
                  <a:schemeClr val="bg2"/>
                </a:solidFill>
                <a:latin typeface="Tahoma" pitchFamily="34" charset="0"/>
              </a:rPr>
              <a:t>Un plan de inserción laboral para este propósito indicando etapas y tiempos esperados, compromisos y obligaciones del investigador/a</a:t>
            </a:r>
          </a:p>
          <a:p>
            <a:pPr marL="914400" lvl="1" indent="-457200" algn="just">
              <a:buFontTx/>
              <a:buAutoNum type="arabicPeriod"/>
              <a:tabLst>
                <a:tab pos="292100" algn="l"/>
              </a:tabLst>
            </a:pPr>
            <a:endParaRPr lang="es-MX" sz="1200">
              <a:solidFill>
                <a:schemeClr val="bg2"/>
              </a:solidFill>
              <a:latin typeface="Tahoma" pitchFamily="34" charset="0"/>
            </a:endParaRPr>
          </a:p>
          <a:p>
            <a:pPr marL="914400" lvl="1" indent="-457200" algn="just">
              <a:buFontTx/>
              <a:buAutoNum type="arabicPeriod"/>
              <a:tabLst>
                <a:tab pos="292100" algn="l"/>
              </a:tabLst>
            </a:pPr>
            <a:r>
              <a:rPr lang="es-MX" sz="1200">
                <a:solidFill>
                  <a:schemeClr val="bg2"/>
                </a:solidFill>
                <a:latin typeface="Tahoma" pitchFamily="34" charset="0"/>
              </a:rPr>
              <a:t>Los impactos esperados a nivel científico, de formación e institucional (regional si aplica y/o nacional) dentro del área desarrollada</a:t>
            </a:r>
          </a:p>
          <a:p>
            <a:pPr marL="914400" lvl="1" indent="-457200" algn="just">
              <a:buFontTx/>
              <a:buAutoNum type="arabicPeriod"/>
              <a:tabLst>
                <a:tab pos="292100" algn="l"/>
              </a:tabLst>
            </a:pPr>
            <a:endParaRPr lang="es-MX" sz="1200">
              <a:solidFill>
                <a:schemeClr val="bg2"/>
              </a:solidFill>
              <a:latin typeface="Tahoma" pitchFamily="34" charset="0"/>
            </a:endParaRPr>
          </a:p>
          <a:p>
            <a:pPr marL="914400" lvl="1" indent="-457200" algn="just">
              <a:buFontTx/>
              <a:buAutoNum type="arabicPeriod"/>
              <a:tabLst>
                <a:tab pos="292100" algn="l"/>
              </a:tabLst>
            </a:pPr>
            <a:r>
              <a:rPr lang="es-MX" sz="1200">
                <a:solidFill>
                  <a:schemeClr val="bg2"/>
                </a:solidFill>
                <a:latin typeface="Tahoma" pitchFamily="34" charset="0"/>
              </a:rPr>
              <a:t>Los antecedentes del/de la investigador/a que ejercerá la función de patrocinante.</a:t>
            </a:r>
          </a:p>
          <a:p>
            <a:pPr marL="914400" lvl="1" indent="-457200" algn="just">
              <a:buFontTx/>
              <a:buAutoNum type="arabicPeriod"/>
              <a:tabLst>
                <a:tab pos="292100" algn="l"/>
              </a:tabLst>
            </a:pPr>
            <a:endParaRPr lang="es-MX" sz="1200">
              <a:solidFill>
                <a:schemeClr val="bg2"/>
              </a:solidFill>
              <a:latin typeface="Tahoma" pitchFamily="34" charset="0"/>
            </a:endParaRPr>
          </a:p>
          <a:p>
            <a:pPr marL="914400" lvl="1" indent="-457200" algn="just">
              <a:buFontTx/>
              <a:buAutoNum type="arabicPeriod"/>
              <a:tabLst>
                <a:tab pos="292100" algn="l"/>
              </a:tabLst>
            </a:pPr>
            <a:r>
              <a:rPr lang="es-MX" sz="1200">
                <a:solidFill>
                  <a:schemeClr val="bg2"/>
                </a:solidFill>
                <a:latin typeface="Tahoma" pitchFamily="34" charset="0"/>
              </a:rPr>
              <a:t>Compromiso de la institución a insertar a los investigadores por un período a lo menos igual o superior al del desarrollo del respectivo plan.</a:t>
            </a:r>
          </a:p>
          <a:p>
            <a:pPr marL="914400" lvl="1" indent="-457200">
              <a:buFontTx/>
              <a:buAutoNum type="arabicPeriod"/>
              <a:tabLst>
                <a:tab pos="292100" algn="l"/>
              </a:tabLst>
            </a:pPr>
            <a:endParaRPr lang="es-MX" sz="1200">
              <a:solidFill>
                <a:schemeClr val="bg2"/>
              </a:solidFill>
              <a:latin typeface="Tahoma" pitchFamily="34" charset="0"/>
            </a:endParaRPr>
          </a:p>
          <a:p>
            <a:pPr marL="914400" lvl="1" indent="-457200" algn="just">
              <a:buFontTx/>
              <a:buAutoNum type="arabicPeriod"/>
              <a:tabLst>
                <a:tab pos="292100" algn="l"/>
              </a:tabLst>
            </a:pPr>
            <a:r>
              <a:rPr lang="es-MX" sz="1200">
                <a:solidFill>
                  <a:schemeClr val="bg2"/>
                </a:solidFill>
                <a:latin typeface="Tahoma" pitchFamily="34" charset="0"/>
              </a:rPr>
              <a:t> Se considerará un mínimo de dos y un máximo de tres cargos de investigador por cada proyecto de inserción. Cada cargo tendrá asociado a su vez funciones en la forma de proyectos de investigación específicos o planes de desarrollo de líneas de investigación.</a:t>
            </a:r>
          </a:p>
          <a:p>
            <a:pPr marL="457200" indent="-457200" algn="just">
              <a:tabLst>
                <a:tab pos="292100" algn="l"/>
              </a:tabLst>
            </a:pPr>
            <a:endParaRPr lang="es-MX" sz="1200">
              <a:solidFill>
                <a:schemeClr val="bg2"/>
              </a:solidFill>
              <a:latin typeface="Tahoma" pitchFamily="34" charset="0"/>
            </a:endParaRPr>
          </a:p>
        </p:txBody>
      </p:sp>
      <p:pic>
        <p:nvPicPr>
          <p:cNvPr id="229381" name="Picture 7" descr="raya"/>
          <p:cNvPicPr>
            <a:picLocks noChangeAspect="1" noChangeArrowheads="1"/>
          </p:cNvPicPr>
          <p:nvPr/>
        </p:nvPicPr>
        <p:blipFill>
          <a:blip r:embed="rId3" cstate="print"/>
          <a:srcRect/>
          <a:stretch>
            <a:fillRect/>
          </a:stretch>
        </p:blipFill>
        <p:spPr bwMode="auto">
          <a:xfrm>
            <a:off x="-36513" y="1184275"/>
            <a:ext cx="5761038" cy="12700"/>
          </a:xfrm>
          <a:prstGeom prst="rect">
            <a:avLst/>
          </a:prstGeom>
          <a:noFill/>
          <a:ln w="9525">
            <a:noFill/>
            <a:miter lim="800000"/>
            <a:headEnd/>
            <a:tailEnd/>
          </a:ln>
        </p:spPr>
      </p:pic>
      <p:pic>
        <p:nvPicPr>
          <p:cNvPr id="20489" name="Picture 9" descr="010"/>
          <p:cNvPicPr>
            <a:picLocks noChangeAspect="1" noChangeArrowheads="1"/>
          </p:cNvPicPr>
          <p:nvPr/>
        </p:nvPicPr>
        <p:blipFill>
          <a:blip r:embed="rId4" cstate="print"/>
          <a:srcRect/>
          <a:stretch>
            <a:fillRect/>
          </a:stretch>
        </p:blipFill>
        <p:spPr bwMode="auto">
          <a:xfrm>
            <a:off x="7391400" y="2209800"/>
            <a:ext cx="836613" cy="3049588"/>
          </a:xfrm>
          <a:prstGeom prst="rect">
            <a:avLst/>
          </a:prstGeom>
          <a:noFill/>
          <a:ln w="9525">
            <a:noFill/>
            <a:miter lim="800000"/>
            <a:headEnd/>
            <a:tailEnd/>
          </a:ln>
        </p:spPr>
      </p:pic>
      <p:sp>
        <p:nvSpPr>
          <p:cNvPr id="229383" name="13 Marcador de número de diapositiva"/>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1117EEBB-9C0D-429D-A283-E0C895AC763A}" type="slidenum">
              <a:rPr lang="es-ES_tradnl" sz="1400"/>
              <a:pPr algn="r"/>
              <a:t>4</a:t>
            </a:fld>
            <a:endParaRPr lang="es-ES_tradnl" sz="1400"/>
          </a:p>
        </p:txBody>
      </p:sp>
      <p:pic>
        <p:nvPicPr>
          <p:cNvPr id="229384" name="Picture 1032" descr="011"/>
          <p:cNvPicPr>
            <a:picLocks noChangeAspect="1" noChangeArrowheads="1"/>
          </p:cNvPicPr>
          <p:nvPr/>
        </p:nvPicPr>
        <p:blipFill>
          <a:blip r:embed="rId5" cstate="print"/>
          <a:srcRect/>
          <a:stretch>
            <a:fillRect/>
          </a:stretch>
        </p:blipFill>
        <p:spPr bwMode="auto">
          <a:xfrm>
            <a:off x="8307388" y="2208213"/>
            <a:ext cx="836612" cy="30495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489"/>
                                        </p:tgtEl>
                                        <p:attrNameLst>
                                          <p:attrName>style.visibility</p:attrName>
                                        </p:attrNameLst>
                                      </p:cBhvr>
                                      <p:to>
                                        <p:strVal val="visible"/>
                                      </p:to>
                                    </p:set>
                                    <p:animEffect transition="in" filter="fade">
                                      <p:cBhvr>
                                        <p:cTn id="7" dur="500"/>
                                        <p:tgtEl>
                                          <p:spTgt spid="2048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484"/>
                                        </p:tgtEl>
                                        <p:attrNameLst>
                                          <p:attrName>style.visibility</p:attrName>
                                        </p:attrNameLst>
                                      </p:cBhvr>
                                      <p:to>
                                        <p:strVal val="visible"/>
                                      </p:to>
                                    </p:set>
                                    <p:animEffect transition="in" filter="fade">
                                      <p:cBhvr>
                                        <p:cTn id="11" dur="1000"/>
                                        <p:tgtEl>
                                          <p:spTgt spid="20484"/>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229384"/>
                                        </p:tgtEl>
                                        <p:attrNameLst>
                                          <p:attrName>style.visibility</p:attrName>
                                        </p:attrNameLst>
                                      </p:cBhvr>
                                      <p:to>
                                        <p:strVal val="visible"/>
                                      </p:to>
                                    </p:set>
                                    <p:animEffect transition="in" filter="fade">
                                      <p:cBhvr>
                                        <p:cTn id="15" dur="500"/>
                                        <p:tgtEl>
                                          <p:spTgt spid="2293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6"/>
          <p:cNvSpPr txBox="1">
            <a:spLocks noGrp="1" noChangeArrowheads="1"/>
          </p:cNvSpPr>
          <p:nvPr/>
        </p:nvSpPr>
        <p:spPr bwMode="auto">
          <a:xfrm>
            <a:off x="6553200" y="6248400"/>
            <a:ext cx="1905000" cy="457200"/>
          </a:xfrm>
          <a:prstGeom prst="rect">
            <a:avLst/>
          </a:prstGeom>
          <a:noFill/>
          <a:ln w="9525">
            <a:noFill/>
            <a:miter lim="800000"/>
            <a:headEnd/>
            <a:tailEnd/>
          </a:ln>
        </p:spPr>
        <p:txBody>
          <a:bodyPr/>
          <a:lstStyle/>
          <a:p>
            <a:pPr algn="r"/>
            <a:fld id="{0DE41B1C-5EC5-4F23-8E7B-9FFDBF309FCE}" type="slidenum">
              <a:rPr lang="es-ES_tradnl" sz="1400"/>
              <a:pPr algn="r"/>
              <a:t>5</a:t>
            </a:fld>
            <a:endParaRPr lang="es-ES_tradnl" sz="1400"/>
          </a:p>
        </p:txBody>
      </p:sp>
      <p:sp>
        <p:nvSpPr>
          <p:cNvPr id="20484" name="Rectangle 4"/>
          <p:cNvSpPr>
            <a:spLocks noChangeArrowheads="1"/>
          </p:cNvSpPr>
          <p:nvPr/>
        </p:nvSpPr>
        <p:spPr bwMode="auto">
          <a:xfrm>
            <a:off x="179388" y="1238250"/>
            <a:ext cx="7056437" cy="1398588"/>
          </a:xfrm>
          <a:prstGeom prst="rect">
            <a:avLst/>
          </a:prstGeom>
          <a:noFill/>
          <a:ln w="9525">
            <a:noFill/>
            <a:miter lim="800000"/>
            <a:headEnd/>
            <a:tailEnd/>
          </a:ln>
        </p:spPr>
        <p:txBody>
          <a:bodyPr/>
          <a:lstStyle/>
          <a:p>
            <a:pPr marL="457200" indent="-457200" algn="just">
              <a:tabLst>
                <a:tab pos="292100" algn="l"/>
              </a:tabLst>
            </a:pPr>
            <a:r>
              <a:rPr lang="es-MX" sz="1200" b="1">
                <a:solidFill>
                  <a:schemeClr val="bg2"/>
                </a:solidFill>
                <a:latin typeface="Tahoma" pitchFamily="34" charset="0"/>
              </a:rPr>
              <a:t>Duración: </a:t>
            </a:r>
            <a:r>
              <a:rPr lang="es-ES" sz="1200">
                <a:solidFill>
                  <a:schemeClr val="bg2"/>
                </a:solidFill>
                <a:latin typeface="Tahoma" pitchFamily="34" charset="0"/>
              </a:rPr>
              <a:t>3 años</a:t>
            </a:r>
            <a:r>
              <a:rPr lang="es-ES"/>
              <a:t> </a:t>
            </a:r>
            <a:endParaRPr lang="es-MX" sz="1200" b="1">
              <a:solidFill>
                <a:schemeClr val="bg2"/>
              </a:solidFill>
              <a:latin typeface="Tahoma" pitchFamily="34" charset="0"/>
            </a:endParaRPr>
          </a:p>
          <a:p>
            <a:pPr marL="457200" indent="-457200" algn="just">
              <a:tabLst>
                <a:tab pos="292100" algn="l"/>
              </a:tabLst>
            </a:pPr>
            <a:endParaRPr lang="es-MX" sz="1200">
              <a:solidFill>
                <a:schemeClr val="bg2"/>
              </a:solidFill>
              <a:latin typeface="Tahoma" pitchFamily="34" charset="0"/>
            </a:endParaRPr>
          </a:p>
          <a:p>
            <a:pPr marL="457200" indent="-457200" algn="just">
              <a:tabLst>
                <a:tab pos="292100" algn="l"/>
              </a:tabLst>
            </a:pPr>
            <a:r>
              <a:rPr lang="es-MX" sz="1200" b="1">
                <a:solidFill>
                  <a:schemeClr val="bg2"/>
                </a:solidFill>
                <a:latin typeface="Tahoma" pitchFamily="34" charset="0"/>
              </a:rPr>
              <a:t>Financiamiento</a:t>
            </a:r>
          </a:p>
          <a:p>
            <a:pPr marL="457200" indent="-457200" algn="just">
              <a:tabLst>
                <a:tab pos="292100" algn="l"/>
              </a:tabLst>
            </a:pPr>
            <a:endParaRPr lang="es-MX" sz="1200">
              <a:solidFill>
                <a:schemeClr val="bg2"/>
              </a:solidFill>
              <a:latin typeface="Tahoma" pitchFamily="34" charset="0"/>
            </a:endParaRPr>
          </a:p>
          <a:p>
            <a:pPr marL="914400" lvl="1" indent="-457200" algn="just">
              <a:buFontTx/>
              <a:buAutoNum type="arabicPeriod"/>
              <a:tabLst>
                <a:tab pos="292100" algn="l"/>
              </a:tabLst>
            </a:pPr>
            <a:r>
              <a:rPr lang="es-MX" sz="1200">
                <a:solidFill>
                  <a:schemeClr val="bg2"/>
                </a:solidFill>
                <a:latin typeface="Tahoma" pitchFamily="34" charset="0"/>
              </a:rPr>
              <a:t>El subsidio máximo que otorgará el PBCT para el primer año de ejecución es de M$ 56.400, considerando un proyecto de inserción que incluya tres investigadores/as. Este deberá distribuirse de la siguiente manera:</a:t>
            </a:r>
          </a:p>
          <a:p>
            <a:pPr marL="914400" lvl="1" indent="-457200" algn="just">
              <a:buFontTx/>
              <a:buAutoNum type="arabicPeriod"/>
              <a:tabLst>
                <a:tab pos="292100" algn="l"/>
              </a:tabLst>
            </a:pPr>
            <a:endParaRPr lang="es-MX" sz="1200">
              <a:solidFill>
                <a:schemeClr val="bg2"/>
              </a:solidFill>
              <a:latin typeface="Tahoma" pitchFamily="34" charset="0"/>
            </a:endParaRPr>
          </a:p>
          <a:p>
            <a:pPr marL="914400" lvl="1" indent="-457200" algn="just">
              <a:buFontTx/>
              <a:buChar char="•"/>
              <a:tabLst>
                <a:tab pos="292100" algn="l"/>
              </a:tabLst>
            </a:pPr>
            <a:r>
              <a:rPr lang="es-MX" sz="1200">
                <a:solidFill>
                  <a:schemeClr val="bg2"/>
                </a:solidFill>
                <a:latin typeface="Tahoma" pitchFamily="34" charset="0"/>
              </a:rPr>
              <a:t>Un subsidio máximo de M$ 18.400 por cada investigador/a contratado (el cual contempla M$ 14.400 de honorarios y M$ 4.000 para viajes, equipamiento y gastos de operación requeridos para el desarrollo de los proyectos y solamente aquellas actividades de investigación estrictamente atingentes al proyecto de inserción presentado)</a:t>
            </a:r>
          </a:p>
          <a:p>
            <a:pPr marL="914400" lvl="1" indent="-457200" algn="just">
              <a:buFontTx/>
              <a:buChar char="•"/>
              <a:tabLst>
                <a:tab pos="292100" algn="l"/>
              </a:tabLst>
            </a:pPr>
            <a:r>
              <a:rPr lang="es-MX" sz="1200">
                <a:solidFill>
                  <a:schemeClr val="bg2"/>
                </a:solidFill>
                <a:latin typeface="Tahoma" pitchFamily="34" charset="0"/>
              </a:rPr>
              <a:t>un monto de M$ 1.200 correspondientes a los honorarios del investigador patrocinante.</a:t>
            </a:r>
          </a:p>
          <a:p>
            <a:pPr marL="457200" indent="-457200" algn="just">
              <a:tabLst>
                <a:tab pos="292100" algn="l"/>
              </a:tabLst>
            </a:pPr>
            <a:endParaRPr lang="es-MX" sz="1200">
              <a:solidFill>
                <a:schemeClr val="bg2"/>
              </a:solidFill>
              <a:latin typeface="Tahoma" pitchFamily="34" charset="0"/>
            </a:endParaRPr>
          </a:p>
          <a:p>
            <a:pPr marL="457200" indent="-457200" algn="just">
              <a:tabLst>
                <a:tab pos="292100" algn="l"/>
              </a:tabLst>
            </a:pPr>
            <a:r>
              <a:rPr lang="es-MX" sz="1200">
                <a:solidFill>
                  <a:schemeClr val="bg2"/>
                </a:solidFill>
                <a:latin typeface="Tahoma" pitchFamily="34" charset="0"/>
              </a:rPr>
              <a:t>2.       El subsidio máximo para los años 2 y 3 será de M$ 47.760 y de M$ 39.120 respectivamente, la diferencia entre el monto asignado en el primer año y deberá ser aportada por la Institución Ejecutora, manteniendo fijos los costos de cada uno de los ítems financiados anteriormente.</a:t>
            </a:r>
          </a:p>
          <a:p>
            <a:pPr marL="457200" indent="-457200" algn="just">
              <a:tabLst>
                <a:tab pos="292100" algn="l"/>
              </a:tabLst>
            </a:pPr>
            <a:endParaRPr lang="es-MX" sz="1200">
              <a:solidFill>
                <a:schemeClr val="bg2"/>
              </a:solidFill>
              <a:latin typeface="Tahoma" pitchFamily="34" charset="0"/>
            </a:endParaRPr>
          </a:p>
          <a:p>
            <a:pPr marL="457200" indent="-457200" algn="just">
              <a:tabLst>
                <a:tab pos="292100" algn="l"/>
              </a:tabLst>
            </a:pPr>
            <a:r>
              <a:rPr lang="es-MX" sz="1200" b="1">
                <a:solidFill>
                  <a:schemeClr val="bg2"/>
                </a:solidFill>
                <a:latin typeface="Tahoma" pitchFamily="34" charset="0"/>
              </a:rPr>
              <a:t>Presupuesto 2007:  </a:t>
            </a:r>
            <a:r>
              <a:rPr lang="es-MX" sz="1200">
                <a:solidFill>
                  <a:schemeClr val="bg2"/>
                </a:solidFill>
                <a:latin typeface="Tahoma" pitchFamily="34" charset="0"/>
              </a:rPr>
              <a:t>M$2.580.520 </a:t>
            </a:r>
          </a:p>
          <a:p>
            <a:pPr marL="457200" indent="-457200" algn="just">
              <a:tabLst>
                <a:tab pos="292100" algn="l"/>
              </a:tabLst>
            </a:pPr>
            <a:endParaRPr lang="es-MX" sz="1200">
              <a:solidFill>
                <a:schemeClr val="bg2"/>
              </a:solidFill>
              <a:latin typeface="Tahoma" pitchFamily="34" charset="0"/>
            </a:endParaRPr>
          </a:p>
          <a:p>
            <a:pPr marL="457200" indent="-457200" algn="just">
              <a:tabLst>
                <a:tab pos="292100" algn="l"/>
              </a:tabLst>
            </a:pPr>
            <a:r>
              <a:rPr lang="es-MX" sz="1200" b="1">
                <a:solidFill>
                  <a:schemeClr val="bg2"/>
                </a:solidFill>
                <a:latin typeface="Tahoma" pitchFamily="34" charset="0"/>
              </a:rPr>
              <a:t>Costo total promedio aporte CONICYT (año 2006):</a:t>
            </a:r>
            <a:r>
              <a:rPr lang="es-MX" sz="1200">
                <a:solidFill>
                  <a:schemeClr val="bg2"/>
                </a:solidFill>
                <a:latin typeface="Tahoma" pitchFamily="34" charset="0"/>
              </a:rPr>
              <a:t> M$ 101.680</a:t>
            </a:r>
          </a:p>
          <a:p>
            <a:pPr marL="457200" indent="-457200" algn="just">
              <a:tabLst>
                <a:tab pos="292100" algn="l"/>
              </a:tabLst>
            </a:pPr>
            <a:endParaRPr lang="es-MX" sz="1200">
              <a:solidFill>
                <a:schemeClr val="bg2"/>
              </a:solidFill>
              <a:latin typeface="Tahoma" pitchFamily="34" charset="0"/>
            </a:endParaRPr>
          </a:p>
          <a:p>
            <a:pPr marL="457200" indent="-457200" algn="just">
              <a:tabLst>
                <a:tab pos="292100" algn="l"/>
              </a:tabLst>
            </a:pPr>
            <a:r>
              <a:rPr lang="es-MX" sz="1200" b="1">
                <a:solidFill>
                  <a:schemeClr val="bg2"/>
                </a:solidFill>
                <a:latin typeface="Tahoma" pitchFamily="34" charset="0"/>
              </a:rPr>
              <a:t>Período Postulación: </a:t>
            </a:r>
            <a:r>
              <a:rPr lang="es-MX" sz="1200">
                <a:solidFill>
                  <a:schemeClr val="bg2"/>
                </a:solidFill>
                <a:latin typeface="Tahoma" pitchFamily="34" charset="0"/>
              </a:rPr>
              <a:t>25 de septiembre al 9 de noviembre 2007 </a:t>
            </a:r>
          </a:p>
          <a:p>
            <a:pPr marL="457200" indent="-457200" algn="just">
              <a:tabLst>
                <a:tab pos="292100" algn="l"/>
              </a:tabLst>
            </a:pPr>
            <a:endParaRPr lang="es-MX" sz="1200" b="1">
              <a:solidFill>
                <a:schemeClr val="bg2"/>
              </a:solidFill>
              <a:latin typeface="Tahoma" pitchFamily="34" charset="0"/>
            </a:endParaRPr>
          </a:p>
          <a:p>
            <a:pPr marL="457200" indent="-457200" algn="just">
              <a:tabLst>
                <a:tab pos="292100" algn="l"/>
              </a:tabLst>
            </a:pPr>
            <a:r>
              <a:rPr lang="es-MX" sz="1200" b="1">
                <a:solidFill>
                  <a:schemeClr val="bg2"/>
                </a:solidFill>
                <a:latin typeface="Tahoma" pitchFamily="34" charset="0"/>
              </a:rPr>
              <a:t>Resultados 2007</a:t>
            </a:r>
          </a:p>
          <a:p>
            <a:pPr marL="457200" indent="-457200" algn="just">
              <a:tabLst>
                <a:tab pos="292100" algn="l"/>
              </a:tabLst>
            </a:pPr>
            <a:endParaRPr lang="es-MX" sz="1200" b="1">
              <a:solidFill>
                <a:schemeClr val="bg2"/>
              </a:solidFill>
              <a:latin typeface="Tahoma" pitchFamily="34" charset="0"/>
            </a:endParaRPr>
          </a:p>
          <a:p>
            <a:pPr marL="457200" indent="-457200" algn="just">
              <a:buFontTx/>
              <a:buChar char="•"/>
              <a:tabLst>
                <a:tab pos="292100" algn="l"/>
              </a:tabLst>
            </a:pPr>
            <a:r>
              <a:rPr lang="es-MX" sz="1200">
                <a:solidFill>
                  <a:schemeClr val="bg2"/>
                </a:solidFill>
                <a:latin typeface="Tahoma" pitchFamily="34" charset="0"/>
              </a:rPr>
              <a:t>20 nuevos proyectos (por adjudicar)</a:t>
            </a:r>
          </a:p>
          <a:p>
            <a:pPr marL="457200" indent="-457200" algn="just">
              <a:buFontTx/>
              <a:buChar char="•"/>
              <a:tabLst>
                <a:tab pos="292100" algn="l"/>
              </a:tabLst>
            </a:pPr>
            <a:r>
              <a:rPr lang="es-MX" sz="1200">
                <a:solidFill>
                  <a:schemeClr val="bg2"/>
                </a:solidFill>
                <a:latin typeface="Tahoma" pitchFamily="34" charset="0"/>
              </a:rPr>
              <a:t>56 proyectos de continuidad</a:t>
            </a:r>
          </a:p>
          <a:p>
            <a:pPr marL="457200" indent="-457200" algn="just">
              <a:tabLst>
                <a:tab pos="292100" algn="l"/>
              </a:tabLst>
            </a:pPr>
            <a:endParaRPr lang="es-MX" sz="1200">
              <a:solidFill>
                <a:schemeClr val="bg2"/>
              </a:solidFill>
              <a:latin typeface="Tahoma" pitchFamily="34" charset="0"/>
            </a:endParaRPr>
          </a:p>
          <a:p>
            <a:pPr marL="457200" indent="-457200" algn="just">
              <a:tabLst>
                <a:tab pos="292100" algn="l"/>
              </a:tabLst>
            </a:pPr>
            <a:endParaRPr lang="es-MX" sz="1200">
              <a:solidFill>
                <a:schemeClr val="bg2"/>
              </a:solidFill>
              <a:latin typeface="Tahoma" pitchFamily="34" charset="0"/>
            </a:endParaRPr>
          </a:p>
          <a:p>
            <a:pPr marL="914400" lvl="1" indent="-457200" algn="just">
              <a:buFontTx/>
              <a:buAutoNum type="arabicPeriod"/>
              <a:tabLst>
                <a:tab pos="292100" algn="l"/>
              </a:tabLst>
            </a:pPr>
            <a:endParaRPr lang="es-MX" sz="1200">
              <a:solidFill>
                <a:schemeClr val="bg2"/>
              </a:solidFill>
              <a:latin typeface="Tahoma" pitchFamily="34" charset="0"/>
            </a:endParaRPr>
          </a:p>
          <a:p>
            <a:pPr marL="914400" lvl="1" indent="-457200" algn="just">
              <a:tabLst>
                <a:tab pos="292100" algn="l"/>
              </a:tabLst>
            </a:pPr>
            <a:endParaRPr lang="es-MX" sz="1200" b="1">
              <a:solidFill>
                <a:schemeClr val="bg2"/>
              </a:solidFill>
              <a:latin typeface="Tahoma" pitchFamily="34" charset="0"/>
            </a:endParaRPr>
          </a:p>
        </p:txBody>
      </p:sp>
      <p:pic>
        <p:nvPicPr>
          <p:cNvPr id="231429" name="Picture 7" descr="raya"/>
          <p:cNvPicPr>
            <a:picLocks noChangeAspect="1" noChangeArrowheads="1"/>
          </p:cNvPicPr>
          <p:nvPr/>
        </p:nvPicPr>
        <p:blipFill>
          <a:blip r:embed="rId3" cstate="print"/>
          <a:srcRect/>
          <a:stretch>
            <a:fillRect/>
          </a:stretch>
        </p:blipFill>
        <p:spPr bwMode="auto">
          <a:xfrm>
            <a:off x="-36513" y="1184275"/>
            <a:ext cx="5761038" cy="12700"/>
          </a:xfrm>
          <a:prstGeom prst="rect">
            <a:avLst/>
          </a:prstGeom>
          <a:noFill/>
          <a:ln w="9525">
            <a:noFill/>
            <a:miter lim="800000"/>
            <a:headEnd/>
            <a:tailEnd/>
          </a:ln>
        </p:spPr>
      </p:pic>
      <p:pic>
        <p:nvPicPr>
          <p:cNvPr id="20489" name="Picture 9" descr="010"/>
          <p:cNvPicPr>
            <a:picLocks noChangeAspect="1" noChangeArrowheads="1"/>
          </p:cNvPicPr>
          <p:nvPr/>
        </p:nvPicPr>
        <p:blipFill>
          <a:blip r:embed="rId4" cstate="print"/>
          <a:srcRect/>
          <a:stretch>
            <a:fillRect/>
          </a:stretch>
        </p:blipFill>
        <p:spPr bwMode="auto">
          <a:xfrm>
            <a:off x="7391400" y="2209800"/>
            <a:ext cx="836613" cy="3049588"/>
          </a:xfrm>
          <a:prstGeom prst="rect">
            <a:avLst/>
          </a:prstGeom>
          <a:noFill/>
          <a:ln w="9525">
            <a:noFill/>
            <a:miter lim="800000"/>
            <a:headEnd/>
            <a:tailEnd/>
          </a:ln>
        </p:spPr>
      </p:pic>
      <p:sp>
        <p:nvSpPr>
          <p:cNvPr id="231431" name="13 Marcador de número de diapositiva"/>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D15131F3-5293-4E43-B90C-89D3C446651B}" type="slidenum">
              <a:rPr lang="es-ES_tradnl" sz="1400"/>
              <a:pPr algn="r"/>
              <a:t>5</a:t>
            </a:fld>
            <a:endParaRPr lang="es-ES_tradnl" sz="1400"/>
          </a:p>
        </p:txBody>
      </p:sp>
      <p:sp>
        <p:nvSpPr>
          <p:cNvPr id="231433" name="Rectangle 3"/>
          <p:cNvSpPr>
            <a:spLocks noChangeArrowheads="1"/>
          </p:cNvSpPr>
          <p:nvPr/>
        </p:nvSpPr>
        <p:spPr bwMode="auto">
          <a:xfrm>
            <a:off x="179388" y="333375"/>
            <a:ext cx="7772400" cy="574675"/>
          </a:xfrm>
          <a:prstGeom prst="rect">
            <a:avLst/>
          </a:prstGeom>
          <a:noFill/>
          <a:ln w="9525">
            <a:noFill/>
            <a:miter lim="800000"/>
            <a:headEnd/>
            <a:tailEnd/>
          </a:ln>
        </p:spPr>
        <p:txBody>
          <a:bodyPr anchor="ctr"/>
          <a:lstStyle/>
          <a:p>
            <a:pPr eaLnBrk="1" hangingPunct="1">
              <a:lnSpc>
                <a:spcPct val="90000"/>
              </a:lnSpc>
            </a:pPr>
            <a:r>
              <a:rPr lang="es-MX" sz="3600">
                <a:solidFill>
                  <a:srgbClr val="3A90A4"/>
                </a:solidFill>
              </a:rPr>
              <a:t>Inserción de Investigadores Postdoctorales en la Academia</a:t>
            </a:r>
            <a:endParaRPr lang="es-ES_tradnl" sz="3600">
              <a:solidFill>
                <a:srgbClr val="3A90A4"/>
              </a:solidFill>
            </a:endParaRPr>
          </a:p>
        </p:txBody>
      </p:sp>
      <p:pic>
        <p:nvPicPr>
          <p:cNvPr id="231434" name="Picture 1034" descr="011"/>
          <p:cNvPicPr>
            <a:picLocks noChangeAspect="1" noChangeArrowheads="1"/>
          </p:cNvPicPr>
          <p:nvPr/>
        </p:nvPicPr>
        <p:blipFill>
          <a:blip r:embed="rId5" cstate="print"/>
          <a:srcRect/>
          <a:stretch>
            <a:fillRect/>
          </a:stretch>
        </p:blipFill>
        <p:spPr bwMode="auto">
          <a:xfrm>
            <a:off x="8307388" y="2208213"/>
            <a:ext cx="836612" cy="30495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489"/>
                                        </p:tgtEl>
                                        <p:attrNameLst>
                                          <p:attrName>style.visibility</p:attrName>
                                        </p:attrNameLst>
                                      </p:cBhvr>
                                      <p:to>
                                        <p:strVal val="visible"/>
                                      </p:to>
                                    </p:set>
                                    <p:animEffect transition="in" filter="fade">
                                      <p:cBhvr>
                                        <p:cTn id="7" dur="500"/>
                                        <p:tgtEl>
                                          <p:spTgt spid="2048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484"/>
                                        </p:tgtEl>
                                        <p:attrNameLst>
                                          <p:attrName>style.visibility</p:attrName>
                                        </p:attrNameLst>
                                      </p:cBhvr>
                                      <p:to>
                                        <p:strVal val="visible"/>
                                      </p:to>
                                    </p:set>
                                    <p:animEffect transition="in" filter="fade">
                                      <p:cBhvr>
                                        <p:cTn id="11" dur="1000"/>
                                        <p:tgtEl>
                                          <p:spTgt spid="20484"/>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231434"/>
                                        </p:tgtEl>
                                        <p:attrNameLst>
                                          <p:attrName>style.visibility</p:attrName>
                                        </p:attrNameLst>
                                      </p:cBhvr>
                                      <p:to>
                                        <p:strVal val="visible"/>
                                      </p:to>
                                    </p:set>
                                    <p:animEffect transition="in" filter="fade">
                                      <p:cBhvr>
                                        <p:cTn id="15" dur="500"/>
                                        <p:tgtEl>
                                          <p:spTgt spid="231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6"/>
          <p:cNvSpPr txBox="1">
            <a:spLocks noGrp="1" noChangeArrowheads="1"/>
          </p:cNvSpPr>
          <p:nvPr/>
        </p:nvSpPr>
        <p:spPr bwMode="auto">
          <a:xfrm>
            <a:off x="6553200" y="6248400"/>
            <a:ext cx="1905000" cy="457200"/>
          </a:xfrm>
          <a:prstGeom prst="rect">
            <a:avLst/>
          </a:prstGeom>
          <a:noFill/>
          <a:ln w="9525">
            <a:noFill/>
            <a:miter lim="800000"/>
            <a:headEnd/>
            <a:tailEnd/>
          </a:ln>
        </p:spPr>
        <p:txBody>
          <a:bodyPr/>
          <a:lstStyle/>
          <a:p>
            <a:pPr algn="r"/>
            <a:fld id="{B931B279-AE6F-4595-99DB-7FE22495D416}" type="slidenum">
              <a:rPr lang="es-ES_tradnl" sz="1400"/>
              <a:pPr algn="r"/>
              <a:t>6</a:t>
            </a:fld>
            <a:endParaRPr lang="es-ES_tradnl" sz="1400"/>
          </a:p>
        </p:txBody>
      </p:sp>
      <p:sp>
        <p:nvSpPr>
          <p:cNvPr id="253955" name="Rectangle 3"/>
          <p:cNvSpPr>
            <a:spLocks noGrp="1" noChangeArrowheads="1"/>
          </p:cNvSpPr>
          <p:nvPr>
            <p:ph type="title" idx="4294967295"/>
          </p:nvPr>
        </p:nvSpPr>
        <p:spPr>
          <a:xfrm>
            <a:off x="179388" y="333375"/>
            <a:ext cx="7772400" cy="574675"/>
          </a:xfrm>
          <a:noFill/>
        </p:spPr>
        <p:txBody>
          <a:bodyPr/>
          <a:lstStyle/>
          <a:p>
            <a:pPr algn="l" eaLnBrk="1" hangingPunct="1">
              <a:lnSpc>
                <a:spcPct val="90000"/>
              </a:lnSpc>
            </a:pPr>
            <a:r>
              <a:rPr lang="es-ES_tradnl" sz="2400" smtClean="0">
                <a:solidFill>
                  <a:srgbClr val="3A90A4"/>
                </a:solidFill>
              </a:rPr>
              <a:t>Valoración de la Ciencia, tecnología e Innovación basado en un Modelo de Competencias</a:t>
            </a:r>
            <a:br>
              <a:rPr lang="es-ES_tradnl" sz="2400" smtClean="0">
                <a:solidFill>
                  <a:srgbClr val="3A90A4"/>
                </a:solidFill>
              </a:rPr>
            </a:br>
            <a:r>
              <a:rPr lang="es-ES_tradnl" sz="2400" smtClean="0">
                <a:solidFill>
                  <a:srgbClr val="3A90A4"/>
                </a:solidFill>
              </a:rPr>
              <a:t>INDAGA</a:t>
            </a:r>
            <a:endParaRPr lang="es-ES_tradnl" sz="4000" smtClean="0"/>
          </a:p>
        </p:txBody>
      </p:sp>
      <p:sp>
        <p:nvSpPr>
          <p:cNvPr id="20484" name="Rectangle 4"/>
          <p:cNvSpPr>
            <a:spLocks noChangeArrowheads="1"/>
          </p:cNvSpPr>
          <p:nvPr/>
        </p:nvSpPr>
        <p:spPr bwMode="auto">
          <a:xfrm>
            <a:off x="179388" y="1341438"/>
            <a:ext cx="7056437" cy="1398587"/>
          </a:xfrm>
          <a:prstGeom prst="rect">
            <a:avLst/>
          </a:prstGeom>
          <a:noFill/>
          <a:ln w="9525">
            <a:noFill/>
            <a:miter lim="800000"/>
            <a:headEnd/>
            <a:tailEnd/>
          </a:ln>
        </p:spPr>
        <p:txBody>
          <a:bodyPr/>
          <a:lstStyle/>
          <a:p>
            <a:pPr marL="457200" indent="-457200" algn="just">
              <a:tabLst>
                <a:tab pos="292100" algn="l"/>
              </a:tabLst>
            </a:pPr>
            <a:r>
              <a:rPr lang="es-MX" sz="1200" b="1">
                <a:solidFill>
                  <a:schemeClr val="bg2"/>
                </a:solidFill>
                <a:latin typeface="Tahoma" pitchFamily="34" charset="0"/>
              </a:rPr>
              <a:t>Objetivo General</a:t>
            </a:r>
          </a:p>
          <a:p>
            <a:pPr marL="457200" indent="-457200" algn="just">
              <a:tabLst>
                <a:tab pos="292100" algn="l"/>
              </a:tabLst>
            </a:pPr>
            <a:endParaRPr lang="es-ES" sz="1200">
              <a:solidFill>
                <a:schemeClr val="bg2"/>
              </a:solidFill>
              <a:latin typeface="Tahoma" pitchFamily="34" charset="0"/>
            </a:endParaRPr>
          </a:p>
          <a:p>
            <a:pPr marL="457200" indent="-457200" algn="just">
              <a:tabLst>
                <a:tab pos="292100" algn="l"/>
              </a:tabLst>
            </a:pPr>
            <a:r>
              <a:rPr lang="es-ES" sz="1200">
                <a:solidFill>
                  <a:schemeClr val="bg2"/>
                </a:solidFill>
                <a:latin typeface="Tahoma" pitchFamily="34" charset="0"/>
              </a:rPr>
              <a:t>Promover, el interés y el gusto por la ciencia, la tecnología y la innovación, a través del descubrimiento y fortalecimiento de habilidades y destrezas, en niños y niñas de 5º y 6º año de Educación Básica, mediante un modelo basado en competencias y experiencias directas de prácticas científicas</a:t>
            </a:r>
          </a:p>
          <a:p>
            <a:pPr marL="457200" indent="-457200" algn="just">
              <a:tabLst>
                <a:tab pos="292100" algn="l"/>
              </a:tabLst>
            </a:pPr>
            <a:r>
              <a:rPr lang="es-ES" sz="1200">
                <a:solidFill>
                  <a:schemeClr val="bg2"/>
                </a:solidFill>
                <a:latin typeface="Tahoma" pitchFamily="34" charset="0"/>
              </a:rPr>
              <a:t>	</a:t>
            </a:r>
          </a:p>
          <a:p>
            <a:pPr marL="457200" indent="-457200" algn="just">
              <a:tabLst>
                <a:tab pos="292100" algn="l"/>
              </a:tabLst>
            </a:pPr>
            <a:r>
              <a:rPr lang="es-MX" sz="1200" b="1">
                <a:solidFill>
                  <a:schemeClr val="bg2"/>
                </a:solidFill>
                <a:latin typeface="Tahoma" pitchFamily="34" charset="0"/>
              </a:rPr>
              <a:t>Objetivos Específicos</a:t>
            </a:r>
          </a:p>
          <a:p>
            <a:pPr marL="457200" indent="-457200" algn="just">
              <a:tabLst>
                <a:tab pos="292100" algn="l"/>
              </a:tabLst>
            </a:pPr>
            <a:endParaRPr lang="es-ES" sz="1200">
              <a:solidFill>
                <a:schemeClr val="bg2"/>
              </a:solidFill>
              <a:latin typeface="Tahoma" pitchFamily="34" charset="0"/>
            </a:endParaRPr>
          </a:p>
          <a:p>
            <a:pPr marL="457200" indent="-457200" algn="just">
              <a:buFontTx/>
              <a:buChar char="•"/>
              <a:tabLst>
                <a:tab pos="292100" algn="l"/>
              </a:tabLst>
            </a:pPr>
            <a:r>
              <a:rPr lang="es-ES" sz="1200">
                <a:solidFill>
                  <a:schemeClr val="bg2"/>
                </a:solidFill>
                <a:latin typeface="Tahoma" pitchFamily="34" charset="0"/>
              </a:rPr>
              <a:t>Implementación en los establecimientos educacionales de una actividad extra programática bajo la modalidad de un Club en donde se ejecute la iniciativa (grupos de 20 niños y/o niñas)</a:t>
            </a:r>
          </a:p>
          <a:p>
            <a:pPr marL="457200" indent="-457200" algn="just">
              <a:buFontTx/>
              <a:buChar char="•"/>
              <a:tabLst>
                <a:tab pos="292100" algn="l"/>
              </a:tabLst>
            </a:pPr>
            <a:endParaRPr lang="es-ES" sz="1200">
              <a:solidFill>
                <a:schemeClr val="bg2"/>
              </a:solidFill>
              <a:latin typeface="Tahoma" pitchFamily="34" charset="0"/>
            </a:endParaRPr>
          </a:p>
          <a:p>
            <a:pPr marL="457200" indent="-457200" algn="just">
              <a:buFontTx/>
              <a:buChar char="•"/>
              <a:tabLst>
                <a:tab pos="292100" algn="l"/>
              </a:tabLst>
            </a:pPr>
            <a:r>
              <a:rPr lang="es-ES" sz="1200">
                <a:solidFill>
                  <a:schemeClr val="bg2"/>
                </a:solidFill>
                <a:latin typeface="Tahoma" pitchFamily="34" charset="0"/>
              </a:rPr>
              <a:t>Realización de Jornadas de capacitación dirigidas a los/as profesores y científicos/as encargados de la implementación de la actividad extra programática.</a:t>
            </a:r>
          </a:p>
          <a:p>
            <a:pPr marL="457200" indent="-457200" algn="just">
              <a:buFontTx/>
              <a:buChar char="•"/>
              <a:tabLst>
                <a:tab pos="292100" algn="l"/>
              </a:tabLst>
            </a:pPr>
            <a:r>
              <a:rPr lang="es-ES" sz="1200">
                <a:solidFill>
                  <a:schemeClr val="bg2"/>
                </a:solidFill>
                <a:latin typeface="Tahoma" pitchFamily="34" charset="0"/>
              </a:rPr>
              <a:t>Entrega de Kit de materiales didácticos y carpeta con actividades de aprendizaje para que sean utilizados durante la ejecución de la iniciativa.</a:t>
            </a:r>
          </a:p>
          <a:p>
            <a:pPr marL="457200" indent="-457200" algn="just">
              <a:buFontTx/>
              <a:buChar char="•"/>
              <a:tabLst>
                <a:tab pos="292100" algn="l"/>
              </a:tabLst>
            </a:pPr>
            <a:endParaRPr lang="es-ES" sz="1200">
              <a:solidFill>
                <a:schemeClr val="bg2"/>
              </a:solidFill>
              <a:latin typeface="Tahoma" pitchFamily="34" charset="0"/>
            </a:endParaRPr>
          </a:p>
          <a:p>
            <a:pPr marL="457200" indent="-457200" algn="just">
              <a:buFontTx/>
              <a:buChar char="•"/>
              <a:tabLst>
                <a:tab pos="292100" algn="l"/>
              </a:tabLst>
            </a:pPr>
            <a:r>
              <a:rPr lang="es-ES" sz="1200">
                <a:solidFill>
                  <a:schemeClr val="bg2"/>
                </a:solidFill>
                <a:latin typeface="Tahoma" pitchFamily="34" charset="0"/>
              </a:rPr>
              <a:t>Implementación de una Comunidad de Aprendizaje como plataforma de capacitación, formación y acompañamiento para todos los niños, niñas, docentes y científicos/as participantes en el programa, que opere sobre la base del intercambio de experiencias, aprendizaje a partir de la práctica y como un espacio de diálogo entre los diferentes actores.</a:t>
            </a:r>
          </a:p>
          <a:p>
            <a:pPr marL="457200" indent="-457200" algn="just">
              <a:tabLst>
                <a:tab pos="292100" algn="l"/>
              </a:tabLst>
            </a:pPr>
            <a:r>
              <a:rPr lang="es-ES" sz="1200">
                <a:solidFill>
                  <a:schemeClr val="bg2"/>
                </a:solidFill>
                <a:latin typeface="Tahoma" pitchFamily="34" charset="0"/>
              </a:rPr>
              <a:t>	</a:t>
            </a:r>
          </a:p>
          <a:p>
            <a:pPr marL="457200" indent="-457200" algn="just">
              <a:tabLst>
                <a:tab pos="292100" algn="l"/>
              </a:tabLst>
            </a:pPr>
            <a:r>
              <a:rPr lang="es-MX" sz="1200" b="1">
                <a:solidFill>
                  <a:schemeClr val="bg2"/>
                </a:solidFill>
                <a:latin typeface="Tahoma" pitchFamily="34" charset="0"/>
              </a:rPr>
              <a:t>Público Objetivo</a:t>
            </a:r>
          </a:p>
          <a:p>
            <a:pPr marL="457200" indent="-457200" algn="just">
              <a:buFontTx/>
              <a:buChar char="•"/>
              <a:tabLst>
                <a:tab pos="292100" algn="l"/>
              </a:tabLst>
            </a:pPr>
            <a:endParaRPr lang="es-MX" sz="1200">
              <a:solidFill>
                <a:schemeClr val="bg2"/>
              </a:solidFill>
              <a:latin typeface="Tahoma" pitchFamily="34" charset="0"/>
            </a:endParaRPr>
          </a:p>
          <a:p>
            <a:pPr marL="457200" indent="-457200" algn="just">
              <a:tabLst>
                <a:tab pos="292100" algn="l"/>
              </a:tabLst>
            </a:pPr>
            <a:r>
              <a:rPr lang="es-ES" sz="1200">
                <a:solidFill>
                  <a:schemeClr val="bg2"/>
                </a:solidFill>
                <a:latin typeface="Tahoma" pitchFamily="34" charset="0"/>
              </a:rPr>
              <a:t>Docentes que ejerzan en establecimientos educacionales municipalizados, subvencionados y privados de cualquier región del país y científicos que manifiesten el interés por desarrollar actividades extra programáticas para niños y niñas de quinto y sexto básico.</a:t>
            </a:r>
          </a:p>
          <a:p>
            <a:pPr marL="457200" indent="-457200" algn="just">
              <a:tabLst>
                <a:tab pos="292100" algn="l"/>
              </a:tabLst>
            </a:pPr>
            <a:r>
              <a:rPr lang="es-ES" sz="1200">
                <a:solidFill>
                  <a:schemeClr val="bg2"/>
                </a:solidFill>
                <a:latin typeface="Tahoma" pitchFamily="34" charset="0"/>
              </a:rPr>
              <a:t>	</a:t>
            </a:r>
            <a:endParaRPr lang="es-MX" sz="1200">
              <a:solidFill>
                <a:schemeClr val="bg2"/>
              </a:solidFill>
              <a:latin typeface="Tahoma" pitchFamily="34" charset="0"/>
            </a:endParaRPr>
          </a:p>
        </p:txBody>
      </p:sp>
      <p:pic>
        <p:nvPicPr>
          <p:cNvPr id="253957" name="Picture 7" descr="raya"/>
          <p:cNvPicPr>
            <a:picLocks noChangeAspect="1" noChangeArrowheads="1"/>
          </p:cNvPicPr>
          <p:nvPr/>
        </p:nvPicPr>
        <p:blipFill>
          <a:blip r:embed="rId3" cstate="print"/>
          <a:srcRect/>
          <a:stretch>
            <a:fillRect/>
          </a:stretch>
        </p:blipFill>
        <p:spPr bwMode="auto">
          <a:xfrm>
            <a:off x="-36513" y="1184275"/>
            <a:ext cx="5761038" cy="12700"/>
          </a:xfrm>
          <a:prstGeom prst="rect">
            <a:avLst/>
          </a:prstGeom>
          <a:noFill/>
          <a:ln w="9525">
            <a:noFill/>
            <a:miter lim="800000"/>
            <a:headEnd/>
            <a:tailEnd/>
          </a:ln>
        </p:spPr>
      </p:pic>
      <p:sp>
        <p:nvSpPr>
          <p:cNvPr id="253958" name="13 Marcador de número de diapositiva"/>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EDA73EF3-A943-4139-897B-52010B4D5A7D}" type="slidenum">
              <a:rPr lang="es-ES_tradnl" sz="1400"/>
              <a:pPr algn="r"/>
              <a:t>6</a:t>
            </a:fld>
            <a:endParaRPr lang="es-ES_tradnl" sz="1400"/>
          </a:p>
        </p:txBody>
      </p:sp>
      <p:pic>
        <p:nvPicPr>
          <p:cNvPr id="253961" name="Picture 1033" descr="0012"/>
          <p:cNvPicPr>
            <a:picLocks noChangeAspect="1" noChangeArrowheads="1"/>
          </p:cNvPicPr>
          <p:nvPr/>
        </p:nvPicPr>
        <p:blipFill>
          <a:blip r:embed="rId4" cstate="print"/>
          <a:srcRect/>
          <a:stretch>
            <a:fillRect/>
          </a:stretch>
        </p:blipFill>
        <p:spPr bwMode="auto">
          <a:xfrm>
            <a:off x="7380288" y="2205038"/>
            <a:ext cx="836612" cy="3049587"/>
          </a:xfrm>
          <a:prstGeom prst="rect">
            <a:avLst/>
          </a:prstGeom>
          <a:noFill/>
        </p:spPr>
      </p:pic>
      <p:pic>
        <p:nvPicPr>
          <p:cNvPr id="253962" name="Picture 1034" descr="DSCF0047"/>
          <p:cNvPicPr>
            <a:picLocks noChangeAspect="1" noChangeArrowheads="1"/>
          </p:cNvPicPr>
          <p:nvPr/>
        </p:nvPicPr>
        <p:blipFill>
          <a:blip r:embed="rId5" cstate="print"/>
          <a:srcRect/>
          <a:stretch>
            <a:fillRect/>
          </a:stretch>
        </p:blipFill>
        <p:spPr bwMode="auto">
          <a:xfrm>
            <a:off x="8305800" y="2209800"/>
            <a:ext cx="836613" cy="30495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fade">
                                      <p:cBhvr>
                                        <p:cTn id="7" dur="1000"/>
                                        <p:tgtEl>
                                          <p:spTgt spid="2048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53961"/>
                                        </p:tgtEl>
                                        <p:attrNameLst>
                                          <p:attrName>style.visibility</p:attrName>
                                        </p:attrNameLst>
                                      </p:cBhvr>
                                      <p:to>
                                        <p:strVal val="visible"/>
                                      </p:to>
                                    </p:set>
                                    <p:animEffect transition="in" filter="fade">
                                      <p:cBhvr>
                                        <p:cTn id="11" dur="500"/>
                                        <p:tgtEl>
                                          <p:spTgt spid="253961"/>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253962"/>
                                        </p:tgtEl>
                                        <p:attrNameLst>
                                          <p:attrName>style.visibility</p:attrName>
                                        </p:attrNameLst>
                                      </p:cBhvr>
                                      <p:to>
                                        <p:strVal val="visible"/>
                                      </p:to>
                                    </p:set>
                                    <p:animEffect transition="in" filter="fade">
                                      <p:cBhvr>
                                        <p:cTn id="15" dur="500"/>
                                        <p:tgtEl>
                                          <p:spTgt spid="253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6"/>
          <p:cNvSpPr txBox="1">
            <a:spLocks noGrp="1" noChangeArrowheads="1"/>
          </p:cNvSpPr>
          <p:nvPr/>
        </p:nvSpPr>
        <p:spPr bwMode="auto">
          <a:xfrm>
            <a:off x="6553200" y="6248400"/>
            <a:ext cx="1905000" cy="457200"/>
          </a:xfrm>
          <a:prstGeom prst="rect">
            <a:avLst/>
          </a:prstGeom>
          <a:noFill/>
          <a:ln w="9525">
            <a:noFill/>
            <a:miter lim="800000"/>
            <a:headEnd/>
            <a:tailEnd/>
          </a:ln>
        </p:spPr>
        <p:txBody>
          <a:bodyPr/>
          <a:lstStyle/>
          <a:p>
            <a:pPr algn="r"/>
            <a:fld id="{05F1E250-5185-45F6-88B4-F3DA7980AEAF}" type="slidenum">
              <a:rPr lang="es-ES_tradnl" sz="1400"/>
              <a:pPr algn="r"/>
              <a:t>7</a:t>
            </a:fld>
            <a:endParaRPr lang="es-ES_tradnl" sz="1400"/>
          </a:p>
        </p:txBody>
      </p:sp>
      <p:sp>
        <p:nvSpPr>
          <p:cNvPr id="258051" name="Rectangle 3"/>
          <p:cNvSpPr>
            <a:spLocks noGrp="1" noChangeArrowheads="1"/>
          </p:cNvSpPr>
          <p:nvPr>
            <p:ph type="title" idx="4294967295"/>
          </p:nvPr>
        </p:nvSpPr>
        <p:spPr>
          <a:xfrm>
            <a:off x="179388" y="333375"/>
            <a:ext cx="7772400" cy="574675"/>
          </a:xfrm>
          <a:noFill/>
        </p:spPr>
        <p:txBody>
          <a:bodyPr/>
          <a:lstStyle/>
          <a:p>
            <a:pPr algn="l" eaLnBrk="1" hangingPunct="1">
              <a:lnSpc>
                <a:spcPct val="90000"/>
              </a:lnSpc>
            </a:pPr>
            <a:r>
              <a:rPr lang="es-ES_tradnl" sz="2400" smtClean="0">
                <a:solidFill>
                  <a:srgbClr val="3A90A4"/>
                </a:solidFill>
              </a:rPr>
              <a:t>Valoración de la Ciencia, tecnología e Innovación basado en un Modelo de Competencias</a:t>
            </a:r>
            <a:br>
              <a:rPr lang="es-ES_tradnl" sz="2400" smtClean="0">
                <a:solidFill>
                  <a:srgbClr val="3A90A4"/>
                </a:solidFill>
              </a:rPr>
            </a:br>
            <a:r>
              <a:rPr lang="es-ES_tradnl" sz="2400" smtClean="0">
                <a:solidFill>
                  <a:srgbClr val="3A90A4"/>
                </a:solidFill>
              </a:rPr>
              <a:t>INDAGA</a:t>
            </a:r>
            <a:endParaRPr lang="es-ES_tradnl" sz="4000" smtClean="0"/>
          </a:p>
        </p:txBody>
      </p:sp>
      <p:sp>
        <p:nvSpPr>
          <p:cNvPr id="20484" name="Rectangle 4"/>
          <p:cNvSpPr>
            <a:spLocks noChangeArrowheads="1"/>
          </p:cNvSpPr>
          <p:nvPr/>
        </p:nvSpPr>
        <p:spPr bwMode="auto">
          <a:xfrm>
            <a:off x="179388" y="1341438"/>
            <a:ext cx="7056437" cy="1398587"/>
          </a:xfrm>
          <a:prstGeom prst="rect">
            <a:avLst/>
          </a:prstGeom>
          <a:noFill/>
          <a:ln w="9525">
            <a:noFill/>
            <a:miter lim="800000"/>
            <a:headEnd/>
            <a:tailEnd/>
          </a:ln>
        </p:spPr>
        <p:txBody>
          <a:bodyPr/>
          <a:lstStyle/>
          <a:p>
            <a:pPr marL="457200" indent="-457200" algn="just">
              <a:tabLst>
                <a:tab pos="292100" algn="l"/>
              </a:tabLst>
            </a:pPr>
            <a:r>
              <a:rPr lang="es-MX" sz="1200" b="1">
                <a:solidFill>
                  <a:schemeClr val="bg2"/>
                </a:solidFill>
                <a:latin typeface="Tahoma" pitchFamily="34" charset="0"/>
              </a:rPr>
              <a:t>Postulación</a:t>
            </a:r>
          </a:p>
          <a:p>
            <a:pPr marL="457200" indent="-457200" algn="just">
              <a:tabLst>
                <a:tab pos="292100" algn="l"/>
              </a:tabLst>
            </a:pPr>
            <a:endParaRPr lang="es-ES" sz="1200">
              <a:solidFill>
                <a:schemeClr val="bg2"/>
              </a:solidFill>
              <a:latin typeface="Tahoma" pitchFamily="34" charset="0"/>
            </a:endParaRPr>
          </a:p>
          <a:p>
            <a:pPr marL="457200" indent="-457200" algn="just">
              <a:tabLst>
                <a:tab pos="292100" algn="l"/>
              </a:tabLst>
            </a:pPr>
            <a:r>
              <a:rPr lang="es-ES" sz="1200">
                <a:solidFill>
                  <a:schemeClr val="bg2"/>
                </a:solidFill>
                <a:latin typeface="Tahoma" pitchFamily="34" charset="0"/>
              </a:rPr>
              <a:t>En el caso de docentes: </a:t>
            </a:r>
          </a:p>
          <a:p>
            <a:pPr marL="457200" indent="-457200" algn="just">
              <a:tabLst>
                <a:tab pos="292100" algn="l"/>
              </a:tabLst>
            </a:pPr>
            <a:endParaRPr lang="es-ES" sz="1200">
              <a:solidFill>
                <a:schemeClr val="bg2"/>
              </a:solidFill>
              <a:latin typeface="Tahoma" pitchFamily="34" charset="0"/>
            </a:endParaRPr>
          </a:p>
          <a:p>
            <a:pPr marL="457200" indent="-457200" algn="just">
              <a:buFontTx/>
              <a:buChar char="•"/>
              <a:tabLst>
                <a:tab pos="292100" algn="l"/>
              </a:tabLst>
            </a:pPr>
            <a:r>
              <a:rPr lang="es-ES" sz="1200">
                <a:solidFill>
                  <a:schemeClr val="bg2"/>
                </a:solidFill>
                <a:latin typeface="Tahoma" pitchFamily="34" charset="0"/>
              </a:rPr>
              <a:t> Ejercer como profesores/as de alguno de los siguientes subsectores: estudio y comprensión de la naturaleza, estudio y comprensión de la sociedad y educación tecnológica.</a:t>
            </a:r>
          </a:p>
          <a:p>
            <a:pPr marL="457200" indent="-457200" algn="just">
              <a:buFontTx/>
              <a:buChar char="•"/>
              <a:tabLst>
                <a:tab pos="292100" algn="l"/>
              </a:tabLst>
            </a:pPr>
            <a:endParaRPr lang="es-ES" sz="1200">
              <a:solidFill>
                <a:schemeClr val="bg2"/>
              </a:solidFill>
              <a:latin typeface="Tahoma" pitchFamily="34" charset="0"/>
            </a:endParaRPr>
          </a:p>
          <a:p>
            <a:pPr marL="457200" indent="-457200" algn="just">
              <a:buFontTx/>
              <a:buChar char="•"/>
              <a:tabLst>
                <a:tab pos="292100" algn="l"/>
              </a:tabLst>
            </a:pPr>
            <a:r>
              <a:rPr lang="es-ES" sz="1200">
                <a:solidFill>
                  <a:schemeClr val="bg2"/>
                </a:solidFill>
                <a:latin typeface="Tahoma" pitchFamily="34" charset="0"/>
              </a:rPr>
              <a:t>2. Contar con el patrocinio formal de la dirección del establecimiento educacional al cual pertenece.</a:t>
            </a:r>
          </a:p>
          <a:p>
            <a:pPr marL="457200" indent="-457200" algn="just">
              <a:tabLst>
                <a:tab pos="292100" algn="l"/>
              </a:tabLst>
            </a:pPr>
            <a:endParaRPr lang="es-ES" sz="1200">
              <a:solidFill>
                <a:schemeClr val="bg2"/>
              </a:solidFill>
              <a:latin typeface="Tahoma" pitchFamily="34" charset="0"/>
            </a:endParaRPr>
          </a:p>
          <a:p>
            <a:pPr marL="457200" indent="-457200" algn="just">
              <a:tabLst>
                <a:tab pos="292100" algn="l"/>
              </a:tabLst>
            </a:pPr>
            <a:r>
              <a:rPr lang="es-ES" sz="1200">
                <a:solidFill>
                  <a:schemeClr val="bg2"/>
                </a:solidFill>
                <a:latin typeface="Tahoma" pitchFamily="34" charset="0"/>
              </a:rPr>
              <a:t>En el caso de científicos:</a:t>
            </a:r>
          </a:p>
          <a:p>
            <a:pPr marL="457200" indent="-457200" algn="just">
              <a:tabLst>
                <a:tab pos="292100" algn="l"/>
              </a:tabLst>
            </a:pPr>
            <a:endParaRPr lang="es-ES" sz="1200">
              <a:solidFill>
                <a:schemeClr val="bg2"/>
              </a:solidFill>
              <a:latin typeface="Tahoma" pitchFamily="34" charset="0"/>
            </a:endParaRPr>
          </a:p>
          <a:p>
            <a:pPr marL="457200" indent="-457200" algn="just">
              <a:tabLst>
                <a:tab pos="292100" algn="l"/>
              </a:tabLst>
            </a:pPr>
            <a:r>
              <a:rPr lang="es-ES" sz="1200">
                <a:solidFill>
                  <a:schemeClr val="bg2"/>
                </a:solidFill>
                <a:latin typeface="Tahoma" pitchFamily="34" charset="0"/>
              </a:rPr>
              <a:t>1. Contar con el patrocinio formal de la dirección del establecimiento educacional con el que trabajarán, manifestado a través de una carta compromiso firmada por el director/a del establecimiento educacional, que indica el acuerdo a implementar la actividad extra programática y trabajar con el material didáctico diseñados para tal efecto.</a:t>
            </a:r>
          </a:p>
          <a:p>
            <a:pPr marL="457200" indent="-457200" algn="just">
              <a:tabLst>
                <a:tab pos="292100" algn="l"/>
              </a:tabLst>
            </a:pPr>
            <a:r>
              <a:rPr lang="es-ES" sz="1200">
                <a:solidFill>
                  <a:schemeClr val="bg2"/>
                </a:solidFill>
                <a:latin typeface="Tahoma" pitchFamily="34" charset="0"/>
              </a:rPr>
              <a:t>	</a:t>
            </a:r>
          </a:p>
          <a:p>
            <a:pPr marL="457200" indent="-457200" algn="just">
              <a:tabLst>
                <a:tab pos="292100" algn="l"/>
              </a:tabLst>
            </a:pPr>
            <a:r>
              <a:rPr lang="es-MX" sz="1200" b="1">
                <a:solidFill>
                  <a:schemeClr val="bg2"/>
                </a:solidFill>
                <a:latin typeface="Tahoma" pitchFamily="34" charset="0"/>
              </a:rPr>
              <a:t>Duración: </a:t>
            </a:r>
            <a:r>
              <a:rPr lang="es-MX" sz="1200">
                <a:solidFill>
                  <a:schemeClr val="bg2"/>
                </a:solidFill>
                <a:latin typeface="Tahoma" pitchFamily="34" charset="0"/>
              </a:rPr>
              <a:t> durante el año escolar</a:t>
            </a:r>
          </a:p>
          <a:p>
            <a:pPr marL="457200" indent="-457200" algn="just">
              <a:tabLst>
                <a:tab pos="292100" algn="l"/>
              </a:tabLst>
            </a:pPr>
            <a:endParaRPr lang="es-MX" sz="1200">
              <a:solidFill>
                <a:schemeClr val="bg2"/>
              </a:solidFill>
              <a:latin typeface="Tahoma" pitchFamily="34" charset="0"/>
            </a:endParaRPr>
          </a:p>
        </p:txBody>
      </p:sp>
      <p:pic>
        <p:nvPicPr>
          <p:cNvPr id="258053" name="Picture 7" descr="raya"/>
          <p:cNvPicPr>
            <a:picLocks noChangeAspect="1" noChangeArrowheads="1"/>
          </p:cNvPicPr>
          <p:nvPr/>
        </p:nvPicPr>
        <p:blipFill>
          <a:blip r:embed="rId3" cstate="print"/>
          <a:srcRect/>
          <a:stretch>
            <a:fillRect/>
          </a:stretch>
        </p:blipFill>
        <p:spPr bwMode="auto">
          <a:xfrm>
            <a:off x="-36513" y="1184275"/>
            <a:ext cx="5761038" cy="12700"/>
          </a:xfrm>
          <a:prstGeom prst="rect">
            <a:avLst/>
          </a:prstGeom>
          <a:noFill/>
          <a:ln w="9525">
            <a:noFill/>
            <a:miter lim="800000"/>
            <a:headEnd/>
            <a:tailEnd/>
          </a:ln>
        </p:spPr>
      </p:pic>
      <p:sp>
        <p:nvSpPr>
          <p:cNvPr id="258054" name="13 Marcador de número de diapositiva"/>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79B19A8F-A65F-4C77-90EE-64AC764D6F7C}" type="slidenum">
              <a:rPr lang="es-ES_tradnl" sz="1400"/>
              <a:pPr algn="r"/>
              <a:t>7</a:t>
            </a:fld>
            <a:endParaRPr lang="es-ES_tradnl" sz="1400"/>
          </a:p>
        </p:txBody>
      </p:sp>
      <p:pic>
        <p:nvPicPr>
          <p:cNvPr id="258055" name="Picture 1031" descr="0012"/>
          <p:cNvPicPr>
            <a:picLocks noChangeAspect="1" noChangeArrowheads="1"/>
          </p:cNvPicPr>
          <p:nvPr/>
        </p:nvPicPr>
        <p:blipFill>
          <a:blip r:embed="rId4" cstate="print"/>
          <a:srcRect/>
          <a:stretch>
            <a:fillRect/>
          </a:stretch>
        </p:blipFill>
        <p:spPr bwMode="auto">
          <a:xfrm>
            <a:off x="7380288" y="2205038"/>
            <a:ext cx="836612" cy="3049587"/>
          </a:xfrm>
          <a:prstGeom prst="rect">
            <a:avLst/>
          </a:prstGeom>
          <a:noFill/>
        </p:spPr>
      </p:pic>
      <p:pic>
        <p:nvPicPr>
          <p:cNvPr id="258056" name="Picture 1032" descr="DSCF0047"/>
          <p:cNvPicPr>
            <a:picLocks noChangeAspect="1" noChangeArrowheads="1"/>
          </p:cNvPicPr>
          <p:nvPr/>
        </p:nvPicPr>
        <p:blipFill>
          <a:blip r:embed="rId5" cstate="print"/>
          <a:srcRect/>
          <a:stretch>
            <a:fillRect/>
          </a:stretch>
        </p:blipFill>
        <p:spPr bwMode="auto">
          <a:xfrm>
            <a:off x="8305800" y="2209800"/>
            <a:ext cx="836613" cy="30495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fade">
                                      <p:cBhvr>
                                        <p:cTn id="7" dur="1000"/>
                                        <p:tgtEl>
                                          <p:spTgt spid="2048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58055"/>
                                        </p:tgtEl>
                                        <p:attrNameLst>
                                          <p:attrName>style.visibility</p:attrName>
                                        </p:attrNameLst>
                                      </p:cBhvr>
                                      <p:to>
                                        <p:strVal val="visible"/>
                                      </p:to>
                                    </p:set>
                                    <p:animEffect transition="in" filter="fade">
                                      <p:cBhvr>
                                        <p:cTn id="11" dur="500"/>
                                        <p:tgtEl>
                                          <p:spTgt spid="258055"/>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258056"/>
                                        </p:tgtEl>
                                        <p:attrNameLst>
                                          <p:attrName>style.visibility</p:attrName>
                                        </p:attrNameLst>
                                      </p:cBhvr>
                                      <p:to>
                                        <p:strVal val="visible"/>
                                      </p:to>
                                    </p:set>
                                    <p:animEffect transition="in" filter="fade">
                                      <p:cBhvr>
                                        <p:cTn id="15" dur="500"/>
                                        <p:tgtEl>
                                          <p:spTgt spid="258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6"/>
          <p:cNvSpPr txBox="1">
            <a:spLocks noGrp="1" noChangeArrowheads="1"/>
          </p:cNvSpPr>
          <p:nvPr/>
        </p:nvSpPr>
        <p:spPr bwMode="auto">
          <a:xfrm>
            <a:off x="6553200" y="6248400"/>
            <a:ext cx="1905000" cy="457200"/>
          </a:xfrm>
          <a:prstGeom prst="rect">
            <a:avLst/>
          </a:prstGeom>
          <a:noFill/>
          <a:ln w="9525">
            <a:noFill/>
            <a:miter lim="800000"/>
            <a:headEnd/>
            <a:tailEnd/>
          </a:ln>
        </p:spPr>
        <p:txBody>
          <a:bodyPr/>
          <a:lstStyle/>
          <a:p>
            <a:pPr algn="r"/>
            <a:fld id="{443D3DD8-C67A-4D6D-AB00-35EDB2EA6000}" type="slidenum">
              <a:rPr lang="es-ES_tradnl" sz="1400"/>
              <a:pPr algn="r"/>
              <a:t>8</a:t>
            </a:fld>
            <a:endParaRPr lang="es-ES_tradnl" sz="1400"/>
          </a:p>
        </p:txBody>
      </p:sp>
      <p:sp>
        <p:nvSpPr>
          <p:cNvPr id="260099" name="Rectangle 3"/>
          <p:cNvSpPr>
            <a:spLocks noGrp="1" noChangeArrowheads="1"/>
          </p:cNvSpPr>
          <p:nvPr>
            <p:ph type="title" idx="4294967295"/>
          </p:nvPr>
        </p:nvSpPr>
        <p:spPr>
          <a:xfrm>
            <a:off x="179388" y="333375"/>
            <a:ext cx="7772400" cy="574675"/>
          </a:xfrm>
          <a:noFill/>
        </p:spPr>
        <p:txBody>
          <a:bodyPr/>
          <a:lstStyle/>
          <a:p>
            <a:pPr algn="l" eaLnBrk="1" hangingPunct="1">
              <a:lnSpc>
                <a:spcPct val="90000"/>
              </a:lnSpc>
            </a:pPr>
            <a:r>
              <a:rPr lang="es-ES_tradnl" sz="2400" smtClean="0">
                <a:solidFill>
                  <a:srgbClr val="3A90A4"/>
                </a:solidFill>
              </a:rPr>
              <a:t>Valoración de la Ciencia, tecnología e Innovación basado en un Modelo de Competencias</a:t>
            </a:r>
            <a:br>
              <a:rPr lang="es-ES_tradnl" sz="2400" smtClean="0">
                <a:solidFill>
                  <a:srgbClr val="3A90A4"/>
                </a:solidFill>
              </a:rPr>
            </a:br>
            <a:r>
              <a:rPr lang="es-ES_tradnl" sz="2400" smtClean="0">
                <a:solidFill>
                  <a:srgbClr val="3A90A4"/>
                </a:solidFill>
              </a:rPr>
              <a:t>INDAGA</a:t>
            </a:r>
            <a:endParaRPr lang="es-ES_tradnl" sz="4000" smtClean="0"/>
          </a:p>
        </p:txBody>
      </p:sp>
      <p:sp>
        <p:nvSpPr>
          <p:cNvPr id="20484" name="Rectangle 4"/>
          <p:cNvSpPr>
            <a:spLocks noChangeArrowheads="1"/>
          </p:cNvSpPr>
          <p:nvPr/>
        </p:nvSpPr>
        <p:spPr bwMode="auto">
          <a:xfrm>
            <a:off x="179388" y="1341438"/>
            <a:ext cx="7056437" cy="1398587"/>
          </a:xfrm>
          <a:prstGeom prst="rect">
            <a:avLst/>
          </a:prstGeom>
          <a:noFill/>
          <a:ln w="9525">
            <a:noFill/>
            <a:miter lim="800000"/>
            <a:headEnd/>
            <a:tailEnd/>
          </a:ln>
        </p:spPr>
        <p:txBody>
          <a:bodyPr/>
          <a:lstStyle/>
          <a:p>
            <a:pPr marL="457200" indent="-457200" algn="just">
              <a:tabLst>
                <a:tab pos="292100" algn="l"/>
              </a:tabLst>
            </a:pPr>
            <a:r>
              <a:rPr lang="es-MX" sz="1200" b="1">
                <a:solidFill>
                  <a:schemeClr val="bg2"/>
                </a:solidFill>
                <a:latin typeface="Tahoma" pitchFamily="34" charset="0"/>
              </a:rPr>
              <a:t>Financiamiento</a:t>
            </a:r>
            <a:endParaRPr lang="es-MX" sz="1200">
              <a:solidFill>
                <a:schemeClr val="bg2"/>
              </a:solidFill>
              <a:latin typeface="Tahoma" pitchFamily="34" charset="0"/>
            </a:endParaRPr>
          </a:p>
          <a:p>
            <a:pPr marL="457200" indent="-457200" algn="just">
              <a:tabLst>
                <a:tab pos="292100" algn="l"/>
              </a:tabLst>
            </a:pPr>
            <a:endParaRPr lang="es-MX" sz="1200">
              <a:solidFill>
                <a:schemeClr val="bg2"/>
              </a:solidFill>
              <a:latin typeface="Tahoma" pitchFamily="34" charset="0"/>
            </a:endParaRPr>
          </a:p>
          <a:p>
            <a:pPr marL="457200" indent="-457200" algn="just">
              <a:buFontTx/>
              <a:buAutoNum type="arabicPeriod"/>
              <a:tabLst>
                <a:tab pos="292100" algn="l"/>
              </a:tabLst>
            </a:pPr>
            <a:r>
              <a:rPr lang="es-ES" sz="1200">
                <a:solidFill>
                  <a:schemeClr val="bg2"/>
                </a:solidFill>
                <a:latin typeface="Tahoma" pitchFamily="34" charset="0"/>
              </a:rPr>
              <a:t>Actividades de capacitación, las que serán completamente gratuitas para cada docente o científico/a. Estas incluyen:</a:t>
            </a:r>
          </a:p>
          <a:p>
            <a:pPr marL="457200" indent="-457200" algn="just">
              <a:tabLst>
                <a:tab pos="292100" algn="l"/>
              </a:tabLst>
            </a:pPr>
            <a:r>
              <a:rPr lang="es-ES" sz="1200">
                <a:solidFill>
                  <a:schemeClr val="bg2"/>
                </a:solidFill>
                <a:latin typeface="Tahoma" pitchFamily="34" charset="0"/>
              </a:rPr>
              <a:t>	• Traslados de docentes y científicos/as contra boletas</a:t>
            </a:r>
          </a:p>
          <a:p>
            <a:pPr marL="457200" indent="-457200" algn="just">
              <a:tabLst>
                <a:tab pos="292100" algn="l"/>
              </a:tabLst>
            </a:pPr>
            <a:r>
              <a:rPr lang="es-ES" sz="1200">
                <a:solidFill>
                  <a:schemeClr val="bg2"/>
                </a:solidFill>
                <a:latin typeface="Tahoma" pitchFamily="34" charset="0"/>
              </a:rPr>
              <a:t>	• Alojamiento y alimentación de docentes y científicos/as</a:t>
            </a:r>
          </a:p>
          <a:p>
            <a:pPr marL="457200" indent="-457200" algn="just">
              <a:tabLst>
                <a:tab pos="292100" algn="l"/>
              </a:tabLst>
            </a:pPr>
            <a:r>
              <a:rPr lang="es-ES" sz="1200">
                <a:solidFill>
                  <a:schemeClr val="bg2"/>
                </a:solidFill>
                <a:latin typeface="Tahoma" pitchFamily="34" charset="0"/>
              </a:rPr>
              <a:t>	• Carpeta de actividades de aprendizaje.</a:t>
            </a:r>
          </a:p>
          <a:p>
            <a:pPr marL="457200" indent="-457200" algn="just">
              <a:tabLst>
                <a:tab pos="292100" algn="l"/>
              </a:tabLst>
            </a:pPr>
            <a:r>
              <a:rPr lang="es-ES" sz="1200">
                <a:solidFill>
                  <a:schemeClr val="bg2"/>
                </a:solidFill>
                <a:latin typeface="Tahoma" pitchFamily="34" charset="0"/>
              </a:rPr>
              <a:t>	• Manual para el Monitor.</a:t>
            </a:r>
          </a:p>
          <a:p>
            <a:pPr marL="457200" indent="-457200" algn="just">
              <a:tabLst>
                <a:tab pos="292100" algn="l"/>
              </a:tabLst>
            </a:pPr>
            <a:r>
              <a:rPr lang="es-ES" sz="1200">
                <a:solidFill>
                  <a:schemeClr val="bg2"/>
                </a:solidFill>
                <a:latin typeface="Tahoma" pitchFamily="34" charset="0"/>
              </a:rPr>
              <a:t>	• Kit de materiales para realizar las actividades.</a:t>
            </a:r>
          </a:p>
          <a:p>
            <a:pPr marL="457200" indent="-457200" algn="just">
              <a:tabLst>
                <a:tab pos="292100" algn="l"/>
              </a:tabLst>
            </a:pPr>
            <a:r>
              <a:rPr lang="es-ES" sz="1200">
                <a:solidFill>
                  <a:schemeClr val="bg2"/>
                </a:solidFill>
                <a:latin typeface="Tahoma" pitchFamily="34" charset="0"/>
              </a:rPr>
              <a:t>	• Manual de uso de la Comunidad de Aprendizaje.</a:t>
            </a:r>
          </a:p>
          <a:p>
            <a:pPr marL="457200" indent="-457200" algn="just">
              <a:tabLst>
                <a:tab pos="292100" algn="l"/>
              </a:tabLst>
            </a:pPr>
            <a:endParaRPr lang="es-ES" sz="1200">
              <a:solidFill>
                <a:schemeClr val="bg2"/>
              </a:solidFill>
              <a:latin typeface="Tahoma" pitchFamily="34" charset="0"/>
            </a:endParaRPr>
          </a:p>
          <a:p>
            <a:pPr marL="457200" indent="-457200" algn="just">
              <a:buFontTx/>
              <a:buAutoNum type="arabicPeriod" startAt="2"/>
              <a:tabLst>
                <a:tab pos="292100" algn="l"/>
              </a:tabLst>
            </a:pPr>
            <a:r>
              <a:rPr lang="es-ES" sz="1200">
                <a:solidFill>
                  <a:schemeClr val="bg2"/>
                </a:solidFill>
                <a:latin typeface="Tahoma" pitchFamily="34" charset="0"/>
              </a:rPr>
              <a:t>Recursos a cada uno/a de los/as 700 docentes y científicos/as seleccionados por un monto de $300.000 para cada uno de ellos, destinados a cubrir los costos de las horas de trabajo efectivo realizadas durante las actividades extra programáticas y la reproducción del material didáctico (fotocopias y material de reciclaje o reutilización).</a:t>
            </a:r>
          </a:p>
          <a:p>
            <a:pPr marL="457200" indent="-457200" algn="just">
              <a:buFontTx/>
              <a:buAutoNum type="arabicPeriod" startAt="2"/>
              <a:tabLst>
                <a:tab pos="292100" algn="l"/>
              </a:tabLst>
            </a:pPr>
            <a:endParaRPr lang="es-ES" sz="1200">
              <a:solidFill>
                <a:schemeClr val="bg2"/>
              </a:solidFill>
              <a:latin typeface="Tahoma" pitchFamily="34" charset="0"/>
            </a:endParaRPr>
          </a:p>
          <a:p>
            <a:pPr marL="457200" indent="-457200" algn="just">
              <a:tabLst>
                <a:tab pos="292100" algn="l"/>
              </a:tabLst>
            </a:pPr>
            <a:r>
              <a:rPr lang="es-ES" sz="1200" b="1">
                <a:solidFill>
                  <a:schemeClr val="bg2"/>
                </a:solidFill>
                <a:latin typeface="Tahoma" pitchFamily="34" charset="0"/>
              </a:rPr>
              <a:t>Presupuesto 2007: M$467.000</a:t>
            </a:r>
          </a:p>
          <a:p>
            <a:pPr marL="457200" indent="-457200" algn="just">
              <a:tabLst>
                <a:tab pos="292100" algn="l"/>
              </a:tabLst>
            </a:pPr>
            <a:endParaRPr lang="es-ES" sz="1200" b="1">
              <a:solidFill>
                <a:schemeClr val="bg2"/>
              </a:solidFill>
              <a:latin typeface="Tahoma" pitchFamily="34" charset="0"/>
            </a:endParaRPr>
          </a:p>
          <a:p>
            <a:pPr marL="457200" indent="-457200" algn="just">
              <a:tabLst>
                <a:tab pos="292100" algn="l"/>
              </a:tabLst>
            </a:pPr>
            <a:r>
              <a:rPr lang="es-ES" sz="1200" b="1">
                <a:solidFill>
                  <a:schemeClr val="bg2"/>
                </a:solidFill>
                <a:latin typeface="Tahoma" pitchFamily="34" charset="0"/>
              </a:rPr>
              <a:t>Resultados 2007</a:t>
            </a:r>
          </a:p>
          <a:p>
            <a:pPr marL="457200" indent="-457200" algn="just">
              <a:tabLst>
                <a:tab pos="292100" algn="l"/>
              </a:tabLst>
            </a:pPr>
            <a:endParaRPr lang="es-MX" sz="1200">
              <a:solidFill>
                <a:schemeClr val="bg2"/>
              </a:solidFill>
              <a:latin typeface="Tahoma" pitchFamily="34" charset="0"/>
            </a:endParaRPr>
          </a:p>
          <a:p>
            <a:pPr marL="457200" indent="-457200" algn="just">
              <a:tabLst>
                <a:tab pos="292100" algn="l"/>
              </a:tabLst>
            </a:pPr>
            <a:r>
              <a:rPr lang="es-ES" sz="1200">
                <a:solidFill>
                  <a:schemeClr val="bg2"/>
                </a:solidFill>
                <a:latin typeface="Tahoma" pitchFamily="34" charset="0"/>
              </a:rPr>
              <a:t>700 nuevos Monitores capacitados </a:t>
            </a:r>
          </a:p>
          <a:p>
            <a:pPr marL="457200" indent="-457200" algn="just">
              <a:tabLst>
                <a:tab pos="292100" algn="l"/>
              </a:tabLst>
            </a:pPr>
            <a:r>
              <a:rPr lang="es-ES" sz="1200">
                <a:solidFill>
                  <a:schemeClr val="bg2"/>
                </a:solidFill>
                <a:latin typeface="Tahoma" pitchFamily="34" charset="0"/>
              </a:rPr>
              <a:t>694 nuevos Clubes INDAGA implementados</a:t>
            </a:r>
          </a:p>
          <a:p>
            <a:pPr marL="457200" indent="-457200" algn="just">
              <a:tabLst>
                <a:tab pos="292100" algn="l"/>
              </a:tabLst>
            </a:pPr>
            <a:endParaRPr lang="es-MX" sz="1200">
              <a:solidFill>
                <a:schemeClr val="bg2"/>
              </a:solidFill>
              <a:latin typeface="Tahoma" pitchFamily="34" charset="0"/>
            </a:endParaRPr>
          </a:p>
          <a:p>
            <a:pPr marL="457200" indent="-457200" algn="just">
              <a:buFontTx/>
              <a:buAutoNum type="arabicPeriod" startAt="2"/>
              <a:tabLst>
                <a:tab pos="292100" algn="l"/>
              </a:tabLst>
            </a:pPr>
            <a:endParaRPr lang="es-ES" sz="1200">
              <a:solidFill>
                <a:schemeClr val="bg2"/>
              </a:solidFill>
              <a:latin typeface="Tahoma" pitchFamily="34" charset="0"/>
            </a:endParaRPr>
          </a:p>
        </p:txBody>
      </p:sp>
      <p:pic>
        <p:nvPicPr>
          <p:cNvPr id="260101" name="Picture 7" descr="raya"/>
          <p:cNvPicPr>
            <a:picLocks noChangeAspect="1" noChangeArrowheads="1"/>
          </p:cNvPicPr>
          <p:nvPr/>
        </p:nvPicPr>
        <p:blipFill>
          <a:blip r:embed="rId3" cstate="print"/>
          <a:srcRect/>
          <a:stretch>
            <a:fillRect/>
          </a:stretch>
        </p:blipFill>
        <p:spPr bwMode="auto">
          <a:xfrm>
            <a:off x="-36513" y="1184275"/>
            <a:ext cx="5761038" cy="12700"/>
          </a:xfrm>
          <a:prstGeom prst="rect">
            <a:avLst/>
          </a:prstGeom>
          <a:noFill/>
          <a:ln w="9525">
            <a:noFill/>
            <a:miter lim="800000"/>
            <a:headEnd/>
            <a:tailEnd/>
          </a:ln>
        </p:spPr>
      </p:pic>
      <p:sp>
        <p:nvSpPr>
          <p:cNvPr id="260102" name="13 Marcador de número de diapositiva"/>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F3DE3078-A69A-4990-853E-BB43A3E43325}" type="slidenum">
              <a:rPr lang="es-ES_tradnl" sz="1400"/>
              <a:pPr algn="r"/>
              <a:t>8</a:t>
            </a:fld>
            <a:endParaRPr lang="es-ES_tradnl" sz="1400"/>
          </a:p>
        </p:txBody>
      </p:sp>
      <p:pic>
        <p:nvPicPr>
          <p:cNvPr id="260103" name="Picture 1031" descr="0012"/>
          <p:cNvPicPr>
            <a:picLocks noChangeAspect="1" noChangeArrowheads="1"/>
          </p:cNvPicPr>
          <p:nvPr/>
        </p:nvPicPr>
        <p:blipFill>
          <a:blip r:embed="rId4" cstate="print"/>
          <a:srcRect/>
          <a:stretch>
            <a:fillRect/>
          </a:stretch>
        </p:blipFill>
        <p:spPr bwMode="auto">
          <a:xfrm>
            <a:off x="7380288" y="2205038"/>
            <a:ext cx="836612" cy="3049587"/>
          </a:xfrm>
          <a:prstGeom prst="rect">
            <a:avLst/>
          </a:prstGeom>
          <a:noFill/>
        </p:spPr>
      </p:pic>
      <p:pic>
        <p:nvPicPr>
          <p:cNvPr id="260104" name="Picture 1032" descr="DSCF0047"/>
          <p:cNvPicPr>
            <a:picLocks noChangeAspect="1" noChangeArrowheads="1"/>
          </p:cNvPicPr>
          <p:nvPr/>
        </p:nvPicPr>
        <p:blipFill>
          <a:blip r:embed="rId5" cstate="print"/>
          <a:srcRect/>
          <a:stretch>
            <a:fillRect/>
          </a:stretch>
        </p:blipFill>
        <p:spPr bwMode="auto">
          <a:xfrm>
            <a:off x="8305800" y="2209800"/>
            <a:ext cx="836613" cy="30495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fade">
                                      <p:cBhvr>
                                        <p:cTn id="7" dur="1000"/>
                                        <p:tgtEl>
                                          <p:spTgt spid="2048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60103"/>
                                        </p:tgtEl>
                                        <p:attrNameLst>
                                          <p:attrName>style.visibility</p:attrName>
                                        </p:attrNameLst>
                                      </p:cBhvr>
                                      <p:to>
                                        <p:strVal val="visible"/>
                                      </p:to>
                                    </p:set>
                                    <p:animEffect transition="in" filter="fade">
                                      <p:cBhvr>
                                        <p:cTn id="11" dur="500"/>
                                        <p:tgtEl>
                                          <p:spTgt spid="260103"/>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260104"/>
                                        </p:tgtEl>
                                        <p:attrNameLst>
                                          <p:attrName>style.visibility</p:attrName>
                                        </p:attrNameLst>
                                      </p:cBhvr>
                                      <p:to>
                                        <p:strVal val="visible"/>
                                      </p:to>
                                    </p:set>
                                    <p:animEffect transition="in" filter="fade">
                                      <p:cBhvr>
                                        <p:cTn id="15" dur="500"/>
                                        <p:tgtEl>
                                          <p:spTgt spid="260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theme/theme1.xml><?xml version="1.0" encoding="utf-8"?>
<a:theme xmlns:a="http://schemas.openxmlformats.org/drawingml/2006/main" name="Presentación en blanco">
  <a:themeElements>
    <a:clrScheme name="Presentación en 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ción en blanco">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Presentación en 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ción en blanc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ción en blanc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ción en blanc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ción en blanc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ción en blanc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ción en blanco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ción en blanc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ción en blanc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ción en blanc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ción en blanc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ción en blanc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3732</TotalTime>
  <Words>846</Words>
  <Application>Microsoft Office PowerPoint</Application>
  <PresentationFormat>On-screen Show (4:3)</PresentationFormat>
  <Paragraphs>174</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MS PGothic</vt:lpstr>
      <vt:lpstr>Tahoma</vt:lpstr>
      <vt:lpstr>Presentación en blanco</vt:lpstr>
      <vt:lpstr>Inserción de Personal Altamente  Calificado en la Industria</vt:lpstr>
      <vt:lpstr>Inserción de Personal Altamente  Calificado en la Industria</vt:lpstr>
      <vt:lpstr>Inserción de Investigadores  Postdoctorales en la Academia</vt:lpstr>
      <vt:lpstr>Inserción de Investigadores  Postdoctorales en la Academia</vt:lpstr>
      <vt:lpstr>Slide 5</vt:lpstr>
      <vt:lpstr>Valoración de la Ciencia, tecnología e Innovación basado en un Modelo de Competencias INDAGA</vt:lpstr>
      <vt:lpstr>Valoración de la Ciencia, tecnología e Innovación basado en un Modelo de Competencias INDAGA</vt:lpstr>
      <vt:lpstr>Valoración de la Ciencia, tecnología e Innovación basado en un Modelo de Competencias INDAGA</vt:lpstr>
    </vt:vector>
  </TitlesOfParts>
  <Company>Oscar Martinez Cerda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Oscar Martinez Cerda</dc:creator>
  <cp:lastModifiedBy>anarod</cp:lastModifiedBy>
  <cp:revision>224</cp:revision>
  <dcterms:created xsi:type="dcterms:W3CDTF">2007-04-25T14:43:05Z</dcterms:created>
  <dcterms:modified xsi:type="dcterms:W3CDTF">2010-07-12T06:57:32Z</dcterms:modified>
</cp:coreProperties>
</file>