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504" r:id="rId2"/>
    <p:sldId id="533" r:id="rId3"/>
    <p:sldId id="536" r:id="rId4"/>
    <p:sldId id="537" r:id="rId5"/>
    <p:sldId id="534" r:id="rId6"/>
    <p:sldId id="538" r:id="rId7"/>
    <p:sldId id="535" r:id="rId8"/>
  </p:sldIdLst>
  <p:sldSz cx="9144000" cy="6858000" type="screen4x3"/>
  <p:notesSz cx="6858000" cy="9144000"/>
  <p:embeddedFontLst>
    <p:embeddedFont>
      <p:font typeface="Garamond" pitchFamily="18" charset="0"/>
      <p:regular r:id="rId11"/>
      <p:bold r:id="rId12"/>
      <p:italic r:id="rId13"/>
    </p:embeddedFont>
    <p:embeddedFont>
      <p:font typeface="Arial Black" pitchFamily="34" charset="0"/>
      <p:bold r:id="rId14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802"/>
    <a:srgbClr val="C9C003"/>
    <a:srgbClr val="66FF33"/>
    <a:srgbClr val="BBE0E3"/>
    <a:srgbClr val="FFFF99"/>
    <a:srgbClr val="FF6600"/>
    <a:srgbClr val="FCF60E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56" autoAdjust="0"/>
    <p:restoredTop sz="94660"/>
  </p:normalViewPr>
  <p:slideViewPr>
    <p:cSldViewPr>
      <p:cViewPr>
        <p:scale>
          <a:sx n="45" d="100"/>
          <a:sy n="45" d="100"/>
        </p:scale>
        <p:origin x="-624" y="-594"/>
      </p:cViewPr>
      <p:guideLst>
        <p:guide orient="horz" pos="38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531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1089DE4-98FD-4966-A44A-9BA5530FE27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573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7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A10B2EF-63B8-427F-9CF3-95D401D9DA5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A1513-23CD-424E-BF22-3562E1E4A5FE}" type="slidenum">
              <a:rPr lang="es-ES"/>
              <a:pPr/>
              <a:t>1</a:t>
            </a:fld>
            <a:endParaRPr lang="es-ES"/>
          </a:p>
        </p:txBody>
      </p:sp>
      <p:sp>
        <p:nvSpPr>
          <p:cNvPr id="476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2555F-3028-42DA-915D-06BC2412661A}" type="slidenum">
              <a:rPr lang="es-ES"/>
              <a:pPr/>
              <a:t>2</a:t>
            </a:fld>
            <a:endParaRPr lang="es-ES"/>
          </a:p>
        </p:txBody>
      </p:sp>
      <p:sp>
        <p:nvSpPr>
          <p:cNvPr id="548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6A299-5F2E-4975-AF35-B628601E8720}" type="slidenum">
              <a:rPr lang="es-ES"/>
              <a:pPr/>
              <a:t>3</a:t>
            </a:fld>
            <a:endParaRPr lang="es-ES"/>
          </a:p>
        </p:txBody>
      </p:sp>
      <p:sp>
        <p:nvSpPr>
          <p:cNvPr id="584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EA66-192B-4C6A-97C8-993EFEF5377A}" type="slidenum">
              <a:rPr lang="es-ES"/>
              <a:pPr/>
              <a:t>4</a:t>
            </a:fld>
            <a:endParaRPr lang="es-ES"/>
          </a:p>
        </p:txBody>
      </p:sp>
      <p:sp>
        <p:nvSpPr>
          <p:cNvPr id="587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2BE4A-A536-41E7-A1BF-98303F0A75BC}" type="slidenum">
              <a:rPr lang="es-ES"/>
              <a:pPr/>
              <a:t>5</a:t>
            </a:fld>
            <a:endParaRPr lang="es-ES"/>
          </a:p>
        </p:txBody>
      </p:sp>
      <p:sp>
        <p:nvSpPr>
          <p:cNvPr id="550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3FF44-939E-409E-9376-A188F514ABAD}" type="slidenum">
              <a:rPr lang="es-ES"/>
              <a:pPr/>
              <a:t>6</a:t>
            </a:fld>
            <a:endParaRPr lang="es-ES"/>
          </a:p>
        </p:txBody>
      </p:sp>
      <p:sp>
        <p:nvSpPr>
          <p:cNvPr id="589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26CF-FB2C-4CC8-83A2-E2C9503D2868}" type="slidenum">
              <a:rPr lang="es-ES"/>
              <a:pPr/>
              <a:t>7</a:t>
            </a:fld>
            <a:endParaRPr lang="es-ES"/>
          </a:p>
        </p:txBody>
      </p:sp>
      <p:sp>
        <p:nvSpPr>
          <p:cNvPr id="581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13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0313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0314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14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14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14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14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314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314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31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CO"/>
              <a:t>Haga clic para cambiar el estilo de título	</a:t>
            </a:r>
          </a:p>
        </p:txBody>
      </p:sp>
      <p:sp>
        <p:nvSpPr>
          <p:cNvPr id="6031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O"/>
              <a:t>Haga clic para modificar el estilo de subtítulo del patrón</a:t>
            </a:r>
          </a:p>
        </p:txBody>
      </p:sp>
      <p:sp>
        <p:nvSpPr>
          <p:cNvPr id="60314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031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0315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176480-DE4C-49FA-B256-7A37AD025DE0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3F9DF-D683-44B5-A088-3E95AC7E7004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662537-F46A-4DFC-9A9B-199F94A88940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7C02DD-51A4-47F2-AE2D-A306C8A3A99C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5DEC49-5888-4553-8A72-E4660A10FAF2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62CE0-29D9-4D29-97EC-AEA208EE9BDF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5DA93-C222-4D24-9905-DB18582B96F0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A4A6C3-CC77-42AC-9719-41F0DDD67901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87376D-D2B0-474E-B959-E3C50BA619A9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FA3D4C-B834-44A2-A0EA-7A31D985CC8B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5820B9-96D1-470B-8FA2-BB40013F9C30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830783-51F5-4DE7-B1B6-497F34FFF65C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E0403BE-7596-493E-908E-B089BADF13FC}" type="slidenum">
              <a:rPr lang="es-CO"/>
              <a:pPr/>
              <a:t>‹#›</a:t>
            </a:fld>
            <a:endParaRPr lang="es-CO"/>
          </a:p>
        </p:txBody>
      </p:sp>
      <p:grpSp>
        <p:nvGrpSpPr>
          <p:cNvPr id="6021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0211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021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1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1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1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1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21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21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21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cambiar el estilo de título	</a:t>
            </a:r>
          </a:p>
        </p:txBody>
      </p:sp>
      <p:sp>
        <p:nvSpPr>
          <p:cNvPr id="6021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602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8" name="Text Box 12"/>
          <p:cNvSpPr txBox="1">
            <a:spLocks noChangeArrowheads="1"/>
          </p:cNvSpPr>
          <p:nvPr/>
        </p:nvSpPr>
        <p:spPr bwMode="auto">
          <a:xfrm>
            <a:off x="233363" y="908050"/>
            <a:ext cx="8675687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ES" sz="3200">
              <a:latin typeface="Gill Sans Ultra Bold Condensed" pitchFamily="34" charset="0"/>
            </a:endParaRPr>
          </a:p>
          <a:p>
            <a:pPr algn="ctr"/>
            <a:endParaRPr lang="es-ES" sz="3200">
              <a:latin typeface="Gill Sans Ultra Bold Condensed" pitchFamily="34" charset="0"/>
            </a:endParaRPr>
          </a:p>
          <a:p>
            <a:pPr algn="ctr"/>
            <a:r>
              <a:rPr lang="es-ES" sz="3200">
                <a:latin typeface="Gill Sans Ultra Bold Condensed" pitchFamily="34" charset="0"/>
              </a:rPr>
              <a:t>Experiencias y lecciones que aportan a modelos de sostenibilidad de programas de simplificación de trámites en la región</a:t>
            </a:r>
          </a:p>
          <a:p>
            <a:pPr algn="ctr"/>
            <a:endParaRPr lang="es-ES" sz="3200">
              <a:latin typeface="Gill Sans Ultra Bold Condensed" pitchFamily="34" charset="0"/>
            </a:endParaRPr>
          </a:p>
          <a:p>
            <a:pPr algn="ctr"/>
            <a:endParaRPr lang="es-ES" sz="3200">
              <a:latin typeface="Gill Sans Ultra Bold Condensed" pitchFamily="34" charset="0"/>
            </a:endParaRPr>
          </a:p>
          <a:p>
            <a:pPr algn="ctr"/>
            <a:endParaRPr lang="es-ES" sz="3200">
              <a:latin typeface="Gill Sans Ultra Bold Condensed" pitchFamily="34" charset="0"/>
            </a:endParaRPr>
          </a:p>
          <a:p>
            <a:pPr algn="ctr"/>
            <a:r>
              <a:rPr lang="es-ES" sz="3200">
                <a:latin typeface="Gill Sans Ultra Bold Condensed" pitchFamily="34" charset="0"/>
              </a:rPr>
              <a:t>CASO COLOMBIA</a:t>
            </a:r>
          </a:p>
          <a:p>
            <a:pPr algn="ctr"/>
            <a:r>
              <a:rPr lang="es-ES" sz="3200">
                <a:latin typeface="Gill Sans Ultra Bold Condensed" pitchFamily="34" charset="0"/>
              </a:rPr>
              <a:t>Tres años después…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88" name="Text Box 48"/>
          <p:cNvSpPr txBox="1">
            <a:spLocks noChangeArrowheads="1"/>
          </p:cNvSpPr>
          <p:nvPr/>
        </p:nvSpPr>
        <p:spPr bwMode="auto">
          <a:xfrm rot="-2862584">
            <a:off x="-952500" y="2112963"/>
            <a:ext cx="83169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200">
                <a:solidFill>
                  <a:srgbClr val="FCF60E"/>
                </a:solidFill>
                <a:latin typeface="Gill Sans Ultra Bold Condensed" pitchFamily="34" charset="0"/>
              </a:rPr>
              <a:t>ACCIONES DE SOSTENIBILIDAD</a:t>
            </a:r>
            <a:endParaRPr lang="es-ES" sz="3200">
              <a:solidFill>
                <a:srgbClr val="FCF60E"/>
              </a:solidFill>
              <a:latin typeface="Gill Sans Ultra Bold Condensed" pitchFamily="34" charset="0"/>
            </a:endParaRPr>
          </a:p>
        </p:txBody>
      </p:sp>
      <p:sp>
        <p:nvSpPr>
          <p:cNvPr id="547892" name="Line 52"/>
          <p:cNvSpPr>
            <a:spLocks noChangeShapeType="1"/>
          </p:cNvSpPr>
          <p:nvPr/>
        </p:nvSpPr>
        <p:spPr bwMode="auto">
          <a:xfrm>
            <a:off x="0" y="5734050"/>
            <a:ext cx="1547813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893" name="Line 53"/>
          <p:cNvSpPr>
            <a:spLocks noChangeShapeType="1"/>
          </p:cNvSpPr>
          <p:nvPr/>
        </p:nvSpPr>
        <p:spPr bwMode="auto">
          <a:xfrm flipV="1">
            <a:off x="1547813" y="4581525"/>
            <a:ext cx="0" cy="1152525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896" name="Line 56"/>
          <p:cNvSpPr>
            <a:spLocks noChangeShapeType="1"/>
          </p:cNvSpPr>
          <p:nvPr/>
        </p:nvSpPr>
        <p:spPr bwMode="auto">
          <a:xfrm>
            <a:off x="3024188" y="3429000"/>
            <a:ext cx="15478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897" name="Line 57"/>
          <p:cNvSpPr>
            <a:spLocks noChangeShapeType="1"/>
          </p:cNvSpPr>
          <p:nvPr/>
        </p:nvSpPr>
        <p:spPr bwMode="auto">
          <a:xfrm flipV="1">
            <a:off x="4572000" y="2278063"/>
            <a:ext cx="0" cy="1152525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900" name="Line 60"/>
          <p:cNvSpPr>
            <a:spLocks noChangeShapeType="1"/>
          </p:cNvSpPr>
          <p:nvPr/>
        </p:nvSpPr>
        <p:spPr bwMode="auto">
          <a:xfrm>
            <a:off x="4608513" y="2278063"/>
            <a:ext cx="15478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901" name="Line 61"/>
          <p:cNvSpPr>
            <a:spLocks noChangeShapeType="1"/>
          </p:cNvSpPr>
          <p:nvPr/>
        </p:nvSpPr>
        <p:spPr bwMode="auto">
          <a:xfrm flipV="1">
            <a:off x="6156325" y="1125538"/>
            <a:ext cx="0" cy="1152525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907" name="Line 67"/>
          <p:cNvSpPr>
            <a:spLocks noChangeShapeType="1"/>
          </p:cNvSpPr>
          <p:nvPr/>
        </p:nvSpPr>
        <p:spPr bwMode="auto">
          <a:xfrm>
            <a:off x="34925" y="11255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7910" name="Group 70"/>
          <p:cNvGrpSpPr>
            <a:grpSpLocks/>
          </p:cNvGrpSpPr>
          <p:nvPr/>
        </p:nvGrpSpPr>
        <p:grpSpPr bwMode="auto">
          <a:xfrm>
            <a:off x="1511300" y="3429000"/>
            <a:ext cx="1547813" cy="1154113"/>
            <a:chOff x="952" y="2160"/>
            <a:chExt cx="975" cy="727"/>
          </a:xfrm>
        </p:grpSpPr>
        <p:sp>
          <p:nvSpPr>
            <p:cNvPr id="547911" name="Line 71"/>
            <p:cNvSpPr>
              <a:spLocks noChangeShapeType="1"/>
            </p:cNvSpPr>
            <p:nvPr/>
          </p:nvSpPr>
          <p:spPr bwMode="auto">
            <a:xfrm>
              <a:off x="952" y="2887"/>
              <a:ext cx="975" cy="0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7912" name="Line 72"/>
            <p:cNvSpPr>
              <a:spLocks noChangeShapeType="1"/>
            </p:cNvSpPr>
            <p:nvPr/>
          </p:nvSpPr>
          <p:spPr bwMode="auto">
            <a:xfrm flipV="1">
              <a:off x="1927" y="2160"/>
              <a:ext cx="0" cy="726"/>
            </a:xfrm>
            <a:prstGeom prst="line">
              <a:avLst/>
            </a:prstGeom>
            <a:noFill/>
            <a:ln w="762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7943" name="Rectangle 103"/>
          <p:cNvSpPr>
            <a:spLocks noChangeArrowheads="1"/>
          </p:cNvSpPr>
          <p:nvPr/>
        </p:nvSpPr>
        <p:spPr bwMode="auto">
          <a:xfrm>
            <a:off x="0" y="6149975"/>
            <a:ext cx="681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Gill Sans Ultra Bold Condensed" pitchFamily="34" charset="0"/>
              </a:rPr>
              <a:t>Definición de instancia nacional.  Aportes de sostenibilidad</a:t>
            </a:r>
          </a:p>
          <a:p>
            <a:pPr>
              <a:buFontTx/>
              <a:buChar char="•"/>
            </a:pPr>
            <a:endParaRPr lang="es-MX" sz="2000">
              <a:latin typeface="Gill Sans Ultra Bold Condensed" pitchFamily="34" charset="0"/>
            </a:endParaRPr>
          </a:p>
        </p:txBody>
      </p:sp>
      <p:sp>
        <p:nvSpPr>
          <p:cNvPr id="547944" name="Rectangle 104"/>
          <p:cNvSpPr>
            <a:spLocks noChangeArrowheads="1"/>
          </p:cNvSpPr>
          <p:nvPr/>
        </p:nvSpPr>
        <p:spPr bwMode="auto">
          <a:xfrm>
            <a:off x="3203575" y="3789363"/>
            <a:ext cx="410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>
                <a:latin typeface="Gill Sans Ultra Bold Condensed" pitchFamily="34" charset="0"/>
              </a:rPr>
              <a:t>Plan Estratégico/Líneas Estratégicas</a:t>
            </a:r>
            <a:endParaRPr lang="es-CO" sz="2000">
              <a:latin typeface="Gill Sans Ultra Bold Condensed" pitchFamily="34" charset="0"/>
            </a:endParaRPr>
          </a:p>
        </p:txBody>
      </p:sp>
      <p:sp>
        <p:nvSpPr>
          <p:cNvPr id="547945" name="Rectangle 105"/>
          <p:cNvSpPr>
            <a:spLocks noChangeArrowheads="1"/>
          </p:cNvSpPr>
          <p:nvPr/>
        </p:nvSpPr>
        <p:spPr bwMode="auto">
          <a:xfrm>
            <a:off x="4572000" y="2420938"/>
            <a:ext cx="4572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000">
                <a:latin typeface="Gill Sans Ultra Bold Condensed" pitchFamily="34" charset="0"/>
              </a:rPr>
              <a:t>Indicadores nacionales/seguimiento/encuesta nacional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MX" sz="2800">
              <a:latin typeface="Gill Sans Ultra Bold Condensed" pitchFamily="34" charset="0"/>
            </a:endParaRPr>
          </a:p>
        </p:txBody>
      </p:sp>
      <p:sp>
        <p:nvSpPr>
          <p:cNvPr id="547946" name="Rectangle 106"/>
          <p:cNvSpPr>
            <a:spLocks noChangeArrowheads="1"/>
          </p:cNvSpPr>
          <p:nvPr/>
        </p:nvSpPr>
        <p:spPr bwMode="auto">
          <a:xfrm>
            <a:off x="6300788" y="1252538"/>
            <a:ext cx="311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Gill Sans Ultra Bold Condensed" pitchFamily="34" charset="0"/>
              </a:rPr>
              <a:t>Auditoría del desempeño </a:t>
            </a:r>
          </a:p>
          <a:p>
            <a:r>
              <a:rPr lang="es-MX" sz="2000">
                <a:latin typeface="Gill Sans Ultra Bold Condensed" pitchFamily="34" charset="0"/>
              </a:rPr>
              <a:t>del modelo nacional/local</a:t>
            </a:r>
          </a:p>
        </p:txBody>
      </p:sp>
      <p:sp>
        <p:nvSpPr>
          <p:cNvPr id="547947" name="Rectangle 107"/>
          <p:cNvSpPr>
            <a:spLocks noChangeArrowheads="1"/>
          </p:cNvSpPr>
          <p:nvPr/>
        </p:nvSpPr>
        <p:spPr bwMode="auto">
          <a:xfrm>
            <a:off x="1547813" y="4941888"/>
            <a:ext cx="4713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Gill Sans Ultra Bold Condensed" pitchFamily="34" charset="0"/>
              </a:rPr>
              <a:t>Estructura nacional y local/Responsables</a:t>
            </a:r>
          </a:p>
        </p:txBody>
      </p:sp>
      <p:sp>
        <p:nvSpPr>
          <p:cNvPr id="547948" name="Rectangle 108"/>
          <p:cNvSpPr>
            <a:spLocks noChangeArrowheads="1"/>
          </p:cNvSpPr>
          <p:nvPr/>
        </p:nvSpPr>
        <p:spPr bwMode="auto">
          <a:xfrm>
            <a:off x="1042988" y="0"/>
            <a:ext cx="6440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MX" sz="2000">
                <a:latin typeface="Gill Sans Ultra Bold Condensed" pitchFamily="34" charset="0"/>
              </a:rPr>
              <a:t>Certificación Calidad Sistema Nacional de Simplificación</a:t>
            </a:r>
            <a:endParaRPr lang="es-ES" sz="2000">
              <a:latin typeface="Gill Sans Ultra Bold Condensed" pitchFamily="34" charset="0"/>
            </a:endParaRPr>
          </a:p>
        </p:txBody>
      </p:sp>
      <p:sp>
        <p:nvSpPr>
          <p:cNvPr id="547949" name="Line 109"/>
          <p:cNvSpPr>
            <a:spLocks noChangeShapeType="1"/>
          </p:cNvSpPr>
          <p:nvPr/>
        </p:nvSpPr>
        <p:spPr bwMode="auto">
          <a:xfrm>
            <a:off x="6156325" y="1125538"/>
            <a:ext cx="1547813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950" name="Line 110"/>
          <p:cNvSpPr>
            <a:spLocks noChangeShapeType="1"/>
          </p:cNvSpPr>
          <p:nvPr/>
        </p:nvSpPr>
        <p:spPr bwMode="auto">
          <a:xfrm flipV="1">
            <a:off x="7704138" y="-26988"/>
            <a:ext cx="0" cy="1152526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35" name="Diagram 55"/>
          <p:cNvGraphicFramePr>
            <a:graphicFrameLocks/>
          </p:cNvGraphicFramePr>
          <p:nvPr>
            <p:ph/>
          </p:nvPr>
        </p:nvGraphicFramePr>
        <p:xfrm>
          <a:off x="-1260475" y="-939800"/>
          <a:ext cx="12096750" cy="8556625"/>
        </p:xfrm>
        <a:graphic>
          <a:graphicData uri="http://schemas.openxmlformats.org/drawingml/2006/compatibility">
            <com:legacyDrawing xmlns:com="http://schemas.openxmlformats.org/drawingml/2006/compatibility" spid="_x0000_s583735"/>
          </a:graphicData>
        </a:graphic>
      </p:graphicFrame>
      <p:sp>
        <p:nvSpPr>
          <p:cNvPr id="583747" name="Text Box 67"/>
          <p:cNvSpPr txBox="1">
            <a:spLocks noChangeArrowheads="1"/>
          </p:cNvSpPr>
          <p:nvPr/>
        </p:nvSpPr>
        <p:spPr bwMode="auto">
          <a:xfrm rot="-2765128">
            <a:off x="3924300" y="2420938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 sz="3200">
                <a:solidFill>
                  <a:schemeClr val="hlink"/>
                </a:solidFill>
                <a:latin typeface="Gill Sans Ultra Bold Condensed" pitchFamily="34" charset="0"/>
              </a:rPr>
              <a:t>ROL </a:t>
            </a:r>
          </a:p>
          <a:p>
            <a:pPr algn="ctr"/>
            <a:r>
              <a:rPr lang="es-CO" sz="3200">
                <a:solidFill>
                  <a:schemeClr val="hlink"/>
                </a:solidFill>
                <a:latin typeface="Gill Sans Ultra Bold Condensed" pitchFamily="34" charset="0"/>
              </a:rPr>
              <a:t>NACIONAL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6754" name="Diagram 2"/>
          <p:cNvGraphicFramePr>
            <a:graphicFrameLocks/>
          </p:cNvGraphicFramePr>
          <p:nvPr>
            <p:ph/>
          </p:nvPr>
        </p:nvGraphicFramePr>
        <p:xfrm>
          <a:off x="-1260475" y="-939800"/>
          <a:ext cx="12096750" cy="8556625"/>
        </p:xfrm>
        <a:graphic>
          <a:graphicData uri="http://schemas.openxmlformats.org/drawingml/2006/compatibility">
            <com:legacyDrawing xmlns:com="http://schemas.openxmlformats.org/drawingml/2006/compatibility" spid="_x0000_s586754"/>
          </a:graphicData>
        </a:graphic>
      </p:graphicFrame>
      <p:sp>
        <p:nvSpPr>
          <p:cNvPr id="586766" name="Text Box 14"/>
          <p:cNvSpPr txBox="1">
            <a:spLocks noChangeArrowheads="1"/>
          </p:cNvSpPr>
          <p:nvPr/>
        </p:nvSpPr>
        <p:spPr bwMode="auto">
          <a:xfrm rot="-2765128">
            <a:off x="4342606" y="2418557"/>
            <a:ext cx="129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 sz="3200">
                <a:solidFill>
                  <a:schemeClr val="hlink"/>
                </a:solidFill>
                <a:latin typeface="Gill Sans Ultra Bold Condensed" pitchFamily="34" charset="0"/>
              </a:rPr>
              <a:t>ROL </a:t>
            </a:r>
          </a:p>
          <a:p>
            <a:pPr algn="ctr"/>
            <a:r>
              <a:rPr lang="es-CO" sz="3200">
                <a:solidFill>
                  <a:schemeClr val="hlink"/>
                </a:solidFill>
                <a:latin typeface="Gill Sans Ultra Bold Condensed" pitchFamily="34" charset="0"/>
              </a:rPr>
              <a:t>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412750" y="188913"/>
            <a:ext cx="8316913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200">
                <a:solidFill>
                  <a:srgbClr val="FCF60E"/>
                </a:solidFill>
                <a:latin typeface="Gill Sans Ultra Bold Condensed" pitchFamily="34" charset="0"/>
              </a:rPr>
              <a:t>AVANCES Y VALORES AGREGADOS EN LA CONSOLIDACIÓN</a:t>
            </a:r>
            <a:endParaRPr lang="es-ES" sz="3200">
              <a:solidFill>
                <a:srgbClr val="FCF60E"/>
              </a:solidFill>
              <a:latin typeface="Gill Sans Ultra Bold Condensed" pitchFamily="34" charset="0"/>
            </a:endParaRPr>
          </a:p>
        </p:txBody>
      </p:sp>
      <p:sp>
        <p:nvSpPr>
          <p:cNvPr id="549892" name="Cloud"/>
          <p:cNvSpPr>
            <a:spLocks noChangeAspect="1" noEditPoints="1" noChangeArrowheads="1"/>
          </p:cNvSpPr>
          <p:nvPr/>
        </p:nvSpPr>
        <p:spPr bwMode="auto">
          <a:xfrm>
            <a:off x="431800" y="184467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49893" name="Rectangle 5"/>
          <p:cNvSpPr>
            <a:spLocks noChangeArrowheads="1"/>
          </p:cNvSpPr>
          <p:nvPr/>
        </p:nvSpPr>
        <p:spPr bwMode="auto">
          <a:xfrm>
            <a:off x="900113" y="2060575"/>
            <a:ext cx="15113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bg1"/>
                </a:solidFill>
                <a:latin typeface="Gill Sans Ultra Bold Condensed" pitchFamily="34" charset="0"/>
              </a:rPr>
              <a:t>Nuevo modelo de vigilancia y control a empresas</a:t>
            </a:r>
            <a:endParaRPr lang="es-CO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549894" name="Cloud"/>
          <p:cNvSpPr>
            <a:spLocks noChangeAspect="1" noEditPoints="1" noChangeArrowheads="1"/>
          </p:cNvSpPr>
          <p:nvPr/>
        </p:nvSpPr>
        <p:spPr bwMode="auto">
          <a:xfrm>
            <a:off x="3128963" y="1412875"/>
            <a:ext cx="4251325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/>
            <a:endParaRPr lang="es-ES">
              <a:solidFill>
                <a:schemeClr val="bg1"/>
              </a:solidFill>
              <a:latin typeface="Gill Sans Ultra Bold Condensed" pitchFamily="34" charset="0"/>
            </a:endParaRPr>
          </a:p>
          <a:p>
            <a:pPr marL="342900" indent="-342900" algn="ctr"/>
            <a:r>
              <a:rPr lang="es-ES">
                <a:solidFill>
                  <a:schemeClr val="bg1"/>
                </a:solidFill>
                <a:latin typeface="Gill Sans Ultra Bold Condensed" pitchFamily="34" charset="0"/>
              </a:rPr>
              <a:t> Portal Nacional de Creación de Empresas</a:t>
            </a:r>
            <a:endParaRPr lang="es-ES">
              <a:solidFill>
                <a:srgbClr val="00FFFF"/>
              </a:solidFill>
              <a:latin typeface="Gill Sans Ultra Bold Condensed" pitchFamily="34" charset="0"/>
            </a:endParaRPr>
          </a:p>
          <a:p>
            <a:pPr marL="342900" indent="-342900"/>
            <a:endParaRPr lang="es-CO">
              <a:solidFill>
                <a:srgbClr val="00FFFF"/>
              </a:solidFill>
              <a:latin typeface="Gill Sans Ultra Bold Condensed" pitchFamily="34" charset="0"/>
            </a:endParaRPr>
          </a:p>
        </p:txBody>
      </p:sp>
      <p:sp>
        <p:nvSpPr>
          <p:cNvPr id="549895" name="Cloud"/>
          <p:cNvSpPr>
            <a:spLocks noChangeAspect="1" noEditPoints="1" noChangeArrowheads="1"/>
          </p:cNvSpPr>
          <p:nvPr/>
        </p:nvSpPr>
        <p:spPr bwMode="auto">
          <a:xfrm>
            <a:off x="539750" y="37163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684213" y="3933825"/>
            <a:ext cx="21955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chemeClr val="bg1"/>
                </a:solidFill>
                <a:latin typeface="Gill Sans Ultra Bold Condensed" pitchFamily="34" charset="0"/>
              </a:rPr>
              <a:t>Nuevos servicios incorporados gradualmente al Sistema</a:t>
            </a:r>
          </a:p>
        </p:txBody>
      </p:sp>
      <p:sp>
        <p:nvSpPr>
          <p:cNvPr id="549897" name="Cloud"/>
          <p:cNvSpPr>
            <a:spLocks noChangeAspect="1" noEditPoints="1" noChangeArrowheads="1"/>
          </p:cNvSpPr>
          <p:nvPr/>
        </p:nvSpPr>
        <p:spPr bwMode="auto">
          <a:xfrm>
            <a:off x="6043613" y="2852738"/>
            <a:ext cx="310038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/>
            <a:endParaRPr lang="es-ES">
              <a:solidFill>
                <a:schemeClr val="bg1"/>
              </a:solidFill>
              <a:latin typeface="Gill Sans Ultra Bold Condensed" pitchFamily="34" charset="0"/>
            </a:endParaRPr>
          </a:p>
          <a:p>
            <a:pPr marL="342900" indent="-342900" algn="ctr"/>
            <a:r>
              <a:rPr lang="es-ES">
                <a:solidFill>
                  <a:schemeClr val="bg1"/>
                </a:solidFill>
                <a:latin typeface="Gill Sans Ultra Bold Condensed" pitchFamily="34" charset="0"/>
              </a:rPr>
              <a:t> Monitoreo legislativo y normativo</a:t>
            </a:r>
          </a:p>
        </p:txBody>
      </p:sp>
      <p:sp>
        <p:nvSpPr>
          <p:cNvPr id="549898" name="Cloud"/>
          <p:cNvSpPr>
            <a:spLocks noChangeAspect="1" noEditPoints="1" noChangeArrowheads="1"/>
          </p:cNvSpPr>
          <p:nvPr/>
        </p:nvSpPr>
        <p:spPr bwMode="auto">
          <a:xfrm>
            <a:off x="3132138" y="4327525"/>
            <a:ext cx="3527425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ES">
                <a:solidFill>
                  <a:schemeClr val="bg1"/>
                </a:solidFill>
                <a:latin typeface="Gill Sans Ultra Bold Condensed" pitchFamily="34" charset="0"/>
              </a:rPr>
              <a:t>Interacción con sector empresarial/Gobierno Nacional</a:t>
            </a:r>
          </a:p>
          <a:p>
            <a:endParaRPr lang="es-CO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549899" name="Text Box 11"/>
          <p:cNvSpPr txBox="1">
            <a:spLocks noChangeArrowheads="1"/>
          </p:cNvSpPr>
          <p:nvPr/>
        </p:nvSpPr>
        <p:spPr bwMode="auto">
          <a:xfrm>
            <a:off x="3525838" y="3328988"/>
            <a:ext cx="2760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 sz="2800">
                <a:latin typeface="Gill Sans Ultra Bold Condensed" pitchFamily="34" charset="0"/>
              </a:rPr>
              <a:t>COHESION Y</a:t>
            </a:r>
          </a:p>
          <a:p>
            <a:pPr algn="ctr"/>
            <a:r>
              <a:rPr lang="es-CO" sz="2800">
                <a:latin typeface="Gill Sans Ultra Bold Condensed" pitchFamily="34" charset="0"/>
              </a:rPr>
              <a:t>CONSOLIDACIÓN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3" name="Text Box 3"/>
          <p:cNvSpPr txBox="1">
            <a:spLocks noChangeArrowheads="1"/>
          </p:cNvSpPr>
          <p:nvPr/>
        </p:nvSpPr>
        <p:spPr bwMode="auto">
          <a:xfrm>
            <a:off x="0" y="587375"/>
            <a:ext cx="3492500" cy="557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desviar el foco cuesta en tiempo y recursos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las amenazas a los entornos de simplificación son permanentes.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es difícil alinear en torno a modelo común de operación.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las relaciones con las contrapartes públicas son difíciles 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los programas son vulnerables a los cambios de gobiernos </a:t>
            </a:r>
          </a:p>
        </p:txBody>
      </p:sp>
      <p:sp>
        <p:nvSpPr>
          <p:cNvPr id="588804" name="Text Box 4"/>
          <p:cNvSpPr txBox="1">
            <a:spLocks noChangeArrowheads="1"/>
          </p:cNvSpPr>
          <p:nvPr/>
        </p:nvSpPr>
        <p:spPr bwMode="auto">
          <a:xfrm>
            <a:off x="5219700" y="333375"/>
            <a:ext cx="3924300" cy="6492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Retomamos el camino adecuado.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Se ha demostrado capacidad de reacción, mientras exista doliente.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Cuando hay claridad de objetivo y sector privado intermediando, es posible. 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Que son susceptibles de mejorar con resultados, credibilidad y perseverancia. </a:t>
            </a:r>
          </a:p>
          <a:p>
            <a:pPr marL="342900" indent="-342900">
              <a:buFontTx/>
              <a:buAutoNum type="arabicPeriod"/>
            </a:pPr>
            <a:endParaRPr lang="es-MX" sz="20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000">
                <a:latin typeface="Gill Sans Ultra Bold Condensed" pitchFamily="34" charset="0"/>
              </a:rPr>
              <a:t>Pero el sistema de Cámaras de Comercio ha tenido voluntad de mantener estructura y línea estratégica para dar continuidad y jalonar sostenibilidad. </a:t>
            </a:r>
          </a:p>
        </p:txBody>
      </p:sp>
      <p:sp>
        <p:nvSpPr>
          <p:cNvPr id="588807" name="WordArt 7"/>
          <p:cNvSpPr>
            <a:spLocks noChangeArrowheads="1" noChangeShapeType="1" noTextEdit="1"/>
          </p:cNvSpPr>
          <p:nvPr/>
        </p:nvSpPr>
        <p:spPr bwMode="auto">
          <a:xfrm rot="5400000">
            <a:off x="1943100" y="3213100"/>
            <a:ext cx="52578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PERO...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412750" y="333375"/>
            <a:ext cx="83169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200">
                <a:solidFill>
                  <a:srgbClr val="FFFF99"/>
                </a:solidFill>
                <a:latin typeface="Gill Sans Ultra Bold Condensed" pitchFamily="34" charset="0"/>
              </a:rPr>
              <a:t>LECCIONES APRENDIDAS</a:t>
            </a:r>
            <a:endParaRPr lang="es-ES" sz="3200">
              <a:solidFill>
                <a:srgbClr val="FFFF99"/>
              </a:solidFill>
              <a:latin typeface="Gill Sans Ultra Bold Condensed" pitchFamily="34" charset="0"/>
            </a:endParaRP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206375" y="1052513"/>
            <a:ext cx="8731250" cy="666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MX" sz="2400">
                <a:latin typeface="Gill Sans Ultra Bold Condensed" pitchFamily="34" charset="0"/>
              </a:rPr>
              <a:t> No perder la inercia positiva</a:t>
            </a:r>
          </a:p>
          <a:p>
            <a:pPr marL="342900" indent="-342900">
              <a:buFontTx/>
              <a:buAutoNum type="arabicPeriod"/>
            </a:pPr>
            <a:endParaRPr lang="es-MX" sz="24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400">
                <a:latin typeface="Gill Sans Ultra Bold Condensed" pitchFamily="34" charset="0"/>
              </a:rPr>
              <a:t> Garantía temprana de condiciones de sostenibilidad </a:t>
            </a:r>
          </a:p>
          <a:p>
            <a:pPr marL="342900" indent="-342900">
              <a:buFontTx/>
              <a:buAutoNum type="arabicPeriod"/>
            </a:pPr>
            <a:endParaRPr lang="es-MX" sz="24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400">
                <a:latin typeface="Gill Sans Ultra Bold Condensed" pitchFamily="34" charset="0"/>
              </a:rPr>
              <a:t> Perseverancia</a:t>
            </a:r>
          </a:p>
          <a:p>
            <a:pPr marL="342900" indent="-342900">
              <a:buFontTx/>
              <a:buAutoNum type="arabicPeriod"/>
            </a:pPr>
            <a:endParaRPr lang="es-MX" sz="24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400">
                <a:latin typeface="Gill Sans Ultra Bold Condensed" pitchFamily="34" charset="0"/>
              </a:rPr>
              <a:t> Mantener la línea técnica en simplificación</a:t>
            </a:r>
          </a:p>
          <a:p>
            <a:pPr marL="342900" indent="-342900">
              <a:buFontTx/>
              <a:buAutoNum type="arabicPeriod"/>
            </a:pPr>
            <a:endParaRPr lang="es-MX" sz="2400">
              <a:latin typeface="Gill Sans Ultra Bold Condense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2400">
                <a:latin typeface="Gill Sans Ultra Bold Condensed" pitchFamily="34" charset="0"/>
              </a:rPr>
              <a:t> Medir, medir, medir.</a:t>
            </a:r>
          </a:p>
          <a:p>
            <a:pPr marL="342900" indent="-342900"/>
            <a:endParaRPr lang="es-MX" sz="2400">
              <a:latin typeface="Gill Sans Ultra Bold Condensed" pitchFamily="34" charset="0"/>
            </a:endParaRPr>
          </a:p>
          <a:p>
            <a:pPr marL="342900" indent="-342900"/>
            <a:r>
              <a:rPr lang="es-MX" sz="2400">
                <a:latin typeface="Gill Sans Ultra Bold Condensed" pitchFamily="34" charset="0"/>
              </a:rPr>
              <a:t>6. Vigilar… Los entornos de simplificación son cambiantes. Cero confianza. </a:t>
            </a:r>
          </a:p>
          <a:p>
            <a:pPr marL="342900" indent="-342900"/>
            <a:endParaRPr lang="es-MX" sz="2400">
              <a:latin typeface="Gill Sans Ultra Bold Condensed" pitchFamily="34" charset="0"/>
            </a:endParaRPr>
          </a:p>
          <a:p>
            <a:pPr marL="342900" indent="-342900"/>
            <a:r>
              <a:rPr lang="es-MX" sz="2400">
                <a:latin typeface="Gill Sans Ultra Bold Condensed" pitchFamily="34" charset="0"/>
              </a:rPr>
              <a:t>7. Disponibilidad y dedicación de responsables de sostenibilidad. </a:t>
            </a:r>
          </a:p>
          <a:p>
            <a:pPr marL="342900" indent="-342900"/>
            <a:endParaRPr lang="es-MX" sz="2400">
              <a:latin typeface="Gill Sans Ultra Bold Condensed" pitchFamily="34" charset="0"/>
            </a:endParaRPr>
          </a:p>
          <a:p>
            <a:pPr marL="342900" indent="-342900"/>
            <a:endParaRPr lang="es-MX" sz="2400">
              <a:latin typeface="Gill Sans Ultra Bold Condensed" pitchFamily="34" charset="0"/>
            </a:endParaRPr>
          </a:p>
          <a:p>
            <a:pPr marL="342900" indent="-342900"/>
            <a:endParaRPr lang="es-MX" sz="2400">
              <a:latin typeface="Gill Sans Ultra Bold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5024</TotalTime>
  <Words>303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Gill Sans Ultra Bold Condensed</vt:lpstr>
      <vt:lpstr>Arial Black</vt:lpstr>
      <vt:lpstr>Secuencia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SERGIO SANJUAN SANTIAGO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SIMPLIFICACION</dc:title>
  <dc:subject>SIMPLIFICACION DE TRAMITES</dc:subject>
  <dc:creator>sanjuan1626@yahoo.com</dc:creator>
  <dc:description>MULTIMEDIA PREPARADA POR SERGIO SANJUAN PARA LA DRA. OLGA PATRICIA RUBIO DE CONFECAMARAS. sanjuan1626@yahoo.com</dc:description>
  <cp:lastModifiedBy>anarod</cp:lastModifiedBy>
  <cp:revision>736</cp:revision>
  <dcterms:created xsi:type="dcterms:W3CDTF">2004-05-07T18:42:25Z</dcterms:created>
  <dcterms:modified xsi:type="dcterms:W3CDTF">2010-07-13T13:46:09Z</dcterms:modified>
</cp:coreProperties>
</file>