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7"/>
  </p:notesMasterIdLst>
  <p:handoutMasterIdLst>
    <p:handoutMasterId r:id="rId28"/>
  </p:handoutMasterIdLst>
  <p:sldIdLst>
    <p:sldId id="256" r:id="rId2"/>
    <p:sldId id="284" r:id="rId3"/>
    <p:sldId id="305" r:id="rId4"/>
    <p:sldId id="306" r:id="rId5"/>
    <p:sldId id="307" r:id="rId6"/>
    <p:sldId id="314" r:id="rId7"/>
    <p:sldId id="316" r:id="rId8"/>
    <p:sldId id="311" r:id="rId9"/>
    <p:sldId id="287" r:id="rId10"/>
    <p:sldId id="288" r:id="rId11"/>
    <p:sldId id="291" r:id="rId12"/>
    <p:sldId id="292" r:id="rId13"/>
    <p:sldId id="293" r:id="rId14"/>
    <p:sldId id="294" r:id="rId15"/>
    <p:sldId id="322" r:id="rId16"/>
    <p:sldId id="323" r:id="rId17"/>
    <p:sldId id="296" r:id="rId18"/>
    <p:sldId id="297" r:id="rId19"/>
    <p:sldId id="298" r:id="rId20"/>
    <p:sldId id="299" r:id="rId21"/>
    <p:sldId id="318" r:id="rId22"/>
    <p:sldId id="317" r:id="rId23"/>
    <p:sldId id="320" r:id="rId24"/>
    <p:sldId id="321" r:id="rId25"/>
    <p:sldId id="302" r:id="rId26"/>
  </p:sldIdLst>
  <p:sldSz cx="9144000" cy="6858000" type="screen4x3"/>
  <p:notesSz cx="6881813" cy="9296400"/>
  <p:embeddedFontLst>
    <p:embeddedFont>
      <p:font typeface="Impact" pitchFamily="34" charset="0"/>
      <p:regular r:id="rId29"/>
    </p:embeddedFont>
    <p:embeddedFont>
      <p:font typeface="Arial Narrow" pitchFamily="34" charset="0"/>
      <p:regular r:id="rId30"/>
      <p:bold r:id="rId31"/>
      <p:italic r:id="rId32"/>
      <p:boldItalic r:id="rId33"/>
    </p:embeddedFont>
  </p:embeddedFontLst>
  <p:defaultTex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u="sng"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u="sng"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u="sng"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u="sng" kern="1200">
        <a:solidFill>
          <a:schemeClr val="tx1"/>
        </a:solidFill>
        <a:latin typeface="Times New Roman" pitchFamily="18" charset="0"/>
        <a:ea typeface="+mn-ea"/>
        <a:cs typeface="Arial" pitchFamily="34" charset="0"/>
      </a:defRPr>
    </a:lvl5pPr>
    <a:lvl6pPr marL="2286000" algn="l" defTabSz="914400" rtl="0" eaLnBrk="1" latinLnBrk="0" hangingPunct="1">
      <a:defRPr sz="2400" u="sng" kern="1200">
        <a:solidFill>
          <a:schemeClr val="tx1"/>
        </a:solidFill>
        <a:latin typeface="Times New Roman" pitchFamily="18" charset="0"/>
        <a:ea typeface="+mn-ea"/>
        <a:cs typeface="Arial" pitchFamily="34" charset="0"/>
      </a:defRPr>
    </a:lvl6pPr>
    <a:lvl7pPr marL="2743200" algn="l" defTabSz="914400" rtl="0" eaLnBrk="1" latinLnBrk="0" hangingPunct="1">
      <a:defRPr sz="2400" u="sng" kern="1200">
        <a:solidFill>
          <a:schemeClr val="tx1"/>
        </a:solidFill>
        <a:latin typeface="Times New Roman" pitchFamily="18" charset="0"/>
        <a:ea typeface="+mn-ea"/>
        <a:cs typeface="Arial" pitchFamily="34" charset="0"/>
      </a:defRPr>
    </a:lvl7pPr>
    <a:lvl8pPr marL="3200400" algn="l" defTabSz="914400" rtl="0" eaLnBrk="1" latinLnBrk="0" hangingPunct="1">
      <a:defRPr sz="2400" u="sng" kern="1200">
        <a:solidFill>
          <a:schemeClr val="tx1"/>
        </a:solidFill>
        <a:latin typeface="Times New Roman" pitchFamily="18" charset="0"/>
        <a:ea typeface="+mn-ea"/>
        <a:cs typeface="Arial" pitchFamily="34" charset="0"/>
      </a:defRPr>
    </a:lvl8pPr>
    <a:lvl9pPr marL="3657600" algn="l" defTabSz="914400" rtl="0" eaLnBrk="1" latinLnBrk="0" hangingPunct="1">
      <a:defRPr sz="2400" u="sng"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06B"/>
    <a:srgbClr val="E02B18"/>
    <a:srgbClr val="F8DAD4"/>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66" d="100"/>
          <a:sy n="66" d="100"/>
        </p:scale>
        <p:origin x="-714" y="-14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77827"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77828"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77829"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vl1pPr>
          </a:lstStyle>
          <a:p>
            <a:fld id="{ACFBB854-A3CF-4D7D-9DB3-A1E7B4F7580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u="none"/>
            </a:lvl1pPr>
          </a:lstStyle>
          <a:p>
            <a:endParaRPr lang="en-US"/>
          </a:p>
        </p:txBody>
      </p:sp>
      <p:sp>
        <p:nvSpPr>
          <p:cNvPr id="22531" name="Rectangle 1027"/>
          <p:cNvSpPr>
            <a:spLocks noGrp="1" noChangeArrowheads="1"/>
          </p:cNvSpPr>
          <p:nvPr>
            <p:ph type="dt" idx="1"/>
          </p:nvPr>
        </p:nvSpPr>
        <p:spPr bwMode="auto">
          <a:xfrm>
            <a:off x="3900488" y="0"/>
            <a:ext cx="2981325"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u="none"/>
            </a:lvl1pPr>
          </a:lstStyle>
          <a:p>
            <a:endParaRPr lang="en-US"/>
          </a:p>
        </p:txBody>
      </p:sp>
      <p:sp>
        <p:nvSpPr>
          <p:cNvPr id="27652" name="Rectangle 1028"/>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1030"/>
          <p:cNvSpPr>
            <a:spLocks noGrp="1" noChangeArrowheads="1"/>
          </p:cNvSpPr>
          <p:nvPr>
            <p:ph type="ftr" sz="quarter" idx="4"/>
          </p:nvPr>
        </p:nvSpPr>
        <p:spPr bwMode="auto">
          <a:xfrm>
            <a:off x="0" y="8831263"/>
            <a:ext cx="2982913"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u="none"/>
            </a:lvl1pPr>
          </a:lstStyle>
          <a:p>
            <a:endParaRPr lang="en-US"/>
          </a:p>
        </p:txBody>
      </p:sp>
      <p:sp>
        <p:nvSpPr>
          <p:cNvPr id="22535" name="Rectangle 1031"/>
          <p:cNvSpPr>
            <a:spLocks noGrp="1" noChangeArrowheads="1"/>
          </p:cNvSpPr>
          <p:nvPr>
            <p:ph type="sldNum" sz="quarter" idx="5"/>
          </p:nvPr>
        </p:nvSpPr>
        <p:spPr bwMode="auto">
          <a:xfrm>
            <a:off x="3900488" y="8831263"/>
            <a:ext cx="2981325"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u="none"/>
            </a:lvl1pPr>
          </a:lstStyle>
          <a:p>
            <a:fld id="{91477869-E5CD-40D9-AB04-55F7F8B2775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AA8318DE-17FC-48E5-8F8E-9302DF51F6F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061EE108-655E-4081-B433-C4F28896A0D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17C75F60-F8F2-40FB-8FCC-5980C8555B97}"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63416BB2-F977-4C6A-B433-E29FBE1C05F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50D895EE-AAD3-4F06-96AE-2C25A9B5DC5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5239D825-6C5D-4786-ACC1-278C81DC07E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p:txBody>
          <a:bodyPr/>
          <a:lstStyle/>
          <a:p>
            <a:pPr eaLnBrk="1" hangingPunct="1"/>
            <a:endParaRPr lang="en-US" smtClean="0"/>
          </a:p>
        </p:txBody>
      </p:sp>
      <p:sp>
        <p:nvSpPr>
          <p:cNvPr id="69636" name="Slide Number Placeholder 3"/>
          <p:cNvSpPr txBox="1">
            <a:spLocks noGrp="1"/>
          </p:cNvSpPr>
          <p:nvPr/>
        </p:nvSpPr>
        <p:spPr bwMode="auto">
          <a:xfrm>
            <a:off x="3900488" y="8831263"/>
            <a:ext cx="2981325" cy="465137"/>
          </a:xfrm>
          <a:prstGeom prst="rect">
            <a:avLst/>
          </a:prstGeom>
          <a:noFill/>
          <a:ln w="9525">
            <a:noFill/>
            <a:miter lim="800000"/>
            <a:headEnd/>
            <a:tailEnd/>
          </a:ln>
        </p:spPr>
        <p:txBody>
          <a:bodyPr lIns="92446" tIns="46223" rIns="92446" bIns="46223" anchor="b"/>
          <a:lstStyle/>
          <a:p>
            <a:pPr algn="r" defTabSz="923925"/>
            <a:fld id="{0446B51F-A52F-4B9C-A007-22FDB968E6E2}" type="slidenum">
              <a:rPr lang="en-US" sz="1200" u="none"/>
              <a:pPr algn="r" defTabSz="923925"/>
              <a:t>15</a:t>
            </a:fld>
            <a:endParaRPr lang="en-US" sz="120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eaLnBrk="1" hangingPunct="1"/>
            <a:endParaRPr lang="en-US" smtClean="0"/>
          </a:p>
        </p:txBody>
      </p:sp>
      <p:sp>
        <p:nvSpPr>
          <p:cNvPr id="71684" name="Slide Number Placeholder 3"/>
          <p:cNvSpPr txBox="1">
            <a:spLocks noGrp="1"/>
          </p:cNvSpPr>
          <p:nvPr/>
        </p:nvSpPr>
        <p:spPr bwMode="auto">
          <a:xfrm>
            <a:off x="3900488" y="8831263"/>
            <a:ext cx="2981325" cy="465137"/>
          </a:xfrm>
          <a:prstGeom prst="rect">
            <a:avLst/>
          </a:prstGeom>
          <a:noFill/>
          <a:ln w="9525">
            <a:noFill/>
            <a:miter lim="800000"/>
            <a:headEnd/>
            <a:tailEnd/>
          </a:ln>
        </p:spPr>
        <p:txBody>
          <a:bodyPr lIns="92446" tIns="46223" rIns="92446" bIns="46223" anchor="b"/>
          <a:lstStyle/>
          <a:p>
            <a:pPr algn="r" defTabSz="923925"/>
            <a:fld id="{D5E54FE4-72A2-4B42-A911-58ECA0F01CE2}" type="slidenum">
              <a:rPr lang="en-US" sz="1200" u="none"/>
              <a:pPr algn="r" defTabSz="923925"/>
              <a:t>16</a:t>
            </a:fld>
            <a:endParaRPr lang="en-US" sz="120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E5F1A663-EEDC-4B8C-AE71-B527FA7491D3}"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DF440796-1C3A-491F-9096-D3CFBEBE3EF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FBE9EFFF-6FD8-469C-8D42-F39FC038127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6D50BFD5-7588-4E01-9CEE-C673A4156499}"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C31DA2C3-6AB2-4E8E-A915-7A296EB43770}"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9B6E5EFE-184A-4548-8113-225F4EE9005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CE5CD80E-02CC-447D-840E-7677F8EE7D98}"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CFC76290-5CCB-4264-8370-DC88312ED69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7D953F54-0FF6-496C-A1FE-25400667821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AC3532DE-DF43-4ED8-B10B-3AC35FEA49CC}" type="slidenum">
              <a:rPr lang="en-US"/>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6829802C-FA8F-4FA8-A097-5B7968F0F0F0}"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05CCC295-8F40-4205-B165-E4ECAC2DC299}" type="slidenum">
              <a:rPr lang="en-US"/>
              <a:pPr/>
              <a:t>4</a:t>
            </a:fld>
            <a:endParaRPr lang="en-US"/>
          </a:p>
        </p:txBody>
      </p:sp>
      <p:sp>
        <p:nvSpPr>
          <p:cNvPr id="31747" name="Rectangle 2"/>
          <p:cNvSpPr>
            <a:spLocks noGrp="1" noRot="1" noChangeAspect="1" noChangeArrowheads="1" noTextEdit="1"/>
          </p:cNvSpPr>
          <p:nvPr>
            <p:ph type="sldImg"/>
          </p:nvPr>
        </p:nvSpPr>
        <p:spPr>
          <a:xfrm>
            <a:off x="1119188" y="698500"/>
            <a:ext cx="4646612" cy="3484563"/>
          </a:xfrm>
          <a:ln/>
        </p:spPr>
      </p:sp>
      <p:sp>
        <p:nvSpPr>
          <p:cNvPr id="31748" name="Rectangle 3"/>
          <p:cNvSpPr>
            <a:spLocks noGrp="1" noChangeArrowheads="1"/>
          </p:cNvSpPr>
          <p:nvPr>
            <p:ph type="body" idx="1"/>
          </p:nvPr>
        </p:nvSpPr>
        <p:spPr>
          <a:xfrm>
            <a:off x="917575" y="4754563"/>
            <a:ext cx="5046663" cy="3843337"/>
          </a:xfrm>
        </p:spPr>
        <p:txBody>
          <a:bodyPr/>
          <a:lstStyle/>
          <a:p>
            <a:pPr eaLnBrk="1" hangingPunct="1">
              <a:lnSpc>
                <a:spcPct val="120000"/>
              </a:lnSpc>
            </a:pPr>
            <a:r>
              <a:rPr lang="en-US" sz="1400" smtClean="0"/>
              <a:t>First let me preview our main findings:</a:t>
            </a:r>
          </a:p>
          <a:p>
            <a:pPr eaLnBrk="1" hangingPunct="1">
              <a:lnSpc>
                <a:spcPct val="120000"/>
              </a:lnSpc>
            </a:pPr>
            <a:r>
              <a:rPr lang="en-US" sz="1400" smtClean="0"/>
              <a:t>For all four countries we find that persons who self-identify as members of  particular ethnic or racial groups have their development prospects compromised by a :</a:t>
            </a:r>
          </a:p>
          <a:p>
            <a:pPr eaLnBrk="1" hangingPunct="1"/>
            <a:r>
              <a:rPr lang="en-US" sz="1400" smtClean="0"/>
              <a:t> </a:t>
            </a:r>
          </a:p>
          <a:p>
            <a:pPr eaLnBrk="1" hangingPunct="1"/>
            <a:r>
              <a:rPr lang="en-US" sz="1400" smtClean="0"/>
              <a:t>Limited capacity to invest in human capital – schooling is lower.</a:t>
            </a:r>
          </a:p>
          <a:p>
            <a:pPr eaLnBrk="1" hangingPunct="1"/>
            <a:r>
              <a:rPr lang="en-US" sz="1400" smtClean="0"/>
              <a:t>Limited access to high quality employment – quality of jobs is lower.</a:t>
            </a:r>
          </a:p>
          <a:p>
            <a:pPr eaLnBrk="1" hangingPunct="1"/>
            <a:r>
              <a:rPr lang="en-US" sz="1400" smtClean="0"/>
              <a:t>Limited capacity to generate income – have lower returns to observed skills</a:t>
            </a:r>
          </a:p>
          <a:p>
            <a:pPr eaLnBrk="1" hangingPunct="1"/>
            <a:endParaRPr lang="en-US" sz="14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D9A7E4B7-F2AD-4EAD-8AB0-D1C734E87A7E}" type="slidenum">
              <a:rPr lang="en-US"/>
              <a:pPr/>
              <a:t>5</a:t>
            </a:fld>
            <a:endParaRPr lang="en-US"/>
          </a:p>
        </p:txBody>
      </p:sp>
      <p:sp>
        <p:nvSpPr>
          <p:cNvPr id="32771" name="Rectangle 2"/>
          <p:cNvSpPr>
            <a:spLocks noGrp="1" noRot="1" noChangeAspect="1" noChangeArrowheads="1" noTextEdit="1"/>
          </p:cNvSpPr>
          <p:nvPr>
            <p:ph type="sldImg"/>
          </p:nvPr>
        </p:nvSpPr>
        <p:spPr>
          <a:xfrm>
            <a:off x="1104900" y="685800"/>
            <a:ext cx="4673600" cy="3505200"/>
          </a:xfrm>
          <a:ln/>
        </p:spPr>
      </p:sp>
      <p:sp>
        <p:nvSpPr>
          <p:cNvPr id="32772" name="Rectangle 3"/>
          <p:cNvSpPr>
            <a:spLocks noGrp="1" noChangeArrowheads="1"/>
          </p:cNvSpPr>
          <p:nvPr>
            <p:ph type="body" idx="1"/>
          </p:nvPr>
        </p:nvSpPr>
        <p:spPr>
          <a:xfrm>
            <a:off x="917575" y="4419600"/>
            <a:ext cx="5046663" cy="4191000"/>
          </a:xfrm>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3D3418EC-2427-4D48-8A9A-4070D8BAF3D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3FE5E4B7-FC3F-4FC2-9996-33E93E966D7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9CF31106-8C9D-42BC-8957-1276124255E8}" type="slidenum">
              <a:rPr lang="en-US"/>
              <a:pPr/>
              <a:t>8</a:t>
            </a:fld>
            <a:endParaRPr lang="en-US"/>
          </a:p>
        </p:txBody>
      </p:sp>
      <p:sp>
        <p:nvSpPr>
          <p:cNvPr id="35843" name="Rectangle 2"/>
          <p:cNvSpPr>
            <a:spLocks noGrp="1" noRot="1" noChangeAspect="1" noChangeArrowheads="1" noTextEdit="1"/>
          </p:cNvSpPr>
          <p:nvPr>
            <p:ph type="sldImg"/>
          </p:nvPr>
        </p:nvSpPr>
        <p:spPr>
          <a:xfrm>
            <a:off x="1104900" y="685800"/>
            <a:ext cx="4673600" cy="3505200"/>
          </a:xfrm>
          <a:ln/>
        </p:spPr>
      </p:sp>
      <p:sp>
        <p:nvSpPr>
          <p:cNvPr id="35844" name="Rectangle 3"/>
          <p:cNvSpPr>
            <a:spLocks noGrp="1" noChangeArrowheads="1"/>
          </p:cNvSpPr>
          <p:nvPr>
            <p:ph type="body" idx="1"/>
          </p:nvPr>
        </p:nvSpPr>
        <p:spPr>
          <a:xfrm>
            <a:off x="917575" y="4419600"/>
            <a:ext cx="5046663" cy="4191000"/>
          </a:xfrm>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F1D93C25-7BE3-40B4-9EAC-4350C2A65778}"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a:cs typeface="+mn-cs"/>
              </a:endParaRPr>
            </a:p>
          </p:txBody>
        </p:sp>
        <p:sp>
          <p:nvSpPr>
            <p:cNvPr id="6" name="Rectangle 1028"/>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cs typeface="+mn-cs"/>
              </a:endParaRPr>
            </a:p>
          </p:txBody>
        </p:sp>
        <p:pic>
          <p:nvPicPr>
            <p:cNvPr id="7" name="Picture 1029" descr="D:\FRONTPAGE THEMES\CONSTRUC\URBBANND.PNG"/>
            <p:cNvPicPr>
              <a:picLocks noChangeAspect="1" noChangeArrowheads="1"/>
            </p:cNvPicPr>
            <p:nvPr/>
          </p:nvPicPr>
          <p:blipFill>
            <a:blip r:embed="rId2" cstate="print"/>
            <a:srcRect l="5824" t="8493" r="35922"/>
            <a:stretch>
              <a:fillRect/>
            </a:stretch>
          </p:blipFill>
          <p:spPr bwMode="ltGray">
            <a:xfrm>
              <a:off x="0" y="0"/>
              <a:ext cx="5760" cy="905"/>
            </a:xfrm>
            <a:prstGeom prst="rect">
              <a:avLst/>
            </a:prstGeom>
            <a:noFill/>
            <a:ln w="9525">
              <a:noFill/>
              <a:miter lim="800000"/>
              <a:headEnd/>
              <a:tailEnd/>
            </a:ln>
          </p:spPr>
        </p:pic>
      </p:grpSp>
      <p:sp>
        <p:nvSpPr>
          <p:cNvPr id="54278" name="Rectangle 1030"/>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54279" name="Rectangle 1031"/>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1032"/>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9" name="Rectangle 1033"/>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0" name="Rectangle 1034"/>
          <p:cNvSpPr>
            <a:spLocks noGrp="1" noChangeArrowheads="1"/>
          </p:cNvSpPr>
          <p:nvPr>
            <p:ph type="sldNum" sz="quarter" idx="12"/>
          </p:nvPr>
        </p:nvSpPr>
        <p:spPr>
          <a:xfrm>
            <a:off x="6553200" y="6248400"/>
            <a:ext cx="1905000" cy="457200"/>
          </a:xfrm>
        </p:spPr>
        <p:txBody>
          <a:bodyPr/>
          <a:lstStyle>
            <a:lvl1pPr>
              <a:defRPr/>
            </a:lvl1pPr>
          </a:lstStyle>
          <a:p>
            <a:pPr>
              <a:defRPr/>
            </a:pPr>
            <a:fld id="{3BCA0CD9-E7BF-4BE4-893A-5C42D10EE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B67D763-497C-4138-8C92-5406FA31FB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2BDC149-CAD2-4B7F-8621-933B30C4D86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35DBA78-D366-49B8-AAE4-7F4DE412CA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42B6EDF-3A01-4E97-AC14-FE498168BB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E443CD8-D3F0-44AD-9B8B-F4FBA54614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F3361C-BB78-427C-BF88-23F0A474FF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2BBAB4C-CA66-4D00-A2FE-D4AECEE77B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D3E557E-873E-474A-B2FE-99B9A2328C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2B57238-BD50-4B11-A7CB-A33269A582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11E8602-3074-408D-8F0F-F3B0A35885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3ACACCE-68DE-4BA0-97E7-B1B93D512E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53251"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cs typeface="+mn-cs"/>
              </a:endParaRPr>
            </a:p>
          </p:txBody>
        </p:sp>
        <p:sp>
          <p:nvSpPr>
            <p:cNvPr id="5325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cs typeface="+mn-cs"/>
              </a:endParaRPr>
            </a:p>
          </p:txBody>
        </p:sp>
        <p:pic>
          <p:nvPicPr>
            <p:cNvPr id="4106" name="Picture 5" descr="D:\FRONTPAGE THEMES\CONSTRUC\URBBANND.PNG"/>
            <p:cNvPicPr>
              <a:picLocks noChangeAspect="1" noChangeArrowheads="1"/>
            </p:cNvPicPr>
            <p:nvPr/>
          </p:nvPicPr>
          <p:blipFill>
            <a:blip r:embed="rId14" cstate="print"/>
            <a:srcRect t="66667"/>
            <a:stretch>
              <a:fillRect/>
            </a:stretch>
          </p:blipFill>
          <p:spPr bwMode="ltGray">
            <a:xfrm>
              <a:off x="0" y="0"/>
              <a:ext cx="5760" cy="192"/>
            </a:xfrm>
            <a:prstGeom prst="rect">
              <a:avLst/>
            </a:prstGeom>
            <a:noFill/>
            <a:ln w="9525">
              <a:noFill/>
              <a:miter lim="800000"/>
              <a:headEnd/>
              <a:tailEnd/>
            </a:ln>
          </p:spPr>
        </p:pic>
      </p:grpSp>
      <p:sp>
        <p:nvSpPr>
          <p:cNvPr id="53254"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6"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latin typeface="+mn-lt"/>
                <a:cs typeface="+mn-cs"/>
              </a:defRPr>
            </a:lvl1pPr>
          </a:lstStyle>
          <a:p>
            <a:pPr>
              <a:defRPr/>
            </a:pPr>
            <a:endParaRPr lang="en-US"/>
          </a:p>
        </p:txBody>
      </p:sp>
      <p:sp>
        <p:nvSpPr>
          <p:cNvPr id="53257"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latin typeface="+mn-lt"/>
                <a:cs typeface="+mn-cs"/>
              </a:defRPr>
            </a:lvl1pPr>
          </a:lstStyle>
          <a:p>
            <a:pPr>
              <a:defRPr/>
            </a:pPr>
            <a:endParaRPr lang="en-US"/>
          </a:p>
        </p:txBody>
      </p:sp>
      <p:sp>
        <p:nvSpPr>
          <p:cNvPr id="53258"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latin typeface="+mn-lt"/>
                <a:cs typeface="+mn-cs"/>
              </a:defRPr>
            </a:lvl1pPr>
          </a:lstStyle>
          <a:p>
            <a:pPr>
              <a:defRPr/>
            </a:pPr>
            <a:fld id="{5657BE54-4FFE-41D6-A45F-9ACCBCEE073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803" r:id="rId2"/>
    <p:sldLayoutId id="2147483802" r:id="rId3"/>
    <p:sldLayoutId id="2147483801" r:id="rId4"/>
    <p:sldLayoutId id="2147483800" r:id="rId5"/>
    <p:sldLayoutId id="2147483799" r:id="rId6"/>
    <p:sldLayoutId id="2147483798" r:id="rId7"/>
    <p:sldLayoutId id="2147483797" r:id="rId8"/>
    <p:sldLayoutId id="2147483796" r:id="rId9"/>
    <p:sldLayoutId id="2147483795" r:id="rId10"/>
    <p:sldLayoutId id="2147483794" r:id="rId11"/>
    <p:sldLayoutId id="214748379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30000"/>
        <a:buBlip>
          <a:blip r:embed="rId15"/>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eaLnBrk="0" fontAlgn="base" hangingPunct="0">
        <a:spcBef>
          <a:spcPct val="20000"/>
        </a:spcBef>
        <a:spcAft>
          <a:spcPct val="0"/>
        </a:spcAft>
        <a:buSzPct val="115000"/>
        <a:buBlip>
          <a:blip r:embed="rId15"/>
        </a:buBlip>
        <a:defRPr sz="2000">
          <a:solidFill>
            <a:schemeClr val="tx1"/>
          </a:solidFill>
          <a:latin typeface="+mn-lt"/>
        </a:defRPr>
      </a:lvl5pPr>
      <a:lvl6pPr marL="2514600" indent="-228600" algn="l" rtl="0" fontAlgn="base">
        <a:spcBef>
          <a:spcPct val="20000"/>
        </a:spcBef>
        <a:spcAft>
          <a:spcPct val="0"/>
        </a:spcAft>
        <a:buSzPct val="115000"/>
        <a:buBlip>
          <a:blip r:embed="rId15"/>
        </a:buBlip>
        <a:defRPr sz="2000">
          <a:solidFill>
            <a:schemeClr val="tx1"/>
          </a:solidFill>
          <a:latin typeface="+mn-lt"/>
        </a:defRPr>
      </a:lvl6pPr>
      <a:lvl7pPr marL="2971800" indent="-228600" algn="l" rtl="0" fontAlgn="base">
        <a:spcBef>
          <a:spcPct val="20000"/>
        </a:spcBef>
        <a:spcAft>
          <a:spcPct val="0"/>
        </a:spcAft>
        <a:buSzPct val="115000"/>
        <a:buBlip>
          <a:blip r:embed="rId15"/>
        </a:buBlip>
        <a:defRPr sz="2000">
          <a:solidFill>
            <a:schemeClr val="tx1"/>
          </a:solidFill>
          <a:latin typeface="+mn-lt"/>
        </a:defRPr>
      </a:lvl7pPr>
      <a:lvl8pPr marL="3429000" indent="-228600" algn="l" rtl="0" fontAlgn="base">
        <a:spcBef>
          <a:spcPct val="20000"/>
        </a:spcBef>
        <a:spcAft>
          <a:spcPct val="0"/>
        </a:spcAft>
        <a:buSzPct val="115000"/>
        <a:buBlip>
          <a:blip r:embed="rId15"/>
        </a:buBlip>
        <a:defRPr sz="2000">
          <a:solidFill>
            <a:schemeClr val="tx1"/>
          </a:solidFill>
          <a:latin typeface="+mn-lt"/>
        </a:defRPr>
      </a:lvl8pPr>
      <a:lvl9pPr marL="3886200" indent="-228600" algn="l" rtl="0" fontAlgn="base">
        <a:spcBef>
          <a:spcPct val="20000"/>
        </a:spcBef>
        <a:spcAft>
          <a:spcPct val="0"/>
        </a:spcAft>
        <a:buSzPct val="115000"/>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696200" cy="1524000"/>
          </a:xfrm>
        </p:spPr>
        <p:txBody>
          <a:bodyPr/>
          <a:lstStyle/>
          <a:p>
            <a:pPr algn="ctr"/>
            <a:r>
              <a:rPr lang="en-US" smtClean="0"/>
              <a:t>Inclusión Social: Perspectivas para el Desarrollo Local</a:t>
            </a:r>
          </a:p>
        </p:txBody>
      </p:sp>
      <p:sp>
        <p:nvSpPr>
          <p:cNvPr id="6147" name="Rectangle 3"/>
          <p:cNvSpPr>
            <a:spLocks noGrp="1" noChangeArrowheads="1"/>
          </p:cNvSpPr>
          <p:nvPr>
            <p:ph type="subTitle" idx="1"/>
          </p:nvPr>
        </p:nvSpPr>
        <p:spPr>
          <a:xfrm>
            <a:off x="1371600" y="2667000"/>
            <a:ext cx="6400800" cy="2895600"/>
          </a:xfrm>
        </p:spPr>
        <p:txBody>
          <a:bodyPr/>
          <a:lstStyle/>
          <a:p>
            <a:endParaRPr lang="en-US" smtClean="0"/>
          </a:p>
          <a:p>
            <a:r>
              <a:rPr lang="en-US" sz="3600" smtClean="0"/>
              <a:t>Banco Interamericano de Desarrollo</a:t>
            </a:r>
          </a:p>
          <a:p>
            <a:r>
              <a:rPr lang="en-US" smtClean="0"/>
              <a:t>División de Protección Social y Salud</a:t>
            </a:r>
          </a:p>
          <a:p>
            <a:r>
              <a:rPr lang="en-US" smtClean="0"/>
              <a:t>Dra. Jacqueline Mazza</a:t>
            </a:r>
          </a:p>
          <a:p>
            <a:r>
              <a:rPr lang="en-US" sz="2600" smtClean="0"/>
              <a:t>Octubre 30, 2007</a:t>
            </a:r>
          </a:p>
          <a:p>
            <a:endParaRPr lang="en-US" sz="26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800600" y="1905000"/>
            <a:ext cx="4191000" cy="457200"/>
          </a:xfrm>
          <a:prstGeom prst="rect">
            <a:avLst/>
          </a:prstGeom>
          <a:noFill/>
          <a:ln w="9525">
            <a:noFill/>
            <a:miter lim="800000"/>
            <a:headEnd/>
            <a:tailEnd/>
          </a:ln>
        </p:spPr>
        <p:txBody>
          <a:bodyPr>
            <a:spAutoFit/>
          </a:bodyPr>
          <a:lstStyle/>
          <a:p>
            <a:pPr>
              <a:spcBef>
                <a:spcPct val="50000"/>
              </a:spcBef>
            </a:pPr>
            <a:endParaRPr lang="es-ES" u="none"/>
          </a:p>
        </p:txBody>
      </p:sp>
      <p:graphicFrame>
        <p:nvGraphicFramePr>
          <p:cNvPr id="3074" name="Object 1024"/>
          <p:cNvGraphicFramePr>
            <a:graphicFrameLocks noChangeAspect="1"/>
          </p:cNvGraphicFramePr>
          <p:nvPr/>
        </p:nvGraphicFramePr>
        <p:xfrm>
          <a:off x="4800600" y="1905000"/>
          <a:ext cx="4343400" cy="4419600"/>
        </p:xfrm>
        <a:graphic>
          <a:graphicData uri="http://schemas.openxmlformats.org/presentationml/2006/ole">
            <p:oleObj spid="_x0000_s3074" name="Slide" r:id="rId4" imgW="4572000" imgH="3429000" progId="PowerPoint.Slide.8">
              <p:embed/>
            </p:oleObj>
          </a:graphicData>
        </a:graphic>
      </p:graphicFrame>
      <p:sp>
        <p:nvSpPr>
          <p:cNvPr id="3076" name="Rectangle 4"/>
          <p:cNvSpPr>
            <a:spLocks noGrp="1" noChangeArrowheads="1"/>
          </p:cNvSpPr>
          <p:nvPr>
            <p:ph type="body" idx="1"/>
          </p:nvPr>
        </p:nvSpPr>
        <p:spPr/>
        <p:txBody>
          <a:bodyPr/>
          <a:lstStyle/>
          <a:p>
            <a:pPr eaLnBrk="1" hangingPunct="1"/>
            <a:r>
              <a:rPr lang="en-US" smtClean="0"/>
              <a:t>Mayor empleo informal  </a:t>
            </a:r>
          </a:p>
          <a:p>
            <a:pPr eaLnBrk="1" hangingPunct="1">
              <a:buFont typeface="Wingdings" pitchFamily="2" charset="2"/>
              <a:buNone/>
            </a:pPr>
            <a:r>
              <a:rPr lang="en-US" smtClean="0"/>
              <a:t>para mujeres indígenas vs.</a:t>
            </a:r>
          </a:p>
          <a:p>
            <a:pPr eaLnBrk="1" hangingPunct="1">
              <a:buFont typeface="Wingdings" pitchFamily="2" charset="2"/>
              <a:buNone/>
            </a:pPr>
            <a:r>
              <a:rPr lang="en-US" smtClean="0"/>
              <a:t>mujeres no-indígenas</a:t>
            </a:r>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057400"/>
            <a:ext cx="7772400" cy="1524000"/>
          </a:xfrm>
        </p:spPr>
        <p:txBody>
          <a:bodyPr/>
          <a:lstStyle/>
          <a:p>
            <a:pPr eaLnBrk="1" hangingPunct="1"/>
            <a:r>
              <a:rPr lang="en-US" smtClean="0"/>
              <a:t>2: Inclusión y Políticas Públicas</a:t>
            </a:r>
            <a:endParaRPr lang="es-E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600" i="1" smtClean="0"/>
              <a:t>Para empezar – varias  limitaciones:</a:t>
            </a:r>
            <a:endParaRPr lang="es-ES" sz="3600" i="1" smtClean="0"/>
          </a:p>
        </p:txBody>
      </p:sp>
      <p:sp>
        <p:nvSpPr>
          <p:cNvPr id="14339" name="Rectangle 3"/>
          <p:cNvSpPr>
            <a:spLocks noGrp="1" noChangeArrowheads="1"/>
          </p:cNvSpPr>
          <p:nvPr>
            <p:ph type="body" idx="1"/>
          </p:nvPr>
        </p:nvSpPr>
        <p:spPr/>
        <p:txBody>
          <a:bodyPr/>
          <a:lstStyle/>
          <a:p>
            <a:pPr eaLnBrk="1" hangingPunct="1">
              <a:lnSpc>
                <a:spcPct val="90000"/>
              </a:lnSpc>
            </a:pPr>
            <a:r>
              <a:rPr lang="en-US" sz="2800" smtClean="0"/>
              <a:t>Falta de una tradición de políticas o programas con el objetivo explícito de inclusión.  </a:t>
            </a:r>
          </a:p>
          <a:p>
            <a:pPr eaLnBrk="1" hangingPunct="1">
              <a:lnSpc>
                <a:spcPct val="90000"/>
              </a:lnSpc>
            </a:pPr>
            <a:r>
              <a:rPr lang="en-US" sz="2800" smtClean="0"/>
              <a:t>Lo que hay son distintos instrumentos, instituciones, leyes y programas con el objetivo de mejorar condiciones o resultados por grupos excluidos</a:t>
            </a:r>
          </a:p>
          <a:p>
            <a:pPr eaLnBrk="1" hangingPunct="1">
              <a:lnSpc>
                <a:spcPct val="90000"/>
              </a:lnSpc>
            </a:pPr>
            <a:r>
              <a:rPr lang="en-US" sz="2800" smtClean="0"/>
              <a:t>Aún en este campo, la literatura y colección de datos es muy escasa sobre el impacto de distintos programas para los grupos excluidos</a:t>
            </a:r>
          </a:p>
          <a:p>
            <a:pPr eaLnBrk="1" hangingPunct="1">
              <a:lnSpc>
                <a:spcPct val="90000"/>
              </a:lnSpc>
            </a:pPr>
            <a:r>
              <a:rPr lang="en-US" sz="2800" smtClean="0"/>
              <a:t>Es decir, la base de conocimiento tiene que avanzar  bastante</a:t>
            </a:r>
            <a:endParaRPr lang="es-E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438400"/>
            <a:ext cx="7772400" cy="1524000"/>
          </a:xfrm>
        </p:spPr>
        <p:txBody>
          <a:bodyPr/>
          <a:lstStyle/>
          <a:p>
            <a:pPr algn="ctr" eaLnBrk="1" hangingPunct="1"/>
            <a:r>
              <a:rPr lang="es-ES" smtClean="0"/>
              <a:t>¿Cómo podríamos entender  las políticas o programas para promover la inclusión?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s-ES" sz="4000" smtClean="0"/>
              <a:t>Unos puntos iniciales</a:t>
            </a:r>
          </a:p>
        </p:txBody>
      </p:sp>
      <p:sp>
        <p:nvSpPr>
          <p:cNvPr id="16387" name="Rectangle 3"/>
          <p:cNvSpPr>
            <a:spLocks noGrp="1" noChangeArrowheads="1"/>
          </p:cNvSpPr>
          <p:nvPr>
            <p:ph type="body" idx="1"/>
          </p:nvPr>
        </p:nvSpPr>
        <p:spPr/>
        <p:txBody>
          <a:bodyPr/>
          <a:lstStyle/>
          <a:p>
            <a:pPr eaLnBrk="1" hangingPunct="1"/>
            <a:r>
              <a:rPr lang="en-US" smtClean="0"/>
              <a:t>No se puede llegar a inclusión con un sola política o programa</a:t>
            </a:r>
          </a:p>
          <a:p>
            <a:pPr eaLnBrk="1" hangingPunct="1"/>
            <a:r>
              <a:rPr lang="en-US" smtClean="0"/>
              <a:t>Inclusión requiere un cambio fundamental no solo en los “outputs” de las políticas, sino en los insumos, el “cómo” los grupos excluidos participan en su sociedad, i.e. ser parte del proceso de formulación de políticas distintas</a:t>
            </a:r>
          </a:p>
          <a:p>
            <a:pPr eaLnBrk="1" hangingPunct="1">
              <a:buFont typeface="Wingdings" pitchFamily="2" charset="2"/>
              <a:buNone/>
            </a:pPr>
            <a:endParaRPr lang="es-E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noFill/>
          <a:ln/>
        </p:spPr>
        <p:txBody>
          <a:bodyPr/>
          <a:lstStyle/>
          <a:p>
            <a:pPr eaLnBrk="1" hangingPunct="1"/>
            <a:r>
              <a:rPr lang="es-ES" sz="4000" smtClean="0"/>
              <a:t>Unos puntos iniciales</a:t>
            </a:r>
          </a:p>
        </p:txBody>
      </p:sp>
      <p:sp>
        <p:nvSpPr>
          <p:cNvPr id="68611" name="Rectangle 3"/>
          <p:cNvSpPr>
            <a:spLocks noGrp="1" noChangeArrowheads="1"/>
          </p:cNvSpPr>
          <p:nvPr>
            <p:ph type="body" idx="4294967295"/>
          </p:nvPr>
        </p:nvSpPr>
        <p:spPr/>
        <p:txBody>
          <a:bodyPr/>
          <a:lstStyle/>
          <a:p>
            <a:pPr eaLnBrk="1" hangingPunct="1"/>
            <a:r>
              <a:rPr lang="en-US" smtClean="0"/>
              <a:t>Para esta transformación se requiere mayor inclusión en las áreas políticas, económicas, sociales y culturales como:</a:t>
            </a:r>
          </a:p>
          <a:p>
            <a:pPr lvl="1" eaLnBrk="1" hangingPunct="1"/>
            <a:r>
              <a:rPr lang="en-US" smtClean="0"/>
              <a:t>representatividad política</a:t>
            </a:r>
          </a:p>
          <a:p>
            <a:pPr lvl="1" eaLnBrk="1" hangingPunct="1"/>
            <a:r>
              <a:rPr lang="en-US" smtClean="0"/>
              <a:t>representatividad y fortalecimiento de organizaciones de grupos excluidos</a:t>
            </a:r>
          </a:p>
          <a:p>
            <a:pPr lvl="1" eaLnBrk="1" hangingPunct="1"/>
            <a:r>
              <a:rPr lang="en-US" smtClean="0"/>
              <a:t>participación económica y social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noFill/>
          <a:ln/>
        </p:spPr>
        <p:txBody>
          <a:bodyPr/>
          <a:lstStyle/>
          <a:p>
            <a:pPr eaLnBrk="1" hangingPunct="1"/>
            <a:r>
              <a:rPr lang="es-ES" sz="4000" smtClean="0"/>
              <a:t>Unos puntos iniciales</a:t>
            </a:r>
          </a:p>
        </p:txBody>
      </p:sp>
      <p:sp>
        <p:nvSpPr>
          <p:cNvPr id="70659" name="Rectangle 3"/>
          <p:cNvSpPr>
            <a:spLocks noGrp="1" noChangeArrowheads="1"/>
          </p:cNvSpPr>
          <p:nvPr>
            <p:ph type="body" idx="4294967295"/>
          </p:nvPr>
        </p:nvSpPr>
        <p:spPr/>
        <p:txBody>
          <a:bodyPr/>
          <a:lstStyle/>
          <a:p>
            <a:pPr eaLnBrk="1" hangingPunct="1">
              <a:lnSpc>
                <a:spcPct val="90000"/>
              </a:lnSpc>
            </a:pPr>
            <a:r>
              <a:rPr lang="en-US" smtClean="0"/>
              <a:t>Ningún país ha llegado a la inclusión completa</a:t>
            </a:r>
          </a:p>
          <a:p>
            <a:pPr eaLnBrk="1" hangingPunct="1">
              <a:lnSpc>
                <a:spcPct val="90000"/>
              </a:lnSpc>
            </a:pPr>
            <a:r>
              <a:rPr lang="en-US" smtClean="0"/>
              <a:t>Es decir, inclusión es más un proceso hacia mayores niveles de inclusión</a:t>
            </a:r>
          </a:p>
          <a:p>
            <a:pPr eaLnBrk="1" hangingPunct="1">
              <a:lnSpc>
                <a:spcPct val="90000"/>
              </a:lnSpc>
            </a:pPr>
            <a:r>
              <a:rPr lang="en-US" smtClean="0"/>
              <a:t>Distintos grupos pueden estar en distintos momentos hacia su inclusión al mismo tiempo en un país;</a:t>
            </a:r>
          </a:p>
          <a:p>
            <a:pPr lvl="1" eaLnBrk="1" hangingPunct="1">
              <a:lnSpc>
                <a:spcPct val="90000"/>
              </a:lnSpc>
            </a:pPr>
            <a:r>
              <a:rPr lang="en-US" smtClean="0"/>
              <a:t>Mujeres en ALC: más avances en educación, menos en el mercado laboral</a:t>
            </a:r>
          </a:p>
          <a:p>
            <a:pPr lvl="1" eaLnBrk="1" hangingPunct="1">
              <a:lnSpc>
                <a:spcPct val="90000"/>
              </a:lnSpc>
              <a:buFontTx/>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s-ES" sz="3600" smtClean="0"/>
              <a:t>Inclusión  como un proceso de cambio de políticas públicas a tres niveles:</a:t>
            </a:r>
          </a:p>
        </p:txBody>
      </p:sp>
      <p:sp>
        <p:nvSpPr>
          <p:cNvPr id="17411" name="Rectangle 3"/>
          <p:cNvSpPr>
            <a:spLocks noGrp="1" noChangeArrowheads="1"/>
          </p:cNvSpPr>
          <p:nvPr>
            <p:ph type="body" idx="1"/>
          </p:nvPr>
        </p:nvSpPr>
        <p:spPr/>
        <p:txBody>
          <a:bodyPr/>
          <a:lstStyle/>
          <a:p>
            <a:pPr marL="609600" indent="-609600" eaLnBrk="1" hangingPunct="1">
              <a:buFont typeface="Wingdings" pitchFamily="2" charset="2"/>
              <a:buNone/>
            </a:pPr>
            <a:r>
              <a:rPr lang="es-ES" smtClean="0"/>
              <a:t>Opera a 3 niveles distintos:</a:t>
            </a:r>
          </a:p>
          <a:p>
            <a:pPr marL="609600" indent="-609600" eaLnBrk="1" hangingPunct="1">
              <a:buFont typeface="Wingdings" pitchFamily="2" charset="2"/>
              <a:buAutoNum type="arabicPeriod"/>
            </a:pPr>
            <a:r>
              <a:rPr lang="es-ES" smtClean="0"/>
              <a:t>Normativo – marco constitucional y legal</a:t>
            </a:r>
          </a:p>
          <a:p>
            <a:pPr marL="609600" indent="-609600" eaLnBrk="1" hangingPunct="1">
              <a:buFont typeface="Wingdings" pitchFamily="2" charset="2"/>
              <a:buAutoNum type="arabicPeriod"/>
            </a:pPr>
            <a:r>
              <a:rPr lang="es-ES" smtClean="0"/>
              <a:t>Institucional – calidad y funcionamiento de instituciones</a:t>
            </a:r>
          </a:p>
          <a:p>
            <a:pPr marL="609600" indent="-609600" eaLnBrk="1" hangingPunct="1">
              <a:buFont typeface="Wingdings" pitchFamily="2" charset="2"/>
              <a:buAutoNum type="arabicPeriod"/>
            </a:pPr>
            <a:r>
              <a:rPr lang="es-ES" smtClean="0"/>
              <a:t>Instrumental (políticas y programas)</a:t>
            </a:r>
          </a:p>
          <a:p>
            <a:pPr marL="609600" indent="-609600" eaLnBrk="1" hangingPunct="1">
              <a:buFont typeface="Wingdings" pitchFamily="2" charset="2"/>
              <a:buNone/>
            </a:pPr>
            <a:endParaRPr lang="es-E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rgbClr val="6699FF"/>
          </a:solidFill>
        </p:spPr>
        <p:txBody>
          <a:bodyPr/>
          <a:lstStyle/>
          <a:p>
            <a:pPr eaLnBrk="1" hangingPunct="1">
              <a:defRPr/>
            </a:pPr>
            <a:r>
              <a:rPr lang="es-ES" sz="3600" dirty="0" smtClean="0"/>
              <a:t>1.  Normativo</a:t>
            </a:r>
          </a:p>
        </p:txBody>
      </p:sp>
      <p:sp>
        <p:nvSpPr>
          <p:cNvPr id="18435" name="Rectangle 3"/>
          <p:cNvSpPr>
            <a:spLocks noGrp="1" noChangeArrowheads="1"/>
          </p:cNvSpPr>
          <p:nvPr>
            <p:ph type="body" idx="1"/>
          </p:nvPr>
        </p:nvSpPr>
        <p:spPr/>
        <p:txBody>
          <a:bodyPr/>
          <a:lstStyle/>
          <a:p>
            <a:pPr eaLnBrk="1" hangingPunct="1"/>
            <a:r>
              <a:rPr lang="es-ES" smtClean="0"/>
              <a:t>Marcos legales y constitucionales para proteger y avanzar en los derechos de grupos excluidos</a:t>
            </a:r>
          </a:p>
          <a:p>
            <a:pPr lvl="1" eaLnBrk="1" hangingPunct="1"/>
            <a:r>
              <a:rPr lang="es-ES" smtClean="0"/>
              <a:t>Ejemplos</a:t>
            </a:r>
          </a:p>
          <a:p>
            <a:pPr lvl="2" eaLnBrk="1" hangingPunct="1"/>
            <a:r>
              <a:rPr lang="es-ES" smtClean="0"/>
              <a:t>Colombia</a:t>
            </a:r>
            <a:r>
              <a:rPr lang="en-US" smtClean="0"/>
              <a:t> – una provisión constitucional, reconociendo al país como multicultural</a:t>
            </a:r>
          </a:p>
          <a:p>
            <a:pPr lvl="2" eaLnBrk="1" hangingPunct="1"/>
            <a:endParaRPr lang="es-E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rgbClr val="6699FF"/>
          </a:solidFill>
        </p:spPr>
        <p:txBody>
          <a:bodyPr/>
          <a:lstStyle/>
          <a:p>
            <a:pPr eaLnBrk="1" hangingPunct="1"/>
            <a:r>
              <a:rPr lang="es-ES" sz="3600" smtClean="0"/>
              <a:t>2.  Institucional</a:t>
            </a:r>
          </a:p>
        </p:txBody>
      </p:sp>
      <p:sp>
        <p:nvSpPr>
          <p:cNvPr id="19459" name="Rectangle 3"/>
          <p:cNvSpPr>
            <a:spLocks noGrp="1" noChangeArrowheads="1"/>
          </p:cNvSpPr>
          <p:nvPr>
            <p:ph type="body" idx="1"/>
          </p:nvPr>
        </p:nvSpPr>
        <p:spPr/>
        <p:txBody>
          <a:bodyPr/>
          <a:lstStyle/>
          <a:p>
            <a:pPr eaLnBrk="1" hangingPunct="1"/>
            <a:r>
              <a:rPr lang="es-ES" sz="2800" smtClean="0"/>
              <a:t>La creación, reforma o manejo de instituciones (tanto nacionales como locales y privados) para canalizar y orientar la participación de grupos excluidos y el desarrollo y manejo de políticas inclusivas </a:t>
            </a:r>
          </a:p>
          <a:p>
            <a:pPr lvl="1" eaLnBrk="1" hangingPunct="1"/>
            <a:r>
              <a:rPr lang="es-ES" sz="2400" smtClean="0"/>
              <a:t>Ejemplos</a:t>
            </a:r>
          </a:p>
          <a:p>
            <a:pPr lvl="2" eaLnBrk="1" hangingPunct="1"/>
            <a:r>
              <a:rPr lang="es-ES" sz="2000" smtClean="0"/>
              <a:t>Brasil</a:t>
            </a:r>
            <a:r>
              <a:rPr lang="en-US" sz="2000" smtClean="0"/>
              <a:t> – creación de SEPPIR</a:t>
            </a:r>
          </a:p>
          <a:p>
            <a:pPr lvl="2" eaLnBrk="1" hangingPunct="1"/>
            <a:r>
              <a:rPr lang="en-US" sz="2000" smtClean="0"/>
              <a:t>Cuotas de participación política  - muchos países</a:t>
            </a:r>
          </a:p>
          <a:p>
            <a:pPr lvl="2" eaLnBrk="1" hangingPunct="1"/>
            <a:r>
              <a:rPr lang="en-US" sz="2000" smtClean="0"/>
              <a:t>Organizaciones no gubernamentales – CONAIE (Ecuador), (Honduras)</a:t>
            </a:r>
          </a:p>
          <a:p>
            <a:pPr lvl="2" eaLnBrk="1" hangingPunct="1">
              <a:buFontTx/>
              <a:buNone/>
            </a:pPr>
            <a:endParaRPr lang="en-US" sz="2000" smtClean="0"/>
          </a:p>
          <a:p>
            <a:pPr lvl="2" eaLnBrk="1" hangingPunct="1"/>
            <a:endParaRPr lang="es-E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t>Presentación de hoy</a:t>
            </a:r>
            <a:endParaRPr lang="es-ES" smtClean="0"/>
          </a:p>
        </p:txBody>
      </p:sp>
      <p:sp>
        <p:nvSpPr>
          <p:cNvPr id="1027"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s-ES_tradnl" smtClean="0"/>
              <a:t>¿</a:t>
            </a:r>
            <a:r>
              <a:rPr lang="en-US" smtClean="0"/>
              <a:t>Qué es exclusión social y que significa en ALC?</a:t>
            </a:r>
          </a:p>
          <a:p>
            <a:pPr marL="609600" indent="-609600" eaLnBrk="1" hangingPunct="1">
              <a:buFont typeface="Wingdings" pitchFamily="2" charset="2"/>
              <a:buAutoNum type="arabicPeriod"/>
            </a:pPr>
            <a:r>
              <a:rPr lang="en-US" smtClean="0"/>
              <a:t>Políticas públicas e inclusión: un marco conceptual</a:t>
            </a:r>
          </a:p>
          <a:p>
            <a:pPr marL="609600" indent="-609600" eaLnBrk="1" hangingPunct="1">
              <a:buFont typeface="Wingdings" pitchFamily="2" charset="2"/>
              <a:buAutoNum type="arabicPeriod"/>
            </a:pPr>
            <a:r>
              <a:rPr lang="en-US" smtClean="0"/>
              <a:t>Inclusión en el contexto de desarrollo local – empresarial</a:t>
            </a:r>
          </a:p>
          <a:p>
            <a:pPr marL="609600" indent="-609600" eaLnBrk="1" hangingPunct="1">
              <a:buFont typeface="Wingdings" pitchFamily="2" charset="2"/>
              <a:buAutoNum type="arabicPeriod"/>
            </a:pPr>
            <a:r>
              <a:rPr lang="es-ES" smtClean="0"/>
              <a:t>Ejemplos de proyectos en ejecución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rgbClr val="6699FF"/>
          </a:solidFill>
        </p:spPr>
        <p:txBody>
          <a:bodyPr/>
          <a:lstStyle/>
          <a:p>
            <a:pPr eaLnBrk="1" hangingPunct="1">
              <a:defRPr/>
            </a:pPr>
            <a:r>
              <a:rPr lang="es-ES" sz="3600" smtClean="0"/>
              <a:t>3.  Instrumental</a:t>
            </a:r>
          </a:p>
        </p:txBody>
      </p:sp>
      <p:sp>
        <p:nvSpPr>
          <p:cNvPr id="20483" name="Rectangle 3"/>
          <p:cNvSpPr>
            <a:spLocks noGrp="1" noChangeArrowheads="1"/>
          </p:cNvSpPr>
          <p:nvPr>
            <p:ph type="body" idx="1"/>
          </p:nvPr>
        </p:nvSpPr>
        <p:spPr/>
        <p:txBody>
          <a:bodyPr/>
          <a:lstStyle/>
          <a:p>
            <a:pPr eaLnBrk="1" hangingPunct="1"/>
            <a:r>
              <a:rPr lang="es-ES" smtClean="0"/>
              <a:t>Políticas y programas de instituciones nacionales (y presupuestos) para identificar y mejorar las condiciones socio-económicas, así como avanzar en su inclusión (e.g. social, económico, político)</a:t>
            </a:r>
          </a:p>
          <a:p>
            <a:pPr lvl="2" eaLnBrk="1" hangingPunct="1">
              <a:buFontTx/>
              <a:buNone/>
            </a:pPr>
            <a:endParaRPr lang="en-US" smtClean="0"/>
          </a:p>
          <a:p>
            <a:pPr lvl="2" eaLnBrk="1" hangingPunct="1">
              <a:buFontTx/>
              <a:buNone/>
            </a:pPr>
            <a:endParaRPr lang="en-US" smtClean="0"/>
          </a:p>
          <a:p>
            <a:pPr lvl="2" eaLnBrk="1" hangingPunct="1"/>
            <a:endParaRPr lang="es-E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Tipos de</a:t>
            </a:r>
            <a:r>
              <a:rPr lang="es-ES_tradnl" sz="3200" smtClean="0"/>
              <a:t> proyectos principales para llevar a cabo</a:t>
            </a:r>
            <a:r>
              <a:rPr lang="en-US" sz="3200" smtClean="0"/>
              <a:t> mayor inclusión</a:t>
            </a:r>
          </a:p>
        </p:txBody>
      </p:sp>
      <p:sp>
        <p:nvSpPr>
          <p:cNvPr id="21507" name="Content Placeholder 2"/>
          <p:cNvSpPr>
            <a:spLocks noGrp="1"/>
          </p:cNvSpPr>
          <p:nvPr>
            <p:ph idx="1"/>
          </p:nvPr>
        </p:nvSpPr>
        <p:spPr>
          <a:xfrm>
            <a:off x="609600" y="1371600"/>
            <a:ext cx="7772400" cy="4419600"/>
          </a:xfrm>
        </p:spPr>
        <p:txBody>
          <a:bodyPr/>
          <a:lstStyle/>
          <a:p>
            <a:r>
              <a:rPr lang="en-US" smtClean="0"/>
              <a:t>I.  </a:t>
            </a:r>
            <a:r>
              <a:rPr lang="en-US" u="sng" smtClean="0"/>
              <a:t>desarrollo regional</a:t>
            </a:r>
            <a:r>
              <a:rPr lang="en-US" smtClean="0"/>
              <a:t> en áreas de mayor </a:t>
            </a:r>
          </a:p>
          <a:p>
            <a:pPr>
              <a:buFont typeface="Wingdings" pitchFamily="2" charset="2"/>
              <a:buNone/>
            </a:pPr>
            <a:r>
              <a:rPr lang="en-US" smtClean="0"/>
              <a:t>        presencia de grupos excluidos	</a:t>
            </a:r>
            <a:endParaRPr lang="en-US" i="1" smtClean="0"/>
          </a:p>
          <a:p>
            <a:pPr lvl="1"/>
            <a:r>
              <a:rPr lang="en-US" sz="2600" i="1" smtClean="0"/>
              <a:t>Ventaja de coordinación entre varias intervenciones </a:t>
            </a:r>
          </a:p>
          <a:p>
            <a:pPr lvl="1">
              <a:buFontTx/>
              <a:buNone/>
            </a:pPr>
            <a:r>
              <a:rPr lang="en-US" sz="2600" i="1" smtClean="0"/>
              <a:t>    y programas en sitú</a:t>
            </a:r>
            <a:r>
              <a:rPr lang="en-US" smtClean="0"/>
              <a:t>	</a:t>
            </a:r>
            <a:r>
              <a:rPr lang="es-ES" smtClean="0"/>
              <a:t> </a:t>
            </a:r>
            <a:r>
              <a:rPr lang="en-US" smtClean="0"/>
              <a:t>	</a:t>
            </a:r>
          </a:p>
          <a:p>
            <a:pPr>
              <a:lnSpc>
                <a:spcPct val="150000"/>
              </a:lnSpc>
            </a:pPr>
            <a:r>
              <a:rPr lang="en-US" smtClean="0"/>
              <a:t>II. </a:t>
            </a:r>
            <a:r>
              <a:rPr lang="en-US" u="sng" smtClean="0"/>
              <a:t>desarrollo de capital humano</a:t>
            </a:r>
          </a:p>
          <a:p>
            <a:pPr lvl="1"/>
            <a:r>
              <a:rPr lang="en-US" sz="2600" i="1" smtClean="0"/>
              <a:t>programas universales (e.g. educación)</a:t>
            </a:r>
          </a:p>
          <a:p>
            <a:pPr lvl="1"/>
            <a:r>
              <a:rPr lang="en-US" sz="2600" i="1" smtClean="0"/>
              <a:t>intervenciones especializados (e.g. capacitación</a:t>
            </a:r>
            <a:r>
              <a:rPr lang="en-US" i="1" smtClean="0"/>
              <a:t> para grupos específicos)</a:t>
            </a:r>
          </a:p>
          <a:p>
            <a:pPr>
              <a:lnSpc>
                <a:spcPct val="150000"/>
              </a:lnSpc>
            </a:pPr>
            <a:r>
              <a:rPr lang="en-US" smtClean="0"/>
              <a:t>III. </a:t>
            </a:r>
            <a:r>
              <a:rPr lang="en-US" u="sng" smtClean="0"/>
              <a:t>programas sociales y culturales</a:t>
            </a:r>
          </a:p>
          <a:p>
            <a:pPr lvl="1">
              <a:buFontTx/>
              <a:buNone/>
            </a:pPr>
            <a:endParaRPr lang="en-US" i="1"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rgbClr val="6699FF"/>
          </a:solidFill>
        </p:spPr>
        <p:txBody>
          <a:bodyPr/>
          <a:lstStyle/>
          <a:p>
            <a:pPr>
              <a:defRPr/>
            </a:pPr>
            <a:r>
              <a:rPr lang="es-ES" dirty="0" smtClean="0"/>
              <a:t>Desarrollo Regional-Local</a:t>
            </a:r>
          </a:p>
        </p:txBody>
      </p:sp>
      <p:sp>
        <p:nvSpPr>
          <p:cNvPr id="22531" name="Rectangle 3"/>
          <p:cNvSpPr>
            <a:spLocks noGrp="1" noChangeArrowheads="1"/>
          </p:cNvSpPr>
          <p:nvPr>
            <p:ph type="body" idx="1"/>
          </p:nvPr>
        </p:nvSpPr>
        <p:spPr/>
        <p:txBody>
          <a:bodyPr/>
          <a:lstStyle/>
          <a:p>
            <a:pPr>
              <a:lnSpc>
                <a:spcPct val="90000"/>
              </a:lnSpc>
            </a:pPr>
            <a:r>
              <a:rPr lang="es-ES" smtClean="0"/>
              <a:t>Elementos de inclusión dentro de los proyectos</a:t>
            </a:r>
          </a:p>
          <a:p>
            <a:pPr lvl="1">
              <a:lnSpc>
                <a:spcPct val="90000"/>
              </a:lnSpc>
            </a:pPr>
            <a:r>
              <a:rPr lang="es-ES" smtClean="0"/>
              <a:t>participación comunitaria en el diseño, ejecución y evaluación del proyecto</a:t>
            </a:r>
          </a:p>
          <a:p>
            <a:pPr lvl="1">
              <a:lnSpc>
                <a:spcPct val="90000"/>
              </a:lnSpc>
            </a:pPr>
            <a:r>
              <a:rPr lang="es-ES" smtClean="0"/>
              <a:t>atención a las barreras de acceso y participación para grupos excluidos</a:t>
            </a:r>
          </a:p>
          <a:p>
            <a:pPr lvl="2">
              <a:lnSpc>
                <a:spcPct val="90000"/>
              </a:lnSpc>
            </a:pPr>
            <a:r>
              <a:rPr lang="es-ES" smtClean="0"/>
              <a:t>compra de tierra 		- acceso para personas  </a:t>
            </a:r>
          </a:p>
          <a:p>
            <a:pPr lvl="2">
              <a:lnSpc>
                <a:spcPct val="90000"/>
              </a:lnSpc>
            </a:pPr>
            <a:r>
              <a:rPr lang="es-ES" smtClean="0"/>
              <a:t>acceso a crédito		   con discapacidad</a:t>
            </a:r>
          </a:p>
          <a:p>
            <a:pPr lvl="1">
              <a:lnSpc>
                <a:spcPct val="90000"/>
              </a:lnSpc>
            </a:pPr>
            <a:r>
              <a:rPr lang="es-ES" smtClean="0"/>
              <a:t>utilización de un rango de instituciones y servicios con enlaces a los grupos excluidos</a:t>
            </a:r>
          </a:p>
          <a:p>
            <a:pPr lvl="1">
              <a:lnSpc>
                <a:spcPct val="90000"/>
              </a:lnSpc>
            </a:pPr>
            <a:endParaRPr lang="es-ES" smtClean="0"/>
          </a:p>
          <a:p>
            <a:pPr lvl="2">
              <a:lnSpc>
                <a:spcPct val="90000"/>
              </a:lnSpc>
              <a:buFontTx/>
              <a:buNone/>
            </a:pPr>
            <a:endParaRPr lang="en-US" smtClean="0"/>
          </a:p>
          <a:p>
            <a:pPr lvl="2">
              <a:lnSpc>
                <a:spcPct val="90000"/>
              </a:lnSpc>
            </a:pPr>
            <a:endParaRPr lang="en-US" smtClean="0"/>
          </a:p>
          <a:p>
            <a:pPr lvl="2">
              <a:lnSpc>
                <a:spcPct val="90000"/>
              </a:lnSpc>
            </a:pPr>
            <a:endParaRPr lang="en-US" smtClean="0"/>
          </a:p>
          <a:p>
            <a:pPr lvl="2">
              <a:lnSpc>
                <a:spcPct val="90000"/>
              </a:lnSpc>
            </a:pPr>
            <a:endParaRPr lang="es-E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Ejemplos de proyectos enfoque: desarrollo local-regional</a:t>
            </a:r>
          </a:p>
        </p:txBody>
      </p:sp>
      <p:sp>
        <p:nvSpPr>
          <p:cNvPr id="24579" name="Content Placeholder 2"/>
          <p:cNvSpPr>
            <a:spLocks noGrp="1"/>
          </p:cNvSpPr>
          <p:nvPr>
            <p:ph idx="1"/>
          </p:nvPr>
        </p:nvSpPr>
        <p:spPr/>
        <p:txBody>
          <a:bodyPr/>
          <a:lstStyle/>
          <a:p>
            <a:r>
              <a:rPr lang="en-US" smtClean="0"/>
              <a:t>Chile – Desarrollo regional indígena</a:t>
            </a:r>
          </a:p>
          <a:p>
            <a:r>
              <a:rPr lang="en-US" smtClean="0"/>
              <a:t>Panamá – Proyectos de Desarrollo Regional:</a:t>
            </a:r>
          </a:p>
          <a:p>
            <a:pPr marL="1897063" lvl="1" indent="-6350"/>
            <a:r>
              <a:rPr lang="en-US" smtClean="0"/>
              <a:t> Bocas del Toro y </a:t>
            </a:r>
          </a:p>
          <a:p>
            <a:pPr marL="1897063" lvl="1" indent="-6350"/>
            <a:r>
              <a:rPr lang="en-US" smtClean="0"/>
              <a:t> El Darién</a:t>
            </a:r>
          </a:p>
          <a:p>
            <a:pPr>
              <a:buFont typeface="Wingdings" pitchFamily="2" charset="2"/>
              <a:buNone/>
            </a:pPr>
            <a:r>
              <a:rPr lang="en-US"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Ejemplos de proyectos de enfoque: capital humano</a:t>
            </a:r>
          </a:p>
        </p:txBody>
      </p:sp>
      <p:sp>
        <p:nvSpPr>
          <p:cNvPr id="25603" name="Content Placeholder 2"/>
          <p:cNvSpPr>
            <a:spLocks noGrp="1"/>
          </p:cNvSpPr>
          <p:nvPr>
            <p:ph idx="1"/>
          </p:nvPr>
        </p:nvSpPr>
        <p:spPr/>
        <p:txBody>
          <a:bodyPr/>
          <a:lstStyle/>
          <a:p>
            <a:r>
              <a:rPr lang="en-US" smtClean="0"/>
              <a:t>Capacitación de ciegos – Cono Sur (MIF-ATN-MH-6958-60)</a:t>
            </a:r>
          </a:p>
          <a:p>
            <a:r>
              <a:rPr lang="en-US" smtClean="0"/>
              <a:t>Apoyo a la cultura y ciudadanía – Brasil (ATN/JF-8327-BR)</a:t>
            </a:r>
          </a:p>
          <a:p>
            <a:r>
              <a:rPr lang="en-US" smtClean="0"/>
              <a:t>Capacitación no-tradicional para mujeres – regional (ATN/MH-5523</a:t>
            </a:r>
          </a:p>
          <a:p>
            <a:r>
              <a:rPr lang="en-US" smtClean="0"/>
              <a:t> Diversidad en educación – Brasil </a:t>
            </a:r>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s-ES" sz="3600" i="1" smtClean="0"/>
              <a:t>Hacia políticas y programas de mayor inclusión...</a:t>
            </a:r>
          </a:p>
        </p:txBody>
      </p:sp>
      <p:sp>
        <p:nvSpPr>
          <p:cNvPr id="26627" name="Rectangle 3"/>
          <p:cNvSpPr>
            <a:spLocks noGrp="1" noChangeArrowheads="1"/>
          </p:cNvSpPr>
          <p:nvPr>
            <p:ph type="body" idx="1"/>
          </p:nvPr>
        </p:nvSpPr>
        <p:spPr/>
        <p:txBody>
          <a:bodyPr/>
          <a:lstStyle/>
          <a:p>
            <a:pPr eaLnBrk="1" hangingPunct="1">
              <a:lnSpc>
                <a:spcPct val="90000"/>
              </a:lnSpc>
            </a:pPr>
            <a:r>
              <a:rPr lang="en-US" sz="2800" smtClean="0"/>
              <a:t>Ver proyectos y políticas no como instrumentos aislados, sino como partes de un proceso de cambio que tiene que operar a varios niveles simultáneamente para llegar a mayor inclusión</a:t>
            </a:r>
          </a:p>
          <a:p>
            <a:pPr eaLnBrk="1" hangingPunct="1">
              <a:lnSpc>
                <a:spcPct val="90000"/>
              </a:lnSpc>
            </a:pPr>
            <a:r>
              <a:rPr lang="en-US" sz="2800" smtClean="0"/>
              <a:t>Atención a los enlaces de programas y políticas con iniciativas locales y nacionales</a:t>
            </a:r>
          </a:p>
          <a:p>
            <a:pPr eaLnBrk="1" hangingPunct="1">
              <a:lnSpc>
                <a:spcPct val="90000"/>
              </a:lnSpc>
            </a:pPr>
            <a:r>
              <a:rPr lang="en-US" sz="2800" smtClean="0"/>
              <a:t>Reconocer como limitada nuestra base de información sobre </a:t>
            </a:r>
          </a:p>
          <a:p>
            <a:pPr lvl="1" eaLnBrk="1" hangingPunct="1">
              <a:lnSpc>
                <a:spcPct val="90000"/>
              </a:lnSpc>
            </a:pPr>
            <a:r>
              <a:rPr lang="en-US" sz="2000" smtClean="0"/>
              <a:t>el impacto y diseño de políticas y programas para promover la inclusión </a:t>
            </a:r>
          </a:p>
          <a:p>
            <a:pPr lvl="1" eaLnBrk="1" hangingPunct="1">
              <a:lnSpc>
                <a:spcPct val="90000"/>
              </a:lnSpc>
            </a:pPr>
            <a:r>
              <a:rPr lang="en-US" sz="2000" smtClean="0"/>
              <a:t>Los enlaces entre los tres niveles de inclusión de política pública y las prioridades para estimular mayores procesos de inclusión nacional</a:t>
            </a:r>
          </a:p>
          <a:p>
            <a:pPr eaLnBrk="1" hangingPunct="1">
              <a:lnSpc>
                <a:spcPct val="90000"/>
              </a:lnSpc>
            </a:pPr>
            <a:endParaRPr lang="es-E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algn="ctr" eaLnBrk="1" hangingPunct="1"/>
            <a:r>
              <a:rPr lang="en-US" sz="3600" i="1" smtClean="0"/>
              <a:t>Definición de exclusión social:</a:t>
            </a:r>
            <a:br>
              <a:rPr lang="en-US" sz="3600" i="1" smtClean="0"/>
            </a:br>
            <a:r>
              <a:rPr lang="en-US" sz="1800" i="1" smtClean="0">
                <a:solidFill>
                  <a:schemeClr val="hlink"/>
                </a:solidFill>
              </a:rPr>
              <a:t>(del  Plan de Acción para Combatir la Exclusión )</a:t>
            </a:r>
            <a:endParaRPr lang="en-US" sz="3600" i="1" smtClean="0"/>
          </a:p>
        </p:txBody>
      </p:sp>
      <p:sp>
        <p:nvSpPr>
          <p:cNvPr id="8195" name="Rectangle 1027"/>
          <p:cNvSpPr>
            <a:spLocks noGrp="1" noChangeArrowheads="1"/>
          </p:cNvSpPr>
          <p:nvPr>
            <p:ph type="body" idx="1"/>
          </p:nvPr>
        </p:nvSpPr>
        <p:spPr/>
        <p:txBody>
          <a:bodyPr/>
          <a:lstStyle/>
          <a:p>
            <a:pPr eaLnBrk="1" hangingPunct="1">
              <a:buFont typeface="Wingdings" pitchFamily="2" charset="2"/>
              <a:buNone/>
            </a:pPr>
            <a:r>
              <a:rPr lang="en-US" smtClean="0"/>
              <a:t>..una escasez de opportunidades y acceso a:</a:t>
            </a:r>
          </a:p>
          <a:p>
            <a:pPr eaLnBrk="1" hangingPunct="1"/>
            <a:r>
              <a:rPr lang="en-US" smtClean="0"/>
              <a:t>Servicios básicos y de calidad</a:t>
            </a:r>
          </a:p>
          <a:p>
            <a:pPr eaLnBrk="1" hangingPunct="1"/>
            <a:r>
              <a:rPr lang="en-US" smtClean="0"/>
              <a:t>Mercados laborales y de crédito</a:t>
            </a:r>
          </a:p>
          <a:p>
            <a:pPr eaLnBrk="1" hangingPunct="1"/>
            <a:r>
              <a:rPr lang="en-US" smtClean="0"/>
              <a:t>Condiciones físicas</a:t>
            </a:r>
          </a:p>
          <a:p>
            <a:pPr eaLnBrk="1" hangingPunct="1"/>
            <a:r>
              <a:rPr lang="en-US" smtClean="0"/>
              <a:t>Infraestructura adecuada</a:t>
            </a:r>
          </a:p>
          <a:p>
            <a:pPr eaLnBrk="1" hangingPunct="1"/>
            <a:r>
              <a:rPr lang="en-US" smtClean="0"/>
              <a:t>Sistema de justicia</a:t>
            </a:r>
          </a:p>
          <a:p>
            <a:pPr eaLnBrk="1" hangingPunct="1">
              <a:buFont typeface="Wingdings" pitchFamily="2" charset="2"/>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22300" y="6604000"/>
            <a:ext cx="8162925" cy="12700"/>
          </a:xfrm>
          <a:prstGeom prst="rect">
            <a:avLst/>
          </a:prstGeom>
          <a:solidFill>
            <a:srgbClr val="000000"/>
          </a:solidFill>
          <a:ln w="9525">
            <a:noFill/>
            <a:miter lim="800000"/>
            <a:headEnd/>
            <a:tailEnd/>
          </a:ln>
        </p:spPr>
        <p:txBody>
          <a:bodyPr/>
          <a:lstStyle/>
          <a:p>
            <a:endParaRPr lang="en-US"/>
          </a:p>
        </p:txBody>
      </p:sp>
      <p:sp>
        <p:nvSpPr>
          <p:cNvPr id="79875" name="Rectangle 3"/>
          <p:cNvSpPr>
            <a:spLocks noGrp="1" noChangeArrowheads="1"/>
          </p:cNvSpPr>
          <p:nvPr>
            <p:ph type="ctrTitle"/>
          </p:nvPr>
        </p:nvSpPr>
        <p:spPr>
          <a:xfrm>
            <a:off x="685800" y="2819400"/>
            <a:ext cx="7543800" cy="1143000"/>
          </a:xfrm>
        </p:spPr>
        <p:txBody>
          <a:bodyPr/>
          <a:lstStyle/>
          <a:p>
            <a:pPr eaLnBrk="1" hangingPunct="1"/>
            <a:r>
              <a:rPr lang="en-US" sz="3200" smtClean="0">
                <a:solidFill>
                  <a:schemeClr val="bg1"/>
                </a:solidFill>
                <a:latin typeface="Arial" pitchFamily="34" charset="0"/>
              </a:rPr>
              <a:t/>
            </a:r>
            <a:br>
              <a:rPr lang="en-US" sz="3200" smtClean="0">
                <a:solidFill>
                  <a:schemeClr val="bg1"/>
                </a:solidFill>
                <a:latin typeface="Arial" pitchFamily="34" charset="0"/>
              </a:rPr>
            </a:br>
            <a:r>
              <a:rPr lang="en-US" sz="3200" smtClean="0">
                <a:solidFill>
                  <a:schemeClr val="bg1"/>
                </a:solidFill>
                <a:latin typeface="Arial" pitchFamily="34" charset="0"/>
              </a:rPr>
              <a:t>  </a:t>
            </a:r>
            <a:r>
              <a:rPr lang="en-US" sz="3200" smtClean="0">
                <a:solidFill>
                  <a:srgbClr val="E7806B"/>
                </a:solidFill>
                <a:latin typeface="Arial" pitchFamily="34" charset="0"/>
              </a:rPr>
              <a:t>¿Quiénes son los excluidos de ALC?</a:t>
            </a:r>
            <a:r>
              <a:rPr lang="en-US" sz="3200" smtClean="0">
                <a:solidFill>
                  <a:schemeClr val="bg1"/>
                </a:solidFill>
                <a:latin typeface="Arial" pitchFamily="34" charset="0"/>
              </a:rPr>
              <a:t> </a:t>
            </a:r>
            <a:br>
              <a:rPr lang="en-US" sz="3200" smtClean="0">
                <a:solidFill>
                  <a:schemeClr val="bg1"/>
                </a:solidFill>
                <a:latin typeface="Arial" pitchFamily="34" charset="0"/>
              </a:rPr>
            </a:br>
            <a:r>
              <a:rPr lang="en-US" sz="3200" smtClean="0">
                <a:solidFill>
                  <a:schemeClr val="bg1"/>
                </a:solidFill>
                <a:latin typeface="Arial" pitchFamily="34" charset="0"/>
              </a:rPr>
              <a:t/>
            </a:r>
            <a:br>
              <a:rPr lang="en-US" sz="3200" smtClean="0">
                <a:solidFill>
                  <a:schemeClr val="bg1"/>
                </a:solidFill>
                <a:latin typeface="Arial" pitchFamily="34" charset="0"/>
              </a:rPr>
            </a:br>
            <a:r>
              <a:rPr lang="en-US" sz="3200" smtClean="0">
                <a:solidFill>
                  <a:schemeClr val="hlink"/>
                </a:solidFill>
                <a:latin typeface="Arial" pitchFamily="34" charset="0"/>
              </a:rPr>
              <a:t>Afrodescendientes</a:t>
            </a:r>
            <a:br>
              <a:rPr lang="en-US" sz="3200" smtClean="0">
                <a:solidFill>
                  <a:schemeClr val="hlink"/>
                </a:solidFill>
                <a:latin typeface="Arial" pitchFamily="34" charset="0"/>
              </a:rPr>
            </a:br>
            <a:r>
              <a:rPr lang="en-US" sz="3200" smtClean="0">
                <a:solidFill>
                  <a:schemeClr val="hlink"/>
                </a:solidFill>
                <a:latin typeface="Arial" pitchFamily="34" charset="0"/>
              </a:rPr>
              <a:t>Pueblos indígenas</a:t>
            </a:r>
            <a:br>
              <a:rPr lang="en-US" sz="3200" smtClean="0">
                <a:solidFill>
                  <a:schemeClr val="hlink"/>
                </a:solidFill>
                <a:latin typeface="Arial" pitchFamily="34" charset="0"/>
              </a:rPr>
            </a:br>
            <a:r>
              <a:rPr lang="en-US" sz="3200" smtClean="0">
                <a:solidFill>
                  <a:schemeClr val="hlink"/>
                </a:solidFill>
                <a:latin typeface="Arial" pitchFamily="34" charset="0"/>
              </a:rPr>
              <a:t>Personas con discapacidad</a:t>
            </a:r>
            <a:br>
              <a:rPr lang="en-US" sz="3200" smtClean="0">
                <a:solidFill>
                  <a:schemeClr val="hlink"/>
                </a:solidFill>
                <a:latin typeface="Arial" pitchFamily="34" charset="0"/>
              </a:rPr>
            </a:br>
            <a:r>
              <a:rPr lang="en-US" sz="3200" smtClean="0">
                <a:solidFill>
                  <a:schemeClr val="hlink"/>
                </a:solidFill>
                <a:latin typeface="Arial" pitchFamily="34" charset="0"/>
              </a:rPr>
              <a:t>Personas con HIV/AIDS</a:t>
            </a:r>
            <a:br>
              <a:rPr lang="en-US" sz="3200" smtClean="0">
                <a:solidFill>
                  <a:schemeClr val="hlink"/>
                </a:solidFill>
                <a:latin typeface="Arial" pitchFamily="34" charset="0"/>
              </a:rPr>
            </a:br>
            <a:r>
              <a:rPr lang="en-US" sz="3200" smtClean="0">
                <a:solidFill>
                  <a:schemeClr val="hlink"/>
                </a:solidFill>
                <a:latin typeface="Arial" pitchFamily="34" charset="0"/>
              </a:rPr>
              <a:t>Mujeres pobres</a:t>
            </a:r>
            <a:endParaRPr lang="en-US" sz="3200" smtClean="0">
              <a:solidFill>
                <a:schemeClr val="bg1"/>
              </a:solidFill>
              <a:latin typeface="Arial" pitchFamily="34" charset="0"/>
            </a:endParaRPr>
          </a:p>
        </p:txBody>
      </p:sp>
      <p:pic>
        <p:nvPicPr>
          <p:cNvPr id="1029" name="Picture 5" descr="little_girl"/>
          <p:cNvPicPr>
            <a:picLocks noChangeAspect="1" noChangeArrowheads="1"/>
          </p:cNvPicPr>
          <p:nvPr/>
        </p:nvPicPr>
        <p:blipFill>
          <a:blip r:embed="rId4" cstate="print">
            <a:lum bright="-6000" contrast="42000"/>
          </a:blip>
          <a:srcRect/>
          <a:stretch>
            <a:fillRect/>
          </a:stretch>
        </p:blipFill>
        <p:spPr bwMode="auto">
          <a:xfrm>
            <a:off x="1524000" y="4953000"/>
            <a:ext cx="1600200" cy="1524000"/>
          </a:xfrm>
          <a:prstGeom prst="rect">
            <a:avLst/>
          </a:prstGeom>
          <a:noFill/>
          <a:ln w="9525">
            <a:noFill/>
            <a:miter lim="800000"/>
            <a:headEnd/>
            <a:tailEnd/>
          </a:ln>
        </p:spPr>
      </p:pic>
      <p:pic>
        <p:nvPicPr>
          <p:cNvPr id="1030" name="Picture 6" descr="old_man2"/>
          <p:cNvPicPr>
            <a:picLocks noChangeAspect="1" noChangeArrowheads="1"/>
          </p:cNvPicPr>
          <p:nvPr/>
        </p:nvPicPr>
        <p:blipFill>
          <a:blip r:embed="rId5" cstate="print"/>
          <a:srcRect/>
          <a:stretch>
            <a:fillRect/>
          </a:stretch>
        </p:blipFill>
        <p:spPr bwMode="auto">
          <a:xfrm>
            <a:off x="3962400" y="4876800"/>
            <a:ext cx="1600200" cy="1600200"/>
          </a:xfrm>
          <a:prstGeom prst="rect">
            <a:avLst/>
          </a:prstGeom>
          <a:noFill/>
          <a:ln w="9525">
            <a:noFill/>
            <a:miter lim="800000"/>
            <a:headEnd/>
            <a:tailEnd/>
          </a:ln>
        </p:spPr>
      </p:pic>
      <p:graphicFrame>
        <p:nvGraphicFramePr>
          <p:cNvPr id="1026" name="Object 7"/>
          <p:cNvGraphicFramePr>
            <a:graphicFrameLocks noChangeAspect="1"/>
          </p:cNvGraphicFramePr>
          <p:nvPr/>
        </p:nvGraphicFramePr>
        <p:xfrm>
          <a:off x="6248400" y="4876800"/>
          <a:ext cx="1600200" cy="1600200"/>
        </p:xfrm>
        <a:graphic>
          <a:graphicData uri="http://schemas.openxmlformats.org/presentationml/2006/ole">
            <p:oleObj spid="_x0000_s1026" name="Photo Editor Photo" r:id="rId6" imgW="7059010" imgH="9228571"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33400" y="457200"/>
            <a:ext cx="7696200" cy="1143000"/>
          </a:xfrm>
          <a:prstGeom prst="rect">
            <a:avLst/>
          </a:prstGeom>
          <a:noFill/>
          <a:ln w="9525">
            <a:noFill/>
            <a:miter lim="800000"/>
            <a:headEnd/>
            <a:tailEnd/>
          </a:ln>
          <a:effectLst/>
        </p:spPr>
        <p:txBody>
          <a:bodyPr anchor="ctr"/>
          <a:lstStyle/>
          <a:p>
            <a:r>
              <a:rPr lang="en-US" b="1" u="none">
                <a:solidFill>
                  <a:schemeClr val="tx2"/>
                </a:solidFill>
                <a:effectLst>
                  <a:outerShdw blurRad="38100" dist="38100" dir="2700000" algn="tl">
                    <a:srgbClr val="000000"/>
                  </a:outerShdw>
                </a:effectLst>
                <a:latin typeface="Arial" pitchFamily="34" charset="0"/>
              </a:rPr>
              <a:t>No obstante de las diferencias sustanciales en historia, cultura etc. entre los grupos,  hay varias características en común:</a:t>
            </a:r>
          </a:p>
        </p:txBody>
      </p:sp>
      <p:sp>
        <p:nvSpPr>
          <p:cNvPr id="9219" name="Text Box 3"/>
          <p:cNvSpPr txBox="1">
            <a:spLocks noChangeArrowheads="1"/>
          </p:cNvSpPr>
          <p:nvPr/>
        </p:nvSpPr>
        <p:spPr bwMode="auto">
          <a:xfrm>
            <a:off x="685800" y="1752600"/>
            <a:ext cx="8191500" cy="7351713"/>
          </a:xfrm>
          <a:prstGeom prst="rect">
            <a:avLst/>
          </a:prstGeom>
          <a:noFill/>
          <a:ln w="9525">
            <a:noFill/>
            <a:miter lim="800000"/>
            <a:headEnd/>
            <a:tailEnd/>
          </a:ln>
        </p:spPr>
        <p:txBody>
          <a:bodyPr wrap="none">
            <a:spAutoFit/>
          </a:bodyPr>
          <a:lstStyle/>
          <a:p>
            <a:pPr lvl="1" indent="-342900">
              <a:buFontTx/>
              <a:buChar char="-"/>
              <a:tabLst>
                <a:tab pos="681038" algn="l"/>
              </a:tabLst>
            </a:pPr>
            <a:r>
              <a:rPr lang="en-US" sz="2800" u="none">
                <a:solidFill>
                  <a:schemeClr val="hlink"/>
                </a:solidFill>
                <a:latin typeface="Arial" pitchFamily="34" charset="0"/>
              </a:rPr>
              <a:t>historia colonial </a:t>
            </a:r>
          </a:p>
          <a:p>
            <a:pPr lvl="1" indent="-342900">
              <a:buFontTx/>
              <a:buChar char="-"/>
              <a:tabLst>
                <a:tab pos="681038" algn="l"/>
              </a:tabLst>
            </a:pPr>
            <a:r>
              <a:rPr lang="en-US" sz="2800" u="none">
                <a:solidFill>
                  <a:schemeClr val="hlink"/>
                </a:solidFill>
                <a:latin typeface="Arial" pitchFamily="34" charset="0"/>
              </a:rPr>
              <a:t>invisibilidad en estadísticas</a:t>
            </a:r>
          </a:p>
          <a:p>
            <a:pPr lvl="1" indent="-342900">
              <a:buFontTx/>
              <a:buChar char="-"/>
              <a:tabLst>
                <a:tab pos="681038" algn="l"/>
              </a:tabLst>
            </a:pPr>
            <a:r>
              <a:rPr lang="en-US" sz="2800" u="none">
                <a:solidFill>
                  <a:schemeClr val="hlink"/>
                </a:solidFill>
                <a:latin typeface="Arial" pitchFamily="34" charset="0"/>
              </a:rPr>
              <a:t>tienen mayores índices de pobreza y </a:t>
            </a:r>
          </a:p>
          <a:p>
            <a:pPr lvl="1" indent="-342900">
              <a:tabLst>
                <a:tab pos="681038" algn="l"/>
              </a:tabLst>
            </a:pPr>
            <a:r>
              <a:rPr lang="en-US" sz="2800" u="none">
                <a:solidFill>
                  <a:schemeClr val="hlink"/>
                </a:solidFill>
                <a:latin typeface="Arial" pitchFamily="34" charset="0"/>
              </a:rPr>
              <a:t>   pobreza extrema</a:t>
            </a:r>
          </a:p>
          <a:p>
            <a:pPr lvl="1" indent="-342900">
              <a:buFontTx/>
              <a:buChar char="-"/>
              <a:tabLst>
                <a:tab pos="681038" algn="l"/>
              </a:tabLst>
            </a:pPr>
            <a:r>
              <a:rPr lang="en-US" sz="2800" u="none">
                <a:solidFill>
                  <a:schemeClr val="hlink"/>
                </a:solidFill>
                <a:latin typeface="Arial" pitchFamily="34" charset="0"/>
              </a:rPr>
              <a:t>discriminación basada en su identidad de grupo</a:t>
            </a:r>
          </a:p>
          <a:p>
            <a:pPr lvl="1" indent="-342900">
              <a:buFontTx/>
              <a:buChar char="-"/>
              <a:tabLst>
                <a:tab pos="681038" algn="l"/>
              </a:tabLst>
            </a:pPr>
            <a:r>
              <a:rPr lang="en-US" sz="2800" u="none">
                <a:solidFill>
                  <a:schemeClr val="hlink"/>
                </a:solidFill>
                <a:latin typeface="Arial" pitchFamily="34" charset="0"/>
              </a:rPr>
              <a:t>sus desventajas pasan a las </a:t>
            </a:r>
          </a:p>
          <a:p>
            <a:pPr lvl="1" indent="-342900">
              <a:tabLst>
                <a:tab pos="681038" algn="l"/>
              </a:tabLst>
            </a:pPr>
            <a:r>
              <a:rPr lang="en-US" sz="2800" u="none">
                <a:solidFill>
                  <a:schemeClr val="hlink"/>
                </a:solidFill>
                <a:latin typeface="Arial" pitchFamily="34" charset="0"/>
              </a:rPr>
              <a:t>    próximas generaciones</a:t>
            </a:r>
          </a:p>
          <a:p>
            <a:pPr lvl="1" indent="-342900">
              <a:buFontTx/>
              <a:buChar char="-"/>
              <a:tabLst>
                <a:tab pos="681038" algn="l"/>
              </a:tabLst>
            </a:pPr>
            <a:r>
              <a:rPr lang="en-US" sz="2800" u="none">
                <a:solidFill>
                  <a:schemeClr val="hlink"/>
                </a:solidFill>
                <a:latin typeface="Arial" pitchFamily="34" charset="0"/>
              </a:rPr>
              <a:t>encuentren exclusión en </a:t>
            </a:r>
          </a:p>
          <a:p>
            <a:pPr lvl="1" indent="-342900">
              <a:tabLst>
                <a:tab pos="681038" algn="l"/>
              </a:tabLst>
            </a:pPr>
            <a:r>
              <a:rPr lang="en-US" sz="2800" u="none">
                <a:solidFill>
                  <a:schemeClr val="hlink"/>
                </a:solidFill>
                <a:latin typeface="Arial" pitchFamily="34" charset="0"/>
              </a:rPr>
              <a:t>    multidimensiones</a:t>
            </a:r>
          </a:p>
          <a:p>
            <a:pPr lvl="1" indent="-342900">
              <a:tabLst>
                <a:tab pos="681038" algn="l"/>
              </a:tabLst>
            </a:pPr>
            <a:r>
              <a:rPr lang="en-US" sz="2800" u="none">
                <a:solidFill>
                  <a:schemeClr val="hlink"/>
                </a:solidFill>
                <a:latin typeface="Arial" pitchFamily="34" charset="0"/>
              </a:rPr>
              <a:t>(e.g. en el trabajo, mercado, servicios)</a:t>
            </a:r>
          </a:p>
          <a:p>
            <a:pPr lvl="1" indent="-342900">
              <a:tabLst>
                <a:tab pos="681038" algn="l"/>
              </a:tabLst>
            </a:pPr>
            <a:endParaRPr lang="en-US" sz="2800" u="none">
              <a:solidFill>
                <a:schemeClr val="hlink"/>
              </a:solidFill>
              <a:latin typeface="Arial" pitchFamily="34" charset="0"/>
            </a:endParaRPr>
          </a:p>
          <a:p>
            <a:pPr lvl="1" indent="-342900">
              <a:tabLst>
                <a:tab pos="681038" algn="l"/>
              </a:tabLst>
            </a:pPr>
            <a:endParaRPr lang="en-US" sz="2800" u="none">
              <a:solidFill>
                <a:schemeClr val="bg1"/>
              </a:solidFill>
              <a:latin typeface="Arial" pitchFamily="34" charset="0"/>
            </a:endParaRPr>
          </a:p>
          <a:p>
            <a:pPr lvl="1" indent="-342900">
              <a:buFontTx/>
              <a:buChar char="-"/>
              <a:tabLst>
                <a:tab pos="681038" algn="l"/>
              </a:tabLst>
            </a:pPr>
            <a:endParaRPr lang="en-US" sz="2800" u="none">
              <a:solidFill>
                <a:schemeClr val="bg1"/>
              </a:solidFill>
              <a:latin typeface="Arial" pitchFamily="34" charset="0"/>
            </a:endParaRPr>
          </a:p>
          <a:p>
            <a:pPr lvl="1" indent="-342900">
              <a:buFontTx/>
              <a:buChar char="-"/>
              <a:tabLst>
                <a:tab pos="681038" algn="l"/>
              </a:tabLst>
            </a:pPr>
            <a:endParaRPr lang="en-US" sz="2800" u="none">
              <a:solidFill>
                <a:schemeClr val="bg1"/>
              </a:solidFill>
              <a:latin typeface="Arial" pitchFamily="34" charset="0"/>
            </a:endParaRPr>
          </a:p>
          <a:p>
            <a:pPr lvl="1" indent="-342900">
              <a:buFontTx/>
              <a:buChar char="-"/>
              <a:tabLst>
                <a:tab pos="681038" algn="l"/>
              </a:tabLst>
            </a:pPr>
            <a:endParaRPr lang="en-US" sz="2800" u="none">
              <a:solidFill>
                <a:schemeClr val="bg1"/>
              </a:solidFill>
              <a:latin typeface="Arial" pitchFamily="34" charset="0"/>
            </a:endParaRPr>
          </a:p>
          <a:p>
            <a:pPr lvl="1" indent="-342900">
              <a:buFontTx/>
              <a:buChar char="-"/>
              <a:tabLst>
                <a:tab pos="681038" algn="l"/>
              </a:tabLst>
            </a:pPr>
            <a:endParaRPr lang="en-US" sz="2800" u="none">
              <a:solidFill>
                <a:schemeClr val="bg1"/>
              </a:solidFill>
              <a:latin typeface="Arial" pitchFamily="34" charset="0"/>
            </a:endParaRPr>
          </a:p>
          <a:p>
            <a:pPr>
              <a:buFontTx/>
              <a:buChar char="-"/>
              <a:tabLst>
                <a:tab pos="681038" algn="l"/>
              </a:tabLst>
            </a:pPr>
            <a:endParaRPr lang="en-US" sz="2800" u="none">
              <a:solidFill>
                <a:schemeClr val="bg1"/>
              </a:solidFill>
              <a:latin typeface="Arial" pitchFamily="34" charset="0"/>
            </a:endParaRPr>
          </a:p>
        </p:txBody>
      </p:sp>
      <p:pic>
        <p:nvPicPr>
          <p:cNvPr id="9220" name="Picture 4" descr="k-woman-basket"/>
          <p:cNvPicPr>
            <a:picLocks noChangeAspect="1" noChangeArrowheads="1"/>
          </p:cNvPicPr>
          <p:nvPr/>
        </p:nvPicPr>
        <p:blipFill>
          <a:blip r:embed="rId3" cstate="print"/>
          <a:srcRect/>
          <a:stretch>
            <a:fillRect/>
          </a:stretch>
        </p:blipFill>
        <p:spPr bwMode="auto">
          <a:xfrm>
            <a:off x="7078663" y="4267200"/>
            <a:ext cx="183673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¿Qué significa la exclusión en ALC?</a:t>
            </a:r>
          </a:p>
        </p:txBody>
      </p:sp>
      <p:sp>
        <p:nvSpPr>
          <p:cNvPr id="10243" name="Content Placeholder 2"/>
          <p:cNvSpPr>
            <a:spLocks noGrp="1"/>
          </p:cNvSpPr>
          <p:nvPr>
            <p:ph idx="1"/>
          </p:nvPr>
        </p:nvSpPr>
        <p:spPr/>
        <p:txBody>
          <a:bodyPr/>
          <a:lstStyle/>
          <a:p>
            <a:r>
              <a:rPr lang="en-US" smtClean="0"/>
              <a:t>Tamaño y rango de la población afectada</a:t>
            </a:r>
          </a:p>
          <a:p>
            <a:r>
              <a:rPr lang="en-US" smtClean="0"/>
              <a:t>Implicaciones de la exclusión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En </a:t>
            </a:r>
            <a:r>
              <a:rPr lang="en-US" sz="3600" smtClean="0"/>
              <a:t>conjunto, los grupos excluidos pueden constituir mayorías en muchos países</a:t>
            </a:r>
          </a:p>
        </p:txBody>
      </p:sp>
      <p:sp>
        <p:nvSpPr>
          <p:cNvPr id="11267" name="Content Placeholder 2"/>
          <p:cNvSpPr>
            <a:spLocks noGrp="1"/>
          </p:cNvSpPr>
          <p:nvPr>
            <p:ph idx="1"/>
          </p:nvPr>
        </p:nvSpPr>
        <p:spPr/>
        <p:txBody>
          <a:bodyPr/>
          <a:lstStyle/>
          <a:p>
            <a:r>
              <a:rPr lang="en-US" smtClean="0"/>
              <a:t>afrodescendientes – 30%+ </a:t>
            </a:r>
          </a:p>
          <a:p>
            <a:r>
              <a:rPr lang="en-US" smtClean="0"/>
              <a:t>pueblos indígenas – 10% (mayorías en Perú, Bolivia, Guatemala)</a:t>
            </a:r>
          </a:p>
          <a:p>
            <a:r>
              <a:rPr lang="en-US" smtClean="0"/>
              <a:t>personas con discapacidad 10%+</a:t>
            </a:r>
          </a:p>
          <a:p>
            <a:r>
              <a:rPr lang="en-US" smtClean="0"/>
              <a:t>personas con HIV/AIDs</a:t>
            </a:r>
          </a:p>
          <a:p>
            <a:r>
              <a:rPr lang="en-US" smtClean="0"/>
              <a:t>mujeres pobres (altos porcentajes)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905000" y="1752600"/>
            <a:ext cx="5867400" cy="4572000"/>
          </a:xfrm>
          <a:prstGeom prst="rect">
            <a:avLst/>
          </a:prstGeom>
          <a:noFill/>
          <a:ln w="9525">
            <a:noFill/>
            <a:miter lim="800000"/>
            <a:headEnd/>
            <a:tailEnd/>
          </a:ln>
        </p:spPr>
        <p:txBody>
          <a:bodyPr/>
          <a:lstStyle/>
          <a:p>
            <a:endParaRPr lang="en-US"/>
          </a:p>
        </p:txBody>
      </p:sp>
      <p:sp>
        <p:nvSpPr>
          <p:cNvPr id="90115" name="Rectangle 3"/>
          <p:cNvSpPr>
            <a:spLocks noChangeArrowheads="1"/>
          </p:cNvSpPr>
          <p:nvPr/>
        </p:nvSpPr>
        <p:spPr bwMode="auto">
          <a:xfrm>
            <a:off x="304800" y="152400"/>
            <a:ext cx="8839200" cy="1143000"/>
          </a:xfrm>
          <a:prstGeom prst="rect">
            <a:avLst/>
          </a:prstGeom>
          <a:noFill/>
          <a:ln w="9525">
            <a:noFill/>
            <a:miter lim="800000"/>
            <a:headEnd/>
            <a:tailEnd/>
          </a:ln>
          <a:effectLst/>
        </p:spPr>
        <p:txBody>
          <a:bodyPr anchor="ctr"/>
          <a:lstStyle/>
          <a:p>
            <a:r>
              <a:rPr lang="en-US" sz="3200" b="1" u="none">
                <a:solidFill>
                  <a:schemeClr val="tx2"/>
                </a:solidFill>
                <a:effectLst>
                  <a:outerShdw blurRad="38100" dist="38100" dir="2700000" algn="tl">
                    <a:srgbClr val="000000"/>
                  </a:outerShdw>
                </a:effectLst>
                <a:latin typeface="Arial" pitchFamily="34" charset="0"/>
              </a:rPr>
              <a:t>Unas implicaciones de la exclusión:</a:t>
            </a:r>
            <a:br>
              <a:rPr lang="en-US" sz="3200" b="1" u="none">
                <a:solidFill>
                  <a:schemeClr val="tx2"/>
                </a:solidFill>
                <a:effectLst>
                  <a:outerShdw blurRad="38100" dist="38100" dir="2700000" algn="tl">
                    <a:srgbClr val="000000"/>
                  </a:outerShdw>
                </a:effectLst>
                <a:latin typeface="Arial" pitchFamily="34" charset="0"/>
              </a:rPr>
            </a:br>
            <a:r>
              <a:rPr lang="en-US" sz="3200" b="1" u="none">
                <a:solidFill>
                  <a:schemeClr val="tx2"/>
                </a:solidFill>
                <a:effectLst>
                  <a:outerShdw blurRad="38100" dist="38100" dir="2700000" algn="tl">
                    <a:srgbClr val="000000"/>
                  </a:outerShdw>
                </a:effectLst>
                <a:latin typeface="Arial" pitchFamily="34" charset="0"/>
              </a:rPr>
              <a:t>mayor etnicidad </a:t>
            </a:r>
            <a:r>
              <a:rPr lang="en-US" sz="2800" b="1" u="none">
                <a:solidFill>
                  <a:schemeClr val="tx2"/>
                </a:solidFill>
                <a:effectLst>
                  <a:outerShdw blurRad="38100" dist="38100" dir="2700000" algn="tl">
                    <a:srgbClr val="000000"/>
                  </a:outerShdw>
                </a:effectLst>
                <a:latin typeface="Arial" pitchFamily="34" charset="0"/>
              </a:rPr>
              <a:t>= menores ingresos</a:t>
            </a:r>
            <a:endParaRPr lang="en-US" sz="2800" u="none">
              <a:solidFill>
                <a:schemeClr val="tx2"/>
              </a:solidFill>
              <a:effectLst>
                <a:outerShdw blurRad="38100" dist="38100" dir="2700000" algn="tl">
                  <a:srgbClr val="000000"/>
                </a:outerShdw>
              </a:effectLst>
              <a:latin typeface="Arial" pitchFamily="34" charset="0"/>
            </a:endParaRPr>
          </a:p>
        </p:txBody>
      </p:sp>
      <p:sp>
        <p:nvSpPr>
          <p:cNvPr id="12292" name="Rectangle 4"/>
          <p:cNvSpPr>
            <a:spLocks noChangeArrowheads="1"/>
          </p:cNvSpPr>
          <p:nvPr/>
        </p:nvSpPr>
        <p:spPr bwMode="auto">
          <a:xfrm>
            <a:off x="1803400" y="1524000"/>
            <a:ext cx="5475288" cy="304800"/>
          </a:xfrm>
          <a:prstGeom prst="rect">
            <a:avLst/>
          </a:prstGeom>
          <a:noFill/>
          <a:ln w="9525">
            <a:noFill/>
            <a:miter lim="800000"/>
            <a:headEnd/>
            <a:tailEnd/>
          </a:ln>
        </p:spPr>
        <p:txBody>
          <a:bodyPr wrap="none" lIns="0" tIns="0" rIns="0" bIns="0">
            <a:spAutoFit/>
          </a:bodyPr>
          <a:lstStyle/>
          <a:p>
            <a:pPr eaLnBrk="0" hangingPunct="0"/>
            <a:r>
              <a:rPr lang="en-US" sz="2000" u="none">
                <a:solidFill>
                  <a:schemeClr val="bg1"/>
                </a:solidFill>
                <a:latin typeface="Arial" pitchFamily="34" charset="0"/>
              </a:rPr>
              <a:t>Hourly earnings by racial intensity in Peru (2000)</a:t>
            </a:r>
            <a:endParaRPr lang="en-US" sz="2000" u="none">
              <a:solidFill>
                <a:schemeClr val="bg1"/>
              </a:solidFill>
            </a:endParaRPr>
          </a:p>
        </p:txBody>
      </p:sp>
      <p:sp>
        <p:nvSpPr>
          <p:cNvPr id="12293" name="Text Box 5"/>
          <p:cNvSpPr txBox="1">
            <a:spLocks noChangeArrowheads="1"/>
          </p:cNvSpPr>
          <p:nvPr/>
        </p:nvSpPr>
        <p:spPr bwMode="auto">
          <a:xfrm>
            <a:off x="0" y="6477000"/>
            <a:ext cx="5181600" cy="274638"/>
          </a:xfrm>
          <a:prstGeom prst="rect">
            <a:avLst/>
          </a:prstGeom>
          <a:noFill/>
          <a:ln w="1">
            <a:noFill/>
            <a:miter lim="800000"/>
            <a:headEnd/>
            <a:tailEnd/>
          </a:ln>
        </p:spPr>
        <p:txBody>
          <a:bodyPr>
            <a:spAutoFit/>
          </a:bodyPr>
          <a:lstStyle/>
          <a:p>
            <a:pPr eaLnBrk="0" hangingPunct="0"/>
            <a:r>
              <a:rPr lang="es-SV" sz="1200" u="none">
                <a:solidFill>
                  <a:schemeClr val="bg1"/>
                </a:solidFill>
                <a:latin typeface="Arial" pitchFamily="34" charset="0"/>
              </a:rPr>
              <a:t>Source</a:t>
            </a:r>
            <a:r>
              <a:rPr lang="en-US" sz="1200" u="none">
                <a:solidFill>
                  <a:schemeClr val="bg1"/>
                </a:solidFill>
                <a:latin typeface="Arial" pitchFamily="34" charset="0"/>
              </a:rPr>
              <a:t>: Torero, Saavedra, Nopo, and Escobal (2004).</a:t>
            </a:r>
          </a:p>
        </p:txBody>
      </p:sp>
      <p:sp>
        <p:nvSpPr>
          <p:cNvPr id="12294" name="Rectangle 6"/>
          <p:cNvSpPr>
            <a:spLocks noChangeArrowheads="1"/>
          </p:cNvSpPr>
          <p:nvPr/>
        </p:nvSpPr>
        <p:spPr bwMode="auto">
          <a:xfrm>
            <a:off x="2046288" y="2386013"/>
            <a:ext cx="5492750" cy="3074987"/>
          </a:xfrm>
          <a:prstGeom prst="rect">
            <a:avLst/>
          </a:prstGeom>
          <a:noFill/>
          <a:ln w="9525">
            <a:noFill/>
            <a:miter lim="800000"/>
            <a:headEnd/>
            <a:tailEnd/>
          </a:ln>
        </p:spPr>
        <p:txBody>
          <a:bodyPr/>
          <a:lstStyle/>
          <a:p>
            <a:endParaRPr lang="en-US"/>
          </a:p>
        </p:txBody>
      </p:sp>
      <p:sp>
        <p:nvSpPr>
          <p:cNvPr id="12295" name="Line 7"/>
          <p:cNvSpPr>
            <a:spLocks noChangeShapeType="1"/>
          </p:cNvSpPr>
          <p:nvPr/>
        </p:nvSpPr>
        <p:spPr bwMode="auto">
          <a:xfrm>
            <a:off x="2046288" y="5021263"/>
            <a:ext cx="5492750" cy="3175"/>
          </a:xfrm>
          <a:prstGeom prst="line">
            <a:avLst/>
          </a:prstGeom>
          <a:noFill/>
          <a:ln w="0">
            <a:solidFill>
              <a:schemeClr val="bg1"/>
            </a:solidFill>
            <a:round/>
            <a:headEnd/>
            <a:tailEnd/>
          </a:ln>
        </p:spPr>
        <p:txBody>
          <a:bodyPr/>
          <a:lstStyle/>
          <a:p>
            <a:endParaRPr lang="en-US"/>
          </a:p>
        </p:txBody>
      </p:sp>
      <p:sp>
        <p:nvSpPr>
          <p:cNvPr id="12296" name="Line 8"/>
          <p:cNvSpPr>
            <a:spLocks noChangeShapeType="1"/>
          </p:cNvSpPr>
          <p:nvPr/>
        </p:nvSpPr>
        <p:spPr bwMode="auto">
          <a:xfrm>
            <a:off x="2046288" y="4581525"/>
            <a:ext cx="5492750" cy="3175"/>
          </a:xfrm>
          <a:prstGeom prst="line">
            <a:avLst/>
          </a:prstGeom>
          <a:noFill/>
          <a:ln w="0">
            <a:solidFill>
              <a:schemeClr val="bg1"/>
            </a:solidFill>
            <a:round/>
            <a:headEnd/>
            <a:tailEnd/>
          </a:ln>
        </p:spPr>
        <p:txBody>
          <a:bodyPr/>
          <a:lstStyle/>
          <a:p>
            <a:endParaRPr lang="en-US"/>
          </a:p>
        </p:txBody>
      </p:sp>
      <p:sp>
        <p:nvSpPr>
          <p:cNvPr id="12297" name="Line 9"/>
          <p:cNvSpPr>
            <a:spLocks noChangeShapeType="1"/>
          </p:cNvSpPr>
          <p:nvPr/>
        </p:nvSpPr>
        <p:spPr bwMode="auto">
          <a:xfrm>
            <a:off x="2046288" y="4141788"/>
            <a:ext cx="5492750" cy="3175"/>
          </a:xfrm>
          <a:prstGeom prst="line">
            <a:avLst/>
          </a:prstGeom>
          <a:noFill/>
          <a:ln w="0">
            <a:solidFill>
              <a:schemeClr val="bg1"/>
            </a:solidFill>
            <a:round/>
            <a:headEnd/>
            <a:tailEnd/>
          </a:ln>
        </p:spPr>
        <p:txBody>
          <a:bodyPr/>
          <a:lstStyle/>
          <a:p>
            <a:endParaRPr lang="en-US"/>
          </a:p>
        </p:txBody>
      </p:sp>
      <p:sp>
        <p:nvSpPr>
          <p:cNvPr id="12298" name="Line 10"/>
          <p:cNvSpPr>
            <a:spLocks noChangeShapeType="1"/>
          </p:cNvSpPr>
          <p:nvPr/>
        </p:nvSpPr>
        <p:spPr bwMode="auto">
          <a:xfrm>
            <a:off x="2046288" y="3702050"/>
            <a:ext cx="5492750" cy="3175"/>
          </a:xfrm>
          <a:prstGeom prst="line">
            <a:avLst/>
          </a:prstGeom>
          <a:noFill/>
          <a:ln w="0">
            <a:solidFill>
              <a:schemeClr val="bg1"/>
            </a:solidFill>
            <a:round/>
            <a:headEnd/>
            <a:tailEnd/>
          </a:ln>
        </p:spPr>
        <p:txBody>
          <a:bodyPr/>
          <a:lstStyle/>
          <a:p>
            <a:endParaRPr lang="en-US"/>
          </a:p>
        </p:txBody>
      </p:sp>
      <p:sp>
        <p:nvSpPr>
          <p:cNvPr id="12299" name="Line 11"/>
          <p:cNvSpPr>
            <a:spLocks noChangeShapeType="1"/>
          </p:cNvSpPr>
          <p:nvPr/>
        </p:nvSpPr>
        <p:spPr bwMode="auto">
          <a:xfrm>
            <a:off x="2046288" y="3262313"/>
            <a:ext cx="5492750" cy="3175"/>
          </a:xfrm>
          <a:prstGeom prst="line">
            <a:avLst/>
          </a:prstGeom>
          <a:noFill/>
          <a:ln w="0">
            <a:solidFill>
              <a:schemeClr val="bg1"/>
            </a:solidFill>
            <a:round/>
            <a:headEnd/>
            <a:tailEnd/>
          </a:ln>
        </p:spPr>
        <p:txBody>
          <a:bodyPr/>
          <a:lstStyle/>
          <a:p>
            <a:endParaRPr lang="en-US"/>
          </a:p>
        </p:txBody>
      </p:sp>
      <p:sp>
        <p:nvSpPr>
          <p:cNvPr id="12300" name="Line 12"/>
          <p:cNvSpPr>
            <a:spLocks noChangeShapeType="1"/>
          </p:cNvSpPr>
          <p:nvPr/>
        </p:nvSpPr>
        <p:spPr bwMode="auto">
          <a:xfrm>
            <a:off x="2046288" y="2825750"/>
            <a:ext cx="5492750" cy="4763"/>
          </a:xfrm>
          <a:prstGeom prst="line">
            <a:avLst/>
          </a:prstGeom>
          <a:noFill/>
          <a:ln w="0">
            <a:solidFill>
              <a:schemeClr val="bg1"/>
            </a:solidFill>
            <a:round/>
            <a:headEnd/>
            <a:tailEnd/>
          </a:ln>
        </p:spPr>
        <p:txBody>
          <a:bodyPr/>
          <a:lstStyle/>
          <a:p>
            <a:endParaRPr lang="en-US"/>
          </a:p>
        </p:txBody>
      </p:sp>
      <p:sp>
        <p:nvSpPr>
          <p:cNvPr id="12301" name="Line 13"/>
          <p:cNvSpPr>
            <a:spLocks noChangeShapeType="1"/>
          </p:cNvSpPr>
          <p:nvPr/>
        </p:nvSpPr>
        <p:spPr bwMode="auto">
          <a:xfrm>
            <a:off x="2046288" y="2386013"/>
            <a:ext cx="5492750" cy="4762"/>
          </a:xfrm>
          <a:prstGeom prst="line">
            <a:avLst/>
          </a:prstGeom>
          <a:noFill/>
          <a:ln w="0">
            <a:solidFill>
              <a:schemeClr val="bg1"/>
            </a:solidFill>
            <a:round/>
            <a:headEnd/>
            <a:tailEnd/>
          </a:ln>
        </p:spPr>
        <p:txBody>
          <a:bodyPr/>
          <a:lstStyle/>
          <a:p>
            <a:endParaRPr lang="en-US"/>
          </a:p>
        </p:txBody>
      </p:sp>
      <p:sp>
        <p:nvSpPr>
          <p:cNvPr id="12302" name="Line 14"/>
          <p:cNvSpPr>
            <a:spLocks noChangeShapeType="1"/>
          </p:cNvSpPr>
          <p:nvPr/>
        </p:nvSpPr>
        <p:spPr bwMode="auto">
          <a:xfrm>
            <a:off x="2046288" y="2386013"/>
            <a:ext cx="4762" cy="3074987"/>
          </a:xfrm>
          <a:prstGeom prst="line">
            <a:avLst/>
          </a:prstGeom>
          <a:noFill/>
          <a:ln w="0">
            <a:solidFill>
              <a:schemeClr val="bg1"/>
            </a:solidFill>
            <a:round/>
            <a:headEnd/>
            <a:tailEnd/>
          </a:ln>
        </p:spPr>
        <p:txBody>
          <a:bodyPr/>
          <a:lstStyle/>
          <a:p>
            <a:endParaRPr lang="en-US"/>
          </a:p>
        </p:txBody>
      </p:sp>
      <p:sp>
        <p:nvSpPr>
          <p:cNvPr id="12303" name="Line 15"/>
          <p:cNvSpPr>
            <a:spLocks noChangeShapeType="1"/>
          </p:cNvSpPr>
          <p:nvPr/>
        </p:nvSpPr>
        <p:spPr bwMode="auto">
          <a:xfrm>
            <a:off x="1993900" y="5461000"/>
            <a:ext cx="52388" cy="3175"/>
          </a:xfrm>
          <a:prstGeom prst="line">
            <a:avLst/>
          </a:prstGeom>
          <a:noFill/>
          <a:ln w="0">
            <a:solidFill>
              <a:schemeClr val="bg1"/>
            </a:solidFill>
            <a:round/>
            <a:headEnd/>
            <a:tailEnd/>
          </a:ln>
        </p:spPr>
        <p:txBody>
          <a:bodyPr/>
          <a:lstStyle/>
          <a:p>
            <a:endParaRPr lang="en-US"/>
          </a:p>
        </p:txBody>
      </p:sp>
      <p:sp>
        <p:nvSpPr>
          <p:cNvPr id="12304" name="Line 16"/>
          <p:cNvSpPr>
            <a:spLocks noChangeShapeType="1"/>
          </p:cNvSpPr>
          <p:nvPr/>
        </p:nvSpPr>
        <p:spPr bwMode="auto">
          <a:xfrm>
            <a:off x="1993900" y="5021263"/>
            <a:ext cx="52388" cy="3175"/>
          </a:xfrm>
          <a:prstGeom prst="line">
            <a:avLst/>
          </a:prstGeom>
          <a:noFill/>
          <a:ln w="0">
            <a:solidFill>
              <a:schemeClr val="bg1"/>
            </a:solidFill>
            <a:round/>
            <a:headEnd/>
            <a:tailEnd/>
          </a:ln>
        </p:spPr>
        <p:txBody>
          <a:bodyPr/>
          <a:lstStyle/>
          <a:p>
            <a:endParaRPr lang="en-US"/>
          </a:p>
        </p:txBody>
      </p:sp>
      <p:sp>
        <p:nvSpPr>
          <p:cNvPr id="12305" name="Line 17"/>
          <p:cNvSpPr>
            <a:spLocks noChangeShapeType="1"/>
          </p:cNvSpPr>
          <p:nvPr/>
        </p:nvSpPr>
        <p:spPr bwMode="auto">
          <a:xfrm>
            <a:off x="1993900" y="4581525"/>
            <a:ext cx="52388" cy="3175"/>
          </a:xfrm>
          <a:prstGeom prst="line">
            <a:avLst/>
          </a:prstGeom>
          <a:noFill/>
          <a:ln w="0">
            <a:solidFill>
              <a:schemeClr val="bg1"/>
            </a:solidFill>
            <a:round/>
            <a:headEnd/>
            <a:tailEnd/>
          </a:ln>
        </p:spPr>
        <p:txBody>
          <a:bodyPr/>
          <a:lstStyle/>
          <a:p>
            <a:endParaRPr lang="en-US"/>
          </a:p>
        </p:txBody>
      </p:sp>
      <p:sp>
        <p:nvSpPr>
          <p:cNvPr id="12306" name="Line 18"/>
          <p:cNvSpPr>
            <a:spLocks noChangeShapeType="1"/>
          </p:cNvSpPr>
          <p:nvPr/>
        </p:nvSpPr>
        <p:spPr bwMode="auto">
          <a:xfrm>
            <a:off x="1993900" y="4141788"/>
            <a:ext cx="52388" cy="3175"/>
          </a:xfrm>
          <a:prstGeom prst="line">
            <a:avLst/>
          </a:prstGeom>
          <a:noFill/>
          <a:ln w="0">
            <a:solidFill>
              <a:schemeClr val="bg1"/>
            </a:solidFill>
            <a:round/>
            <a:headEnd/>
            <a:tailEnd/>
          </a:ln>
        </p:spPr>
        <p:txBody>
          <a:bodyPr/>
          <a:lstStyle/>
          <a:p>
            <a:endParaRPr lang="en-US"/>
          </a:p>
        </p:txBody>
      </p:sp>
      <p:sp>
        <p:nvSpPr>
          <p:cNvPr id="12307" name="Line 19"/>
          <p:cNvSpPr>
            <a:spLocks noChangeShapeType="1"/>
          </p:cNvSpPr>
          <p:nvPr/>
        </p:nvSpPr>
        <p:spPr bwMode="auto">
          <a:xfrm>
            <a:off x="1993900" y="3702050"/>
            <a:ext cx="52388" cy="3175"/>
          </a:xfrm>
          <a:prstGeom prst="line">
            <a:avLst/>
          </a:prstGeom>
          <a:noFill/>
          <a:ln w="0">
            <a:solidFill>
              <a:schemeClr val="bg1"/>
            </a:solidFill>
            <a:round/>
            <a:headEnd/>
            <a:tailEnd/>
          </a:ln>
        </p:spPr>
        <p:txBody>
          <a:bodyPr/>
          <a:lstStyle/>
          <a:p>
            <a:endParaRPr lang="en-US"/>
          </a:p>
        </p:txBody>
      </p:sp>
      <p:sp>
        <p:nvSpPr>
          <p:cNvPr id="12308" name="Line 20"/>
          <p:cNvSpPr>
            <a:spLocks noChangeShapeType="1"/>
          </p:cNvSpPr>
          <p:nvPr/>
        </p:nvSpPr>
        <p:spPr bwMode="auto">
          <a:xfrm>
            <a:off x="1993900" y="3262313"/>
            <a:ext cx="52388" cy="3175"/>
          </a:xfrm>
          <a:prstGeom prst="line">
            <a:avLst/>
          </a:prstGeom>
          <a:noFill/>
          <a:ln w="0">
            <a:solidFill>
              <a:schemeClr val="bg1"/>
            </a:solidFill>
            <a:round/>
            <a:headEnd/>
            <a:tailEnd/>
          </a:ln>
        </p:spPr>
        <p:txBody>
          <a:bodyPr/>
          <a:lstStyle/>
          <a:p>
            <a:endParaRPr lang="en-US"/>
          </a:p>
        </p:txBody>
      </p:sp>
      <p:sp>
        <p:nvSpPr>
          <p:cNvPr id="12309" name="Line 21"/>
          <p:cNvSpPr>
            <a:spLocks noChangeShapeType="1"/>
          </p:cNvSpPr>
          <p:nvPr/>
        </p:nvSpPr>
        <p:spPr bwMode="auto">
          <a:xfrm>
            <a:off x="1993900" y="2825750"/>
            <a:ext cx="52388" cy="4763"/>
          </a:xfrm>
          <a:prstGeom prst="line">
            <a:avLst/>
          </a:prstGeom>
          <a:noFill/>
          <a:ln w="0">
            <a:solidFill>
              <a:schemeClr val="bg1"/>
            </a:solidFill>
            <a:round/>
            <a:headEnd/>
            <a:tailEnd/>
          </a:ln>
        </p:spPr>
        <p:txBody>
          <a:bodyPr/>
          <a:lstStyle/>
          <a:p>
            <a:endParaRPr lang="en-US"/>
          </a:p>
        </p:txBody>
      </p:sp>
      <p:sp>
        <p:nvSpPr>
          <p:cNvPr id="12310" name="Line 22"/>
          <p:cNvSpPr>
            <a:spLocks noChangeShapeType="1"/>
          </p:cNvSpPr>
          <p:nvPr/>
        </p:nvSpPr>
        <p:spPr bwMode="auto">
          <a:xfrm>
            <a:off x="1993900" y="2386013"/>
            <a:ext cx="52388" cy="4762"/>
          </a:xfrm>
          <a:prstGeom prst="line">
            <a:avLst/>
          </a:prstGeom>
          <a:noFill/>
          <a:ln w="0">
            <a:solidFill>
              <a:schemeClr val="bg1"/>
            </a:solidFill>
            <a:round/>
            <a:headEnd/>
            <a:tailEnd/>
          </a:ln>
        </p:spPr>
        <p:txBody>
          <a:bodyPr/>
          <a:lstStyle/>
          <a:p>
            <a:endParaRPr lang="en-US"/>
          </a:p>
        </p:txBody>
      </p:sp>
      <p:sp>
        <p:nvSpPr>
          <p:cNvPr id="12311" name="Line 23"/>
          <p:cNvSpPr>
            <a:spLocks noChangeShapeType="1"/>
          </p:cNvSpPr>
          <p:nvPr/>
        </p:nvSpPr>
        <p:spPr bwMode="auto">
          <a:xfrm>
            <a:off x="2046288" y="5461000"/>
            <a:ext cx="5492750" cy="3175"/>
          </a:xfrm>
          <a:prstGeom prst="line">
            <a:avLst/>
          </a:prstGeom>
          <a:noFill/>
          <a:ln w="0">
            <a:solidFill>
              <a:schemeClr val="bg1"/>
            </a:solidFill>
            <a:round/>
            <a:headEnd/>
            <a:tailEnd/>
          </a:ln>
        </p:spPr>
        <p:txBody>
          <a:bodyPr/>
          <a:lstStyle/>
          <a:p>
            <a:endParaRPr lang="en-US"/>
          </a:p>
        </p:txBody>
      </p:sp>
      <p:sp>
        <p:nvSpPr>
          <p:cNvPr id="12312" name="Line 24"/>
          <p:cNvSpPr>
            <a:spLocks noChangeShapeType="1"/>
          </p:cNvSpPr>
          <p:nvPr/>
        </p:nvSpPr>
        <p:spPr bwMode="auto">
          <a:xfrm flipV="1">
            <a:off x="2046288" y="5461000"/>
            <a:ext cx="4762" cy="41275"/>
          </a:xfrm>
          <a:prstGeom prst="line">
            <a:avLst/>
          </a:prstGeom>
          <a:noFill/>
          <a:ln w="0">
            <a:solidFill>
              <a:schemeClr val="bg1"/>
            </a:solidFill>
            <a:round/>
            <a:headEnd/>
            <a:tailEnd/>
          </a:ln>
        </p:spPr>
        <p:txBody>
          <a:bodyPr/>
          <a:lstStyle/>
          <a:p>
            <a:endParaRPr lang="en-US"/>
          </a:p>
        </p:txBody>
      </p:sp>
      <p:sp>
        <p:nvSpPr>
          <p:cNvPr id="12313" name="Line 25"/>
          <p:cNvSpPr>
            <a:spLocks noChangeShapeType="1"/>
          </p:cNvSpPr>
          <p:nvPr/>
        </p:nvSpPr>
        <p:spPr bwMode="auto">
          <a:xfrm flipV="1">
            <a:off x="2546350" y="5461000"/>
            <a:ext cx="4763" cy="41275"/>
          </a:xfrm>
          <a:prstGeom prst="line">
            <a:avLst/>
          </a:prstGeom>
          <a:noFill/>
          <a:ln w="0">
            <a:solidFill>
              <a:schemeClr val="bg1"/>
            </a:solidFill>
            <a:round/>
            <a:headEnd/>
            <a:tailEnd/>
          </a:ln>
        </p:spPr>
        <p:txBody>
          <a:bodyPr/>
          <a:lstStyle/>
          <a:p>
            <a:endParaRPr lang="en-US"/>
          </a:p>
        </p:txBody>
      </p:sp>
      <p:sp>
        <p:nvSpPr>
          <p:cNvPr id="12314" name="Line 26"/>
          <p:cNvSpPr>
            <a:spLocks noChangeShapeType="1"/>
          </p:cNvSpPr>
          <p:nvPr/>
        </p:nvSpPr>
        <p:spPr bwMode="auto">
          <a:xfrm flipV="1">
            <a:off x="3046413" y="5461000"/>
            <a:ext cx="4762" cy="41275"/>
          </a:xfrm>
          <a:prstGeom prst="line">
            <a:avLst/>
          </a:prstGeom>
          <a:noFill/>
          <a:ln w="0">
            <a:solidFill>
              <a:schemeClr val="bg1"/>
            </a:solidFill>
            <a:round/>
            <a:headEnd/>
            <a:tailEnd/>
          </a:ln>
        </p:spPr>
        <p:txBody>
          <a:bodyPr/>
          <a:lstStyle/>
          <a:p>
            <a:endParaRPr lang="en-US"/>
          </a:p>
        </p:txBody>
      </p:sp>
      <p:sp>
        <p:nvSpPr>
          <p:cNvPr id="12315" name="Line 27"/>
          <p:cNvSpPr>
            <a:spLocks noChangeShapeType="1"/>
          </p:cNvSpPr>
          <p:nvPr/>
        </p:nvSpPr>
        <p:spPr bwMode="auto">
          <a:xfrm flipV="1">
            <a:off x="3551238" y="5461000"/>
            <a:ext cx="3175" cy="41275"/>
          </a:xfrm>
          <a:prstGeom prst="line">
            <a:avLst/>
          </a:prstGeom>
          <a:noFill/>
          <a:ln w="0">
            <a:solidFill>
              <a:schemeClr val="bg1"/>
            </a:solidFill>
            <a:round/>
            <a:headEnd/>
            <a:tailEnd/>
          </a:ln>
        </p:spPr>
        <p:txBody>
          <a:bodyPr/>
          <a:lstStyle/>
          <a:p>
            <a:endParaRPr lang="en-US"/>
          </a:p>
        </p:txBody>
      </p:sp>
      <p:sp>
        <p:nvSpPr>
          <p:cNvPr id="12316" name="Line 28"/>
          <p:cNvSpPr>
            <a:spLocks noChangeShapeType="1"/>
          </p:cNvSpPr>
          <p:nvPr/>
        </p:nvSpPr>
        <p:spPr bwMode="auto">
          <a:xfrm flipV="1">
            <a:off x="4049713" y="5461000"/>
            <a:ext cx="4762" cy="41275"/>
          </a:xfrm>
          <a:prstGeom prst="line">
            <a:avLst/>
          </a:prstGeom>
          <a:noFill/>
          <a:ln w="0">
            <a:solidFill>
              <a:schemeClr val="bg1"/>
            </a:solidFill>
            <a:round/>
            <a:headEnd/>
            <a:tailEnd/>
          </a:ln>
        </p:spPr>
        <p:txBody>
          <a:bodyPr/>
          <a:lstStyle/>
          <a:p>
            <a:endParaRPr lang="en-US"/>
          </a:p>
        </p:txBody>
      </p:sp>
      <p:sp>
        <p:nvSpPr>
          <p:cNvPr id="12317" name="Line 29"/>
          <p:cNvSpPr>
            <a:spLocks noChangeShapeType="1"/>
          </p:cNvSpPr>
          <p:nvPr/>
        </p:nvSpPr>
        <p:spPr bwMode="auto">
          <a:xfrm flipV="1">
            <a:off x="4548188" y="5461000"/>
            <a:ext cx="6350" cy="41275"/>
          </a:xfrm>
          <a:prstGeom prst="line">
            <a:avLst/>
          </a:prstGeom>
          <a:noFill/>
          <a:ln w="0">
            <a:solidFill>
              <a:schemeClr val="bg1"/>
            </a:solidFill>
            <a:round/>
            <a:headEnd/>
            <a:tailEnd/>
          </a:ln>
        </p:spPr>
        <p:txBody>
          <a:bodyPr/>
          <a:lstStyle/>
          <a:p>
            <a:endParaRPr lang="en-US"/>
          </a:p>
        </p:txBody>
      </p:sp>
      <p:sp>
        <p:nvSpPr>
          <p:cNvPr id="12318" name="Line 30"/>
          <p:cNvSpPr>
            <a:spLocks noChangeShapeType="1"/>
          </p:cNvSpPr>
          <p:nvPr/>
        </p:nvSpPr>
        <p:spPr bwMode="auto">
          <a:xfrm flipV="1">
            <a:off x="5035550" y="5461000"/>
            <a:ext cx="4763" cy="41275"/>
          </a:xfrm>
          <a:prstGeom prst="line">
            <a:avLst/>
          </a:prstGeom>
          <a:noFill/>
          <a:ln w="0">
            <a:solidFill>
              <a:schemeClr val="bg1"/>
            </a:solidFill>
            <a:round/>
            <a:headEnd/>
            <a:tailEnd/>
          </a:ln>
        </p:spPr>
        <p:txBody>
          <a:bodyPr/>
          <a:lstStyle/>
          <a:p>
            <a:endParaRPr lang="en-US"/>
          </a:p>
        </p:txBody>
      </p:sp>
      <p:sp>
        <p:nvSpPr>
          <p:cNvPr id="12319" name="Line 31"/>
          <p:cNvSpPr>
            <a:spLocks noChangeShapeType="1"/>
          </p:cNvSpPr>
          <p:nvPr/>
        </p:nvSpPr>
        <p:spPr bwMode="auto">
          <a:xfrm flipV="1">
            <a:off x="5534025" y="5461000"/>
            <a:ext cx="6350" cy="41275"/>
          </a:xfrm>
          <a:prstGeom prst="line">
            <a:avLst/>
          </a:prstGeom>
          <a:noFill/>
          <a:ln w="0">
            <a:solidFill>
              <a:schemeClr val="bg1"/>
            </a:solidFill>
            <a:round/>
            <a:headEnd/>
            <a:tailEnd/>
          </a:ln>
        </p:spPr>
        <p:txBody>
          <a:bodyPr/>
          <a:lstStyle/>
          <a:p>
            <a:endParaRPr lang="en-US"/>
          </a:p>
        </p:txBody>
      </p:sp>
      <p:sp>
        <p:nvSpPr>
          <p:cNvPr id="12320" name="Line 32"/>
          <p:cNvSpPr>
            <a:spLocks noChangeShapeType="1"/>
          </p:cNvSpPr>
          <p:nvPr/>
        </p:nvSpPr>
        <p:spPr bwMode="auto">
          <a:xfrm flipV="1">
            <a:off x="6035675" y="5461000"/>
            <a:ext cx="3175" cy="41275"/>
          </a:xfrm>
          <a:prstGeom prst="line">
            <a:avLst/>
          </a:prstGeom>
          <a:noFill/>
          <a:ln w="0">
            <a:solidFill>
              <a:schemeClr val="bg1"/>
            </a:solidFill>
            <a:round/>
            <a:headEnd/>
            <a:tailEnd/>
          </a:ln>
        </p:spPr>
        <p:txBody>
          <a:bodyPr/>
          <a:lstStyle/>
          <a:p>
            <a:endParaRPr lang="en-US"/>
          </a:p>
        </p:txBody>
      </p:sp>
      <p:sp>
        <p:nvSpPr>
          <p:cNvPr id="12321" name="Line 33"/>
          <p:cNvSpPr>
            <a:spLocks noChangeShapeType="1"/>
          </p:cNvSpPr>
          <p:nvPr/>
        </p:nvSpPr>
        <p:spPr bwMode="auto">
          <a:xfrm flipV="1">
            <a:off x="6540500" y="5461000"/>
            <a:ext cx="3175" cy="41275"/>
          </a:xfrm>
          <a:prstGeom prst="line">
            <a:avLst/>
          </a:prstGeom>
          <a:noFill/>
          <a:ln w="0">
            <a:solidFill>
              <a:schemeClr val="bg1"/>
            </a:solidFill>
            <a:round/>
            <a:headEnd/>
            <a:tailEnd/>
          </a:ln>
        </p:spPr>
        <p:txBody>
          <a:bodyPr/>
          <a:lstStyle/>
          <a:p>
            <a:endParaRPr lang="en-US"/>
          </a:p>
        </p:txBody>
      </p:sp>
      <p:sp>
        <p:nvSpPr>
          <p:cNvPr id="12322" name="Line 34"/>
          <p:cNvSpPr>
            <a:spLocks noChangeShapeType="1"/>
          </p:cNvSpPr>
          <p:nvPr/>
        </p:nvSpPr>
        <p:spPr bwMode="auto">
          <a:xfrm flipV="1">
            <a:off x="7038975" y="5461000"/>
            <a:ext cx="3175" cy="41275"/>
          </a:xfrm>
          <a:prstGeom prst="line">
            <a:avLst/>
          </a:prstGeom>
          <a:noFill/>
          <a:ln w="0">
            <a:solidFill>
              <a:schemeClr val="bg1"/>
            </a:solidFill>
            <a:round/>
            <a:headEnd/>
            <a:tailEnd/>
          </a:ln>
        </p:spPr>
        <p:txBody>
          <a:bodyPr/>
          <a:lstStyle/>
          <a:p>
            <a:endParaRPr lang="en-US"/>
          </a:p>
        </p:txBody>
      </p:sp>
      <p:sp>
        <p:nvSpPr>
          <p:cNvPr id="12323" name="Line 35"/>
          <p:cNvSpPr>
            <a:spLocks noChangeShapeType="1"/>
          </p:cNvSpPr>
          <p:nvPr/>
        </p:nvSpPr>
        <p:spPr bwMode="auto">
          <a:xfrm flipV="1">
            <a:off x="7539038" y="5461000"/>
            <a:ext cx="4762" cy="41275"/>
          </a:xfrm>
          <a:prstGeom prst="line">
            <a:avLst/>
          </a:prstGeom>
          <a:noFill/>
          <a:ln w="0">
            <a:solidFill>
              <a:schemeClr val="bg1"/>
            </a:solidFill>
            <a:round/>
            <a:headEnd/>
            <a:tailEnd/>
          </a:ln>
        </p:spPr>
        <p:txBody>
          <a:bodyPr/>
          <a:lstStyle/>
          <a:p>
            <a:endParaRPr lang="en-US"/>
          </a:p>
        </p:txBody>
      </p:sp>
      <p:sp>
        <p:nvSpPr>
          <p:cNvPr id="12324" name="Freeform 36"/>
          <p:cNvSpPr>
            <a:spLocks/>
          </p:cNvSpPr>
          <p:nvPr/>
        </p:nvSpPr>
        <p:spPr bwMode="auto">
          <a:xfrm>
            <a:off x="2841625" y="4267200"/>
            <a:ext cx="376238" cy="109538"/>
          </a:xfrm>
          <a:custGeom>
            <a:avLst/>
            <a:gdLst>
              <a:gd name="T0" fmla="*/ 0 w 81"/>
              <a:gd name="T1" fmla="*/ 2147483647 h 29"/>
              <a:gd name="T2" fmla="*/ 2147483647 w 81"/>
              <a:gd name="T3" fmla="*/ 0 h 29"/>
              <a:gd name="T4" fmla="*/ 2147483647 w 81"/>
              <a:gd name="T5" fmla="*/ 2147483647 h 29"/>
              <a:gd name="T6" fmla="*/ 2147483647 w 81"/>
              <a:gd name="T7" fmla="*/ 2147483647 h 29"/>
              <a:gd name="T8" fmla="*/ 0 w 81"/>
              <a:gd name="T9" fmla="*/ 2147483647 h 29"/>
              <a:gd name="T10" fmla="*/ 0 60000 65536"/>
              <a:gd name="T11" fmla="*/ 0 60000 65536"/>
              <a:gd name="T12" fmla="*/ 0 60000 65536"/>
              <a:gd name="T13" fmla="*/ 0 60000 65536"/>
              <a:gd name="T14" fmla="*/ 0 60000 65536"/>
              <a:gd name="T15" fmla="*/ 0 w 81"/>
              <a:gd name="T16" fmla="*/ 0 h 29"/>
              <a:gd name="T17" fmla="*/ 81 w 81"/>
              <a:gd name="T18" fmla="*/ 29 h 29"/>
            </a:gdLst>
            <a:ahLst/>
            <a:cxnLst>
              <a:cxn ang="T10">
                <a:pos x="T0" y="T1"/>
              </a:cxn>
              <a:cxn ang="T11">
                <a:pos x="T2" y="T3"/>
              </a:cxn>
              <a:cxn ang="T12">
                <a:pos x="T4" y="T5"/>
              </a:cxn>
              <a:cxn ang="T13">
                <a:pos x="T6" y="T7"/>
              </a:cxn>
              <a:cxn ang="T14">
                <a:pos x="T8" y="T9"/>
              </a:cxn>
            </a:cxnLst>
            <a:rect l="T15" t="T16" r="T17" b="T18"/>
            <a:pathLst>
              <a:path w="81" h="29">
                <a:moveTo>
                  <a:pt x="0" y="18"/>
                </a:moveTo>
                <a:lnTo>
                  <a:pt x="78" y="0"/>
                </a:lnTo>
                <a:lnTo>
                  <a:pt x="81" y="11"/>
                </a:lnTo>
                <a:lnTo>
                  <a:pt x="4" y="29"/>
                </a:lnTo>
                <a:lnTo>
                  <a:pt x="0" y="18"/>
                </a:lnTo>
                <a:close/>
              </a:path>
            </a:pathLst>
          </a:custGeom>
          <a:noFill/>
          <a:ln w="9525">
            <a:noFill/>
            <a:round/>
            <a:headEnd/>
            <a:tailEnd/>
          </a:ln>
        </p:spPr>
        <p:txBody>
          <a:bodyPr/>
          <a:lstStyle/>
          <a:p>
            <a:endParaRPr lang="en-US"/>
          </a:p>
        </p:txBody>
      </p:sp>
      <p:sp>
        <p:nvSpPr>
          <p:cNvPr id="12325" name="Freeform 37"/>
          <p:cNvSpPr>
            <a:spLocks/>
          </p:cNvSpPr>
          <p:nvPr/>
        </p:nvSpPr>
        <p:spPr bwMode="auto">
          <a:xfrm>
            <a:off x="3409950" y="4141788"/>
            <a:ext cx="363538" cy="125412"/>
          </a:xfrm>
          <a:custGeom>
            <a:avLst/>
            <a:gdLst>
              <a:gd name="T0" fmla="*/ 0 w 78"/>
              <a:gd name="T1" fmla="*/ 2147483647 h 33"/>
              <a:gd name="T2" fmla="*/ 2147483647 w 78"/>
              <a:gd name="T3" fmla="*/ 0 h 33"/>
              <a:gd name="T4" fmla="*/ 2147483647 w 78"/>
              <a:gd name="T5" fmla="*/ 2147483647 h 33"/>
              <a:gd name="T6" fmla="*/ 2147483647 w 78"/>
              <a:gd name="T7" fmla="*/ 2147483647 h 33"/>
              <a:gd name="T8" fmla="*/ 0 w 78"/>
              <a:gd name="T9" fmla="*/ 2147483647 h 33"/>
              <a:gd name="T10" fmla="*/ 0 60000 65536"/>
              <a:gd name="T11" fmla="*/ 0 60000 65536"/>
              <a:gd name="T12" fmla="*/ 0 60000 65536"/>
              <a:gd name="T13" fmla="*/ 0 60000 65536"/>
              <a:gd name="T14" fmla="*/ 0 60000 65536"/>
              <a:gd name="T15" fmla="*/ 0 w 78"/>
              <a:gd name="T16" fmla="*/ 0 h 33"/>
              <a:gd name="T17" fmla="*/ 78 w 78"/>
              <a:gd name="T18" fmla="*/ 33 h 33"/>
            </a:gdLst>
            <a:ahLst/>
            <a:cxnLst>
              <a:cxn ang="T10">
                <a:pos x="T0" y="T1"/>
              </a:cxn>
              <a:cxn ang="T11">
                <a:pos x="T2" y="T3"/>
              </a:cxn>
              <a:cxn ang="T12">
                <a:pos x="T4" y="T5"/>
              </a:cxn>
              <a:cxn ang="T13">
                <a:pos x="T6" y="T7"/>
              </a:cxn>
              <a:cxn ang="T14">
                <a:pos x="T8" y="T9"/>
              </a:cxn>
            </a:cxnLst>
            <a:rect l="T15" t="T16" r="T17" b="T18"/>
            <a:pathLst>
              <a:path w="78" h="33">
                <a:moveTo>
                  <a:pt x="0" y="22"/>
                </a:moveTo>
                <a:lnTo>
                  <a:pt x="74" y="0"/>
                </a:lnTo>
                <a:lnTo>
                  <a:pt x="78" y="11"/>
                </a:lnTo>
                <a:lnTo>
                  <a:pt x="4" y="33"/>
                </a:lnTo>
                <a:lnTo>
                  <a:pt x="0" y="22"/>
                </a:lnTo>
                <a:close/>
              </a:path>
            </a:pathLst>
          </a:custGeom>
          <a:noFill/>
          <a:ln w="9525">
            <a:noFill/>
            <a:round/>
            <a:headEnd/>
            <a:tailEnd/>
          </a:ln>
        </p:spPr>
        <p:txBody>
          <a:bodyPr/>
          <a:lstStyle/>
          <a:p>
            <a:endParaRPr lang="en-US"/>
          </a:p>
        </p:txBody>
      </p:sp>
      <p:sp>
        <p:nvSpPr>
          <p:cNvPr id="12326" name="Rectangle 38"/>
          <p:cNvSpPr>
            <a:spLocks noChangeArrowheads="1"/>
          </p:cNvSpPr>
          <p:nvPr/>
        </p:nvSpPr>
        <p:spPr bwMode="auto">
          <a:xfrm>
            <a:off x="3979863" y="4141788"/>
            <a:ext cx="312737" cy="41275"/>
          </a:xfrm>
          <a:prstGeom prst="rect">
            <a:avLst/>
          </a:prstGeom>
          <a:noFill/>
          <a:ln w="9525">
            <a:noFill/>
            <a:miter lim="800000"/>
            <a:headEnd/>
            <a:tailEnd/>
          </a:ln>
        </p:spPr>
        <p:txBody>
          <a:bodyPr/>
          <a:lstStyle/>
          <a:p>
            <a:endParaRPr lang="en-US"/>
          </a:p>
        </p:txBody>
      </p:sp>
      <p:sp>
        <p:nvSpPr>
          <p:cNvPr id="12327" name="Rectangle 39"/>
          <p:cNvSpPr>
            <a:spLocks noChangeArrowheads="1"/>
          </p:cNvSpPr>
          <p:nvPr/>
        </p:nvSpPr>
        <p:spPr bwMode="auto">
          <a:xfrm>
            <a:off x="4292600" y="4141788"/>
            <a:ext cx="50800" cy="41275"/>
          </a:xfrm>
          <a:prstGeom prst="rect">
            <a:avLst/>
          </a:prstGeom>
          <a:noFill/>
          <a:ln w="9525">
            <a:noFill/>
            <a:miter lim="800000"/>
            <a:headEnd/>
            <a:tailEnd/>
          </a:ln>
        </p:spPr>
        <p:txBody>
          <a:bodyPr/>
          <a:lstStyle/>
          <a:p>
            <a:endParaRPr lang="en-US"/>
          </a:p>
        </p:txBody>
      </p:sp>
      <p:sp>
        <p:nvSpPr>
          <p:cNvPr id="12328" name="Rectangle 40"/>
          <p:cNvSpPr>
            <a:spLocks noChangeArrowheads="1"/>
          </p:cNvSpPr>
          <p:nvPr/>
        </p:nvSpPr>
        <p:spPr bwMode="auto">
          <a:xfrm>
            <a:off x="4548188" y="4130675"/>
            <a:ext cx="244475" cy="38100"/>
          </a:xfrm>
          <a:prstGeom prst="rect">
            <a:avLst/>
          </a:prstGeom>
          <a:noFill/>
          <a:ln w="9525">
            <a:noFill/>
            <a:miter lim="800000"/>
            <a:headEnd/>
            <a:tailEnd/>
          </a:ln>
        </p:spPr>
        <p:txBody>
          <a:bodyPr/>
          <a:lstStyle/>
          <a:p>
            <a:endParaRPr lang="en-US"/>
          </a:p>
        </p:txBody>
      </p:sp>
      <p:sp>
        <p:nvSpPr>
          <p:cNvPr id="12329" name="Rectangle 41"/>
          <p:cNvSpPr>
            <a:spLocks noChangeArrowheads="1"/>
          </p:cNvSpPr>
          <p:nvPr/>
        </p:nvSpPr>
        <p:spPr bwMode="auto">
          <a:xfrm>
            <a:off x="4792663" y="4130675"/>
            <a:ext cx="122237" cy="38100"/>
          </a:xfrm>
          <a:prstGeom prst="rect">
            <a:avLst/>
          </a:prstGeom>
          <a:noFill/>
          <a:ln w="9525">
            <a:noFill/>
            <a:miter lim="800000"/>
            <a:headEnd/>
            <a:tailEnd/>
          </a:ln>
        </p:spPr>
        <p:txBody>
          <a:bodyPr/>
          <a:lstStyle/>
          <a:p>
            <a:endParaRPr lang="en-US"/>
          </a:p>
        </p:txBody>
      </p:sp>
      <p:sp>
        <p:nvSpPr>
          <p:cNvPr id="12330" name="Rectangle 42"/>
          <p:cNvSpPr>
            <a:spLocks noChangeArrowheads="1"/>
          </p:cNvSpPr>
          <p:nvPr/>
        </p:nvSpPr>
        <p:spPr bwMode="auto">
          <a:xfrm>
            <a:off x="5119688" y="4114800"/>
            <a:ext cx="173037" cy="41275"/>
          </a:xfrm>
          <a:prstGeom prst="rect">
            <a:avLst/>
          </a:prstGeom>
          <a:noFill/>
          <a:ln w="9525">
            <a:noFill/>
            <a:miter lim="800000"/>
            <a:headEnd/>
            <a:tailEnd/>
          </a:ln>
        </p:spPr>
        <p:txBody>
          <a:bodyPr/>
          <a:lstStyle/>
          <a:p>
            <a:endParaRPr lang="en-US"/>
          </a:p>
        </p:txBody>
      </p:sp>
      <p:sp>
        <p:nvSpPr>
          <p:cNvPr id="12331" name="Freeform 43"/>
          <p:cNvSpPr>
            <a:spLocks/>
          </p:cNvSpPr>
          <p:nvPr/>
        </p:nvSpPr>
        <p:spPr bwMode="auto">
          <a:xfrm>
            <a:off x="5278438" y="4073525"/>
            <a:ext cx="204787" cy="82550"/>
          </a:xfrm>
          <a:custGeom>
            <a:avLst/>
            <a:gdLst>
              <a:gd name="T0" fmla="*/ 0 w 44"/>
              <a:gd name="T1" fmla="*/ 2147483647 h 22"/>
              <a:gd name="T2" fmla="*/ 2147483647 w 44"/>
              <a:gd name="T3" fmla="*/ 0 h 22"/>
              <a:gd name="T4" fmla="*/ 2147483647 w 44"/>
              <a:gd name="T5" fmla="*/ 2147483647 h 22"/>
              <a:gd name="T6" fmla="*/ 2147483647 w 44"/>
              <a:gd name="T7" fmla="*/ 2147483647 h 22"/>
              <a:gd name="T8" fmla="*/ 0 w 44"/>
              <a:gd name="T9" fmla="*/ 2147483647 h 22"/>
              <a:gd name="T10" fmla="*/ 0 60000 65536"/>
              <a:gd name="T11" fmla="*/ 0 60000 65536"/>
              <a:gd name="T12" fmla="*/ 0 60000 65536"/>
              <a:gd name="T13" fmla="*/ 0 60000 65536"/>
              <a:gd name="T14" fmla="*/ 0 60000 65536"/>
              <a:gd name="T15" fmla="*/ 0 w 44"/>
              <a:gd name="T16" fmla="*/ 0 h 22"/>
              <a:gd name="T17" fmla="*/ 44 w 44"/>
              <a:gd name="T18" fmla="*/ 22 h 22"/>
            </a:gdLst>
            <a:ahLst/>
            <a:cxnLst>
              <a:cxn ang="T10">
                <a:pos x="T0" y="T1"/>
              </a:cxn>
              <a:cxn ang="T11">
                <a:pos x="T2" y="T3"/>
              </a:cxn>
              <a:cxn ang="T12">
                <a:pos x="T4" y="T5"/>
              </a:cxn>
              <a:cxn ang="T13">
                <a:pos x="T6" y="T7"/>
              </a:cxn>
              <a:cxn ang="T14">
                <a:pos x="T8" y="T9"/>
              </a:cxn>
            </a:cxnLst>
            <a:rect l="T15" t="T16" r="T17" b="T18"/>
            <a:pathLst>
              <a:path w="44" h="22">
                <a:moveTo>
                  <a:pt x="0" y="11"/>
                </a:moveTo>
                <a:lnTo>
                  <a:pt x="40" y="0"/>
                </a:lnTo>
                <a:lnTo>
                  <a:pt x="44" y="11"/>
                </a:lnTo>
                <a:lnTo>
                  <a:pt x="3" y="22"/>
                </a:lnTo>
                <a:lnTo>
                  <a:pt x="0" y="11"/>
                </a:lnTo>
                <a:close/>
              </a:path>
            </a:pathLst>
          </a:custGeom>
          <a:noFill/>
          <a:ln w="9525">
            <a:noFill/>
            <a:round/>
            <a:headEnd/>
            <a:tailEnd/>
          </a:ln>
        </p:spPr>
        <p:txBody>
          <a:bodyPr/>
          <a:lstStyle/>
          <a:p>
            <a:endParaRPr lang="en-US"/>
          </a:p>
        </p:txBody>
      </p:sp>
      <p:sp>
        <p:nvSpPr>
          <p:cNvPr id="12332" name="Freeform 44"/>
          <p:cNvSpPr>
            <a:spLocks/>
          </p:cNvSpPr>
          <p:nvPr/>
        </p:nvSpPr>
        <p:spPr bwMode="auto">
          <a:xfrm>
            <a:off x="5656263" y="4005263"/>
            <a:ext cx="139700" cy="68262"/>
          </a:xfrm>
          <a:custGeom>
            <a:avLst/>
            <a:gdLst>
              <a:gd name="T0" fmla="*/ 0 w 30"/>
              <a:gd name="T1" fmla="*/ 2147483647 h 18"/>
              <a:gd name="T2" fmla="*/ 2147483647 w 30"/>
              <a:gd name="T3" fmla="*/ 0 h 18"/>
              <a:gd name="T4" fmla="*/ 2147483647 w 30"/>
              <a:gd name="T5" fmla="*/ 2147483647 h 18"/>
              <a:gd name="T6" fmla="*/ 2147483647 w 30"/>
              <a:gd name="T7" fmla="*/ 2147483647 h 18"/>
              <a:gd name="T8" fmla="*/ 0 w 30"/>
              <a:gd name="T9" fmla="*/ 2147483647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0" y="7"/>
                </a:moveTo>
                <a:lnTo>
                  <a:pt x="26" y="0"/>
                </a:lnTo>
                <a:lnTo>
                  <a:pt x="30" y="11"/>
                </a:lnTo>
                <a:lnTo>
                  <a:pt x="4" y="18"/>
                </a:lnTo>
                <a:lnTo>
                  <a:pt x="0" y="7"/>
                </a:lnTo>
                <a:close/>
              </a:path>
            </a:pathLst>
          </a:custGeom>
          <a:noFill/>
          <a:ln w="9525">
            <a:noFill/>
            <a:round/>
            <a:headEnd/>
            <a:tailEnd/>
          </a:ln>
        </p:spPr>
        <p:txBody>
          <a:bodyPr/>
          <a:lstStyle/>
          <a:p>
            <a:endParaRPr lang="en-US"/>
          </a:p>
        </p:txBody>
      </p:sp>
      <p:sp>
        <p:nvSpPr>
          <p:cNvPr id="12333" name="Freeform 45"/>
          <p:cNvSpPr>
            <a:spLocks/>
          </p:cNvSpPr>
          <p:nvPr/>
        </p:nvSpPr>
        <p:spPr bwMode="auto">
          <a:xfrm>
            <a:off x="5776913" y="3895725"/>
            <a:ext cx="225425" cy="150813"/>
          </a:xfrm>
          <a:custGeom>
            <a:avLst/>
            <a:gdLst>
              <a:gd name="T0" fmla="*/ 0 w 48"/>
              <a:gd name="T1" fmla="*/ 2147483647 h 40"/>
              <a:gd name="T2" fmla="*/ 2147483647 w 48"/>
              <a:gd name="T3" fmla="*/ 0 h 40"/>
              <a:gd name="T4" fmla="*/ 2147483647 w 48"/>
              <a:gd name="T5" fmla="*/ 2147483647 h 40"/>
              <a:gd name="T6" fmla="*/ 2147483647 w 48"/>
              <a:gd name="T7" fmla="*/ 2147483647 h 40"/>
              <a:gd name="T8" fmla="*/ 0 w 48"/>
              <a:gd name="T9" fmla="*/ 2147483647 h 40"/>
              <a:gd name="T10" fmla="*/ 0 60000 65536"/>
              <a:gd name="T11" fmla="*/ 0 60000 65536"/>
              <a:gd name="T12" fmla="*/ 0 60000 65536"/>
              <a:gd name="T13" fmla="*/ 0 60000 65536"/>
              <a:gd name="T14" fmla="*/ 0 60000 65536"/>
              <a:gd name="T15" fmla="*/ 0 w 48"/>
              <a:gd name="T16" fmla="*/ 0 h 40"/>
              <a:gd name="T17" fmla="*/ 48 w 48"/>
              <a:gd name="T18" fmla="*/ 40 h 40"/>
            </a:gdLst>
            <a:ahLst/>
            <a:cxnLst>
              <a:cxn ang="T10">
                <a:pos x="T0" y="T1"/>
              </a:cxn>
              <a:cxn ang="T11">
                <a:pos x="T2" y="T3"/>
              </a:cxn>
              <a:cxn ang="T12">
                <a:pos x="T4" y="T5"/>
              </a:cxn>
              <a:cxn ang="T13">
                <a:pos x="T6" y="T7"/>
              </a:cxn>
              <a:cxn ang="T14">
                <a:pos x="T8" y="T9"/>
              </a:cxn>
            </a:cxnLst>
            <a:rect l="T15" t="T16" r="T17" b="T18"/>
            <a:pathLst>
              <a:path w="48" h="40">
                <a:moveTo>
                  <a:pt x="0" y="33"/>
                </a:moveTo>
                <a:lnTo>
                  <a:pt x="41" y="0"/>
                </a:lnTo>
                <a:lnTo>
                  <a:pt x="48" y="7"/>
                </a:lnTo>
                <a:lnTo>
                  <a:pt x="7" y="40"/>
                </a:lnTo>
                <a:lnTo>
                  <a:pt x="0" y="33"/>
                </a:lnTo>
                <a:close/>
              </a:path>
            </a:pathLst>
          </a:custGeom>
          <a:noFill/>
          <a:ln w="9525">
            <a:noFill/>
            <a:round/>
            <a:headEnd/>
            <a:tailEnd/>
          </a:ln>
        </p:spPr>
        <p:txBody>
          <a:bodyPr/>
          <a:lstStyle/>
          <a:p>
            <a:endParaRPr lang="en-US"/>
          </a:p>
        </p:txBody>
      </p:sp>
      <p:sp>
        <p:nvSpPr>
          <p:cNvPr id="12334" name="Freeform 46"/>
          <p:cNvSpPr>
            <a:spLocks/>
          </p:cNvSpPr>
          <p:nvPr/>
        </p:nvSpPr>
        <p:spPr bwMode="auto">
          <a:xfrm>
            <a:off x="2255838" y="3902075"/>
            <a:ext cx="5106987" cy="701675"/>
          </a:xfrm>
          <a:custGeom>
            <a:avLst/>
            <a:gdLst>
              <a:gd name="T0" fmla="*/ 0 w 290"/>
              <a:gd name="T1" fmla="*/ 0 h 51"/>
              <a:gd name="T2" fmla="*/ 2147483647 w 290"/>
              <a:gd name="T3" fmla="*/ 2147483647 h 51"/>
              <a:gd name="T4" fmla="*/ 2147483647 w 290"/>
              <a:gd name="T5" fmla="*/ 2147483647 h 51"/>
              <a:gd name="T6" fmla="*/ 2147483647 w 290"/>
              <a:gd name="T7" fmla="*/ 2147483647 h 51"/>
              <a:gd name="T8" fmla="*/ 2147483647 w 290"/>
              <a:gd name="T9" fmla="*/ 2147483647 h 51"/>
              <a:gd name="T10" fmla="*/ 2147483647 w 290"/>
              <a:gd name="T11" fmla="*/ 2147483647 h 51"/>
              <a:gd name="T12" fmla="*/ 2147483647 w 290"/>
              <a:gd name="T13" fmla="*/ 2147483647 h 51"/>
              <a:gd name="T14" fmla="*/ 2147483647 w 290"/>
              <a:gd name="T15" fmla="*/ 2147483647 h 51"/>
              <a:gd name="T16" fmla="*/ 2147483647 w 290"/>
              <a:gd name="T17" fmla="*/ 2147483647 h 51"/>
              <a:gd name="T18" fmla="*/ 2147483647 w 290"/>
              <a:gd name="T19" fmla="*/ 2147483647 h 51"/>
              <a:gd name="T20" fmla="*/ 2147483647 w 290"/>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51"/>
              <a:gd name="T35" fmla="*/ 290 w 29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51">
                <a:moveTo>
                  <a:pt x="0" y="0"/>
                </a:moveTo>
                <a:lnTo>
                  <a:pt x="29" y="18"/>
                </a:lnTo>
                <a:lnTo>
                  <a:pt x="58" y="25"/>
                </a:lnTo>
                <a:lnTo>
                  <a:pt x="87" y="22"/>
                </a:lnTo>
                <a:lnTo>
                  <a:pt x="116" y="22"/>
                </a:lnTo>
                <a:lnTo>
                  <a:pt x="145" y="17"/>
                </a:lnTo>
                <a:lnTo>
                  <a:pt x="174" y="34"/>
                </a:lnTo>
                <a:lnTo>
                  <a:pt x="203" y="35"/>
                </a:lnTo>
                <a:lnTo>
                  <a:pt x="232" y="32"/>
                </a:lnTo>
                <a:lnTo>
                  <a:pt x="261" y="32"/>
                </a:lnTo>
                <a:lnTo>
                  <a:pt x="290" y="51"/>
                </a:lnTo>
              </a:path>
            </a:pathLst>
          </a:custGeom>
          <a:noFill/>
          <a:ln w="28575">
            <a:solidFill>
              <a:srgbClr val="FF3300"/>
            </a:solidFill>
            <a:round/>
            <a:headEnd/>
            <a:tailEnd/>
          </a:ln>
        </p:spPr>
        <p:txBody>
          <a:bodyPr/>
          <a:lstStyle/>
          <a:p>
            <a:endParaRPr lang="en-US"/>
          </a:p>
        </p:txBody>
      </p:sp>
      <p:sp>
        <p:nvSpPr>
          <p:cNvPr id="12335" name="Rectangle 47"/>
          <p:cNvSpPr>
            <a:spLocks noChangeArrowheads="1"/>
          </p:cNvSpPr>
          <p:nvPr/>
        </p:nvSpPr>
        <p:spPr bwMode="auto">
          <a:xfrm>
            <a:off x="3767138" y="2012950"/>
            <a:ext cx="2100262" cy="212725"/>
          </a:xfrm>
          <a:prstGeom prst="rect">
            <a:avLst/>
          </a:prstGeom>
          <a:noFill/>
          <a:ln w="9525">
            <a:noFill/>
            <a:miter lim="800000"/>
            <a:headEnd/>
            <a:tailEnd/>
          </a:ln>
        </p:spPr>
        <p:txBody>
          <a:bodyPr lIns="0" tIns="0" rIns="0" bIns="0">
            <a:spAutoFit/>
          </a:bodyPr>
          <a:lstStyle/>
          <a:p>
            <a:pPr eaLnBrk="0" hangingPunct="0"/>
            <a:r>
              <a:rPr lang="en-US" sz="1400" u="none">
                <a:solidFill>
                  <a:schemeClr val="bg1"/>
                </a:solidFill>
                <a:latin typeface="Arial" pitchFamily="34" charset="0"/>
              </a:rPr>
              <a:t>Private Wage Earners</a:t>
            </a:r>
          </a:p>
        </p:txBody>
      </p:sp>
      <p:sp>
        <p:nvSpPr>
          <p:cNvPr id="12336" name="Rectangle 48"/>
          <p:cNvSpPr>
            <a:spLocks noChangeArrowheads="1"/>
          </p:cNvSpPr>
          <p:nvPr/>
        </p:nvSpPr>
        <p:spPr bwMode="auto">
          <a:xfrm>
            <a:off x="1579563" y="5362575"/>
            <a:ext cx="2413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-0.5</a:t>
            </a:r>
          </a:p>
        </p:txBody>
      </p:sp>
      <p:sp>
        <p:nvSpPr>
          <p:cNvPr id="12337" name="Rectangle 49"/>
          <p:cNvSpPr>
            <a:spLocks noChangeArrowheads="1"/>
          </p:cNvSpPr>
          <p:nvPr/>
        </p:nvSpPr>
        <p:spPr bwMode="auto">
          <a:xfrm>
            <a:off x="1649413" y="4926013"/>
            <a:ext cx="188912" cy="182562"/>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0.0</a:t>
            </a:r>
          </a:p>
        </p:txBody>
      </p:sp>
      <p:sp>
        <p:nvSpPr>
          <p:cNvPr id="12338" name="Rectangle 50"/>
          <p:cNvSpPr>
            <a:spLocks noChangeArrowheads="1"/>
          </p:cNvSpPr>
          <p:nvPr/>
        </p:nvSpPr>
        <p:spPr bwMode="auto">
          <a:xfrm>
            <a:off x="1649413" y="4486275"/>
            <a:ext cx="188912"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0.5</a:t>
            </a:r>
          </a:p>
        </p:txBody>
      </p:sp>
      <p:sp>
        <p:nvSpPr>
          <p:cNvPr id="12339" name="Rectangle 51"/>
          <p:cNvSpPr>
            <a:spLocks noChangeArrowheads="1"/>
          </p:cNvSpPr>
          <p:nvPr/>
        </p:nvSpPr>
        <p:spPr bwMode="auto">
          <a:xfrm>
            <a:off x="1649413" y="4046538"/>
            <a:ext cx="188912" cy="182562"/>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1.0</a:t>
            </a:r>
          </a:p>
        </p:txBody>
      </p:sp>
      <p:sp>
        <p:nvSpPr>
          <p:cNvPr id="12340" name="Rectangle 52"/>
          <p:cNvSpPr>
            <a:spLocks noChangeArrowheads="1"/>
          </p:cNvSpPr>
          <p:nvPr/>
        </p:nvSpPr>
        <p:spPr bwMode="auto">
          <a:xfrm>
            <a:off x="1649413" y="3606800"/>
            <a:ext cx="188912"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1.5</a:t>
            </a:r>
          </a:p>
        </p:txBody>
      </p:sp>
      <p:sp>
        <p:nvSpPr>
          <p:cNvPr id="12341" name="Rectangle 53"/>
          <p:cNvSpPr>
            <a:spLocks noChangeArrowheads="1"/>
          </p:cNvSpPr>
          <p:nvPr/>
        </p:nvSpPr>
        <p:spPr bwMode="auto">
          <a:xfrm>
            <a:off x="1649413" y="3167063"/>
            <a:ext cx="188912" cy="182562"/>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2.0</a:t>
            </a:r>
          </a:p>
        </p:txBody>
      </p:sp>
      <p:sp>
        <p:nvSpPr>
          <p:cNvPr id="12342" name="Rectangle 54"/>
          <p:cNvSpPr>
            <a:spLocks noChangeArrowheads="1"/>
          </p:cNvSpPr>
          <p:nvPr/>
        </p:nvSpPr>
        <p:spPr bwMode="auto">
          <a:xfrm>
            <a:off x="1649413" y="2727325"/>
            <a:ext cx="188912"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2.5</a:t>
            </a:r>
          </a:p>
        </p:txBody>
      </p:sp>
      <p:sp>
        <p:nvSpPr>
          <p:cNvPr id="12343" name="Rectangle 55"/>
          <p:cNvSpPr>
            <a:spLocks noChangeArrowheads="1"/>
          </p:cNvSpPr>
          <p:nvPr/>
        </p:nvSpPr>
        <p:spPr bwMode="auto">
          <a:xfrm>
            <a:off x="1649413" y="2287588"/>
            <a:ext cx="188912" cy="182562"/>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3.0</a:t>
            </a:r>
          </a:p>
        </p:txBody>
      </p:sp>
      <p:sp>
        <p:nvSpPr>
          <p:cNvPr id="12344" name="Rectangle 56"/>
          <p:cNvSpPr>
            <a:spLocks noChangeArrowheads="1"/>
          </p:cNvSpPr>
          <p:nvPr/>
        </p:nvSpPr>
        <p:spPr bwMode="auto">
          <a:xfrm>
            <a:off x="2233613" y="5581650"/>
            <a:ext cx="74612"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0</a:t>
            </a:r>
          </a:p>
        </p:txBody>
      </p:sp>
      <p:sp>
        <p:nvSpPr>
          <p:cNvPr id="12345" name="Rectangle 57"/>
          <p:cNvSpPr>
            <a:spLocks noChangeArrowheads="1"/>
          </p:cNvSpPr>
          <p:nvPr/>
        </p:nvSpPr>
        <p:spPr bwMode="auto">
          <a:xfrm>
            <a:off x="2736850"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1</a:t>
            </a:r>
          </a:p>
        </p:txBody>
      </p:sp>
      <p:sp>
        <p:nvSpPr>
          <p:cNvPr id="12346" name="Rectangle 58"/>
          <p:cNvSpPr>
            <a:spLocks noChangeArrowheads="1"/>
          </p:cNvSpPr>
          <p:nvPr/>
        </p:nvSpPr>
        <p:spPr bwMode="auto">
          <a:xfrm>
            <a:off x="3238500"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2</a:t>
            </a:r>
          </a:p>
        </p:txBody>
      </p:sp>
      <p:sp>
        <p:nvSpPr>
          <p:cNvPr id="12347" name="Rectangle 59"/>
          <p:cNvSpPr>
            <a:spLocks noChangeArrowheads="1"/>
          </p:cNvSpPr>
          <p:nvPr/>
        </p:nvSpPr>
        <p:spPr bwMode="auto">
          <a:xfrm>
            <a:off x="3736975"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3</a:t>
            </a:r>
          </a:p>
        </p:txBody>
      </p:sp>
      <p:sp>
        <p:nvSpPr>
          <p:cNvPr id="12348" name="Rectangle 60"/>
          <p:cNvSpPr>
            <a:spLocks noChangeArrowheads="1"/>
          </p:cNvSpPr>
          <p:nvPr/>
        </p:nvSpPr>
        <p:spPr bwMode="auto">
          <a:xfrm>
            <a:off x="4740275"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5</a:t>
            </a:r>
          </a:p>
        </p:txBody>
      </p:sp>
      <p:sp>
        <p:nvSpPr>
          <p:cNvPr id="12349" name="Rectangle 61"/>
          <p:cNvSpPr>
            <a:spLocks noChangeArrowheads="1"/>
          </p:cNvSpPr>
          <p:nvPr/>
        </p:nvSpPr>
        <p:spPr bwMode="auto">
          <a:xfrm>
            <a:off x="5240338"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6</a:t>
            </a:r>
          </a:p>
        </p:txBody>
      </p:sp>
      <p:sp>
        <p:nvSpPr>
          <p:cNvPr id="12350" name="Rectangle 62"/>
          <p:cNvSpPr>
            <a:spLocks noChangeArrowheads="1"/>
          </p:cNvSpPr>
          <p:nvPr/>
        </p:nvSpPr>
        <p:spPr bwMode="auto">
          <a:xfrm>
            <a:off x="5740400"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7</a:t>
            </a:r>
          </a:p>
        </p:txBody>
      </p:sp>
      <p:sp>
        <p:nvSpPr>
          <p:cNvPr id="12351" name="Rectangle 63"/>
          <p:cNvSpPr>
            <a:spLocks noChangeArrowheads="1"/>
          </p:cNvSpPr>
          <p:nvPr/>
        </p:nvSpPr>
        <p:spPr bwMode="auto">
          <a:xfrm>
            <a:off x="6245225" y="5581650"/>
            <a:ext cx="74613"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8</a:t>
            </a:r>
          </a:p>
        </p:txBody>
      </p:sp>
      <p:sp>
        <p:nvSpPr>
          <p:cNvPr id="12352" name="Rectangle 64"/>
          <p:cNvSpPr>
            <a:spLocks noChangeArrowheads="1"/>
          </p:cNvSpPr>
          <p:nvPr/>
        </p:nvSpPr>
        <p:spPr bwMode="auto">
          <a:xfrm>
            <a:off x="6745288" y="5581650"/>
            <a:ext cx="762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9</a:t>
            </a:r>
          </a:p>
        </p:txBody>
      </p:sp>
      <p:sp>
        <p:nvSpPr>
          <p:cNvPr id="12353" name="Rectangle 65"/>
          <p:cNvSpPr>
            <a:spLocks noChangeArrowheads="1"/>
          </p:cNvSpPr>
          <p:nvPr/>
        </p:nvSpPr>
        <p:spPr bwMode="auto">
          <a:xfrm>
            <a:off x="7243763" y="5581650"/>
            <a:ext cx="152400" cy="182563"/>
          </a:xfrm>
          <a:prstGeom prst="rect">
            <a:avLst/>
          </a:prstGeom>
          <a:noFill/>
          <a:ln w="9525">
            <a:noFill/>
            <a:miter lim="800000"/>
            <a:headEnd/>
            <a:tailEnd/>
          </a:ln>
        </p:spPr>
        <p:txBody>
          <a:bodyPr wrap="none" lIns="0" tIns="0" rIns="0" bIns="0">
            <a:spAutoFit/>
          </a:bodyPr>
          <a:lstStyle/>
          <a:p>
            <a:pPr eaLnBrk="0" hangingPunct="0"/>
            <a:r>
              <a:rPr lang="en-US" sz="1200" b="1" u="none">
                <a:solidFill>
                  <a:schemeClr val="bg1"/>
                </a:solidFill>
              </a:rPr>
              <a:t>10</a:t>
            </a:r>
          </a:p>
        </p:txBody>
      </p:sp>
      <p:sp>
        <p:nvSpPr>
          <p:cNvPr id="12354" name="Rectangle 66"/>
          <p:cNvSpPr>
            <a:spLocks noChangeArrowheads="1"/>
          </p:cNvSpPr>
          <p:nvPr/>
        </p:nvSpPr>
        <p:spPr bwMode="auto">
          <a:xfrm>
            <a:off x="4011613" y="5883275"/>
            <a:ext cx="1203325" cy="212725"/>
          </a:xfrm>
          <a:prstGeom prst="rect">
            <a:avLst/>
          </a:prstGeom>
          <a:noFill/>
          <a:ln w="9525">
            <a:noFill/>
            <a:miter lim="800000"/>
            <a:headEnd/>
            <a:tailEnd/>
          </a:ln>
        </p:spPr>
        <p:txBody>
          <a:bodyPr wrap="none" lIns="0" tIns="0" rIns="0" bIns="0">
            <a:spAutoFit/>
          </a:bodyPr>
          <a:lstStyle/>
          <a:p>
            <a:pPr eaLnBrk="0" hangingPunct="0"/>
            <a:r>
              <a:rPr lang="en-US" sz="1400" u="none">
                <a:solidFill>
                  <a:schemeClr val="bg1"/>
                </a:solidFill>
                <a:latin typeface="Arial" pitchFamily="34" charset="0"/>
              </a:rPr>
              <a:t>Racial Intensity</a:t>
            </a:r>
          </a:p>
        </p:txBody>
      </p:sp>
      <p:sp>
        <p:nvSpPr>
          <p:cNvPr id="12355" name="Rectangle 67"/>
          <p:cNvSpPr>
            <a:spLocks noChangeArrowheads="1"/>
          </p:cNvSpPr>
          <p:nvPr/>
        </p:nvSpPr>
        <p:spPr bwMode="auto">
          <a:xfrm rot="-5400000">
            <a:off x="461169" y="3744119"/>
            <a:ext cx="1655763" cy="212725"/>
          </a:xfrm>
          <a:prstGeom prst="rect">
            <a:avLst/>
          </a:prstGeom>
          <a:noFill/>
          <a:ln w="9525">
            <a:noFill/>
            <a:miter lim="800000"/>
            <a:headEnd/>
            <a:tailEnd/>
          </a:ln>
        </p:spPr>
        <p:txBody>
          <a:bodyPr wrap="none" lIns="0" tIns="0" rIns="0" bIns="0">
            <a:spAutoFit/>
          </a:bodyPr>
          <a:lstStyle/>
          <a:p>
            <a:pPr eaLnBrk="0" hangingPunct="0"/>
            <a:r>
              <a:rPr lang="en-US" sz="1400" u="none">
                <a:solidFill>
                  <a:schemeClr val="bg1"/>
                </a:solidFill>
                <a:latin typeface="Arial" pitchFamily="34" charset="0"/>
              </a:rPr>
              <a:t>Log. Hourly Earnings</a:t>
            </a:r>
          </a:p>
        </p:txBody>
      </p:sp>
      <p:sp>
        <p:nvSpPr>
          <p:cNvPr id="12356" name="Rectangle 68"/>
          <p:cNvSpPr>
            <a:spLocks noChangeArrowheads="1"/>
          </p:cNvSpPr>
          <p:nvPr/>
        </p:nvSpPr>
        <p:spPr bwMode="auto">
          <a:xfrm>
            <a:off x="2787650" y="6119813"/>
            <a:ext cx="360363" cy="38100"/>
          </a:xfrm>
          <a:prstGeom prst="rect">
            <a:avLst/>
          </a:prstGeom>
          <a:noFill/>
          <a:ln w="9525">
            <a:noFill/>
            <a:miter lim="800000"/>
            <a:headEnd/>
            <a:tailEnd/>
          </a:ln>
        </p:spPr>
        <p:txBody>
          <a:bodyPr/>
          <a:lstStyle/>
          <a:p>
            <a:endParaRPr lang="en-US"/>
          </a:p>
        </p:txBody>
      </p:sp>
      <p:sp>
        <p:nvSpPr>
          <p:cNvPr id="12357" name="Rectangle 69"/>
          <p:cNvSpPr>
            <a:spLocks noChangeArrowheads="1"/>
          </p:cNvSpPr>
          <p:nvPr/>
        </p:nvSpPr>
        <p:spPr bwMode="auto">
          <a:xfrm>
            <a:off x="3359150" y="6119813"/>
            <a:ext cx="152400" cy="38100"/>
          </a:xfrm>
          <a:prstGeom prst="rect">
            <a:avLst/>
          </a:prstGeom>
          <a:noFill/>
          <a:ln w="9525">
            <a:noFill/>
            <a:miter lim="800000"/>
            <a:headEnd/>
            <a:tailEnd/>
          </a:ln>
        </p:spPr>
        <p:txBody>
          <a:bodyPr/>
          <a:lstStyle/>
          <a:p>
            <a:endParaRPr lang="en-US"/>
          </a:p>
        </p:txBody>
      </p:sp>
      <p:sp>
        <p:nvSpPr>
          <p:cNvPr id="12358" name="Rectangle 70"/>
          <p:cNvSpPr>
            <a:spLocks noChangeArrowheads="1"/>
          </p:cNvSpPr>
          <p:nvPr/>
        </p:nvSpPr>
        <p:spPr bwMode="auto">
          <a:xfrm>
            <a:off x="3695700" y="6188075"/>
            <a:ext cx="482600" cy="212725"/>
          </a:xfrm>
          <a:prstGeom prst="rect">
            <a:avLst/>
          </a:prstGeom>
          <a:noFill/>
          <a:ln w="9525">
            <a:noFill/>
            <a:miter lim="800000"/>
            <a:headEnd/>
            <a:tailEnd/>
          </a:ln>
        </p:spPr>
        <p:txBody>
          <a:bodyPr wrap="none" lIns="0" tIns="0" rIns="0" bIns="0">
            <a:spAutoFit/>
          </a:bodyPr>
          <a:lstStyle/>
          <a:p>
            <a:pPr eaLnBrk="0" hangingPunct="0"/>
            <a:r>
              <a:rPr lang="en-US" sz="1400" b="1" u="none">
                <a:solidFill>
                  <a:schemeClr val="bg1"/>
                </a:solidFill>
                <a:latin typeface="Arial" pitchFamily="34" charset="0"/>
              </a:rPr>
              <a:t>White</a:t>
            </a:r>
          </a:p>
        </p:txBody>
      </p:sp>
      <p:sp>
        <p:nvSpPr>
          <p:cNvPr id="12359" name="Rectangle 71"/>
          <p:cNvSpPr>
            <a:spLocks noChangeArrowheads="1"/>
          </p:cNvSpPr>
          <p:nvPr/>
        </p:nvSpPr>
        <p:spPr bwMode="auto">
          <a:xfrm>
            <a:off x="5199063" y="6188075"/>
            <a:ext cx="942975" cy="212725"/>
          </a:xfrm>
          <a:prstGeom prst="rect">
            <a:avLst/>
          </a:prstGeom>
          <a:noFill/>
          <a:ln w="9525">
            <a:noFill/>
            <a:miter lim="800000"/>
            <a:headEnd/>
            <a:tailEnd/>
          </a:ln>
        </p:spPr>
        <p:txBody>
          <a:bodyPr wrap="none" lIns="0" tIns="0" rIns="0" bIns="0">
            <a:spAutoFit/>
          </a:bodyPr>
          <a:lstStyle/>
          <a:p>
            <a:pPr eaLnBrk="0" hangingPunct="0"/>
            <a:r>
              <a:rPr lang="en-US" sz="1400" b="1" u="none">
                <a:solidFill>
                  <a:schemeClr val="bg1"/>
                </a:solidFill>
                <a:latin typeface="Arial" pitchFamily="34" charset="0"/>
              </a:rPr>
              <a:t>Indigenous</a:t>
            </a:r>
          </a:p>
        </p:txBody>
      </p:sp>
      <p:sp>
        <p:nvSpPr>
          <p:cNvPr id="12360" name="Rectangle 72"/>
          <p:cNvSpPr>
            <a:spLocks noChangeArrowheads="1"/>
          </p:cNvSpPr>
          <p:nvPr/>
        </p:nvSpPr>
        <p:spPr bwMode="auto">
          <a:xfrm>
            <a:off x="2403475" y="3544888"/>
            <a:ext cx="15875" cy="17462"/>
          </a:xfrm>
          <a:prstGeom prst="rect">
            <a:avLst/>
          </a:prstGeom>
          <a:solidFill>
            <a:srgbClr val="000080"/>
          </a:solidFill>
          <a:ln w="9525">
            <a:noFill/>
            <a:miter lim="800000"/>
            <a:headEnd/>
            <a:tailEnd/>
          </a:ln>
        </p:spPr>
        <p:txBody>
          <a:bodyPr/>
          <a:lstStyle/>
          <a:p>
            <a:endParaRPr lang="en-US"/>
          </a:p>
        </p:txBody>
      </p:sp>
      <p:sp>
        <p:nvSpPr>
          <p:cNvPr id="12361" name="Rectangle 73"/>
          <p:cNvSpPr>
            <a:spLocks noChangeArrowheads="1"/>
          </p:cNvSpPr>
          <p:nvPr/>
        </p:nvSpPr>
        <p:spPr bwMode="auto">
          <a:xfrm>
            <a:off x="4149725" y="5562600"/>
            <a:ext cx="260350" cy="274638"/>
          </a:xfrm>
          <a:prstGeom prst="rect">
            <a:avLst/>
          </a:prstGeom>
          <a:noFill/>
          <a:ln w="9525">
            <a:noFill/>
            <a:miter lim="800000"/>
            <a:headEnd/>
            <a:tailEnd/>
          </a:ln>
        </p:spPr>
        <p:txBody>
          <a:bodyPr wrap="none">
            <a:spAutoFit/>
          </a:bodyPr>
          <a:lstStyle/>
          <a:p>
            <a:pPr eaLnBrk="0" hangingPunct="0"/>
            <a:r>
              <a:rPr lang="en-US" sz="1200" b="1" u="none">
                <a:solidFill>
                  <a:schemeClr val="bg1"/>
                </a:solidFill>
              </a:rPr>
              <a:t>4</a:t>
            </a:r>
          </a:p>
        </p:txBody>
      </p:sp>
      <p:sp>
        <p:nvSpPr>
          <p:cNvPr id="12362" name="Line 74"/>
          <p:cNvSpPr>
            <a:spLocks noChangeShapeType="1"/>
          </p:cNvSpPr>
          <p:nvPr/>
        </p:nvSpPr>
        <p:spPr bwMode="auto">
          <a:xfrm>
            <a:off x="4738688" y="6327775"/>
            <a:ext cx="350837" cy="0"/>
          </a:xfrm>
          <a:prstGeom prst="line">
            <a:avLst/>
          </a:prstGeom>
          <a:noFill/>
          <a:ln w="28575">
            <a:solidFill>
              <a:srgbClr val="FF3300"/>
            </a:solidFill>
            <a:round/>
            <a:headEnd/>
            <a:tailEnd/>
          </a:ln>
        </p:spPr>
        <p:txBody>
          <a:bodyPr/>
          <a:lstStyle/>
          <a:p>
            <a:endParaRPr lang="en-US"/>
          </a:p>
        </p:txBody>
      </p:sp>
      <p:sp>
        <p:nvSpPr>
          <p:cNvPr id="12363" name="Line 75"/>
          <p:cNvSpPr>
            <a:spLocks noChangeShapeType="1"/>
          </p:cNvSpPr>
          <p:nvPr/>
        </p:nvSpPr>
        <p:spPr bwMode="auto">
          <a:xfrm flipV="1">
            <a:off x="2325688" y="4419600"/>
            <a:ext cx="914400" cy="152400"/>
          </a:xfrm>
          <a:prstGeom prst="line">
            <a:avLst/>
          </a:prstGeom>
          <a:noFill/>
          <a:ln w="9525">
            <a:noFill/>
            <a:round/>
            <a:headEnd/>
            <a:tailEnd/>
          </a:ln>
        </p:spPr>
        <p:txBody>
          <a:bodyPr/>
          <a:lstStyle/>
          <a:p>
            <a:endParaRPr lang="en-US"/>
          </a:p>
        </p:txBody>
      </p:sp>
      <p:sp>
        <p:nvSpPr>
          <p:cNvPr id="12364" name="Freeform 76"/>
          <p:cNvSpPr>
            <a:spLocks/>
          </p:cNvSpPr>
          <p:nvPr/>
        </p:nvSpPr>
        <p:spPr bwMode="auto">
          <a:xfrm>
            <a:off x="2325688" y="3657600"/>
            <a:ext cx="3962400" cy="762000"/>
          </a:xfrm>
          <a:custGeom>
            <a:avLst/>
            <a:gdLst>
              <a:gd name="T0" fmla="*/ 0 w 2496"/>
              <a:gd name="T1" fmla="*/ 2147483647 h 480"/>
              <a:gd name="T2" fmla="*/ 2147483647 w 2496"/>
              <a:gd name="T3" fmla="*/ 2147483647 h 480"/>
              <a:gd name="T4" fmla="*/ 2147483647 w 2496"/>
              <a:gd name="T5" fmla="*/ 2147483647 h 480"/>
              <a:gd name="T6" fmla="*/ 2147483647 w 2496"/>
              <a:gd name="T7" fmla="*/ 2147483647 h 480"/>
              <a:gd name="T8" fmla="*/ 2147483647 w 2496"/>
              <a:gd name="T9" fmla="*/ 2147483647 h 480"/>
              <a:gd name="T10" fmla="*/ 2147483647 w 2496"/>
              <a:gd name="T11" fmla="*/ 2147483647 h 480"/>
              <a:gd name="T12" fmla="*/ 2147483647 w 2496"/>
              <a:gd name="T13" fmla="*/ 2147483647 h 480"/>
              <a:gd name="T14" fmla="*/ 2147483647 w 2496"/>
              <a:gd name="T15" fmla="*/ 0 h 480"/>
              <a:gd name="T16" fmla="*/ 0 60000 65536"/>
              <a:gd name="T17" fmla="*/ 0 60000 65536"/>
              <a:gd name="T18" fmla="*/ 0 60000 65536"/>
              <a:gd name="T19" fmla="*/ 0 60000 65536"/>
              <a:gd name="T20" fmla="*/ 0 60000 65536"/>
              <a:gd name="T21" fmla="*/ 0 60000 65536"/>
              <a:gd name="T22" fmla="*/ 0 60000 65536"/>
              <a:gd name="T23" fmla="*/ 0 60000 65536"/>
              <a:gd name="T24" fmla="*/ 0 w 2496"/>
              <a:gd name="T25" fmla="*/ 0 h 480"/>
              <a:gd name="T26" fmla="*/ 2496 w 2496"/>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6" h="480">
                <a:moveTo>
                  <a:pt x="0" y="480"/>
                </a:moveTo>
                <a:cubicBezTo>
                  <a:pt x="216" y="448"/>
                  <a:pt x="432" y="416"/>
                  <a:pt x="576" y="384"/>
                </a:cubicBezTo>
                <a:cubicBezTo>
                  <a:pt x="720" y="352"/>
                  <a:pt x="728" y="296"/>
                  <a:pt x="864" y="288"/>
                </a:cubicBezTo>
                <a:cubicBezTo>
                  <a:pt x="1000" y="280"/>
                  <a:pt x="1280" y="336"/>
                  <a:pt x="1392" y="336"/>
                </a:cubicBezTo>
                <a:cubicBezTo>
                  <a:pt x="1504" y="336"/>
                  <a:pt x="1464" y="296"/>
                  <a:pt x="1536" y="288"/>
                </a:cubicBezTo>
                <a:cubicBezTo>
                  <a:pt x="1608" y="280"/>
                  <a:pt x="1712" y="296"/>
                  <a:pt x="1824" y="288"/>
                </a:cubicBezTo>
                <a:cubicBezTo>
                  <a:pt x="1936" y="280"/>
                  <a:pt x="2096" y="288"/>
                  <a:pt x="2208" y="240"/>
                </a:cubicBezTo>
                <a:cubicBezTo>
                  <a:pt x="2320" y="192"/>
                  <a:pt x="2448" y="40"/>
                  <a:pt x="2496" y="0"/>
                </a:cubicBezTo>
              </a:path>
            </a:pathLst>
          </a:custGeom>
          <a:noFill/>
          <a:ln w="28575">
            <a:solidFill>
              <a:srgbClr val="FFFF00"/>
            </a:solidFill>
            <a:round/>
            <a:headEnd/>
            <a:tailEnd/>
          </a:ln>
        </p:spPr>
        <p:txBody>
          <a:bodyPr/>
          <a:lstStyle/>
          <a:p>
            <a:endParaRPr lang="en-US"/>
          </a:p>
        </p:txBody>
      </p:sp>
      <p:sp>
        <p:nvSpPr>
          <p:cNvPr id="12365" name="Line 77"/>
          <p:cNvSpPr>
            <a:spLocks noChangeShapeType="1"/>
          </p:cNvSpPr>
          <p:nvPr/>
        </p:nvSpPr>
        <p:spPr bwMode="auto">
          <a:xfrm>
            <a:off x="3124200" y="6324600"/>
            <a:ext cx="533400" cy="0"/>
          </a:xfrm>
          <a:prstGeom prst="line">
            <a:avLst/>
          </a:prstGeom>
          <a:noFill/>
          <a:ln w="28575">
            <a:solidFill>
              <a:srgbClr val="FFFF0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52400"/>
            <a:ext cx="8458200" cy="1143000"/>
          </a:xfrm>
        </p:spPr>
        <p:txBody>
          <a:bodyPr/>
          <a:lstStyle/>
          <a:p>
            <a:pPr eaLnBrk="1" hangingPunct="1"/>
            <a:r>
              <a:rPr lang="en-US" sz="2400" smtClean="0"/>
              <a:t>Mayor pobreza para los pueblos indígenas/menos educación </a:t>
            </a:r>
          </a:p>
        </p:txBody>
      </p:sp>
      <p:sp>
        <p:nvSpPr>
          <p:cNvPr id="2053" name="Text Box 3"/>
          <p:cNvSpPr txBox="1">
            <a:spLocks noChangeArrowheads="1"/>
          </p:cNvSpPr>
          <p:nvPr/>
        </p:nvSpPr>
        <p:spPr bwMode="auto">
          <a:xfrm>
            <a:off x="838200" y="1295400"/>
            <a:ext cx="2819400" cy="457200"/>
          </a:xfrm>
          <a:prstGeom prst="rect">
            <a:avLst/>
          </a:prstGeom>
          <a:noFill/>
          <a:ln w="9525">
            <a:noFill/>
            <a:miter lim="800000"/>
            <a:headEnd/>
            <a:tailEnd/>
          </a:ln>
        </p:spPr>
        <p:txBody>
          <a:bodyPr>
            <a:spAutoFit/>
          </a:bodyPr>
          <a:lstStyle/>
          <a:p>
            <a:pPr>
              <a:spcBef>
                <a:spcPct val="50000"/>
              </a:spcBef>
            </a:pPr>
            <a:r>
              <a:rPr lang="es-ES_tradnl" u="none"/>
              <a:t>Tasas de pobreza</a:t>
            </a:r>
            <a:endParaRPr lang="en-US" u="none"/>
          </a:p>
        </p:txBody>
      </p:sp>
      <p:graphicFrame>
        <p:nvGraphicFramePr>
          <p:cNvPr id="2050" name="Object 1024"/>
          <p:cNvGraphicFramePr>
            <a:graphicFrameLocks noChangeAspect="1"/>
          </p:cNvGraphicFramePr>
          <p:nvPr>
            <p:ph type="body" idx="1"/>
          </p:nvPr>
        </p:nvGraphicFramePr>
        <p:xfrm>
          <a:off x="304800" y="1828800"/>
          <a:ext cx="3962400" cy="4267200"/>
        </p:xfrm>
        <a:graphic>
          <a:graphicData uri="http://schemas.openxmlformats.org/presentationml/2006/ole">
            <p:oleObj spid="_x0000_s2050" name="Slide" r:id="rId4" imgW="4572000" imgH="3429000" progId="PowerPoint.Slide.8">
              <p:embed/>
            </p:oleObj>
          </a:graphicData>
        </a:graphic>
      </p:graphicFrame>
      <p:sp>
        <p:nvSpPr>
          <p:cNvPr id="2054" name="Text Box 5"/>
          <p:cNvSpPr txBox="1">
            <a:spLocks noChangeArrowheads="1"/>
          </p:cNvSpPr>
          <p:nvPr/>
        </p:nvSpPr>
        <p:spPr bwMode="auto">
          <a:xfrm>
            <a:off x="5181600" y="1905000"/>
            <a:ext cx="3581400" cy="457200"/>
          </a:xfrm>
          <a:prstGeom prst="rect">
            <a:avLst/>
          </a:prstGeom>
          <a:noFill/>
          <a:ln w="9525">
            <a:noFill/>
            <a:miter lim="800000"/>
            <a:headEnd/>
            <a:tailEnd/>
          </a:ln>
        </p:spPr>
        <p:txBody>
          <a:bodyPr>
            <a:spAutoFit/>
          </a:bodyPr>
          <a:lstStyle/>
          <a:p>
            <a:pPr>
              <a:spcBef>
                <a:spcPct val="50000"/>
              </a:spcBef>
            </a:pPr>
            <a:endParaRPr lang="es-ES" u="none"/>
          </a:p>
        </p:txBody>
      </p:sp>
      <p:graphicFrame>
        <p:nvGraphicFramePr>
          <p:cNvPr id="2051" name="Object 1025"/>
          <p:cNvGraphicFramePr>
            <a:graphicFrameLocks noChangeAspect="1"/>
          </p:cNvGraphicFramePr>
          <p:nvPr/>
        </p:nvGraphicFramePr>
        <p:xfrm>
          <a:off x="4572000" y="1828800"/>
          <a:ext cx="4572000" cy="4343400"/>
        </p:xfrm>
        <a:graphic>
          <a:graphicData uri="http://schemas.openxmlformats.org/presentationml/2006/ole">
            <p:oleObj spid="_x0000_s2051" name="Slide" r:id="rId5" imgW="4572000" imgH="3429000" progId="PowerPoint.Slide.8">
              <p:embed/>
            </p:oleObj>
          </a:graphicData>
        </a:graphic>
      </p:graphicFrame>
      <p:sp>
        <p:nvSpPr>
          <p:cNvPr id="2055" name="Text Box 7"/>
          <p:cNvSpPr txBox="1">
            <a:spLocks noChangeArrowheads="1"/>
          </p:cNvSpPr>
          <p:nvPr/>
        </p:nvSpPr>
        <p:spPr bwMode="auto">
          <a:xfrm>
            <a:off x="5410200" y="1371600"/>
            <a:ext cx="3124200" cy="457200"/>
          </a:xfrm>
          <a:prstGeom prst="rect">
            <a:avLst/>
          </a:prstGeom>
          <a:noFill/>
          <a:ln w="9525">
            <a:noFill/>
            <a:miter lim="800000"/>
            <a:headEnd/>
            <a:tailEnd/>
          </a:ln>
        </p:spPr>
        <p:txBody>
          <a:bodyPr>
            <a:spAutoFit/>
          </a:bodyPr>
          <a:lstStyle/>
          <a:p>
            <a:pPr>
              <a:spcBef>
                <a:spcPct val="50000"/>
              </a:spcBef>
            </a:pPr>
            <a:r>
              <a:rPr lang="en-US" u="none"/>
              <a:t>Educación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1378</TotalTime>
  <Words>1018</Words>
  <Application>Microsoft Office PowerPoint</Application>
  <PresentationFormat>On-screen Show (4:3)</PresentationFormat>
  <Paragraphs>182</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Times New Roman</vt:lpstr>
      <vt:lpstr>Arial</vt:lpstr>
      <vt:lpstr>Impact</vt:lpstr>
      <vt:lpstr>Arial Narrow</vt:lpstr>
      <vt:lpstr>Wingdings</vt:lpstr>
      <vt:lpstr>Construction</vt:lpstr>
      <vt:lpstr>Photo Editor Photo</vt:lpstr>
      <vt:lpstr>Slide</vt:lpstr>
      <vt:lpstr>Inclusión Social: Perspectivas para el Desarrollo Local</vt:lpstr>
      <vt:lpstr>Presentación de hoy</vt:lpstr>
      <vt:lpstr>Definición de exclusión social: (del  Plan de Acción para Combatir la Exclusión )</vt:lpstr>
      <vt:lpstr>   ¿Quiénes son los excluidos de ALC?   Afrodescendientes Pueblos indígenas Personas con discapacidad Personas con HIV/AIDS Mujeres pobres</vt:lpstr>
      <vt:lpstr>Slide 5</vt:lpstr>
      <vt:lpstr>¿Qué significa la exclusión en ALC?</vt:lpstr>
      <vt:lpstr>    En conjunto, los grupos excluidos pueden constituir mayorías en muchos países</vt:lpstr>
      <vt:lpstr>Slide 8</vt:lpstr>
      <vt:lpstr>Mayor pobreza para los pueblos indígenas/menos educación </vt:lpstr>
      <vt:lpstr>Slide 10</vt:lpstr>
      <vt:lpstr>2: Inclusión y Políticas Públicas</vt:lpstr>
      <vt:lpstr>Para empezar – varias  limitaciones:</vt:lpstr>
      <vt:lpstr>¿Cómo podríamos entender  las políticas o programas para promover la inclusión?</vt:lpstr>
      <vt:lpstr>Unos puntos iniciales</vt:lpstr>
      <vt:lpstr>Unos puntos iniciales</vt:lpstr>
      <vt:lpstr>Unos puntos iniciales</vt:lpstr>
      <vt:lpstr>Inclusión  como un proceso de cambio de políticas públicas a tres niveles:</vt:lpstr>
      <vt:lpstr>1.  Normativo</vt:lpstr>
      <vt:lpstr>2.  Institucional</vt:lpstr>
      <vt:lpstr>3.  Instrumental</vt:lpstr>
      <vt:lpstr>Tipos de proyectos principales para llevar a cabo mayor inclusión</vt:lpstr>
      <vt:lpstr>Desarrollo Regional-Local</vt:lpstr>
      <vt:lpstr>Ejemplos de proyectos enfoque: desarrollo local-regional</vt:lpstr>
      <vt:lpstr>Ejemplos de proyectos de enfoque: capital humano</vt:lpstr>
      <vt:lpstr>Hacia políticas y programas de mayor inclusión...</vt:lpstr>
    </vt:vector>
  </TitlesOfParts>
  <Company>IADB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de Desarrollo Social</dc:title>
  <dc:creator>SOCUser</dc:creator>
  <cp:lastModifiedBy>anarod</cp:lastModifiedBy>
  <cp:revision>89</cp:revision>
  <dcterms:created xsi:type="dcterms:W3CDTF">2005-10-15T19:09:39Z</dcterms:created>
  <dcterms:modified xsi:type="dcterms:W3CDTF">2010-07-12T02:12:04Z</dcterms:modified>
</cp:coreProperties>
</file>