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38" r:id="rId2"/>
    <p:sldId id="339" r:id="rId3"/>
    <p:sldId id="340" r:id="rId4"/>
    <p:sldId id="341" r:id="rId5"/>
    <p:sldId id="347" r:id="rId6"/>
    <p:sldId id="343" r:id="rId7"/>
    <p:sldId id="336" r:id="rId8"/>
    <p:sldId id="344" r:id="rId9"/>
    <p:sldId id="342" r:id="rId10"/>
    <p:sldId id="314" r:id="rId11"/>
    <p:sldId id="316" r:id="rId12"/>
    <p:sldId id="345" r:id="rId13"/>
    <p:sldId id="317" r:id="rId14"/>
    <p:sldId id="346" r:id="rId15"/>
    <p:sldId id="348" r:id="rId16"/>
    <p:sldId id="349" r:id="rId17"/>
    <p:sldId id="351" r:id="rId18"/>
    <p:sldId id="337" r:id="rId19"/>
  </p:sldIdLst>
  <p:sldSz cx="9144000" cy="6858000" type="screen4x3"/>
  <p:notesSz cx="6858000" cy="9144000"/>
  <p:embeddedFontLst>
    <p:embeddedFont>
      <p:font typeface="BabelSans" pitchFamily="2" charset="0"/>
      <p:regular r:id="rId21"/>
      <p:bold r:id="rId22"/>
      <p:italic r:id="rId23"/>
      <p:boldItalic r:id="rId24"/>
    </p:embeddedFont>
    <p:embeddedFont>
      <p:font typeface="Wingdings 2" pitchFamily="18" charset="2"/>
      <p:regular r:id="rId25"/>
    </p:embeddedFont>
    <p:embeddedFont>
      <p:font typeface="Arial Narrow" pitchFamily="34" charset="0"/>
      <p:regular r:id="rId26"/>
      <p:bold r:id="rId27"/>
      <p:italic r:id="rId28"/>
      <p:boldItalic r:id="rId2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54727"/>
    <a:srgbClr val="D47428"/>
    <a:srgbClr val="0033CC"/>
    <a:srgbClr val="FFFFFF"/>
    <a:srgbClr val="006600"/>
    <a:srgbClr val="F7F4ED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1" autoAdjust="0"/>
    <p:restoredTop sz="94660"/>
  </p:normalViewPr>
  <p:slideViewPr>
    <p:cSldViewPr snapToGrid="0">
      <p:cViewPr>
        <p:scale>
          <a:sx n="60" d="100"/>
          <a:sy n="60" d="100"/>
        </p:scale>
        <p:origin x="-72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s-ES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08BBF165-1F5E-446D-9093-5456AA99C00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215E2-5259-4DA4-BBBC-1C2CEE726E1E}" type="slidenum">
              <a:rPr lang="es-ES"/>
              <a:pPr/>
              <a:t>1</a:t>
            </a:fld>
            <a:endParaRPr lang="es-E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95A6-1D19-4FB3-811D-D5E625B7B969}" type="slidenum">
              <a:rPr lang="es-ES"/>
              <a:pPr/>
              <a:t>10</a:t>
            </a:fld>
            <a:endParaRPr lang="es-E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C7D35-8F7C-421A-84DF-20672694427C}" type="slidenum">
              <a:rPr lang="es-ES"/>
              <a:pPr/>
              <a:t>11</a:t>
            </a:fld>
            <a:endParaRPr lang="es-E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CF39C-4794-4D80-8B30-58037F27F76E}" type="slidenum">
              <a:rPr lang="es-ES"/>
              <a:pPr/>
              <a:t>12</a:t>
            </a:fld>
            <a:endParaRPr lang="es-E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87DCD-F66D-4AE1-A516-798D6C6F53F0}" type="slidenum">
              <a:rPr lang="es-ES"/>
              <a:pPr/>
              <a:t>13</a:t>
            </a:fld>
            <a:endParaRPr lang="es-E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82835-17BF-49F6-BEA8-DFAEF3BEFB88}" type="slidenum">
              <a:rPr lang="es-ES"/>
              <a:pPr/>
              <a:t>14</a:t>
            </a:fld>
            <a:endParaRPr lang="es-E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CCD52-4D7F-4BCD-A28B-656766ECA0AD}" type="slidenum">
              <a:rPr lang="es-ES"/>
              <a:pPr/>
              <a:t>15</a:t>
            </a:fld>
            <a:endParaRPr lang="es-E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FAB7A-6CEE-4500-B471-C30540EF979C}" type="slidenum">
              <a:rPr lang="es-ES"/>
              <a:pPr/>
              <a:t>16</a:t>
            </a:fld>
            <a:endParaRPr lang="es-E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95082-AE71-4B35-8814-FC178E120FFF}" type="slidenum">
              <a:rPr lang="es-ES"/>
              <a:pPr/>
              <a:t>17</a:t>
            </a:fld>
            <a:endParaRPr lang="es-ES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DE54B-FB7E-4CB5-A0EF-D4E245812ED7}" type="slidenum">
              <a:rPr lang="es-ES"/>
              <a:pPr/>
              <a:t>18</a:t>
            </a:fld>
            <a:endParaRPr lang="es-E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FFE11-9F08-486E-A63D-2025E793EBA2}" type="slidenum">
              <a:rPr lang="es-ES"/>
              <a:pPr/>
              <a:t>2</a:t>
            </a:fld>
            <a:endParaRPr lang="es-E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ECB8D-C54F-4D45-A8AA-9EED4EAF0A96}" type="slidenum">
              <a:rPr lang="es-ES"/>
              <a:pPr/>
              <a:t>3</a:t>
            </a:fld>
            <a:endParaRPr lang="es-E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532F9-93BB-4BA9-B5B6-5650DF1EF558}" type="slidenum">
              <a:rPr lang="es-ES"/>
              <a:pPr/>
              <a:t>4</a:t>
            </a:fld>
            <a:endParaRPr lang="es-E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0BD2B-B96C-4D4E-8433-8D2E775FEB3B}" type="slidenum">
              <a:rPr lang="es-ES"/>
              <a:pPr/>
              <a:t>5</a:t>
            </a:fld>
            <a:endParaRPr lang="es-E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3A769-A438-4289-8260-56BF3504F1C1}" type="slidenum">
              <a:rPr lang="es-ES"/>
              <a:pPr/>
              <a:t>6</a:t>
            </a:fld>
            <a:endParaRPr lang="es-E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9F0E4-6809-4CBA-A6D2-4228B905550B}" type="slidenum">
              <a:rPr lang="es-ES"/>
              <a:pPr/>
              <a:t>7</a:t>
            </a:fld>
            <a:endParaRPr lang="es-E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0B50D-9CAD-4CF2-9467-EA58A914CE6D}" type="slidenum">
              <a:rPr lang="es-ES"/>
              <a:pPr/>
              <a:t>8</a:t>
            </a:fld>
            <a:endParaRPr lang="es-E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205EC-4C43-4D9C-B652-58F2E30B8C28}" type="slidenum">
              <a:rPr lang="es-ES"/>
              <a:pPr/>
              <a:t>9</a:t>
            </a:fld>
            <a:endParaRPr lang="es-E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6DA57-0B0F-479A-93FF-AAE600B03E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945F-90F7-43FD-B3EA-D5779BBA4E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13C42-20DD-4A16-B626-E354CBE54C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376DE-EE59-4FCE-82EE-34638AC0667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41C70-1288-4879-90D7-DBAE3CDA6BC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EDB1E-9C9E-4633-A26B-89E9FD13A4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4C15-DE38-4D74-BA0C-061A206CA7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87222-0AAB-4C0E-A2A6-BBDF243305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65DF-01F6-40A3-AAA2-75B016E50E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771B0-F837-4A56-AFFD-5CE99031ACD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D068-FB4A-4479-8A68-E8DF8C7837E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6A691DFD-BC96-4C83-ABC4-1E218846120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c.org.a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denasproductivas.com.a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2705100" y="5038725"/>
            <a:ext cx="358616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2988" y="1452563"/>
            <a:ext cx="6910387" cy="1905000"/>
          </a:xfrm>
        </p:spPr>
        <p:txBody>
          <a:bodyPr/>
          <a:lstStyle/>
          <a:p>
            <a:r>
              <a:rPr lang="en-US" sz="4600">
                <a:solidFill>
                  <a:srgbClr val="D47428"/>
                </a:solidFill>
                <a:latin typeface="BabelSans" pitchFamily="2" charset="0"/>
              </a:rPr>
              <a:t>Programa de Desarrollo de Cadenas Productivas en la Provincia de Córdoba</a:t>
            </a:r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8575" y="4302125"/>
            <a:ext cx="6400800" cy="1752600"/>
          </a:xfrm>
        </p:spPr>
        <p:txBody>
          <a:bodyPr/>
          <a:lstStyle/>
          <a:p>
            <a:r>
              <a:rPr lang="es-ES" sz="4000" b="1">
                <a:solidFill>
                  <a:srgbClr val="D47428"/>
                </a:solidFill>
                <a:latin typeface="BabelSans" pitchFamily="2" charset="0"/>
              </a:rPr>
              <a:t>Cadena caprina </a:t>
            </a:r>
          </a:p>
          <a:p>
            <a:r>
              <a:rPr lang="es-ES" sz="4000" b="1">
                <a:solidFill>
                  <a:srgbClr val="D47428"/>
                </a:solidFill>
                <a:latin typeface="BabelSans" pitchFamily="2" charset="0"/>
              </a:rPr>
              <a:t>Desarrollo territorial y pobreza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  <p:bldP spid="174083" grpId="0"/>
      <p:bldP spid="17408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caprino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1200"/>
            <a:ext cx="9144000" cy="5265738"/>
          </a:xfrm>
          <a:prstGeom prst="rect">
            <a:avLst/>
          </a:prstGeom>
          <a:noFill/>
        </p:spPr>
      </p:pic>
      <p:sp>
        <p:nvSpPr>
          <p:cNvPr id="108565" name="Line 21"/>
          <p:cNvSpPr>
            <a:spLocks noChangeShapeType="1"/>
          </p:cNvSpPr>
          <p:nvPr/>
        </p:nvSpPr>
        <p:spPr bwMode="auto">
          <a:xfrm rot="5400000" flipV="1">
            <a:off x="2162175" y="3941763"/>
            <a:ext cx="1892300" cy="12700"/>
          </a:xfrm>
          <a:prstGeom prst="line">
            <a:avLst/>
          </a:prstGeom>
          <a:noFill/>
          <a:ln w="28575">
            <a:solidFill>
              <a:srgbClr val="75472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471488" y="1647825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58775" y="81915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3800" b="1" u="none">
                <a:solidFill>
                  <a:srgbClr val="D47428"/>
                </a:solidFill>
                <a:latin typeface="BabelSans" pitchFamily="2" charset="0"/>
              </a:rPr>
              <a:t>Funcionamiento interno de los agrupamientos</a:t>
            </a: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2500313" y="1828800"/>
            <a:ext cx="1258887" cy="1258888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Comunidad </a:t>
            </a:r>
          </a:p>
          <a:p>
            <a:pPr algn="ctr" eaLnBrk="0" hangingPunct="0"/>
            <a:r>
              <a:rPr lang="es-AR" sz="1700" b="1" u="none">
                <a:solidFill>
                  <a:srgbClr val="754725"/>
                </a:solidFill>
                <a:latin typeface="BabelSans" pitchFamily="2" charset="0"/>
              </a:rPr>
              <a:t>E</a:t>
            </a:r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l Me</a:t>
            </a:r>
            <a:r>
              <a:rPr lang="es-AR" sz="1700" b="1" u="none">
                <a:solidFill>
                  <a:srgbClr val="754725"/>
                </a:solidFill>
                <a:latin typeface="BabelSans" pitchFamily="2" charset="0"/>
              </a:rPr>
              <a:t>d</a:t>
            </a:r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anito</a:t>
            </a:r>
          </a:p>
        </p:txBody>
      </p:sp>
      <p:sp>
        <p:nvSpPr>
          <p:cNvPr id="108559" name="Oval 15"/>
          <p:cNvSpPr>
            <a:spLocks noChangeArrowheads="1"/>
          </p:cNvSpPr>
          <p:nvPr/>
        </p:nvSpPr>
        <p:spPr bwMode="auto">
          <a:xfrm>
            <a:off x="3929063" y="2478088"/>
            <a:ext cx="1258887" cy="1258887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Comunidad</a:t>
            </a:r>
          </a:p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Las Oscuras</a:t>
            </a:r>
          </a:p>
        </p:txBody>
      </p:sp>
      <p:sp>
        <p:nvSpPr>
          <p:cNvPr id="108560" name="Oval 16"/>
          <p:cNvSpPr>
            <a:spLocks noChangeArrowheads="1"/>
          </p:cNvSpPr>
          <p:nvPr/>
        </p:nvSpPr>
        <p:spPr bwMode="auto">
          <a:xfrm>
            <a:off x="3929063" y="4067175"/>
            <a:ext cx="1258887" cy="1258888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r>
              <a:rPr lang="es-ES" sz="1500" b="1" u="none">
                <a:solidFill>
                  <a:srgbClr val="754725"/>
                </a:solidFill>
                <a:latin typeface="BabelSans" pitchFamily="2" charset="0"/>
              </a:rPr>
              <a:t>Comunidad </a:t>
            </a:r>
            <a:r>
              <a:rPr lang="es-AR" sz="1500" b="1" u="none">
                <a:solidFill>
                  <a:srgbClr val="754725"/>
                </a:solidFill>
                <a:latin typeface="BabelSans" pitchFamily="2" charset="0"/>
              </a:rPr>
              <a:t>L</a:t>
            </a:r>
            <a:r>
              <a:rPr lang="es-ES" sz="1500" b="1" u="none">
                <a:solidFill>
                  <a:srgbClr val="754725"/>
                </a:solidFill>
                <a:latin typeface="BabelSans" pitchFamily="2" charset="0"/>
              </a:rPr>
              <a:t>os</a:t>
            </a:r>
          </a:p>
          <a:p>
            <a:pPr algn="ctr" eaLnBrk="0" hangingPunct="0"/>
            <a:r>
              <a:rPr lang="es-ES" sz="1500" b="1" u="none">
                <a:solidFill>
                  <a:srgbClr val="754725"/>
                </a:solidFill>
                <a:latin typeface="BabelSans" pitchFamily="2" charset="0"/>
              </a:rPr>
              <a:t>Quebrachitos</a:t>
            </a:r>
          </a:p>
        </p:txBody>
      </p:sp>
      <p:sp>
        <p:nvSpPr>
          <p:cNvPr id="108561" name="Oval 17"/>
          <p:cNvSpPr>
            <a:spLocks noChangeArrowheads="1"/>
          </p:cNvSpPr>
          <p:nvPr/>
        </p:nvSpPr>
        <p:spPr bwMode="auto">
          <a:xfrm>
            <a:off x="2500313" y="4732338"/>
            <a:ext cx="1258887" cy="1258887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Comunidad </a:t>
            </a:r>
          </a:p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El Quemado</a:t>
            </a:r>
          </a:p>
        </p:txBody>
      </p:sp>
      <p:sp>
        <p:nvSpPr>
          <p:cNvPr id="108562" name="Oval 18"/>
          <p:cNvSpPr>
            <a:spLocks noChangeArrowheads="1"/>
          </p:cNvSpPr>
          <p:nvPr/>
        </p:nvSpPr>
        <p:spPr bwMode="auto">
          <a:xfrm>
            <a:off x="1109663" y="4067175"/>
            <a:ext cx="1258887" cy="1258888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Comunidad</a:t>
            </a:r>
          </a:p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La Patria</a:t>
            </a:r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>
            <a:off x="1109663" y="2478088"/>
            <a:ext cx="1258887" cy="1258887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Comunidad </a:t>
            </a:r>
          </a:p>
          <a:p>
            <a:pPr algn="ctr" eaLnBrk="0" hangingPunct="0"/>
            <a:r>
              <a:rPr lang="es-AR" sz="1700" b="1" u="none">
                <a:solidFill>
                  <a:srgbClr val="754725"/>
                </a:solidFill>
                <a:latin typeface="BabelSans" pitchFamily="2" charset="0"/>
              </a:rPr>
              <a:t>L</a:t>
            </a:r>
            <a:r>
              <a:rPr lang="es-ES" sz="1700" b="1" u="none">
                <a:solidFill>
                  <a:srgbClr val="754725"/>
                </a:solidFill>
                <a:latin typeface="BabelSans" pitchFamily="2" charset="0"/>
              </a:rPr>
              <a:t>a Cortadera</a:t>
            </a: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 rot="5400000" flipV="1">
            <a:off x="2573338" y="3089275"/>
            <a:ext cx="1079500" cy="1670050"/>
          </a:xfrm>
          <a:prstGeom prst="line">
            <a:avLst/>
          </a:prstGeom>
          <a:noFill/>
          <a:ln w="28575">
            <a:solidFill>
              <a:srgbClr val="75472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rot="-5400000" flipH="1" flipV="1">
            <a:off x="2646363" y="3089275"/>
            <a:ext cx="1079500" cy="1670050"/>
          </a:xfrm>
          <a:prstGeom prst="line">
            <a:avLst/>
          </a:prstGeom>
          <a:noFill/>
          <a:ln w="28575">
            <a:solidFill>
              <a:srgbClr val="75472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>
            <a:off x="2471738" y="3317875"/>
            <a:ext cx="1316037" cy="1247775"/>
          </a:xfrm>
          <a:prstGeom prst="ellipse">
            <a:avLst/>
          </a:prstGeom>
          <a:solidFill>
            <a:srgbClr val="EFE8D9"/>
          </a:solidFill>
          <a:ln w="28575">
            <a:solidFill>
              <a:srgbClr val="754725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>
              <a:lnSpc>
                <a:spcPct val="75000"/>
              </a:lnSpc>
            </a:pPr>
            <a:r>
              <a:rPr lang="es-ES" sz="1900" b="1" u="none">
                <a:solidFill>
                  <a:srgbClr val="754725"/>
                </a:solidFill>
                <a:latin typeface="BabelSans" pitchFamily="2" charset="0"/>
              </a:rPr>
              <a:t>Reunión de</a:t>
            </a:r>
          </a:p>
          <a:p>
            <a:pPr algn="ctr" eaLnBrk="0" hangingPunct="0">
              <a:lnSpc>
                <a:spcPct val="75000"/>
              </a:lnSpc>
            </a:pPr>
            <a:r>
              <a:rPr lang="es-AR" sz="1900" b="1" u="none">
                <a:solidFill>
                  <a:srgbClr val="754725"/>
                </a:solidFill>
                <a:latin typeface="BabelSans" pitchFamily="2" charset="0"/>
              </a:rPr>
              <a:t>d</a:t>
            </a:r>
            <a:r>
              <a:rPr lang="es-ES" sz="1900" b="1" u="none">
                <a:solidFill>
                  <a:srgbClr val="754725"/>
                </a:solidFill>
                <a:latin typeface="BabelSans" pitchFamily="2" charset="0"/>
              </a:rPr>
              <a:t>elegados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5791200" y="2314575"/>
            <a:ext cx="3152775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000" u="none">
                <a:latin typeface="BabelSans" pitchFamily="2" charset="0"/>
              </a:rPr>
              <a:t>Las comunidades tienen una reunión al mes donde se analizan diversas propuestas, se comentan los problemas y </a:t>
            </a:r>
            <a:r>
              <a:rPr lang="es-ES_tradnl" sz="2000" b="1" u="none">
                <a:latin typeface="BabelSans" pitchFamily="2" charset="0"/>
              </a:rPr>
              <a:t>se adoptan decisiones.</a:t>
            </a:r>
            <a:endParaRPr lang="es-ES" sz="2000" b="1" u="none">
              <a:latin typeface="BabelSans" pitchFamily="2" charset="0"/>
            </a:endParaRP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2130425" y="6149975"/>
            <a:ext cx="1981200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_tradnl" sz="1500" b="1" u="none">
                <a:latin typeface="BabelSans" pitchFamily="2" charset="0"/>
              </a:rPr>
              <a:t>UCATRAS</a:t>
            </a:r>
            <a:endParaRPr lang="es-ES_tradnl" sz="1500" u="none">
              <a:latin typeface="BabelSans" pitchFamily="2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_tradnl" sz="1500" u="none">
                <a:latin typeface="BabelSans" pitchFamily="2" charset="0"/>
              </a:rPr>
              <a:t>(ejemplo)</a:t>
            </a:r>
            <a:endParaRPr lang="es-ES" sz="1500" u="none">
              <a:latin typeface="BabelSans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5" grpId="0" animBg="1"/>
      <p:bldP spid="108550" grpId="0" animBg="1"/>
      <p:bldP spid="108551" grpId="0"/>
      <p:bldP spid="108558" grpId="0" animBg="1"/>
      <p:bldP spid="108559" grpId="0" animBg="1"/>
      <p:bldP spid="108560" grpId="0" animBg="1"/>
      <p:bldP spid="108561" grpId="0" animBg="1"/>
      <p:bldP spid="108562" grpId="0" animBg="1"/>
      <p:bldP spid="108563" grpId="0" animBg="1"/>
      <p:bldP spid="108566" grpId="0" animBg="1"/>
      <p:bldP spid="108567" grpId="0" animBg="1"/>
      <p:bldP spid="108564" grpId="0" animBg="1"/>
      <p:bldP spid="108568" grpId="0"/>
      <p:bldP spid="1085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6" name="Picture 6" descr="temari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0275"/>
            <a:ext cx="9144000" cy="4981575"/>
          </a:xfrm>
          <a:prstGeom prst="rect">
            <a:avLst/>
          </a:prstGeom>
          <a:noFill/>
          <a:ln w="9525">
            <a:solidFill>
              <a:srgbClr val="D47428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IMG_2306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71475"/>
            <a:ext cx="9144000" cy="5754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11" name="Picture 23" descr="temariob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9144000" cy="5265737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3902075"/>
            <a:ext cx="4648200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500" b="1" u="none">
                <a:solidFill>
                  <a:srgbClr val="D47428"/>
                </a:solidFill>
                <a:latin typeface="BabelSans" pitchFamily="2" charset="0"/>
              </a:rPr>
              <a:t>El comité técnico funciona sobre las estructuras de participación de los agrupamientos.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2500" b="1" u="none">
                <a:solidFill>
                  <a:srgbClr val="D47428"/>
                </a:solidFill>
                <a:latin typeface="BabelSans" pitchFamily="2" charset="0"/>
              </a:rPr>
              <a:t>Es un espacio de consenso desde el cual se lanzan las actividades.</a:t>
            </a:r>
            <a:endParaRPr lang="es-ES" sz="25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28600" y="2168525"/>
            <a:ext cx="4876800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s-ES_tradnl" sz="2500" u="none">
                <a:solidFill>
                  <a:srgbClr val="D47428"/>
                </a:solidFill>
                <a:latin typeface="BabelSans" pitchFamily="2" charset="0"/>
              </a:rPr>
              <a:t>Las reuniones de delegados de cada agrupamiento generan propuestas que son llevadas a la reunión del Comité Técnico</a:t>
            </a:r>
            <a:endParaRPr lang="es-ES" sz="2500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5499100" y="5592763"/>
            <a:ext cx="32385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100" b="1" u="none">
                <a:solidFill>
                  <a:srgbClr val="D47428"/>
                </a:solidFill>
                <a:latin typeface="BabelSans" pitchFamily="2" charset="0"/>
              </a:rPr>
              <a:t>Reunión de Comité Técnico</a:t>
            </a:r>
            <a:endParaRPr lang="es-ES" sz="21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497513" y="2203450"/>
            <a:ext cx="3238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000" b="1" u="none">
                <a:solidFill>
                  <a:srgbClr val="D47428"/>
                </a:solidFill>
                <a:latin typeface="BabelSans" pitchFamily="2" charset="0"/>
              </a:rPr>
              <a:t>APENOC</a:t>
            </a:r>
            <a:endParaRPr lang="es-ES" sz="20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497513" y="2786063"/>
            <a:ext cx="3238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000" b="1" u="none">
                <a:solidFill>
                  <a:srgbClr val="D47428"/>
                </a:solidFill>
                <a:latin typeface="BabelSans" pitchFamily="2" charset="0"/>
              </a:rPr>
              <a:t>OCUNC</a:t>
            </a:r>
            <a:endParaRPr lang="es-ES" sz="20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5497513" y="3402013"/>
            <a:ext cx="3238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000" b="1" u="none">
                <a:solidFill>
                  <a:srgbClr val="D47428"/>
                </a:solidFill>
                <a:latin typeface="BabelSans" pitchFamily="2" charset="0"/>
              </a:rPr>
              <a:t>UCATRAS</a:t>
            </a:r>
            <a:endParaRPr lang="es-ES" sz="20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4922838" y="2193925"/>
            <a:ext cx="47625" cy="3629025"/>
          </a:xfrm>
          <a:prstGeom prst="line">
            <a:avLst/>
          </a:prstGeom>
          <a:noFill/>
          <a:ln w="19050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5497513" y="4600575"/>
            <a:ext cx="3238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000" b="1" u="none">
                <a:solidFill>
                  <a:srgbClr val="D47428"/>
                </a:solidFill>
                <a:latin typeface="BabelSans" pitchFamily="2" charset="0"/>
              </a:rPr>
              <a:t>PROGRAMA CADENAS</a:t>
            </a:r>
            <a:endParaRPr lang="es-ES" sz="20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>
            <a:off x="328613" y="1919288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215900" y="85248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s-ES" sz="3800" b="1" u="none">
                <a:solidFill>
                  <a:srgbClr val="D47428"/>
                </a:solidFill>
                <a:latin typeface="BabelSans" pitchFamily="2" charset="0"/>
              </a:rPr>
              <a:t>Funcionamiento interno y proceso </a:t>
            </a:r>
            <a:br>
              <a:rPr lang="es-ES" sz="3800" b="1" u="none">
                <a:solidFill>
                  <a:srgbClr val="D47428"/>
                </a:solidFill>
                <a:latin typeface="BabelSans" pitchFamily="2" charset="0"/>
              </a:rPr>
            </a:br>
            <a:r>
              <a:rPr lang="es-ES" sz="3800" b="1" u="none">
                <a:solidFill>
                  <a:srgbClr val="D47428"/>
                </a:solidFill>
                <a:latin typeface="BabelSans" pitchFamily="2" charset="0"/>
              </a:rPr>
              <a:t>de toma de decisiones</a:t>
            </a:r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>
            <a:off x="5059363" y="5772150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 rot="-10800000">
            <a:off x="5037138" y="4797425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 rot="-10800000">
            <a:off x="5046663" y="4203700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 rot="-10800000">
            <a:off x="5030788" y="3616325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5497513" y="5111750"/>
            <a:ext cx="3238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000" b="1" u="none">
                <a:solidFill>
                  <a:srgbClr val="D47428"/>
                </a:solidFill>
                <a:latin typeface="BabelSans" pitchFamily="2" charset="0"/>
              </a:rPr>
              <a:t>AGENCIA CBA CIENCIA</a:t>
            </a:r>
            <a:endParaRPr lang="es-ES" sz="20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5497513" y="4016375"/>
            <a:ext cx="32385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algn="ctr">
              <a:spcBef>
                <a:spcPct val="50000"/>
              </a:spcBef>
            </a:pPr>
            <a:r>
              <a:rPr lang="es-ES_tradnl" sz="2000" b="1" u="none">
                <a:solidFill>
                  <a:srgbClr val="D47428"/>
                </a:solidFill>
                <a:latin typeface="BabelSans" pitchFamily="2" charset="0"/>
              </a:rPr>
              <a:t>UCAN</a:t>
            </a:r>
            <a:endParaRPr lang="es-ES" sz="2000" b="1" u="none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 rot="-10800000">
            <a:off x="5046663" y="5314950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 rot="-10800000">
            <a:off x="5037138" y="2416175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 rot="-10800000">
            <a:off x="5037138" y="2971800"/>
            <a:ext cx="393700" cy="0"/>
          </a:xfrm>
          <a:prstGeom prst="line">
            <a:avLst/>
          </a:prstGeom>
          <a:noFill/>
          <a:ln w="9525">
            <a:solidFill>
              <a:srgbClr val="D474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5" grpId="0" autoUpdateAnimBg="0"/>
      <p:bldP spid="114696" grpId="0" animBg="1" autoUpdateAnimBg="0"/>
      <p:bldP spid="114697" grpId="0" animBg="1" autoUpdateAnimBg="0"/>
      <p:bldP spid="114699" grpId="0" animBg="1" autoUpdateAnimBg="0"/>
      <p:bldP spid="114701" grpId="0" animBg="1" autoUpdateAnimBg="0"/>
      <p:bldP spid="114702" grpId="0" animBg="1"/>
      <p:bldP spid="114704" grpId="0" animBg="1" autoUpdateAnimBg="0"/>
      <p:bldP spid="114708" grpId="0" animBg="1"/>
      <p:bldP spid="114709" grpId="0"/>
      <p:bldP spid="114712" grpId="0" animBg="1"/>
      <p:bldP spid="114718" grpId="0" animBg="1"/>
      <p:bldP spid="114719" grpId="0" animBg="1"/>
      <p:bldP spid="114720" grpId="0" animBg="1"/>
      <p:bldP spid="114721" grpId="0" animBg="1" autoUpdateAnimBg="0"/>
      <p:bldP spid="114722" grpId="0" animBg="1" autoUpdateAnimBg="0"/>
      <p:bldP spid="114723" grpId="0" animBg="1"/>
      <p:bldP spid="114724" grpId="0" animBg="1"/>
      <p:bldP spid="1147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949450"/>
            <a:ext cx="8229600" cy="4525963"/>
          </a:xfrm>
        </p:spPr>
        <p:txBody>
          <a:bodyPr/>
          <a:lstStyle/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Área de cobertura.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Problemas iniciales.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Governance.</a:t>
            </a:r>
          </a:p>
          <a:p>
            <a:r>
              <a:rPr lang="es-ES" sz="3600">
                <a:solidFill>
                  <a:schemeClr val="hlink"/>
                </a:solidFill>
                <a:latin typeface="BabelSans" pitchFamily="2" charset="0"/>
              </a:rPr>
              <a:t>Soluciones.</a:t>
            </a:r>
          </a:p>
          <a:p>
            <a:pPr>
              <a:buFontTx/>
              <a:buNone/>
            </a:pPr>
            <a:endParaRPr lang="es-ES" sz="3600">
              <a:solidFill>
                <a:schemeClr val="bg2"/>
              </a:solidFill>
              <a:latin typeface="BabelSans" pitchFamily="2" charset="0"/>
            </a:endParaRPr>
          </a:p>
          <a:p>
            <a:endParaRPr lang="es-ES" sz="3600">
              <a:solidFill>
                <a:srgbClr val="D47428"/>
              </a:solidFill>
              <a:latin typeface="BabelSans" pitchFamily="2" charset="0"/>
            </a:endParaRPr>
          </a:p>
          <a:p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5000">
                <a:solidFill>
                  <a:srgbClr val="D47428"/>
                </a:solidFill>
                <a:latin typeface="BabelSans" pitchFamily="2" charset="0"/>
              </a:rPr>
              <a:t>Soluciones en tenencia de la tierra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3600">
                <a:solidFill>
                  <a:srgbClr val="D47428"/>
                </a:solidFill>
                <a:latin typeface="BabelSans" pitchFamily="2" charset="0"/>
              </a:rPr>
              <a:t>Capacitación en derechos de propiedad.</a:t>
            </a:r>
          </a:p>
          <a:p>
            <a:r>
              <a:rPr lang="es-AR" sz="3600">
                <a:solidFill>
                  <a:srgbClr val="D47428"/>
                </a:solidFill>
                <a:latin typeface="BabelSans" pitchFamily="2" charset="0"/>
              </a:rPr>
              <a:t>Asesoramiento jurídico individual y colectivo.</a:t>
            </a:r>
          </a:p>
          <a:p>
            <a:r>
              <a:rPr lang="es-AR" sz="3600">
                <a:solidFill>
                  <a:srgbClr val="D47428"/>
                </a:solidFill>
                <a:latin typeface="BabelSans" pitchFamily="2" charset="0"/>
              </a:rPr>
              <a:t>Defensa en sede judicial. </a:t>
            </a:r>
          </a:p>
          <a:p>
            <a:r>
              <a:rPr lang="es-AR" sz="3600">
                <a:solidFill>
                  <a:srgbClr val="D47428"/>
                </a:solidFill>
                <a:latin typeface="BabelSans" pitchFamily="2" charset="0"/>
              </a:rPr>
              <a:t>Mensuras de campos.</a:t>
            </a:r>
          </a:p>
          <a:p>
            <a:r>
              <a:rPr lang="es-AR" sz="3600">
                <a:solidFill>
                  <a:srgbClr val="D47428"/>
                </a:solidFill>
                <a:latin typeface="BabelSans" pitchFamily="2" charset="0"/>
              </a:rPr>
              <a:t>Juicios de usucapión.</a:t>
            </a:r>
          </a:p>
          <a:p>
            <a:r>
              <a:rPr lang="es-AR" sz="3600">
                <a:solidFill>
                  <a:srgbClr val="D47428"/>
                </a:solidFill>
                <a:latin typeface="BabelSans" pitchFamily="2" charset="0"/>
              </a:rPr>
              <a:t>Ordenamiento territorial.</a:t>
            </a:r>
            <a:endParaRPr lang="es-ES" sz="3600">
              <a:solidFill>
                <a:srgbClr val="D47428"/>
              </a:solidFill>
              <a:latin typeface="BabelSans" pitchFamily="2" charset="0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344488" y="1236663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14513"/>
            <a:ext cx="8229600" cy="1143000"/>
          </a:xfrm>
        </p:spPr>
        <p:txBody>
          <a:bodyPr/>
          <a:lstStyle/>
          <a:p>
            <a:r>
              <a:rPr lang="es-ES"/>
              <a:t>Estudio satelital del territorio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6612" name="Picture 4" descr="ordenamiento territo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7463"/>
            <a:ext cx="9144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5000" u="none">
                <a:solidFill>
                  <a:srgbClr val="D47428"/>
                </a:solidFill>
                <a:latin typeface="BabelSans" pitchFamily="2" charset="0"/>
              </a:rPr>
              <a:t>Soluciones en tenencia de la tierra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5000">
                <a:solidFill>
                  <a:srgbClr val="D47428"/>
                </a:solidFill>
                <a:latin typeface="BabelSans" pitchFamily="2" charset="0"/>
              </a:rPr>
              <a:t>Soluciones en comercialización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4000">
                <a:solidFill>
                  <a:srgbClr val="D47428"/>
                </a:solidFill>
                <a:latin typeface="BabelSans" pitchFamily="2" charset="0"/>
              </a:rPr>
              <a:t>Diversificación productiva.</a:t>
            </a:r>
          </a:p>
          <a:p>
            <a:r>
              <a:rPr lang="es-ES" sz="4000">
                <a:solidFill>
                  <a:srgbClr val="D47428"/>
                </a:solidFill>
                <a:latin typeface="BabelSans" pitchFamily="2" charset="0"/>
              </a:rPr>
              <a:t>Marca registrada.</a:t>
            </a:r>
          </a:p>
          <a:p>
            <a:endParaRPr lang="es-ES"/>
          </a:p>
          <a:p>
            <a:endParaRPr lang="es-ES"/>
          </a:p>
          <a:p>
            <a:r>
              <a:rPr lang="es-ES" sz="4000">
                <a:solidFill>
                  <a:srgbClr val="D47428"/>
                </a:solidFill>
                <a:latin typeface="BabelSans" pitchFamily="2" charset="0"/>
              </a:rPr>
              <a:t>Red de Comercio Justo.</a:t>
            </a:r>
            <a:r>
              <a:rPr lang="es-ES"/>
              <a:t> 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200708" name="Picture 4" descr="LOGO_PRODUC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475" y="2262188"/>
            <a:ext cx="34194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 descr="LOGO_GRAN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3" y="4170363"/>
            <a:ext cx="262731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328613" y="1220788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875" y="2676525"/>
            <a:ext cx="9144000" cy="742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u="sng">
                <a:solidFill>
                  <a:srgbClr val="0033CC"/>
                </a:solidFill>
                <a:hlinkClick r:id="rId3"/>
              </a:rPr>
              <a:t>www.adec.org.ar</a:t>
            </a:r>
            <a:endParaRPr lang="en-US" sz="4000" b="1" u="sng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endParaRPr lang="en-US" sz="4000" b="1" u="sng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D47428"/>
                </a:solidFill>
              </a:rPr>
              <a:t>…</a:t>
            </a:r>
            <a:endParaRPr lang="es-ES" sz="1200">
              <a:solidFill>
                <a:srgbClr val="D47428"/>
              </a:solidFill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06438" y="3624263"/>
            <a:ext cx="753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600" b="1">
                <a:solidFill>
                  <a:srgbClr val="0033CC"/>
                </a:solidFill>
                <a:hlinkClick r:id="rId4"/>
              </a:rPr>
              <a:t>www.cadenasproductivas.com.ar</a:t>
            </a:r>
            <a:r>
              <a:rPr lang="es-MX" sz="360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949450"/>
            <a:ext cx="8229600" cy="4525963"/>
          </a:xfrm>
        </p:spPr>
        <p:txBody>
          <a:bodyPr/>
          <a:lstStyle/>
          <a:p>
            <a:r>
              <a:rPr lang="es-ES" sz="3600">
                <a:solidFill>
                  <a:srgbClr val="D47428"/>
                </a:solidFill>
                <a:latin typeface="BabelSans" pitchFamily="2" charset="0"/>
              </a:rPr>
              <a:t>Área de cobertura.</a:t>
            </a:r>
          </a:p>
          <a:p>
            <a:r>
              <a:rPr lang="es-ES" sz="3600">
                <a:solidFill>
                  <a:srgbClr val="D47428"/>
                </a:solidFill>
                <a:latin typeface="BabelSans" pitchFamily="2" charset="0"/>
              </a:rPr>
              <a:t>Problemas iniciales.</a:t>
            </a:r>
          </a:p>
          <a:p>
            <a:r>
              <a:rPr lang="es-ES" sz="3600">
                <a:solidFill>
                  <a:srgbClr val="D47428"/>
                </a:solidFill>
                <a:latin typeface="BabelSans" pitchFamily="2" charset="0"/>
              </a:rPr>
              <a:t>Governance.</a:t>
            </a:r>
          </a:p>
          <a:p>
            <a:r>
              <a:rPr lang="es-ES" sz="3600">
                <a:solidFill>
                  <a:srgbClr val="D47428"/>
                </a:solidFill>
                <a:latin typeface="BabelSans" pitchFamily="2" charset="0"/>
              </a:rPr>
              <a:t>Soluciones.</a:t>
            </a:r>
          </a:p>
          <a:p>
            <a:pPr>
              <a:buFontTx/>
              <a:buNone/>
            </a:pPr>
            <a:endParaRPr lang="es-ES" sz="3600">
              <a:solidFill>
                <a:srgbClr val="D47428"/>
              </a:solidFill>
              <a:latin typeface="BabelSans" pitchFamily="2" charset="0"/>
            </a:endParaRPr>
          </a:p>
          <a:p>
            <a:endParaRPr lang="es-ES" sz="3600">
              <a:solidFill>
                <a:srgbClr val="D47428"/>
              </a:solidFill>
              <a:latin typeface="BabelSans" pitchFamily="2" charset="0"/>
            </a:endParaRPr>
          </a:p>
          <a:p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949450"/>
            <a:ext cx="8229600" cy="4525963"/>
          </a:xfrm>
        </p:spPr>
        <p:txBody>
          <a:bodyPr/>
          <a:lstStyle/>
          <a:p>
            <a:r>
              <a:rPr lang="es-ES" sz="3600">
                <a:solidFill>
                  <a:srgbClr val="D47428"/>
                </a:solidFill>
                <a:latin typeface="BabelSans" pitchFamily="2" charset="0"/>
              </a:rPr>
              <a:t>Área de cobertura.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Problemas iniciales.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Governance.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Soluciones.</a:t>
            </a:r>
          </a:p>
          <a:p>
            <a:pPr>
              <a:buFontTx/>
              <a:buNone/>
            </a:pPr>
            <a:endParaRPr lang="es-ES" sz="3600">
              <a:solidFill>
                <a:schemeClr val="bg2"/>
              </a:solidFill>
              <a:latin typeface="BabelSans" pitchFamily="2" charset="0"/>
            </a:endParaRPr>
          </a:p>
          <a:p>
            <a:endParaRPr lang="es-ES" sz="3600">
              <a:solidFill>
                <a:srgbClr val="D47428"/>
              </a:solidFill>
              <a:latin typeface="BabelSans" pitchFamily="2" charset="0"/>
            </a:endParaRPr>
          </a:p>
          <a:p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caprin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46088" y="3195638"/>
            <a:ext cx="3581400" cy="8651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46088" y="4192588"/>
            <a:ext cx="3581400" cy="8651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98488" y="4337050"/>
            <a:ext cx="31257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70000"/>
              </a:lnSpc>
            </a:pPr>
            <a:r>
              <a:rPr lang="es-MX" sz="3200" b="1" u="none">
                <a:solidFill>
                  <a:srgbClr val="0033CC"/>
                </a:solidFill>
                <a:latin typeface="BabelSans" pitchFamily="2" charset="0"/>
              </a:rPr>
              <a:t>UCATRAS</a:t>
            </a:r>
          </a:p>
          <a:p>
            <a:pPr>
              <a:lnSpc>
                <a:spcPct val="70000"/>
              </a:lnSpc>
            </a:pPr>
            <a:r>
              <a:rPr lang="es-MX" sz="2500" u="none">
                <a:solidFill>
                  <a:srgbClr val="0033CC"/>
                </a:solidFill>
                <a:latin typeface="BabelSans" pitchFamily="2" charset="0"/>
              </a:rPr>
              <a:t>5 parajes rurales</a:t>
            </a:r>
            <a:endParaRPr lang="es-ES" sz="2500" u="none">
              <a:solidFill>
                <a:srgbClr val="0033CC"/>
              </a:solidFill>
              <a:latin typeface="BabelSans" pitchFamily="2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46088" y="2128838"/>
            <a:ext cx="3581400" cy="960437"/>
          </a:xfrm>
          <a:prstGeom prst="rect">
            <a:avLst/>
          </a:prstGeom>
          <a:solidFill>
            <a:schemeClr val="bg1"/>
          </a:solidFill>
          <a:ln w="28575">
            <a:solidFill>
              <a:srgbClr val="D474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98488" y="3363913"/>
            <a:ext cx="31988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60000"/>
              </a:lnSpc>
            </a:pPr>
            <a:r>
              <a:rPr lang="es-MX" sz="3200" b="1" u="none">
                <a:solidFill>
                  <a:srgbClr val="006600"/>
                </a:solidFill>
                <a:latin typeface="BabelSans" pitchFamily="2" charset="0"/>
              </a:rPr>
              <a:t>APENOC</a:t>
            </a:r>
          </a:p>
          <a:p>
            <a:pPr>
              <a:lnSpc>
                <a:spcPct val="60000"/>
              </a:lnSpc>
              <a:spcBef>
                <a:spcPct val="20000"/>
              </a:spcBef>
              <a:buClr>
                <a:srgbClr val="99FF99"/>
              </a:buClr>
              <a:buSzPct val="85000"/>
              <a:buFont typeface="Wingdings 2" pitchFamily="18" charset="2"/>
              <a:buNone/>
            </a:pPr>
            <a:r>
              <a:rPr lang="es-ES_tradnl" sz="2500" u="none">
                <a:solidFill>
                  <a:srgbClr val="006600"/>
                </a:solidFill>
                <a:latin typeface="BabelSans" pitchFamily="2" charset="0"/>
              </a:rPr>
              <a:t>14 parajes rurales</a:t>
            </a:r>
            <a:endParaRPr lang="es-ES" sz="2500" u="none">
              <a:solidFill>
                <a:srgbClr val="006600"/>
              </a:solidFill>
              <a:latin typeface="BabelSans" pitchFamily="2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598488" y="2274888"/>
            <a:ext cx="3276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70000"/>
              </a:lnSpc>
            </a:pPr>
            <a:r>
              <a:rPr lang="es-MX" sz="3200" b="1" u="none">
                <a:solidFill>
                  <a:srgbClr val="F16729"/>
                </a:solidFill>
                <a:latin typeface="BabelSans" pitchFamily="2" charset="0"/>
              </a:rPr>
              <a:t>OCUNC</a:t>
            </a:r>
          </a:p>
          <a:p>
            <a:pPr>
              <a:lnSpc>
                <a:spcPct val="70000"/>
              </a:lnSpc>
            </a:pPr>
            <a:r>
              <a:rPr lang="es-MX" sz="2500" u="none">
                <a:solidFill>
                  <a:srgbClr val="F16729"/>
                </a:solidFill>
                <a:latin typeface="BabelSans" pitchFamily="2" charset="0"/>
              </a:rPr>
              <a:t>6 parajes rurales</a:t>
            </a:r>
            <a:endParaRPr lang="es-ES" sz="2500" u="none">
              <a:solidFill>
                <a:srgbClr val="F16729"/>
              </a:solidFill>
              <a:latin typeface="BabelSans" pitchFamily="2" charset="0"/>
            </a:endParaRP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471488" y="1409700"/>
            <a:ext cx="4651375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35" name="Picture 11" descr="ma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363" y="915988"/>
            <a:ext cx="3630612" cy="5199062"/>
          </a:xfrm>
          <a:prstGeom prst="rect">
            <a:avLst/>
          </a:prstGeom>
          <a:noFill/>
          <a:ln w="9525">
            <a:solidFill>
              <a:srgbClr val="D47428"/>
            </a:solidFill>
            <a:miter lim="800000"/>
            <a:headEnd/>
            <a:tailEnd/>
          </a:ln>
        </p:spPr>
      </p:pic>
      <p:sp>
        <p:nvSpPr>
          <p:cNvPr id="180236" name="Oval 12"/>
          <p:cNvSpPr>
            <a:spLocks noChangeArrowheads="1"/>
          </p:cNvSpPr>
          <p:nvPr/>
        </p:nvSpPr>
        <p:spPr bwMode="auto">
          <a:xfrm>
            <a:off x="5738813" y="1776413"/>
            <a:ext cx="639762" cy="871537"/>
          </a:xfrm>
          <a:prstGeom prst="ellipse">
            <a:avLst/>
          </a:prstGeom>
          <a:solidFill>
            <a:srgbClr val="8CB882">
              <a:alpha val="50000"/>
            </a:srgbClr>
          </a:solidFill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endParaRPr lang="en-US" sz="1900">
              <a:latin typeface="Arial Narrow" pitchFamily="34" charset="0"/>
            </a:endParaRPr>
          </a:p>
        </p:txBody>
      </p:sp>
      <p:sp>
        <p:nvSpPr>
          <p:cNvPr id="180237" name="Oval 13"/>
          <p:cNvSpPr>
            <a:spLocks noChangeArrowheads="1"/>
          </p:cNvSpPr>
          <p:nvPr/>
        </p:nvSpPr>
        <p:spPr bwMode="auto">
          <a:xfrm>
            <a:off x="5715000" y="2759075"/>
            <a:ext cx="506413" cy="709613"/>
          </a:xfrm>
          <a:prstGeom prst="ellipse">
            <a:avLst/>
          </a:prstGeom>
          <a:solidFill>
            <a:srgbClr val="0033CC">
              <a:alpha val="50000"/>
            </a:srgbClr>
          </a:solidFill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lIns="94512" tIns="47256" rIns="94512" bIns="47256" anchor="ctr"/>
          <a:lstStyle/>
          <a:p>
            <a:pPr algn="ctr" eaLnBrk="0" hangingPunct="0"/>
            <a:endParaRPr lang="en-US" sz="1900">
              <a:solidFill>
                <a:srgbClr val="E3D8C7"/>
              </a:solidFill>
              <a:latin typeface="Arial Narrow" pitchFamily="34" charset="0"/>
            </a:endParaRPr>
          </a:p>
        </p:txBody>
      </p:sp>
      <p:sp>
        <p:nvSpPr>
          <p:cNvPr id="180238" name="Oval 14"/>
          <p:cNvSpPr>
            <a:spLocks noChangeArrowheads="1"/>
          </p:cNvSpPr>
          <p:nvPr/>
        </p:nvSpPr>
        <p:spPr bwMode="auto">
          <a:xfrm>
            <a:off x="6284913" y="1276350"/>
            <a:ext cx="661987" cy="493713"/>
          </a:xfrm>
          <a:prstGeom prst="ellipse">
            <a:avLst/>
          </a:prstGeom>
          <a:solidFill>
            <a:srgbClr val="FF9900">
              <a:alpha val="50000"/>
            </a:srgbClr>
          </a:solidFill>
          <a:ln w="28575">
            <a:solidFill>
              <a:srgbClr val="D474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455613" y="5154613"/>
            <a:ext cx="3581400" cy="865187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Oval 16" descr="20%"/>
          <p:cNvSpPr>
            <a:spLocks noChangeArrowheads="1"/>
          </p:cNvSpPr>
          <p:nvPr/>
        </p:nvSpPr>
        <p:spPr bwMode="auto">
          <a:xfrm>
            <a:off x="7346950" y="1638300"/>
            <a:ext cx="441325" cy="677863"/>
          </a:xfrm>
          <a:prstGeom prst="ellipse">
            <a:avLst/>
          </a:prstGeom>
          <a:pattFill prst="pct20">
            <a:fgClr>
              <a:srgbClr val="FF33CC"/>
            </a:fgClr>
            <a:bgClr>
              <a:schemeClr val="bg1"/>
            </a:bgClr>
          </a:pattFill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608013" y="5283200"/>
            <a:ext cx="31257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lnSpc>
                <a:spcPct val="70000"/>
              </a:lnSpc>
            </a:pPr>
            <a:r>
              <a:rPr lang="es-MX" sz="3200" b="1" u="none">
                <a:solidFill>
                  <a:srgbClr val="0033CC"/>
                </a:solidFill>
                <a:latin typeface="BabelSans" pitchFamily="2" charset="0"/>
              </a:rPr>
              <a:t>UCAN</a:t>
            </a:r>
          </a:p>
          <a:p>
            <a:pPr>
              <a:lnSpc>
                <a:spcPct val="70000"/>
              </a:lnSpc>
            </a:pPr>
            <a:r>
              <a:rPr lang="es-MX" sz="2500" u="none">
                <a:solidFill>
                  <a:srgbClr val="0033CC"/>
                </a:solidFill>
                <a:latin typeface="BabelSans" pitchFamily="2" charset="0"/>
              </a:rPr>
              <a:t>1 paraje rural</a:t>
            </a:r>
            <a:endParaRPr lang="es-ES" sz="2500" u="none">
              <a:solidFill>
                <a:srgbClr val="0033CC"/>
              </a:solidFill>
              <a:latin typeface="BabelSans" pitchFamily="2" charset="0"/>
            </a:endParaRPr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387350" y="47625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u="none">
                <a:solidFill>
                  <a:srgbClr val="D47428"/>
                </a:solidFill>
                <a:latin typeface="BabelSans" pitchFamily="2" charset="0"/>
              </a:rPr>
              <a:t>Área de cobertura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 animBg="1"/>
      <p:bldP spid="180229" grpId="0" autoUpdateAnimBg="0"/>
      <p:bldP spid="180230" grpId="0" animBg="1"/>
      <p:bldP spid="180231" grpId="0" autoUpdateAnimBg="0"/>
      <p:bldP spid="180232" grpId="0" autoUpdateAnimBg="0"/>
      <p:bldP spid="180233" grpId="0" animBg="1"/>
      <p:bldP spid="180236" grpId="0" animBg="1" autoUpdateAnimBg="0"/>
      <p:bldP spid="180237" grpId="0" animBg="1" autoUpdateAnimBg="0"/>
      <p:bldP spid="180238" grpId="0" animBg="1"/>
      <p:bldP spid="180239" grpId="0" animBg="1"/>
      <p:bldP spid="180240" grpId="0" animBg="1"/>
      <p:bldP spid="180241" grpId="0" autoUpdateAnimBg="0"/>
      <p:bldP spid="18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 descr="cabrit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949450"/>
            <a:ext cx="8229600" cy="4525963"/>
          </a:xfrm>
        </p:spPr>
        <p:txBody>
          <a:bodyPr/>
          <a:lstStyle/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Área de cobertura.</a:t>
            </a:r>
          </a:p>
          <a:p>
            <a:r>
              <a:rPr lang="es-ES" sz="3600">
                <a:solidFill>
                  <a:srgbClr val="D47428"/>
                </a:solidFill>
                <a:latin typeface="BabelSans" pitchFamily="2" charset="0"/>
              </a:rPr>
              <a:t>Problemas iniciales.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Governance.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Soluciones.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Perspectivas futuras.</a:t>
            </a:r>
          </a:p>
          <a:p>
            <a:endParaRPr lang="es-ES" sz="3600">
              <a:solidFill>
                <a:srgbClr val="D47428"/>
              </a:solidFill>
              <a:latin typeface="BabelSans" pitchFamily="2" charset="0"/>
            </a:endParaRPr>
          </a:p>
          <a:p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fdo11mujer copi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3038"/>
            <a:ext cx="9140825" cy="7031038"/>
          </a:xfrm>
          <a:prstGeom prst="rect">
            <a:avLst/>
          </a:prstGeom>
          <a:noFill/>
        </p:spPr>
      </p:pic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471488" y="1314450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358775" y="37465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 u="none">
                <a:solidFill>
                  <a:srgbClr val="D47428"/>
                </a:solidFill>
                <a:latin typeface="BabelSans" pitchFamily="2" charset="0"/>
              </a:rPr>
              <a:t>Problemas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nimBg="1"/>
      <p:bldP spid="1587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caprin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471488" y="1314450"/>
            <a:ext cx="8229600" cy="0"/>
          </a:xfrm>
          <a:prstGeom prst="line">
            <a:avLst/>
          </a:prstGeom>
          <a:noFill/>
          <a:ln w="38100">
            <a:solidFill>
              <a:srgbClr val="D474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58775" y="37465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 u="none">
                <a:solidFill>
                  <a:srgbClr val="D47428"/>
                </a:solidFill>
                <a:latin typeface="BabelSans" pitchFamily="2" charset="0"/>
              </a:rPr>
              <a:t>Problemas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46075" y="1489075"/>
            <a:ext cx="84518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Tenencia precaria de tierras.</a:t>
            </a:r>
          </a:p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Productos tradicionales con escaso valor.</a:t>
            </a:r>
          </a:p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Dificultades para la comercialización.</a:t>
            </a:r>
          </a:p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Carencia de infraestructura caminera.</a:t>
            </a:r>
          </a:p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Limitada disponibilidad de agua.</a:t>
            </a:r>
          </a:p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Dificultades en el acceso a la salud.</a:t>
            </a:r>
          </a:p>
          <a:p>
            <a:pPr>
              <a:buFontTx/>
              <a:buChar char="•"/>
            </a:pPr>
            <a:r>
              <a:rPr lang="es-AR" sz="3600" b="1" u="none">
                <a:solidFill>
                  <a:schemeClr val="hlink"/>
                </a:solidFill>
                <a:latin typeface="BabelSans" pitchFamily="2" charset="0"/>
              </a:rPr>
              <a:t> Población dispersa y poco organizada.</a:t>
            </a:r>
          </a:p>
          <a:p>
            <a:endParaRPr lang="es-AR" sz="3600" b="1" u="none">
              <a:solidFill>
                <a:schemeClr val="hlink"/>
              </a:solidFill>
              <a:latin typeface="BabelSans" pitchFamily="2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s-ES" sz="3600" b="1" u="none">
              <a:solidFill>
                <a:srgbClr val="D47428"/>
              </a:solidFill>
              <a:latin typeface="BabelSans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6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6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>
                <a:solidFill>
                  <a:srgbClr val="D47428"/>
                </a:solidFill>
                <a:latin typeface="BabelSans" pitchFamily="2" charset="0"/>
              </a:rPr>
              <a:t>Ejes de la presentación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949450"/>
            <a:ext cx="8229600" cy="4525963"/>
          </a:xfrm>
        </p:spPr>
        <p:txBody>
          <a:bodyPr/>
          <a:lstStyle/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Área de cobertura.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Problemas iniciales.</a:t>
            </a:r>
          </a:p>
          <a:p>
            <a:r>
              <a:rPr lang="es-ES" sz="3600">
                <a:solidFill>
                  <a:schemeClr val="hlink"/>
                </a:solidFill>
                <a:latin typeface="BabelSans" pitchFamily="2" charset="0"/>
              </a:rPr>
              <a:t>Governance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Soluciones.</a:t>
            </a:r>
          </a:p>
          <a:p>
            <a:r>
              <a:rPr lang="es-ES" sz="3600">
                <a:solidFill>
                  <a:schemeClr val="bg2"/>
                </a:solidFill>
                <a:latin typeface="BabelSans" pitchFamily="2" charset="0"/>
              </a:rPr>
              <a:t>Perspectivas futuras.</a:t>
            </a:r>
          </a:p>
          <a:p>
            <a:endParaRPr lang="es-ES" sz="3600">
              <a:solidFill>
                <a:srgbClr val="D47428"/>
              </a:solidFill>
              <a:latin typeface="BabelSans" pitchFamily="2" charset="0"/>
            </a:endParaRPr>
          </a:p>
          <a:p>
            <a:endParaRPr lang="es-ES" sz="4600">
              <a:solidFill>
                <a:srgbClr val="D47428"/>
              </a:solidFill>
              <a:latin typeface="BabelSan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47428"/>
      </a:hlink>
      <a:folHlink>
        <a:srgbClr val="D4742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4742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47428"/>
        </a:hlink>
        <a:folHlink>
          <a:srgbClr val="D474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363</Words>
  <Application>Microsoft Office PowerPoint</Application>
  <PresentationFormat>On-screen Show (4:3)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BabelSans</vt:lpstr>
      <vt:lpstr>Wingdings 2</vt:lpstr>
      <vt:lpstr>Arial Narrow</vt:lpstr>
      <vt:lpstr>Diseño predeterminado</vt:lpstr>
      <vt:lpstr>Programa de Desarrollo de Cadenas Productivas en la Provincia de Córdoba</vt:lpstr>
      <vt:lpstr>Ejes de la presentación</vt:lpstr>
      <vt:lpstr>Ejes de la presentación</vt:lpstr>
      <vt:lpstr>Slide 4</vt:lpstr>
      <vt:lpstr>Slide 5</vt:lpstr>
      <vt:lpstr>Ejes de la presentación</vt:lpstr>
      <vt:lpstr>Slide 7</vt:lpstr>
      <vt:lpstr>Slide 8</vt:lpstr>
      <vt:lpstr>Ejes de la presentación</vt:lpstr>
      <vt:lpstr>Slide 10</vt:lpstr>
      <vt:lpstr>Slide 11</vt:lpstr>
      <vt:lpstr>Slide 12</vt:lpstr>
      <vt:lpstr>Slide 13</vt:lpstr>
      <vt:lpstr>Ejes de la presentación</vt:lpstr>
      <vt:lpstr>Soluciones en tenencia de la tierra</vt:lpstr>
      <vt:lpstr>Estudio satelital del territorio</vt:lpstr>
      <vt:lpstr>Soluciones en comercialización</vt:lpstr>
      <vt:lpstr>Slide 18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diseño conceptual</dc:title>
  <dc:creator>.</dc:creator>
  <cp:lastModifiedBy>anarod</cp:lastModifiedBy>
  <cp:revision>77</cp:revision>
  <dcterms:created xsi:type="dcterms:W3CDTF">2006-10-02T21:47:04Z</dcterms:created>
  <dcterms:modified xsi:type="dcterms:W3CDTF">2010-07-12T13:35:24Z</dcterms:modified>
</cp:coreProperties>
</file>