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334" r:id="rId4"/>
    <p:sldId id="259" r:id="rId5"/>
    <p:sldId id="341" r:id="rId6"/>
    <p:sldId id="338" r:id="rId7"/>
    <p:sldId id="339" r:id="rId8"/>
    <p:sldId id="348" r:id="rId9"/>
    <p:sldId id="349" r:id="rId10"/>
    <p:sldId id="351" r:id="rId11"/>
    <p:sldId id="350" r:id="rId12"/>
  </p:sldIdLst>
  <p:sldSz cx="9144000" cy="6858000" type="screen4x3"/>
  <p:notesSz cx="6858000" cy="9236075"/>
  <p:embeddedFontLst>
    <p:embeddedFont>
      <p:font typeface="Verdana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FFFF00"/>
    <a:srgbClr val="66FF33"/>
    <a:srgbClr val="FFFF66"/>
    <a:srgbClr val="000204"/>
    <a:srgbClr val="FF0000"/>
    <a:srgbClr val="99CC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482" autoAdjust="0"/>
    <p:restoredTop sz="78146" autoAdjust="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088" y="-330"/>
      </p:cViewPr>
      <p:guideLst>
        <p:guide orient="horz" pos="2909"/>
        <p:guide pos="216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90" tIns="45894" rIns="91790" bIns="45894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90" tIns="45894" rIns="91790" bIns="458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n-US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2973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90" tIns="45894" rIns="91790" bIns="45894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90" tIns="45894" rIns="91790" bIns="458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CD957C53-B519-4B28-9D8D-6D8C61988A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5" tIns="45208" rIns="90415" bIns="45208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5" tIns="45208" rIns="90415" bIns="4520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7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7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798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5" tIns="45208" rIns="90415" bIns="45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5" tIns="45208" rIns="90415" bIns="45208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772525"/>
            <a:ext cx="297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15" tIns="45208" rIns="90415" bIns="4520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Arial" pitchFamily="34" charset="0"/>
              </a:defRPr>
            </a:lvl1pPr>
          </a:lstStyle>
          <a:p>
            <a:fld id="{FBE92440-0AF3-4EC5-84B9-322D4E7BFC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ECEFE-B811-49B9-85D5-013F6271ADB1}" type="slidenum">
              <a:rPr lang="en-US"/>
              <a:pPr/>
              <a:t>1</a:t>
            </a:fld>
            <a:endParaRPr lang="en-US"/>
          </a:p>
        </p:txBody>
      </p:sp>
      <p:sp>
        <p:nvSpPr>
          <p:cNvPr id="176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97AF8-A2C8-412D-912B-1C2AC824BF6A}" type="slidenum">
              <a:rPr lang="en-US"/>
              <a:pPr/>
              <a:t>10</a:t>
            </a:fld>
            <a:endParaRPr lang="en-US"/>
          </a:p>
        </p:txBody>
      </p:sp>
      <p:sp>
        <p:nvSpPr>
          <p:cNvPr id="348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Clr>
                <a:srgbClr val="66FF33"/>
              </a:buClr>
              <a:buFont typeface="Wingdings" pitchFamily="2" charset="2"/>
              <a:buNone/>
            </a:pPr>
            <a:endParaRPr lang="en-US" sz="100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C4BA4-DCF7-4CDF-8956-873862814EAB}" type="slidenum">
              <a:rPr lang="en-US"/>
              <a:pPr/>
              <a:t>11</a:t>
            </a:fld>
            <a:endParaRPr lang="en-US"/>
          </a:p>
        </p:txBody>
      </p:sp>
      <p:sp>
        <p:nvSpPr>
          <p:cNvPr id="346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Clr>
                <a:srgbClr val="66FF33"/>
              </a:buClr>
              <a:buFont typeface="Wingdings" pitchFamily="2" charset="2"/>
              <a:buNone/>
            </a:pPr>
            <a:endParaRPr lang="en-US" sz="100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60E24-4FBE-4742-92FF-03C42BCC4827}" type="slidenum">
              <a:rPr lang="en-US"/>
              <a:pPr/>
              <a:t>2</a:t>
            </a:fld>
            <a:endParaRPr 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7763" y="533400"/>
            <a:ext cx="4618037" cy="3463925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34C0A-DCA0-40B1-AE93-B9DC69689CAB}" type="slidenum">
              <a:rPr lang="en-US"/>
              <a:pPr/>
              <a:t>3</a:t>
            </a:fld>
            <a:endParaRPr lang="en-US"/>
          </a:p>
        </p:txBody>
      </p:sp>
      <p:sp>
        <p:nvSpPr>
          <p:cNvPr id="270338" name="Rectangle 4098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1000" b="1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AAD23-C93C-41BB-A3B4-AA28DA8A7ED9}" type="slidenum">
              <a:rPr lang="en-US"/>
              <a:pPr/>
              <a:t>4</a:t>
            </a:fld>
            <a:endParaRPr lang="en-US"/>
          </a:p>
        </p:txBody>
      </p:sp>
      <p:sp>
        <p:nvSpPr>
          <p:cNvPr id="1751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7763" y="533400"/>
            <a:ext cx="4618037" cy="3463925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114800"/>
            <a:ext cx="5500688" cy="4832350"/>
          </a:xfrm>
        </p:spPr>
        <p:txBody>
          <a:bodyPr/>
          <a:lstStyle/>
          <a:p>
            <a:pPr marL="228600" indent="-228600" algn="ctr">
              <a:spcBef>
                <a:spcPct val="0"/>
              </a:spcBef>
            </a:pPr>
            <a:endParaRPr lang="en-US" i="1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8A471-C52F-4141-8EC4-3DE4187B0E64}" type="slidenum">
              <a:rPr lang="en-US"/>
              <a:pPr/>
              <a:t>5</a:t>
            </a:fld>
            <a:endParaRPr lang="en-US"/>
          </a:p>
        </p:txBody>
      </p:sp>
      <p:sp>
        <p:nvSpPr>
          <p:cNvPr id="338946" name="Rectangle 2050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/>
            <a:endParaRPr lang="en-US" sz="90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F1CAE-9517-4244-904E-3DD938240905}" type="slidenum">
              <a:rPr lang="en-US"/>
              <a:pPr/>
              <a:t>6</a:t>
            </a:fld>
            <a:endParaRPr lang="en-US"/>
          </a:p>
        </p:txBody>
      </p:sp>
      <p:sp>
        <p:nvSpPr>
          <p:cNvPr id="316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Clr>
                <a:srgbClr val="66FF33"/>
              </a:buClr>
              <a:buFont typeface="Wingdings" pitchFamily="2" charset="2"/>
              <a:buNone/>
            </a:pPr>
            <a:endParaRPr lang="en-US" sz="1100" b="1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63A44-AE7B-49B1-8990-F53EFDE3D307}" type="slidenum">
              <a:rPr lang="en-US"/>
              <a:pPr/>
              <a:t>7</a:t>
            </a:fld>
            <a:endParaRPr lang="en-US"/>
          </a:p>
        </p:txBody>
      </p:sp>
      <p:sp>
        <p:nvSpPr>
          <p:cNvPr id="318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Clr>
                <a:srgbClr val="66FF33"/>
              </a:buClr>
              <a:buFont typeface="Wingdings" pitchFamily="2" charset="2"/>
              <a:buNone/>
            </a:pPr>
            <a:endParaRPr lang="en-US" sz="100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DC771-E5D5-4569-B995-A61CF1120DFD}" type="slidenum">
              <a:rPr lang="en-US"/>
              <a:pPr/>
              <a:t>8</a:t>
            </a:fld>
            <a:endParaRPr lang="en-US"/>
          </a:p>
        </p:txBody>
      </p:sp>
      <p:sp>
        <p:nvSpPr>
          <p:cNvPr id="342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Clr>
                <a:srgbClr val="66FF33"/>
              </a:buClr>
              <a:buFont typeface="Wingdings" pitchFamily="2" charset="2"/>
              <a:buNone/>
            </a:pPr>
            <a:endParaRPr lang="en-US" sz="100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77668-71E4-41BF-9223-9F95B80951EC}" type="slidenum">
              <a:rPr lang="en-US"/>
              <a:pPr/>
              <a:t>9</a:t>
            </a:fld>
            <a:endParaRPr lang="en-US"/>
          </a:p>
        </p:txBody>
      </p:sp>
      <p:sp>
        <p:nvSpPr>
          <p:cNvPr id="344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Clr>
                <a:srgbClr val="66FF33"/>
              </a:buClr>
              <a:buFont typeface="Wingdings" pitchFamily="2" charset="2"/>
              <a:buNone/>
            </a:pPr>
            <a:endParaRPr lang="en-US" sz="100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1026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13667" name="Freeform 1027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8" name="Freeform 1028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9" name="Freeform 1029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670" name="Group 1030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3671" name="Freeform 1031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2" name="Freeform 1032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3" name="Freeform 1033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4" name="Freeform 1034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5" name="Freeform 1035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6" name="Freeform 1036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7" name="Freeform 1037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8" name="Freeform 1038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9" name="Freeform 1039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80" name="Freeform 1040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81" name="Freeform 1041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82" name="Freeform 1042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83" name="Freeform 1043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684" name="Freeform 1044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Freeform 1045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6" name="Freeform 1046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Freeform 1047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Freeform 1048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9" name="Freeform 1049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0" name="Freeform 1050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1" name="Freeform 1051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2" name="Line 1052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93" name="Line 1053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94" name="Line 1054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695" name="Group 1055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3696" name="Line 1056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97" name="Line 1057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98" name="Line 1058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99" name="Line 1059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0" name="Line 1060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701" name="Line 1061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702" name="Line 1062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703" name="Rectangle 106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704" name="Rectangle 106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705" name="Rectangle 106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706" name="Rectangle 106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707" name="Rectangle 106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8A0F0E-F923-40FE-A614-8A270C3E2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15CE3-7D66-4E85-BA1E-5470E6BBC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8C276-5B1D-4281-99DF-AC338BA39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E675F-EE5F-4BDA-8723-18DE20963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1E5CD-0677-473B-8D26-BA621DDB2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E1E32-EC07-4E71-A16B-7B0036658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691FD-86DE-4AAD-980D-66DBF7908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4AB75-3725-4669-8114-29B008907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B3F47-9E31-4452-B0B0-7771038DC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68571-E437-4AE7-869C-87D717CA7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C4BA3-335D-4BA4-802A-A7FEF2B1F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126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64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6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6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6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26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6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7543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26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26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671B91-5DF4-4FE4-8E4D-1AA0427051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6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88F46CC-4B34-4A0C-8D51-6EFD8CDE4394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534400" cy="2133600"/>
          </a:xfrm>
        </p:spPr>
        <p:txBody>
          <a:bodyPr/>
          <a:lstStyle/>
          <a:p>
            <a:r>
              <a:rPr lang="en-US" sz="4400">
                <a:solidFill>
                  <a:srgbClr val="FFCC66"/>
                </a:solidFill>
                <a:latin typeface="Verdana" pitchFamily="34" charset="0"/>
              </a:rPr>
              <a:t>El Monitoreo de Iniciativas Complejas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14600" y="4740275"/>
            <a:ext cx="4038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Washington, D.C.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100">
                <a:effectLst>
                  <a:outerShdw blurRad="38100" dist="38100" dir="2700000" algn="tl">
                    <a:srgbClr val="000000"/>
                  </a:outerShdw>
                </a:effectLst>
              </a:rPr>
              <a:t>Octubre 2007</a:t>
            </a:r>
            <a:endParaRPr lang="en-US" sz="2100"/>
          </a:p>
        </p:txBody>
      </p:sp>
      <p:pic>
        <p:nvPicPr>
          <p:cNvPr id="2055" name="Picture 7" descr="http://www.paho.org/images/MDG/iad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5715000"/>
            <a:ext cx="647700" cy="795338"/>
          </a:xfrm>
          <a:prstGeom prst="rect">
            <a:avLst/>
          </a:prstGeom>
          <a:noFill/>
        </p:spPr>
      </p:pic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219200" y="3200400"/>
            <a:ext cx="66294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Gabriel Casaburi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Banco Interamericano de Desarrollo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EEDA-0E9E-45BC-AAC2-E82F7078A0C3}" type="slidenum">
              <a:rPr lang="en-US"/>
              <a:pPr/>
              <a:t>10</a:t>
            </a:fld>
            <a:endParaRPr lang="en-US"/>
          </a:p>
        </p:txBody>
      </p:sp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838200" indent="-838200" algn="ctr"/>
            <a:r>
              <a:rPr lang="en-US" sz="28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Propuesta de Grupo de Expertos (II)</a:t>
            </a:r>
            <a:endParaRPr lang="en-US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10600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</a:rPr>
              <a:t>Recomendaciones de Expertos (Cont.):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/>
              <a:t> </a:t>
            </a:r>
            <a:r>
              <a:rPr lang="en-US"/>
              <a:t>Elegir una variable de resultado específica para cada </a:t>
            </a:r>
            <a:r>
              <a:rPr lang="en-US" i="1"/>
              <a:t>cluster</a:t>
            </a:r>
            <a:r>
              <a:rPr lang="en-US"/>
              <a:t> (dependiendo el caso podrá ser valor, calidad, mercados nuevos, producción, etc)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Tomar líneas de base dinámicas, que incorporen datos de 5-10 años previos a la intervención del Programa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Para variables de resultados, como cambios actitudinales, los consultores proponen una serie de preguntas y de formas relevar información que mitigue los peligros del sesgo del beneficiario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Para cada una de estas ideas, hay una propuesta econométrica para tratarla, y sugerencias para superar problemas en la práctica que los testeos en el terreno identificaron</a:t>
            </a:r>
            <a:endParaRPr lang="en-US" sz="24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655E-FD5A-42E0-B7DE-13A200E5A3DE}" type="slidenum">
              <a:rPr lang="en-US"/>
              <a:pPr/>
              <a:t>11</a:t>
            </a:fld>
            <a:endParaRPr lang="en-US"/>
          </a:p>
        </p:txBody>
      </p:sp>
      <p:sp>
        <p:nvSpPr>
          <p:cNvPr id="345090" name="Rectangle 2"/>
          <p:cNvSpPr>
            <a:spLocks noChangeArrowheads="1"/>
          </p:cNvSpPr>
          <p:nvPr/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838200" indent="-838200" algn="ctr"/>
            <a:r>
              <a:rPr lang="en-US" sz="28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Conclusiones</a:t>
            </a:r>
            <a:endParaRPr lang="en-US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4724400"/>
          </a:xfrm>
          <a:noFill/>
          <a:ln/>
        </p:spPr>
        <p:txBody>
          <a:bodyPr/>
          <a:lstStyle/>
          <a:p>
            <a:pPr marL="233363" lvl="1" indent="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 El monitoreo y evaluación de este tipo de políticas presenta desafíos enormes</a:t>
            </a:r>
          </a:p>
          <a:p>
            <a:pPr marL="233363" lvl="1" indent="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 Dado el aumento de los recursos invertidos en este tipo de programas en el mundo, hay una creciente exigencia de mostrar resultados concretos</a:t>
            </a:r>
          </a:p>
          <a:p>
            <a:pPr marL="233363" lvl="1" indent="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 Fruto de esta necesidad hay avances y aprendizaje sobre como enfrentar los desafíos, hoy distribuidos entre ejecutores, organismos de financiamiento y agencias públicas</a:t>
            </a:r>
          </a:p>
          <a:p>
            <a:pPr marL="233363" lvl="1" indent="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 Talleres y encuentros como este deben servir para compartir estos avances e ir contruyendo consensos sobre “mejores prácticas” en monitoreo y evaluación de iniciativas complejas de mejora de la competitividad de pequeñas empresas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219200" y="60198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CC00"/>
                </a:solidFill>
              </a:rPr>
              <a:t>MUCHAS GRACIAS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E2BB-2C6B-4765-8EE0-43E145C2B2BA}" type="slidenum">
              <a:rPr lang="en-US"/>
              <a:pPr/>
              <a:t>2</a:t>
            </a:fld>
            <a:endParaRPr lang="en-US"/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Experiencia del Banco en Iniciativas de </a:t>
            </a:r>
            <a:r>
              <a:rPr lang="en-US" sz="3200" i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clusters</a:t>
            </a:r>
            <a:r>
              <a:rPr lang="en-US" sz="3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países del Cono Sur</a:t>
            </a:r>
          </a:p>
        </p:txBody>
      </p:sp>
      <p:sp>
        <p:nvSpPr>
          <p:cNvPr id="115770" name="Text Box 58"/>
          <p:cNvSpPr txBox="1">
            <a:spLocks noChangeArrowheads="1"/>
          </p:cNvSpPr>
          <p:nvPr/>
        </p:nvSpPr>
        <p:spPr bwMode="auto">
          <a:xfrm>
            <a:off x="4724400" y="2590800"/>
            <a:ext cx="3962400" cy="40259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Programas Sub-Nacionales</a:t>
            </a:r>
            <a:endParaRPr lang="en-US" sz="28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39725" indent="-339725"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Sólo apoyo no-financiero a clusters (5 Estados en Brasil)</a:t>
            </a:r>
          </a:p>
          <a:p>
            <a:pPr marL="339725" indent="-339725"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Combinación de apoyo financiero y no financiero (San Juan, Argentina) </a:t>
            </a:r>
          </a:p>
          <a:p>
            <a:pPr marL="339725" indent="-339725"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Apoyo integral a cadenas productivas: financiero, no financiero, infraestructura, clima de negocios, etc. (Mendoza y Entre Ríos en Argentina)</a:t>
            </a:r>
          </a:p>
          <a:p>
            <a:pPr marL="339725" indent="-339725">
              <a:lnSpc>
                <a:spcPct val="9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Generación de institucionalidad para desarrollo de clusters locales (Chile)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160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39725" indent="-339725">
              <a:spcBef>
                <a:spcPct val="50000"/>
              </a:spcBef>
              <a:buFont typeface="Wingdings" pitchFamily="2" charset="2"/>
              <a:buChar char="Ø"/>
            </a:pPr>
            <a:endParaRPr lang="en-US" sz="1000"/>
          </a:p>
        </p:txBody>
      </p:sp>
      <p:sp>
        <p:nvSpPr>
          <p:cNvPr id="115783" name="Text Box 71"/>
          <p:cNvSpPr txBox="1">
            <a:spLocks noChangeArrowheads="1"/>
          </p:cNvSpPr>
          <p:nvPr/>
        </p:nvSpPr>
        <p:spPr bwMode="auto">
          <a:xfrm>
            <a:off x="304800" y="2590800"/>
            <a:ext cx="3886200" cy="3076575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 algn="ctr">
              <a:lnSpc>
                <a:spcPct val="12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None/>
            </a:pPr>
            <a:r>
              <a:rPr lang="en-US" sz="20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Programas Nacionales</a:t>
            </a:r>
          </a:p>
          <a:p>
            <a:pPr marL="339725" indent="-339725"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Apoyo no-financiero a clusters (Uruguay)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39725" indent="-339725"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Apoyo a clusters en el marco de un conjunto de políticas de apoyo a Pymes (Sepyme, Argentina)</a:t>
            </a:r>
          </a:p>
          <a:p>
            <a:pPr marL="339725" indent="-339725"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Apoyo a sectores productivos orientados a la exportación (Paraguay)</a:t>
            </a:r>
          </a:p>
          <a:p>
            <a:pPr marL="339725" indent="-339725">
              <a:lnSpc>
                <a:spcPct val="11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None/>
            </a:pPr>
            <a:endParaRPr lang="en-US" sz="5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789" name="Text Box 77"/>
          <p:cNvSpPr txBox="1">
            <a:spLocks noChangeArrowheads="1"/>
          </p:cNvSpPr>
          <p:nvPr/>
        </p:nvSpPr>
        <p:spPr bwMode="auto">
          <a:xfrm>
            <a:off x="533400" y="1295400"/>
            <a:ext cx="8077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En los últimos años los gobiernos de varios países de LAC, en especial los del Cono Sur, pidieron apoyo al Banco para lanzar políticas de apoyo al desarrollo y fortalecimiento de </a:t>
            </a:r>
            <a:r>
              <a:rPr lang="en-US" i="1"/>
              <a:t>clusters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24D8F-1D77-4CC3-AE72-DC5E61F55C87}" type="slidenum">
              <a:rPr lang="en-US"/>
              <a:pPr/>
              <a:t>3</a:t>
            </a:fld>
            <a:endParaRPr lang="en-US"/>
          </a:p>
        </p:txBody>
      </p:sp>
      <p:sp>
        <p:nvSpPr>
          <p:cNvPr id="269323" name="Text Box 11"/>
          <p:cNvSpPr txBox="1">
            <a:spLocks noChangeArrowheads="1"/>
          </p:cNvSpPr>
          <p:nvPr>
            <p:ph type="title"/>
          </p:nvPr>
        </p:nvSpPr>
        <p:spPr>
          <a:xfrm>
            <a:off x="76200" y="384175"/>
            <a:ext cx="8839200" cy="1139825"/>
          </a:xfrm>
          <a:noFill/>
          <a:ln/>
        </p:spPr>
        <p:txBody>
          <a:bodyPr/>
          <a:lstStyle/>
          <a:p>
            <a:pPr marL="457200" indent="-457200"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rgbClr val="FFCC66"/>
                </a:solidFill>
                <a:latin typeface="Verdana" pitchFamily="34" charset="0"/>
              </a:rPr>
              <a:t>Desafíos para el monitoreo y la evaluación de este tipo de Iniciativa (I)</a:t>
            </a:r>
          </a:p>
        </p:txBody>
      </p:sp>
      <p:sp>
        <p:nvSpPr>
          <p:cNvPr id="269328" name="Text Box 16"/>
          <p:cNvSpPr txBox="1">
            <a:spLocks noChangeArrowheads="1"/>
          </p:cNvSpPr>
          <p:nvPr/>
        </p:nvSpPr>
        <p:spPr bwMode="auto">
          <a:xfrm>
            <a:off x="838200" y="1981200"/>
            <a:ext cx="7620000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 </a:t>
            </a:r>
            <a:r>
              <a:rPr lang="en-US" sz="2400"/>
              <a:t>Hay muchas políticas de apoyo a clusters, pero pocos datos duros para convencer a los excépticos.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/>
              <a:t> Algunas razones: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ü"/>
            </a:pPr>
            <a:r>
              <a:rPr lang="en-US" sz="2000"/>
              <a:t> Los resultados más tangibles se esperan en plazos relativamente largos, y la mayoría de las iniciativas son recientes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ü"/>
            </a:pPr>
            <a:r>
              <a:rPr lang="en-US" sz="2000"/>
              <a:t> La complejidad intrínseca de medir impactos concretos de estas políticas con grados de atribución significativos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76FD-33A0-4BF4-A04E-3BB4F68B0B83}" type="slidenum">
              <a:rPr lang="en-US"/>
              <a:pPr/>
              <a:t>4</a:t>
            </a:fld>
            <a:endParaRPr lang="en-US"/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3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Desafíos para el monitoreo y la evaluación de este tipo de Iniciativa (II)</a:t>
            </a:r>
          </a:p>
        </p:txBody>
      </p:sp>
      <p:sp>
        <p:nvSpPr>
          <p:cNvPr id="117872" name="Text Box 112"/>
          <p:cNvSpPr txBox="1">
            <a:spLocks noChangeArrowheads="1"/>
          </p:cNvSpPr>
          <p:nvPr/>
        </p:nvSpPr>
        <p:spPr bwMode="auto">
          <a:xfrm>
            <a:off x="838200" y="16446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1475" indent="-371475" algn="ctr">
              <a:spcBef>
                <a:spcPct val="50000"/>
              </a:spcBef>
            </a:pPr>
            <a:r>
              <a:rPr lang="en-US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Existen variados objetivos de estas intervenciones, a medir en plazos diferentes</a:t>
            </a: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876" name="Text Box 116"/>
          <p:cNvSpPr txBox="1">
            <a:spLocks noChangeArrowheads="1"/>
          </p:cNvSpPr>
          <p:nvPr/>
        </p:nvSpPr>
        <p:spPr bwMode="auto">
          <a:xfrm>
            <a:off x="228600" y="2740025"/>
            <a:ext cx="2590800" cy="3432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None/>
            </a:pPr>
            <a:r>
              <a:rPr lang="en-US" b="1">
                <a:solidFill>
                  <a:srgbClr val="FFCC00"/>
                </a:solidFill>
              </a:rPr>
              <a:t>Largo Plazo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 Desarrollo Local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Crecimiento Económico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Aumento Exportaciones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Mejora empleo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Aumento productividad/innova- ción en empresas locales</a:t>
            </a:r>
          </a:p>
        </p:txBody>
      </p:sp>
      <p:sp>
        <p:nvSpPr>
          <p:cNvPr id="117877" name="Text Box 117"/>
          <p:cNvSpPr txBox="1">
            <a:spLocks noChangeArrowheads="1"/>
          </p:cNvSpPr>
          <p:nvPr/>
        </p:nvSpPr>
        <p:spPr bwMode="auto">
          <a:xfrm>
            <a:off x="3200400" y="2743200"/>
            <a:ext cx="2743200" cy="269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None/>
            </a:pPr>
            <a:r>
              <a:rPr lang="en-US" b="1">
                <a:solidFill>
                  <a:srgbClr val="FFCC00"/>
                </a:solidFill>
              </a:rPr>
              <a:t>Mediano Plazo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 Aumento de la coordinación inter-institucional estratégica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 Incremento de la cooperación inter-empresarial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Mejora en el entorno para las firmas locales</a:t>
            </a:r>
          </a:p>
        </p:txBody>
      </p:sp>
      <p:sp>
        <p:nvSpPr>
          <p:cNvPr id="117878" name="Text Box 118"/>
          <p:cNvSpPr txBox="1">
            <a:spLocks noChangeArrowheads="1"/>
          </p:cNvSpPr>
          <p:nvPr/>
        </p:nvSpPr>
        <p:spPr bwMode="auto">
          <a:xfrm>
            <a:off x="6248400" y="2743200"/>
            <a:ext cx="2743200" cy="294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None/>
            </a:pPr>
            <a:r>
              <a:rPr lang="en-US" b="1">
                <a:solidFill>
                  <a:srgbClr val="FFCC00"/>
                </a:solidFill>
              </a:rPr>
              <a:t>Corto Plazo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 Movilización de actores  locales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 Lograr la adhesión inicial y toma de liderazgo  del sector privado</a:t>
            </a:r>
          </a:p>
          <a:p>
            <a:pPr>
              <a:spcBef>
                <a:spcPct val="50000"/>
              </a:spcBef>
              <a:buClr>
                <a:srgbClr val="FFCC66"/>
              </a:buClr>
              <a:buSzPct val="125000"/>
              <a:buFont typeface="Wingdings" pitchFamily="2" charset="2"/>
              <a:buChar char="ü"/>
            </a:pPr>
            <a:r>
              <a:rPr lang="en-US" sz="1600"/>
              <a:t> Ejecución de las acciones planeadas (desembolsos)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A7E0B-AAB7-4E62-9A59-003E68FAD816}" type="slidenum">
              <a:rPr lang="en-US"/>
              <a:pPr/>
              <a:t>5</a:t>
            </a:fld>
            <a:endParaRPr lang="en-US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>
              <a:lnSpc>
                <a:spcPct val="130000"/>
              </a:lnSpc>
              <a:buClr>
                <a:srgbClr val="FFCC00"/>
              </a:buClr>
              <a:buSzPct val="110000"/>
              <a:buFont typeface="Wingdings" pitchFamily="2" charset="2"/>
              <a:buChar char="ü"/>
            </a:pPr>
            <a:r>
              <a:rPr lang="en-US" sz="1600" b="1">
                <a:solidFill>
                  <a:srgbClr val="66FF33"/>
                </a:solidFill>
                <a:effectLst/>
              </a:rPr>
              <a:t>Existe una multiplicidad de actores críticos para el éxito de estas iniciativas</a:t>
            </a:r>
          </a:p>
          <a:p>
            <a:pPr>
              <a:lnSpc>
                <a:spcPct val="130000"/>
              </a:lnSpc>
              <a:buClr>
                <a:srgbClr val="FFCC00"/>
              </a:buClr>
              <a:buSzPct val="110000"/>
              <a:buFont typeface="Wingdings" pitchFamily="2" charset="2"/>
              <a:buChar char="ü"/>
            </a:pPr>
            <a:r>
              <a:rPr lang="en-US" sz="1600" b="1">
                <a:solidFill>
                  <a:srgbClr val="66FF33"/>
                </a:solidFill>
                <a:effectLst/>
              </a:rPr>
              <a:t>Cada uno de estos actores son proveedores de información relevante para las tareas de monitoreo y evaluación</a:t>
            </a:r>
            <a:endParaRPr lang="en-US" sz="1600">
              <a:solidFill>
                <a:srgbClr val="66FF33"/>
              </a:solidFill>
              <a:effectLst/>
            </a:endParaRPr>
          </a:p>
        </p:txBody>
      </p:sp>
      <p:sp>
        <p:nvSpPr>
          <p:cNvPr id="323600" name="Text Box 16"/>
          <p:cNvSpPr txBox="1">
            <a:spLocks noChangeArrowheads="1"/>
          </p:cNvSpPr>
          <p:nvPr/>
        </p:nvSpPr>
        <p:spPr bwMode="auto">
          <a:xfrm>
            <a:off x="0" y="2286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n-US" sz="3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Desafíos para el monitoreo y la evaluación de este tipo de Iniciativa (III)</a:t>
            </a:r>
          </a:p>
        </p:txBody>
      </p:sp>
      <p:sp>
        <p:nvSpPr>
          <p:cNvPr id="323602" name="Text Box 18"/>
          <p:cNvSpPr txBox="1">
            <a:spLocks noChangeArrowheads="1"/>
          </p:cNvSpPr>
          <p:nvPr/>
        </p:nvSpPr>
        <p:spPr bwMode="auto">
          <a:xfrm>
            <a:off x="457200" y="3276600"/>
            <a:ext cx="36576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</a:rPr>
              <a:t>Actores Claves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Empresas individuales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Gobiernos (municipales/ provinciales/nacionales)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Asociaciones empresariales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Agencias e institutos locales (tecnología, sanidad, entrenamiento laboral, etc)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Universidades</a:t>
            </a:r>
          </a:p>
        </p:txBody>
      </p:sp>
      <p:sp>
        <p:nvSpPr>
          <p:cNvPr id="323603" name="Rectangle 19"/>
          <p:cNvSpPr>
            <a:spLocks noChangeArrowheads="1"/>
          </p:cNvSpPr>
          <p:nvPr/>
        </p:nvSpPr>
        <p:spPr bwMode="auto">
          <a:xfrm>
            <a:off x="457200" y="3276600"/>
            <a:ext cx="36576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04" name="Rectangle 20"/>
          <p:cNvSpPr>
            <a:spLocks noChangeArrowheads="1"/>
          </p:cNvSpPr>
          <p:nvPr/>
        </p:nvSpPr>
        <p:spPr bwMode="auto">
          <a:xfrm>
            <a:off x="4648200" y="3276600"/>
            <a:ext cx="36576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05" name="Rectangle 21"/>
          <p:cNvSpPr>
            <a:spLocks noChangeArrowheads="1"/>
          </p:cNvSpPr>
          <p:nvPr/>
        </p:nvSpPr>
        <p:spPr bwMode="auto">
          <a:xfrm>
            <a:off x="4648200" y="3276600"/>
            <a:ext cx="37338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</a:rPr>
              <a:t>Problemas con la información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Pymes:no tienen buena info (o no la quieren dar)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Fuentes secundarias: mala calidad/problemas de confidencialidad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Series históricas: malas</a:t>
            </a:r>
          </a:p>
          <a:p>
            <a:pPr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Grupos de control: muy caros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F654-3891-4B91-AD7C-5F91BC8D68F5}" type="slidenum">
              <a:rPr lang="en-US"/>
              <a:pPr/>
              <a:t>6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pPr marL="838200" indent="-838200"/>
            <a:r>
              <a:rPr lang="en-US" sz="2800">
                <a:solidFill>
                  <a:srgbClr val="FFCC66"/>
                </a:solidFill>
                <a:latin typeface="Verdana" pitchFamily="34" charset="0"/>
              </a:rPr>
              <a:t>Indicadores seleccionados de Monitoreo de Proyectos de clusters del BID</a:t>
            </a:r>
            <a:endParaRPr lang="en-US" sz="1800">
              <a:solidFill>
                <a:srgbClr val="FFCC66"/>
              </a:solidFill>
              <a:latin typeface="Verdana" pitchFamily="34" charset="0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229600" cy="3733800"/>
          </a:xfrm>
        </p:spPr>
        <p:txBody>
          <a:bodyPr/>
          <a:lstStyle/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None/>
            </a:pPr>
            <a:r>
              <a:rPr lang="en-US" sz="2000">
                <a:solidFill>
                  <a:srgbClr val="FFCC00"/>
                </a:solidFill>
              </a:rPr>
              <a:t>Resultado/Impacto (Largo Plazo, 3 años luego de finalizado el Programa)</a:t>
            </a:r>
          </a:p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Aumento del PGB de Provincia/Estado, mayor al aumento del PIB nacional</a:t>
            </a:r>
          </a:p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Aumento de productividad/venta/exportaciones promedio del </a:t>
            </a:r>
            <a:r>
              <a:rPr lang="en-US" sz="2000" i="1"/>
              <a:t>cluster</a:t>
            </a:r>
            <a:r>
              <a:rPr lang="en-US" sz="2000"/>
              <a:t> frente a: a) línea de base y/o b) grupo de control</a:t>
            </a:r>
          </a:p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Aumento de ventas/productividad/ empleo en empresas directamente beneficiadas por el Programa</a:t>
            </a:r>
          </a:p>
        </p:txBody>
      </p:sp>
      <p:sp>
        <p:nvSpPr>
          <p:cNvPr id="315399" name="Text Box 7"/>
          <p:cNvSpPr txBox="1">
            <a:spLocks noChangeArrowheads="1"/>
          </p:cNvSpPr>
          <p:nvPr/>
        </p:nvSpPr>
        <p:spPr bwMode="auto">
          <a:xfrm>
            <a:off x="685800" y="1400175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66FF33"/>
                </a:solidFill>
              </a:rPr>
              <a:t>Considerando las dificultades generales mencionadas y las particulares de cada caso, los proyectos de este tipo en el Banco establecen indicadores “realistas” para seguimiento y evaluación de corto, mediano y largo plazo </a:t>
            </a:r>
          </a:p>
        </p:txBody>
      </p:sp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685800" y="1371600"/>
            <a:ext cx="7924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5280A-4DED-4D2C-9C81-69DE2D8E1B2F}" type="slidenum">
              <a:rPr lang="en-US"/>
              <a:pPr/>
              <a:t>7</a:t>
            </a:fld>
            <a:endParaRPr lang="en-US"/>
          </a:p>
        </p:txBody>
      </p:sp>
      <p:sp>
        <p:nvSpPr>
          <p:cNvPr id="317450" name="Rectangle 10"/>
          <p:cNvSpPr>
            <a:spLocks noChangeArrowheads="1"/>
          </p:cNvSpPr>
          <p:nvPr/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838200" indent="-838200" algn="ctr"/>
            <a:r>
              <a:rPr lang="en-US" sz="28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Indicadores seleccionados de Monitoreo de Proyectos de </a:t>
            </a:r>
            <a:r>
              <a:rPr lang="en-US" sz="2800" i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clusters</a:t>
            </a:r>
            <a:r>
              <a:rPr lang="en-US" sz="28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del BID</a:t>
            </a:r>
            <a:endParaRPr lang="en-US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5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724400"/>
          </a:xfrm>
          <a:noFill/>
          <a:ln/>
        </p:spPr>
        <p:txBody>
          <a:bodyPr/>
          <a:lstStyle/>
          <a:p>
            <a:pPr marL="952500" lvl="1" indent="-4953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None/>
            </a:pPr>
            <a:r>
              <a:rPr lang="en-US" sz="2000">
                <a:solidFill>
                  <a:srgbClr val="FFCC00"/>
                </a:solidFill>
              </a:rPr>
              <a:t>Resultados Intermedios (Mediano Plazo, al final del Programa)</a:t>
            </a:r>
          </a:p>
          <a:p>
            <a:pPr marL="952500" lvl="1" indent="-4953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800"/>
              <a:t>Incremento en el porcentaje de empresas del </a:t>
            </a:r>
            <a:r>
              <a:rPr lang="en-US" sz="1800" i="1"/>
              <a:t>cluster</a:t>
            </a:r>
            <a:r>
              <a:rPr lang="en-US" sz="1800"/>
              <a:t> que incorpora prácticas competitivas (calidad, gestión, ecoeficiencia, marketing)</a:t>
            </a:r>
          </a:p>
          <a:p>
            <a:pPr marL="952500" lvl="1" indent="-4953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800"/>
              <a:t>Aumento de cooperación inter-institucional: incremento en el número de actores no empresariales involucrados en acciones de mejora de competitividad del </a:t>
            </a:r>
            <a:r>
              <a:rPr lang="en-US" sz="1800" i="1"/>
              <a:t>cluster</a:t>
            </a:r>
          </a:p>
          <a:p>
            <a:pPr marL="952500" lvl="1" indent="-4953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800"/>
              <a:t>Aumento de cooperación inter-empresarial: aumento del número de acciones de mejora competitiva que involucran 3+ empresas</a:t>
            </a:r>
          </a:p>
          <a:p>
            <a:pPr marL="952500" lvl="1" indent="-495300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800"/>
              <a:t>Porcentaje de empresas participantes del Programa que manifiestan haber mejorado su posición competitiva (introducido innovaciones de productos o procesos, mejorado su información de mercados relevantes, adoptado prácticas de control de calidad, etc)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357A6-978B-4697-8393-BA2ABBD10DB0}" type="slidenum">
              <a:rPr lang="en-US"/>
              <a:pPr/>
              <a:t>8</a:t>
            </a:fld>
            <a:endParaRPr lang="en-US"/>
          </a:p>
        </p:txBody>
      </p:sp>
      <p:sp>
        <p:nvSpPr>
          <p:cNvPr id="340994" name="Rectangle 1026"/>
          <p:cNvSpPr>
            <a:spLocks noChangeArrowheads="1"/>
          </p:cNvSpPr>
          <p:nvPr/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838200" indent="-838200" algn="ctr"/>
            <a:r>
              <a:rPr lang="en-US" sz="28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Indicadores seleccionados de Monitoreo de Proyectos de clusters del BID</a:t>
            </a:r>
            <a:endParaRPr lang="en-US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09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724400"/>
          </a:xfrm>
          <a:noFill/>
          <a:ln/>
        </p:spPr>
        <p:txBody>
          <a:bodyPr/>
          <a:lstStyle/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None/>
            </a:pPr>
            <a:r>
              <a:rPr lang="en-US" sz="2000">
                <a:solidFill>
                  <a:srgbClr val="FFCC00"/>
                </a:solidFill>
              </a:rPr>
              <a:t>Monitoreo de Productos/Output (Corto Plazo, durante la vida del Programa)</a:t>
            </a:r>
          </a:p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Que se constituya una estructura institucional viable para que interactúen todos los múltiples actores involucrados</a:t>
            </a:r>
          </a:p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Que se realicen y se aprueben planes estratégicos para los </a:t>
            </a:r>
            <a:r>
              <a:rPr lang="en-US" sz="2000" i="1"/>
              <a:t>clusters</a:t>
            </a:r>
            <a:r>
              <a:rPr lang="en-US" sz="2000"/>
              <a:t> con el consenso de todos los </a:t>
            </a:r>
            <a:r>
              <a:rPr lang="en-US" sz="2000" i="1"/>
              <a:t>stakeholders</a:t>
            </a:r>
          </a:p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Número de empresas del </a:t>
            </a:r>
            <a:r>
              <a:rPr lang="en-US" sz="2000" i="1"/>
              <a:t>cluster</a:t>
            </a:r>
            <a:r>
              <a:rPr lang="en-US" sz="2000"/>
              <a:t> que participan de actividades promovidas por los Programas (también medido como porcentaje de empresas del </a:t>
            </a:r>
            <a:r>
              <a:rPr lang="en-US" sz="2000" i="1"/>
              <a:t>cluster</a:t>
            </a:r>
            <a:r>
              <a:rPr lang="en-US" sz="2000"/>
              <a:t>)</a:t>
            </a:r>
          </a:p>
          <a:p>
            <a:pPr marL="952500" lvl="1" indent="-495300"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000"/>
              <a:t>Montos de subsidios para acciones de mejora de la competitividad entregados (al conjunto del </a:t>
            </a:r>
            <a:r>
              <a:rPr lang="en-US" sz="2000" i="1"/>
              <a:t>cluster</a:t>
            </a:r>
            <a:r>
              <a:rPr lang="en-US" sz="2000"/>
              <a:t>, a grupos de empresas o a empresas individuales)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807D-BEF8-4DD1-9748-7F975D9B414C}" type="slidenum">
              <a:rPr lang="en-US"/>
              <a:pPr/>
              <a:t>9</a:t>
            </a:fld>
            <a:endParaRPr lang="en-US"/>
          </a:p>
        </p:txBody>
      </p:sp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838200" indent="-838200" algn="ctr"/>
            <a:r>
              <a:rPr lang="en-US" sz="28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Propuesta de Grupo de Expertos</a:t>
            </a:r>
            <a:endParaRPr lang="en-US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1143000"/>
          </a:xfrm>
          <a:noFill/>
          <a:ln/>
        </p:spPr>
        <p:txBody>
          <a:bodyPr/>
          <a:lstStyle/>
          <a:p>
            <a:pPr marL="114300" lvl="1" indent="0" algn="ctr">
              <a:lnSpc>
                <a:spcPct val="110000"/>
              </a:lnSpc>
              <a:spcBef>
                <a:spcPct val="35000"/>
              </a:spcBef>
              <a:spcAft>
                <a:spcPct val="35000"/>
              </a:spcAft>
              <a:buClr>
                <a:srgbClr val="66FF33"/>
              </a:buClr>
              <a:buFont typeface="Wingdings" pitchFamily="2" charset="2"/>
              <a:buNone/>
            </a:pPr>
            <a:r>
              <a:rPr lang="en-US" sz="1800">
                <a:solidFill>
                  <a:srgbClr val="66FF33"/>
                </a:solidFill>
              </a:rPr>
              <a:t>Ante el creciente número de operaciones de este tipo en el Banco, se contrató en 2007 a un grupo de expertos para proponer una metodología de evaluación de programas de clusters. La propuesta incluyó tests de viabilidad en Programas existentes</a:t>
            </a: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228600" y="3054350"/>
            <a:ext cx="86106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</a:rPr>
              <a:t>Recomendaciones del Equipo de Expertos: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1600"/>
              <a:t> </a:t>
            </a:r>
            <a:r>
              <a:rPr lang="en-US"/>
              <a:t>Tomar el desempeño del </a:t>
            </a:r>
            <a:r>
              <a:rPr lang="en-US" i="1"/>
              <a:t>cluster</a:t>
            </a:r>
            <a:r>
              <a:rPr lang="en-US"/>
              <a:t> como un todo, no medir el impacto en empresas individuales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 Siempre que sea posible, medir el impacto comparando el desempeño del </a:t>
            </a:r>
            <a:r>
              <a:rPr lang="en-US" i="1"/>
              <a:t>cluster</a:t>
            </a:r>
            <a:r>
              <a:rPr lang="en-US"/>
              <a:t> afectado por el Programa, con otro semejante en otra localización geográfica dentro del mismo país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66FF33"/>
              </a:buClr>
              <a:buFont typeface="Wingdings" pitchFamily="2" charset="2"/>
              <a:buChar char="Ø"/>
            </a:pPr>
            <a:r>
              <a:rPr lang="en-US"/>
              <a:t>Cuando no hay </a:t>
            </a:r>
            <a:r>
              <a:rPr lang="en-US" i="1"/>
              <a:t>cluster</a:t>
            </a:r>
            <a:r>
              <a:rPr lang="en-US"/>
              <a:t> comparable, usar como medida los cambios en la curva de oferta del </a:t>
            </a:r>
            <a:r>
              <a:rPr lang="en-US" i="1"/>
              <a:t>cluster</a:t>
            </a:r>
            <a:r>
              <a:rPr lang="en-US"/>
              <a:t> (o una variable de “esfuerzo”, como aumento de inversiones) sobre una línea de base dinámica</a:t>
            </a:r>
            <a:endParaRPr lang="en-US" sz="2400"/>
          </a:p>
        </p:txBody>
      </p:sp>
      <p:sp>
        <p:nvSpPr>
          <p:cNvPr id="343047" name="Rectangle 7"/>
          <p:cNvSpPr>
            <a:spLocks noChangeArrowheads="1"/>
          </p:cNvSpPr>
          <p:nvPr/>
        </p:nvSpPr>
        <p:spPr bwMode="auto">
          <a:xfrm>
            <a:off x="457200" y="1371600"/>
            <a:ext cx="8458200" cy="13716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lobe">
  <a:themeElements>
    <a:clrScheme name="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FF"/>
      </a:hlink>
      <a:folHlink>
        <a:srgbClr val="FFFFFF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12164</TotalTime>
  <Words>1158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Globe</vt:lpstr>
      <vt:lpstr>El Monitoreo de Iniciativas Complejas</vt:lpstr>
      <vt:lpstr>Slide 2</vt:lpstr>
      <vt:lpstr>Desafíos para el monitoreo y la evaluación de este tipo de Iniciativa (I)</vt:lpstr>
      <vt:lpstr>Slide 4</vt:lpstr>
      <vt:lpstr>Slide 5</vt:lpstr>
      <vt:lpstr>Indicadores seleccionados de Monitoreo de Proyectos de clusters del BID</vt:lpstr>
      <vt:lpstr>Slide 7</vt:lpstr>
      <vt:lpstr>Slide 8</vt:lpstr>
      <vt:lpstr>Slide 9</vt:lpstr>
      <vt:lpstr>Slide 10</vt:lpstr>
      <vt:lpstr>Slide 11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Biofuels: Challenges and Oportunities for LAC</dc:title>
  <dc:creator>LMaldonado</dc:creator>
  <cp:lastModifiedBy>anarod</cp:lastModifiedBy>
  <cp:revision>465</cp:revision>
  <dcterms:created xsi:type="dcterms:W3CDTF">2007-01-21T00:20:31Z</dcterms:created>
  <dcterms:modified xsi:type="dcterms:W3CDTF">2010-07-12T03:34:54Z</dcterms:modified>
</cp:coreProperties>
</file>