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714" r:id="rId1"/>
  </p:sldMasterIdLst>
  <p:notesMasterIdLst>
    <p:notesMasterId r:id="rId32"/>
  </p:notesMasterIdLst>
  <p:handoutMasterIdLst>
    <p:handoutMasterId r:id="rId33"/>
  </p:handoutMasterIdLst>
  <p:sldIdLst>
    <p:sldId id="496" r:id="rId2"/>
    <p:sldId id="322" r:id="rId3"/>
    <p:sldId id="507" r:id="rId4"/>
    <p:sldId id="508" r:id="rId5"/>
    <p:sldId id="509" r:id="rId6"/>
    <p:sldId id="510" r:id="rId7"/>
    <p:sldId id="512" r:id="rId8"/>
    <p:sldId id="513" r:id="rId9"/>
    <p:sldId id="515" r:id="rId10"/>
    <p:sldId id="516" r:id="rId11"/>
    <p:sldId id="517" r:id="rId12"/>
    <p:sldId id="518" r:id="rId13"/>
    <p:sldId id="519" r:id="rId14"/>
    <p:sldId id="492" r:id="rId15"/>
    <p:sldId id="465" r:id="rId16"/>
    <p:sldId id="475" r:id="rId17"/>
    <p:sldId id="467" r:id="rId18"/>
    <p:sldId id="469" r:id="rId19"/>
    <p:sldId id="484" r:id="rId20"/>
    <p:sldId id="485" r:id="rId21"/>
    <p:sldId id="486" r:id="rId22"/>
    <p:sldId id="487" r:id="rId23"/>
    <p:sldId id="529" r:id="rId24"/>
    <p:sldId id="530" r:id="rId25"/>
    <p:sldId id="531" r:id="rId26"/>
    <p:sldId id="532" r:id="rId27"/>
    <p:sldId id="536" r:id="rId28"/>
    <p:sldId id="537" r:id="rId29"/>
    <p:sldId id="535" r:id="rId30"/>
    <p:sldId id="314" r:id="rId31"/>
  </p:sldIdLst>
  <p:sldSz cx="9144000" cy="6858000" type="screen4x3"/>
  <p:notesSz cx="6858000" cy="9180513"/>
  <p:embeddedFontLst>
    <p:embeddedFont>
      <p:font typeface="Tahoma" pitchFamily="34" charset="0"/>
      <p:regular r:id="rId34"/>
      <p:bold r:id="rId35"/>
    </p:embeddedFont>
    <p:embeddedFont>
      <p:font typeface="MS Mincho" pitchFamily="49" charset="-128"/>
      <p:regular r:id="rId36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2050" y="720725"/>
            <a:ext cx="4533900" cy="3397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57688"/>
            <a:ext cx="5029200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963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963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</a:defRPr>
            </a:lvl1pPr>
          </a:lstStyle>
          <a:p>
            <a:fld id="{5D6CFF96-71B3-4B2D-AFF4-7A391D2196E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6A0F0-D8D7-4823-B999-FAA79B55EBF2}" type="slidenum">
              <a:rPr lang="es-ES"/>
              <a:pPr/>
              <a:t>2</a:t>
            </a:fld>
            <a:endParaRPr lang="es-ES"/>
          </a:p>
        </p:txBody>
      </p:sp>
      <p:sp>
        <p:nvSpPr>
          <p:cNvPr id="81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3638" y="720725"/>
            <a:ext cx="4530725" cy="3397250"/>
          </a:xfrm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9A0B3-6991-4B7C-8F06-CE712F9AEF02}" type="slidenum">
              <a:rPr lang="es-ES"/>
              <a:pPr/>
              <a:t>3</a:t>
            </a:fld>
            <a:endParaRPr lang="es-ES"/>
          </a:p>
        </p:txBody>
      </p:sp>
      <p:sp>
        <p:nvSpPr>
          <p:cNvPr id="3686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3638" y="720725"/>
            <a:ext cx="4530725" cy="3397250"/>
          </a:xfrm>
          <a:ln cap="flat"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A1076-BB8B-42EF-9554-34CF2CA661DE}" type="slidenum">
              <a:rPr lang="es-ES"/>
              <a:pPr/>
              <a:t>19</a:t>
            </a:fld>
            <a:endParaRPr lang="es-ES"/>
          </a:p>
        </p:txBody>
      </p:sp>
      <p:sp>
        <p:nvSpPr>
          <p:cNvPr id="3287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0863"/>
            <a:ext cx="5029200" cy="4130675"/>
          </a:xfrm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52AA5-72D3-46C7-A261-11DF68072382}" type="slidenum">
              <a:rPr lang="es-ES"/>
              <a:pPr/>
              <a:t>30</a:t>
            </a:fld>
            <a:endParaRPr lang="es-ES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3638" y="720725"/>
            <a:ext cx="4530725" cy="3397250"/>
          </a:xfrm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5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655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655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55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5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5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55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3655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55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655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655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655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SASE   2007</a:t>
            </a:r>
          </a:p>
        </p:txBody>
      </p:sp>
      <p:sp>
        <p:nvSpPr>
          <p:cNvPr id="3655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9DEAD7-C938-4A56-9E1F-80A9F137525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SASE  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B30CA-252F-488E-A1AB-9FBF6C3C15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SASE  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F9BD0-51AF-456F-A696-473BF1607E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SASE  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8B328-A74A-4743-A30D-B33F4C58331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SASE  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B4110-2A11-4020-81D7-7528B3B9232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SASE   2007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10D11-7F92-4C23-8CBC-E38273CEAA7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SASE   2007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F5D8E-D967-4A12-B448-DABAE7032BD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SASE  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BAB91-F4BA-49F9-8FF5-49F8A5B9A6B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SASE  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B74FB-70B8-46A5-A8D5-8FE40508652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SASE   2007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7861E-9B41-4B22-847C-333FBDA7DFF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SASE   2007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29CA9-5CB5-4FC3-B73F-E6FDFE1C6E4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5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645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5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45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645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45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645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645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3645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s-ES"/>
              <a:t>SASE   2007</a:t>
            </a:r>
          </a:p>
        </p:txBody>
      </p:sp>
      <p:sp>
        <p:nvSpPr>
          <p:cNvPr id="3645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090750B-D652-4962-8D71-C47B2BEADBBD}" type="slidenum">
              <a:rPr lang="es-ES"/>
              <a:pPr/>
              <a:t>‹#›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.xml"/><Relationship Id="rId4" Type="http://schemas.openxmlformats.org/officeDocument/2006/relationships/oleObject" Target="../embeddings/Microsoft_Office_Word_97_-_2003_Document5.doc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2.xml"/><Relationship Id="rId4" Type="http://schemas.openxmlformats.org/officeDocument/2006/relationships/oleObject" Target="../embeddings/Microsoft_Office_Word_97_-_2003_Document6.doc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4.jpeg"/><Relationship Id="rId4" Type="http://schemas.openxmlformats.org/officeDocument/2006/relationships/image" Target="../media/image8.emf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5084763"/>
            <a:ext cx="7772400" cy="1431925"/>
          </a:xfrm>
        </p:spPr>
        <p:txBody>
          <a:bodyPr/>
          <a:lstStyle/>
          <a:p>
            <a:r>
              <a:rPr lang="es-ES" sz="2000" u="sng"/>
              <a:t>SEMINARIO - COMPETITIVIDAD DE LAS PEQUEÑAS EMPRESAS:</a:t>
            </a:r>
            <a:r>
              <a:rPr lang="es-ES_tradnl" sz="2000"/>
              <a:t> </a:t>
            </a:r>
            <a:r>
              <a:rPr lang="es-ES" sz="2000" i="1" u="sng"/>
              <a:t>CLUSTERS, </a:t>
            </a:r>
            <a:r>
              <a:rPr lang="es-ES" sz="2000" u="sng"/>
              <a:t>ENTORNO DE NEGOCIOS  Y DESARROLLO LOCAL</a:t>
            </a:r>
            <a:r>
              <a:rPr lang="es-ES" sz="2000"/>
              <a:t> </a:t>
            </a:r>
            <a:r>
              <a:rPr lang="es-PE" sz="2400"/>
              <a:t/>
            </a:r>
            <a:br>
              <a:rPr lang="es-PE" sz="2400"/>
            </a:br>
            <a:r>
              <a:rPr lang="es-PE" sz="2400"/>
              <a:t>BID-FOMIN-ONUDI-OCDE</a:t>
            </a:r>
            <a:br>
              <a:rPr lang="es-PE" sz="2400"/>
            </a:br>
            <a:r>
              <a:rPr lang="es-ES" sz="2400" u="sng"/>
              <a:t/>
            </a:r>
            <a:br>
              <a:rPr lang="es-ES" sz="2400" u="sng"/>
            </a:br>
            <a:r>
              <a:rPr lang="es-ES" sz="2400" u="sng"/>
              <a:t/>
            </a:r>
            <a:br>
              <a:rPr lang="es-ES" sz="2400" u="sng"/>
            </a:br>
            <a:r>
              <a:rPr lang="es-ES" sz="2400" u="sng"/>
              <a:t/>
            </a:r>
            <a:br>
              <a:rPr lang="es-ES" sz="2400" u="sng"/>
            </a:br>
            <a:r>
              <a:rPr lang="es-ES" sz="3600" u="sng">
                <a:solidFill>
                  <a:srgbClr val="FFFF00"/>
                </a:solidFill>
              </a:rPr>
              <a:t>El Programa de apoyo a Conglomerados en el Perú</a:t>
            </a:r>
            <a:br>
              <a:rPr lang="es-ES" sz="3600" u="sng">
                <a:solidFill>
                  <a:srgbClr val="FFFF00"/>
                </a:solidFill>
              </a:rPr>
            </a:br>
            <a:r>
              <a:rPr lang="es-ES" sz="4000" u="sng"/>
              <a:t/>
            </a:r>
            <a:br>
              <a:rPr lang="es-ES" sz="4000" u="sng"/>
            </a:br>
            <a:r>
              <a:rPr lang="es-ES" sz="2000" u="sng"/>
              <a:t/>
            </a:r>
            <a:br>
              <a:rPr lang="es-ES" sz="2000" u="sng"/>
            </a:br>
            <a:r>
              <a:rPr lang="es-ES" sz="2000" u="sng"/>
              <a:t/>
            </a:r>
            <a:br>
              <a:rPr lang="es-ES" sz="2000" u="sng"/>
            </a:br>
            <a:r>
              <a:rPr lang="es-ES" sz="2000" u="sng"/>
              <a:t/>
            </a:r>
            <a:br>
              <a:rPr lang="es-ES" sz="2000" u="sng"/>
            </a:br>
            <a:r>
              <a:rPr lang="es-ES" sz="1800"/>
              <a:t>Fernando Villarán</a:t>
            </a:r>
            <a:br>
              <a:rPr lang="es-ES" sz="1800"/>
            </a:br>
            <a:r>
              <a:rPr lang="es-ES" sz="1800"/>
              <a:t>Presidente del Consorcio Ejecutor, Presidente de SASE</a:t>
            </a:r>
            <a:br>
              <a:rPr lang="es-ES" sz="1800"/>
            </a:br>
            <a:r>
              <a:rPr lang="es-ES" sz="2400"/>
              <a:t/>
            </a:r>
            <a:br>
              <a:rPr lang="es-ES" sz="2400"/>
            </a:br>
            <a:r>
              <a:rPr lang="es-ES" sz="1800"/>
              <a:t>Washington, 29 octubre de 2007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4B95-38E9-462A-ADF0-C8DEA473375F}" type="slidenum">
              <a:rPr lang="es-ES"/>
              <a:pPr/>
              <a:t>10</a:t>
            </a:fld>
            <a:endParaRPr lang="es-E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E">
                <a:solidFill>
                  <a:srgbClr val="FFFF00"/>
                </a:solidFill>
              </a:rPr>
              <a:t>Empleo por estratos (USA)</a:t>
            </a:r>
            <a:endParaRPr lang="es-ES">
              <a:solidFill>
                <a:srgbClr val="FFFF00"/>
              </a:solidFill>
            </a:endParaRP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8305800" cy="4114800"/>
          </a:xfrm>
        </p:spPr>
        <p:txBody>
          <a:bodyPr/>
          <a:lstStyle/>
          <a:p>
            <a:pPr lvl="4">
              <a:buFont typeface="Wingdings" pitchFamily="2" charset="2"/>
              <a:buNone/>
            </a:pPr>
            <a:r>
              <a:rPr lang="es-PE"/>
              <a:t>				Trabajadores	           %</a:t>
            </a:r>
          </a:p>
          <a:p>
            <a:r>
              <a:rPr lang="es-PE"/>
              <a:t>Menos de 20 Trab.	20,587,000    18</a:t>
            </a:r>
          </a:p>
          <a:p>
            <a:r>
              <a:rPr lang="es-PE"/>
              <a:t>Entre 20 y 99 Trab.	20,276,000    18      </a:t>
            </a:r>
          </a:p>
          <a:p>
            <a:r>
              <a:rPr lang="es-PE"/>
              <a:t>Entre 100 y 499 Trab.	16,260,000    14</a:t>
            </a:r>
          </a:p>
          <a:p>
            <a:r>
              <a:rPr lang="es-PE"/>
              <a:t>Mas de 500 Trab.		56,940,000    50     </a:t>
            </a:r>
          </a:p>
          <a:p>
            <a:endParaRPr lang="es-PE"/>
          </a:p>
          <a:p>
            <a:r>
              <a:rPr lang="es-PE"/>
              <a:t>TOTAL			      114,064,000   100</a:t>
            </a:r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3B9B-FD2C-468F-983C-CFB45A84B3AD}" type="slidenum">
              <a:rPr lang="es-ES"/>
              <a:pPr/>
              <a:t>11</a:t>
            </a:fld>
            <a:endParaRPr lang="es-ES"/>
          </a:p>
        </p:txBody>
      </p:sp>
      <p:graphicFrame>
        <p:nvGraphicFramePr>
          <p:cNvPr id="379906" name="Object 2"/>
          <p:cNvGraphicFramePr>
            <a:graphicFrameLocks/>
          </p:cNvGraphicFramePr>
          <p:nvPr/>
        </p:nvGraphicFramePr>
        <p:xfrm>
          <a:off x="1376363" y="609600"/>
          <a:ext cx="9977437" cy="8382000"/>
        </p:xfrm>
        <a:graphic>
          <a:graphicData uri="http://schemas.openxmlformats.org/presentationml/2006/ole">
            <p:oleObj spid="_x0000_s379906" name="Documento" r:id="rId4" imgW="7431120" imgH="5468040" progId="Word.Document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AA19-27B3-4B93-A9E1-C862B6CEE8E5}" type="slidenum">
              <a:rPr lang="es-ES"/>
              <a:pPr/>
              <a:t>12</a:t>
            </a:fld>
            <a:endParaRPr lang="es-E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431925"/>
          </a:xfrm>
        </p:spPr>
        <p:txBody>
          <a:bodyPr/>
          <a:lstStyle/>
          <a:p>
            <a:r>
              <a:rPr lang="es-PE">
                <a:solidFill>
                  <a:srgbClr val="FFFF00"/>
                </a:solidFill>
              </a:rPr>
              <a:t>Estructura del Empleo – 2001</a:t>
            </a:r>
            <a:r>
              <a:rPr lang="es-PE"/>
              <a:t> </a:t>
            </a:r>
            <a:r>
              <a:rPr lang="es-PE" sz="2400"/>
              <a:t>(Encuesta Nacional de Hogares - INEI)</a:t>
            </a:r>
            <a:endParaRPr lang="es-ES" sz="240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Wingdings" pitchFamily="2" charset="2"/>
              <a:buNone/>
            </a:pPr>
            <a:r>
              <a:rPr lang="es-PE"/>
              <a:t>							</a:t>
            </a:r>
            <a:r>
              <a:rPr lang="es-PE" sz="4000"/>
              <a:t>%</a:t>
            </a:r>
          </a:p>
          <a:p>
            <a:r>
              <a:rPr lang="es-PE"/>
              <a:t>Microempresa				78</a:t>
            </a:r>
          </a:p>
          <a:p>
            <a:r>
              <a:rPr lang="es-PE"/>
              <a:t>Pequeña Empresa			  	  8</a:t>
            </a:r>
          </a:p>
          <a:p>
            <a:r>
              <a:rPr lang="es-PE"/>
              <a:t>Mediana Empresa				  2</a:t>
            </a:r>
          </a:p>
          <a:p>
            <a:r>
              <a:rPr lang="es-PE"/>
              <a:t>Gran Empresa (+ de 100)		12</a:t>
            </a:r>
          </a:p>
          <a:p>
            <a:r>
              <a:rPr lang="es-PE"/>
              <a:t>       TOTAL    			      100  </a:t>
            </a:r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369F-2998-41B0-A1C6-3DAE9E84FAC7}" type="slidenum">
              <a:rPr lang="es-ES"/>
              <a:pPr/>
              <a:t>13</a:t>
            </a:fld>
            <a:endParaRPr lang="es-ES"/>
          </a:p>
        </p:txBody>
      </p:sp>
      <p:graphicFrame>
        <p:nvGraphicFramePr>
          <p:cNvPr id="381954" name="Object 2"/>
          <p:cNvGraphicFramePr>
            <a:graphicFrameLocks/>
          </p:cNvGraphicFramePr>
          <p:nvPr/>
        </p:nvGraphicFramePr>
        <p:xfrm>
          <a:off x="1646238" y="381000"/>
          <a:ext cx="7040562" cy="5622925"/>
        </p:xfrm>
        <a:graphic>
          <a:graphicData uri="http://schemas.openxmlformats.org/presentationml/2006/ole">
            <p:oleObj spid="_x0000_s381954" name="Documento" r:id="rId4" imgW="5981760" imgH="4781520" progId="Word.Document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2060575"/>
            <a:ext cx="7086600" cy="1431925"/>
          </a:xfrm>
        </p:spPr>
        <p:txBody>
          <a:bodyPr/>
          <a:lstStyle/>
          <a:p>
            <a:r>
              <a:rPr lang="es-PE" sz="5400">
                <a:solidFill>
                  <a:srgbClr val="FFFF00"/>
                </a:solidFill>
              </a:rPr>
              <a:t>3. Conglomerados y Clusters en el Perú</a:t>
            </a:r>
            <a:r>
              <a:rPr lang="es-PE" sz="4000"/>
              <a:t> </a:t>
            </a:r>
            <a:endParaRPr lang="es-ES" sz="4000"/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PE" sz="2800"/>
              <a:t>Sectores</a:t>
            </a:r>
          </a:p>
          <a:p>
            <a:pPr>
              <a:lnSpc>
                <a:spcPct val="80000"/>
              </a:lnSpc>
            </a:pPr>
            <a:r>
              <a:rPr lang="es-PE" sz="2800"/>
              <a:t>Conglomerados</a:t>
            </a:r>
          </a:p>
          <a:p>
            <a:pPr>
              <a:lnSpc>
                <a:spcPct val="80000"/>
              </a:lnSpc>
            </a:pPr>
            <a:r>
              <a:rPr lang="es-PE" sz="2800"/>
              <a:t>Cadenas</a:t>
            </a:r>
          </a:p>
          <a:p>
            <a:pPr>
              <a:lnSpc>
                <a:spcPct val="80000"/>
              </a:lnSpc>
            </a:pPr>
            <a:r>
              <a:rPr lang="es-PE" sz="2800"/>
              <a:t>Redes</a:t>
            </a:r>
            <a:endParaRPr lang="es-E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0915-93F2-4BB4-806C-160F3752BB00}" type="slidenum">
              <a:rPr lang="es-ES"/>
              <a:pPr/>
              <a:t>15</a:t>
            </a:fld>
            <a:endParaRPr lang="es-E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33375"/>
            <a:ext cx="7772400" cy="1739900"/>
          </a:xfrm>
        </p:spPr>
        <p:txBody>
          <a:bodyPr/>
          <a:lstStyle/>
          <a:p>
            <a:r>
              <a:rPr lang="es-MX" sz="3600">
                <a:solidFill>
                  <a:srgbClr val="FFFF00"/>
                </a:solidFill>
              </a:rPr>
              <a:t>Sectores Competitivas Michael Porter – Monitor</a:t>
            </a:r>
            <a:br>
              <a:rPr lang="es-MX" sz="3600">
                <a:solidFill>
                  <a:srgbClr val="FFFF00"/>
                </a:solidFill>
              </a:rPr>
            </a:br>
            <a:r>
              <a:rPr lang="es-MX" sz="3600">
                <a:solidFill>
                  <a:srgbClr val="FFFF00"/>
                </a:solidFill>
              </a:rPr>
              <a:t>1994-95</a:t>
            </a:r>
            <a:endParaRPr lang="es-ES" sz="3600">
              <a:solidFill>
                <a:srgbClr val="FFFF00"/>
              </a:solidFill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2492375"/>
            <a:ext cx="7772400" cy="4114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s-MX"/>
              <a:t>Minería</a:t>
            </a:r>
          </a:p>
          <a:p>
            <a:pPr marL="609600" indent="-609600">
              <a:buFontTx/>
              <a:buAutoNum type="arabicPeriod"/>
            </a:pPr>
            <a:r>
              <a:rPr lang="es-MX"/>
              <a:t>Pesca</a:t>
            </a:r>
          </a:p>
          <a:p>
            <a:pPr marL="609600" indent="-609600">
              <a:buFontTx/>
              <a:buAutoNum type="arabicPeriod"/>
            </a:pPr>
            <a:r>
              <a:rPr lang="es-MX"/>
              <a:t>Textiles y Confecciones</a:t>
            </a:r>
          </a:p>
          <a:p>
            <a:pPr marL="609600" indent="-609600">
              <a:buFontTx/>
              <a:buAutoNum type="arabicPeriod"/>
            </a:pPr>
            <a:r>
              <a:rPr lang="es-MX"/>
              <a:t>Agricultura y Agroindustria</a:t>
            </a:r>
          </a:p>
          <a:p>
            <a:pPr marL="609600" indent="-609600">
              <a:buFontTx/>
              <a:buAutoNum type="arabicPeriod"/>
            </a:pPr>
            <a:r>
              <a:rPr lang="es-MX"/>
              <a:t>Turismo</a:t>
            </a:r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986C-3451-4985-86C1-A012742604B0}" type="slidenum">
              <a:rPr lang="es-ES"/>
              <a:pPr/>
              <a:t>16</a:t>
            </a:fld>
            <a:endParaRPr lang="es-E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384300"/>
          </a:xfrm>
        </p:spPr>
        <p:txBody>
          <a:bodyPr/>
          <a:lstStyle/>
          <a:p>
            <a:r>
              <a:rPr lang="es-PE" sz="4000">
                <a:solidFill>
                  <a:srgbClr val="FFFF00"/>
                </a:solidFill>
              </a:rPr>
              <a:t>Conglomerados de MIPYMEs en el Perú  </a:t>
            </a:r>
            <a:endParaRPr lang="es-ES" sz="4000">
              <a:solidFill>
                <a:srgbClr val="FFFF00"/>
              </a:solidFill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9138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PE" sz="2800" u="sng"/>
              <a:t>Gamarra-Lima:</a:t>
            </a:r>
            <a:r>
              <a:rPr lang="es-PE" sz="2800"/>
              <a:t> Confecciones - 10,000 empresas</a:t>
            </a:r>
          </a:p>
          <a:p>
            <a:pPr>
              <a:lnSpc>
                <a:spcPct val="80000"/>
              </a:lnSpc>
            </a:pPr>
            <a:r>
              <a:rPr lang="es-PE" sz="2800" u="sng"/>
              <a:t>El Porvenir de Trujillo</a:t>
            </a:r>
            <a:r>
              <a:rPr lang="es-PE" sz="2800"/>
              <a:t>: Calzado – 3,000 empresas</a:t>
            </a:r>
          </a:p>
          <a:p>
            <a:pPr>
              <a:lnSpc>
                <a:spcPct val="80000"/>
              </a:lnSpc>
            </a:pPr>
            <a:r>
              <a:rPr lang="es-PE" sz="2800" u="sng"/>
              <a:t>Villa El Salvador-Lima</a:t>
            </a:r>
            <a:r>
              <a:rPr lang="es-PE" sz="2800"/>
              <a:t>: Muebles de madera – 1,500 empresas</a:t>
            </a:r>
          </a:p>
          <a:p>
            <a:pPr>
              <a:lnSpc>
                <a:spcPct val="80000"/>
              </a:lnSpc>
            </a:pPr>
            <a:r>
              <a:rPr lang="es-PE" sz="2800" u="sng"/>
              <a:t>Juliaca-Puno</a:t>
            </a:r>
            <a:r>
              <a:rPr lang="es-PE" sz="2800"/>
              <a:t>: Metal mecánica – 1,000 empresas</a:t>
            </a:r>
          </a:p>
          <a:p>
            <a:pPr>
              <a:lnSpc>
                <a:spcPct val="80000"/>
              </a:lnSpc>
            </a:pPr>
            <a:r>
              <a:rPr lang="es-PE" sz="2800" u="sng"/>
              <a:t>Cusco:</a:t>
            </a:r>
            <a:r>
              <a:rPr lang="es-PE" sz="2800"/>
              <a:t> Turismo – 500 empresas</a:t>
            </a:r>
          </a:p>
          <a:p>
            <a:pPr>
              <a:lnSpc>
                <a:spcPct val="80000"/>
              </a:lnSpc>
            </a:pPr>
            <a:r>
              <a:rPr lang="es-PE" sz="2800" u="sng"/>
              <a:t>Ica</a:t>
            </a:r>
            <a:r>
              <a:rPr lang="es-PE" sz="2800"/>
              <a:t>: Vinos y Piscos – 300 empresas</a:t>
            </a:r>
          </a:p>
          <a:p>
            <a:pPr>
              <a:lnSpc>
                <a:spcPct val="80000"/>
              </a:lnSpc>
            </a:pPr>
            <a:r>
              <a:rPr lang="es-PE" sz="2800" u="sng"/>
              <a:t>Puno-Arequipa</a:t>
            </a:r>
            <a:r>
              <a:rPr lang="es-PE" sz="2800"/>
              <a:t>: Confecciones de alpaca – 500 empresas</a:t>
            </a:r>
          </a:p>
          <a:p>
            <a:pPr>
              <a:lnSpc>
                <a:spcPct val="80000"/>
              </a:lnSpc>
            </a:pPr>
            <a:r>
              <a:rPr lang="es-PE" sz="2800" u="sng"/>
              <a:t>Petit-Thoars-Lima</a:t>
            </a:r>
            <a:r>
              <a:rPr lang="es-PE" sz="2800"/>
              <a:t>:Artesanías–200 empresas</a:t>
            </a:r>
            <a:endParaRPr lang="es-E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A2E2-79D0-47FE-82F1-8EEF5AF1BC57}" type="slidenum">
              <a:rPr lang="es-ES"/>
              <a:pPr/>
              <a:t>17</a:t>
            </a:fld>
            <a:endParaRPr lang="es-E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2400" cy="1311275"/>
          </a:xfrm>
        </p:spPr>
        <p:txBody>
          <a:bodyPr/>
          <a:lstStyle/>
          <a:p>
            <a:r>
              <a:rPr lang="es-PE" sz="4000">
                <a:solidFill>
                  <a:srgbClr val="FFFF00"/>
                </a:solidFill>
              </a:rPr>
              <a:t>Cadenas Productivas del Ministerio de la Producción</a:t>
            </a:r>
            <a:endParaRPr lang="es-ES" sz="4000">
              <a:solidFill>
                <a:srgbClr val="FFFF00"/>
              </a:solidFill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00213"/>
            <a:ext cx="7772400" cy="41148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s-PE" sz="2800"/>
              <a:t>Cuero y Calzado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s-PE" sz="2800"/>
              <a:t>Maderera y Forestal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s-PE" sz="2800"/>
              <a:t>Textil – Algodón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s-PE" sz="2800"/>
              <a:t>Joyería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s-PE" sz="2800"/>
              <a:t>Pecuario – Porcinos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s-PE" sz="2800"/>
              <a:t>Caucho – Llantas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s-PE" sz="2800"/>
              <a:t>Vitivinícola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s-PE" sz="2800"/>
              <a:t>Metal Mecánica – Bienes de Capital 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s-PE" sz="2800"/>
              <a:t>Textil – Camélidos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s-PE" sz="2800"/>
              <a:t>Pecuario – Lácteos</a:t>
            </a:r>
          </a:p>
          <a:p>
            <a:pPr marL="457200" indent="-457200">
              <a:lnSpc>
                <a:spcPct val="80000"/>
              </a:lnSpc>
              <a:buSzTx/>
              <a:buFontTx/>
              <a:buAutoNum type="arabicPeriod"/>
            </a:pPr>
            <a:r>
              <a:rPr lang="es-PE" sz="2800"/>
              <a:t>Productos Naturales</a:t>
            </a:r>
          </a:p>
          <a:p>
            <a:pPr marL="457200" indent="-457200">
              <a:lnSpc>
                <a:spcPct val="80000"/>
              </a:lnSpc>
            </a:pPr>
            <a:endParaRPr lang="es-E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0EA2-0BF8-4E08-AE22-A1EA43739130}" type="slidenum">
              <a:rPr lang="es-ES"/>
              <a:pPr/>
              <a:t>18</a:t>
            </a:fld>
            <a:endParaRPr lang="es-E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7124700" cy="1103313"/>
          </a:xfrm>
        </p:spPr>
        <p:txBody>
          <a:bodyPr/>
          <a:lstStyle/>
          <a:p>
            <a:r>
              <a:rPr lang="es-PE" sz="3400" b="0">
                <a:solidFill>
                  <a:srgbClr val="FFFF00"/>
                </a:solidFill>
              </a:rPr>
              <a:t>Cadenas Productivas con mayor potencial competitivo</a:t>
            </a:r>
            <a:r>
              <a:rPr lang="es-PE">
                <a:solidFill>
                  <a:srgbClr val="FFFF00"/>
                </a:solidFill>
              </a:rPr>
              <a:t/>
            </a:r>
            <a:br>
              <a:rPr lang="es-PE">
                <a:solidFill>
                  <a:srgbClr val="FFFF00"/>
                </a:solidFill>
              </a:rPr>
            </a:br>
            <a:r>
              <a:rPr lang="es-PE" sz="1800">
                <a:solidFill>
                  <a:srgbClr val="FFFF00"/>
                </a:solidFill>
              </a:rPr>
              <a:t>(Ejercicio Delphi organizado por la Comisión CEPLAN, con CONCYTEC e IPAE en la CAN el 25/02/04)</a:t>
            </a:r>
            <a:endParaRPr lang="es-ES" sz="1800">
              <a:solidFill>
                <a:srgbClr val="FFFF00"/>
              </a:solidFill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60575"/>
            <a:ext cx="7772400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SzTx/>
              <a:buFontTx/>
              <a:buAutoNum type="arabicPeriod"/>
            </a:pPr>
            <a:r>
              <a:rPr lang="es-ES" sz="2400"/>
              <a:t>Turismo (en sus diferentes enfoques: cultural, de aventura, gastronómico,  ecológico, etc.)</a:t>
            </a:r>
          </a:p>
          <a:p>
            <a:pPr marL="609600" indent="-609600">
              <a:lnSpc>
                <a:spcPct val="80000"/>
              </a:lnSpc>
              <a:buSzTx/>
              <a:buFontTx/>
              <a:buAutoNum type="arabicPeriod"/>
            </a:pPr>
            <a:r>
              <a:rPr lang="es-ES" sz="2400"/>
              <a:t>Pesca y acuicultura</a:t>
            </a:r>
          </a:p>
          <a:p>
            <a:pPr marL="609600" indent="-609600">
              <a:lnSpc>
                <a:spcPct val="80000"/>
              </a:lnSpc>
              <a:buSzTx/>
              <a:buFontTx/>
              <a:buAutoNum type="arabicPeriod"/>
            </a:pPr>
            <a:r>
              <a:rPr lang="es-ES" sz="2400"/>
              <a:t>Textil y confecciones (en algodón, lana y pelos finos).</a:t>
            </a:r>
          </a:p>
          <a:p>
            <a:pPr marL="609600" indent="-609600">
              <a:lnSpc>
                <a:spcPct val="80000"/>
              </a:lnSpc>
              <a:buSzTx/>
              <a:buFontTx/>
              <a:buAutoNum type="arabicPeriod"/>
            </a:pPr>
            <a:r>
              <a:rPr lang="es-ES" sz="2400"/>
              <a:t>Agricultura (orgánica y fruticultura)</a:t>
            </a:r>
          </a:p>
          <a:p>
            <a:pPr marL="609600" indent="-609600">
              <a:lnSpc>
                <a:spcPct val="80000"/>
              </a:lnSpc>
              <a:buSzTx/>
              <a:buFontTx/>
              <a:buAutoNum type="arabicPeriod"/>
            </a:pPr>
            <a:r>
              <a:rPr lang="es-ES" sz="2400"/>
              <a:t>Minería (de metales preciosos y metales comunes) y servicios conexos</a:t>
            </a:r>
          </a:p>
          <a:p>
            <a:pPr marL="609600" indent="-609600">
              <a:lnSpc>
                <a:spcPct val="80000"/>
              </a:lnSpc>
              <a:buSzTx/>
              <a:buFontTx/>
              <a:buAutoNum type="arabicPeriod"/>
            </a:pPr>
            <a:r>
              <a:rPr lang="es-ES" sz="2400"/>
              <a:t>Madera y forestales, muebles y artículos de madera</a:t>
            </a:r>
          </a:p>
          <a:p>
            <a:pPr marL="609600" indent="-609600">
              <a:lnSpc>
                <a:spcPct val="80000"/>
              </a:lnSpc>
              <a:buSzTx/>
              <a:buFontTx/>
              <a:buAutoNum type="arabicPeriod"/>
            </a:pPr>
            <a:r>
              <a:rPr lang="es-ES" sz="2400"/>
              <a:t>Bienes y servicios relacionados con el gas natural</a:t>
            </a:r>
          </a:p>
          <a:p>
            <a:pPr marL="609600" indent="-609600">
              <a:lnSpc>
                <a:spcPct val="80000"/>
              </a:lnSpc>
              <a:buSzTx/>
              <a:buFontTx/>
              <a:buAutoNum type="arabicPeriod"/>
            </a:pPr>
            <a:r>
              <a:rPr lang="es-ES" sz="2400"/>
              <a:t>Producción de compuestos farmacéuticos extraídos de plantas medicinales nativas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276475"/>
            <a:ext cx="1727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0" y="-182563"/>
            <a:ext cx="16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PE">
              <a:latin typeface="Arial" pitchFamily="34" charset="0"/>
            </a:endParaRPr>
          </a:p>
        </p:txBody>
      </p:sp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0" y="446088"/>
            <a:ext cx="16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PE">
              <a:latin typeface="Arial" pitchFamily="34" charset="0"/>
            </a:endParaRP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1106488" y="4422775"/>
            <a:ext cx="6904037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s-ES" sz="2800" b="1">
                <a:solidFill>
                  <a:srgbClr val="339933"/>
                </a:solidFill>
                <a:latin typeface="Arial" pitchFamily="34" charset="0"/>
              </a:rPr>
              <a:t>Programa de Apoyo a la </a:t>
            </a:r>
          </a:p>
          <a:p>
            <a:pPr algn="ctr">
              <a:spcBef>
                <a:spcPct val="5000"/>
              </a:spcBef>
            </a:pPr>
            <a:r>
              <a:rPr lang="es-ES" sz="2800" b="1">
                <a:solidFill>
                  <a:srgbClr val="339933"/>
                </a:solidFill>
                <a:latin typeface="Arial" pitchFamily="34" charset="0"/>
              </a:rPr>
              <a:t>Micro y Pequeña Empresa en el Perú</a:t>
            </a:r>
            <a:r>
              <a:rPr lang="es-ES" sz="2800" b="1">
                <a:solidFill>
                  <a:srgbClr val="4C8501"/>
                </a:solidFill>
                <a:latin typeface="Arial" pitchFamily="34" charset="0"/>
              </a:rPr>
              <a:t> </a:t>
            </a:r>
            <a:endParaRPr lang="es-MX" sz="3200" b="1">
              <a:solidFill>
                <a:srgbClr val="4C8501"/>
              </a:solidFill>
              <a:latin typeface="Arial" pitchFamily="34" charset="0"/>
            </a:endParaRPr>
          </a:p>
        </p:txBody>
      </p:sp>
      <p:sp>
        <p:nvSpPr>
          <p:cNvPr id="327687" name="Rectangle 7"/>
          <p:cNvSpPr>
            <a:spLocks noChangeArrowheads="1"/>
          </p:cNvSpPr>
          <p:nvPr/>
        </p:nvSpPr>
        <p:spPr bwMode="auto">
          <a:xfrm>
            <a:off x="468313" y="476250"/>
            <a:ext cx="8059737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E" sz="4000" b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Ejemplos de redes del Programa</a:t>
            </a:r>
            <a:endParaRPr lang="es-ES" sz="4000" b="1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r>
              <a:rPr lang="es-ES" sz="4000" b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APOMIPE</a:t>
            </a:r>
          </a:p>
        </p:txBody>
      </p:sp>
      <p:pic>
        <p:nvPicPr>
          <p:cNvPr id="327688" name="Picture 8" descr="Logo COSUDE horizontal con siglas 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150" y="5727700"/>
            <a:ext cx="11604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2213" y="5614988"/>
            <a:ext cx="8382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0" name="Picture 10" descr="13_DSC01_0"/>
          <p:cNvPicPr>
            <a:picLocks noChangeAspect="1" noChangeArrowheads="1"/>
          </p:cNvPicPr>
          <p:nvPr/>
        </p:nvPicPr>
        <p:blipFill>
          <a:blip r:embed="rId7" cstate="print"/>
          <a:srcRect l="6659" r="6659"/>
          <a:stretch>
            <a:fillRect/>
          </a:stretch>
        </p:blipFill>
        <p:spPr bwMode="auto">
          <a:xfrm>
            <a:off x="8220075" y="3382963"/>
            <a:ext cx="977900" cy="919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7691" name="Picture 11" descr="05_DSC00_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387725"/>
            <a:ext cx="1101725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7692" name="Picture 12" descr="06_DSC01_0"/>
          <p:cNvPicPr>
            <a:picLocks noChangeAspect="1" noChangeArrowheads="1"/>
          </p:cNvPicPr>
          <p:nvPr/>
        </p:nvPicPr>
        <p:blipFill>
          <a:blip r:embed="rId9" cstate="print"/>
          <a:srcRect l="10139" t="23097" b="17902"/>
          <a:stretch>
            <a:fillRect/>
          </a:stretch>
        </p:blipFill>
        <p:spPr bwMode="auto">
          <a:xfrm>
            <a:off x="992188" y="3384550"/>
            <a:ext cx="920750" cy="90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7693" name="Picture 13" descr="08_DSC01_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5913" y="3386138"/>
            <a:ext cx="1096962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7694" name="Picture 14" descr="09_DSC01_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2875" y="3386138"/>
            <a:ext cx="1120775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7695" name="Picture 15" descr="11_DSC02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38850" y="3384550"/>
            <a:ext cx="1127125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7696" name="Picture 16" descr="12_DSC01_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07238" y="3382963"/>
            <a:ext cx="1131887" cy="919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7697" name="Picture 17" descr="10_Foto _0"/>
          <p:cNvPicPr>
            <a:picLocks noChangeAspect="1" noChangeArrowheads="1"/>
          </p:cNvPicPr>
          <p:nvPr/>
        </p:nvPicPr>
        <p:blipFill>
          <a:blip r:embed="rId14" cstate="print"/>
          <a:srcRect r="9375"/>
          <a:stretch>
            <a:fillRect/>
          </a:stretch>
        </p:blipFill>
        <p:spPr bwMode="auto">
          <a:xfrm>
            <a:off x="5022850" y="3386138"/>
            <a:ext cx="1020763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327698" name="Object 18"/>
          <p:cNvGraphicFramePr>
            <a:graphicFrameLocks noChangeAspect="1"/>
          </p:cNvGraphicFramePr>
          <p:nvPr/>
        </p:nvGraphicFramePr>
        <p:xfrm>
          <a:off x="1911350" y="3381375"/>
          <a:ext cx="1019175" cy="909638"/>
        </p:xfrm>
        <a:graphic>
          <a:graphicData uri="http://schemas.openxmlformats.org/presentationml/2006/ole">
            <p:oleObj spid="_x0000_s327698" name="Fotografía de Photo Editor" r:id="rId15" imgW="1714739" imgH="1409897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3465-5603-4F8D-91BC-0D8A886EB84D}" type="slidenum">
              <a:rPr lang="es-ES"/>
              <a:pPr/>
              <a:t>2</a:t>
            </a:fld>
            <a:endParaRPr lang="es-E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3188" y="476250"/>
            <a:ext cx="7770812" cy="762000"/>
          </a:xfrm>
          <a:noFill/>
          <a:ln/>
        </p:spPr>
        <p:txBody>
          <a:bodyPr lIns="92075" tIns="46038" rIns="92075" bIns="46038">
            <a:spAutoFit/>
          </a:bodyPr>
          <a:lstStyle/>
          <a:p>
            <a:r>
              <a:rPr lang="es-ES">
                <a:solidFill>
                  <a:srgbClr val="FFFF00"/>
                </a:solidFill>
              </a:rPr>
              <a:t>Temas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1268413"/>
            <a:ext cx="7993062" cy="5184775"/>
          </a:xfrm>
          <a:noFill/>
          <a:ln/>
        </p:spPr>
        <p:txBody>
          <a:bodyPr lIns="92075" tIns="46038" rIns="92075" bIns="46038"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s-ES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Tx/>
              <a:buFontTx/>
              <a:buAutoNum type="arabicPeriod"/>
            </a:pPr>
            <a:r>
              <a:rPr lang="es-ES"/>
              <a:t>Las MYPEs en el Perú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Tx/>
              <a:buFontTx/>
              <a:buAutoNum type="arabicPeriod"/>
            </a:pPr>
            <a:r>
              <a:rPr lang="es-PE"/>
              <a:t>El perfil del sector empresarial peruano</a:t>
            </a:r>
            <a:endParaRPr lang="es-ES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Tx/>
              <a:buFontTx/>
              <a:buAutoNum type="arabicPeriod"/>
            </a:pPr>
            <a:r>
              <a:rPr lang="es-PE"/>
              <a:t>Conglomerados y Cadenas en el Perú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Tx/>
              <a:buFontTx/>
              <a:buAutoNum type="arabicPeriod"/>
            </a:pPr>
            <a:r>
              <a:rPr lang="es-PE"/>
              <a:t>El Programa de Conglomerados del FOMIN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s-PE"/>
              <a:t>El Consorcio ejecutor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s-PE"/>
              <a:t>Características básicas del Programa Conglomerados</a:t>
            </a:r>
          </a:p>
          <a:p>
            <a:pPr marL="990600" lvl="1" indent="-533400">
              <a:lnSpc>
                <a:spcPct val="90000"/>
              </a:lnSpc>
              <a:buFontTx/>
              <a:buAutoNum type="alphaLcParenR"/>
            </a:pPr>
            <a:r>
              <a:rPr lang="es-PE"/>
              <a:t>Presupuesto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C188-2A7E-4C3A-AF24-0E5ABFF0A0F7}" type="slidenum">
              <a:rPr lang="es-ES"/>
              <a:pPr/>
              <a:t>20</a:t>
            </a:fld>
            <a:endParaRPr lang="es-ES"/>
          </a:p>
        </p:txBody>
      </p:sp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515938" y="436563"/>
            <a:ext cx="5210175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E" sz="4800" b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Redes promovidas</a:t>
            </a:r>
            <a:endParaRPr lang="es-ES" sz="4800" b="1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530225" y="1262063"/>
            <a:ext cx="816133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Cajamarca</a:t>
            </a:r>
          </a:p>
        </p:txBody>
      </p:sp>
      <p:pic>
        <p:nvPicPr>
          <p:cNvPr id="329732" name="Picture 4" descr="DSC02339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2305050"/>
            <a:ext cx="2324100" cy="1890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9733" name="Picture 5" descr="DSC02252_0"/>
          <p:cNvPicPr>
            <a:picLocks noChangeAspect="1" noChangeArrowheads="1"/>
          </p:cNvPicPr>
          <p:nvPr/>
        </p:nvPicPr>
        <p:blipFill>
          <a:blip r:embed="rId3" cstate="print"/>
          <a:srcRect b="10153"/>
          <a:stretch>
            <a:fillRect/>
          </a:stretch>
        </p:blipFill>
        <p:spPr bwMode="auto">
          <a:xfrm>
            <a:off x="5241925" y="2333625"/>
            <a:ext cx="1511300" cy="196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9734" name="Picture 6" descr="DSC01817_0"/>
          <p:cNvPicPr>
            <a:picLocks noChangeAspect="1" noChangeArrowheads="1"/>
          </p:cNvPicPr>
          <p:nvPr/>
        </p:nvPicPr>
        <p:blipFill>
          <a:blip r:embed="rId4" cstate="print"/>
          <a:srcRect l="19310" r="21317"/>
          <a:stretch>
            <a:fillRect/>
          </a:stretch>
        </p:blipFill>
        <p:spPr bwMode="auto">
          <a:xfrm>
            <a:off x="7061200" y="2312988"/>
            <a:ext cx="1482725" cy="196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9735" name="Picture 7" descr="DSC01797_0"/>
          <p:cNvPicPr>
            <a:picLocks noChangeAspect="1" noChangeArrowheads="1"/>
          </p:cNvPicPr>
          <p:nvPr/>
        </p:nvPicPr>
        <p:blipFill>
          <a:blip r:embed="rId5" cstate="print"/>
          <a:srcRect l="28650"/>
          <a:stretch>
            <a:fillRect/>
          </a:stretch>
        </p:blipFill>
        <p:spPr bwMode="auto">
          <a:xfrm>
            <a:off x="3171825" y="2322513"/>
            <a:ext cx="1725613" cy="196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29736" name="Rectangle 8"/>
          <p:cNvSpPr>
            <a:spLocks noChangeArrowheads="1"/>
          </p:cNvSpPr>
          <p:nvPr/>
        </p:nvSpPr>
        <p:spPr bwMode="auto">
          <a:xfrm>
            <a:off x="561975" y="4502150"/>
            <a:ext cx="2289175" cy="547688"/>
          </a:xfrm>
          <a:prstGeom prst="rect">
            <a:avLst/>
          </a:prstGeom>
          <a:solidFill>
            <a:srgbClr val="FFCC99"/>
          </a:solidFill>
          <a:ln w="57150" algn="ctr">
            <a:solidFill>
              <a:srgbClr val="F7900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" b="1">
                <a:latin typeface="Arial" pitchFamily="34" charset="0"/>
                <a:cs typeface="Arial" pitchFamily="34" charset="0"/>
              </a:rPr>
              <a:t>TARA O TAYA</a:t>
            </a:r>
          </a:p>
        </p:txBody>
      </p:sp>
      <p:sp>
        <p:nvSpPr>
          <p:cNvPr id="329737" name="Rectangle 9"/>
          <p:cNvSpPr>
            <a:spLocks noChangeArrowheads="1"/>
          </p:cNvSpPr>
          <p:nvPr/>
        </p:nvSpPr>
        <p:spPr bwMode="auto">
          <a:xfrm>
            <a:off x="7088188" y="4437063"/>
            <a:ext cx="1660525" cy="639762"/>
          </a:xfrm>
          <a:prstGeom prst="rect">
            <a:avLst/>
          </a:prstGeom>
          <a:solidFill>
            <a:srgbClr val="FFCC99"/>
          </a:solidFill>
          <a:ln w="57150" algn="ctr">
            <a:solidFill>
              <a:srgbClr val="F7900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" b="1">
                <a:latin typeface="Arial" pitchFamily="34" charset="0"/>
                <a:cs typeface="Arial" pitchFamily="34" charset="0"/>
              </a:rPr>
              <a:t>DERIVADOS LÁCTEOS</a:t>
            </a:r>
          </a:p>
        </p:txBody>
      </p:sp>
      <p:sp>
        <p:nvSpPr>
          <p:cNvPr id="329738" name="Rectangle 10"/>
          <p:cNvSpPr>
            <a:spLocks noChangeArrowheads="1"/>
          </p:cNvSpPr>
          <p:nvPr/>
        </p:nvSpPr>
        <p:spPr bwMode="auto">
          <a:xfrm>
            <a:off x="3173413" y="4505325"/>
            <a:ext cx="1700212" cy="547688"/>
          </a:xfrm>
          <a:prstGeom prst="rect">
            <a:avLst/>
          </a:prstGeom>
          <a:solidFill>
            <a:srgbClr val="FFCC99"/>
          </a:solidFill>
          <a:ln w="57150" algn="ctr">
            <a:solidFill>
              <a:srgbClr val="F7900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" b="1">
                <a:latin typeface="Arial" pitchFamily="34" charset="0"/>
                <a:cs typeface="Arial" pitchFamily="34" charset="0"/>
              </a:rPr>
              <a:t>UVA DE MESA</a:t>
            </a:r>
          </a:p>
        </p:txBody>
      </p:sp>
      <p:sp>
        <p:nvSpPr>
          <p:cNvPr id="329739" name="Rectangle 11"/>
          <p:cNvSpPr>
            <a:spLocks noChangeArrowheads="1"/>
          </p:cNvSpPr>
          <p:nvPr/>
        </p:nvSpPr>
        <p:spPr bwMode="auto">
          <a:xfrm>
            <a:off x="5076825" y="4508500"/>
            <a:ext cx="1647825" cy="568325"/>
          </a:xfrm>
          <a:prstGeom prst="rect">
            <a:avLst/>
          </a:prstGeom>
          <a:solidFill>
            <a:srgbClr val="FFCC99"/>
          </a:solidFill>
          <a:ln w="57150" algn="ctr">
            <a:solidFill>
              <a:srgbClr val="F7900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" b="1">
                <a:latin typeface="Arial" pitchFamily="34" charset="0"/>
                <a:cs typeface="Arial" pitchFamily="34" charset="0"/>
              </a:rPr>
              <a:t>MANGO ORGÁNICO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6" grpId="0" animBg="1"/>
      <p:bldP spid="329737" grpId="0" animBg="1"/>
      <p:bldP spid="329738" grpId="0" animBg="1"/>
      <p:bldP spid="3297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3A8B-A963-4A91-98F1-F59A11BB8443}" type="slidenum">
              <a:rPr lang="es-ES"/>
              <a:pPr/>
              <a:t>21</a:t>
            </a:fld>
            <a:endParaRPr lang="es-ES"/>
          </a:p>
        </p:txBody>
      </p:sp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515938" y="436563"/>
            <a:ext cx="5210175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E" sz="4800" b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Redes promovidas</a:t>
            </a:r>
            <a:endParaRPr lang="es-ES" sz="4800" b="1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530225" y="1262063"/>
            <a:ext cx="816133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PE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Cusco</a:t>
            </a:r>
            <a:endParaRPr lang="es-ES" sz="5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3486150" y="5243513"/>
            <a:ext cx="1957388" cy="547687"/>
          </a:xfrm>
          <a:prstGeom prst="rect">
            <a:avLst/>
          </a:prstGeom>
          <a:solidFill>
            <a:srgbClr val="FFCC99"/>
          </a:solidFill>
          <a:ln w="57150" algn="ctr">
            <a:solidFill>
              <a:srgbClr val="F7900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PE" b="1">
                <a:latin typeface="Arial" pitchFamily="34" charset="0"/>
                <a:cs typeface="Arial" pitchFamily="34" charset="0"/>
              </a:rPr>
              <a:t>PELETERÍA EN ALPACA</a:t>
            </a:r>
            <a:endParaRPr lang="es-E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1301750" y="5245100"/>
            <a:ext cx="1779588" cy="547688"/>
          </a:xfrm>
          <a:prstGeom prst="rect">
            <a:avLst/>
          </a:prstGeom>
          <a:solidFill>
            <a:srgbClr val="FFCC99"/>
          </a:solidFill>
          <a:ln w="57150" algn="ctr">
            <a:solidFill>
              <a:srgbClr val="F7900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" b="1">
                <a:latin typeface="Arial" pitchFamily="34" charset="0"/>
                <a:cs typeface="Arial" pitchFamily="34" charset="0"/>
              </a:rPr>
              <a:t>DERIVADOS LÁCTEOS</a:t>
            </a: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5851525" y="5240338"/>
            <a:ext cx="1831975" cy="547687"/>
          </a:xfrm>
          <a:prstGeom prst="rect">
            <a:avLst/>
          </a:prstGeom>
          <a:solidFill>
            <a:srgbClr val="FFCC99"/>
          </a:solidFill>
          <a:ln w="57150" algn="ctr">
            <a:solidFill>
              <a:srgbClr val="F7900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" b="1">
                <a:latin typeface="Arial" pitchFamily="34" charset="0"/>
                <a:cs typeface="Arial" pitchFamily="34" charset="0"/>
              </a:rPr>
              <a:t>KIWICHA</a:t>
            </a:r>
          </a:p>
        </p:txBody>
      </p:sp>
      <p:pic>
        <p:nvPicPr>
          <p:cNvPr id="330759" name="Picture 7" descr="DSC00117_0"/>
          <p:cNvPicPr>
            <a:picLocks noChangeAspect="1" noChangeArrowheads="1"/>
          </p:cNvPicPr>
          <p:nvPr/>
        </p:nvPicPr>
        <p:blipFill>
          <a:blip r:embed="rId2" cstate="print"/>
          <a:srcRect r="47165"/>
          <a:stretch>
            <a:fillRect/>
          </a:stretch>
        </p:blipFill>
        <p:spPr bwMode="auto">
          <a:xfrm>
            <a:off x="5838825" y="2201863"/>
            <a:ext cx="1868488" cy="287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30760" name="Picture 8" descr="DSC01576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450" y="2173288"/>
            <a:ext cx="2008188" cy="290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30761" name="Picture 9" descr="16_DSC01_0"/>
          <p:cNvPicPr>
            <a:picLocks noChangeAspect="1" noChangeArrowheads="1"/>
          </p:cNvPicPr>
          <p:nvPr/>
        </p:nvPicPr>
        <p:blipFill>
          <a:blip r:embed="rId4" cstate="print"/>
          <a:srcRect l="32956" r="15227"/>
          <a:stretch>
            <a:fillRect/>
          </a:stretch>
        </p:blipFill>
        <p:spPr bwMode="auto">
          <a:xfrm>
            <a:off x="1247775" y="2182813"/>
            <a:ext cx="1854200" cy="290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6" grpId="0" animBg="1"/>
      <p:bldP spid="330757" grpId="0" animBg="1"/>
      <p:bldP spid="3307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551E-9818-4687-BB41-E53B90D5B067}" type="slidenum">
              <a:rPr lang="es-ES"/>
              <a:pPr/>
              <a:t>22</a:t>
            </a:fld>
            <a:endParaRPr lang="es-ES"/>
          </a:p>
        </p:txBody>
      </p: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515938" y="436563"/>
            <a:ext cx="5210175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PE" sz="4800" b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Redes promovidas</a:t>
            </a:r>
            <a:endParaRPr lang="es-ES" sz="4800" b="1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530225" y="1493838"/>
            <a:ext cx="53371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La Libertad</a:t>
            </a: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22300" y="4784725"/>
            <a:ext cx="1450975" cy="547688"/>
          </a:xfrm>
          <a:prstGeom prst="rect">
            <a:avLst/>
          </a:prstGeom>
          <a:solidFill>
            <a:srgbClr val="FFCC99"/>
          </a:solidFill>
          <a:ln w="57150" algn="ctr">
            <a:solidFill>
              <a:srgbClr val="F7900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" b="1">
                <a:latin typeface="Arial" pitchFamily="34" charset="0"/>
                <a:cs typeface="Arial" pitchFamily="34" charset="0"/>
              </a:rPr>
              <a:t>MANGO</a:t>
            </a: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6796088" y="4760913"/>
            <a:ext cx="1808162" cy="547687"/>
          </a:xfrm>
          <a:prstGeom prst="rect">
            <a:avLst/>
          </a:prstGeom>
          <a:solidFill>
            <a:srgbClr val="FFCC99"/>
          </a:solidFill>
          <a:ln w="57150" algn="ctr">
            <a:solidFill>
              <a:srgbClr val="F7900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" b="1">
                <a:latin typeface="Arial" pitchFamily="34" charset="0"/>
                <a:cs typeface="Arial" pitchFamily="34" charset="0"/>
              </a:rPr>
              <a:t>LÁCTEOS</a:t>
            </a:r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2319338" y="4775200"/>
            <a:ext cx="1793875" cy="547688"/>
          </a:xfrm>
          <a:prstGeom prst="rect">
            <a:avLst/>
          </a:prstGeom>
          <a:solidFill>
            <a:srgbClr val="FFCC99"/>
          </a:solidFill>
          <a:ln w="57150" algn="ctr">
            <a:solidFill>
              <a:srgbClr val="F7900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" b="1">
                <a:latin typeface="Arial" pitchFamily="34" charset="0"/>
                <a:cs typeface="Arial" pitchFamily="34" charset="0"/>
              </a:rPr>
              <a:t>PÁPRIKA</a:t>
            </a:r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4381500" y="4767263"/>
            <a:ext cx="2189163" cy="547687"/>
          </a:xfrm>
          <a:prstGeom prst="rect">
            <a:avLst/>
          </a:prstGeom>
          <a:solidFill>
            <a:srgbClr val="FFCC99"/>
          </a:solidFill>
          <a:ln w="57150" algn="ctr">
            <a:solidFill>
              <a:srgbClr val="F7900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s-ES" b="1">
                <a:latin typeface="Arial" pitchFamily="34" charset="0"/>
                <a:cs typeface="Arial" pitchFamily="34" charset="0"/>
              </a:rPr>
              <a:t>TURISMO Y ARTESANÍA</a:t>
            </a:r>
          </a:p>
        </p:txBody>
      </p:sp>
      <p:pic>
        <p:nvPicPr>
          <p:cNvPr id="331784" name="Picture 8" descr="DSC01389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638" y="2698750"/>
            <a:ext cx="2249487" cy="1827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31785" name="Picture 9" descr="DSC01902_0"/>
          <p:cNvPicPr>
            <a:picLocks noChangeAspect="1" noChangeArrowheads="1"/>
          </p:cNvPicPr>
          <p:nvPr/>
        </p:nvPicPr>
        <p:blipFill>
          <a:blip r:embed="rId3" cstate="print"/>
          <a:srcRect l="22188"/>
          <a:stretch>
            <a:fillRect/>
          </a:stretch>
        </p:blipFill>
        <p:spPr bwMode="auto">
          <a:xfrm>
            <a:off x="2316163" y="2644775"/>
            <a:ext cx="1825625" cy="190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31786" name="Picture 10" descr="DSC01936_0"/>
          <p:cNvPicPr>
            <a:picLocks noChangeAspect="1" noChangeArrowheads="1"/>
          </p:cNvPicPr>
          <p:nvPr/>
        </p:nvPicPr>
        <p:blipFill>
          <a:blip r:embed="rId4" cstate="print"/>
          <a:srcRect r="11887"/>
          <a:stretch>
            <a:fillRect/>
          </a:stretch>
        </p:blipFill>
        <p:spPr bwMode="auto">
          <a:xfrm>
            <a:off x="6783388" y="2813050"/>
            <a:ext cx="1868487" cy="1722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31787" name="Picture 11" descr="DSC01890_0"/>
          <p:cNvPicPr>
            <a:picLocks noChangeAspect="1" noChangeArrowheads="1"/>
          </p:cNvPicPr>
          <p:nvPr/>
        </p:nvPicPr>
        <p:blipFill>
          <a:blip r:embed="rId5" cstate="print"/>
          <a:srcRect l="46553" t="44524" r="21428"/>
          <a:stretch>
            <a:fillRect/>
          </a:stretch>
        </p:blipFill>
        <p:spPr bwMode="auto">
          <a:xfrm>
            <a:off x="622300" y="2436813"/>
            <a:ext cx="1500188" cy="2109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 animBg="1"/>
      <p:bldP spid="331781" grpId="0" animBg="1"/>
      <p:bldP spid="331782" grpId="0" animBg="1"/>
      <p:bldP spid="3317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3573463"/>
            <a:ext cx="7086600" cy="630237"/>
          </a:xfrm>
        </p:spPr>
        <p:txBody>
          <a:bodyPr/>
          <a:lstStyle/>
          <a:p>
            <a:r>
              <a:rPr lang="es-ES" sz="5400">
                <a:solidFill>
                  <a:srgbClr val="FFFF00"/>
                </a:solidFill>
                <a:latin typeface="Arial" pitchFamily="34" charset="0"/>
              </a:rPr>
              <a:t>4. El Programa de Conglomerados del Perú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0FB9-AC63-4436-B72F-66107BA1BF4E}" type="slidenum">
              <a:rPr lang="es-ES"/>
              <a:pPr/>
              <a:t>24</a:t>
            </a:fld>
            <a:endParaRPr lang="es-E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E">
                <a:solidFill>
                  <a:srgbClr val="FFFF00"/>
                </a:solidFill>
              </a:rPr>
              <a:t>El Consorcio ejecutor</a:t>
            </a:r>
            <a:endParaRPr lang="es-ES">
              <a:solidFill>
                <a:srgbClr val="FFFF00"/>
              </a:solidFill>
            </a:endParaRP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133600"/>
            <a:ext cx="7543800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PE" sz="2800"/>
              <a:t>CONFIEP: El principal gremio empresarial del Perú – 18 Federaciones sectoriales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PE" sz="2800"/>
              <a:t>COPEME: Consorcio de 60 Instituciones Privadas de apoyo a las MYPEs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PE" sz="2800"/>
              <a:t>SASE: Empresa consultora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PE" sz="2800"/>
              <a:t>MINKA: ONG de Trujillo especializada en Redes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PE" sz="2800"/>
              <a:t>INTERCOOPERATION: Institución suiza para la promoción del desarrollo</a:t>
            </a:r>
            <a:endParaRPr lang="es-E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2CBB-D6D0-40BA-8024-0B8C119D705F}" type="slidenum">
              <a:rPr lang="es-ES"/>
              <a:pPr/>
              <a:t>25</a:t>
            </a:fld>
            <a:endParaRPr lang="es-E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543800" cy="1431925"/>
          </a:xfrm>
        </p:spPr>
        <p:txBody>
          <a:bodyPr/>
          <a:lstStyle/>
          <a:p>
            <a:r>
              <a:rPr lang="es-PE">
                <a:solidFill>
                  <a:srgbClr val="FFFF00"/>
                </a:solidFill>
              </a:rPr>
              <a:t>Los objetivos del programa</a:t>
            </a:r>
            <a:endParaRPr lang="es-ES">
              <a:solidFill>
                <a:srgbClr val="FFFF00"/>
              </a:solidFill>
            </a:endParaRP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7993062" cy="4687887"/>
          </a:xfrm>
        </p:spPr>
        <p:txBody>
          <a:bodyPr/>
          <a:lstStyle/>
          <a:p>
            <a:pPr marL="990600" lvl="1" indent="-533400"/>
            <a:r>
              <a:rPr lang="es-ES" sz="2400"/>
              <a:t>El fin del Programa es contribuir al desarrollo competitivo de las micro, pequeñas y medianas empresas (MIPYME) del Perú mediante la promoción de conglomerados, cadenas y clusters.</a:t>
            </a:r>
          </a:p>
          <a:p>
            <a:pPr marL="990600" lvl="1" indent="-533400"/>
            <a:r>
              <a:rPr lang="es-ES" sz="2400"/>
              <a:t>El propósito es establecer un mecanismo público-privado de trabajo conjunto y con cobertura nacional, que: (i) fomente un mejor desempeño competitivo de las  MIPYMEs mediante la articulación inter-empresarial y la colaboración entre empresas e instituciones de apoyo; y (ii) promueva la colaboración público-privada en el ámbito de las políticas de desarrollo productivo.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127E-80E7-420A-99FC-63CC06753313}" type="slidenum">
              <a:rPr lang="es-ES"/>
              <a:pPr/>
              <a:t>26</a:t>
            </a:fld>
            <a:endParaRPr lang="es-E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E">
                <a:solidFill>
                  <a:srgbClr val="FFFF00"/>
                </a:solidFill>
              </a:rPr>
              <a:t>Componentes del Programa</a:t>
            </a:r>
            <a:endParaRPr lang="es-ES">
              <a:solidFill>
                <a:srgbClr val="FFFF00"/>
              </a:solidFill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b="1"/>
              <a:t>Sensibilización, promoción e implementación del mecanismo concursable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b="1"/>
              <a:t>Co-financiamiento de iniciativas y ejecución de los Proyectos de Integración Productiva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b="1"/>
              <a:t>Monitoreo, Medición de Impacto y Difusión de Resultados</a:t>
            </a:r>
            <a:r>
              <a:rPr lang="es-ES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2EAB-9408-4CF0-9415-C22B2C0307D2}" type="slidenum">
              <a:rPr lang="es-ES"/>
              <a:pPr/>
              <a:t>27</a:t>
            </a:fld>
            <a:endParaRPr lang="es-E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E">
                <a:solidFill>
                  <a:srgbClr val="FFFF00"/>
                </a:solidFill>
              </a:rPr>
              <a:t>Gobernanza del Programa</a:t>
            </a:r>
            <a:endParaRPr lang="es-ES">
              <a:solidFill>
                <a:srgbClr val="FFFF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PE"/>
              <a:t>Comité Directivo Público-Privado</a:t>
            </a:r>
          </a:p>
          <a:p>
            <a:pPr lvl="1">
              <a:lnSpc>
                <a:spcPct val="90000"/>
              </a:lnSpc>
            </a:pPr>
            <a:r>
              <a:rPr lang="es-PE"/>
              <a:t>4 Instituciones públicas</a:t>
            </a:r>
          </a:p>
          <a:p>
            <a:pPr lvl="1">
              <a:lnSpc>
                <a:spcPct val="90000"/>
              </a:lnSpc>
            </a:pPr>
            <a:r>
              <a:rPr lang="es-PE"/>
              <a:t>6 Instituciones Privadas</a:t>
            </a:r>
          </a:p>
          <a:p>
            <a:pPr>
              <a:lnSpc>
                <a:spcPct val="90000"/>
              </a:lnSpc>
            </a:pPr>
            <a:r>
              <a:rPr lang="es-PE"/>
              <a:t>Directorio Ejecutor</a:t>
            </a:r>
          </a:p>
          <a:p>
            <a:pPr lvl="1">
              <a:lnSpc>
                <a:spcPct val="90000"/>
              </a:lnSpc>
            </a:pPr>
            <a:r>
              <a:rPr lang="es-PE"/>
              <a:t>4 Instituciones privadas </a:t>
            </a:r>
          </a:p>
          <a:p>
            <a:pPr lvl="1">
              <a:lnSpc>
                <a:spcPct val="90000"/>
              </a:lnSpc>
            </a:pPr>
            <a:r>
              <a:rPr lang="es-PE"/>
              <a:t>Un organismo internacional</a:t>
            </a:r>
          </a:p>
          <a:p>
            <a:pPr>
              <a:lnSpc>
                <a:spcPct val="90000"/>
              </a:lnSpc>
            </a:pPr>
            <a:r>
              <a:rPr lang="es-PE"/>
              <a:t>Unidad Ejecutora – COPEME</a:t>
            </a:r>
          </a:p>
          <a:p>
            <a:pPr lvl="1">
              <a:lnSpc>
                <a:spcPct val="90000"/>
              </a:lnSpc>
            </a:pPr>
            <a:r>
              <a:rPr lang="es-PE"/>
              <a:t>Coordinador Ejecutivo</a:t>
            </a:r>
          </a:p>
          <a:p>
            <a:pPr>
              <a:lnSpc>
                <a:spcPct val="90000"/>
              </a:lnSpc>
            </a:pPr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239C-05F3-4F6C-9485-F7B589D2D700}" type="slidenum">
              <a:rPr lang="es-ES"/>
              <a:pPr/>
              <a:t>28</a:t>
            </a:fld>
            <a:endParaRPr lang="es-ES"/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Organigrama del Programa</a:t>
            </a:r>
            <a:endParaRPr lang="es-ES"/>
          </a:p>
        </p:txBody>
      </p:sp>
      <p:sp>
        <p:nvSpPr>
          <p:cNvPr id="403471" name="Rectangle 15"/>
          <p:cNvSpPr>
            <a:spLocks noChangeArrowheads="1"/>
          </p:cNvSpPr>
          <p:nvPr/>
        </p:nvSpPr>
        <p:spPr bwMode="auto">
          <a:xfrm>
            <a:off x="3995738" y="1916113"/>
            <a:ext cx="19050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800">
                <a:latin typeface="Arial" pitchFamily="34" charset="0"/>
                <a:ea typeface="MS Mincho" pitchFamily="49" charset="-128"/>
                <a:cs typeface="Arial" pitchFamily="34" charset="0"/>
              </a:rPr>
              <a:t>COMITE DIRECTIVO PÚBLICO PRIVADO</a:t>
            </a:r>
            <a:endParaRPr lang="es-ES" sz="2400">
              <a:latin typeface="Times New Roman" pitchFamily="18" charset="0"/>
              <a:ea typeface="MS Mincho" pitchFamily="49" charset="-128"/>
              <a:cs typeface="Arial" pitchFamily="34" charset="0"/>
            </a:endParaRPr>
          </a:p>
        </p:txBody>
      </p:sp>
      <p:sp>
        <p:nvSpPr>
          <p:cNvPr id="403470" name="Rectangle 14"/>
          <p:cNvSpPr>
            <a:spLocks noChangeArrowheads="1"/>
          </p:cNvSpPr>
          <p:nvPr/>
        </p:nvSpPr>
        <p:spPr bwMode="auto">
          <a:xfrm>
            <a:off x="3779838" y="2781300"/>
            <a:ext cx="21717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800">
                <a:latin typeface="Arial" pitchFamily="34" charset="0"/>
                <a:ea typeface="MS Mincho" pitchFamily="49" charset="-128"/>
                <a:cs typeface="Arial" pitchFamily="34" charset="0"/>
              </a:rPr>
              <a:t>DIRECTORIO PROYECTO</a:t>
            </a:r>
            <a:endParaRPr lang="es-ES" sz="2400">
              <a:latin typeface="Times New Roman" pitchFamily="18" charset="0"/>
              <a:ea typeface="MS Mincho" pitchFamily="49" charset="-128"/>
              <a:cs typeface="Arial" pitchFamily="34" charset="0"/>
            </a:endParaRPr>
          </a:p>
        </p:txBody>
      </p:sp>
      <p:sp>
        <p:nvSpPr>
          <p:cNvPr id="403469" name="Line 13"/>
          <p:cNvSpPr>
            <a:spLocks noChangeShapeType="1"/>
          </p:cNvSpPr>
          <p:nvPr/>
        </p:nvSpPr>
        <p:spPr bwMode="auto">
          <a:xfrm flipH="1">
            <a:off x="4859338" y="3068638"/>
            <a:ext cx="0" cy="427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67" name="Line 11"/>
          <p:cNvSpPr>
            <a:spLocks noChangeShapeType="1"/>
          </p:cNvSpPr>
          <p:nvPr/>
        </p:nvSpPr>
        <p:spPr bwMode="auto">
          <a:xfrm>
            <a:off x="4859338" y="3789363"/>
            <a:ext cx="0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66" name="Line 10"/>
          <p:cNvSpPr>
            <a:spLocks noChangeShapeType="1"/>
          </p:cNvSpPr>
          <p:nvPr/>
        </p:nvSpPr>
        <p:spPr bwMode="auto">
          <a:xfrm>
            <a:off x="2339975" y="4365625"/>
            <a:ext cx="4686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65" name="Line 9"/>
          <p:cNvSpPr>
            <a:spLocks noChangeShapeType="1"/>
          </p:cNvSpPr>
          <p:nvPr/>
        </p:nvSpPr>
        <p:spPr bwMode="auto">
          <a:xfrm flipH="1">
            <a:off x="2339975" y="436562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64" name="Line 8"/>
          <p:cNvSpPr>
            <a:spLocks noChangeShapeType="1"/>
          </p:cNvSpPr>
          <p:nvPr/>
        </p:nvSpPr>
        <p:spPr bwMode="auto">
          <a:xfrm>
            <a:off x="4859338" y="4365625"/>
            <a:ext cx="0" cy="30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63" name="Line 7"/>
          <p:cNvSpPr>
            <a:spLocks noChangeShapeType="1"/>
          </p:cNvSpPr>
          <p:nvPr/>
        </p:nvSpPr>
        <p:spPr bwMode="auto">
          <a:xfrm>
            <a:off x="7019925" y="436562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73" name="Oval 17"/>
          <p:cNvSpPr>
            <a:spLocks noChangeArrowheads="1"/>
          </p:cNvSpPr>
          <p:nvPr/>
        </p:nvSpPr>
        <p:spPr bwMode="auto">
          <a:xfrm>
            <a:off x="1619250" y="4581525"/>
            <a:ext cx="1485900" cy="9350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" sz="800">
                <a:latin typeface="Arial" pitchFamily="34" charset="0"/>
                <a:ea typeface="MS Mincho" pitchFamily="49" charset="-128"/>
                <a:cs typeface="Arial" pitchFamily="34" charset="0"/>
              </a:rPr>
              <a:t>PROMOCIÓN DIFUSIÓN</a:t>
            </a:r>
            <a:endParaRPr lang="es-ES" sz="900">
              <a:ea typeface="MS Mincho" pitchFamily="49" charset="-128"/>
              <a:cs typeface="Arial" pitchFamily="34" charset="0"/>
            </a:endParaRPr>
          </a:p>
          <a:p>
            <a:pPr algn="ctr" eaLnBrk="0" hangingPunct="0"/>
            <a:r>
              <a:rPr lang="es-ES" sz="800">
                <a:latin typeface="Arial" pitchFamily="34" charset="0"/>
                <a:ea typeface="MS Mincho" pitchFamily="49" charset="-128"/>
                <a:cs typeface="Arial" pitchFamily="34" charset="0"/>
              </a:rPr>
              <a:t>EVALUACION /</a:t>
            </a:r>
            <a:endParaRPr lang="es-ES" sz="900"/>
          </a:p>
          <a:p>
            <a:pPr algn="ctr" eaLnBrk="0" hangingPunct="0"/>
            <a:r>
              <a:rPr lang="es-ES" sz="800">
                <a:latin typeface="Arial" pitchFamily="34" charset="0"/>
                <a:ea typeface="MS Mincho" pitchFamily="49" charset="-128"/>
              </a:rPr>
              <a:t> PRE-SELECCIÓN PROYECTOS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403461" name="Oval 5"/>
          <p:cNvSpPr>
            <a:spLocks noChangeArrowheads="1"/>
          </p:cNvSpPr>
          <p:nvPr/>
        </p:nvSpPr>
        <p:spPr bwMode="auto">
          <a:xfrm>
            <a:off x="4140200" y="4652963"/>
            <a:ext cx="1447800" cy="8207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PE" sz="800">
                <a:latin typeface="Arial" pitchFamily="34" charset="0"/>
                <a:ea typeface="Times New Roman" pitchFamily="18" charset="0"/>
                <a:cs typeface="Arial" pitchFamily="34" charset="0"/>
              </a:rPr>
              <a:t>ADMINISTRACION DEL FONDO CONCURSABLE/ FINANCIERO</a:t>
            </a:r>
            <a:endParaRPr lang="es-PE" sz="24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03472" name="Oval 16"/>
          <p:cNvSpPr>
            <a:spLocks noChangeArrowheads="1"/>
          </p:cNvSpPr>
          <p:nvPr/>
        </p:nvSpPr>
        <p:spPr bwMode="auto">
          <a:xfrm flipH="1">
            <a:off x="6372225" y="4581525"/>
            <a:ext cx="1295400" cy="8207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" sz="800">
                <a:latin typeface="Arial" pitchFamily="34" charset="0"/>
                <a:ea typeface="MS Mincho" pitchFamily="49" charset="-128"/>
                <a:cs typeface="Arial" pitchFamily="34" charset="0"/>
              </a:rPr>
              <a:t>EVALUACIÓN Y SEGUIMIENTO</a:t>
            </a:r>
            <a:endParaRPr lang="es-ES" sz="2400">
              <a:latin typeface="Times New Roman" pitchFamily="18" charset="0"/>
              <a:ea typeface="MS Mincho" pitchFamily="49" charset="-128"/>
              <a:cs typeface="Arial" pitchFamily="34" charset="0"/>
            </a:endParaRPr>
          </a:p>
        </p:txBody>
      </p:sp>
      <p:sp>
        <p:nvSpPr>
          <p:cNvPr id="403462" name="Line 6"/>
          <p:cNvSpPr>
            <a:spLocks noChangeShapeType="1"/>
          </p:cNvSpPr>
          <p:nvPr/>
        </p:nvSpPr>
        <p:spPr bwMode="auto">
          <a:xfrm flipH="1">
            <a:off x="4859338" y="2276475"/>
            <a:ext cx="0" cy="525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74" name="Rectangle 18"/>
          <p:cNvSpPr>
            <a:spLocks noChangeArrowheads="1"/>
          </p:cNvSpPr>
          <p:nvPr/>
        </p:nvSpPr>
        <p:spPr bwMode="auto">
          <a:xfrm>
            <a:off x="57150" y="13604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03481" name="Rectangle 25"/>
          <p:cNvSpPr>
            <a:spLocks noChangeArrowheads="1"/>
          </p:cNvSpPr>
          <p:nvPr/>
        </p:nvSpPr>
        <p:spPr bwMode="auto">
          <a:xfrm>
            <a:off x="57150" y="1360488"/>
            <a:ext cx="222250" cy="1141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es-ES" sz="900"/>
              <a:t/>
            </a:r>
            <a:br>
              <a:rPr lang="es-ES" sz="900"/>
            </a:br>
            <a:endParaRPr lang="es-ES" sz="2400">
              <a:latin typeface="Times New Roman" pitchFamily="18" charset="0"/>
            </a:endParaRPr>
          </a:p>
          <a:p>
            <a:pPr eaLnBrk="0" hangingPunct="0"/>
            <a:r>
              <a:rPr lang="es-ES" sz="12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lang="es-ES" sz="900"/>
          </a:p>
          <a:p>
            <a:pPr eaLnBrk="0" hangingPunct="0"/>
            <a:endParaRPr lang="es-ES" sz="2400">
              <a:latin typeface="Times New Roman" pitchFamily="18" charset="0"/>
            </a:endParaRPr>
          </a:p>
        </p:txBody>
      </p:sp>
      <p:sp>
        <p:nvSpPr>
          <p:cNvPr id="403482" name="Rectangle 26"/>
          <p:cNvSpPr>
            <a:spLocks noChangeArrowheads="1"/>
          </p:cNvSpPr>
          <p:nvPr/>
        </p:nvSpPr>
        <p:spPr bwMode="auto">
          <a:xfrm>
            <a:off x="3779838" y="3500438"/>
            <a:ext cx="2171700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800">
                <a:latin typeface="Arial" pitchFamily="34" charset="0"/>
                <a:ea typeface="MS Mincho" pitchFamily="49" charset="-128"/>
                <a:cs typeface="Arial" pitchFamily="34" charset="0"/>
              </a:rPr>
              <a:t>UNIDAD EJECUTORA</a:t>
            </a:r>
            <a:endParaRPr lang="es-ES" sz="2400">
              <a:latin typeface="Times New Roman" pitchFamily="18" charset="0"/>
              <a:ea typeface="MS Mincho" pitchFamily="49" charset="-128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1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22AB-9047-4DD8-A684-B60F72622666}" type="slidenum">
              <a:rPr lang="es-ES"/>
              <a:pPr/>
              <a:t>29</a:t>
            </a:fld>
            <a:endParaRPr lang="es-ES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E">
                <a:solidFill>
                  <a:srgbClr val="FFFF00"/>
                </a:solidFill>
              </a:rPr>
              <a:t>Presupuesto </a:t>
            </a:r>
            <a:r>
              <a:rPr lang="es-PE" sz="2000">
                <a:solidFill>
                  <a:srgbClr val="FFFF00"/>
                </a:solidFill>
              </a:rPr>
              <a:t>(en miles US $)</a:t>
            </a:r>
            <a:endParaRPr lang="es-ES" sz="2000">
              <a:solidFill>
                <a:srgbClr val="FFFF00"/>
              </a:solidFill>
            </a:endParaRPr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0" y="16621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449263" algn="l"/>
                <a:tab pos="457200" algn="l"/>
              </a:tabLst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398852" name="Group 516"/>
          <p:cNvGraphicFramePr>
            <a:graphicFrameLocks noGrp="1"/>
          </p:cNvGraphicFramePr>
          <p:nvPr/>
        </p:nvGraphicFramePr>
        <p:xfrm>
          <a:off x="287338" y="1773238"/>
          <a:ext cx="8856662" cy="4975225"/>
        </p:xfrm>
        <a:graphic>
          <a:graphicData uri="http://schemas.openxmlformats.org/drawingml/2006/table">
            <a:tbl>
              <a:tblPr/>
              <a:tblGrid>
                <a:gridCol w="1849437"/>
                <a:gridCol w="887413"/>
                <a:gridCol w="1008062"/>
                <a:gridCol w="935038"/>
                <a:gridCol w="1008062"/>
                <a:gridCol w="1009650"/>
                <a:gridCol w="1008063"/>
                <a:gridCol w="1150937"/>
              </a:tblGrid>
              <a:tr h="2555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BANCO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CONTRAPARTE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BANCO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CONTRAPARTE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ESPECIE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EFECTIVO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SUBTOTAL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Unidad Ejecutora del Programa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443,4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739,4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Sensibilización y promoción 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34,6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117,5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152,1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77,3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Cofinanciación de proyectos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1.892,6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1.428,0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3.320,6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Monitoreo, evaluación y difusión, sostenibilidad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261,4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58,5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319,9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Auditorías Externas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Imprevistos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2.700,0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937.0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963.0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1.900,0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4.600,0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58,7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Seguimiento al Clúster de FOMIN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8840" name="Rectangle 504"/>
          <p:cNvSpPr>
            <a:spLocks noChangeArrowheads="1"/>
          </p:cNvSpPr>
          <p:nvPr/>
        </p:nvSpPr>
        <p:spPr bwMode="auto">
          <a:xfrm>
            <a:off x="0" y="51943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2787-7CAE-454B-A183-4A55CB3BDCE1}" type="slidenum">
              <a:rPr lang="es-ES"/>
              <a:pPr/>
              <a:t>3</a:t>
            </a:fld>
            <a:endParaRPr lang="es-E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008188"/>
            <a:ext cx="7772400" cy="1736725"/>
          </a:xfrm>
          <a:noFill/>
          <a:ln/>
        </p:spPr>
        <p:txBody>
          <a:bodyPr lIns="92075" tIns="46038" rIns="92075" bIns="46038">
            <a:spAutoFit/>
          </a:bodyPr>
          <a:lstStyle/>
          <a:p>
            <a:r>
              <a:rPr lang="es-ES" sz="5400">
                <a:solidFill>
                  <a:srgbClr val="FFFF00"/>
                </a:solidFill>
                <a:latin typeface="Arial" pitchFamily="34" charset="0"/>
              </a:rPr>
              <a:t>1. Las MYPEs en el Perú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143000"/>
          </a:xfrm>
          <a:noFill/>
          <a:ln/>
        </p:spPr>
        <p:txBody>
          <a:bodyPr lIns="92075" tIns="46038" rIns="92075" bIns="46038" anchor="ctr"/>
          <a:lstStyle/>
          <a:p>
            <a:r>
              <a:rPr lang="es-ES" sz="6000">
                <a:solidFill>
                  <a:srgbClr val="FFFF00"/>
                </a:solidFill>
              </a:rPr>
              <a:t>FIN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6950-57EC-41F0-8990-79D727668E9F}" type="slidenum">
              <a:rPr lang="es-ES"/>
              <a:pPr/>
              <a:t>4</a:t>
            </a:fld>
            <a:endParaRPr lang="es-ES"/>
          </a:p>
        </p:txBody>
      </p:sp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-180975" y="188913"/>
            <a:ext cx="9612313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PE" sz="12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s-PE" sz="4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Distribución de empresas en el Perú </a:t>
            </a:r>
          </a:p>
          <a:p>
            <a:pPr algn="ctr" eaLnBrk="0" hangingPunct="0"/>
            <a:r>
              <a:rPr lang="es-PE" sz="4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según tamaño (2005)</a:t>
            </a:r>
            <a:endParaRPr lang="es-PE" sz="400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369667" name="Group 3"/>
          <p:cNvGrpSpPr>
            <a:grpSpLocks/>
          </p:cNvGrpSpPr>
          <p:nvPr/>
        </p:nvGrpSpPr>
        <p:grpSpPr bwMode="auto">
          <a:xfrm>
            <a:off x="1600200" y="1828800"/>
            <a:ext cx="5638800" cy="3810000"/>
            <a:chOff x="-3" y="497"/>
            <a:chExt cx="3835" cy="2370"/>
          </a:xfrm>
        </p:grpSpPr>
        <p:grpSp>
          <p:nvGrpSpPr>
            <p:cNvPr id="369668" name="Group 4"/>
            <p:cNvGrpSpPr>
              <a:grpSpLocks/>
            </p:cNvGrpSpPr>
            <p:nvPr/>
          </p:nvGrpSpPr>
          <p:grpSpPr bwMode="auto">
            <a:xfrm>
              <a:off x="0" y="500"/>
              <a:ext cx="3829" cy="2364"/>
              <a:chOff x="0" y="500"/>
              <a:chExt cx="3829" cy="2364"/>
            </a:xfrm>
          </p:grpSpPr>
          <p:grpSp>
            <p:nvGrpSpPr>
              <p:cNvPr id="369669" name="Group 5"/>
              <p:cNvGrpSpPr>
                <a:grpSpLocks/>
              </p:cNvGrpSpPr>
              <p:nvPr/>
            </p:nvGrpSpPr>
            <p:grpSpPr bwMode="auto">
              <a:xfrm>
                <a:off x="0" y="500"/>
                <a:ext cx="1857" cy="394"/>
                <a:chOff x="0" y="500"/>
                <a:chExt cx="1857" cy="394"/>
              </a:xfrm>
            </p:grpSpPr>
            <p:sp>
              <p:nvSpPr>
                <p:cNvPr id="369670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500"/>
                  <a:ext cx="1771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PE" sz="2000" b="1">
                      <a:latin typeface="Arial" pitchFamily="34" charset="0"/>
                      <a:cs typeface="Arial" pitchFamily="34" charset="0"/>
                    </a:rPr>
                    <a:t>Categoría</a:t>
                  </a:r>
                  <a:endParaRPr lang="es-PE" sz="2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s-PE" sz="2000">
                    <a:latin typeface="Times New Roman" pitchFamily="18" charset="0"/>
                  </a:endParaRPr>
                </a:p>
              </p:txBody>
            </p:sp>
            <p:sp>
              <p:nvSpPr>
                <p:cNvPr id="36967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500"/>
                  <a:ext cx="1857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672" name="Group 8"/>
              <p:cNvGrpSpPr>
                <a:grpSpLocks/>
              </p:cNvGrpSpPr>
              <p:nvPr/>
            </p:nvGrpSpPr>
            <p:grpSpPr bwMode="auto">
              <a:xfrm>
                <a:off x="1857" y="500"/>
                <a:ext cx="950" cy="394"/>
                <a:chOff x="1857" y="500"/>
                <a:chExt cx="950" cy="394"/>
              </a:xfrm>
            </p:grpSpPr>
            <p:sp>
              <p:nvSpPr>
                <p:cNvPr id="369673" name="Rectangle 9"/>
                <p:cNvSpPr>
                  <a:spLocks noChangeArrowheads="1"/>
                </p:cNvSpPr>
                <p:nvPr/>
              </p:nvSpPr>
              <p:spPr bwMode="auto">
                <a:xfrm>
                  <a:off x="1900" y="500"/>
                  <a:ext cx="86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PE" b="1">
                      <a:latin typeface="Arial" pitchFamily="34" charset="0"/>
                      <a:cs typeface="Arial" pitchFamily="34" charset="0"/>
                    </a:rPr>
                    <a:t>Número</a:t>
                  </a:r>
                  <a:endParaRPr lang="es-PE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s-PE">
                    <a:latin typeface="Times New Roman" pitchFamily="18" charset="0"/>
                  </a:endParaRPr>
                </a:p>
              </p:txBody>
            </p:sp>
            <p:sp>
              <p:nvSpPr>
                <p:cNvPr id="369674" name="Rectangle 10"/>
                <p:cNvSpPr>
                  <a:spLocks noChangeArrowheads="1"/>
                </p:cNvSpPr>
                <p:nvPr/>
              </p:nvSpPr>
              <p:spPr bwMode="auto">
                <a:xfrm>
                  <a:off x="1857" y="500"/>
                  <a:ext cx="95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675" name="Group 11"/>
              <p:cNvGrpSpPr>
                <a:grpSpLocks/>
              </p:cNvGrpSpPr>
              <p:nvPr/>
            </p:nvGrpSpPr>
            <p:grpSpPr bwMode="auto">
              <a:xfrm>
                <a:off x="2807" y="500"/>
                <a:ext cx="1022" cy="394"/>
                <a:chOff x="2807" y="500"/>
                <a:chExt cx="1022" cy="394"/>
              </a:xfrm>
            </p:grpSpPr>
            <p:sp>
              <p:nvSpPr>
                <p:cNvPr id="369676" name="Rectangle 12"/>
                <p:cNvSpPr>
                  <a:spLocks noChangeArrowheads="1"/>
                </p:cNvSpPr>
                <p:nvPr/>
              </p:nvSpPr>
              <p:spPr bwMode="auto">
                <a:xfrm>
                  <a:off x="2850" y="500"/>
                  <a:ext cx="93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PE" sz="2000" b="1">
                      <a:latin typeface="Arial" pitchFamily="34" charset="0"/>
                      <a:cs typeface="Arial" pitchFamily="34" charset="0"/>
                    </a:rPr>
                    <a:t>%</a:t>
                  </a:r>
                  <a:endParaRPr lang="es-PE" sz="2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s-PE" sz="2000">
                    <a:latin typeface="Times New Roman" pitchFamily="18" charset="0"/>
                  </a:endParaRPr>
                </a:p>
              </p:txBody>
            </p:sp>
            <p:sp>
              <p:nvSpPr>
                <p:cNvPr id="369677" name="Rectangle 13"/>
                <p:cNvSpPr>
                  <a:spLocks noChangeArrowheads="1"/>
                </p:cNvSpPr>
                <p:nvPr/>
              </p:nvSpPr>
              <p:spPr bwMode="auto">
                <a:xfrm>
                  <a:off x="2807" y="500"/>
                  <a:ext cx="102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678" name="Group 14"/>
              <p:cNvGrpSpPr>
                <a:grpSpLocks/>
              </p:cNvGrpSpPr>
              <p:nvPr/>
            </p:nvGrpSpPr>
            <p:grpSpPr bwMode="auto">
              <a:xfrm>
                <a:off x="0" y="894"/>
                <a:ext cx="1857" cy="394"/>
                <a:chOff x="0" y="894"/>
                <a:chExt cx="1857" cy="394"/>
              </a:xfrm>
            </p:grpSpPr>
            <p:sp>
              <p:nvSpPr>
                <p:cNvPr id="369679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894"/>
                  <a:ext cx="1771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PE" sz="2000">
                      <a:latin typeface="Arial" pitchFamily="34" charset="0"/>
                      <a:cs typeface="Arial" pitchFamily="34" charset="0"/>
                    </a:rPr>
                    <a:t>Micro empresas</a:t>
                  </a:r>
                  <a:endParaRPr lang="es-PE" sz="2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/>
                  <a:endParaRPr lang="es-PE" sz="2000">
                    <a:latin typeface="Times New Roman" pitchFamily="18" charset="0"/>
                  </a:endParaRPr>
                </a:p>
              </p:txBody>
            </p:sp>
            <p:sp>
              <p:nvSpPr>
                <p:cNvPr id="369680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894"/>
                  <a:ext cx="1857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681" name="Group 17"/>
              <p:cNvGrpSpPr>
                <a:grpSpLocks/>
              </p:cNvGrpSpPr>
              <p:nvPr/>
            </p:nvGrpSpPr>
            <p:grpSpPr bwMode="auto">
              <a:xfrm>
                <a:off x="1857" y="894"/>
                <a:ext cx="950" cy="394"/>
                <a:chOff x="1857" y="894"/>
                <a:chExt cx="950" cy="394"/>
              </a:xfrm>
            </p:grpSpPr>
            <p:sp>
              <p:nvSpPr>
                <p:cNvPr id="369682" name="Rectangle 18"/>
                <p:cNvSpPr>
                  <a:spLocks noChangeArrowheads="1"/>
                </p:cNvSpPr>
                <p:nvPr/>
              </p:nvSpPr>
              <p:spPr bwMode="auto">
                <a:xfrm>
                  <a:off x="1900" y="894"/>
                  <a:ext cx="86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PE">
                      <a:latin typeface="Arial" pitchFamily="34" charset="0"/>
                      <a:cs typeface="Arial" pitchFamily="34" charset="0"/>
                    </a:rPr>
                    <a:t>2´477,284</a:t>
                  </a:r>
                  <a:endParaRPr lang="es-PE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s-PE">
                    <a:latin typeface="Times New Roman" pitchFamily="18" charset="0"/>
                  </a:endParaRPr>
                </a:p>
              </p:txBody>
            </p:sp>
            <p:sp>
              <p:nvSpPr>
                <p:cNvPr id="369683" name="Rectangle 19"/>
                <p:cNvSpPr>
                  <a:spLocks noChangeArrowheads="1"/>
                </p:cNvSpPr>
                <p:nvPr/>
              </p:nvSpPr>
              <p:spPr bwMode="auto">
                <a:xfrm>
                  <a:off x="1857" y="894"/>
                  <a:ext cx="95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684" name="Group 20"/>
              <p:cNvGrpSpPr>
                <a:grpSpLocks/>
              </p:cNvGrpSpPr>
              <p:nvPr/>
            </p:nvGrpSpPr>
            <p:grpSpPr bwMode="auto">
              <a:xfrm>
                <a:off x="2807" y="894"/>
                <a:ext cx="1022" cy="394"/>
                <a:chOff x="2807" y="894"/>
                <a:chExt cx="1022" cy="394"/>
              </a:xfrm>
            </p:grpSpPr>
            <p:sp>
              <p:nvSpPr>
                <p:cNvPr id="369685" name="Rectangle 21"/>
                <p:cNvSpPr>
                  <a:spLocks noChangeArrowheads="1"/>
                </p:cNvSpPr>
                <p:nvPr/>
              </p:nvSpPr>
              <p:spPr bwMode="auto">
                <a:xfrm>
                  <a:off x="2850" y="894"/>
                  <a:ext cx="93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PE" sz="2000" b="1">
                      <a:latin typeface="Arial" pitchFamily="34" charset="0"/>
                      <a:cs typeface="Arial" pitchFamily="34" charset="0"/>
                    </a:rPr>
                    <a:t>97.9</a:t>
                  </a:r>
                  <a:endParaRPr lang="es-PE" sz="2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s-PE" sz="2400">
                    <a:latin typeface="Times New Roman" pitchFamily="18" charset="0"/>
                  </a:endParaRPr>
                </a:p>
              </p:txBody>
            </p:sp>
            <p:sp>
              <p:nvSpPr>
                <p:cNvPr id="369686" name="Rectangle 22"/>
                <p:cNvSpPr>
                  <a:spLocks noChangeArrowheads="1"/>
                </p:cNvSpPr>
                <p:nvPr/>
              </p:nvSpPr>
              <p:spPr bwMode="auto">
                <a:xfrm>
                  <a:off x="2807" y="894"/>
                  <a:ext cx="102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687" name="Group 23"/>
              <p:cNvGrpSpPr>
                <a:grpSpLocks/>
              </p:cNvGrpSpPr>
              <p:nvPr/>
            </p:nvGrpSpPr>
            <p:grpSpPr bwMode="auto">
              <a:xfrm>
                <a:off x="0" y="1288"/>
                <a:ext cx="1857" cy="394"/>
                <a:chOff x="0" y="1288"/>
                <a:chExt cx="1857" cy="394"/>
              </a:xfrm>
            </p:grpSpPr>
            <p:sp>
              <p:nvSpPr>
                <p:cNvPr id="369688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1288"/>
                  <a:ext cx="1771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PE" sz="2000">
                      <a:latin typeface="Arial" pitchFamily="34" charset="0"/>
                      <a:cs typeface="Arial" pitchFamily="34" charset="0"/>
                    </a:rPr>
                    <a:t>Pequeñas empresas</a:t>
                  </a:r>
                  <a:endParaRPr lang="es-PE" sz="2000">
                    <a:latin typeface="Times New Roman" pitchFamily="18" charset="0"/>
                  </a:endParaRPr>
                </a:p>
              </p:txBody>
            </p:sp>
            <p:sp>
              <p:nvSpPr>
                <p:cNvPr id="369689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288"/>
                  <a:ext cx="1857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690" name="Group 26"/>
              <p:cNvGrpSpPr>
                <a:grpSpLocks/>
              </p:cNvGrpSpPr>
              <p:nvPr/>
            </p:nvGrpSpPr>
            <p:grpSpPr bwMode="auto">
              <a:xfrm>
                <a:off x="1857" y="1288"/>
                <a:ext cx="950" cy="394"/>
                <a:chOff x="1857" y="1288"/>
                <a:chExt cx="950" cy="394"/>
              </a:xfrm>
            </p:grpSpPr>
            <p:sp>
              <p:nvSpPr>
                <p:cNvPr id="369691" name="Rectangle 27"/>
                <p:cNvSpPr>
                  <a:spLocks noChangeArrowheads="1"/>
                </p:cNvSpPr>
                <p:nvPr/>
              </p:nvSpPr>
              <p:spPr bwMode="auto">
                <a:xfrm>
                  <a:off x="1900" y="1288"/>
                  <a:ext cx="86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PE">
                      <a:latin typeface="Arial" pitchFamily="34" charset="0"/>
                      <a:cs typeface="Arial" pitchFamily="34" charset="0"/>
                    </a:rPr>
                    <a:t>41,333</a:t>
                  </a:r>
                  <a:endParaRPr lang="es-PE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s-PE" sz="2400">
                    <a:latin typeface="Times New Roman" pitchFamily="18" charset="0"/>
                  </a:endParaRPr>
                </a:p>
              </p:txBody>
            </p:sp>
            <p:sp>
              <p:nvSpPr>
                <p:cNvPr id="369692" name="Rectangle 28"/>
                <p:cNvSpPr>
                  <a:spLocks noChangeArrowheads="1"/>
                </p:cNvSpPr>
                <p:nvPr/>
              </p:nvSpPr>
              <p:spPr bwMode="auto">
                <a:xfrm>
                  <a:off x="1857" y="1288"/>
                  <a:ext cx="95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693" name="Group 29"/>
              <p:cNvGrpSpPr>
                <a:grpSpLocks/>
              </p:cNvGrpSpPr>
              <p:nvPr/>
            </p:nvGrpSpPr>
            <p:grpSpPr bwMode="auto">
              <a:xfrm>
                <a:off x="2807" y="1288"/>
                <a:ext cx="1022" cy="394"/>
                <a:chOff x="2807" y="1288"/>
                <a:chExt cx="1022" cy="394"/>
              </a:xfrm>
            </p:grpSpPr>
            <p:sp>
              <p:nvSpPr>
                <p:cNvPr id="369694" name="Rectangle 30"/>
                <p:cNvSpPr>
                  <a:spLocks noChangeArrowheads="1"/>
                </p:cNvSpPr>
                <p:nvPr/>
              </p:nvSpPr>
              <p:spPr bwMode="auto">
                <a:xfrm>
                  <a:off x="2850" y="1288"/>
                  <a:ext cx="93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PE" sz="2000" b="1">
                      <a:latin typeface="Arial" pitchFamily="34" charset="0"/>
                      <a:cs typeface="Arial" pitchFamily="34" charset="0"/>
                    </a:rPr>
                    <a:t>1.6</a:t>
                  </a:r>
                  <a:endParaRPr lang="es-PE" sz="2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s-PE" sz="2000">
                    <a:latin typeface="Times New Roman" pitchFamily="18" charset="0"/>
                  </a:endParaRPr>
                </a:p>
              </p:txBody>
            </p:sp>
            <p:sp>
              <p:nvSpPr>
                <p:cNvPr id="369695" name="Rectangle 31"/>
                <p:cNvSpPr>
                  <a:spLocks noChangeArrowheads="1"/>
                </p:cNvSpPr>
                <p:nvPr/>
              </p:nvSpPr>
              <p:spPr bwMode="auto">
                <a:xfrm>
                  <a:off x="2807" y="1288"/>
                  <a:ext cx="102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696" name="Group 32"/>
              <p:cNvGrpSpPr>
                <a:grpSpLocks/>
              </p:cNvGrpSpPr>
              <p:nvPr/>
            </p:nvGrpSpPr>
            <p:grpSpPr bwMode="auto">
              <a:xfrm>
                <a:off x="0" y="1682"/>
                <a:ext cx="1857" cy="394"/>
                <a:chOff x="0" y="1682"/>
                <a:chExt cx="1857" cy="394"/>
              </a:xfrm>
            </p:grpSpPr>
            <p:sp>
              <p:nvSpPr>
                <p:cNvPr id="369697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1682"/>
                  <a:ext cx="1771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s-PE" sz="2000">
                      <a:latin typeface="Arial" pitchFamily="34" charset="0"/>
                      <a:cs typeface="Arial" pitchFamily="34" charset="0"/>
                    </a:rPr>
                    <a:t>Medianas y grandes empresas</a:t>
                  </a:r>
                  <a:endParaRPr lang="es-PE" sz="2000">
                    <a:latin typeface="Times New Roman" pitchFamily="18" charset="0"/>
                  </a:endParaRPr>
                </a:p>
              </p:txBody>
            </p:sp>
            <p:sp>
              <p:nvSpPr>
                <p:cNvPr id="369698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682"/>
                  <a:ext cx="1857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699" name="Group 35"/>
              <p:cNvGrpSpPr>
                <a:grpSpLocks/>
              </p:cNvGrpSpPr>
              <p:nvPr/>
            </p:nvGrpSpPr>
            <p:grpSpPr bwMode="auto">
              <a:xfrm>
                <a:off x="1857" y="1682"/>
                <a:ext cx="950" cy="394"/>
                <a:chOff x="1857" y="1682"/>
                <a:chExt cx="950" cy="394"/>
              </a:xfrm>
            </p:grpSpPr>
            <p:sp>
              <p:nvSpPr>
                <p:cNvPr id="369700" name="Rectangle 36"/>
                <p:cNvSpPr>
                  <a:spLocks noChangeArrowheads="1"/>
                </p:cNvSpPr>
                <p:nvPr/>
              </p:nvSpPr>
              <p:spPr bwMode="auto">
                <a:xfrm>
                  <a:off x="1900" y="1682"/>
                  <a:ext cx="86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ES">
                      <a:latin typeface="Arial" pitchFamily="34" charset="0"/>
                      <a:cs typeface="Times New Roman" pitchFamily="18" charset="0"/>
                    </a:rPr>
                    <a:t>10,899</a:t>
                  </a:r>
                  <a:endParaRPr lang="es-PE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s-PE" sz="2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s-PE" sz="2000">
                    <a:latin typeface="Times New Roman" pitchFamily="18" charset="0"/>
                  </a:endParaRPr>
                </a:p>
              </p:txBody>
            </p:sp>
            <p:sp>
              <p:nvSpPr>
                <p:cNvPr id="369701" name="Rectangle 37"/>
                <p:cNvSpPr>
                  <a:spLocks noChangeArrowheads="1"/>
                </p:cNvSpPr>
                <p:nvPr/>
              </p:nvSpPr>
              <p:spPr bwMode="auto">
                <a:xfrm>
                  <a:off x="1857" y="1682"/>
                  <a:ext cx="95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702" name="Group 38"/>
              <p:cNvGrpSpPr>
                <a:grpSpLocks/>
              </p:cNvGrpSpPr>
              <p:nvPr/>
            </p:nvGrpSpPr>
            <p:grpSpPr bwMode="auto">
              <a:xfrm>
                <a:off x="2807" y="1682"/>
                <a:ext cx="1022" cy="394"/>
                <a:chOff x="2807" y="1682"/>
                <a:chExt cx="1022" cy="394"/>
              </a:xfrm>
            </p:grpSpPr>
            <p:sp>
              <p:nvSpPr>
                <p:cNvPr id="369703" name="Rectangle 39"/>
                <p:cNvSpPr>
                  <a:spLocks noChangeArrowheads="1"/>
                </p:cNvSpPr>
                <p:nvPr/>
              </p:nvSpPr>
              <p:spPr bwMode="auto">
                <a:xfrm>
                  <a:off x="2850" y="1682"/>
                  <a:ext cx="93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PE" sz="2000" b="1">
                      <a:latin typeface="Arial" pitchFamily="34" charset="0"/>
                      <a:cs typeface="Arial" pitchFamily="34" charset="0"/>
                    </a:rPr>
                    <a:t>0.5</a:t>
                  </a:r>
                  <a:endParaRPr lang="es-PE" sz="2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s-PE" sz="2000">
                    <a:latin typeface="Times New Roman" pitchFamily="18" charset="0"/>
                  </a:endParaRPr>
                </a:p>
              </p:txBody>
            </p:sp>
            <p:sp>
              <p:nvSpPr>
                <p:cNvPr id="369704" name="Rectangle 40"/>
                <p:cNvSpPr>
                  <a:spLocks noChangeArrowheads="1"/>
                </p:cNvSpPr>
                <p:nvPr/>
              </p:nvSpPr>
              <p:spPr bwMode="auto">
                <a:xfrm>
                  <a:off x="2807" y="1682"/>
                  <a:ext cx="102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705" name="Group 41"/>
              <p:cNvGrpSpPr>
                <a:grpSpLocks/>
              </p:cNvGrpSpPr>
              <p:nvPr/>
            </p:nvGrpSpPr>
            <p:grpSpPr bwMode="auto">
              <a:xfrm>
                <a:off x="0" y="2076"/>
                <a:ext cx="1857" cy="394"/>
                <a:chOff x="0" y="2076"/>
                <a:chExt cx="1857" cy="394"/>
              </a:xfrm>
            </p:grpSpPr>
            <p:sp>
              <p:nvSpPr>
                <p:cNvPr id="369706" name="Rectangle 42"/>
                <p:cNvSpPr>
                  <a:spLocks noChangeArrowheads="1"/>
                </p:cNvSpPr>
                <p:nvPr/>
              </p:nvSpPr>
              <p:spPr bwMode="auto">
                <a:xfrm>
                  <a:off x="43" y="2076"/>
                  <a:ext cx="1771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endParaRPr lang="es-PE" sz="2000">
                    <a:latin typeface="Times New Roman" pitchFamily="18" charset="0"/>
                  </a:endParaRPr>
                </a:p>
              </p:txBody>
            </p:sp>
            <p:sp>
              <p:nvSpPr>
                <p:cNvPr id="369707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2076"/>
                  <a:ext cx="1857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708" name="Group 44"/>
              <p:cNvGrpSpPr>
                <a:grpSpLocks/>
              </p:cNvGrpSpPr>
              <p:nvPr/>
            </p:nvGrpSpPr>
            <p:grpSpPr bwMode="auto">
              <a:xfrm>
                <a:off x="1857" y="2076"/>
                <a:ext cx="950" cy="394"/>
                <a:chOff x="1857" y="2076"/>
                <a:chExt cx="950" cy="394"/>
              </a:xfrm>
            </p:grpSpPr>
            <p:sp>
              <p:nvSpPr>
                <p:cNvPr id="369709" name="Rectangle 45"/>
                <p:cNvSpPr>
                  <a:spLocks noChangeArrowheads="1"/>
                </p:cNvSpPr>
                <p:nvPr/>
              </p:nvSpPr>
              <p:spPr bwMode="auto">
                <a:xfrm>
                  <a:off x="1900" y="2076"/>
                  <a:ext cx="86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endParaRPr lang="es-PE" sz="2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9710" name="Rectangle 46"/>
                <p:cNvSpPr>
                  <a:spLocks noChangeArrowheads="1"/>
                </p:cNvSpPr>
                <p:nvPr/>
              </p:nvSpPr>
              <p:spPr bwMode="auto">
                <a:xfrm>
                  <a:off x="1857" y="2076"/>
                  <a:ext cx="95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711" name="Group 47"/>
              <p:cNvGrpSpPr>
                <a:grpSpLocks/>
              </p:cNvGrpSpPr>
              <p:nvPr/>
            </p:nvGrpSpPr>
            <p:grpSpPr bwMode="auto">
              <a:xfrm>
                <a:off x="2807" y="2076"/>
                <a:ext cx="1022" cy="394"/>
                <a:chOff x="2807" y="2076"/>
                <a:chExt cx="1022" cy="394"/>
              </a:xfrm>
            </p:grpSpPr>
            <p:sp>
              <p:nvSpPr>
                <p:cNvPr id="369712" name="Rectangle 48"/>
                <p:cNvSpPr>
                  <a:spLocks noChangeArrowheads="1"/>
                </p:cNvSpPr>
                <p:nvPr/>
              </p:nvSpPr>
              <p:spPr bwMode="auto">
                <a:xfrm>
                  <a:off x="2850" y="2076"/>
                  <a:ext cx="93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/>
                  <a:endParaRPr lang="es-PE" sz="2400">
                    <a:latin typeface="Times New Roman" pitchFamily="18" charset="0"/>
                  </a:endParaRPr>
                </a:p>
              </p:txBody>
            </p:sp>
            <p:sp>
              <p:nvSpPr>
                <p:cNvPr id="369713" name="Rectangle 49"/>
                <p:cNvSpPr>
                  <a:spLocks noChangeArrowheads="1"/>
                </p:cNvSpPr>
                <p:nvPr/>
              </p:nvSpPr>
              <p:spPr bwMode="auto">
                <a:xfrm>
                  <a:off x="2807" y="2076"/>
                  <a:ext cx="102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714" name="Group 50"/>
              <p:cNvGrpSpPr>
                <a:grpSpLocks/>
              </p:cNvGrpSpPr>
              <p:nvPr/>
            </p:nvGrpSpPr>
            <p:grpSpPr bwMode="auto">
              <a:xfrm>
                <a:off x="0" y="2470"/>
                <a:ext cx="1857" cy="394"/>
                <a:chOff x="0" y="2470"/>
                <a:chExt cx="1857" cy="394"/>
              </a:xfrm>
            </p:grpSpPr>
            <p:sp>
              <p:nvSpPr>
                <p:cNvPr id="369715" name="Rectangle 51"/>
                <p:cNvSpPr>
                  <a:spLocks noChangeArrowheads="1"/>
                </p:cNvSpPr>
                <p:nvPr/>
              </p:nvSpPr>
              <p:spPr bwMode="auto">
                <a:xfrm>
                  <a:off x="43" y="2470"/>
                  <a:ext cx="1771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s-PE" sz="2000" b="1">
                      <a:latin typeface="Arial" pitchFamily="34" charset="0"/>
                      <a:cs typeface="Arial" pitchFamily="34" charset="0"/>
                    </a:rPr>
                    <a:t>Total empresas</a:t>
                  </a:r>
                  <a:endParaRPr lang="es-PE" sz="2000">
                    <a:latin typeface="Times New Roman" pitchFamily="18" charset="0"/>
                  </a:endParaRPr>
                </a:p>
              </p:txBody>
            </p:sp>
            <p:sp>
              <p:nvSpPr>
                <p:cNvPr id="369716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2470"/>
                  <a:ext cx="1857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717" name="Group 53"/>
              <p:cNvGrpSpPr>
                <a:grpSpLocks/>
              </p:cNvGrpSpPr>
              <p:nvPr/>
            </p:nvGrpSpPr>
            <p:grpSpPr bwMode="auto">
              <a:xfrm>
                <a:off x="1857" y="2470"/>
                <a:ext cx="950" cy="394"/>
                <a:chOff x="1857" y="2470"/>
                <a:chExt cx="950" cy="394"/>
              </a:xfrm>
            </p:grpSpPr>
            <p:sp>
              <p:nvSpPr>
                <p:cNvPr id="369718" name="Rectangle 54"/>
                <p:cNvSpPr>
                  <a:spLocks noChangeArrowheads="1"/>
                </p:cNvSpPr>
                <p:nvPr/>
              </p:nvSpPr>
              <p:spPr bwMode="auto">
                <a:xfrm>
                  <a:off x="1900" y="2470"/>
                  <a:ext cx="86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PE" b="1">
                      <a:latin typeface="Arial" pitchFamily="34" charset="0"/>
                      <a:cs typeface="Arial" pitchFamily="34" charset="0"/>
                    </a:rPr>
                    <a:t>2’529,516</a:t>
                  </a:r>
                  <a:endParaRPr lang="es-PE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s-PE" sz="2400">
                    <a:latin typeface="Times New Roman" pitchFamily="18" charset="0"/>
                  </a:endParaRPr>
                </a:p>
              </p:txBody>
            </p:sp>
            <p:sp>
              <p:nvSpPr>
                <p:cNvPr id="369719" name="Rectangle 55"/>
                <p:cNvSpPr>
                  <a:spLocks noChangeArrowheads="1"/>
                </p:cNvSpPr>
                <p:nvPr/>
              </p:nvSpPr>
              <p:spPr bwMode="auto">
                <a:xfrm>
                  <a:off x="1857" y="2470"/>
                  <a:ext cx="95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69720" name="Group 56"/>
              <p:cNvGrpSpPr>
                <a:grpSpLocks/>
              </p:cNvGrpSpPr>
              <p:nvPr/>
            </p:nvGrpSpPr>
            <p:grpSpPr bwMode="auto">
              <a:xfrm>
                <a:off x="2807" y="2470"/>
                <a:ext cx="1022" cy="394"/>
                <a:chOff x="2807" y="2470"/>
                <a:chExt cx="1022" cy="394"/>
              </a:xfrm>
            </p:grpSpPr>
            <p:sp>
              <p:nvSpPr>
                <p:cNvPr id="369721" name="Rectangle 57"/>
                <p:cNvSpPr>
                  <a:spLocks noChangeArrowheads="1"/>
                </p:cNvSpPr>
                <p:nvPr/>
              </p:nvSpPr>
              <p:spPr bwMode="auto">
                <a:xfrm>
                  <a:off x="2850" y="2470"/>
                  <a:ext cx="93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s-PE" sz="2000" b="1">
                      <a:latin typeface="Arial" pitchFamily="34" charset="0"/>
                      <a:cs typeface="Arial" pitchFamily="34" charset="0"/>
                    </a:rPr>
                    <a:t>100.0</a:t>
                  </a:r>
                  <a:endParaRPr lang="es-PE" sz="2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es-PE" sz="2000">
                    <a:latin typeface="Times New Roman" pitchFamily="18" charset="0"/>
                  </a:endParaRPr>
                </a:p>
              </p:txBody>
            </p:sp>
            <p:sp>
              <p:nvSpPr>
                <p:cNvPr id="369722" name="Rectangle 58"/>
                <p:cNvSpPr>
                  <a:spLocks noChangeArrowheads="1"/>
                </p:cNvSpPr>
                <p:nvPr/>
              </p:nvSpPr>
              <p:spPr bwMode="auto">
                <a:xfrm>
                  <a:off x="2807" y="2470"/>
                  <a:ext cx="102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69723" name="Rectangle 59"/>
            <p:cNvSpPr>
              <a:spLocks noChangeArrowheads="1"/>
            </p:cNvSpPr>
            <p:nvPr/>
          </p:nvSpPr>
          <p:spPr bwMode="auto">
            <a:xfrm>
              <a:off x="-3" y="497"/>
              <a:ext cx="3835" cy="237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69724" name="Rectangle 60"/>
          <p:cNvSpPr>
            <a:spLocks noChangeArrowheads="1"/>
          </p:cNvSpPr>
          <p:nvPr/>
        </p:nvSpPr>
        <p:spPr bwMode="auto">
          <a:xfrm>
            <a:off x="2057400" y="57912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PE" sz="900" i="1">
                <a:latin typeface="Arial" pitchFamily="34" charset="0"/>
                <a:cs typeface="Arial" pitchFamily="34" charset="0"/>
              </a:rPr>
              <a:t>Fuente: Cecilia Lévano-MTPE (2005) / SUNAT (2004)</a:t>
            </a:r>
            <a:endParaRPr lang="es-PE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s-PE" sz="1000" i="1">
                <a:latin typeface="Arial" pitchFamily="34" charset="0"/>
              </a:rPr>
              <a:t>e: cifras estimados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BCBB-35A5-41C0-95C3-557B69723B33}" type="slidenum">
              <a:rPr lang="es-ES"/>
              <a:pPr/>
              <a:t>5</a:t>
            </a:fld>
            <a:endParaRPr lang="es-ES"/>
          </a:p>
        </p:txBody>
      </p:sp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1814513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70691" name="Object 3"/>
          <p:cNvGraphicFramePr>
            <a:graphicFrameLocks noChangeAspect="1"/>
          </p:cNvGraphicFramePr>
          <p:nvPr/>
        </p:nvGraphicFramePr>
        <p:xfrm>
          <a:off x="1066800" y="703263"/>
          <a:ext cx="7924800" cy="5557837"/>
        </p:xfrm>
        <a:graphic>
          <a:graphicData uri="http://schemas.openxmlformats.org/presentationml/2006/ole">
            <p:oleObj spid="_x0000_s370691" name="Gráfico" r:id="rId3" imgW="5515480" imgH="394372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0CF7-1555-4084-A62C-495AE76C1551}" type="slidenum">
              <a:rPr lang="es-ES"/>
              <a:pPr/>
              <a:t>6</a:t>
            </a:fld>
            <a:endParaRPr lang="es-ES"/>
          </a:p>
        </p:txBody>
      </p:sp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182880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71715" name="Object 3"/>
          <p:cNvGraphicFramePr>
            <a:graphicFrameLocks noChangeAspect="1"/>
          </p:cNvGraphicFramePr>
          <p:nvPr/>
        </p:nvGraphicFramePr>
        <p:xfrm>
          <a:off x="838200" y="-76200"/>
          <a:ext cx="8229600" cy="6429375"/>
        </p:xfrm>
        <a:graphic>
          <a:graphicData uri="http://schemas.openxmlformats.org/presentationml/2006/ole">
            <p:oleObj spid="_x0000_s371715" r:id="rId3" imgW="8583529" imgH="648674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8689-2456-4E86-A8C1-126F35631C26}" type="slidenum">
              <a:rPr lang="es-ES"/>
              <a:pPr/>
              <a:t>7</a:t>
            </a:fld>
            <a:endParaRPr lang="es-ES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1862138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838200" y="781050"/>
          <a:ext cx="8305800" cy="4933950"/>
        </p:xfrm>
        <a:graphic>
          <a:graphicData uri="http://schemas.openxmlformats.org/presentationml/2006/ole">
            <p:oleObj spid="_x0000_s373763" r:id="rId3" imgW="8479130" imgH="4872356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SASE   2007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FA49-19F5-45D6-B686-022C18EC5CD7}" type="slidenum">
              <a:rPr lang="es-ES"/>
              <a:pPr/>
              <a:t>8</a:t>
            </a:fld>
            <a:endParaRPr lang="es-ES"/>
          </a:p>
        </p:txBody>
      </p:sp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1943100" y="2233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914400" y="1362075"/>
          <a:ext cx="8229600" cy="3743325"/>
        </p:xfrm>
        <a:graphic>
          <a:graphicData uri="http://schemas.openxmlformats.org/presentationml/2006/ole">
            <p:oleObj spid="_x0000_s374787" r:id="rId3" imgW="8225897" imgH="3618321" progId="Excel.Chart.8">
              <p:embed/>
            </p:oleObj>
          </a:graphicData>
        </a:graphic>
      </p:graphicFrame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1447800" y="5181600"/>
            <a:ext cx="3773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pitchFamily="34" charset="0"/>
              </a:rPr>
              <a:t>Fuente: Juan Diego Trejos-IPES 2003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2492375"/>
            <a:ext cx="7086600" cy="1431925"/>
          </a:xfrm>
        </p:spPr>
        <p:txBody>
          <a:bodyPr/>
          <a:lstStyle/>
          <a:p>
            <a:r>
              <a:rPr lang="es-ES" sz="5400">
                <a:solidFill>
                  <a:srgbClr val="FFFF00"/>
                </a:solidFill>
                <a:latin typeface="Arial" pitchFamily="34" charset="0"/>
              </a:rPr>
              <a:t>2. El perfil del sector privado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508500"/>
            <a:ext cx="6400800" cy="1752600"/>
          </a:xfrm>
        </p:spPr>
        <p:txBody>
          <a:bodyPr/>
          <a:lstStyle/>
          <a:p>
            <a:r>
              <a:rPr lang="es-ES"/>
              <a:t>USA vs. Perú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flejos">
  <a:themeElements>
    <a:clrScheme name="Reflejos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Reflejo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Reflejos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flejos 8">
    <a:dk1>
      <a:srgbClr val="000000"/>
    </a:dk1>
    <a:lt1>
      <a:srgbClr val="D6DAE4"/>
    </a:lt1>
    <a:dk2>
      <a:srgbClr val="000099"/>
    </a:dk2>
    <a:lt2>
      <a:srgbClr val="FFFFFF"/>
    </a:lt2>
    <a:accent1>
      <a:srgbClr val="BFDEE3"/>
    </a:accent1>
    <a:accent2>
      <a:srgbClr val="C0C0C0"/>
    </a:accent2>
    <a:accent3>
      <a:srgbClr val="E8EAEF"/>
    </a:accent3>
    <a:accent4>
      <a:srgbClr val="000000"/>
    </a:accent4>
    <a:accent5>
      <a:srgbClr val="DCECEF"/>
    </a:accent5>
    <a:accent6>
      <a:srgbClr val="AEAEAE"/>
    </a:accent6>
    <a:hlink>
      <a:srgbClr val="3333CC"/>
    </a:hlink>
    <a:folHlink>
      <a:srgbClr val="5E93C9"/>
    </a:folHlink>
  </a:clrScheme>
</a:themeOverride>
</file>

<file path=ppt/theme/themeOverride2.xml><?xml version="1.0" encoding="utf-8"?>
<a:themeOverride xmlns:a="http://schemas.openxmlformats.org/drawingml/2006/main">
  <a:clrScheme name="Reflejos 8">
    <a:dk1>
      <a:srgbClr val="000000"/>
    </a:dk1>
    <a:lt1>
      <a:srgbClr val="D6DAE4"/>
    </a:lt1>
    <a:dk2>
      <a:srgbClr val="000099"/>
    </a:dk2>
    <a:lt2>
      <a:srgbClr val="FFFFFF"/>
    </a:lt2>
    <a:accent1>
      <a:srgbClr val="BFDEE3"/>
    </a:accent1>
    <a:accent2>
      <a:srgbClr val="C0C0C0"/>
    </a:accent2>
    <a:accent3>
      <a:srgbClr val="E8EAEF"/>
    </a:accent3>
    <a:accent4>
      <a:srgbClr val="000000"/>
    </a:accent4>
    <a:accent5>
      <a:srgbClr val="DCECEF"/>
    </a:accent5>
    <a:accent6>
      <a:srgbClr val="AEAEAE"/>
    </a:accent6>
    <a:hlink>
      <a:srgbClr val="3333CC"/>
    </a:hlink>
    <a:folHlink>
      <a:srgbClr val="5E93C9"/>
    </a:folHlink>
  </a:clrScheme>
</a:themeOverride>
</file>

<file path=ppt/theme/themeOverride3.xml><?xml version="1.0" encoding="utf-8"?>
<a:themeOverride xmlns:a="http://schemas.openxmlformats.org/drawingml/2006/main">
  <a:clrScheme name="Reflejos 8">
    <a:dk1>
      <a:srgbClr val="000000"/>
    </a:dk1>
    <a:lt1>
      <a:srgbClr val="D6DAE4"/>
    </a:lt1>
    <a:dk2>
      <a:srgbClr val="000099"/>
    </a:dk2>
    <a:lt2>
      <a:srgbClr val="FFFFFF"/>
    </a:lt2>
    <a:accent1>
      <a:srgbClr val="BFDEE3"/>
    </a:accent1>
    <a:accent2>
      <a:srgbClr val="C0C0C0"/>
    </a:accent2>
    <a:accent3>
      <a:srgbClr val="E8EAEF"/>
    </a:accent3>
    <a:accent4>
      <a:srgbClr val="000000"/>
    </a:accent4>
    <a:accent5>
      <a:srgbClr val="DCECEF"/>
    </a:accent5>
    <a:accent6>
      <a:srgbClr val="AEAEAE"/>
    </a:accent6>
    <a:hlink>
      <a:srgbClr val="3333CC"/>
    </a:hlink>
    <a:folHlink>
      <a:srgbClr val="5E93C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3141</TotalTime>
  <Words>821</Words>
  <Application>Microsoft Office PowerPoint</Application>
  <PresentationFormat>On-screen Show (4:3)</PresentationFormat>
  <Paragraphs>270</Paragraphs>
  <Slides>30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Times New Roman</vt:lpstr>
      <vt:lpstr>Tahoma</vt:lpstr>
      <vt:lpstr>Wingdings</vt:lpstr>
      <vt:lpstr>Arial</vt:lpstr>
      <vt:lpstr>MS Mincho</vt:lpstr>
      <vt:lpstr>Reflejos</vt:lpstr>
      <vt:lpstr>Fotografía de Microsoft Photo Editor 3.0</vt:lpstr>
      <vt:lpstr>Gráfico de Microsoft Excel</vt:lpstr>
      <vt:lpstr>Documento de Microsoft Word</vt:lpstr>
      <vt:lpstr>SEMINARIO - COMPETITIVIDAD DE LAS PEQUEÑAS EMPRESAS: CLUSTERS, ENTORNO DE NEGOCIOS  Y DESARROLLO LOCAL  BID-FOMIN-ONUDI-OCDE    El Programa de apoyo a Conglomerados en el Perú     Fernando Villarán Presidente del Consorcio Ejecutor, Presidente de SASE  Washington, 29 octubre de 2007</vt:lpstr>
      <vt:lpstr>Temas</vt:lpstr>
      <vt:lpstr>1. Las MYPEs en el Perú</vt:lpstr>
      <vt:lpstr>Slide 4</vt:lpstr>
      <vt:lpstr>Slide 5</vt:lpstr>
      <vt:lpstr>Slide 6</vt:lpstr>
      <vt:lpstr>Slide 7</vt:lpstr>
      <vt:lpstr>Slide 8</vt:lpstr>
      <vt:lpstr>2. El perfil del sector privado</vt:lpstr>
      <vt:lpstr>Empleo por estratos (USA)</vt:lpstr>
      <vt:lpstr>Slide 11</vt:lpstr>
      <vt:lpstr>Estructura del Empleo – 2001 (Encuesta Nacional de Hogares - INEI)</vt:lpstr>
      <vt:lpstr>Slide 13</vt:lpstr>
      <vt:lpstr>3. Conglomerados y Clusters en el Perú </vt:lpstr>
      <vt:lpstr>Sectores Competitivas Michael Porter – Monitor 1994-95</vt:lpstr>
      <vt:lpstr>Conglomerados de MIPYMEs en el Perú  </vt:lpstr>
      <vt:lpstr>Cadenas Productivas del Ministerio de la Producción</vt:lpstr>
      <vt:lpstr>Cadenas Productivas con mayor potencial competitivo (Ejercicio Delphi organizado por la Comisión CEPLAN, con CONCYTEC e IPAE en la CAN el 25/02/04)</vt:lpstr>
      <vt:lpstr>Slide 19</vt:lpstr>
      <vt:lpstr>Slide 20</vt:lpstr>
      <vt:lpstr>Slide 21</vt:lpstr>
      <vt:lpstr>Slide 22</vt:lpstr>
      <vt:lpstr>4. El Programa de Conglomerados del Perú</vt:lpstr>
      <vt:lpstr>El Consorcio ejecutor</vt:lpstr>
      <vt:lpstr>Los objetivos del programa</vt:lpstr>
      <vt:lpstr>Componentes del Programa</vt:lpstr>
      <vt:lpstr>Gobernanza del Programa</vt:lpstr>
      <vt:lpstr>Organigrama del Programa</vt:lpstr>
      <vt:lpstr>Presupuesto (en miles US $)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¿Porqué hablar de tamaño?</dc:title>
  <dc:creator>Fernando Villarán</dc:creator>
  <cp:lastModifiedBy>anarod</cp:lastModifiedBy>
  <cp:revision>265</cp:revision>
  <cp:lastPrinted>1998-06-06T16:11:37Z</cp:lastPrinted>
  <dcterms:created xsi:type="dcterms:W3CDTF">1997-09-19T11:59:30Z</dcterms:created>
  <dcterms:modified xsi:type="dcterms:W3CDTF">2010-07-12T05:18:09Z</dcterms:modified>
</cp:coreProperties>
</file>