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1" r:id="rId1"/>
  </p:sldMasterIdLst>
  <p:notesMasterIdLst>
    <p:notesMasterId r:id="rId19"/>
  </p:notesMasterIdLst>
  <p:sldIdLst>
    <p:sldId id="265" r:id="rId2"/>
    <p:sldId id="256" r:id="rId3"/>
    <p:sldId id="266" r:id="rId4"/>
    <p:sldId id="257" r:id="rId5"/>
    <p:sldId id="274" r:id="rId6"/>
    <p:sldId id="258" r:id="rId7"/>
    <p:sldId id="269" r:id="rId8"/>
    <p:sldId id="259" r:id="rId9"/>
    <p:sldId id="267" r:id="rId10"/>
    <p:sldId id="270" r:id="rId11"/>
    <p:sldId id="261" r:id="rId12"/>
    <p:sldId id="268" r:id="rId13"/>
    <p:sldId id="271" r:id="rId14"/>
    <p:sldId id="272" r:id="rId15"/>
    <p:sldId id="273" r:id="rId16"/>
    <p:sldId id="263" r:id="rId17"/>
    <p:sldId id="264" r:id="rId18"/>
  </p:sldIdLst>
  <p:sldSz cx="9144000" cy="6858000" type="screen4x3"/>
  <p:notesSz cx="6858000" cy="9144000"/>
  <p:embeddedFontLst>
    <p:embeddedFont>
      <p:font typeface="Arial Black" pitchFamily="34" charset="0"/>
      <p:bold r:id="rId20"/>
    </p:embeddedFont>
  </p:embeddedFont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9A7"/>
    <a:srgbClr val="FFFF00"/>
    <a:srgbClr val="CC0099"/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B2849DD-DCC2-4628-8410-1DB84B70329C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86C44-B238-481E-B62F-BF4D2E9A0CAE}" type="slidenum">
              <a:rPr lang="it-IT"/>
              <a:pPr/>
              <a:t>2</a:t>
            </a:fld>
            <a:endParaRPr lang="it-IT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C4B79-262A-47FF-AEB7-5C26DDD58733}" type="slidenum">
              <a:rPr lang="it-IT"/>
              <a:pPr/>
              <a:t>12</a:t>
            </a:fld>
            <a:endParaRPr lang="it-IT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2C81F-EC7A-4409-84AE-3BBBD44DAF23}" type="slidenum">
              <a:rPr lang="it-IT"/>
              <a:pPr/>
              <a:t>16</a:t>
            </a:fld>
            <a:endParaRPr lang="it-IT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18134-4C36-48A8-B52D-B7912838F8D0}" type="slidenum">
              <a:rPr lang="it-IT"/>
              <a:pPr/>
              <a:t>3</a:t>
            </a:fld>
            <a:endParaRPr lang="it-IT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5B726-6A30-4836-8EF6-F2944ED8E8AD}" type="slidenum">
              <a:rPr lang="it-IT"/>
              <a:pPr/>
              <a:t>4</a:t>
            </a:fld>
            <a:endParaRPr lang="it-IT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D79-4C47-4F34-887C-265748C155C0}" type="slidenum">
              <a:rPr lang="it-IT"/>
              <a:pPr/>
              <a:t>6</a:t>
            </a:fld>
            <a:endParaRPr lang="it-IT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AC59F-E54F-453F-86E5-DA904C96E87B}" type="slidenum">
              <a:rPr lang="it-IT"/>
              <a:pPr/>
              <a:t>7</a:t>
            </a:fld>
            <a:endParaRPr lang="it-IT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5F426-2475-48E8-A3D8-FFB7D5AA7E8A}" type="slidenum">
              <a:rPr lang="it-IT"/>
              <a:pPr/>
              <a:t>8</a:t>
            </a:fld>
            <a:endParaRPr lang="it-IT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4C65C-5CAF-4769-8CC4-B1B4CA8DCF44}" type="slidenum">
              <a:rPr lang="it-IT"/>
              <a:pPr/>
              <a:t>9</a:t>
            </a:fld>
            <a:endParaRPr lang="it-IT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BC4ED-DCF5-41D4-BC0F-59CD19952CF3}" type="slidenum">
              <a:rPr lang="it-IT"/>
              <a:pPr/>
              <a:t>10</a:t>
            </a:fld>
            <a:endParaRPr lang="it-IT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998B9-949C-440C-95CB-DA48B7D67842}" type="slidenum">
              <a:rPr lang="it-IT"/>
              <a:pPr/>
              <a:t>11</a:t>
            </a:fld>
            <a:endParaRPr lang="it-IT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752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075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A0A5F997-1813-41E4-BF8D-7F8F8BEABB2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D1A3C-4F27-431B-BE40-A55146CF897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C84D-4B1D-4D8A-9F16-ED2CC0F2A65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2B4EA-4412-44B0-BC27-37639FE555C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089CA-2167-4E11-8069-FE4251F0D19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C767F-B453-4903-80DC-51230C937B5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800D4-F09A-4DE2-BB8E-C4BE4D54E20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33EA-933B-4945-9B83-278BC8A5054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0C969-AABC-4F29-8EC1-D8E1369AE2F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ECBF2-29FE-43D7-99F6-93C3C650BA6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FED20-4435-4411-A91E-D040F6BCABA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788ECA89-CE16-42FD-A791-B4CB40828786}" type="slidenum">
              <a:rPr lang="it-IT"/>
              <a:pPr/>
              <a:t>‹#›</a:t>
            </a:fld>
            <a:endParaRPr lang="it-IT"/>
          </a:p>
        </p:txBody>
      </p:sp>
      <p:grpSp>
        <p:nvGrpSpPr>
          <p:cNvPr id="10650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65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65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231F19F-BDEA-49A3-A465-E7AF91BA1AD0}" type="slidenum">
              <a:rPr lang="it-IT"/>
              <a:pPr/>
              <a:t>1</a:t>
            </a:fld>
            <a:endParaRPr lang="it-IT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2100" i="0"/>
              <a:t/>
            </a:r>
            <a:br>
              <a:rPr lang="es-ES" sz="2100" i="0"/>
            </a:br>
            <a:r>
              <a:rPr lang="es-ES" sz="2500"/>
              <a:t>Grupo Sostenibilidad (II)</a:t>
            </a:r>
            <a:r>
              <a:rPr lang="es-ES"/>
              <a:t/>
            </a:r>
            <a:br>
              <a:rPr lang="es-ES"/>
            </a:br>
            <a:r>
              <a:rPr lang="es-ES"/>
              <a:t> </a:t>
            </a:r>
            <a:r>
              <a:rPr lang="es-ES" sz="2900"/>
              <a:t>“La sostenibilidad de  las acciones de promoción del clúster”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500" i="1"/>
              <a:t>V Taller de Clúster de</a:t>
            </a:r>
            <a:br>
              <a:rPr lang="es-ES" sz="2500" i="1"/>
            </a:br>
            <a:r>
              <a:rPr lang="es-ES" sz="2500" i="1"/>
              <a:t>Proyectos de Integración Productiva</a:t>
            </a:r>
            <a:endParaRPr lang="es-ES" sz="4100"/>
          </a:p>
          <a:p>
            <a:pPr>
              <a:lnSpc>
                <a:spcPct val="90000"/>
              </a:lnSpc>
            </a:pPr>
            <a:r>
              <a:rPr lang="es-ES" sz="2100"/>
              <a:t>Washington D.C., 2007.10.29</a:t>
            </a:r>
          </a:p>
          <a:p>
            <a:pPr algn="r">
              <a:lnSpc>
                <a:spcPct val="90000"/>
              </a:lnSpc>
            </a:pPr>
            <a:endParaRPr lang="es-ES" sz="1900"/>
          </a:p>
          <a:p>
            <a:pPr algn="r">
              <a:lnSpc>
                <a:spcPct val="90000"/>
              </a:lnSpc>
            </a:pPr>
            <a:r>
              <a:rPr lang="es-ES" sz="2100"/>
              <a:t>Danielle Mazzonis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D88C-E2CB-4604-A76F-33D5DD29701E}" type="slidenum">
              <a:rPr lang="it-IT"/>
              <a:pPr/>
              <a:t>10</a:t>
            </a:fld>
            <a:endParaRPr lang="it-IT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B. Sostenibilidad de las redes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2316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700"/>
              <a:t>Las acciones colectivas implican:</a:t>
            </a:r>
          </a:p>
          <a:p>
            <a:pPr>
              <a:buClr>
                <a:srgbClr val="51A9A7"/>
              </a:buClr>
            </a:pPr>
            <a:r>
              <a:rPr lang="es-ES" sz="2700"/>
              <a:t>potencial de difusión inmediata de los beneficios a nivel de sistema local</a:t>
            </a:r>
          </a:p>
          <a:p>
            <a:pPr>
              <a:buClr>
                <a:srgbClr val="51A9A7"/>
              </a:buClr>
            </a:pPr>
            <a:r>
              <a:rPr lang="es-ES" sz="2700"/>
              <a:t>capacidad de incidir en profundidad en el contexto local</a:t>
            </a:r>
            <a:endParaRPr lang="es-ES"/>
          </a:p>
        </p:txBody>
      </p:sp>
      <p:pic>
        <p:nvPicPr>
          <p:cNvPr id="118788" name="Picture 4" descr="j02938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" y="4265613"/>
            <a:ext cx="1738313" cy="1827212"/>
          </a:xfrm>
          <a:prstGeom prst="rect">
            <a:avLst/>
          </a:prstGeom>
          <a:noFill/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56165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rgbClr val="CC3300"/>
                </a:solidFill>
              </a:rPr>
              <a:t>IMPACTO SOBRE EL CONTEXTO: DIFUSO, DIRECTO Y DE PROFUNDIDAD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E8B-C9A9-4E28-9B9C-9D508345BB96}" type="slidenum">
              <a:rPr lang="it-IT"/>
              <a:pPr/>
              <a:t>11</a:t>
            </a:fld>
            <a:endParaRPr lang="it-IT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C. Sostenibilidad de las instituciones publico-privadas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	Se propone de considerar dos modelos tipo:</a:t>
            </a:r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/>
              <a:t>los centros de servicios o otras estructuras especialmente dedicadas a sostener las empresas y las redes</a:t>
            </a:r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/>
              <a:t>las políticas locales específicamente diseñadas para sostener la competitividad del sistema empresarial (NO el desarrollo local)</a:t>
            </a:r>
          </a:p>
          <a:p>
            <a:pPr>
              <a:lnSpc>
                <a:spcPct val="90000"/>
              </a:lnSpc>
            </a:pP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7E9B-0858-4A34-B399-E87989D3572B}" type="slidenum">
              <a:rPr lang="it-IT"/>
              <a:pPr/>
              <a:t>12</a:t>
            </a:fld>
            <a:endParaRPr lang="it-IT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7143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  </a:t>
            </a:r>
            <a:r>
              <a:rPr lang="es-ES" sz="2600" b="1"/>
              <a:t>Centros de servicios            Políticas de apoyo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23850" y="1905000"/>
            <a:ext cx="40322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sectoriales- horizontales: aseguran su sostenibilidad y autosuficiencia renovando su oferta en función no tanto de  las exigencias de sus usuarios  sino de la evolución global del conocimiento técnico y de mercado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la inversión pública debe alimentar solo  la creación y experimentación de servicios innovadores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sobreviven si se favorece la participación no solo privada sino también amplia y diversificada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es-ES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4687888" y="1905000"/>
            <a:ext cx="41322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no hay modelo único de éxito y el equilibrio continuidad y innovación institucional es complicado y especifico de cada fase “histórica”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None/>
            </a:pPr>
            <a:r>
              <a:rPr lang="es-ES"/>
              <a:t>Van consideradas: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las políticas de apoyo a la producción, comercialización, innovación,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pero también los incentivos (calidad, equipos, innovación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políticas infraestructurales </a:t>
            </a:r>
            <a:r>
              <a:rPr lang="es-ES" i="1"/>
              <a:t>soft</a:t>
            </a:r>
            <a:r>
              <a:rPr lang="es-ES"/>
              <a:t> y </a:t>
            </a:r>
            <a:r>
              <a:rPr lang="es-ES" i="1"/>
              <a:t>hard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políticas de atracción de capitales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vínculos con instituciones de otros territorios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/>
              <a:t>etc.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936E-5353-4886-9A29-2332068E7A75}" type="slidenum">
              <a:rPr lang="it-IT"/>
              <a:pPr/>
              <a:t>13</a:t>
            </a:fld>
            <a:endParaRPr lang="it-IT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Esquemas de acción coordinados </a:t>
            </a: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2555875" y="2997200"/>
            <a:ext cx="3455988" cy="25923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916238" y="24860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EMPRESA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323850" y="558958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RED EMPRESARIAL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5435600" y="5589588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ACCION COLECTIVA “INSTITUCIONALIZADA”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6CE-0C22-4B0B-A91A-B2291DD628A7}" type="slidenum">
              <a:rPr lang="it-IT"/>
              <a:pPr/>
              <a:t>14</a:t>
            </a:fld>
            <a:endParaRPr lang="it-IT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Esquemas de acción coordinados </a:t>
            </a:r>
          </a:p>
        </p:txBody>
      </p:sp>
      <p:sp>
        <p:nvSpPr>
          <p:cNvPr id="121859" name="AutoShape 3"/>
          <p:cNvSpPr>
            <a:spLocks noChangeArrowheads="1"/>
          </p:cNvSpPr>
          <p:nvPr/>
        </p:nvSpPr>
        <p:spPr bwMode="auto">
          <a:xfrm>
            <a:off x="2555875" y="2997200"/>
            <a:ext cx="3455988" cy="25923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2916238" y="24860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Eficiencia y Eficacia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23850" y="55895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Sostenibilidad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435600" y="5589588"/>
            <a:ext cx="309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Governance</a:t>
            </a:r>
          </a:p>
        </p:txBody>
      </p:sp>
      <p:sp>
        <p:nvSpPr>
          <p:cNvPr id="121863" name="AutoShape 7"/>
          <p:cNvSpPr>
            <a:spLocks/>
          </p:cNvSpPr>
          <p:nvPr/>
        </p:nvSpPr>
        <p:spPr bwMode="auto">
          <a:xfrm>
            <a:off x="6016625" y="722313"/>
            <a:ext cx="2516188" cy="1266825"/>
          </a:xfrm>
          <a:prstGeom prst="accentCallout2">
            <a:avLst>
              <a:gd name="adj1" fmla="val 9023"/>
              <a:gd name="adj2" fmla="val -3028"/>
              <a:gd name="adj3" fmla="val 9023"/>
              <a:gd name="adj4" fmla="val -63407"/>
              <a:gd name="adj5" fmla="val 156769"/>
              <a:gd name="adj6" fmla="val -126120"/>
            </a:avLst>
          </a:prstGeom>
          <a:solidFill>
            <a:schemeClr val="accent1"/>
          </a:solidFill>
          <a:ln w="25400">
            <a:solidFill>
              <a:srgbClr val="CC3300"/>
            </a:solidFill>
            <a:miter lim="800000"/>
            <a:headEnd/>
            <a:tailEnd type="oval" w="lg" len="lg"/>
          </a:ln>
          <a:effectLst/>
        </p:spPr>
        <p:txBody>
          <a:bodyPr/>
          <a:lstStyle/>
          <a:p>
            <a:r>
              <a:rPr lang="es-ES" b="1"/>
              <a:t>Capacidad de ejecución de las acciones individuales</a:t>
            </a:r>
          </a:p>
        </p:txBody>
      </p:sp>
      <p:sp>
        <p:nvSpPr>
          <p:cNvPr id="121864" name="AutoShape 8"/>
          <p:cNvSpPr>
            <a:spLocks/>
          </p:cNvSpPr>
          <p:nvPr/>
        </p:nvSpPr>
        <p:spPr bwMode="auto">
          <a:xfrm>
            <a:off x="971550" y="2781300"/>
            <a:ext cx="2232025" cy="1727200"/>
          </a:xfrm>
          <a:prstGeom prst="accentCallout2">
            <a:avLst>
              <a:gd name="adj1" fmla="val 6616"/>
              <a:gd name="adj2" fmla="val -3412"/>
              <a:gd name="adj3" fmla="val 6616"/>
              <a:gd name="adj4" fmla="val -9102"/>
              <a:gd name="adj5" fmla="val 172426"/>
              <a:gd name="adj6" fmla="val -15079"/>
            </a:avLst>
          </a:prstGeom>
          <a:solidFill>
            <a:schemeClr val="accent1"/>
          </a:solidFill>
          <a:ln w="25400">
            <a:solidFill>
              <a:srgbClr val="CC3300"/>
            </a:solidFill>
            <a:miter lim="800000"/>
            <a:headEnd/>
            <a:tailEnd type="oval" w="lg" len="lg"/>
          </a:ln>
          <a:effectLst/>
        </p:spPr>
        <p:txBody>
          <a:bodyPr/>
          <a:lstStyle/>
          <a:p>
            <a:r>
              <a:rPr lang="es-ES" b="1"/>
              <a:t>Capacidad de mantener en el tiempo y fortalecer los resultados conseguidos</a:t>
            </a:r>
          </a:p>
        </p:txBody>
      </p:sp>
      <p:sp>
        <p:nvSpPr>
          <p:cNvPr id="121865" name="AutoShape 9"/>
          <p:cNvSpPr>
            <a:spLocks/>
          </p:cNvSpPr>
          <p:nvPr/>
        </p:nvSpPr>
        <p:spPr bwMode="auto">
          <a:xfrm>
            <a:off x="6588125" y="2852738"/>
            <a:ext cx="2516188" cy="1584325"/>
          </a:xfrm>
          <a:prstGeom prst="accentCallout2">
            <a:avLst>
              <a:gd name="adj1" fmla="val 7213"/>
              <a:gd name="adj2" fmla="val -3028"/>
              <a:gd name="adj3" fmla="val 7213"/>
              <a:gd name="adj4" fmla="val -10727"/>
              <a:gd name="adj5" fmla="val 182866"/>
              <a:gd name="adj6" fmla="val -18801"/>
            </a:avLst>
          </a:prstGeom>
          <a:solidFill>
            <a:schemeClr val="accent1"/>
          </a:solidFill>
          <a:ln w="25400">
            <a:solidFill>
              <a:srgbClr val="CC3300"/>
            </a:solidFill>
            <a:miter lim="800000"/>
            <a:headEnd/>
            <a:tailEnd type="oval" w="lg" len="lg"/>
          </a:ln>
          <a:effectLst/>
        </p:spPr>
        <p:txBody>
          <a:bodyPr/>
          <a:lstStyle/>
          <a:p>
            <a:r>
              <a:rPr lang="es-ES" b="1"/>
              <a:t>Capacidad de actuar como articuladores para la competitividad territorial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437D-49A3-4AEE-8F7C-10799FEFA9D9}" type="slidenum">
              <a:rPr lang="it-IT"/>
              <a:pPr/>
              <a:t>15</a:t>
            </a:fld>
            <a:endParaRPr lang="it-IT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Esquemas de acción coordinados </a:t>
            </a:r>
          </a:p>
        </p:txBody>
      </p:sp>
      <p:sp>
        <p:nvSpPr>
          <p:cNvPr id="122883" name="AutoShape 3"/>
          <p:cNvSpPr>
            <a:spLocks noChangeArrowheads="1"/>
          </p:cNvSpPr>
          <p:nvPr/>
        </p:nvSpPr>
        <p:spPr bwMode="auto">
          <a:xfrm>
            <a:off x="2555875" y="2997200"/>
            <a:ext cx="3455988" cy="25923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916238" y="24860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Eficiencia y Eficacia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323850" y="55895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Sostenibilidad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435600" y="5589588"/>
            <a:ext cx="309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Governance</a:t>
            </a:r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2627313" y="3141663"/>
            <a:ext cx="3313112" cy="3095625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2843213" y="4005263"/>
            <a:ext cx="28082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Competitividad territorial</a:t>
            </a:r>
          </a:p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local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E212-B243-4746-84B8-5581DAFC1D1D}" type="slidenum">
              <a:rPr lang="it-IT"/>
              <a:pPr/>
              <a:t>16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Las políticas de desarrollo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00213"/>
            <a:ext cx="7696200" cy="4038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400"/>
              <a:t>Las acciones  consideradas son componentes esenciales de  las políticas de desarrollo. Conviven con ellas, las complementan y apoyan pero no las sustituyen.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400"/>
              <a:t>El grupo deberá analizar tales complementariedades en clave de:</a:t>
            </a:r>
          </a:p>
          <a:p>
            <a:pPr lvl="1">
              <a:lnSpc>
                <a:spcPct val="80000"/>
              </a:lnSpc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 i="1"/>
              <a:t>governance</a:t>
            </a:r>
            <a:r>
              <a:rPr lang="es-ES" sz="2400"/>
              <a:t> institucional y operativa</a:t>
            </a:r>
          </a:p>
          <a:p>
            <a:pPr lvl="1">
              <a:lnSpc>
                <a:spcPct val="80000"/>
              </a:lnSpc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relación publico privada en el nuevo contexto de la mundializaci</a:t>
            </a:r>
            <a:r>
              <a:rPr lang="es-ES" sz="2400">
                <a:cs typeface="Arial" pitchFamily="34" charset="0"/>
              </a:rPr>
              <a:t>ó</a:t>
            </a:r>
            <a:r>
              <a:rPr lang="es-ES" sz="2400"/>
              <a:t>n (aquí los temas de e-gov y de infraestructuras )</a:t>
            </a:r>
          </a:p>
          <a:p>
            <a:pPr lvl="1">
              <a:lnSpc>
                <a:spcPct val="80000"/>
              </a:lnSpc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conocimiento y inteligencia colectiva y formal</a:t>
            </a:r>
          </a:p>
          <a:p>
            <a:pPr lvl="1">
              <a:lnSpc>
                <a:spcPct val="80000"/>
              </a:lnSpc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planificación estratégica local</a:t>
            </a:r>
          </a:p>
          <a:p>
            <a:pPr lvl="1">
              <a:lnSpc>
                <a:spcPct val="80000"/>
              </a:lnSpc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abertura internacional</a:t>
            </a:r>
          </a:p>
          <a:p>
            <a:pPr lvl="1">
              <a:lnSpc>
                <a:spcPct val="80000"/>
              </a:lnSpc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F3AE-1DA0-428A-B287-E83D7B8C3AE5}" type="slidenum">
              <a:rPr lang="it-IT"/>
              <a:pPr/>
              <a:t>17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700"/>
              <a:t>Inevitable una nueva pregunta a la platea:</a:t>
            </a:r>
          </a:p>
          <a:p>
            <a:pPr>
              <a:buFont typeface="Wingdings" pitchFamily="2" charset="2"/>
              <a:buNone/>
            </a:pPr>
            <a:r>
              <a:rPr lang="es-ES" sz="2700">
                <a:cs typeface="Arial" pitchFamily="34" charset="0"/>
              </a:rPr>
              <a:t>	¿</a:t>
            </a:r>
            <a:r>
              <a:rPr lang="es-ES" sz="2700"/>
              <a:t>Como creemos poder trabajar con el Banco, usando nuestra experiencia colectiva en tema de desarrollo local?</a:t>
            </a:r>
          </a:p>
          <a:p>
            <a:pPr>
              <a:buFont typeface="Wingdings" pitchFamily="2" charset="2"/>
              <a:buNone/>
            </a:pPr>
            <a:r>
              <a:rPr lang="es-ES" sz="2700"/>
              <a:t>	En otras palabras,</a:t>
            </a:r>
          </a:p>
          <a:p>
            <a:pPr>
              <a:buFont typeface="Wingdings" pitchFamily="2" charset="2"/>
              <a:buNone/>
            </a:pPr>
            <a:r>
              <a:rPr lang="es-ES" sz="2700"/>
              <a:t>	</a:t>
            </a:r>
            <a:r>
              <a:rPr lang="es-ES" sz="2700">
                <a:cs typeface="Arial" pitchFamily="34" charset="0"/>
              </a:rPr>
              <a:t>¿</a:t>
            </a:r>
            <a:r>
              <a:rPr lang="es-ES" sz="2700"/>
              <a:t>Como integrar nuestro know-how en un esquema de desarrollo  sostenible complejo que, a los elementos que ya trabajamos, necesita sumar tantos otros, no últimos los de la cohesión social?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105FE-CEF3-425A-9FF0-CD63FC05129B}" type="slidenum">
              <a:rPr lang="it-IT"/>
              <a:pPr/>
              <a:t>2</a:t>
            </a:fld>
            <a:endParaRPr lang="it-IT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¿De que discutiremos?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403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3200"/>
              <a:t>A la luz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3200"/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3200"/>
              <a:t>de las presentaciones de cada uno de los proyectos del cluster y del conjunto de los mismos</a:t>
            </a:r>
          </a:p>
          <a:p>
            <a:pPr>
              <a:lnSpc>
                <a:spcPct val="90000"/>
              </a:lnSpc>
            </a:pPr>
            <a:endParaRPr lang="es-ES" sz="3600"/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3200"/>
              <a:t>de  los conocimientos y de la experiencia de cada uno de nosotros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EC99-AE9A-4F79-818E-68816AB8EC82}" type="slidenum">
              <a:rPr lang="it-IT"/>
              <a:pPr/>
              <a:t>3</a:t>
            </a:fld>
            <a:endParaRPr lang="it-IT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¿De que discutiremos?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4038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s-ES" sz="2800">
                <a:solidFill>
                  <a:srgbClr val="FF0000"/>
                </a:solidFill>
              </a:rPr>
              <a:t>Analizaremos  las relaciones (peligrosas, diría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s-ES" sz="2800">
                <a:solidFill>
                  <a:srgbClr val="FF0000"/>
                </a:solidFill>
              </a:rPr>
              <a:t>Hirchman) entre el crecimiento económico y las políticas de desarrollo local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s-ES" sz="280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800"/>
              <a:t>Las Preguntas: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800">
                <a:cs typeface="Arial" pitchFamily="34" charset="0"/>
              </a:rPr>
              <a:t>¿</a:t>
            </a:r>
            <a:r>
              <a:rPr lang="es-ES" sz="2800"/>
              <a:t>Como fortalecer harmónicamente (</a:t>
            </a:r>
            <a:r>
              <a:rPr lang="es-ES"/>
              <a:t>¡</a:t>
            </a:r>
            <a:r>
              <a:rPr lang="es-ES" sz="2800"/>
              <a:t>Es m</a:t>
            </a:r>
            <a:r>
              <a:rPr lang="es-ES" sz="2800">
                <a:cs typeface="Arial" pitchFamily="34" charset="0"/>
              </a:rPr>
              <a:t>ás que sostenible!) </a:t>
            </a:r>
            <a:r>
              <a:rPr lang="es-ES" sz="2800"/>
              <a:t>un territorio?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s-ES" sz="28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800">
                <a:cs typeface="Arial" pitchFamily="34" charset="0"/>
              </a:rPr>
              <a:t>¿</a:t>
            </a:r>
            <a:r>
              <a:rPr lang="es-ES" sz="2800"/>
              <a:t>Como compatibilizar competitividad y cohesión social?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2D4-7F54-44A8-A1B2-BE7F6F5E424E}" type="slidenum">
              <a:rPr lang="it-IT"/>
              <a:pPr/>
              <a:t>4</a:t>
            </a:fld>
            <a:endParaRPr lang="it-IT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Los actores de nuestros proyectos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696200" cy="4038600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sz="3200"/>
              <a:t>Los distinguimos muy esquemáticamente para concebir un razonamiento que las apoya sobre un “tablero” que determina el contexto productivo institucional y social: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s-ES" sz="32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sz="3600">
                <a:solidFill>
                  <a:schemeClr val="hlink"/>
                </a:solidFill>
              </a:rPr>
              <a:t>A)	las empresas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sz="3600">
                <a:solidFill>
                  <a:srgbClr val="CC0099"/>
                </a:solidFill>
              </a:rPr>
              <a:t>B)	las redes de empresas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E004-D9F3-471C-82A4-6068E4AD2125}" type="slidenum">
              <a:rPr lang="it-IT"/>
              <a:pPr/>
              <a:t>5</a:t>
            </a:fld>
            <a:endParaRPr lang="it-IT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00213"/>
            <a:ext cx="7696200" cy="4038600"/>
          </a:xfrm>
        </p:spPr>
        <p:txBody>
          <a:bodyPr/>
          <a:lstStyle/>
          <a:p>
            <a:pPr marL="536575" indent="-536575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>
                <a:solidFill>
                  <a:srgbClr val="51A9A7"/>
                </a:solidFill>
              </a:rPr>
              <a:t>C)	las instituciones publico-privadas</a:t>
            </a:r>
            <a:r>
              <a:rPr lang="es-ES" sz="2600">
                <a:solidFill>
                  <a:srgbClr val="51A9A7"/>
                </a:solidFill>
              </a:rPr>
              <a:t>; incluyen  acciones colectivas de mayor envergadura que incorporan casi siempre las políticas locales son “interactivas” (Rullani): intervienen a nivel de un conjunto de actores fuertemente entregados: ninguno prescinde del otro y las acciones de los unos recaen siempre en algún modo, sobre los otros. (creando el “</a:t>
            </a:r>
            <a:r>
              <a:rPr lang="es-ES" sz="2600" i="1">
                <a:solidFill>
                  <a:srgbClr val="51A9A7"/>
                </a:solidFill>
              </a:rPr>
              <a:t>milieu</a:t>
            </a:r>
            <a:r>
              <a:rPr lang="es-ES" sz="2600">
                <a:solidFill>
                  <a:srgbClr val="51A9A7"/>
                </a:solidFill>
              </a:rPr>
              <a:t>” de Roberto Camagni)</a:t>
            </a:r>
          </a:p>
          <a:p>
            <a:pPr marL="536575" indent="-536575">
              <a:lnSpc>
                <a:spcPct val="30000"/>
              </a:lnSpc>
              <a:buFont typeface="Wingdings" pitchFamily="2" charset="2"/>
              <a:buNone/>
            </a:pPr>
            <a:endParaRPr lang="es-ES" sz="2600">
              <a:solidFill>
                <a:srgbClr val="51A9A7"/>
              </a:solidFill>
            </a:endParaRPr>
          </a:p>
          <a:p>
            <a:pPr marL="536575" indent="-536575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>
                <a:solidFill>
                  <a:srgbClr val="FF0000"/>
                </a:solidFill>
              </a:rPr>
              <a:t>Por lo tanto:</a:t>
            </a:r>
          </a:p>
          <a:p>
            <a:pPr marL="536575" indent="-536575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>
                <a:solidFill>
                  <a:srgbClr val="FF0000"/>
                </a:solidFill>
              </a:rPr>
              <a:t>	</a:t>
            </a:r>
            <a:r>
              <a:rPr lang="es-ES" sz="2600" b="1" i="1">
                <a:solidFill>
                  <a:srgbClr val="FF0000"/>
                </a:solidFill>
              </a:rPr>
              <a:t>necesidad de governance participativa a nivel publico, privado y publico-privado</a:t>
            </a:r>
            <a:endParaRPr lang="it-IT" sz="2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F4EA-20ED-4116-B462-0CD16A7ACCAC}" type="slidenum">
              <a:rPr lang="it-IT"/>
              <a:pPr/>
              <a:t>6</a:t>
            </a:fld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30238"/>
            <a:ext cx="7696200" cy="1143000"/>
          </a:xfrm>
        </p:spPr>
        <p:txBody>
          <a:bodyPr/>
          <a:lstStyle/>
          <a:p>
            <a:r>
              <a:rPr lang="es-ES" sz="2400"/>
              <a:t>A. Elementos claves para la sostenibilidad que los proyectos pueden aportar en las empresas individuales			(1/2)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2700"/>
              <a:t>asistencia técnica de producto, de proceso, de comercialización, de innovación tecnológica.</a:t>
            </a:r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2700"/>
              <a:t>identificación y análisis de los incentivos existentes gobernadas por las intuiciones y subjetividad del empresario</a:t>
            </a:r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2700"/>
              <a:t>análisis de contexto para identificar y asistir la empresa a formular y llevar adelante relaciones  correctas con su contexto</a:t>
            </a:r>
          </a:p>
          <a:p>
            <a:pPr>
              <a:lnSpc>
                <a:spcPct val="90000"/>
              </a:lnSpc>
            </a:pPr>
            <a:endParaRPr lang="es-ES" sz="2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700"/>
              <a:t>… todo lo que se sugiera en la discusión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478-EF91-4AD0-B524-4C15E9C809FB}" type="slidenum">
              <a:rPr lang="it-IT"/>
              <a:pPr/>
              <a:t>7</a:t>
            </a:fld>
            <a:endParaRPr lang="it-IT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21717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700"/>
              <a:t>Dichas acciones individuales conllevan:</a:t>
            </a:r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2700"/>
              <a:t>eficacia basada primariamente sobre la actitud individual del empresario</a:t>
            </a:r>
          </a:p>
          <a:p>
            <a:pPr>
              <a:lnSpc>
                <a:spcPct val="90000"/>
              </a:lnSpc>
              <a:buClr>
                <a:srgbClr val="51A9A7"/>
              </a:buClr>
            </a:pPr>
            <a:r>
              <a:rPr lang="es-ES" sz="2700"/>
              <a:t>escasa capacidad de incidir en el contexto (posible efecto inducido indirecto)</a:t>
            </a:r>
          </a:p>
        </p:txBody>
      </p:sp>
      <p:pic>
        <p:nvPicPr>
          <p:cNvPr id="116741" name="Picture 5" descr="j02938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" y="4265613"/>
            <a:ext cx="1738313" cy="1827212"/>
          </a:xfrm>
          <a:prstGeom prst="rect">
            <a:avLst/>
          </a:prstGeom>
          <a:noFill/>
        </p:spPr>
      </p:pic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916238" y="4437063"/>
            <a:ext cx="56165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rgbClr val="CC3300"/>
                </a:solidFill>
              </a:rPr>
              <a:t>IMPACTO SOBRE EL CONTEXTO LIMITADO E INDIRECTO</a:t>
            </a:r>
          </a:p>
        </p:txBody>
      </p:sp>
      <p:sp>
        <p:nvSpPr>
          <p:cNvPr id="116744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630238"/>
            <a:ext cx="7696200" cy="1143000"/>
          </a:xfrm>
          <a:noFill/>
          <a:ln/>
        </p:spPr>
        <p:txBody>
          <a:bodyPr/>
          <a:lstStyle/>
          <a:p>
            <a:r>
              <a:rPr lang="es-ES" sz="2400"/>
              <a:t>A. Elementos claves para la sostenibilidad que los proyectos pueden aportar en las empresas individuales			(2/2)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9346-B97E-4AE8-97A9-3AC1CD4E3D4A}" type="slidenum">
              <a:rPr lang="it-IT"/>
              <a:pPr/>
              <a:t>8</a:t>
            </a:fld>
            <a:endParaRPr lang="it-I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B. Sostenibilidad de las redes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Dos son los aspectos a considerar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Clr>
                <a:srgbClr val="51A9A7"/>
              </a:buClr>
            </a:pPr>
            <a:r>
              <a:rPr lang="es-ES"/>
              <a:t>sostenibilidad de acción</a:t>
            </a:r>
          </a:p>
          <a:p>
            <a:pPr>
              <a:buClr>
                <a:srgbClr val="51A9A7"/>
              </a:buClr>
            </a:pPr>
            <a:r>
              <a:rPr lang="es-ES"/>
              <a:t>sostenibilidad institucional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54F-C8AB-4417-8CB5-B0BE33574C78}" type="slidenum">
              <a:rPr lang="it-IT"/>
              <a:pPr/>
              <a:t>9</a:t>
            </a:fld>
            <a:endParaRPr lang="it-IT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8588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3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3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300"/>
              <a:t>	</a:t>
            </a:r>
            <a:r>
              <a:rPr lang="es-ES" sz="2600" b="1"/>
              <a:t>Sostenibilidad de acción	Sostenibilidad institucional</a:t>
            </a:r>
            <a:r>
              <a:rPr lang="es-ES" sz="2600"/>
              <a:t> 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395288" y="1905000"/>
            <a:ext cx="37703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crecimiento y calificación en términos cual y cuantitativos de las acciones colectivas </a:t>
            </a:r>
          </a:p>
          <a:p>
            <a:pPr marL="342900" indent="-342900"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concepción grupal de iniciativas de innovación </a:t>
            </a:r>
          </a:p>
          <a:p>
            <a:pPr marL="342900" indent="-342900"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marketing nacional y internacional común</a:t>
            </a:r>
          </a:p>
          <a:p>
            <a:pPr marL="342900" indent="-342900"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etc…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4905375" y="1905000"/>
            <a:ext cx="37703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ampliación de los acuerdos formales y informales establecidos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creación de consorcios o empresas de servicios en común, acuerdos de co-proyectación y realización de nuevos productos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1A9A7"/>
              </a:buClr>
              <a:buSzPct val="70000"/>
              <a:buFont typeface="Wingdings" pitchFamily="2" charset="2"/>
              <a:buChar char="l"/>
            </a:pPr>
            <a:r>
              <a:rPr lang="es-ES" sz="2400"/>
              <a:t>etc...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675</Words>
  <Application>Microsoft Office PowerPoint</Application>
  <PresentationFormat>On-screen Show (4:3)</PresentationFormat>
  <Paragraphs>134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 Black</vt:lpstr>
      <vt:lpstr>Arial</vt:lpstr>
      <vt:lpstr>Wingdings</vt:lpstr>
      <vt:lpstr>Studio</vt:lpstr>
      <vt:lpstr> Grupo Sostenibilidad (II)  “La sostenibilidad de  las acciones de promoción del clúster”</vt:lpstr>
      <vt:lpstr>¿De que discutiremos?</vt:lpstr>
      <vt:lpstr>¿De que discutiremos?</vt:lpstr>
      <vt:lpstr>Los actores de nuestros proyectos</vt:lpstr>
      <vt:lpstr>Slide 5</vt:lpstr>
      <vt:lpstr>A. Elementos claves para la sostenibilidad que los proyectos pueden aportar en las empresas individuales   (1/2)</vt:lpstr>
      <vt:lpstr>A. Elementos claves para la sostenibilidad que los proyectos pueden aportar en las empresas individuales   (2/2)</vt:lpstr>
      <vt:lpstr>B. Sostenibilidad de las redes</vt:lpstr>
      <vt:lpstr>Slide 9</vt:lpstr>
      <vt:lpstr>B. Sostenibilidad de las redes</vt:lpstr>
      <vt:lpstr>C. Sostenibilidad de las instituciones publico-privadas</vt:lpstr>
      <vt:lpstr>Slide 12</vt:lpstr>
      <vt:lpstr>Esquemas de acción coordinados </vt:lpstr>
      <vt:lpstr>Esquemas de acción coordinados </vt:lpstr>
      <vt:lpstr>Esquemas de acción coordinados </vt:lpstr>
      <vt:lpstr>Las políticas de desarrollo</vt:lpstr>
      <vt:lpstr>Conclusiones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que discutiremos ?</dc:title>
  <dc:creator>dmazzonis</dc:creator>
  <cp:lastModifiedBy>anarod</cp:lastModifiedBy>
  <cp:revision>15</cp:revision>
  <dcterms:created xsi:type="dcterms:W3CDTF">2007-10-07T14:25:14Z</dcterms:created>
  <dcterms:modified xsi:type="dcterms:W3CDTF">2010-07-12T03:34:42Z</dcterms:modified>
</cp:coreProperties>
</file>